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520" r:id="rId2"/>
    <p:sldId id="528" r:id="rId3"/>
    <p:sldId id="522" r:id="rId4"/>
    <p:sldId id="523" r:id="rId5"/>
    <p:sldId id="524" r:id="rId6"/>
    <p:sldId id="525" r:id="rId7"/>
    <p:sldId id="526" r:id="rId8"/>
    <p:sldId id="529" r:id="rId9"/>
    <p:sldId id="532" r:id="rId10"/>
    <p:sldId id="533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7" r:id="rId20"/>
    <p:sldId id="548" r:id="rId21"/>
    <p:sldId id="549" r:id="rId22"/>
    <p:sldId id="550" r:id="rId23"/>
    <p:sldId id="551" r:id="rId24"/>
    <p:sldId id="552" r:id="rId25"/>
    <p:sldId id="553" r:id="rId26"/>
    <p:sldId id="543" r:id="rId27"/>
    <p:sldId id="54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966"/>
  </p:normalViewPr>
  <p:slideViewPr>
    <p:cSldViewPr snapToGrid="0" snapToObjects="1">
      <p:cViewPr varScale="1">
        <p:scale>
          <a:sx n="121" d="100"/>
          <a:sy n="121" d="100"/>
        </p:scale>
        <p:origin x="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F1002-956C-6046-8600-5F313B9B58C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46A1C-3507-284C-A450-A4127A66C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7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775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4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5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CCAB-966E-6F4A-B489-81C90E80FADD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E7CB-47D9-614C-B78A-E3B3D5251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59" y="1508052"/>
            <a:ext cx="8689958" cy="1470025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생물학 연구를 위한 컴퓨터 </a:t>
            </a:r>
            <a:r>
              <a:rPr lang="ko-KR" altLang="en-US" sz="3600" b="1" dirty="0" err="1">
                <a:latin typeface="Arial"/>
                <a:cs typeface="Arial"/>
              </a:rPr>
              <a:t>사용기술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4117" y="47625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latin typeface="Arial"/>
                <a:cs typeface="Arial"/>
              </a:rPr>
              <a:t>충북대학교 대학원 생물학과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2589" y="129789"/>
            <a:ext cx="87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/>
                <a:cs typeface="Arial"/>
              </a:rPr>
              <a:t>7</a:t>
            </a:r>
            <a:r>
              <a:rPr lang="en-US" altLang="ko-KR" b="1" baseline="30000" dirty="0">
                <a:latin typeface="Arial"/>
                <a:cs typeface="Arial"/>
              </a:rPr>
              <a:t>th</a:t>
            </a:r>
            <a:r>
              <a:rPr lang="en-US" altLang="ko-KR" b="1" dirty="0">
                <a:latin typeface="Arial"/>
                <a:cs typeface="Arial"/>
              </a:rPr>
              <a:t> Lecture														2021.4.13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9807" y="2967335"/>
            <a:ext cx="403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Arial"/>
                <a:cs typeface="Arial"/>
              </a:rPr>
              <a:t>파이썬</a:t>
            </a:r>
            <a:r>
              <a:rPr lang="ko-KR" altLang="en-US" sz="2400" dirty="0">
                <a:latin typeface="Arial"/>
                <a:cs typeface="Arial"/>
              </a:rPr>
              <a:t> 프로그래밍 </a:t>
            </a:r>
            <a:r>
              <a:rPr lang="en-US" altLang="ko-KR" sz="2400" dirty="0">
                <a:latin typeface="Arial"/>
                <a:cs typeface="Arial"/>
              </a:rPr>
              <a:t>: Pandas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15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A9D9E9-084A-3945-8D4C-F3C8D1AEB55C}"/>
              </a:ext>
            </a:extLst>
          </p:cNvPr>
          <p:cNvSpPr txBox="1"/>
          <p:nvPr/>
        </p:nvSpPr>
        <p:spPr>
          <a:xfrm>
            <a:off x="2873108" y="559571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Hierarchical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9846D-376E-E24D-A3B0-D200E03C7C9B}"/>
              </a:ext>
            </a:extLst>
          </p:cNvPr>
          <p:cNvSpPr txBox="1"/>
          <p:nvPr/>
        </p:nvSpPr>
        <p:spPr>
          <a:xfrm>
            <a:off x="315310" y="1387366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두</a:t>
            </a:r>
            <a:r>
              <a:rPr kumimoji="1" lang="ko-KR" altLang="en-US" dirty="0"/>
              <a:t> 개의 집단간의 차이는  </a:t>
            </a:r>
            <a:r>
              <a:rPr kumimoji="1" lang="ko-KR" altLang="en-US" dirty="0" err="1"/>
              <a:t>ㄲ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452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CA0F9-1D84-F54E-A445-81FF8FFA08E3}"/>
              </a:ext>
            </a:extLst>
          </p:cNvPr>
          <p:cNvSpPr txBox="1"/>
          <p:nvPr/>
        </p:nvSpPr>
        <p:spPr>
          <a:xfrm>
            <a:off x="2385385" y="199305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숫자 계산과 통계 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68BA2-DCFC-5C46-B275-4DCD6DC60E9C}"/>
              </a:ext>
            </a:extLst>
          </p:cNvPr>
          <p:cNvSpPr txBox="1"/>
          <p:nvPr/>
        </p:nvSpPr>
        <p:spPr>
          <a:xfrm>
            <a:off x="175604" y="1428276"/>
            <a:ext cx="891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탐색적 데이터 분석을 통하여 어떤 가설을 정립한다면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ko-KR" altLang="en-US" b="1" dirty="0"/>
              <a:t>이 가설이 어느정도 통계적 유의성을 가지는지를 확인하려면 추론 통계를 수행해야 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단순한 추론 통계 이외에도 숫자 형태의 데이터를 변환하고 계산하는 것이 필요하다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때로는 기계학습 </a:t>
            </a:r>
            <a:r>
              <a:rPr kumimoji="1" lang="en-US" altLang="ko-KR" dirty="0"/>
              <a:t>(machine learning) </a:t>
            </a:r>
            <a:r>
              <a:rPr kumimoji="1" lang="ko-KR" altLang="en-US" dirty="0"/>
              <a:t>과 같은 테크닉이 필요하질수도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D1723-D104-3842-A9B2-9D2DB0D62B2D}"/>
              </a:ext>
            </a:extLst>
          </p:cNvPr>
          <p:cNvSpPr txBox="1"/>
          <p:nvPr/>
        </p:nvSpPr>
        <p:spPr>
          <a:xfrm>
            <a:off x="175604" y="3298927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이것을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파이썬에서</a:t>
            </a:r>
            <a:r>
              <a:rPr kumimoji="1" lang="ko-KR" altLang="en-US" b="1" dirty="0"/>
              <a:t> 수행하려면 어떻게 할 것인가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981FE-214B-FB49-9565-95AE64248905}"/>
              </a:ext>
            </a:extLst>
          </p:cNvPr>
          <p:cNvSpPr txBox="1"/>
          <p:nvPr/>
        </p:nvSpPr>
        <p:spPr>
          <a:xfrm>
            <a:off x="1761816" y="3860064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파이썬에는</a:t>
            </a:r>
            <a:r>
              <a:rPr kumimoji="1" lang="ko-KR" altLang="en-US" dirty="0"/>
              <a:t> 이를 위한 여러가지 모듈이 존재한다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AD45E-0C1C-6E44-9686-2A5052066D4B}"/>
              </a:ext>
            </a:extLst>
          </p:cNvPr>
          <p:cNvSpPr txBox="1"/>
          <p:nvPr/>
        </p:nvSpPr>
        <p:spPr>
          <a:xfrm>
            <a:off x="338666" y="4605867"/>
            <a:ext cx="392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Numpy</a:t>
            </a:r>
            <a:r>
              <a:rPr kumimoji="1" lang="en-US" altLang="ko-Kore-KR" b="1" dirty="0"/>
              <a:t>.  </a:t>
            </a:r>
            <a:r>
              <a:rPr kumimoji="1" lang="en-US" altLang="ko-Kore-KR" b="1" dirty="0" err="1"/>
              <a:t>Scipy</a:t>
            </a:r>
            <a:r>
              <a:rPr kumimoji="1" lang="en-US" altLang="ko-Kore-KR" b="1" dirty="0"/>
              <a:t>   </a:t>
            </a:r>
            <a:r>
              <a:rPr kumimoji="1" lang="en-US" altLang="ko-Kore-KR" b="1" dirty="0" err="1"/>
              <a:t>Statmodels</a:t>
            </a:r>
            <a:r>
              <a:rPr kumimoji="1" lang="en-US" altLang="ko-Kore-KR" b="1" dirty="0"/>
              <a:t> </a:t>
            </a:r>
            <a:r>
              <a:rPr kumimoji="1" lang="en-US" altLang="ko-Kore-KR" b="1" dirty="0" err="1"/>
              <a:t>Scikit</a:t>
            </a:r>
            <a:r>
              <a:rPr kumimoji="1" lang="en-US" altLang="ko-Kore-KR" b="1" dirty="0"/>
              <a:t>-learn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3909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98D89-E719-4449-9279-54A8229E9ECA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3CB39-B1C7-6D44-8C75-17D72AFBB77F}"/>
              </a:ext>
            </a:extLst>
          </p:cNvPr>
          <p:cNvSpPr txBox="1"/>
          <p:nvPr/>
        </p:nvSpPr>
        <p:spPr>
          <a:xfrm>
            <a:off x="-539751" y="1528841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 수치 데이터는 행렬 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(Matrix) </a:t>
            </a: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존재한다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03C3DBA-73B7-AF43-A487-E4E60FA5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875479"/>
            <a:ext cx="5512103" cy="2700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0E349-70BE-CB4A-BC0B-35A942043A5D}"/>
              </a:ext>
            </a:extLst>
          </p:cNvPr>
          <p:cNvSpPr txBox="1"/>
          <p:nvPr/>
        </p:nvSpPr>
        <p:spPr>
          <a:xfrm>
            <a:off x="922564" y="1985726"/>
            <a:ext cx="693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행렬 형태의 데이터를 빠르게 계산할 수 있는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모듈로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</a:t>
            </a:r>
          </a:p>
          <a:p>
            <a:r>
              <a:rPr kumimoji="1" lang="en-US" altLang="ko-Kore-KR" dirty="0"/>
              <a:t>(</a:t>
            </a:r>
            <a:r>
              <a:rPr kumimoji="1" lang="ko-KR" altLang="en-US" dirty="0" err="1"/>
              <a:t>넘파이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발음</a:t>
            </a:r>
            <a:r>
              <a:rPr kumimoji="1" lang="en-US" altLang="ko-KR" dirty="0"/>
              <a:t>)</a:t>
            </a:r>
            <a:r>
              <a:rPr kumimoji="1" lang="ko-KR" altLang="en-US" dirty="0"/>
              <a:t> 가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778A-964F-1141-AAC2-2D0347062A73}"/>
              </a:ext>
            </a:extLst>
          </p:cNvPr>
          <p:cNvSpPr txBox="1"/>
          <p:nvPr/>
        </p:nvSpPr>
        <p:spPr>
          <a:xfrm>
            <a:off x="1083734" y="5849751"/>
            <a:ext cx="19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numpy.org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035A7-9ABC-A443-908F-3F0E4DF7AF73}"/>
              </a:ext>
            </a:extLst>
          </p:cNvPr>
          <p:cNvSpPr txBox="1"/>
          <p:nvPr/>
        </p:nvSpPr>
        <p:spPr>
          <a:xfrm>
            <a:off x="1034658" y="6382244"/>
            <a:ext cx="561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Numpy</a:t>
            </a:r>
            <a:r>
              <a:rPr kumimoji="1" lang="en-US" altLang="ko-Kore-KR" b="1" dirty="0"/>
              <a:t> </a:t>
            </a:r>
            <a:r>
              <a:rPr kumimoji="1" lang="ko-Kore-KR" altLang="en-US" b="1" dirty="0"/>
              <a:t>는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Anaconda</a:t>
            </a:r>
            <a:r>
              <a:rPr kumimoji="1" lang="ko-KR" altLang="en-US" b="1" dirty="0"/>
              <a:t>로 </a:t>
            </a:r>
            <a:r>
              <a:rPr kumimoji="1" lang="en-US" altLang="ko-KR" b="1" dirty="0"/>
              <a:t>Python </a:t>
            </a:r>
            <a:r>
              <a:rPr kumimoji="1" lang="ko-KR" altLang="en-US" b="1" dirty="0"/>
              <a:t>을 설치하면 같이 설치됨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8540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9E20A-CAF2-5049-847B-3F4A9C0F45B7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통계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08BEB-C21B-AF4F-B969-649EB4D2CF34}"/>
              </a:ext>
            </a:extLst>
          </p:cNvPr>
          <p:cNvSpPr txBox="1"/>
          <p:nvPr/>
        </p:nvSpPr>
        <p:spPr>
          <a:xfrm>
            <a:off x="628649" y="1335726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강의는 통계학 강의가 아니므로 통계에 대한 자세한 이론은 </a:t>
            </a:r>
            <a:r>
              <a:rPr kumimoji="1" lang="ko-KR" alt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생락함</a:t>
            </a:r>
            <a:r>
              <a:rPr kumimoji="1" lang="en-US" altLang="ko-KR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0999C-DA51-F942-849D-88703052487C}"/>
              </a:ext>
            </a:extLst>
          </p:cNvPr>
          <p:cNvSpPr txBox="1"/>
          <p:nvPr/>
        </p:nvSpPr>
        <p:spPr>
          <a:xfrm>
            <a:off x="1253067" y="1903663"/>
            <a:ext cx="695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Python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는 많은 종류의 통계 계산을 수행할 모듈이 존재하고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적절한 통계를 계산하기 위해서는 어떤  모듈을 사용하는지를 다룸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B5800-28E0-D14C-91D9-75C9A877079A}"/>
              </a:ext>
            </a:extLst>
          </p:cNvPr>
          <p:cNvSpPr txBox="1"/>
          <p:nvPr/>
        </p:nvSpPr>
        <p:spPr>
          <a:xfrm>
            <a:off x="1253067" y="305966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연구에서 일상적으로 사용하는 통계의 원리에 대해서는</a:t>
            </a:r>
            <a:r>
              <a:rPr kumimoji="1" lang="en-US" altLang="ko-KR" b="1" dirty="0"/>
              <a:t>..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E18F0-5C46-924C-8DBF-7B8310262A95}"/>
              </a:ext>
            </a:extLst>
          </p:cNvPr>
          <p:cNvSpPr txBox="1"/>
          <p:nvPr/>
        </p:nvSpPr>
        <p:spPr>
          <a:xfrm>
            <a:off x="1417801" y="3754008"/>
            <a:ext cx="630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/channel/UCtYLUTtgS3k1Fg4y5tAhLbw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0901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FF78C0-71ED-4545-9267-D30B189F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3" y="2438400"/>
            <a:ext cx="5619750" cy="304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42C40-9CC1-AE48-AAEE-EC01A9CD41FF}"/>
              </a:ext>
            </a:extLst>
          </p:cNvPr>
          <p:cNvSpPr txBox="1"/>
          <p:nvPr/>
        </p:nvSpPr>
        <p:spPr>
          <a:xfrm>
            <a:off x="1058498" y="1646423"/>
            <a:ext cx="745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T-test : </a:t>
            </a:r>
            <a:r>
              <a:rPr kumimoji="1" lang="ko-Kore-KR" altLang="en-US" b="1" dirty="0"/>
              <a:t>정규</a:t>
            </a:r>
            <a:r>
              <a:rPr kumimoji="1" lang="ko-KR" altLang="en-US" b="1" dirty="0"/>
              <a:t> 분포를 따르는 두 개의 집단 간의 평균의 차이가 존재하는가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EC48A-F965-C943-9FB0-DA9E264D9259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이번 강의에서 수행할 통계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1852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9F2B2A-26D5-844F-9F63-596F38C9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988734"/>
            <a:ext cx="71247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001DA-6076-EB4F-B109-EE490B8CDB94}"/>
              </a:ext>
            </a:extLst>
          </p:cNvPr>
          <p:cNvSpPr txBox="1"/>
          <p:nvPr/>
        </p:nvSpPr>
        <p:spPr>
          <a:xfrm>
            <a:off x="508000" y="1137398"/>
            <a:ext cx="752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ANOVA :  </a:t>
            </a:r>
            <a:r>
              <a:rPr kumimoji="1" lang="ko-KR" altLang="en-US" b="1" dirty="0"/>
              <a:t>정규 분포를 따르는 두 개 이상의 집단 간의 차이가 존재하는가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9208D-61D4-4B45-8181-15F85AECC951}"/>
              </a:ext>
            </a:extLst>
          </p:cNvPr>
          <p:cNvSpPr txBox="1"/>
          <p:nvPr/>
        </p:nvSpPr>
        <p:spPr>
          <a:xfrm>
            <a:off x="508000" y="1981200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집단 평균의 차이가  그룹 내에서의 변화에 비해서 크다면 집단 간의 차이가 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10D17-9206-A94D-B91D-0B933FE245C4}"/>
              </a:ext>
            </a:extLst>
          </p:cNvPr>
          <p:cNvSpPr txBox="1"/>
          <p:nvPr/>
        </p:nvSpPr>
        <p:spPr>
          <a:xfrm>
            <a:off x="1009650" y="6093137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만약</a:t>
            </a:r>
            <a:r>
              <a:rPr kumimoji="1" lang="ko-KR" altLang="en-US" dirty="0"/>
              <a:t> 집단 간의 차이가 존재한다면 각각의 집단 사이에서 통계적으로 유의한 차이를 가지는 것은 무엇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733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D5E582-EE90-AE41-B771-15D5AACF3A2E}"/>
              </a:ext>
            </a:extLst>
          </p:cNvPr>
          <p:cNvSpPr/>
          <p:nvPr/>
        </p:nvSpPr>
        <p:spPr>
          <a:xfrm>
            <a:off x="1723697" y="999348"/>
            <a:ext cx="6011917" cy="4562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F0DAE-AE0C-4949-B1F1-C593F83FACE2}"/>
              </a:ext>
            </a:extLst>
          </p:cNvPr>
          <p:cNvSpPr txBox="1"/>
          <p:nvPr/>
        </p:nvSpPr>
        <p:spPr>
          <a:xfrm>
            <a:off x="2322396" y="216066"/>
            <a:ext cx="460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Linear Regression and Correlations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73613B-CE42-A744-8189-C4D03118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40" y="999348"/>
            <a:ext cx="4907123" cy="324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E5F196-2F2A-D14A-BD17-5B60135E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25" y="4457320"/>
            <a:ext cx="1841500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7AF0B-623F-F643-AB34-F46B1BF5EF5E}"/>
              </a:ext>
            </a:extLst>
          </p:cNvPr>
          <p:cNvSpPr txBox="1"/>
          <p:nvPr/>
        </p:nvSpPr>
        <p:spPr>
          <a:xfrm>
            <a:off x="3100370" y="556222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Pearson Correlation </a:t>
            </a:r>
            <a:r>
              <a:rPr kumimoji="1" lang="en-US" altLang="ko-Kore-KR" dirty="0" err="1"/>
              <a:t>Coefficiet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55718-E127-2E4B-A21E-EE535EDAF731}"/>
              </a:ext>
            </a:extLst>
          </p:cNvPr>
          <p:cNvSpPr txBox="1"/>
          <p:nvPr/>
        </p:nvSpPr>
        <p:spPr>
          <a:xfrm>
            <a:off x="2357727" y="5931552"/>
            <a:ext cx="45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얼마나 두 값이 선형 관계를 형성하고 있나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832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F8930-79D4-AD44-B73F-6BBB5018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92" y="923258"/>
            <a:ext cx="5293821" cy="501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73B4D-F49C-5D46-BCAD-8F6516CDC533}"/>
              </a:ext>
            </a:extLst>
          </p:cNvPr>
          <p:cNvSpPr txBox="1"/>
          <p:nvPr/>
        </p:nvSpPr>
        <p:spPr>
          <a:xfrm>
            <a:off x="836395" y="259318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Spearman Correlation : </a:t>
            </a:r>
            <a:r>
              <a:rPr kumimoji="1" lang="ko-KR" altLang="en-US" b="1" dirty="0"/>
              <a:t>두 집단을 순위로 변환한 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이들의 관계를 측정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26613-7BCF-6C4D-919C-A80DFEEAFDA9}"/>
              </a:ext>
            </a:extLst>
          </p:cNvPr>
          <p:cNvSpPr txBox="1"/>
          <p:nvPr/>
        </p:nvSpPr>
        <p:spPr>
          <a:xfrm>
            <a:off x="1028700" y="6229350"/>
            <a:ext cx="757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선형</a:t>
            </a:r>
            <a:r>
              <a:rPr kumimoji="1" lang="ko-KR" altLang="en-US" dirty="0"/>
              <a:t> 관계와는 상관없이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변수와 다른 변수의 변화가 상관 관계가 있나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045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A9D9E9-084A-3945-8D4C-F3C8D1AEB55C}"/>
              </a:ext>
            </a:extLst>
          </p:cNvPr>
          <p:cNvSpPr txBox="1"/>
          <p:nvPr/>
        </p:nvSpPr>
        <p:spPr>
          <a:xfrm>
            <a:off x="3691917" y="341825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Clustering </a:t>
            </a:r>
            <a:r>
              <a:rPr kumimoji="1" lang="en-US" altLang="ko-Kore-KR" b="1" dirty="0" err="1"/>
              <a:t>Analsysis</a:t>
            </a:r>
            <a:endParaRPr kumimoji="1" lang="en-US" altLang="ko-Kore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D2A0F-0818-EF47-9C02-A09FD053057E}"/>
              </a:ext>
            </a:extLst>
          </p:cNvPr>
          <p:cNvSpPr txBox="1"/>
          <p:nvPr/>
        </p:nvSpPr>
        <p:spPr>
          <a:xfrm>
            <a:off x="405471" y="1058104"/>
            <a:ext cx="872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두 개의 집단이 얼마나 선형적으로 </a:t>
            </a:r>
            <a:r>
              <a:rPr kumimoji="1" lang="ko-KR" altLang="en-US" b="1" dirty="0" err="1"/>
              <a:t>유사한지는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Correlation </a:t>
            </a:r>
            <a:r>
              <a:rPr kumimoji="1" lang="ko-KR" altLang="en-US" b="1" dirty="0"/>
              <a:t>을 통하여 알 수 있으나</a:t>
            </a:r>
            <a:r>
              <a:rPr kumimoji="1" lang="en-US" altLang="ko-KR" b="1" dirty="0"/>
              <a:t>..</a:t>
            </a:r>
          </a:p>
          <a:p>
            <a:r>
              <a:rPr kumimoji="1" lang="ko-KR" altLang="en-US" b="1" dirty="0"/>
              <a:t>만약 여러 개의 집단이 어떠한 관계를 가지는지는 어떻게 알 수 있는가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A87EE-AA4E-6145-8000-07A1E121D84C}"/>
              </a:ext>
            </a:extLst>
          </p:cNvPr>
          <p:cNvSpPr txBox="1"/>
          <p:nvPr/>
        </p:nvSpPr>
        <p:spPr>
          <a:xfrm>
            <a:off x="398099" y="1900851"/>
            <a:ext cx="857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군집분석은</a:t>
            </a:r>
            <a:r>
              <a:rPr kumimoji="1" lang="ko-KR" altLang="en-US" b="1" dirty="0"/>
              <a:t>  여러 개의 집단을 유사한 성격을 가지는  소수의 군집으로 나누어 분석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1F479-9923-8344-A13D-03D112499175}"/>
              </a:ext>
            </a:extLst>
          </p:cNvPr>
          <p:cNvSpPr txBox="1"/>
          <p:nvPr/>
        </p:nvSpPr>
        <p:spPr>
          <a:xfrm>
            <a:off x="951470" y="252997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분리형</a:t>
            </a:r>
            <a:r>
              <a:rPr kumimoji="1" lang="ko-KR" altLang="en-US" b="1" dirty="0"/>
              <a:t> 군집화 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1A148-F9DF-F140-8F52-1D5212367E96}"/>
              </a:ext>
            </a:extLst>
          </p:cNvPr>
          <p:cNvSpPr txBox="1"/>
          <p:nvPr/>
        </p:nvSpPr>
        <p:spPr>
          <a:xfrm>
            <a:off x="6363729" y="25386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계층적</a:t>
            </a:r>
            <a:r>
              <a:rPr kumimoji="1" lang="ko-KR" altLang="en-US" b="1" dirty="0"/>
              <a:t> 군집화 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681B6-BB53-D740-9518-7A50DD51E90A}"/>
              </a:ext>
            </a:extLst>
          </p:cNvPr>
          <p:cNvSpPr txBox="1"/>
          <p:nvPr/>
        </p:nvSpPr>
        <p:spPr>
          <a:xfrm>
            <a:off x="679621" y="4843848"/>
            <a:ext cx="3632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전체</a:t>
            </a:r>
            <a:r>
              <a:rPr kumimoji="1" lang="ko-KR" altLang="en-US" dirty="0"/>
              <a:t> 데이터의 영역을 특정 기준으로 동시에 구분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각 개체들을 사전에 정의된 </a:t>
            </a:r>
            <a:r>
              <a:rPr kumimoji="1" lang="ko-KR" altLang="en-US" dirty="0" err="1"/>
              <a:t>군집수로</a:t>
            </a:r>
            <a:r>
              <a:rPr kumimoji="1" lang="ko-KR" altLang="en-US" dirty="0"/>
              <a:t> 나눈다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2AEAC-F1FB-5049-A5FD-307C59E90F30}"/>
              </a:ext>
            </a:extLst>
          </p:cNvPr>
          <p:cNvSpPr txBox="1"/>
          <p:nvPr/>
        </p:nvSpPr>
        <p:spPr>
          <a:xfrm>
            <a:off x="5226909" y="4843848"/>
            <a:ext cx="4291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개별 개체들을 순차적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계층적으로 유사한 개체</a:t>
            </a:r>
            <a:endParaRPr kumimoji="1" lang="en-US" altLang="ko-KR" dirty="0"/>
          </a:p>
          <a:p>
            <a:r>
              <a:rPr kumimoji="1" lang="ko-KR" altLang="en-US" dirty="0"/>
              <a:t>내지 그룹과 통합하여 군집화 수행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군집 수를 사전에 정하지 않아도 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28A909-55B4-2E47-8569-7C743104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66" y="2888048"/>
            <a:ext cx="2309683" cy="17696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6FE2CA-2AF5-C841-A695-11118788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30" y="2849088"/>
            <a:ext cx="2946400" cy="1917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EC03D4-78C2-CB41-A6C5-6A608D18C9EC}"/>
              </a:ext>
            </a:extLst>
          </p:cNvPr>
          <p:cNvSpPr txBox="1"/>
          <p:nvPr/>
        </p:nvSpPr>
        <p:spPr>
          <a:xfrm>
            <a:off x="727326" y="6418692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”K-mean clustering”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E1AAC-FCA5-0A48-B4A3-4EE033FC15C7}"/>
              </a:ext>
            </a:extLst>
          </p:cNvPr>
          <p:cNvSpPr txBox="1"/>
          <p:nvPr/>
        </p:nvSpPr>
        <p:spPr>
          <a:xfrm>
            <a:off x="6003053" y="6398236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/>
              <a:t>Hierarchical Clustering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223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AC147-320C-F649-B7EA-CB7CAA4D3066}"/>
              </a:ext>
            </a:extLst>
          </p:cNvPr>
          <p:cNvSpPr txBox="1"/>
          <p:nvPr/>
        </p:nvSpPr>
        <p:spPr>
          <a:xfrm>
            <a:off x="5560540" y="34342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계층적</a:t>
            </a:r>
            <a:r>
              <a:rPr kumimoji="1" lang="ko-KR" altLang="en-US" b="1" dirty="0"/>
              <a:t> 군집화 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6B654-51C5-CE49-96B5-1330905A4532}"/>
              </a:ext>
            </a:extLst>
          </p:cNvPr>
          <p:cNvSpPr txBox="1"/>
          <p:nvPr/>
        </p:nvSpPr>
        <p:spPr>
          <a:xfrm>
            <a:off x="1764686" y="34342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/>
              <a:t>Hierarchical Clustering</a:t>
            </a:r>
          </a:p>
          <a:p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FE359A-4E83-E645-BBE5-6BB1F590B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741" y="1543050"/>
            <a:ext cx="585470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404138-9800-7043-BD9D-B515F1996511}"/>
              </a:ext>
            </a:extLst>
          </p:cNvPr>
          <p:cNvSpPr txBox="1"/>
          <p:nvPr/>
        </p:nvSpPr>
        <p:spPr>
          <a:xfrm>
            <a:off x="3519009" y="107350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Dendrogram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D9B64-F8B1-C444-B9AB-FC932BBF1AE3}"/>
              </a:ext>
            </a:extLst>
          </p:cNvPr>
          <p:cNvSpPr txBox="1"/>
          <p:nvPr/>
        </p:nvSpPr>
        <p:spPr>
          <a:xfrm>
            <a:off x="835080" y="5453766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각각의 개체간의 거리를 측정하여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개체 및 거리를 순차적으로 측정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8466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25142" y="0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강의 계획서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271A3-99F3-E64C-9DB0-9E30DDAC44F1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656EFDF4-19F3-5B4E-88C0-CA0764DFA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40043"/>
              </p:ext>
            </p:extLst>
          </p:nvPr>
        </p:nvGraphicFramePr>
        <p:xfrm>
          <a:off x="476926" y="646331"/>
          <a:ext cx="6876011" cy="57156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980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수업내용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6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강의 개요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Unix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커맨드 라인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BLAST -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텍스트 데이터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프로세싱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쉘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스크립팅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5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프로그래밍과 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Jupyter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Notebook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프로그래밍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2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6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분석과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Pandas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7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데이터 시각화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파이썬을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이용한 기초 통계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의 기초 사용법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8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10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을 이용한 데이터 분석</a:t>
                      </a:r>
                      <a:endParaRPr lang="en-US" altLang="ko-Kore-KR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98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11</a:t>
                      </a:r>
                      <a:r>
                        <a:rPr lang="ko-KR" altLang="en-US" b="1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을 이용한 시각화 및 통계 </a:t>
                      </a:r>
                      <a:endParaRPr lang="en-US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/>
                          <a:cs typeface="Arial"/>
                        </a:rPr>
                        <a:t>12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분석 </a:t>
                      </a:r>
                      <a:r>
                        <a:rPr lang="en-US" altLang="ko-KR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Kallisto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13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네트워크 분석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Differential Gene Expression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3980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lang="ko-KR" altLang="en-US" b="1" dirty="0">
                          <a:latin typeface="Arial"/>
                          <a:cs typeface="Arial"/>
                        </a:rPr>
                        <a:t>주차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전사체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데이터 분석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Network Analysis and Go </a:t>
                      </a:r>
                      <a:endParaRPr lang="en-US" b="1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5E836D-407E-9147-8118-530F41667C15}"/>
              </a:ext>
            </a:extLst>
          </p:cNvPr>
          <p:cNvSpPr txBox="1"/>
          <p:nvPr/>
        </p:nvSpPr>
        <p:spPr>
          <a:xfrm>
            <a:off x="7406024" y="215154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활용</a:t>
            </a:r>
            <a:r>
              <a:rPr kumimoji="1" lang="ko-KR" altLang="en-US" b="1" dirty="0"/>
              <a:t> 기본기술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18B7E-3FB7-314F-B217-30B66CF99A18}"/>
              </a:ext>
            </a:extLst>
          </p:cNvPr>
          <p:cNvSpPr txBox="1"/>
          <p:nvPr/>
        </p:nvSpPr>
        <p:spPr>
          <a:xfrm>
            <a:off x="7406024" y="540392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전사체</a:t>
            </a:r>
            <a:r>
              <a:rPr kumimoji="1" lang="ko-KR" altLang="en-US" b="1" dirty="0"/>
              <a:t> 분석</a:t>
            </a:r>
            <a:endParaRPr kumimoji="1" lang="ko-Kore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70058C-30F9-624C-906C-05CA3E257808}"/>
              </a:ext>
            </a:extLst>
          </p:cNvPr>
          <p:cNvSpPr/>
          <p:nvPr/>
        </p:nvSpPr>
        <p:spPr>
          <a:xfrm>
            <a:off x="2806132" y="324433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dirty="0" err="1">
                <a:solidFill>
                  <a:srgbClr val="D4D4D4"/>
                </a:solidFill>
                <a:latin typeface="Menlo" panose="020B0609030804020204" pitchFamily="49" charset="0"/>
              </a:rPr>
              <a:t>Hieratchical</a:t>
            </a:r>
            <a:r>
              <a:rPr lang="en" altLang="ko-Kore-KR" dirty="0">
                <a:solidFill>
                  <a:srgbClr val="D4D4D4"/>
                </a:solidFill>
                <a:latin typeface="Menlo" panose="020B0609030804020204" pitchFamily="49" charset="0"/>
              </a:rPr>
              <a:t> Clustering 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70549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F5A0B7-3DAF-094E-96B3-2E39E472FC39}"/>
              </a:ext>
            </a:extLst>
          </p:cNvPr>
          <p:cNvSpPr txBox="1"/>
          <p:nvPr/>
        </p:nvSpPr>
        <p:spPr>
          <a:xfrm>
            <a:off x="2911014" y="288642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군집간의 거리는 어떻게 측정하는가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647723-B6DD-CC40-ACA3-D24F4E1A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" y="1550700"/>
            <a:ext cx="8810368" cy="37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7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FC5098-B28F-0245-87B0-58A70BC0C608}"/>
              </a:ext>
            </a:extLst>
          </p:cNvPr>
          <p:cNvSpPr txBox="1"/>
          <p:nvPr/>
        </p:nvSpPr>
        <p:spPr>
          <a:xfrm>
            <a:off x="3455348" y="34342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K-mean Clustering</a:t>
            </a:r>
            <a:endParaRPr kumimoji="1" lang="ko-Kore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F07115-2A5B-7348-A4E0-966DF7E0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32" y="1338464"/>
            <a:ext cx="4976169" cy="3806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51C812-16D4-3249-805C-F589CB87B042}"/>
              </a:ext>
            </a:extLst>
          </p:cNvPr>
          <p:cNvSpPr txBox="1"/>
          <p:nvPr/>
        </p:nvSpPr>
        <p:spPr>
          <a:xfrm>
            <a:off x="1421027" y="5770605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이</a:t>
            </a:r>
            <a:r>
              <a:rPr kumimoji="1" lang="ko-KR" altLang="en-US" b="1" dirty="0"/>
              <a:t> 초록색 점들을 두 개의 그룹으로 나누고 싶다고 하자</a:t>
            </a:r>
            <a:r>
              <a:rPr kumimoji="1" lang="en-US" altLang="ko-KR" b="1" dirty="0"/>
              <a:t>.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967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2DD7AB-452B-734A-A32F-6E27E6A1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074009"/>
            <a:ext cx="4269603" cy="3166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84C8F-D0B4-6948-B6D4-F6D554C8F980}"/>
              </a:ext>
            </a:extLst>
          </p:cNvPr>
          <p:cNvSpPr txBox="1"/>
          <p:nvPr/>
        </p:nvSpPr>
        <p:spPr>
          <a:xfrm>
            <a:off x="1174738" y="443607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임의의</a:t>
            </a:r>
            <a:r>
              <a:rPr kumimoji="1" lang="ko-KR" altLang="en-US" b="1" dirty="0"/>
              <a:t> 두 점을 찍고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0B7BB5-CC2F-064B-9FD2-6CA7936E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13" y="1085323"/>
            <a:ext cx="4269603" cy="3155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55E1CA-4980-9D4F-BDF2-F941349965C8}"/>
              </a:ext>
            </a:extLst>
          </p:cNvPr>
          <p:cNvSpPr txBox="1"/>
          <p:nvPr/>
        </p:nvSpPr>
        <p:spPr>
          <a:xfrm>
            <a:off x="5333132" y="4436077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각각을</a:t>
            </a:r>
            <a:r>
              <a:rPr kumimoji="1" lang="ko-KR" altLang="en-US" b="1" dirty="0"/>
              <a:t> 중심점으로 하여</a:t>
            </a:r>
            <a:endParaRPr kumimoji="1" lang="en-US" altLang="ko-KR" b="1" dirty="0"/>
          </a:p>
          <a:p>
            <a:r>
              <a:rPr kumimoji="1" lang="ko-KR" altLang="en-US" b="1" dirty="0"/>
              <a:t>가장 가까운 점들에 색을 칠함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050395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1F2D64-FC5F-D342-AB2D-441C1509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94" y="1361516"/>
            <a:ext cx="4086997" cy="3229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E69246-1C11-1F40-8E0C-58B15DAAAF9C}"/>
              </a:ext>
            </a:extLst>
          </p:cNvPr>
          <p:cNvSpPr txBox="1"/>
          <p:nvPr/>
        </p:nvSpPr>
        <p:spPr>
          <a:xfrm>
            <a:off x="215315" y="4777033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각각</a:t>
            </a:r>
            <a:r>
              <a:rPr kumimoji="1" lang="ko-KR" altLang="en-US" dirty="0"/>
              <a:t> 색이 칠해진 점들의 평균 위치로</a:t>
            </a:r>
            <a:endParaRPr kumimoji="1" lang="en-US" altLang="ko-KR" dirty="0"/>
          </a:p>
          <a:p>
            <a:r>
              <a:rPr kumimoji="1" lang="ko-KR" altLang="en-US" dirty="0"/>
              <a:t>중심점을 옮기고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9CFEF2-2223-894F-8404-84B7F5E6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61516"/>
            <a:ext cx="4635328" cy="3335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D1E8A-E4BE-1B41-868A-D8211F5BF1D4}"/>
              </a:ext>
            </a:extLst>
          </p:cNvPr>
          <p:cNvSpPr txBox="1"/>
          <p:nvPr/>
        </p:nvSpPr>
        <p:spPr>
          <a:xfrm>
            <a:off x="5894328" y="477703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같은</a:t>
            </a:r>
            <a:r>
              <a:rPr kumimoji="1" lang="ko-KR" altLang="en-US" dirty="0"/>
              <a:t> 과정 반복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0316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130380-F722-1449-BBA4-406083E7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971550"/>
            <a:ext cx="5690476" cy="413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AC15C-D1EC-7F4D-ABBE-CDA6214AE783}"/>
              </a:ext>
            </a:extLst>
          </p:cNvPr>
          <p:cNvSpPr txBox="1"/>
          <p:nvPr/>
        </p:nvSpPr>
        <p:spPr>
          <a:xfrm>
            <a:off x="1975946" y="5240119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더이상</a:t>
            </a:r>
            <a:r>
              <a:rPr kumimoji="1" lang="ko-KR" altLang="en-US" dirty="0"/>
              <a:t> 중심점이 변하지 않는다면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분류 완료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278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E529B1F-AABC-4F49-921E-A68C1078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1" y="398841"/>
            <a:ext cx="7535917" cy="5531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1B84F1-C17F-4549-AEC3-139090381CBE}"/>
              </a:ext>
            </a:extLst>
          </p:cNvPr>
          <p:cNvSpPr txBox="1"/>
          <p:nvPr/>
        </p:nvSpPr>
        <p:spPr>
          <a:xfrm>
            <a:off x="1355834" y="5946738"/>
            <a:ext cx="673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암세포의 발현 데이터를 이용하여</a:t>
            </a:r>
            <a:r>
              <a:rPr kumimoji="1" lang="en-US" altLang="ko-KR" dirty="0"/>
              <a:t>, K-mean clustering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분류</a:t>
            </a:r>
            <a:endParaRPr kumimoji="1" lang="en-US" altLang="ko-KR" dirty="0"/>
          </a:p>
          <a:p>
            <a:r>
              <a:rPr kumimoji="1" lang="ko-KR" altLang="en-US" dirty="0"/>
              <a:t>이를 실제 암 세포의 분류와 비교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4833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B3B200-7BDE-2244-9DD9-746BDFB2C913}"/>
              </a:ext>
            </a:extLst>
          </p:cNvPr>
          <p:cNvSpPr txBox="1"/>
          <p:nvPr/>
        </p:nvSpPr>
        <p:spPr>
          <a:xfrm>
            <a:off x="2298780" y="376013"/>
            <a:ext cx="454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PCA : </a:t>
            </a:r>
            <a:r>
              <a:rPr kumimoji="1" lang="en-US" altLang="ko-Kore-KR" sz="2400" b="1" dirty="0" err="1"/>
              <a:t>Princial</a:t>
            </a:r>
            <a:r>
              <a:rPr kumimoji="1" lang="en-US" altLang="ko-Kore-KR" sz="2400" b="1" dirty="0"/>
              <a:t> Component Analysis</a:t>
            </a:r>
            <a:endParaRPr kumimoji="1"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3B665-A5BF-A64E-87D5-851467595872}"/>
              </a:ext>
            </a:extLst>
          </p:cNvPr>
          <p:cNvSpPr txBox="1"/>
          <p:nvPr/>
        </p:nvSpPr>
        <p:spPr>
          <a:xfrm>
            <a:off x="738650" y="5182440"/>
            <a:ext cx="745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그러나 이것을 어떻게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혹은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차원의 그림으로 표현할 수 있을까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56F17-F6EC-CB47-AB4B-05B6B2380C47}"/>
              </a:ext>
            </a:extLst>
          </p:cNvPr>
          <p:cNvSpPr txBox="1"/>
          <p:nvPr/>
        </p:nvSpPr>
        <p:spPr>
          <a:xfrm>
            <a:off x="164752" y="5693714"/>
            <a:ext cx="903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각</a:t>
            </a:r>
            <a:r>
              <a:rPr kumimoji="1" lang="ko-KR" altLang="en-US" dirty="0"/>
              <a:t> 세포의 유전자 발현을 구성하는 수천 개의 유전자 발현 차이의 형태를 가능한 최소의</a:t>
            </a:r>
            <a:endParaRPr kumimoji="1" lang="en-US" altLang="ko-KR" dirty="0"/>
          </a:p>
          <a:p>
            <a:r>
              <a:rPr kumimoji="1" lang="ko-KR" altLang="en-US" dirty="0"/>
              <a:t>차원으로 축소하여 시각화하는 방법 </a:t>
            </a:r>
            <a:r>
              <a:rPr kumimoji="1" lang="en-US" altLang="ko-KR" dirty="0"/>
              <a:t>(Dimension Reductions)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DBDBB9-3624-114C-A820-18A00A8A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45" y="845804"/>
            <a:ext cx="5267656" cy="3873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24EEF7-5CAB-2F40-966A-A0654AC8DC46}"/>
              </a:ext>
            </a:extLst>
          </p:cNvPr>
          <p:cNvSpPr txBox="1"/>
          <p:nvPr/>
        </p:nvSpPr>
        <p:spPr>
          <a:xfrm>
            <a:off x="669722" y="4813108"/>
            <a:ext cx="752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각각의 세포의 유전자 발현의 차이는 수천 개의 유전자에 의해서 표현됨 </a:t>
            </a:r>
            <a:endParaRPr kumimoji="1"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797B2-1DA8-9E4B-88C8-FC064060E38C}"/>
              </a:ext>
            </a:extLst>
          </p:cNvPr>
          <p:cNvSpPr txBox="1"/>
          <p:nvPr/>
        </p:nvSpPr>
        <p:spPr>
          <a:xfrm>
            <a:off x="1106145" y="6481987"/>
            <a:ext cx="573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angeloyeo.github.io</a:t>
            </a:r>
            <a:r>
              <a:rPr kumimoji="1" lang="en" altLang="ko-Kore-KR" dirty="0"/>
              <a:t>/2019/07/27/</a:t>
            </a:r>
            <a:r>
              <a:rPr kumimoji="1" lang="en" altLang="ko-Kore-KR" dirty="0" err="1"/>
              <a:t>PCA.html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3311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BBA342-6C95-7240-9231-FF830F6D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883"/>
            <a:ext cx="9036858" cy="56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2CA0F9-1D84-F54E-A445-81FF8FFA08E3}"/>
              </a:ext>
            </a:extLst>
          </p:cNvPr>
          <p:cNvSpPr txBox="1"/>
          <p:nvPr/>
        </p:nvSpPr>
        <p:spPr>
          <a:xfrm>
            <a:off x="2385385" y="199305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Arial"/>
                <a:cs typeface="Arial"/>
              </a:rPr>
              <a:t>숫자 계산과 통계  </a:t>
            </a:r>
            <a:endParaRPr lang="en-US" sz="3600" b="1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68BA2-DCFC-5C46-B275-4DCD6DC60E9C}"/>
              </a:ext>
            </a:extLst>
          </p:cNvPr>
          <p:cNvSpPr txBox="1"/>
          <p:nvPr/>
        </p:nvSpPr>
        <p:spPr>
          <a:xfrm>
            <a:off x="175604" y="1428276"/>
            <a:ext cx="891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탐색적 데이터 분석을 통하여 어떤 가설을 정립한다면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r>
              <a:rPr kumimoji="1" lang="ko-KR" altLang="en-US" b="1" dirty="0"/>
              <a:t>이 가설이 어느정도 통계적 유의성을 가지는지를 확인하려면 추론 통계를 수행해야 함</a:t>
            </a:r>
            <a:endParaRPr kumimoji="1" lang="en-US" altLang="ko-KR" b="1" dirty="0"/>
          </a:p>
          <a:p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단순한 추론 통계 이외에도 숫자 형태의 데이터를 변환하고 계산하는 것이 필요하다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때로는 기계학습 </a:t>
            </a:r>
            <a:r>
              <a:rPr kumimoji="1" lang="en-US" altLang="ko-KR" dirty="0"/>
              <a:t>(machine learning) </a:t>
            </a:r>
            <a:r>
              <a:rPr kumimoji="1" lang="ko-KR" altLang="en-US" dirty="0"/>
              <a:t>과 같은 테크닉이 필요하질수도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</a:t>
            </a:r>
            <a:endParaRPr kumimoji="1"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D1723-D104-3842-A9B2-9D2DB0D62B2D}"/>
              </a:ext>
            </a:extLst>
          </p:cNvPr>
          <p:cNvSpPr txBox="1"/>
          <p:nvPr/>
        </p:nvSpPr>
        <p:spPr>
          <a:xfrm>
            <a:off x="175604" y="3298927"/>
            <a:ext cx="522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이것을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파이썬에서</a:t>
            </a:r>
            <a:r>
              <a:rPr kumimoji="1" lang="ko-KR" altLang="en-US" b="1" dirty="0"/>
              <a:t> 수행하려면 어떻게 할 것인가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981FE-214B-FB49-9565-95AE64248905}"/>
              </a:ext>
            </a:extLst>
          </p:cNvPr>
          <p:cNvSpPr txBox="1"/>
          <p:nvPr/>
        </p:nvSpPr>
        <p:spPr>
          <a:xfrm>
            <a:off x="1761816" y="3860064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파이썬에는</a:t>
            </a:r>
            <a:r>
              <a:rPr kumimoji="1" lang="ko-KR" altLang="en-US" dirty="0"/>
              <a:t> 이를 위한 여러가지 모듈이 존재한다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AD45E-0C1C-6E44-9686-2A5052066D4B}"/>
              </a:ext>
            </a:extLst>
          </p:cNvPr>
          <p:cNvSpPr txBox="1"/>
          <p:nvPr/>
        </p:nvSpPr>
        <p:spPr>
          <a:xfrm>
            <a:off x="338666" y="4605867"/>
            <a:ext cx="3928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Numpy</a:t>
            </a:r>
            <a:r>
              <a:rPr kumimoji="1" lang="en-US" altLang="ko-Kore-KR" b="1" dirty="0"/>
              <a:t>.  </a:t>
            </a:r>
            <a:r>
              <a:rPr kumimoji="1" lang="en-US" altLang="ko-Kore-KR" b="1" dirty="0" err="1"/>
              <a:t>Scipy</a:t>
            </a:r>
            <a:r>
              <a:rPr kumimoji="1" lang="en-US" altLang="ko-Kore-KR" b="1" dirty="0"/>
              <a:t>   </a:t>
            </a:r>
            <a:r>
              <a:rPr kumimoji="1" lang="en-US" altLang="ko-Kore-KR" b="1" dirty="0" err="1"/>
              <a:t>Statmodels</a:t>
            </a:r>
            <a:r>
              <a:rPr kumimoji="1" lang="en-US" altLang="ko-Kore-KR" b="1" dirty="0"/>
              <a:t> </a:t>
            </a:r>
            <a:r>
              <a:rPr kumimoji="1" lang="en-US" altLang="ko-Kore-KR" b="1" dirty="0" err="1"/>
              <a:t>Scikit</a:t>
            </a:r>
            <a:r>
              <a:rPr kumimoji="1" lang="en-US" altLang="ko-Kore-KR" b="1" dirty="0"/>
              <a:t>-learn 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545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98D89-E719-4449-9279-54A8229E9ECA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</a:t>
            </a: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3CB39-B1C7-6D44-8C75-17D72AFBB77F}"/>
              </a:ext>
            </a:extLst>
          </p:cNvPr>
          <p:cNvSpPr txBox="1"/>
          <p:nvPr/>
        </p:nvSpPr>
        <p:spPr>
          <a:xfrm>
            <a:off x="-539751" y="1528841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많은 수치 데이터는 행렬 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(Matrix) </a:t>
            </a: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형태로 존재한다</a:t>
            </a:r>
            <a:r>
              <a:rPr kumimoji="1" lang="en-US" altLang="ko-KR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03C3DBA-73B7-AF43-A487-E4E60FA5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875479"/>
            <a:ext cx="5512103" cy="2700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0E349-70BE-CB4A-BC0B-35A942043A5D}"/>
              </a:ext>
            </a:extLst>
          </p:cNvPr>
          <p:cNvSpPr txBox="1"/>
          <p:nvPr/>
        </p:nvSpPr>
        <p:spPr>
          <a:xfrm>
            <a:off x="922564" y="1985726"/>
            <a:ext cx="693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행렬 형태의 데이터를 빠르게 계산할 수 있는 </a:t>
            </a:r>
            <a:r>
              <a:rPr kumimoji="1" lang="ko-KR" altLang="en-US" dirty="0" err="1"/>
              <a:t>파이썬</a:t>
            </a:r>
            <a:r>
              <a:rPr kumimoji="1" lang="ko-KR" altLang="en-US" dirty="0"/>
              <a:t> 모듈로 </a:t>
            </a:r>
            <a:r>
              <a:rPr kumimoji="1" lang="en-US" altLang="ko-KR" dirty="0" err="1"/>
              <a:t>Numpy</a:t>
            </a:r>
            <a:r>
              <a:rPr kumimoji="1" lang="en-US" altLang="ko-KR" dirty="0"/>
              <a:t> </a:t>
            </a:r>
          </a:p>
          <a:p>
            <a:r>
              <a:rPr kumimoji="1" lang="en-US" altLang="ko-Kore-KR" dirty="0"/>
              <a:t>(</a:t>
            </a:r>
            <a:r>
              <a:rPr kumimoji="1" lang="ko-KR" altLang="en-US" dirty="0" err="1"/>
              <a:t>넘파이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발음</a:t>
            </a:r>
            <a:r>
              <a:rPr kumimoji="1" lang="en-US" altLang="ko-KR" dirty="0"/>
              <a:t>)</a:t>
            </a:r>
            <a:r>
              <a:rPr kumimoji="1" lang="ko-KR" altLang="en-US" dirty="0"/>
              <a:t> 가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778A-964F-1141-AAC2-2D0347062A73}"/>
              </a:ext>
            </a:extLst>
          </p:cNvPr>
          <p:cNvSpPr txBox="1"/>
          <p:nvPr/>
        </p:nvSpPr>
        <p:spPr>
          <a:xfrm>
            <a:off x="1083734" y="5849751"/>
            <a:ext cx="191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numpy.org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035A7-9ABC-A443-908F-3F0E4DF7AF73}"/>
              </a:ext>
            </a:extLst>
          </p:cNvPr>
          <p:cNvSpPr txBox="1"/>
          <p:nvPr/>
        </p:nvSpPr>
        <p:spPr>
          <a:xfrm>
            <a:off x="1034658" y="6382244"/>
            <a:ext cx="561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Numpy</a:t>
            </a:r>
            <a:r>
              <a:rPr kumimoji="1" lang="en-US" altLang="ko-Kore-KR" b="1" dirty="0"/>
              <a:t> </a:t>
            </a:r>
            <a:r>
              <a:rPr kumimoji="1" lang="ko-Kore-KR" altLang="en-US" b="1" dirty="0"/>
              <a:t>는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Anaconda</a:t>
            </a:r>
            <a:r>
              <a:rPr kumimoji="1" lang="ko-KR" altLang="en-US" b="1" dirty="0"/>
              <a:t>로 </a:t>
            </a:r>
            <a:r>
              <a:rPr kumimoji="1" lang="en-US" altLang="ko-KR" b="1" dirty="0"/>
              <a:t>Python </a:t>
            </a:r>
            <a:r>
              <a:rPr kumimoji="1" lang="ko-KR" altLang="en-US" b="1" dirty="0"/>
              <a:t>을 설치하면 같이 설치됨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820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9E20A-CAF2-5049-847B-3F4A9C0F45B7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통계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08BEB-C21B-AF4F-B969-649EB4D2CF34}"/>
              </a:ext>
            </a:extLst>
          </p:cNvPr>
          <p:cNvSpPr txBox="1"/>
          <p:nvPr/>
        </p:nvSpPr>
        <p:spPr>
          <a:xfrm>
            <a:off x="628649" y="1335726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강의는 통계학 강의가 아니므로 통계에 대한 자세한 이론은 </a:t>
            </a:r>
            <a:r>
              <a:rPr kumimoji="1" lang="ko-KR" altLang="en-US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생락함</a:t>
            </a:r>
            <a:r>
              <a:rPr kumimoji="1" lang="en-US" altLang="ko-KR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en-US" sz="17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0999C-DA51-F942-849D-88703052487C}"/>
              </a:ext>
            </a:extLst>
          </p:cNvPr>
          <p:cNvSpPr txBox="1"/>
          <p:nvPr/>
        </p:nvSpPr>
        <p:spPr>
          <a:xfrm>
            <a:off x="1253067" y="1903663"/>
            <a:ext cx="695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Python</a:t>
            </a:r>
            <a:r>
              <a:rPr kumimoji="1" lang="ko-Kore-KR" altLang="en-US" dirty="0"/>
              <a:t>에서</a:t>
            </a:r>
            <a:r>
              <a:rPr kumimoji="1" lang="ko-KR" altLang="en-US" dirty="0"/>
              <a:t>는 많은 종류의 통계 계산을 수행할 모듈이 존재하고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적절한 통계를 계산하기 위해서는 어떤  모듈을 사용하는지를 다룸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B5800-28E0-D14C-91D9-75C9A877079A}"/>
              </a:ext>
            </a:extLst>
          </p:cNvPr>
          <p:cNvSpPr txBox="1"/>
          <p:nvPr/>
        </p:nvSpPr>
        <p:spPr>
          <a:xfrm>
            <a:off x="1253067" y="305966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연구에서 일상적으로 사용하는 통계의 원리에 대해서는</a:t>
            </a:r>
            <a:r>
              <a:rPr kumimoji="1" lang="en-US" altLang="ko-KR" b="1" dirty="0"/>
              <a:t>..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EE18F0-5C46-924C-8DBF-7B8310262A95}"/>
              </a:ext>
            </a:extLst>
          </p:cNvPr>
          <p:cNvSpPr txBox="1"/>
          <p:nvPr/>
        </p:nvSpPr>
        <p:spPr>
          <a:xfrm>
            <a:off x="1253067" y="3754008"/>
            <a:ext cx="630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www.youtube.com</a:t>
            </a:r>
            <a:r>
              <a:rPr kumimoji="1" lang="en" altLang="ko-Kore-KR" dirty="0"/>
              <a:t>/channel/UCtYLUTtgS3k1Fg4y5tAhLbw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5499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FF78C0-71ED-4545-9267-D30B189F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206" y="2259724"/>
            <a:ext cx="5619750" cy="304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E42C40-9CC1-AE48-AAEE-EC01A9CD41FF}"/>
              </a:ext>
            </a:extLst>
          </p:cNvPr>
          <p:cNvSpPr txBox="1"/>
          <p:nvPr/>
        </p:nvSpPr>
        <p:spPr>
          <a:xfrm>
            <a:off x="1058498" y="1646423"/>
            <a:ext cx="745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T-test : </a:t>
            </a:r>
            <a:r>
              <a:rPr kumimoji="1" lang="ko-Kore-KR" altLang="en-US" b="1" dirty="0"/>
              <a:t>정규</a:t>
            </a:r>
            <a:r>
              <a:rPr kumimoji="1" lang="ko-KR" altLang="en-US" b="1" dirty="0"/>
              <a:t> 분포를 따르는 두 개의 집단 간의 평균의 차이가 존재하는가</a:t>
            </a:r>
            <a:r>
              <a:rPr kumimoji="1" lang="en-US" altLang="ko-KR" b="1" dirty="0"/>
              <a:t>?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EC48A-F965-C943-9FB0-DA9E264D9259}"/>
              </a:ext>
            </a:extLst>
          </p:cNvPr>
          <p:cNvSpPr txBox="1"/>
          <p:nvPr/>
        </p:nvSpPr>
        <p:spPr>
          <a:xfrm>
            <a:off x="628649" y="291090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이번 강의에서 수행할 통계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039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9F2B2A-26D5-844F-9F63-596F38C9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554014"/>
            <a:ext cx="7124700" cy="2743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001DA-6076-EB4F-B109-EE490B8CDB94}"/>
              </a:ext>
            </a:extLst>
          </p:cNvPr>
          <p:cNvSpPr txBox="1"/>
          <p:nvPr/>
        </p:nvSpPr>
        <p:spPr>
          <a:xfrm>
            <a:off x="539531" y="716984"/>
            <a:ext cx="752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ANOVA :  </a:t>
            </a:r>
            <a:r>
              <a:rPr kumimoji="1" lang="ko-KR" altLang="en-US" b="1" dirty="0"/>
              <a:t>정규 분포를 따르는 두 개 이상의 집단 간의 차이가 존재하는가</a:t>
            </a:r>
            <a:r>
              <a:rPr kumimoji="1" lang="en-US" altLang="ko-KR" b="1" dirty="0"/>
              <a:t>?</a:t>
            </a:r>
            <a:r>
              <a:rPr kumimoji="1" lang="ko-KR" altLang="en-US" b="1" dirty="0"/>
              <a:t> 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9208D-61D4-4B45-8181-15F85AECC951}"/>
              </a:ext>
            </a:extLst>
          </p:cNvPr>
          <p:cNvSpPr txBox="1"/>
          <p:nvPr/>
        </p:nvSpPr>
        <p:spPr>
          <a:xfrm>
            <a:off x="539531" y="1560786"/>
            <a:ext cx="778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집단 평균의 차이가  그룹 내에서의 변화에 비해서 크다면 집단 간의 차이가 존재한다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10D17-9206-A94D-B91D-0B933FE245C4}"/>
              </a:ext>
            </a:extLst>
          </p:cNvPr>
          <p:cNvSpPr txBox="1"/>
          <p:nvPr/>
        </p:nvSpPr>
        <p:spPr>
          <a:xfrm>
            <a:off x="1083222" y="5679351"/>
            <a:ext cx="7789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만약</a:t>
            </a:r>
            <a:r>
              <a:rPr kumimoji="1" lang="ko-KR" altLang="en-US" dirty="0"/>
              <a:t> 집단 간의 차이가 존재한다면 각각의 집단 사이에서 통계적으로 유의한 차이를 가지는 것들은 무엇인가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ore-KR" dirty="0"/>
              <a:t>Post-hoc Analysis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67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57DA77-EE12-D247-A6C0-E4ED94A958D6}"/>
              </a:ext>
            </a:extLst>
          </p:cNvPr>
          <p:cNvSpPr/>
          <p:nvPr/>
        </p:nvSpPr>
        <p:spPr>
          <a:xfrm>
            <a:off x="1765738" y="999348"/>
            <a:ext cx="5717628" cy="45628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F0DAE-AE0C-4949-B1F1-C593F83FACE2}"/>
              </a:ext>
            </a:extLst>
          </p:cNvPr>
          <p:cNvSpPr txBox="1"/>
          <p:nvPr/>
        </p:nvSpPr>
        <p:spPr>
          <a:xfrm>
            <a:off x="2152292" y="216066"/>
            <a:ext cx="460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b="1" dirty="0"/>
              <a:t>Linear Regression and Correlations</a:t>
            </a:r>
            <a:endParaRPr kumimoji="1" lang="ko-Kore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73613B-CE42-A744-8189-C4D03118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40" y="999348"/>
            <a:ext cx="4907123" cy="324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E5F196-2F2A-D14A-BD17-5B60135E9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225" y="4457320"/>
            <a:ext cx="1841500" cy="110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7AF0B-623F-F643-AB34-F46B1BF5EF5E}"/>
              </a:ext>
            </a:extLst>
          </p:cNvPr>
          <p:cNvSpPr txBox="1"/>
          <p:nvPr/>
        </p:nvSpPr>
        <p:spPr>
          <a:xfrm>
            <a:off x="3100370" y="556222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Pearson Correlation </a:t>
            </a:r>
            <a:r>
              <a:rPr kumimoji="1" lang="en-US" altLang="ko-Kore-KR" dirty="0" err="1"/>
              <a:t>Coefficiet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55718-E127-2E4B-A21E-EE535EDAF731}"/>
              </a:ext>
            </a:extLst>
          </p:cNvPr>
          <p:cNvSpPr txBox="1"/>
          <p:nvPr/>
        </p:nvSpPr>
        <p:spPr>
          <a:xfrm>
            <a:off x="2357727" y="5931552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얼마나 두 집단의 값이 선형 관계를 형성하고 있나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4580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CF8930-79D4-AD44-B73F-6BBB5018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392" y="923258"/>
            <a:ext cx="5293821" cy="5011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73B4D-F49C-5D46-BCAD-8F6516CDC533}"/>
              </a:ext>
            </a:extLst>
          </p:cNvPr>
          <p:cNvSpPr txBox="1"/>
          <p:nvPr/>
        </p:nvSpPr>
        <p:spPr>
          <a:xfrm>
            <a:off x="1414463" y="316468"/>
            <a:ext cx="722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Spearman Correlation : </a:t>
            </a:r>
            <a:r>
              <a:rPr kumimoji="1" lang="ko-KR" altLang="en-US" b="1" dirty="0"/>
              <a:t>각 집단을 순위로 변환한 후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이들의 관계를 측정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26613-7BCF-6C4D-919C-A80DFEEAFDA9}"/>
              </a:ext>
            </a:extLst>
          </p:cNvPr>
          <p:cNvSpPr txBox="1"/>
          <p:nvPr/>
        </p:nvSpPr>
        <p:spPr>
          <a:xfrm>
            <a:off x="1028700" y="6229350"/>
            <a:ext cx="757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선형</a:t>
            </a:r>
            <a:r>
              <a:rPr kumimoji="1" lang="ko-KR" altLang="en-US" dirty="0"/>
              <a:t> 관계와는 상관없이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한 변수와 다른 변수의 변화가 상관 관계가 있나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8840804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{436CF868-0E6D-994A-927C-CFBBC2A6EE78}tf10001079</Template>
  <TotalTime>36293</TotalTime>
  <Words>872</Words>
  <Application>Microsoft Macintosh PowerPoint</Application>
  <PresentationFormat>화면 슬라이드 쇼(4:3)</PresentationFormat>
  <Paragraphs>143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Menlo</vt:lpstr>
      <vt:lpstr>비행기 구름</vt:lpstr>
      <vt:lpstr>생물학 연구를 위한 컴퓨터 사용기술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Skill for  Modern Biology Research </dc:title>
  <dc:creator>Suk Namgoong</dc:creator>
  <cp:lastModifiedBy>남궁 석</cp:lastModifiedBy>
  <cp:revision>311</cp:revision>
  <dcterms:created xsi:type="dcterms:W3CDTF">2015-09-01T12:18:54Z</dcterms:created>
  <dcterms:modified xsi:type="dcterms:W3CDTF">2021-04-20T08:12:14Z</dcterms:modified>
</cp:coreProperties>
</file>