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520" r:id="rId2"/>
    <p:sldId id="528" r:id="rId3"/>
    <p:sldId id="523" r:id="rId4"/>
    <p:sldId id="533" r:id="rId5"/>
    <p:sldId id="534" r:id="rId6"/>
    <p:sldId id="535" r:id="rId7"/>
    <p:sldId id="529" r:id="rId8"/>
    <p:sldId id="536" r:id="rId9"/>
    <p:sldId id="522" r:id="rId10"/>
    <p:sldId id="537" r:id="rId11"/>
    <p:sldId id="538" r:id="rId12"/>
    <p:sldId id="539" r:id="rId13"/>
    <p:sldId id="540" r:id="rId14"/>
    <p:sldId id="541" r:id="rId15"/>
    <p:sldId id="542" r:id="rId16"/>
    <p:sldId id="543" r:id="rId17"/>
    <p:sldId id="54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2E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68"/>
    <p:restoredTop sz="94970"/>
  </p:normalViewPr>
  <p:slideViewPr>
    <p:cSldViewPr snapToGrid="0" snapToObjects="1">
      <p:cViewPr varScale="1">
        <p:scale>
          <a:sx n="139" d="100"/>
          <a:sy n="139" d="100"/>
        </p:scale>
        <p:origin x="37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F1002-956C-6046-8600-5F313B9B58CD}" type="datetimeFigureOut">
              <a:rPr lang="en-US" smtClean="0"/>
              <a:t>5/4/21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46A1C-3507-284C-A450-A4127A66C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86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9DD6CCAB-966E-6F4A-B489-81C90E80FADD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71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CCAB-966E-6F4A-B489-81C90E80FADD}" type="datetimeFigureOut">
              <a:rPr lang="en-US" smtClean="0"/>
              <a:t>5/4/21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47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9DD6CCAB-966E-6F4A-B489-81C90E80FADD}" type="datetimeFigureOut">
              <a:rPr lang="en-US" smtClean="0"/>
              <a:t>5/4/21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85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9DD6CCAB-966E-6F4A-B489-81C90E80FADD}" type="datetimeFigureOut">
              <a:rPr lang="en-US" smtClean="0"/>
              <a:t>5/4/21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7775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9DD6CCAB-966E-6F4A-B489-81C90E80FADD}" type="datetimeFigureOut">
              <a:rPr lang="en-US" smtClean="0"/>
              <a:t>5/4/21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61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CCAB-966E-6F4A-B489-81C90E80FADD}" type="datetimeFigureOut">
              <a:rPr lang="en-US" smtClean="0"/>
              <a:t>5/4/21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84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CCAB-966E-6F4A-B489-81C90E80FADD}" type="datetimeFigureOut">
              <a:rPr lang="en-US" smtClean="0"/>
              <a:t>5/4/21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42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CCAB-966E-6F4A-B489-81C90E80FADD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81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9DD6CCAB-966E-6F4A-B489-81C90E80FADD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80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CCAB-966E-6F4A-B489-81C90E80FADD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3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9DD6CCAB-966E-6F4A-B489-81C90E80FADD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55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CCAB-966E-6F4A-B489-81C90E80FADD}" type="datetimeFigureOut">
              <a:rPr lang="en-US" smtClean="0"/>
              <a:t>5/4/21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2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CCAB-966E-6F4A-B489-81C90E80FADD}" type="datetimeFigureOut">
              <a:rPr lang="en-US" smtClean="0"/>
              <a:t>5/4/21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8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CCAB-966E-6F4A-B489-81C90E80FADD}" type="datetimeFigureOut">
              <a:rPr lang="en-US" smtClean="0"/>
              <a:t>5/4/21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CCAB-966E-6F4A-B489-81C90E80FADD}" type="datetimeFigureOut">
              <a:rPr lang="en-US" smtClean="0"/>
              <a:t>5/4/21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2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CCAB-966E-6F4A-B489-81C90E80FADD}" type="datetimeFigureOut">
              <a:rPr lang="en-US" smtClean="0"/>
              <a:t>5/4/21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64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CCAB-966E-6F4A-B489-81C90E80FADD}" type="datetimeFigureOut">
              <a:rPr lang="en-US" smtClean="0"/>
              <a:t>5/4/21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5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6CCAB-966E-6F4A-B489-81C90E80FADD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91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959" y="1508052"/>
            <a:ext cx="8689958" cy="1470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latin typeface="Arial"/>
                <a:cs typeface="Arial"/>
              </a:rPr>
              <a:t>생물학 연구를 위한 컴퓨터 </a:t>
            </a:r>
            <a:r>
              <a:rPr lang="ko-KR" altLang="en-US" sz="3600" b="1" dirty="0" err="1">
                <a:latin typeface="Arial"/>
                <a:cs typeface="Arial"/>
              </a:rPr>
              <a:t>사용기술</a:t>
            </a:r>
            <a:endParaRPr lang="en-US" sz="3600" b="1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4117" y="47625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latin typeface="Arial"/>
                <a:cs typeface="Arial"/>
              </a:rPr>
              <a:t>충북대학교 대학원 생물학과</a:t>
            </a:r>
            <a:endParaRPr lang="en-US" altLang="ko-KR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2589" y="129789"/>
            <a:ext cx="872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baseline="30000" dirty="0">
                <a:latin typeface="Arial"/>
                <a:cs typeface="Arial"/>
              </a:rPr>
              <a:t>10th</a:t>
            </a:r>
            <a:r>
              <a:rPr lang="en-US" altLang="ko-KR" b="1" dirty="0">
                <a:latin typeface="Arial"/>
                <a:cs typeface="Arial"/>
              </a:rPr>
              <a:t> Lecture														2021.5.4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4580" y="2967335"/>
            <a:ext cx="4922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Differential Expression with </a:t>
            </a:r>
            <a:r>
              <a:rPr lang="en-US" sz="2400" dirty="0" err="1">
                <a:latin typeface="Arial"/>
                <a:cs typeface="Arial"/>
              </a:rPr>
              <a:t>EdgeR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3152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31A34D6-E275-0D40-BF89-78E9CECB60B7}"/>
              </a:ext>
            </a:extLst>
          </p:cNvPr>
          <p:cNvSpPr/>
          <p:nvPr/>
        </p:nvSpPr>
        <p:spPr>
          <a:xfrm>
            <a:off x="649224" y="1582005"/>
            <a:ext cx="7991856" cy="45810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16C4DF-25EC-504B-87C1-E2E99F769C30}"/>
              </a:ext>
            </a:extLst>
          </p:cNvPr>
          <p:cNvSpPr txBox="1"/>
          <p:nvPr/>
        </p:nvSpPr>
        <p:spPr>
          <a:xfrm>
            <a:off x="2589544" y="118779"/>
            <a:ext cx="3493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rial"/>
                <a:cs typeface="Arial"/>
              </a:rPr>
              <a:t>Normalizations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6E3753-911C-2E48-958A-9652DB69C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862" y="1737199"/>
            <a:ext cx="7251700" cy="37259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959193-43E9-2048-BB0F-C7CA8E605433}"/>
              </a:ext>
            </a:extLst>
          </p:cNvPr>
          <p:cNvSpPr txBox="1"/>
          <p:nvPr/>
        </p:nvSpPr>
        <p:spPr>
          <a:xfrm>
            <a:off x="649224" y="850392"/>
            <a:ext cx="8087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To make accurate comparisons of gene expression between samples, </a:t>
            </a:r>
          </a:p>
          <a:p>
            <a:r>
              <a:rPr kumimoji="1" lang="en-US" altLang="ko-Kore-KR" dirty="0"/>
              <a:t>We need to normalize samples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FD447E-ECBE-F742-88D6-DC6A22110AE1}"/>
              </a:ext>
            </a:extLst>
          </p:cNvPr>
          <p:cNvSpPr txBox="1"/>
          <p:nvPr/>
        </p:nvSpPr>
        <p:spPr>
          <a:xfrm>
            <a:off x="594789" y="6189848"/>
            <a:ext cx="7954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/>
              <a:t>단순히</a:t>
            </a:r>
            <a:r>
              <a:rPr kumimoji="1" lang="ko-KR" altLang="en-US" b="1" dirty="0"/>
              <a:t> 유전자에 </a:t>
            </a:r>
            <a:r>
              <a:rPr kumimoji="1" lang="ko-KR" altLang="en-US" b="1" dirty="0" err="1"/>
              <a:t>매핑된</a:t>
            </a:r>
            <a:r>
              <a:rPr kumimoji="1" lang="ko-KR" altLang="en-US" b="1" dirty="0"/>
              <a:t> </a:t>
            </a:r>
            <a:r>
              <a:rPr kumimoji="1" lang="ko-KR" altLang="en-US" b="1" dirty="0" err="1"/>
              <a:t>시퀀싱</a:t>
            </a:r>
            <a:r>
              <a:rPr kumimoji="1" lang="ko-KR" altLang="en-US" b="1" dirty="0"/>
              <a:t> 리드를 세면 </a:t>
            </a:r>
            <a:r>
              <a:rPr kumimoji="1" lang="en-US" altLang="ko-KR" b="1" dirty="0"/>
              <a:t>A</a:t>
            </a:r>
            <a:r>
              <a:rPr kumimoji="1" lang="ko-KR" altLang="en-US" b="1" dirty="0"/>
              <a:t>가 </a:t>
            </a:r>
            <a:r>
              <a:rPr kumimoji="1" lang="en-US" altLang="ko-KR" b="1" dirty="0"/>
              <a:t>B</a:t>
            </a:r>
            <a:r>
              <a:rPr kumimoji="1" lang="ko-KR" altLang="en-US" b="1" dirty="0"/>
              <a:t>에 비해서 </a:t>
            </a:r>
            <a:r>
              <a:rPr kumimoji="1" lang="en-US" altLang="ko-KR" b="1" dirty="0"/>
              <a:t>2</a:t>
            </a:r>
            <a:r>
              <a:rPr kumimoji="1" lang="ko-KR" altLang="en-US" b="1" dirty="0"/>
              <a:t>배 </a:t>
            </a:r>
            <a:r>
              <a:rPr kumimoji="1" lang="en-US" altLang="ko-KR" b="1" dirty="0"/>
              <a:t>expression</a:t>
            </a:r>
          </a:p>
          <a:p>
            <a:r>
              <a:rPr kumimoji="1" lang="ko-Kore-KR" altLang="en-US" b="1" dirty="0"/>
              <a:t>된</a:t>
            </a:r>
            <a:r>
              <a:rPr kumimoji="1" lang="ko-KR" altLang="en-US" b="1" dirty="0"/>
              <a:t> 것 같으나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이는 </a:t>
            </a:r>
            <a:r>
              <a:rPr kumimoji="1" lang="ko-KR" altLang="en-US" b="1" dirty="0" err="1"/>
              <a:t>시퀀싱</a:t>
            </a:r>
            <a:r>
              <a:rPr kumimoji="1" lang="ko-KR" altLang="en-US" b="1" dirty="0"/>
              <a:t> 양에 따른 차이일 뿐</a:t>
            </a:r>
            <a:r>
              <a:rPr kumimoji="1" lang="en-US" altLang="ko-KR" b="1" dirty="0"/>
              <a:t>.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54025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9C2DA02-B765-7446-B833-D7E260AB94E0}"/>
              </a:ext>
            </a:extLst>
          </p:cNvPr>
          <p:cNvSpPr/>
          <p:nvPr/>
        </p:nvSpPr>
        <p:spPr>
          <a:xfrm>
            <a:off x="1691640" y="619229"/>
            <a:ext cx="5376672" cy="6177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9238BB-BA25-BA4A-A501-A15791050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032" y="619229"/>
            <a:ext cx="3669792" cy="28496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B7BEDF-EF20-8D4D-A3B5-B27335E3061A}"/>
              </a:ext>
            </a:extLst>
          </p:cNvPr>
          <p:cNvSpPr txBox="1"/>
          <p:nvPr/>
        </p:nvSpPr>
        <p:spPr>
          <a:xfrm>
            <a:off x="964194" y="99593"/>
            <a:ext cx="630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/>
              <a:t>유전자의</a:t>
            </a:r>
            <a:r>
              <a:rPr kumimoji="1" lang="ko-KR" altLang="en-US" b="1" dirty="0"/>
              <a:t> 길이에 따라서 </a:t>
            </a:r>
            <a:r>
              <a:rPr kumimoji="1" lang="ko-KR" altLang="en-US" b="1" dirty="0" err="1"/>
              <a:t>매핑되는</a:t>
            </a:r>
            <a:r>
              <a:rPr kumimoji="1" lang="ko-KR" altLang="en-US" b="1" dirty="0"/>
              <a:t> 리드의 양의 차이가 난다</a:t>
            </a:r>
            <a:r>
              <a:rPr kumimoji="1" lang="en-US" altLang="ko-KR" b="1" dirty="0"/>
              <a:t>.</a:t>
            </a:r>
            <a:r>
              <a:rPr kumimoji="1" lang="ko-KR" altLang="en-US" b="1" dirty="0"/>
              <a:t> </a:t>
            </a:r>
            <a:endParaRPr kumimoji="1" lang="ko-Kore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CC9B2C-C9B8-8747-AE97-E5243DD3A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032" y="3619182"/>
            <a:ext cx="2999232" cy="30725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19FF83-6637-344A-BB43-968CFA760529}"/>
              </a:ext>
            </a:extLst>
          </p:cNvPr>
          <p:cNvSpPr txBox="1"/>
          <p:nvPr/>
        </p:nvSpPr>
        <p:spPr>
          <a:xfrm>
            <a:off x="7069753" y="4818888"/>
            <a:ext cx="16979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/>
              <a:t>유전자의</a:t>
            </a:r>
            <a:endParaRPr kumimoji="1" lang="en-US" altLang="ko-Kore-KR" b="1" dirty="0"/>
          </a:p>
          <a:p>
            <a:r>
              <a:rPr kumimoji="1" lang="ko-Kore-KR" altLang="en-US" b="1" dirty="0"/>
              <a:t>발현이</a:t>
            </a:r>
            <a:endParaRPr kumimoji="1" lang="en-US" altLang="ko-Kore-KR" b="1" dirty="0"/>
          </a:p>
          <a:p>
            <a:r>
              <a:rPr kumimoji="1" lang="ko-KR" altLang="en-US" b="1" dirty="0"/>
              <a:t>치우친다면</a:t>
            </a:r>
            <a:r>
              <a:rPr kumimoji="1" lang="en-US" altLang="ko-KR" b="1" dirty="0"/>
              <a:t>,</a:t>
            </a:r>
          </a:p>
          <a:p>
            <a:r>
              <a:rPr kumimoji="1" lang="ko-KR" altLang="en-US" b="1" dirty="0"/>
              <a:t>천체 유전자</a:t>
            </a:r>
            <a:endParaRPr kumimoji="1" lang="en-US" altLang="ko-KR" b="1" dirty="0"/>
          </a:p>
          <a:p>
            <a:r>
              <a:rPr kumimoji="1" lang="ko-KR" altLang="en-US" b="1" dirty="0"/>
              <a:t>발현이 왜곡될</a:t>
            </a:r>
            <a:endParaRPr kumimoji="1" lang="en-US" altLang="ko-KR" b="1" dirty="0"/>
          </a:p>
          <a:p>
            <a:r>
              <a:rPr kumimoji="1" lang="ko-KR" altLang="en-US" b="1" dirty="0"/>
              <a:t>가능성이 있다</a:t>
            </a:r>
            <a:r>
              <a:rPr kumimoji="1" lang="en-US" altLang="ko-KR" b="1" dirty="0"/>
              <a:t>.</a:t>
            </a:r>
            <a:endParaRPr kumimoji="1" lang="en-US" altLang="ko-Kore-KR" b="1" dirty="0"/>
          </a:p>
        </p:txBody>
      </p:sp>
    </p:spTree>
    <p:extLst>
      <p:ext uri="{BB962C8B-B14F-4D97-AF65-F5344CB8AC3E}">
        <p14:creationId xmlns:p14="http://schemas.microsoft.com/office/powerpoint/2010/main" val="1147905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0607C8-237A-7A48-A5D5-32696F3F1A9E}"/>
              </a:ext>
            </a:extLst>
          </p:cNvPr>
          <p:cNvSpPr txBox="1"/>
          <p:nvPr/>
        </p:nvSpPr>
        <p:spPr>
          <a:xfrm>
            <a:off x="2262642" y="117881"/>
            <a:ext cx="374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/>
              <a:t>여러가지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Normalization Methods</a:t>
            </a:r>
            <a:endParaRPr kumimoji="1" lang="ko-Kore-KR" altLang="en-US" b="1" dirty="0"/>
          </a:p>
        </p:txBody>
      </p:sp>
      <p:pic>
        <p:nvPicPr>
          <p:cNvPr id="6" name="그림 5" descr="텍스트, 신문이(가) 표시된 사진&#10;&#10;자동 생성된 설명">
            <a:extLst>
              <a:ext uri="{FF2B5EF4-FFF2-40B4-BE49-F238E27FC236}">
                <a16:creationId xmlns:a16="http://schemas.microsoft.com/office/drawing/2014/main" id="{8D449555-ADA1-534E-95B3-119650B50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423" y="640000"/>
            <a:ext cx="5812905" cy="572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2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37C7C3E-686A-8B49-871F-CC5DEF373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0" y="1689100"/>
            <a:ext cx="3175000" cy="1739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864531-C21F-9442-AAE0-888EDDBFF393}"/>
              </a:ext>
            </a:extLst>
          </p:cNvPr>
          <p:cNvSpPr txBox="1"/>
          <p:nvPr/>
        </p:nvSpPr>
        <p:spPr>
          <a:xfrm>
            <a:off x="2589544" y="118779"/>
            <a:ext cx="3775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rial"/>
                <a:cs typeface="Arial"/>
              </a:rPr>
              <a:t>Quality Controls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9A4B0E-CFFB-774F-8FCD-B50C329077A3}"/>
              </a:ext>
            </a:extLst>
          </p:cNvPr>
          <p:cNvSpPr txBox="1"/>
          <p:nvPr/>
        </p:nvSpPr>
        <p:spPr>
          <a:xfrm>
            <a:off x="1210962" y="4559643"/>
            <a:ext cx="60789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어떤 샘플이 어떤 샘플과 유사하며</a:t>
            </a:r>
            <a:r>
              <a:rPr lang="en-US" altLang="ko-KR" dirty="0"/>
              <a:t>,</a:t>
            </a:r>
            <a:r>
              <a:rPr lang="ko-KR" altLang="en-US" dirty="0"/>
              <a:t> 다른가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ore-KR" dirty="0"/>
          </a:p>
          <a:p>
            <a:r>
              <a:rPr lang="ko-KR" altLang="en-US" dirty="0"/>
              <a:t>이것이 실험 디자인과 부합하는가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endParaRPr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데이터셋에서 가장 많은 변화는 어떤 조건에서 나오는가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49035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5DCF911-24FB-CE44-860F-DAFAA9E78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1860550"/>
            <a:ext cx="8648700" cy="3136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C85310-065B-2B48-B6A3-5E8217C5FC18}"/>
              </a:ext>
            </a:extLst>
          </p:cNvPr>
          <p:cNvSpPr txBox="1"/>
          <p:nvPr/>
        </p:nvSpPr>
        <p:spPr>
          <a:xfrm>
            <a:off x="2519011" y="886875"/>
            <a:ext cx="4502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rial"/>
                <a:cs typeface="Arial"/>
              </a:rPr>
              <a:t>PCA and Clustering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53B66E-7B99-E344-AD75-B6BAEC2C7634}"/>
              </a:ext>
            </a:extLst>
          </p:cNvPr>
          <p:cNvSpPr txBox="1"/>
          <p:nvPr/>
        </p:nvSpPr>
        <p:spPr>
          <a:xfrm>
            <a:off x="2478936" y="5511113"/>
            <a:ext cx="45592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조건과 실제 발현의 차이가 잘 부합하는가</a:t>
            </a:r>
            <a:r>
              <a:rPr kumimoji="1" lang="en-US" altLang="ko-KR" b="1" dirty="0"/>
              <a:t>?</a:t>
            </a:r>
          </a:p>
          <a:p>
            <a:r>
              <a:rPr kumimoji="1" lang="ko-KR" altLang="en-US" b="1" dirty="0"/>
              <a:t>반복된 샘플이 같이 </a:t>
            </a:r>
            <a:r>
              <a:rPr kumimoji="1" lang="ko-KR" altLang="en-US" b="1" dirty="0" err="1"/>
              <a:t>클러스터되는가</a:t>
            </a:r>
            <a:r>
              <a:rPr kumimoji="1" lang="en-US" altLang="ko-KR" b="1" dirty="0"/>
              <a:t>?</a:t>
            </a:r>
            <a:r>
              <a:rPr kumimoji="1" lang="ko-KR" altLang="en-US" b="1" dirty="0"/>
              <a:t> </a:t>
            </a:r>
            <a:endParaRPr kumimoji="1" lang="en-US" altLang="ko-KR" b="1" dirty="0"/>
          </a:p>
          <a:p>
            <a:r>
              <a:rPr kumimoji="1" lang="ko-KR" altLang="en-US" b="1" dirty="0"/>
              <a:t>아웃라이어는 없는가</a:t>
            </a:r>
            <a:r>
              <a:rPr kumimoji="1" lang="en-US" altLang="ko-KR" b="1" dirty="0"/>
              <a:t>?</a:t>
            </a:r>
            <a:r>
              <a:rPr kumimoji="1" lang="ko-KR" altLang="en-US" b="1" dirty="0"/>
              <a:t>  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08024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5ED4E4D-0013-3549-96DA-AD444D925879}"/>
              </a:ext>
            </a:extLst>
          </p:cNvPr>
          <p:cNvSpPr/>
          <p:nvPr/>
        </p:nvSpPr>
        <p:spPr>
          <a:xfrm>
            <a:off x="576072" y="1390075"/>
            <a:ext cx="7991856" cy="3236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C51403-15DA-1941-8D19-A9949FF918C3}"/>
              </a:ext>
            </a:extLst>
          </p:cNvPr>
          <p:cNvSpPr txBox="1"/>
          <p:nvPr/>
        </p:nvSpPr>
        <p:spPr>
          <a:xfrm>
            <a:off x="2482435" y="365667"/>
            <a:ext cx="3493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rial"/>
                <a:cs typeface="Arial"/>
              </a:rPr>
              <a:t>Gene-Level QC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E43992-F8AD-114A-8A82-27E59D92B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326055"/>
            <a:ext cx="6693408" cy="18643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C34980-3E9B-E44C-90A9-17BBC1848A1F}"/>
              </a:ext>
            </a:extLst>
          </p:cNvPr>
          <p:cNvSpPr txBox="1"/>
          <p:nvPr/>
        </p:nvSpPr>
        <p:spPr>
          <a:xfrm>
            <a:off x="1674264" y="5004942"/>
            <a:ext cx="646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모든 샘플에서 전혀 발현되지 않거나 거의 발현되지 않는 샘플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76758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E07E0E-E520-1340-AFF9-C59D6F026568}"/>
              </a:ext>
            </a:extLst>
          </p:cNvPr>
          <p:cNvSpPr txBox="1"/>
          <p:nvPr/>
        </p:nvSpPr>
        <p:spPr>
          <a:xfrm>
            <a:off x="2287560" y="192024"/>
            <a:ext cx="4568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Characteristics of RNA-Seq Count Data</a:t>
            </a:r>
            <a:endParaRPr kumimoji="1" lang="ko-Kore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B68898-91A6-8343-80CD-72C54FC9C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241" y="2444097"/>
            <a:ext cx="3975100" cy="2895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C23E3F-9531-5944-8BD6-ABA159EA5F9C}"/>
              </a:ext>
            </a:extLst>
          </p:cNvPr>
          <p:cNvSpPr txBox="1"/>
          <p:nvPr/>
        </p:nvSpPr>
        <p:spPr>
          <a:xfrm>
            <a:off x="1106424" y="836075"/>
            <a:ext cx="77155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/>
              <a:t>a </a:t>
            </a:r>
            <a:r>
              <a:rPr lang="en" altLang="ko-Kore-KR" b="1" dirty="0"/>
              <a:t>low number of counts associated with a large proportion of genes</a:t>
            </a:r>
            <a:endParaRPr lang="en" altLang="ko-Kore-KR" dirty="0"/>
          </a:p>
          <a:p>
            <a:endParaRPr lang="en" altLang="ko-Kore-KR" dirty="0"/>
          </a:p>
          <a:p>
            <a:r>
              <a:rPr lang="en" altLang="ko-Kore-KR" dirty="0"/>
              <a:t>a long right tail due to the </a:t>
            </a:r>
            <a:r>
              <a:rPr lang="en" altLang="ko-Kore-KR" b="1" dirty="0"/>
              <a:t>lack of any upper limit for expression</a:t>
            </a:r>
            <a:endParaRPr lang="en" altLang="ko-Kore-KR" dirty="0"/>
          </a:p>
          <a:p>
            <a:endParaRPr lang="en" altLang="ko-Kore-KR" dirty="0"/>
          </a:p>
          <a:p>
            <a:r>
              <a:rPr lang="en" altLang="ko-Kore-KR" dirty="0"/>
              <a:t>large dynamic range</a:t>
            </a:r>
          </a:p>
          <a:p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5F6CA2-12D8-9A41-A536-71B9E62E4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902" y="2081242"/>
            <a:ext cx="3163279" cy="22766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DBEDB6-75AD-BC43-8653-2D60D45AE9A5}"/>
              </a:ext>
            </a:extLst>
          </p:cNvPr>
          <p:cNvSpPr txBox="1"/>
          <p:nvPr/>
        </p:nvSpPr>
        <p:spPr>
          <a:xfrm>
            <a:off x="539497" y="6112178"/>
            <a:ext cx="6492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For the Differential Expression, Most DE analysis assumed Negative-binomial Distributions </a:t>
            </a:r>
            <a:endParaRPr kumimoji="1" lang="ko-Kore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CFD37D6-3DA7-8348-811A-D3ECAE2C0B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4669" y="4083133"/>
            <a:ext cx="2523744" cy="201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164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30D57AB7-00A5-4E46-A5E3-FD5EDDE83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49154"/>
            <a:ext cx="9144000" cy="3184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74F1ED-8E33-6445-8AE0-8D66933EBF7A}"/>
              </a:ext>
            </a:extLst>
          </p:cNvPr>
          <p:cNvSpPr txBox="1"/>
          <p:nvPr/>
        </p:nvSpPr>
        <p:spPr>
          <a:xfrm>
            <a:off x="2827056" y="179308"/>
            <a:ext cx="292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Multiple-Test Corrections</a:t>
            </a:r>
            <a:endParaRPr kumimoji="1" lang="ko-Kore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E1ADB3-2D04-1045-94AC-7F1885031F95}"/>
              </a:ext>
            </a:extLst>
          </p:cNvPr>
          <p:cNvSpPr txBox="1"/>
          <p:nvPr/>
        </p:nvSpPr>
        <p:spPr>
          <a:xfrm>
            <a:off x="182880" y="10241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D7B26E-6E56-C340-B584-227643B88C3A}"/>
              </a:ext>
            </a:extLst>
          </p:cNvPr>
          <p:cNvSpPr txBox="1"/>
          <p:nvPr/>
        </p:nvSpPr>
        <p:spPr>
          <a:xfrm>
            <a:off x="502920" y="8961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584D8B-82DB-BB45-9864-D503BDFBCD01}"/>
              </a:ext>
            </a:extLst>
          </p:cNvPr>
          <p:cNvSpPr txBox="1"/>
          <p:nvPr/>
        </p:nvSpPr>
        <p:spPr>
          <a:xfrm>
            <a:off x="182880" y="896112"/>
            <a:ext cx="890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기본적으로 </a:t>
            </a:r>
            <a:r>
              <a:rPr kumimoji="1" lang="en-US" altLang="ko-KR" b="1" dirty="0"/>
              <a:t>Differential Expression Analysis </a:t>
            </a:r>
            <a:r>
              <a:rPr kumimoji="1" lang="ko-KR" altLang="en-US" b="1" dirty="0"/>
              <a:t>는 수천</a:t>
            </a:r>
            <a:r>
              <a:rPr kumimoji="1" lang="en-US" altLang="ko-KR" b="1" dirty="0"/>
              <a:t>-</a:t>
            </a:r>
            <a:r>
              <a:rPr kumimoji="1" lang="ko-KR" altLang="en-US" b="1" dirty="0" err="1"/>
              <a:t>수만개의</a:t>
            </a:r>
            <a:r>
              <a:rPr kumimoji="1" lang="ko-KR" altLang="en-US" b="1" dirty="0"/>
              <a:t> 가설을 동시에 테스트</a:t>
            </a:r>
            <a:endParaRPr kumimoji="1" lang="ko-Kore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F37A8E-BEED-5248-AF38-B3CD08E11568}"/>
              </a:ext>
            </a:extLst>
          </p:cNvPr>
          <p:cNvSpPr txBox="1"/>
          <p:nvPr/>
        </p:nvSpPr>
        <p:spPr>
          <a:xfrm>
            <a:off x="182880" y="1311861"/>
            <a:ext cx="85715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/>
              <a:t>실제로</a:t>
            </a:r>
            <a:r>
              <a:rPr kumimoji="1" lang="ko-KR" altLang="en-US" b="1" dirty="0"/>
              <a:t> 차이가 없는 경우에도 무수히 많은 가설을 </a:t>
            </a:r>
            <a:r>
              <a:rPr kumimoji="1" lang="ko-KR" altLang="en-US" b="1" dirty="0" err="1"/>
              <a:t>테스트하다보면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우연히 차이가</a:t>
            </a:r>
            <a:endParaRPr kumimoji="1" lang="en-US" altLang="ko-KR" b="1" dirty="0"/>
          </a:p>
          <a:p>
            <a:r>
              <a:rPr kumimoji="1" lang="ko-KR" altLang="en-US" b="1" dirty="0"/>
              <a:t>있는 것으로 나올 수가 있음</a:t>
            </a:r>
            <a:r>
              <a:rPr kumimoji="1" lang="en-US" altLang="ko-KR" b="1" dirty="0"/>
              <a:t>.</a:t>
            </a:r>
            <a:r>
              <a:rPr kumimoji="1" lang="ko-KR" altLang="en-US" b="1" dirty="0"/>
              <a:t> </a:t>
            </a:r>
            <a:endParaRPr kumimoji="1" lang="en-US" altLang="ko-KR" b="1" dirty="0"/>
          </a:p>
          <a:p>
            <a:endParaRPr kumimoji="1" lang="en-US" altLang="ko-Kore-KR" b="1" dirty="0"/>
          </a:p>
          <a:p>
            <a:r>
              <a:rPr kumimoji="1" lang="ko-KR" altLang="en-US" b="1" dirty="0"/>
              <a:t>이로 인해 </a:t>
            </a:r>
            <a:r>
              <a:rPr kumimoji="1" lang="en-US" altLang="ko-KR" b="1" dirty="0"/>
              <a:t>False-Positive </a:t>
            </a:r>
            <a:r>
              <a:rPr kumimoji="1" lang="ko-KR" altLang="en-US" b="1" dirty="0"/>
              <a:t>가 나오는 것을 방지하기 위하여 </a:t>
            </a:r>
            <a:r>
              <a:rPr kumimoji="1" lang="en-US" altLang="ko-KR" b="1" dirty="0"/>
              <a:t>p-value</a:t>
            </a:r>
            <a:r>
              <a:rPr kumimoji="1" lang="ko-KR" altLang="en-US" b="1" dirty="0" err="1"/>
              <a:t>를</a:t>
            </a:r>
            <a:r>
              <a:rPr kumimoji="1" lang="ko-KR" altLang="en-US" b="1" dirty="0"/>
              <a:t> 보정해야 함</a:t>
            </a:r>
            <a:r>
              <a:rPr kumimoji="1" lang="en-US" altLang="ko-KR" b="1" dirty="0"/>
              <a:t>.</a:t>
            </a:r>
            <a:r>
              <a:rPr kumimoji="1" lang="ko-KR" altLang="en-US" b="1" dirty="0"/>
              <a:t> </a:t>
            </a:r>
            <a:endParaRPr kumimoji="1" lang="ko-Kore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624FFC-70A1-954F-A60E-EE94A3BDC578}"/>
              </a:ext>
            </a:extLst>
          </p:cNvPr>
          <p:cNvSpPr txBox="1"/>
          <p:nvPr/>
        </p:nvSpPr>
        <p:spPr>
          <a:xfrm>
            <a:off x="301752" y="6309360"/>
            <a:ext cx="6357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dirty="0"/>
              <a:t>https://</a:t>
            </a:r>
            <a:r>
              <a:rPr kumimoji="1" lang="en" altLang="ko-Kore-KR" dirty="0" err="1"/>
              <a:t>www.youtube.com</a:t>
            </a:r>
            <a:r>
              <a:rPr kumimoji="1" lang="en" altLang="ko-Kore-KR" dirty="0"/>
              <a:t>/</a:t>
            </a:r>
            <a:r>
              <a:rPr kumimoji="1" lang="en" altLang="ko-Kore-KR" dirty="0" err="1"/>
              <a:t>watch?v</a:t>
            </a:r>
            <a:r>
              <a:rPr kumimoji="1" lang="en" altLang="ko-Kore-KR" dirty="0"/>
              <a:t>=K8LQSvtjcEo&amp;t=2s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46403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25142" y="0"/>
            <a:ext cx="2749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latin typeface="Arial"/>
                <a:cs typeface="Arial"/>
              </a:rPr>
              <a:t>강의 계획서 </a:t>
            </a:r>
            <a:endParaRPr lang="en-US" sz="3600" b="1" dirty="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C271A3-99F3-E64C-9DB0-9E30DDAC44F1}"/>
              </a:ext>
            </a:extLst>
          </p:cNvPr>
          <p:cNvSpPr txBox="1"/>
          <p:nvPr/>
        </p:nvSpPr>
        <p:spPr>
          <a:xfrm>
            <a:off x="7406024" y="2151543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/>
              <a:t>활용</a:t>
            </a:r>
            <a:r>
              <a:rPr kumimoji="1" lang="ko-KR" altLang="en-US" b="1" dirty="0"/>
              <a:t> 기본기술</a:t>
            </a:r>
            <a:endParaRPr kumimoji="1" lang="ko-Kore-KR" altLang="en-US" b="1" dirty="0"/>
          </a:p>
        </p:txBody>
      </p:sp>
      <p:graphicFrame>
        <p:nvGraphicFramePr>
          <p:cNvPr id="8" name="Table 1">
            <a:extLst>
              <a:ext uri="{FF2B5EF4-FFF2-40B4-BE49-F238E27FC236}">
                <a16:creationId xmlns:a16="http://schemas.microsoft.com/office/drawing/2014/main" id="{656EFDF4-19F3-5B4E-88C0-CA0764DFA9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045267"/>
              </p:ext>
            </p:extLst>
          </p:nvPr>
        </p:nvGraphicFramePr>
        <p:xfrm>
          <a:off x="476926" y="646331"/>
          <a:ext cx="6876011" cy="571561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015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0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980">
                <a:tc>
                  <a:txBody>
                    <a:bodyPr/>
                    <a:lstStyle/>
                    <a:p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수업내용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06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주차</a:t>
                      </a:r>
                      <a:endParaRPr lang="en-US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강의 개요 </a:t>
                      </a:r>
                      <a:endParaRPr lang="en-US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980"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latin typeface="Arial"/>
                          <a:cs typeface="Arial"/>
                        </a:rPr>
                        <a:t>2</a:t>
                      </a:r>
                      <a:r>
                        <a:rPr lang="ko-KR" altLang="en-US" b="1" dirty="0">
                          <a:latin typeface="Arial"/>
                          <a:cs typeface="Arial"/>
                        </a:rPr>
                        <a:t>주차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Unix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커맨드 라인</a:t>
                      </a:r>
                      <a:endParaRPr lang="en-US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980"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주차</a:t>
                      </a:r>
                      <a:endParaRPr lang="en-US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BLAST -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텍스트 데이터 </a:t>
                      </a:r>
                      <a:r>
                        <a:rPr lang="ko-KR" altLang="en-US" b="1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프로세싱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/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쉘 </a:t>
                      </a:r>
                      <a:r>
                        <a:rPr lang="ko-KR" altLang="en-US" b="1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스크립팅</a:t>
                      </a:r>
                      <a:endParaRPr lang="en-US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54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lang="ko-KR" altLang="en-US" b="1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주차</a:t>
                      </a:r>
                      <a:endParaRPr lang="en-US" b="1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파이썬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프로그래밍과 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Jupyter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Notebook</a:t>
                      </a:r>
                      <a:endParaRPr lang="en-US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98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/>
                          <a:cs typeface="Arial"/>
                        </a:rPr>
                        <a:t>5</a:t>
                      </a:r>
                      <a:r>
                        <a:rPr lang="ko-KR" altLang="en-US" b="1" dirty="0">
                          <a:latin typeface="Arial"/>
                          <a:cs typeface="Arial"/>
                        </a:rPr>
                        <a:t>주차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파이썬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프로그래밍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2</a:t>
                      </a:r>
                      <a:endParaRPr lang="en-US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980"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latin typeface="Arial"/>
                          <a:cs typeface="Arial"/>
                        </a:rPr>
                        <a:t>6</a:t>
                      </a:r>
                      <a:r>
                        <a:rPr lang="ko-KR" altLang="en-US" b="1" dirty="0">
                          <a:latin typeface="Arial"/>
                          <a:cs typeface="Arial"/>
                        </a:rPr>
                        <a:t>주차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데이터 분석과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Pandas</a:t>
                      </a:r>
                      <a:endParaRPr lang="en-US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980"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latin typeface="Arial"/>
                          <a:cs typeface="Arial"/>
                        </a:rPr>
                        <a:t>7</a:t>
                      </a:r>
                      <a:r>
                        <a:rPr lang="ko-KR" altLang="en-US" b="1" dirty="0">
                          <a:latin typeface="Arial"/>
                          <a:cs typeface="Arial"/>
                        </a:rPr>
                        <a:t>주차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데이터 시각화 </a:t>
                      </a:r>
                      <a:endParaRPr lang="en-US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980"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주차</a:t>
                      </a:r>
                      <a:endParaRPr lang="en-US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파이썬을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이용한 기초 통계</a:t>
                      </a:r>
                      <a:endParaRPr lang="en-US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3980"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주차</a:t>
                      </a:r>
                      <a:endParaRPr lang="en-US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의 기초 사용법 </a:t>
                      </a:r>
                      <a:endParaRPr lang="en-US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588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/>
                          <a:cs typeface="Arial"/>
                        </a:rPr>
                        <a:t>10</a:t>
                      </a:r>
                      <a:r>
                        <a:rPr lang="ko-KR" altLang="en-US" b="1" dirty="0">
                          <a:latin typeface="Arial"/>
                          <a:cs typeface="Arial"/>
                        </a:rPr>
                        <a:t>주차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Differential Expression with </a:t>
                      </a:r>
                      <a:r>
                        <a:rPr lang="en-US" altLang="ko-Kore-KR" b="1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EdgeR</a:t>
                      </a:r>
                      <a:endParaRPr lang="en-US" altLang="ko-Kore-KR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998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11</a:t>
                      </a:r>
                      <a:r>
                        <a:rPr lang="ko-KR" altLang="en-US" b="1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주차</a:t>
                      </a:r>
                      <a:endParaRPr lang="en-US" b="1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을 이용한 시각화 및 통계 </a:t>
                      </a:r>
                      <a:endParaRPr lang="en-US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398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/>
                          <a:cs typeface="Arial"/>
                        </a:rPr>
                        <a:t>12</a:t>
                      </a:r>
                      <a:r>
                        <a:rPr lang="ko-KR" altLang="en-US" b="1" dirty="0">
                          <a:latin typeface="Arial"/>
                          <a:cs typeface="Arial"/>
                        </a:rPr>
                        <a:t>주차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 err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전사체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분석 </a:t>
                      </a:r>
                      <a:r>
                        <a:rPr lang="en-US" altLang="ko-KR" b="1" dirty="0" err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Kallisto</a:t>
                      </a:r>
                      <a:endParaRPr lang="en-US" b="1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3980"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latin typeface="Arial"/>
                          <a:cs typeface="Arial"/>
                        </a:rPr>
                        <a:t>13</a:t>
                      </a:r>
                      <a:r>
                        <a:rPr lang="ko-KR" altLang="en-US" b="1" dirty="0">
                          <a:latin typeface="Arial"/>
                          <a:cs typeface="Arial"/>
                        </a:rPr>
                        <a:t>주차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 err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전사체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네트워크 분석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Differential Gene Expression</a:t>
                      </a:r>
                      <a:endParaRPr lang="en-US" b="1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3980"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latin typeface="Arial"/>
                          <a:cs typeface="Arial"/>
                        </a:rPr>
                        <a:t>14</a:t>
                      </a:r>
                      <a:r>
                        <a:rPr lang="ko-KR" altLang="en-US" b="1" dirty="0">
                          <a:latin typeface="Arial"/>
                          <a:cs typeface="Arial"/>
                        </a:rPr>
                        <a:t>주차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 err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전사체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데이터 분석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: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Network Analysis and Go </a:t>
                      </a:r>
                      <a:endParaRPr lang="en-US" b="1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B5E836D-407E-9147-8118-530F41667C15}"/>
              </a:ext>
            </a:extLst>
          </p:cNvPr>
          <p:cNvSpPr txBox="1"/>
          <p:nvPr/>
        </p:nvSpPr>
        <p:spPr>
          <a:xfrm>
            <a:off x="7406024" y="2151543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/>
              <a:t>활용</a:t>
            </a:r>
            <a:r>
              <a:rPr kumimoji="1" lang="ko-KR" altLang="en-US" b="1" dirty="0"/>
              <a:t> 기본기술</a:t>
            </a:r>
            <a:endParaRPr kumimoji="1" lang="ko-Kore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218B7E-3FB7-314F-B217-30B66CF99A18}"/>
              </a:ext>
            </a:extLst>
          </p:cNvPr>
          <p:cNvSpPr txBox="1"/>
          <p:nvPr/>
        </p:nvSpPr>
        <p:spPr>
          <a:xfrm>
            <a:off x="7406024" y="5403925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/>
              <a:t>전사체</a:t>
            </a:r>
            <a:r>
              <a:rPr kumimoji="1" lang="ko-KR" altLang="en-US" b="1" dirty="0"/>
              <a:t> 분석</a:t>
            </a:r>
            <a:endParaRPr kumimoji="1" lang="ko-Kore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470058C-30F9-624C-906C-05CA3E257808}"/>
              </a:ext>
            </a:extLst>
          </p:cNvPr>
          <p:cNvSpPr/>
          <p:nvPr/>
        </p:nvSpPr>
        <p:spPr>
          <a:xfrm>
            <a:off x="2806132" y="3244334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D4D4D4"/>
                </a:solidFill>
                <a:latin typeface="Menlo" panose="020B0609030804020204" pitchFamily="49" charset="0"/>
              </a:rPr>
              <a:t>Hieratchical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 Clustering 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70549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498D89-E719-4449-9279-54A8229E9ECA}"/>
              </a:ext>
            </a:extLst>
          </p:cNvPr>
          <p:cNvSpPr txBox="1"/>
          <p:nvPr/>
        </p:nvSpPr>
        <p:spPr>
          <a:xfrm>
            <a:off x="345185" y="64997"/>
            <a:ext cx="78866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From RNA-Seq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BCF104-05BB-344E-8E3E-F44BF875B1C0}"/>
              </a:ext>
            </a:extLst>
          </p:cNvPr>
          <p:cNvSpPr txBox="1"/>
          <p:nvPr/>
        </p:nvSpPr>
        <p:spPr>
          <a:xfrm>
            <a:off x="442880" y="5321644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Gene levels</a:t>
            </a:r>
            <a:endParaRPr kumimoji="1" lang="ko-Kore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E936CE-69E0-1D45-8BF2-C1636B3FF252}"/>
              </a:ext>
            </a:extLst>
          </p:cNvPr>
          <p:cNvSpPr txBox="1"/>
          <p:nvPr/>
        </p:nvSpPr>
        <p:spPr>
          <a:xfrm>
            <a:off x="5807360" y="5358056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Isoform-Levels</a:t>
            </a:r>
            <a:endParaRPr kumimoji="1" lang="ko-Kore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A42736-53AC-3F47-ACB9-74A867AF9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468" y="1747266"/>
            <a:ext cx="2993374" cy="456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03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832ACF9-5455-9445-AABF-0821A9BAC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8892"/>
            <a:ext cx="9144000" cy="45602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91F886-F3A7-BA4F-B2C4-3E4F59F31A49}"/>
              </a:ext>
            </a:extLst>
          </p:cNvPr>
          <p:cNvSpPr txBox="1"/>
          <p:nvPr/>
        </p:nvSpPr>
        <p:spPr>
          <a:xfrm>
            <a:off x="1569308" y="345989"/>
            <a:ext cx="7114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TCGA RNA-Seq </a:t>
            </a:r>
            <a:r>
              <a:rPr kumimoji="1" lang="en-US" altLang="ko-Kore-KR" b="1" dirty="0" err="1"/>
              <a:t>Datas</a:t>
            </a:r>
            <a:r>
              <a:rPr kumimoji="1" lang="en-US" altLang="ko-Kore-KR" b="1" dirty="0"/>
              <a:t> (Gene counts data or normalized data)</a:t>
            </a:r>
            <a:endParaRPr kumimoji="1" lang="ko-Kore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20CBF5-63B8-4242-8B87-CBD80525ABB4}"/>
              </a:ext>
            </a:extLst>
          </p:cNvPr>
          <p:cNvSpPr txBox="1"/>
          <p:nvPr/>
        </p:nvSpPr>
        <p:spPr>
          <a:xfrm>
            <a:off x="790833" y="6079524"/>
            <a:ext cx="76908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ore-KR" dirty="0"/>
              <a:t>https://</a:t>
            </a:r>
            <a:r>
              <a:rPr kumimoji="1" lang="en" altLang="ko-Kore-KR" dirty="0" err="1"/>
              <a:t>portal.gdc.cancer.gov</a:t>
            </a:r>
            <a:r>
              <a:rPr kumimoji="1" lang="en" altLang="ko-Kore-KR" dirty="0"/>
              <a:t>/</a:t>
            </a:r>
            <a:r>
              <a:rPr kumimoji="1" lang="en" altLang="ko-Kore-KR" dirty="0" err="1"/>
              <a:t>repository?facetTab</a:t>
            </a:r>
            <a:r>
              <a:rPr kumimoji="1" lang="en" altLang="ko-Kore-KR" dirty="0"/>
              <a:t>=</a:t>
            </a:r>
            <a:r>
              <a:rPr kumimoji="1" lang="en" altLang="ko-Kore-KR" dirty="0" err="1"/>
              <a:t>files&amp;filters</a:t>
            </a:r>
            <a:r>
              <a:rPr kumimoji="1" lang="en" altLang="ko-Kore-KR" dirty="0"/>
              <a:t>=%7B%22op%22%3A%22and%22%2C%22content%22%3A%5B%7B%22op%22%3A%22in%22%2C%22content%22%3A%7B%22field%22%3A%22cases.project.project_id%22%2C%22value%22%3A%5B%22TCGA-BRCA%22%5D%7D%7D%2C%7B%22op%22%3A%22in%22%2C%22content%22%3A%7B%22field%22%3A%22files.analysis.workflow_type%22%2C%22value%22%3A%5B%22HTSeq%20-%20Counts%22%5D%7D%7D%2C%7B%22op%22%3A%22in%22%2C%22content%22%3A%7B%22field%22%3A%22files.data_category%22%2C%22value%22%3A%5B%22Transcriptome%20Profiling%22%5D%7D%7D%2C%7B%22op%22%3A%22in%22%2C%22content%22%3A%7B%22field%22%3A%22files.data_type%22%2C%22value%22%3A%5B%22Gene%20Expression%20Quantification%22%5D%7D%7D%5D%7D&amp;searchTableTab=case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30901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307539-E39B-9843-9C99-0C3598D9AFE7}"/>
              </a:ext>
            </a:extLst>
          </p:cNvPr>
          <p:cNvSpPr txBox="1"/>
          <p:nvPr/>
        </p:nvSpPr>
        <p:spPr>
          <a:xfrm>
            <a:off x="2191100" y="400853"/>
            <a:ext cx="3850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Gene Expression Omnibus (GEO)</a:t>
            </a:r>
            <a:endParaRPr kumimoji="1" lang="ko-Kore-KR" altLang="en-US" b="1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2F32FF18-51BE-BB4B-AC98-95139C488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" y="910337"/>
            <a:ext cx="4379215" cy="3678081"/>
          </a:xfrm>
          <a:prstGeom prst="rect">
            <a:avLst/>
          </a:prstGeom>
        </p:spPr>
      </p:pic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9342F6EA-1F9E-6A47-80D6-0095CEB69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822" y="2440748"/>
            <a:ext cx="5906530" cy="19765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57592E-C7D3-B94C-AB22-9F081389F97B}"/>
              </a:ext>
            </a:extLst>
          </p:cNvPr>
          <p:cNvSpPr txBox="1"/>
          <p:nvPr/>
        </p:nvSpPr>
        <p:spPr>
          <a:xfrm>
            <a:off x="529332" y="5177481"/>
            <a:ext cx="770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dirty="0"/>
              <a:t>https://</a:t>
            </a:r>
            <a:r>
              <a:rPr kumimoji="1" lang="en" altLang="ko-Kore-KR" dirty="0" err="1"/>
              <a:t>www.ncbi.nlm.nih.gov</a:t>
            </a:r>
            <a:r>
              <a:rPr kumimoji="1" lang="en" altLang="ko-Kore-KR" dirty="0"/>
              <a:t>/geo/query/</a:t>
            </a:r>
            <a:r>
              <a:rPr kumimoji="1" lang="en" altLang="ko-Kore-KR" dirty="0" err="1"/>
              <a:t>acc.cgi?acc</a:t>
            </a:r>
            <a:r>
              <a:rPr kumimoji="1" lang="en" altLang="ko-Kore-KR" dirty="0"/>
              <a:t>=GSE161664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50456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6984D89-A30D-E544-A510-F0DE8EF38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677" y="3429000"/>
            <a:ext cx="3997551" cy="3342846"/>
          </a:xfrm>
          <a:prstGeom prst="rect">
            <a:avLst/>
          </a:prstGeom>
        </p:spPr>
      </p:pic>
      <p:pic>
        <p:nvPicPr>
          <p:cNvPr id="7" name="그림 6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1468086E-E383-0A4A-9397-622DB0BA5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5" y="86154"/>
            <a:ext cx="5696395" cy="31882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EE2425-5671-974C-8C54-7B359C2D71AC}"/>
              </a:ext>
            </a:extLst>
          </p:cNvPr>
          <p:cNvSpPr txBox="1"/>
          <p:nvPr/>
        </p:nvSpPr>
        <p:spPr>
          <a:xfrm>
            <a:off x="51115" y="3323969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Each files corresponds for one RNA-Seq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F1326F-3F0B-714F-A9C1-2275C71A24C2}"/>
              </a:ext>
            </a:extLst>
          </p:cNvPr>
          <p:cNvSpPr txBox="1"/>
          <p:nvPr/>
        </p:nvSpPr>
        <p:spPr>
          <a:xfrm>
            <a:off x="6400800" y="2905037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Count Data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31083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D61AB912-2641-CE4A-8E45-883CB12D7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" y="209550"/>
            <a:ext cx="854710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559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2B9014-D30E-EF48-8D3D-73805B0AD0B6}"/>
              </a:ext>
            </a:extLst>
          </p:cNvPr>
          <p:cNvSpPr txBox="1"/>
          <p:nvPr/>
        </p:nvSpPr>
        <p:spPr>
          <a:xfrm>
            <a:off x="558943" y="2533135"/>
            <a:ext cx="6190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ore-KR" dirty="0"/>
              <a:t>https://</a:t>
            </a:r>
            <a:r>
              <a:rPr kumimoji="1" lang="en" altLang="ko-Kore-KR" dirty="0" err="1"/>
              <a:t>github.com</a:t>
            </a:r>
            <a:r>
              <a:rPr kumimoji="1" lang="en" altLang="ko-Kore-KR" dirty="0"/>
              <a:t>/</a:t>
            </a:r>
            <a:r>
              <a:rPr kumimoji="1" lang="en" altLang="ko-Kore-KR" dirty="0" err="1"/>
              <a:t>mskcc</a:t>
            </a:r>
            <a:r>
              <a:rPr kumimoji="1" lang="en" altLang="ko-Kore-KR" dirty="0"/>
              <a:t>/</a:t>
            </a:r>
            <a:r>
              <a:rPr kumimoji="1" lang="en" altLang="ko-Kore-KR" dirty="0" err="1"/>
              <a:t>RNAseqDB</a:t>
            </a:r>
            <a:r>
              <a:rPr kumimoji="1" lang="en" altLang="ko-Kore-KR" dirty="0"/>
              <a:t>/blob/master/data/</a:t>
            </a:r>
            <a:r>
              <a:rPr kumimoji="1" lang="en" altLang="ko-Kore-KR" dirty="0" err="1"/>
              <a:t>expected_count</a:t>
            </a:r>
            <a:r>
              <a:rPr kumimoji="1" lang="en" altLang="ko-Kore-KR" dirty="0"/>
              <a:t>/</a:t>
            </a:r>
            <a:r>
              <a:rPr kumimoji="1" lang="en" altLang="ko-Kore-KR" dirty="0" err="1"/>
              <a:t>brca</a:t>
            </a:r>
            <a:r>
              <a:rPr kumimoji="1" lang="en" altLang="ko-Kore-KR" dirty="0"/>
              <a:t>-</a:t>
            </a:r>
            <a:r>
              <a:rPr kumimoji="1" lang="en" altLang="ko-Kore-KR" dirty="0" err="1"/>
              <a:t>rsem</a:t>
            </a:r>
            <a:r>
              <a:rPr kumimoji="1" lang="en" altLang="ko-Kore-KR" dirty="0"/>
              <a:t>-count-</a:t>
            </a:r>
            <a:r>
              <a:rPr kumimoji="1" lang="en" altLang="ko-Kore-KR" dirty="0" err="1"/>
              <a:t>tcga</a:t>
            </a:r>
            <a:r>
              <a:rPr kumimoji="1" lang="en" altLang="ko-Kore-KR" dirty="0"/>
              <a:t>-</a:t>
            </a:r>
            <a:r>
              <a:rPr kumimoji="1" lang="en" altLang="ko-Kore-KR" dirty="0" err="1"/>
              <a:t>t.txt.gz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BA3A7B-C5A2-974C-A89F-B47318186BD7}"/>
              </a:ext>
            </a:extLst>
          </p:cNvPr>
          <p:cNvSpPr txBox="1"/>
          <p:nvPr/>
        </p:nvSpPr>
        <p:spPr>
          <a:xfrm>
            <a:off x="558942" y="3848101"/>
            <a:ext cx="6524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ore-KR" dirty="0"/>
              <a:t>https://</a:t>
            </a:r>
            <a:r>
              <a:rPr kumimoji="1" lang="en" altLang="ko-Kore-KR" dirty="0" err="1"/>
              <a:t>github.com</a:t>
            </a:r>
            <a:r>
              <a:rPr kumimoji="1" lang="en" altLang="ko-Kore-KR" dirty="0"/>
              <a:t>/</a:t>
            </a:r>
            <a:r>
              <a:rPr kumimoji="1" lang="en" altLang="ko-Kore-KR" dirty="0" err="1"/>
              <a:t>mskcc</a:t>
            </a:r>
            <a:r>
              <a:rPr kumimoji="1" lang="en" altLang="ko-Kore-KR" dirty="0"/>
              <a:t>/</a:t>
            </a:r>
            <a:r>
              <a:rPr kumimoji="1" lang="en" altLang="ko-Kore-KR" dirty="0" err="1"/>
              <a:t>RNAseqDB</a:t>
            </a:r>
            <a:r>
              <a:rPr kumimoji="1" lang="en" altLang="ko-Kore-KR" dirty="0"/>
              <a:t>/blob/master/data/</a:t>
            </a:r>
            <a:r>
              <a:rPr kumimoji="1" lang="en" altLang="ko-Kore-KR" dirty="0" err="1"/>
              <a:t>expected_count</a:t>
            </a:r>
            <a:r>
              <a:rPr kumimoji="1" lang="en" altLang="ko-Kore-KR" dirty="0"/>
              <a:t>/</a:t>
            </a:r>
            <a:r>
              <a:rPr kumimoji="1" lang="en" altLang="ko-Kore-KR" dirty="0" err="1"/>
              <a:t>brca</a:t>
            </a:r>
            <a:r>
              <a:rPr kumimoji="1" lang="en" altLang="ko-Kore-KR" dirty="0"/>
              <a:t>-</a:t>
            </a:r>
            <a:r>
              <a:rPr kumimoji="1" lang="en" altLang="ko-Kore-KR" dirty="0" err="1"/>
              <a:t>rsem</a:t>
            </a:r>
            <a:r>
              <a:rPr kumimoji="1" lang="en" altLang="ko-Kore-KR" dirty="0"/>
              <a:t>-count-</a:t>
            </a:r>
            <a:r>
              <a:rPr kumimoji="1" lang="en" altLang="ko-Kore-KR" dirty="0" err="1"/>
              <a:t>tcga.txt.gz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1C6B27-5C25-024B-A4E1-7AD67B83DFFE}"/>
              </a:ext>
            </a:extLst>
          </p:cNvPr>
          <p:cNvSpPr txBox="1"/>
          <p:nvPr/>
        </p:nvSpPr>
        <p:spPr>
          <a:xfrm>
            <a:off x="1933430" y="267384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유방암 환자 </a:t>
            </a:r>
            <a:r>
              <a:rPr kumimoji="1" lang="en-US" altLang="ko-KR" b="1" dirty="0"/>
              <a:t>TCGA RNA-seq Data</a:t>
            </a:r>
            <a:endParaRPr kumimoji="1" lang="ko-Kore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E5C330-6766-594F-A569-3251C51ABDDB}"/>
              </a:ext>
            </a:extLst>
          </p:cNvPr>
          <p:cNvSpPr txBox="1"/>
          <p:nvPr/>
        </p:nvSpPr>
        <p:spPr>
          <a:xfrm>
            <a:off x="558942" y="2075936"/>
            <a:ext cx="2983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암 조직</a:t>
            </a:r>
            <a:r>
              <a:rPr kumimoji="1" lang="en-US" altLang="ko-KR" b="1" dirty="0"/>
              <a:t> Sequence Profiles</a:t>
            </a:r>
            <a:endParaRPr kumimoji="1" lang="ko-Kore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35AE0A-F6C2-2E45-8365-7A9E5223F4A9}"/>
              </a:ext>
            </a:extLst>
          </p:cNvPr>
          <p:cNvSpPr txBox="1"/>
          <p:nvPr/>
        </p:nvSpPr>
        <p:spPr>
          <a:xfrm>
            <a:off x="610376" y="3390902"/>
            <a:ext cx="3214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정상 조직 </a:t>
            </a:r>
            <a:r>
              <a:rPr kumimoji="1" lang="en-US" altLang="ko-KR" b="1" dirty="0"/>
              <a:t>Sequence Profiles</a:t>
            </a:r>
            <a:endParaRPr kumimoji="1" lang="ko-Kore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E5A203-DA30-BF45-8030-5944510709DF}"/>
              </a:ext>
            </a:extLst>
          </p:cNvPr>
          <p:cNvSpPr txBox="1"/>
          <p:nvPr/>
        </p:nvSpPr>
        <p:spPr>
          <a:xfrm>
            <a:off x="593124" y="902043"/>
            <a:ext cx="4402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dirty="0"/>
              <a:t>https://</a:t>
            </a:r>
            <a:r>
              <a:rPr kumimoji="1" lang="en" altLang="ko-Kore-KR" dirty="0" err="1"/>
              <a:t>github.com</a:t>
            </a:r>
            <a:r>
              <a:rPr kumimoji="1" lang="en" altLang="ko-Kore-KR" dirty="0"/>
              <a:t>/</a:t>
            </a:r>
            <a:r>
              <a:rPr kumimoji="1" lang="en" altLang="ko-Kore-KR" dirty="0" err="1"/>
              <a:t>mskcc</a:t>
            </a:r>
            <a:r>
              <a:rPr kumimoji="1" lang="en" altLang="ko-Kore-KR" dirty="0"/>
              <a:t>/</a:t>
            </a:r>
            <a:r>
              <a:rPr kumimoji="1" lang="en" altLang="ko-Kore-KR" dirty="0" err="1"/>
              <a:t>RNAseqDB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1AE60-6CB9-D141-89D2-FA091AFEA6A2}"/>
              </a:ext>
            </a:extLst>
          </p:cNvPr>
          <p:cNvSpPr txBox="1"/>
          <p:nvPr/>
        </p:nvSpPr>
        <p:spPr>
          <a:xfrm>
            <a:off x="558694" y="5453792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유방암 환자 관련 데이터 </a:t>
            </a:r>
            <a:endParaRPr kumimoji="1" lang="ko-Kore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85B6BB-D37B-E746-A281-D89E6628B338}"/>
              </a:ext>
            </a:extLst>
          </p:cNvPr>
          <p:cNvSpPr txBox="1"/>
          <p:nvPr/>
        </p:nvSpPr>
        <p:spPr>
          <a:xfrm>
            <a:off x="558942" y="5955957"/>
            <a:ext cx="6128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ore-KR" dirty="0"/>
              <a:t>https://</a:t>
            </a:r>
            <a:r>
              <a:rPr kumimoji="1" lang="en" altLang="ko-Kore-KR" dirty="0" err="1"/>
              <a:t>github.com</a:t>
            </a:r>
            <a:r>
              <a:rPr kumimoji="1" lang="en" altLang="ko-Kore-KR" dirty="0"/>
              <a:t>/suknamgoong1970/CBNU-bioinformatics2021/blob/main/Lecture10/</a:t>
            </a:r>
            <a:r>
              <a:rPr kumimoji="1" lang="en" altLang="ko-Kore-KR" dirty="0" err="1"/>
              <a:t>BRCA_clinicalMatrix.dms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1546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CA0F9-1D84-F54E-A445-81FF8FFA08E3}"/>
              </a:ext>
            </a:extLst>
          </p:cNvPr>
          <p:cNvSpPr txBox="1"/>
          <p:nvPr/>
        </p:nvSpPr>
        <p:spPr>
          <a:xfrm>
            <a:off x="1254520" y="118779"/>
            <a:ext cx="7220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rial"/>
                <a:cs typeface="Arial"/>
              </a:rPr>
              <a:t>Differential Expression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56D89A-1C4E-D046-91DD-61B56B4E8E02}"/>
              </a:ext>
            </a:extLst>
          </p:cNvPr>
          <p:cNvSpPr txBox="1"/>
          <p:nvPr/>
        </p:nvSpPr>
        <p:spPr>
          <a:xfrm>
            <a:off x="662152" y="1177159"/>
            <a:ext cx="792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Find out which genes are differentially expressed between conditions</a:t>
            </a:r>
            <a:endParaRPr kumimoji="1" lang="ko-Kore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4DBFC8-1B85-764C-9B47-3FBCA245DFCB}"/>
              </a:ext>
            </a:extLst>
          </p:cNvPr>
          <p:cNvSpPr txBox="1"/>
          <p:nvPr/>
        </p:nvSpPr>
        <p:spPr>
          <a:xfrm>
            <a:off x="1054100" y="1732656"/>
            <a:ext cx="6007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dirty="0"/>
              <a:t>we essentially want to determine whether the mean expression levels of different sample groups are significantly different.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FB74F6-0EF7-D041-A533-5EAF734FCE7B}"/>
              </a:ext>
            </a:extLst>
          </p:cNvPr>
          <p:cNvSpPr txBox="1"/>
          <p:nvPr/>
        </p:nvSpPr>
        <p:spPr>
          <a:xfrm>
            <a:off x="662152" y="3244334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Several considerations</a:t>
            </a:r>
            <a:endParaRPr kumimoji="1" lang="ko-Kore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EF03D0-6435-C24A-B795-7FB682B22842}"/>
              </a:ext>
            </a:extLst>
          </p:cNvPr>
          <p:cNvSpPr txBox="1"/>
          <p:nvPr/>
        </p:nvSpPr>
        <p:spPr>
          <a:xfrm>
            <a:off x="1664208" y="4123944"/>
            <a:ext cx="2244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ore-KR" dirty="0"/>
              <a:t>Normalizations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dirty="0"/>
              <a:t>Quality Controls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95455352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비행기 구름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비행기 구름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비행기 구름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{436CF868-0E6D-994A-927C-CFBBC2A6EE78}tf10001079</Template>
  <TotalTime>36533</TotalTime>
  <Words>765</Words>
  <Application>Microsoft Macintosh PowerPoint</Application>
  <PresentationFormat>화면 슬라이드 쇼(4:3)</PresentationFormat>
  <Paragraphs>101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Menlo</vt:lpstr>
      <vt:lpstr>비행기 구름</vt:lpstr>
      <vt:lpstr>생물학 연구를 위한 컴퓨터 사용기술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Skill for  Modern Biology Research </dc:title>
  <dc:creator>Suk Namgoong</dc:creator>
  <cp:lastModifiedBy>남궁 석</cp:lastModifiedBy>
  <cp:revision>324</cp:revision>
  <dcterms:created xsi:type="dcterms:W3CDTF">2015-09-01T12:18:54Z</dcterms:created>
  <dcterms:modified xsi:type="dcterms:W3CDTF">2021-05-04T07:57:45Z</dcterms:modified>
</cp:coreProperties>
</file>