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520" r:id="rId2"/>
    <p:sldId id="528" r:id="rId3"/>
    <p:sldId id="424" r:id="rId4"/>
    <p:sldId id="532" r:id="rId5"/>
    <p:sldId id="533" r:id="rId6"/>
    <p:sldId id="534" r:id="rId7"/>
    <p:sldId id="535" r:id="rId8"/>
    <p:sldId id="536" r:id="rId9"/>
    <p:sldId id="53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37"/>
    <p:restoredTop sz="94934"/>
  </p:normalViewPr>
  <p:slideViewPr>
    <p:cSldViewPr snapToGrid="0" snapToObjects="1">
      <p:cViewPr varScale="1">
        <p:scale>
          <a:sx n="98" d="100"/>
          <a:sy n="98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002-956C-6046-8600-5F313B9B58C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A1C-3507-284C-A450-A4127A66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7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CCAB-966E-6F4A-B489-81C90E80FAD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read_excel.html" TargetMode="External"/><Relationship Id="rId2" Type="http://schemas.openxmlformats.org/officeDocument/2006/relationships/hyperlink" Target="https://pandas.pydata.org/docs/reference/api/pandas.read_cs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59" y="1508052"/>
            <a:ext cx="8689958" cy="1470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생물학 연구를 위한 컴퓨터 </a:t>
            </a:r>
            <a:r>
              <a:rPr lang="ko-KR" altLang="en-US" sz="3600" b="1" dirty="0" err="1">
                <a:latin typeface="Arial"/>
                <a:cs typeface="Arial"/>
              </a:rPr>
              <a:t>사용기술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17" y="47625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Arial"/>
                <a:cs typeface="Arial"/>
              </a:rPr>
              <a:t>충북대학교 대학원 생물학과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89" y="129789"/>
            <a:ext cx="87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baseline="30000" dirty="0">
                <a:latin typeface="Arial"/>
                <a:cs typeface="Arial"/>
              </a:rPr>
              <a:t>6rd</a:t>
            </a:r>
            <a:r>
              <a:rPr lang="en-US" altLang="ko-KR" b="1" dirty="0">
                <a:latin typeface="Arial"/>
                <a:cs typeface="Arial"/>
              </a:rPr>
              <a:t> Lecture														2021.4.6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9807" y="296733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Arial"/>
                <a:cs typeface="Arial"/>
              </a:rPr>
              <a:t>파이썬</a:t>
            </a:r>
            <a:r>
              <a:rPr lang="ko-KR" altLang="en-US" sz="2400" dirty="0">
                <a:latin typeface="Arial"/>
                <a:cs typeface="Arial"/>
              </a:rPr>
              <a:t> 프로그래밍 </a:t>
            </a:r>
            <a:r>
              <a:rPr lang="en-US" altLang="ko-KR" sz="2400" dirty="0">
                <a:latin typeface="Arial"/>
                <a:cs typeface="Arial"/>
              </a:rPr>
              <a:t>: Pandas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15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5142" y="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강의 계획서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271A3-99F3-E64C-9DB0-9E30DDAC44F1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656EFDF4-19F3-5B4E-88C0-CA0764DFA916}"/>
              </a:ext>
            </a:extLst>
          </p:cNvPr>
          <p:cNvGraphicFramePr>
            <a:graphicFrameLocks noGrp="1"/>
          </p:cNvGraphicFramePr>
          <p:nvPr/>
        </p:nvGraphicFramePr>
        <p:xfrm>
          <a:off x="476926" y="646331"/>
          <a:ext cx="6876011" cy="57156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8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수업내용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강의 개요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Unix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커맨드 라인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BLAST 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텍스트 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스크립팅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프로그래밍과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Jupyter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Notebook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분석과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Pandas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시각화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프로그래밍 기본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데이터 분석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기초 통계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기초 통계 및 머신 러닝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분석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Kallisto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네트워크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Differential Gene Expression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Network Analysis and Go 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5E836D-407E-9147-8118-530F41667C15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18B7E-3FB7-314F-B217-30B66CF99A18}"/>
              </a:ext>
            </a:extLst>
          </p:cNvPr>
          <p:cNvSpPr txBox="1"/>
          <p:nvPr/>
        </p:nvSpPr>
        <p:spPr>
          <a:xfrm>
            <a:off x="7406024" y="54039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전사체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054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0108" y="331169"/>
            <a:ext cx="398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/>
                <a:cs typeface="Arial"/>
              </a:rPr>
              <a:t>pandas</a:t>
            </a:r>
            <a:r>
              <a:rPr lang="ko-KR" altLang="en-US" sz="3200" b="1" dirty="0">
                <a:latin typeface="Arial"/>
                <a:cs typeface="Arial"/>
              </a:rPr>
              <a:t> </a:t>
            </a:r>
            <a:r>
              <a:rPr lang="en-US" altLang="ko-KR" sz="3200" b="1" dirty="0">
                <a:latin typeface="Arial"/>
                <a:cs typeface="Arial"/>
              </a:rPr>
              <a:t>cheat sheet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74D27-D5E5-4245-A2F4-97BC1069D86F}"/>
              </a:ext>
            </a:extLst>
          </p:cNvPr>
          <p:cNvSpPr txBox="1"/>
          <p:nvPr/>
        </p:nvSpPr>
        <p:spPr>
          <a:xfrm>
            <a:off x="609699" y="850460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pandas.pydata.org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Pandas_Cheat_Sheet.pdf</a:t>
            </a:r>
            <a:endParaRPr kumimoji="1" lang="ko-Kore-KR" altLang="en-US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D6B354CC-6EA5-4D4C-AC91-66ED5574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6252"/>
              </p:ext>
            </p:extLst>
          </p:nvPr>
        </p:nvGraphicFramePr>
        <p:xfrm>
          <a:off x="3016121" y="2187319"/>
          <a:ext cx="230176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068">
                  <a:extLst>
                    <a:ext uri="{9D8B030D-6E8A-4147-A177-3AD203B41FA5}">
                      <a16:colId xmlns:a16="http://schemas.microsoft.com/office/drawing/2014/main" val="2266363488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421851153"/>
                    </a:ext>
                  </a:extLst>
                </a:gridCol>
                <a:gridCol w="462455">
                  <a:extLst>
                    <a:ext uri="{9D8B030D-6E8A-4147-A177-3AD203B41FA5}">
                      <a16:colId xmlns:a16="http://schemas.microsoft.com/office/drawing/2014/main" val="1275685602"/>
                    </a:ext>
                  </a:extLst>
                </a:gridCol>
                <a:gridCol w="578070">
                  <a:extLst>
                    <a:ext uri="{9D8B030D-6E8A-4147-A177-3AD203B41FA5}">
                      <a16:colId xmlns:a16="http://schemas.microsoft.com/office/drawing/2014/main" val="39476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4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646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AABC92F-B785-1B4E-9915-C2D166B8BFE8}"/>
              </a:ext>
            </a:extLst>
          </p:cNvPr>
          <p:cNvSpPr txBox="1"/>
          <p:nvPr/>
        </p:nvSpPr>
        <p:spPr>
          <a:xfrm>
            <a:off x="1965781" y="3829662"/>
            <a:ext cx="5212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( {"a" : [4 ,5, 6],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"b" : [7, 8, 9], 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"c" : [10, 11, 12]}, 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index = [1, 2, 3]) </a:t>
            </a:r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F922D-0967-3F48-AE6F-05A263754E34}"/>
              </a:ext>
            </a:extLst>
          </p:cNvPr>
          <p:cNvSpPr txBox="1"/>
          <p:nvPr/>
        </p:nvSpPr>
        <p:spPr>
          <a:xfrm>
            <a:off x="1965781" y="5103674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( [[4, 7, 10], 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[5, 8, 11],  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[6, 9, 12]],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index=[1, 2, 3],</a:t>
            </a:r>
          </a:p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columns=['a', 'b', 'c']) </a:t>
            </a: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875EB-07F1-244F-BE00-BD0F4E743C27}"/>
              </a:ext>
            </a:extLst>
          </p:cNvPr>
          <p:cNvSpPr txBox="1"/>
          <p:nvPr/>
        </p:nvSpPr>
        <p:spPr>
          <a:xfrm>
            <a:off x="2669802" y="165900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데이터프레임 만들기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ED9E58-D864-0741-81D2-27CBD7FE33BD}"/>
              </a:ext>
            </a:extLst>
          </p:cNvPr>
          <p:cNvSpPr txBox="1"/>
          <p:nvPr/>
        </p:nvSpPr>
        <p:spPr>
          <a:xfrm>
            <a:off x="305147" y="897277"/>
            <a:ext cx="75145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filename.csv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=“,”,  header=None)</a:t>
            </a:r>
          </a:p>
          <a:p>
            <a:r>
              <a:rPr kumimoji="1" lang="en" altLang="ko-Kore-KR" sz="1400" b="1" dirty="0"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https://pandas.pydata.org/docs/reference/api/pandas.read_csv.html</a:t>
            </a:r>
            <a:endParaRPr kumimoji="1" lang="en" altLang="ko-Kore-KR" sz="1400" b="1" dirty="0"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" altLang="ko-Kore-KR" sz="1400" b="1" dirty="0"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kumimoji="1"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pd.read_excel</a:t>
            </a:r>
            <a:r>
              <a:rPr kumimoji="1"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(“filename.xlsx”,</a:t>
            </a:r>
            <a:r>
              <a:rPr kumimoji="1" lang="en" altLang="ko-Kore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sheet_name</a:t>
            </a:r>
            <a:r>
              <a:rPr kumimoji="1"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=“this”)</a:t>
            </a:r>
          </a:p>
          <a:p>
            <a:r>
              <a:rPr kumimoji="1" lang="en" altLang="ko-Kore-KR" sz="1400" dirty="0">
                <a:solidFill>
                  <a:srgbClr val="FF0000"/>
                </a:solidFill>
                <a:hlinkClick r:id="rId3"/>
              </a:rPr>
              <a:t>https://pandas.pydata.org/docs/reference/api/pandas.read_excel.html</a:t>
            </a:r>
            <a:endParaRPr kumimoji="1" lang="en" altLang="ko-Kore-KR" sz="1400" dirty="0">
              <a:solidFill>
                <a:srgbClr val="FF0000"/>
              </a:solidFill>
            </a:endParaRPr>
          </a:p>
          <a:p>
            <a:endParaRPr kumimoji="1" lang="en" altLang="ko-Kore-KR" sz="1400" dirty="0">
              <a:solidFill>
                <a:srgbClr val="FF0000"/>
              </a:solidFill>
            </a:endParaRPr>
          </a:p>
          <a:p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F5EEB-BDE5-F74B-A962-38AA26904686}"/>
              </a:ext>
            </a:extLst>
          </p:cNvPr>
          <p:cNvSpPr txBox="1"/>
          <p:nvPr/>
        </p:nvSpPr>
        <p:spPr>
          <a:xfrm>
            <a:off x="2911541" y="166536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데이터프레임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읽기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쓰기 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30E08-742C-584B-9B07-0A780629D6DA}"/>
              </a:ext>
            </a:extLst>
          </p:cNvPr>
          <p:cNvSpPr txBox="1"/>
          <p:nvPr/>
        </p:nvSpPr>
        <p:spPr>
          <a:xfrm>
            <a:off x="305147" y="2797569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df.to_csv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filename.csv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F5142-F82D-1A44-8AFB-8EF3EA0A7DA9}"/>
              </a:ext>
            </a:extLst>
          </p:cNvPr>
          <p:cNvSpPr txBox="1"/>
          <p:nvPr/>
        </p:nvSpPr>
        <p:spPr>
          <a:xfrm>
            <a:off x="305147" y="3567085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df.to_excel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filename.csv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518EF-A86D-5145-9B04-7F1C741AA4E6}"/>
              </a:ext>
            </a:extLst>
          </p:cNvPr>
          <p:cNvSpPr txBox="1"/>
          <p:nvPr/>
        </p:nvSpPr>
        <p:spPr>
          <a:xfrm>
            <a:off x="305147" y="3115336"/>
            <a:ext cx="743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kumimoji="1" lang="en" altLang="ko-Kore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pandas.pydata.org</a:t>
            </a:r>
            <a:r>
              <a:rPr kumimoji="1" lang="en" altLang="ko-Kore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/docs/reference/</a:t>
            </a:r>
            <a:r>
              <a:rPr kumimoji="1" lang="en" altLang="ko-Kore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1" lang="en" altLang="ko-Kore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" altLang="ko-Kore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pandas.DataFrame.to_csv.html</a:t>
            </a:r>
            <a:endParaRPr kumimoji="1" lang="ko-Kore-KR" alt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109A6-2887-0145-94CF-D5C21F2E0B9E}"/>
              </a:ext>
            </a:extLst>
          </p:cNvPr>
          <p:cNvSpPr txBox="1"/>
          <p:nvPr/>
        </p:nvSpPr>
        <p:spPr>
          <a:xfrm>
            <a:off x="305147" y="3927961"/>
            <a:ext cx="7746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kumimoji="1" lang="en" altLang="ko-Kore-K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pandas.pydata.org</a:t>
            </a:r>
            <a:r>
              <a:rPr kumimoji="1" lang="en" altLang="ko-Kore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/pandas-docs/stable/reference/</a:t>
            </a:r>
            <a:r>
              <a:rPr kumimoji="1" lang="en" altLang="ko-Kore-K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1" lang="en" altLang="ko-Kore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" altLang="ko-Kore-K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pandas.DataFrame.to_excel.html</a:t>
            </a:r>
            <a:endParaRPr kumimoji="1" lang="ko-Kore-KR" alt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5FEFD2A-C754-BD44-B996-C3C65F4F7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9636"/>
              </p:ext>
            </p:extLst>
          </p:nvPr>
        </p:nvGraphicFramePr>
        <p:xfrm>
          <a:off x="609776" y="1346491"/>
          <a:ext cx="230176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068">
                  <a:extLst>
                    <a:ext uri="{9D8B030D-6E8A-4147-A177-3AD203B41FA5}">
                      <a16:colId xmlns:a16="http://schemas.microsoft.com/office/drawing/2014/main" val="2266363488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421851153"/>
                    </a:ext>
                  </a:extLst>
                </a:gridCol>
                <a:gridCol w="462455">
                  <a:extLst>
                    <a:ext uri="{9D8B030D-6E8A-4147-A177-3AD203B41FA5}">
                      <a16:colId xmlns:a16="http://schemas.microsoft.com/office/drawing/2014/main" val="1275685602"/>
                    </a:ext>
                  </a:extLst>
                </a:gridCol>
                <a:gridCol w="578070">
                  <a:extLst>
                    <a:ext uri="{9D8B030D-6E8A-4147-A177-3AD203B41FA5}">
                      <a16:colId xmlns:a16="http://schemas.microsoft.com/office/drawing/2014/main" val="39476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4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64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E9C7A7-A6BF-834A-9053-E53DA8321AC5}"/>
              </a:ext>
            </a:extLst>
          </p:cNvPr>
          <p:cNvSpPr txBox="1"/>
          <p:nvPr/>
        </p:nvSpPr>
        <p:spPr>
          <a:xfrm>
            <a:off x="2014167" y="334861"/>
            <a:ext cx="444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데이터프레임에서 일부 취하기 </a:t>
            </a:r>
            <a:endParaRPr kumimoji="1" lang="ko-Kore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DE4E-CD87-3F4E-BD45-5075D968F9CB}"/>
              </a:ext>
            </a:extLst>
          </p:cNvPr>
          <p:cNvSpPr txBox="1"/>
          <p:nvPr/>
        </p:nvSpPr>
        <p:spPr>
          <a:xfrm>
            <a:off x="3079531" y="13464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df[['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a','c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']]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00328-31B4-034A-A44A-51CEB0DC4D19}"/>
              </a:ext>
            </a:extLst>
          </p:cNvPr>
          <p:cNvSpPr txBox="1"/>
          <p:nvPr/>
        </p:nvSpPr>
        <p:spPr>
          <a:xfrm>
            <a:off x="4993842" y="1360355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ko-KR" altLang="en-US" b="1" dirty="0">
                <a:solidFill>
                  <a:srgbClr val="FF0000"/>
                </a:solidFill>
              </a:rPr>
              <a:t>와 </a:t>
            </a:r>
            <a:r>
              <a:rPr kumimoji="1" lang="en-US" altLang="ko-KR" b="1" dirty="0">
                <a:solidFill>
                  <a:srgbClr val="FF0000"/>
                </a:solidFill>
              </a:rPr>
              <a:t>c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취하기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5641A-DE85-1049-BF53-9606FB710937}"/>
              </a:ext>
            </a:extLst>
          </p:cNvPr>
          <p:cNvSpPr txBox="1"/>
          <p:nvPr/>
        </p:nvSpPr>
        <p:spPr>
          <a:xfrm>
            <a:off x="3093778" y="203175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df[['a']]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F2A3C-FCAC-FA4F-881D-F3288BDDC576}"/>
              </a:ext>
            </a:extLst>
          </p:cNvPr>
          <p:cNvSpPr txBox="1"/>
          <p:nvPr/>
        </p:nvSpPr>
        <p:spPr>
          <a:xfrm>
            <a:off x="5099639" y="2046367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시리즈로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473E0-8459-1E47-B666-0E2914467FCB}"/>
              </a:ext>
            </a:extLst>
          </p:cNvPr>
          <p:cNvSpPr txBox="1"/>
          <p:nvPr/>
        </p:nvSpPr>
        <p:spPr>
          <a:xfrm>
            <a:off x="3162892" y="2681296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df['a'].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to_list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ko-KR" alt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리스트로 </a:t>
            </a:r>
            <a:endParaRPr kumimoji="1" lang="ko-Kore-KR" alt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4B29E-85FD-1245-8BAC-B2C6DE8008D8}"/>
              </a:ext>
            </a:extLst>
          </p:cNvPr>
          <p:cNvSpPr txBox="1"/>
          <p:nvPr/>
        </p:nvSpPr>
        <p:spPr>
          <a:xfrm>
            <a:off x="704193" y="367862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df.loc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[1:2]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FB022-F284-BF4B-B77B-A413C29566F5}"/>
              </a:ext>
            </a:extLst>
          </p:cNvPr>
          <p:cNvSpPr txBox="1"/>
          <p:nvPr/>
        </p:nvSpPr>
        <p:spPr>
          <a:xfrm>
            <a:off x="2519421" y="373756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인덱스로 </a:t>
            </a:r>
            <a:r>
              <a:rPr kumimoji="1" lang="en-US" altLang="ko-KR" b="1" dirty="0">
                <a:solidFill>
                  <a:srgbClr val="FF0000"/>
                </a:solidFill>
              </a:rPr>
              <a:t>1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부터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2</a:t>
            </a:r>
            <a:r>
              <a:rPr kumimoji="1" lang="ko-KR" altLang="en-US" b="1" dirty="0">
                <a:solidFill>
                  <a:srgbClr val="FF0000"/>
                </a:solidFill>
              </a:rPr>
              <a:t>까지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5378B-7DA5-BA49-AAF0-47BFFFA5A191}"/>
              </a:ext>
            </a:extLst>
          </p:cNvPr>
          <p:cNvSpPr txBox="1"/>
          <p:nvPr/>
        </p:nvSpPr>
        <p:spPr>
          <a:xfrm>
            <a:off x="704193" y="431071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df.loc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[1,3]]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408B5-3C8C-9441-A041-3C83FE67D64D}"/>
              </a:ext>
            </a:extLst>
          </p:cNvPr>
          <p:cNvSpPr txBox="1"/>
          <p:nvPr/>
        </p:nvSpPr>
        <p:spPr>
          <a:xfrm>
            <a:off x="2585595" y="43106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인덱스의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</a:rPr>
              <a:t>과 </a:t>
            </a:r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84164-6BFC-DA4F-8735-6CA2227609E8}"/>
              </a:ext>
            </a:extLst>
          </p:cNvPr>
          <p:cNvSpPr txBox="1"/>
          <p:nvPr/>
        </p:nvSpPr>
        <p:spPr>
          <a:xfrm>
            <a:off x="704193" y="5050947"/>
            <a:ext cx="443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df[df['a']&gt;5]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ko-KR" altLang="en-US" b="1" dirty="0">
                <a:solidFill>
                  <a:srgbClr val="FF0000"/>
                </a:solidFill>
              </a:rPr>
              <a:t>가 </a:t>
            </a:r>
            <a:r>
              <a:rPr kumimoji="1" lang="en-US" altLang="ko-KR" b="1" dirty="0">
                <a:solidFill>
                  <a:srgbClr val="FF0000"/>
                </a:solidFill>
              </a:rPr>
              <a:t>5</a:t>
            </a:r>
            <a:r>
              <a:rPr kumimoji="1" lang="ko-KR" altLang="en-US" b="1" dirty="0">
                <a:solidFill>
                  <a:srgbClr val="FF0000"/>
                </a:solidFill>
              </a:rPr>
              <a:t>보다 큰 행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44BFC-4726-5E44-9F4A-74DB59C810F9}"/>
              </a:ext>
            </a:extLst>
          </p:cNvPr>
          <p:cNvSpPr txBox="1"/>
          <p:nvPr/>
        </p:nvSpPr>
        <p:spPr>
          <a:xfrm>
            <a:off x="670049" y="5645516"/>
            <a:ext cx="81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df[(df['a']&gt;4) &amp; (df['c']&lt;12)]  </a:t>
            </a:r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ko-KR" altLang="en-US" b="1" dirty="0">
                <a:solidFill>
                  <a:srgbClr val="FF0000"/>
                </a:solidFill>
              </a:rPr>
              <a:t>가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보다 크고 </a:t>
            </a:r>
            <a:r>
              <a:rPr kumimoji="1" lang="en-US" altLang="ko-KR" b="1" dirty="0">
                <a:solidFill>
                  <a:srgbClr val="FF0000"/>
                </a:solidFill>
              </a:rPr>
              <a:t>c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>
                <a:solidFill>
                  <a:srgbClr val="FF0000"/>
                </a:solidFill>
              </a:rPr>
              <a:t>12</a:t>
            </a:r>
            <a:r>
              <a:rPr kumimoji="1" lang="ko-KR" altLang="en-US" b="1" dirty="0">
                <a:solidFill>
                  <a:srgbClr val="FF0000"/>
                </a:solidFill>
              </a:rPr>
              <a:t>보다 작은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978ED-EAD3-CA48-B4C1-A18F4DB644C3}"/>
              </a:ext>
            </a:extLst>
          </p:cNvPr>
          <p:cNvSpPr txBox="1"/>
          <p:nvPr/>
        </p:nvSpPr>
        <p:spPr>
          <a:xfrm>
            <a:off x="679881" y="6240085"/>
            <a:ext cx="732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df[(df['a’]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isin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ko-KR" altLang="en-US" b="1" dirty="0">
                <a:solidFill>
                  <a:srgbClr val="FF0000"/>
                </a:solidFill>
              </a:rPr>
              <a:t>의 내용이</a:t>
            </a:r>
            <a:r>
              <a:rPr kumimoji="1" lang="en-US" altLang="ko-KR" b="1" dirty="0">
                <a:solidFill>
                  <a:srgbClr val="FF0000"/>
                </a:solidFill>
              </a:rPr>
              <a:t> list </a:t>
            </a:r>
            <a:r>
              <a:rPr kumimoji="1" lang="ko-KR" altLang="en-US" b="1" dirty="0">
                <a:solidFill>
                  <a:srgbClr val="FF0000"/>
                </a:solidFill>
              </a:rPr>
              <a:t>내에 들어있는 경우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8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5FEFD2A-C754-BD44-B996-C3C65F4F775B}"/>
              </a:ext>
            </a:extLst>
          </p:cNvPr>
          <p:cNvGraphicFramePr>
            <a:graphicFrameLocks noGrp="1"/>
          </p:cNvGraphicFramePr>
          <p:nvPr/>
        </p:nvGraphicFramePr>
        <p:xfrm>
          <a:off x="609776" y="1346491"/>
          <a:ext cx="230176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068">
                  <a:extLst>
                    <a:ext uri="{9D8B030D-6E8A-4147-A177-3AD203B41FA5}">
                      <a16:colId xmlns:a16="http://schemas.microsoft.com/office/drawing/2014/main" val="2266363488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421851153"/>
                    </a:ext>
                  </a:extLst>
                </a:gridCol>
                <a:gridCol w="462455">
                  <a:extLst>
                    <a:ext uri="{9D8B030D-6E8A-4147-A177-3AD203B41FA5}">
                      <a16:colId xmlns:a16="http://schemas.microsoft.com/office/drawing/2014/main" val="1275685602"/>
                    </a:ext>
                  </a:extLst>
                </a:gridCol>
                <a:gridCol w="578070">
                  <a:extLst>
                    <a:ext uri="{9D8B030D-6E8A-4147-A177-3AD203B41FA5}">
                      <a16:colId xmlns:a16="http://schemas.microsoft.com/office/drawing/2014/main" val="39476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4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64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E9C7A7-A6BF-834A-9053-E53DA8321AC5}"/>
              </a:ext>
            </a:extLst>
          </p:cNvPr>
          <p:cNvSpPr txBox="1"/>
          <p:nvPr/>
        </p:nvSpPr>
        <p:spPr>
          <a:xfrm>
            <a:off x="2571383" y="320997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컬럼</a:t>
            </a:r>
            <a:r>
              <a:rPr kumimoji="1" lang="ko-KR" altLang="en-US" sz="2400" b="1" dirty="0"/>
              <a:t> 값을 이용한 계산 </a:t>
            </a:r>
            <a:endParaRPr kumimoji="1" lang="ko-Kore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3B18C-639B-4F48-BD1D-9ADEDEA93460}"/>
              </a:ext>
            </a:extLst>
          </p:cNvPr>
          <p:cNvSpPr txBox="1"/>
          <p:nvPr/>
        </p:nvSpPr>
        <p:spPr>
          <a:xfrm>
            <a:off x="3162891" y="131348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df['sum']=df['a']+df['c']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D6FEDC-7E2F-864F-8B57-0350F19675A3}"/>
              </a:ext>
            </a:extLst>
          </p:cNvPr>
          <p:cNvSpPr/>
          <p:nvPr/>
        </p:nvSpPr>
        <p:spPr>
          <a:xfrm>
            <a:off x="6513488" y="1322657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sum </a:t>
            </a:r>
            <a:r>
              <a:rPr kumimoji="1" lang="ko-KR" altLang="en-US" b="1" dirty="0">
                <a:solidFill>
                  <a:srgbClr val="FF0000"/>
                </a:solidFill>
              </a:rPr>
              <a:t>이라는 컬럼 추가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7B9F9-9BF8-9342-BB70-93715874706E}"/>
              </a:ext>
            </a:extLst>
          </p:cNvPr>
          <p:cNvSpPr txBox="1"/>
          <p:nvPr/>
        </p:nvSpPr>
        <p:spPr>
          <a:xfrm>
            <a:off x="3162891" y="19474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df.describe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5FBB38-F80A-6A4D-8D86-E50E2A91A807}"/>
              </a:ext>
            </a:extLst>
          </p:cNvPr>
          <p:cNvSpPr/>
          <p:nvPr/>
        </p:nvSpPr>
        <p:spPr>
          <a:xfrm>
            <a:off x="6513488" y="190521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별로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기술통계값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F55B3-8502-BF47-966F-84BD84221EAC}"/>
              </a:ext>
            </a:extLst>
          </p:cNvPr>
          <p:cNvSpPr txBox="1"/>
          <p:nvPr/>
        </p:nvSpPr>
        <p:spPr>
          <a:xfrm>
            <a:off x="3162891" y="2572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df.mean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(axis=1)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DC470F-3CC5-F447-884A-943865270CCF}"/>
              </a:ext>
            </a:extLst>
          </p:cNvPr>
          <p:cNvSpPr txBox="1"/>
          <p:nvPr/>
        </p:nvSpPr>
        <p:spPr>
          <a:xfrm>
            <a:off x="6513488" y="25485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행 별로 평균값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D0AC7-A96E-424E-884B-9FAA719AD69D}"/>
              </a:ext>
            </a:extLst>
          </p:cNvPr>
          <p:cNvSpPr txBox="1"/>
          <p:nvPr/>
        </p:nvSpPr>
        <p:spPr>
          <a:xfrm>
            <a:off x="3162891" y="317202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df.mean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55D2-A595-254A-92BE-391C0ADF0EDF}"/>
              </a:ext>
            </a:extLst>
          </p:cNvPr>
          <p:cNvSpPr txBox="1"/>
          <p:nvPr/>
        </p:nvSpPr>
        <p:spPr>
          <a:xfrm>
            <a:off x="6513488" y="314819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컬럼</a:t>
            </a:r>
            <a:r>
              <a:rPr kumimoji="1" lang="ko-KR" altLang="en-US" b="1" dirty="0">
                <a:solidFill>
                  <a:srgbClr val="FF0000"/>
                </a:solidFill>
              </a:rPr>
              <a:t> 별로 평균값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B2B19-1A83-0C4A-8D7A-545A4CCD1278}"/>
              </a:ext>
            </a:extLst>
          </p:cNvPr>
          <p:cNvSpPr txBox="1"/>
          <p:nvPr/>
        </p:nvSpPr>
        <p:spPr>
          <a:xfrm>
            <a:off x="3162891" y="38552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C2110-C740-424A-8E66-82F502C14F4F}"/>
              </a:ext>
            </a:extLst>
          </p:cNvPr>
          <p:cNvSpPr txBox="1"/>
          <p:nvPr/>
        </p:nvSpPr>
        <p:spPr>
          <a:xfrm>
            <a:off x="6513488" y="379154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별로 최소값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D4D45-8ABB-A446-B73F-64EC8EE037CF}"/>
              </a:ext>
            </a:extLst>
          </p:cNvPr>
          <p:cNvSpPr txBox="1"/>
          <p:nvPr/>
        </p:nvSpPr>
        <p:spPr>
          <a:xfrm>
            <a:off x="3162891" y="453061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df.max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(axis=1)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C6C4C-B006-3841-92F1-0D4DE0706DB7}"/>
              </a:ext>
            </a:extLst>
          </p:cNvPr>
          <p:cNvSpPr txBox="1"/>
          <p:nvPr/>
        </p:nvSpPr>
        <p:spPr>
          <a:xfrm>
            <a:off x="6513488" y="45598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행 별로</a:t>
            </a:r>
            <a:r>
              <a:rPr kumimoji="1" lang="en-US" altLang="ko-KR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최대값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0D35C-DDAA-3048-8938-57B7878BEBD8}"/>
              </a:ext>
            </a:extLst>
          </p:cNvPr>
          <p:cNvSpPr txBox="1"/>
          <p:nvPr/>
        </p:nvSpPr>
        <p:spPr>
          <a:xfrm>
            <a:off x="3162891" y="51751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median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9A753-47F2-084A-BFBE-2078B958C12B}"/>
              </a:ext>
            </a:extLst>
          </p:cNvPr>
          <p:cNvSpPr txBox="1"/>
          <p:nvPr/>
        </p:nvSpPr>
        <p:spPr>
          <a:xfrm>
            <a:off x="6513488" y="516670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컬럼</a:t>
            </a:r>
            <a:r>
              <a:rPr kumimoji="1" lang="ko-KR" altLang="en-US" b="1" dirty="0">
                <a:solidFill>
                  <a:srgbClr val="FF0000"/>
                </a:solidFill>
              </a:rPr>
              <a:t> 별로</a:t>
            </a:r>
            <a:r>
              <a:rPr kumimoji="1" lang="en-US" altLang="ko-KR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중간값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2BE2C-FBE7-1B48-B2BB-782FBAEFFDE7}"/>
              </a:ext>
            </a:extLst>
          </p:cNvPr>
          <p:cNvSpPr txBox="1"/>
          <p:nvPr/>
        </p:nvSpPr>
        <p:spPr>
          <a:xfrm>
            <a:off x="3162891" y="577480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AF6FE8-F575-314E-8863-43CDFEFDF901}"/>
              </a:ext>
            </a:extLst>
          </p:cNvPr>
          <p:cNvSpPr txBox="1"/>
          <p:nvPr/>
        </p:nvSpPr>
        <p:spPr>
          <a:xfrm>
            <a:off x="6513488" y="578281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컬럼</a:t>
            </a:r>
            <a:r>
              <a:rPr kumimoji="1" lang="ko-KR" altLang="en-US" b="1" dirty="0">
                <a:solidFill>
                  <a:srgbClr val="FF0000"/>
                </a:solidFill>
              </a:rPr>
              <a:t> 별로</a:t>
            </a:r>
            <a:r>
              <a:rPr kumimoji="1" lang="en-US" altLang="ko-KR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합산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3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A3767-579B-F045-A6D4-AA9585C4DC00}"/>
              </a:ext>
            </a:extLst>
          </p:cNvPr>
          <p:cNvSpPr txBox="1"/>
          <p:nvPr/>
        </p:nvSpPr>
        <p:spPr>
          <a:xfrm>
            <a:off x="2571383" y="320997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데이터</a:t>
            </a:r>
            <a:r>
              <a:rPr kumimoji="1" lang="ko-KR" altLang="en-US" sz="2400" b="1" dirty="0"/>
              <a:t>프레임 안의 텍스트 </a:t>
            </a:r>
            <a:endParaRPr kumimoji="1" lang="ko-Kore-KR" altLang="en-US" sz="2400" b="1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65C85443-6644-E942-8F62-D73C6BE6B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32344"/>
              </p:ext>
            </p:extLst>
          </p:nvPr>
        </p:nvGraphicFramePr>
        <p:xfrm>
          <a:off x="304976" y="2180161"/>
          <a:ext cx="3384155" cy="16919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5078">
                  <a:extLst>
                    <a:ext uri="{9D8B030D-6E8A-4147-A177-3AD203B41FA5}">
                      <a16:colId xmlns:a16="http://schemas.microsoft.com/office/drawing/2014/main" val="2266363488"/>
                    </a:ext>
                  </a:extLst>
                </a:gridCol>
                <a:gridCol w="928139">
                  <a:extLst>
                    <a:ext uri="{9D8B030D-6E8A-4147-A177-3AD203B41FA5}">
                      <a16:colId xmlns:a16="http://schemas.microsoft.com/office/drawing/2014/main" val="421851153"/>
                    </a:ext>
                  </a:extLst>
                </a:gridCol>
                <a:gridCol w="1460938">
                  <a:extLst>
                    <a:ext uri="{9D8B030D-6E8A-4147-A177-3AD203B41FA5}">
                      <a16:colId xmlns:a16="http://schemas.microsoft.com/office/drawing/2014/main" val="1275685602"/>
                    </a:ext>
                  </a:extLst>
                </a:gridCol>
              </a:tblGrid>
              <a:tr h="415628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48568"/>
                  </a:ext>
                </a:extLst>
              </a:tr>
              <a:tr h="4450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1:2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apple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1476"/>
                  </a:ext>
                </a:extLst>
              </a:tr>
              <a:tr h="4156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2:3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orange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79114"/>
                  </a:ext>
                </a:extLst>
              </a:tr>
              <a:tr h="4156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3:4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pineapple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64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893E30-1CD9-1043-A5EC-8E2C131D827D}"/>
              </a:ext>
            </a:extLst>
          </p:cNvPr>
          <p:cNvSpPr txBox="1"/>
          <p:nvPr/>
        </p:nvSpPr>
        <p:spPr>
          <a:xfrm>
            <a:off x="4046482" y="145042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df[df['b'].</a:t>
            </a:r>
            <a:r>
              <a:rPr kumimoji="1" lang="en" altLang="ko-Kore-KR" dirty="0" err="1"/>
              <a:t>str.contains</a:t>
            </a:r>
            <a:r>
              <a:rPr kumimoji="1" lang="en" altLang="ko-Kore-KR" dirty="0"/>
              <a:t>('apple')]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AA893-3E94-1E48-BC96-361132E0D463}"/>
              </a:ext>
            </a:extLst>
          </p:cNvPr>
          <p:cNvSpPr txBox="1"/>
          <p:nvPr/>
        </p:nvSpPr>
        <p:spPr>
          <a:xfrm>
            <a:off x="4046482" y="181976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 </a:t>
            </a:r>
            <a:r>
              <a:rPr kumimoji="1" lang="ko-KR" altLang="en-US" b="1" dirty="0">
                <a:solidFill>
                  <a:srgbClr val="FF0000"/>
                </a:solidFill>
              </a:rPr>
              <a:t>컬럼에 </a:t>
            </a:r>
            <a:r>
              <a:rPr kumimoji="1" lang="en-US" altLang="ko-KR" b="1" dirty="0">
                <a:solidFill>
                  <a:srgbClr val="FF0000"/>
                </a:solidFill>
              </a:rPr>
              <a:t>‘apple’ </a:t>
            </a:r>
            <a:r>
              <a:rPr kumimoji="1" lang="ko-KR" altLang="en-US" b="1" dirty="0">
                <a:solidFill>
                  <a:srgbClr val="FF0000"/>
                </a:solidFill>
              </a:rPr>
              <a:t>이라는 텍스트가 들어있는 행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7C02-0FF0-6E41-A883-15D8D5C9BE08}"/>
              </a:ext>
            </a:extLst>
          </p:cNvPr>
          <p:cNvSpPr txBox="1"/>
          <p:nvPr/>
        </p:nvSpPr>
        <p:spPr>
          <a:xfrm>
            <a:off x="4030291" y="265679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df['c']=df['a'].</a:t>
            </a:r>
            <a:r>
              <a:rPr kumimoji="1" lang="en" altLang="ko-Kore-KR" dirty="0" err="1"/>
              <a:t>str.split</a:t>
            </a:r>
            <a:r>
              <a:rPr kumimoji="1" lang="en" altLang="ko-Kore-KR" dirty="0"/>
              <a:t>(':').str[0]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B6C35-98AC-4447-9177-843A115F4FCA}"/>
              </a:ext>
            </a:extLst>
          </p:cNvPr>
          <p:cNvSpPr txBox="1"/>
          <p:nvPr/>
        </p:nvSpPr>
        <p:spPr>
          <a:xfrm>
            <a:off x="4030291" y="3065122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a</a:t>
            </a:r>
            <a:r>
              <a:rPr kumimoji="1" lang="ko-KR" altLang="en-US" b="1" dirty="0">
                <a:solidFill>
                  <a:srgbClr val="FF0000"/>
                </a:solidFill>
              </a:rPr>
              <a:t>컬럼의 내용을 </a:t>
            </a:r>
            <a:r>
              <a:rPr kumimoji="1" lang="en-US" altLang="ko-KR" b="1" dirty="0">
                <a:solidFill>
                  <a:srgbClr val="FF0000"/>
                </a:solidFill>
              </a:rPr>
              <a:t>: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기준으로 나누어서 첫번쨰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r>
              <a:rPr kumimoji="1" lang="ko-KR" altLang="en-US" b="1" dirty="0">
                <a:solidFill>
                  <a:srgbClr val="FF0000"/>
                </a:solidFill>
              </a:rPr>
              <a:t>행을 </a:t>
            </a:r>
            <a:r>
              <a:rPr kumimoji="1" lang="en-US" altLang="ko-KR" b="1" dirty="0">
                <a:solidFill>
                  <a:srgbClr val="FF0000"/>
                </a:solidFill>
              </a:rPr>
              <a:t>c </a:t>
            </a:r>
            <a:r>
              <a:rPr kumimoji="1" lang="ko-KR" altLang="en-US" b="1" dirty="0">
                <a:solidFill>
                  <a:srgbClr val="FF0000"/>
                </a:solidFill>
              </a:rPr>
              <a:t>컬럼에 새로 넣기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BE988-E701-1240-8153-1E8B9A813B76}"/>
              </a:ext>
            </a:extLst>
          </p:cNvPr>
          <p:cNvSpPr txBox="1"/>
          <p:nvPr/>
        </p:nvSpPr>
        <p:spPr>
          <a:xfrm>
            <a:off x="4030291" y="4218151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df['d']=df['b'].</a:t>
            </a:r>
            <a:r>
              <a:rPr kumimoji="1" lang="en" altLang="ko-Kore-KR" dirty="0" err="1"/>
              <a:t>str.capitalize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5145F-329B-7841-9CDA-7FE1AC9EEF84}"/>
              </a:ext>
            </a:extLst>
          </p:cNvPr>
          <p:cNvSpPr txBox="1"/>
          <p:nvPr/>
        </p:nvSpPr>
        <p:spPr>
          <a:xfrm>
            <a:off x="4046482" y="4615964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 </a:t>
            </a:r>
            <a:r>
              <a:rPr kumimoji="1" lang="ko-KR" altLang="en-US" b="1" dirty="0">
                <a:solidFill>
                  <a:srgbClr val="FF0000"/>
                </a:solidFill>
              </a:rPr>
              <a:t>컬럼의 첫 글자만 대문자로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3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4B0F9-05E3-6A4F-9B60-4FDBCB243BD5}"/>
              </a:ext>
            </a:extLst>
          </p:cNvPr>
          <p:cNvSpPr txBox="1"/>
          <p:nvPr/>
        </p:nvSpPr>
        <p:spPr>
          <a:xfrm>
            <a:off x="2884891" y="3976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데이터</a:t>
            </a:r>
            <a:r>
              <a:rPr kumimoji="1" lang="ko-KR" altLang="en-US" sz="2400" b="1" dirty="0"/>
              <a:t>프레임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정렬</a:t>
            </a:r>
            <a:endParaRPr kumimoji="1" lang="ko-Kore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3472-FB56-3E4A-9ABA-BBBFC43CC4EB}"/>
              </a:ext>
            </a:extLst>
          </p:cNvPr>
          <p:cNvSpPr txBox="1"/>
          <p:nvPr/>
        </p:nvSpPr>
        <p:spPr>
          <a:xfrm>
            <a:off x="1109245" y="155042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df.sort_values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(by=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41933-3C86-EF4C-9B1D-1BB19646358B}"/>
              </a:ext>
            </a:extLst>
          </p:cNvPr>
          <p:cNvSpPr txBox="1"/>
          <p:nvPr/>
        </p:nvSpPr>
        <p:spPr>
          <a:xfrm>
            <a:off x="1109245" y="202403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 </a:t>
            </a:r>
            <a:r>
              <a:rPr kumimoji="1" lang="ko-KR" altLang="en-US" b="1" dirty="0">
                <a:solidFill>
                  <a:srgbClr val="FF0000"/>
                </a:solidFill>
              </a:rPr>
              <a:t>기준으로 정렬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B76C9-CAC9-CF4F-B479-312F6C211E46}"/>
              </a:ext>
            </a:extLst>
          </p:cNvPr>
          <p:cNvSpPr txBox="1"/>
          <p:nvPr/>
        </p:nvSpPr>
        <p:spPr>
          <a:xfrm>
            <a:off x="1109245" y="2477323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.sort_values(by=[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a','b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A9A81-83F3-CF4F-86DA-A33A8729942F}"/>
              </a:ext>
            </a:extLst>
          </p:cNvPr>
          <p:cNvSpPr txBox="1"/>
          <p:nvPr/>
        </p:nvSpPr>
        <p:spPr>
          <a:xfrm>
            <a:off x="1109245" y="295093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a, b </a:t>
            </a:r>
            <a:r>
              <a:rPr kumimoji="1" lang="ko-KR" altLang="en-US" b="1" dirty="0">
                <a:solidFill>
                  <a:srgbClr val="FF0000"/>
                </a:solidFill>
              </a:rPr>
              <a:t>기준으로 정렬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84584-58A1-FA47-9FBA-5BF08ADDA1CC}"/>
              </a:ext>
            </a:extLst>
          </p:cNvPr>
          <p:cNvSpPr txBox="1"/>
          <p:nvPr/>
        </p:nvSpPr>
        <p:spPr>
          <a:xfrm>
            <a:off x="1123069" y="3429000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.sort_values(by=[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a','b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'],ascending=True)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84DAD-E81A-DE4D-9D04-FC8885A30F58}"/>
              </a:ext>
            </a:extLst>
          </p:cNvPr>
          <p:cNvSpPr txBox="1"/>
          <p:nvPr/>
        </p:nvSpPr>
        <p:spPr>
          <a:xfrm>
            <a:off x="1109244" y="4011345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a, b </a:t>
            </a:r>
            <a:r>
              <a:rPr kumimoji="1" lang="ko-KR" altLang="en-US" b="1" dirty="0">
                <a:solidFill>
                  <a:srgbClr val="FF0000"/>
                </a:solidFill>
              </a:rPr>
              <a:t>기준으로 정렬하고 올림차순으로 정렬 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31350-0415-0741-927A-90A4928ACF4E}"/>
              </a:ext>
            </a:extLst>
          </p:cNvPr>
          <p:cNvSpPr txBox="1"/>
          <p:nvPr/>
        </p:nvSpPr>
        <p:spPr>
          <a:xfrm>
            <a:off x="1123069" y="4593690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.sort_values(by=[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a','b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'],ascending=False)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92D56-6D00-5D4F-BC37-262F56347BD3}"/>
              </a:ext>
            </a:extLst>
          </p:cNvPr>
          <p:cNvSpPr txBox="1"/>
          <p:nvPr/>
        </p:nvSpPr>
        <p:spPr>
          <a:xfrm>
            <a:off x="1123069" y="5227189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컬럼 </a:t>
            </a:r>
            <a:r>
              <a:rPr kumimoji="1" lang="en-US" altLang="ko-KR" b="1" dirty="0">
                <a:solidFill>
                  <a:srgbClr val="FF0000"/>
                </a:solidFill>
              </a:rPr>
              <a:t>a, b </a:t>
            </a:r>
            <a:r>
              <a:rPr kumimoji="1" lang="ko-KR" altLang="en-US" b="1" dirty="0">
                <a:solidFill>
                  <a:srgbClr val="FF0000"/>
                </a:solidFill>
              </a:rPr>
              <a:t>기준으로 정렬하고 내림차순으로 정렬 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0338E-2B02-4843-9031-834ACFE30A54}"/>
              </a:ext>
            </a:extLst>
          </p:cNvPr>
          <p:cNvSpPr txBox="1"/>
          <p:nvPr/>
        </p:nvSpPr>
        <p:spPr>
          <a:xfrm>
            <a:off x="2884891" y="397676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데이터</a:t>
            </a:r>
            <a:r>
              <a:rPr kumimoji="1" lang="ko-KR" altLang="en-US" sz="2400" b="1" dirty="0"/>
              <a:t>프레임의 컬럼과 인덱스</a:t>
            </a:r>
            <a:endParaRPr kumimoji="1" lang="ko-Kore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CA6A-C96B-C24D-9555-71A954743040}"/>
              </a:ext>
            </a:extLst>
          </p:cNvPr>
          <p:cNvSpPr txBox="1"/>
          <p:nvPr/>
        </p:nvSpPr>
        <p:spPr>
          <a:xfrm>
            <a:off x="847988" y="127610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3F683-FB1C-FA48-8A7B-3A71EC926169}"/>
              </a:ext>
            </a:extLst>
          </p:cNvPr>
          <p:cNvSpPr txBox="1"/>
          <p:nvPr/>
        </p:nvSpPr>
        <p:spPr>
          <a:xfrm>
            <a:off x="847988" y="164543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데이터프레임의 컬럼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4A042-E5B1-E942-BC6F-FF1F9BDD5BC1}"/>
              </a:ext>
            </a:extLst>
          </p:cNvPr>
          <p:cNvSpPr txBox="1"/>
          <p:nvPr/>
        </p:nvSpPr>
        <p:spPr>
          <a:xfrm>
            <a:off x="847988" y="209911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.to_list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879C9-D172-5B4F-86F1-0218D1F8B5D0}"/>
              </a:ext>
            </a:extLst>
          </p:cNvPr>
          <p:cNvSpPr txBox="1"/>
          <p:nvPr/>
        </p:nvSpPr>
        <p:spPr>
          <a:xfrm>
            <a:off x="847988" y="255279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데이터프레임의 컬럼</a:t>
            </a:r>
            <a:r>
              <a:rPr kumimoji="1" lang="en-US" altLang="ko-KR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이름을 리스트로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E4E99-3F3B-9647-A2DE-831D3F473BCC}"/>
              </a:ext>
            </a:extLst>
          </p:cNvPr>
          <p:cNvSpPr txBox="1"/>
          <p:nvPr/>
        </p:nvSpPr>
        <p:spPr>
          <a:xfrm>
            <a:off x="887140" y="31542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90465-B149-CD49-977B-5EE4EF51544A}"/>
              </a:ext>
            </a:extLst>
          </p:cNvPr>
          <p:cNvSpPr txBox="1"/>
          <p:nvPr/>
        </p:nvSpPr>
        <p:spPr>
          <a:xfrm>
            <a:off x="887140" y="352354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데이터프레임의</a:t>
            </a:r>
            <a:r>
              <a:rPr kumimoji="1" lang="en-US" altLang="ko-KR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인덱스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EBEEC-7A9F-5A46-B2C4-F6CE5CA2FB50}"/>
              </a:ext>
            </a:extLst>
          </p:cNvPr>
          <p:cNvSpPr txBox="1"/>
          <p:nvPr/>
        </p:nvSpPr>
        <p:spPr>
          <a:xfrm>
            <a:off x="887140" y="415589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df.set_index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이름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FD41-99DF-634B-8C55-869C6964CE7B}"/>
              </a:ext>
            </a:extLst>
          </p:cNvPr>
          <p:cNvSpPr txBox="1"/>
          <p:nvPr/>
        </p:nvSpPr>
        <p:spPr>
          <a:xfrm>
            <a:off x="899200" y="453188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이름 이라는 컬럼을 인덱스로 설정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BC34-CEB5-5441-A80F-64AE9D03A78E}"/>
              </a:ext>
            </a:extLst>
          </p:cNvPr>
          <p:cNvSpPr txBox="1"/>
          <p:nvPr/>
        </p:nvSpPr>
        <p:spPr>
          <a:xfrm>
            <a:off x="905696" y="521099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reset_index</a:t>
            </a:r>
            <a:r>
              <a:rPr kumimoji="1"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43EFC-821E-7744-8DEF-0F016C088DAB}"/>
              </a:ext>
            </a:extLst>
          </p:cNvPr>
          <p:cNvSpPr txBox="1"/>
          <p:nvPr/>
        </p:nvSpPr>
        <p:spPr>
          <a:xfrm>
            <a:off x="899200" y="57054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설정된 인덱스를 해제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7772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{436CF868-0E6D-994A-927C-CFBBC2A6EE78}tf10001079</Template>
  <TotalTime>30210</TotalTime>
  <Words>851</Words>
  <Application>Microsoft Macintosh PowerPoint</Application>
  <PresentationFormat>화면 슬라이드 쇼(4:3)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비행기 구름</vt:lpstr>
      <vt:lpstr>생물학 연구를 위한 컴퓨터 사용기술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Skill for  Modern Biology Research </dc:title>
  <dc:creator>Suk Namgoong</dc:creator>
  <cp:lastModifiedBy>남궁 석</cp:lastModifiedBy>
  <cp:revision>299</cp:revision>
  <dcterms:created xsi:type="dcterms:W3CDTF">2015-09-01T12:18:54Z</dcterms:created>
  <dcterms:modified xsi:type="dcterms:W3CDTF">2021-04-06T08:23:50Z</dcterms:modified>
</cp:coreProperties>
</file>