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520" r:id="rId2"/>
    <p:sldId id="521" r:id="rId3"/>
    <p:sldId id="522" r:id="rId4"/>
    <p:sldId id="523" r:id="rId5"/>
    <p:sldId id="524" r:id="rId6"/>
    <p:sldId id="525" r:id="rId7"/>
    <p:sldId id="526" r:id="rId8"/>
    <p:sldId id="529" r:id="rId9"/>
    <p:sldId id="532" r:id="rId10"/>
    <p:sldId id="527" r:id="rId11"/>
    <p:sldId id="528" r:id="rId12"/>
    <p:sldId id="530" r:id="rId13"/>
    <p:sldId id="53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409"/>
    <p:restoredTop sz="82778"/>
  </p:normalViewPr>
  <p:slideViewPr>
    <p:cSldViewPr snapToGrid="0" snapToObjects="1">
      <p:cViewPr>
        <p:scale>
          <a:sx n="89" d="100"/>
          <a:sy n="89" d="100"/>
        </p:scale>
        <p:origin x="-240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F1002-956C-6046-8600-5F313B9B58CD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46A1C-3507-284C-A450-A4127A66C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8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1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3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6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6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8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5/7/20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4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8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6CCAB-966E-6F4A-B489-81C90E80FADD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HMOI_lkzW0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59" y="1508052"/>
            <a:ext cx="8689958" cy="1470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Arial"/>
                <a:cs typeface="Arial"/>
              </a:rPr>
              <a:t>생물학 연구를 위한 컴퓨터 </a:t>
            </a:r>
            <a:r>
              <a:rPr lang="ko-KR" altLang="en-US" sz="3600" b="1" dirty="0" err="1">
                <a:latin typeface="Arial"/>
                <a:cs typeface="Arial"/>
              </a:rPr>
              <a:t>사용기술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4116" y="5851911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latin typeface="Arial"/>
                <a:cs typeface="Arial"/>
              </a:rPr>
              <a:t>충북대학교 대학원 생물학과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589" y="129789"/>
            <a:ext cx="872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baseline="30000" dirty="0">
                <a:latin typeface="Arial"/>
                <a:cs typeface="Arial"/>
              </a:rPr>
              <a:t>7th</a:t>
            </a:r>
            <a:r>
              <a:rPr lang="en-US" altLang="ko-KR" b="1" dirty="0">
                <a:latin typeface="Arial"/>
                <a:cs typeface="Arial"/>
              </a:rPr>
              <a:t> Lecture														2020. 5.7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25187" y="2747244"/>
            <a:ext cx="3294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Arial"/>
                <a:cs typeface="Arial"/>
              </a:rPr>
              <a:t>수치 계산 및 통계처리 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141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3E6F60-2317-C74E-99A0-672E673153CF}"/>
              </a:ext>
            </a:extLst>
          </p:cNvPr>
          <p:cNvSpPr/>
          <p:nvPr/>
        </p:nvSpPr>
        <p:spPr>
          <a:xfrm>
            <a:off x="1684866" y="5446145"/>
            <a:ext cx="5774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dirty="0">
                <a:hlinkClick r:id="rId2"/>
              </a:rPr>
              <a:t>https://www.youtube.com/watch?v=HMOI_lkzW08</a:t>
            </a:r>
            <a:r>
              <a:rPr lang="en-US" altLang="ko-Kore-KR" dirty="0"/>
              <a:t> 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3B200-7BDE-2244-9DD9-746BDFB2C913}"/>
              </a:ext>
            </a:extLst>
          </p:cNvPr>
          <p:cNvSpPr txBox="1"/>
          <p:nvPr/>
        </p:nvSpPr>
        <p:spPr>
          <a:xfrm>
            <a:off x="2298780" y="376013"/>
            <a:ext cx="454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/>
              <a:t>PCA : </a:t>
            </a:r>
            <a:r>
              <a:rPr kumimoji="1" lang="en-US" altLang="ko-Kore-KR" sz="2400" b="1" dirty="0" err="1"/>
              <a:t>Princial</a:t>
            </a:r>
            <a:r>
              <a:rPr kumimoji="1" lang="en-US" altLang="ko-Kore-KR" sz="2400" b="1" dirty="0"/>
              <a:t> Component Analysis</a:t>
            </a:r>
            <a:endParaRPr kumimoji="1" lang="ko-Kore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8697B-9172-3A47-A28D-940E9CA57B46}"/>
              </a:ext>
            </a:extLst>
          </p:cNvPr>
          <p:cNvSpPr txBox="1"/>
          <p:nvPr/>
        </p:nvSpPr>
        <p:spPr>
          <a:xfrm>
            <a:off x="1684866" y="5803122"/>
            <a:ext cx="502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www.youtube.com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watch?v</a:t>
            </a:r>
            <a:r>
              <a:rPr kumimoji="1" lang="en" altLang="ko-Kore-KR" dirty="0"/>
              <a:t>=FgakZw6K1QQ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71B1FE-19BB-0641-A62F-EEEECF3DD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66" y="1227189"/>
            <a:ext cx="2870200" cy="2159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51F7977-47B5-F345-9633-E42308257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511" y="1143580"/>
            <a:ext cx="5459489" cy="23262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63B665-A5BF-A64E-87D5-851467595872}"/>
              </a:ext>
            </a:extLst>
          </p:cNvPr>
          <p:cNvSpPr txBox="1"/>
          <p:nvPr/>
        </p:nvSpPr>
        <p:spPr>
          <a:xfrm>
            <a:off x="639157" y="3469797"/>
            <a:ext cx="728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여러</a:t>
            </a:r>
            <a:r>
              <a:rPr kumimoji="1" lang="ko-KR" altLang="en-US" dirty="0"/>
              <a:t> 종류의 세포가 </a:t>
            </a:r>
            <a:r>
              <a:rPr kumimoji="1" lang="ko-KR" altLang="en-US" dirty="0" err="1"/>
              <a:t>있을때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같은 종류의 세포를 어떻게 구분할 것인가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A56F17-F6EC-CB47-AB4B-05B6B2380C47}"/>
              </a:ext>
            </a:extLst>
          </p:cNvPr>
          <p:cNvSpPr txBox="1"/>
          <p:nvPr/>
        </p:nvSpPr>
        <p:spPr>
          <a:xfrm>
            <a:off x="1328738" y="3802618"/>
            <a:ext cx="626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이를</a:t>
            </a:r>
            <a:r>
              <a:rPr kumimoji="1" lang="ko-KR" altLang="en-US" dirty="0"/>
              <a:t> 위해서 각 세포의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유전자 발현 레벨을 측정한다고 </a:t>
            </a:r>
            <a:r>
              <a:rPr kumimoji="1" lang="ko-KR" altLang="en-US" dirty="0" err="1"/>
              <a:t>할때</a:t>
            </a:r>
            <a:r>
              <a:rPr kumimoji="1" lang="en-US" altLang="ko-KR" dirty="0"/>
              <a:t>..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25156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B57EBE4-9A99-8F4A-B9D6-24FC62A43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1779587"/>
            <a:ext cx="3200400" cy="3098800"/>
          </a:xfrm>
          <a:prstGeom prst="rect">
            <a:avLst/>
          </a:prstGeom>
        </p:spPr>
      </p:pic>
      <p:pic>
        <p:nvPicPr>
          <p:cNvPr id="7" name="그림 6" descr="표시중, 사진, 앉아있는, 컴퓨터이(가) 표시된 사진&#10;&#10;자동 생성된 설명">
            <a:extLst>
              <a:ext uri="{FF2B5EF4-FFF2-40B4-BE49-F238E27FC236}">
                <a16:creationId xmlns:a16="http://schemas.microsoft.com/office/drawing/2014/main" id="{B938A3CB-8964-3441-896F-09B36BDBB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860" y="736600"/>
            <a:ext cx="4013039" cy="2692400"/>
          </a:xfrm>
          <a:prstGeom prst="rect">
            <a:avLst/>
          </a:prstGeom>
        </p:spPr>
      </p:pic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080518E-01F5-3A46-A3B9-7A14B3E67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339" y="3537948"/>
            <a:ext cx="3996560" cy="258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20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2CA5297-DFD7-9F48-BD51-66E55C7D5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41" y="1871664"/>
            <a:ext cx="8207708" cy="32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63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193A2F0-F92A-2B46-8854-6E406DFF9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3" y="1597198"/>
            <a:ext cx="5062537" cy="333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7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25142" y="0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Arial"/>
                <a:cs typeface="Arial"/>
              </a:rPr>
              <a:t>강의 계획서 </a:t>
            </a:r>
            <a:endParaRPr lang="en-US" sz="3600" b="1" dirty="0">
              <a:latin typeface="Arial"/>
              <a:cs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399982"/>
              </p:ext>
            </p:extLst>
          </p:nvPr>
        </p:nvGraphicFramePr>
        <p:xfrm>
          <a:off x="476926" y="646331"/>
          <a:ext cx="6876011" cy="586981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6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1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980"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수업내용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06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강의 개요 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Arial"/>
                          <a:cs typeface="Arial"/>
                        </a:rPr>
                        <a:t>2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유닉스 기초 및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MSA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분석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텍스트 데이터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프로세싱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및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BLAST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이용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쉘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스크립팅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54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lang="ko-KR" altLang="en-US" b="1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파이썬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프로그래밍 기초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I 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  <a:cs typeface="Arial"/>
                        </a:rPr>
                        <a:t>5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데이터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프로세싱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기초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(Pandas)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Arial"/>
                          <a:cs typeface="Arial"/>
                        </a:rPr>
                        <a:t>6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데이터 시각화 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Arial"/>
                          <a:cs typeface="Arial"/>
                        </a:rPr>
                        <a:t>7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수치 계산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Numpy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)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및 통계처리  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전사체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 데이터 분석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ko-KR" b="1" dirty="0" err="1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Kallisto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lang="en-US" b="1" dirty="0">
                        <a:solidFill>
                          <a:schemeClr val="accent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전사체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 데이터 분석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Differential Expression Analysis</a:t>
                      </a:r>
                      <a:endParaRPr lang="en-US" b="1" dirty="0">
                        <a:solidFill>
                          <a:schemeClr val="accent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588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  <a:cs typeface="Arial"/>
                        </a:rPr>
                        <a:t>10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전사체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 데이터 분석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Network Analysis and Go analysis</a:t>
                      </a:r>
                      <a:endParaRPr lang="en-US" b="1" dirty="0">
                        <a:solidFill>
                          <a:schemeClr val="accent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98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11</a:t>
                      </a:r>
                      <a:r>
                        <a:rPr lang="ko-KR" altLang="en-US" b="1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단백질 구조 데이터 시각화</a:t>
                      </a:r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: </a:t>
                      </a:r>
                      <a:r>
                        <a:rPr lang="en-US" altLang="ko-KR" b="1" dirty="0" err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PyMol</a:t>
                      </a:r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&amp; </a:t>
                      </a:r>
                      <a:r>
                        <a:rPr lang="en-US" altLang="ko-KR" b="1" dirty="0" err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ChimeraX</a:t>
                      </a:r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lang="en-US" b="1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  <a:cs typeface="Arial"/>
                        </a:rPr>
                        <a:t>12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단백질 구조 예측 및 </a:t>
                      </a:r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PDB </a:t>
                      </a:r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파일 분석 </a:t>
                      </a:r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:Rosetta</a:t>
                      </a:r>
                      <a:endParaRPr lang="en-US" b="1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Arial"/>
                          <a:cs typeface="Arial"/>
                        </a:rPr>
                        <a:t>13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단백질</a:t>
                      </a:r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lang="ko-KR" altLang="en-US" b="1" dirty="0" err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펩타이드</a:t>
                      </a:r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도킹 및 단백질 디자인 </a:t>
                      </a:r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:Rosetta</a:t>
                      </a:r>
                      <a:endParaRPr lang="en-US" b="1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Arial"/>
                          <a:cs typeface="Arial"/>
                        </a:rPr>
                        <a:t>14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구조 기반 약물후보물질 발굴</a:t>
                      </a:r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: </a:t>
                      </a:r>
                      <a:r>
                        <a:rPr lang="en-US" altLang="ko-KR" b="1" dirty="0" err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Autodock</a:t>
                      </a:r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vina</a:t>
                      </a:r>
                      <a:endParaRPr lang="en-US" b="1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9C271A3-99F3-E64C-9DB0-9E30DDAC44F1}"/>
              </a:ext>
            </a:extLst>
          </p:cNvPr>
          <p:cNvSpPr txBox="1"/>
          <p:nvPr/>
        </p:nvSpPr>
        <p:spPr>
          <a:xfrm>
            <a:off x="7406024" y="2151543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활용</a:t>
            </a:r>
            <a:r>
              <a:rPr kumimoji="1" lang="ko-KR" altLang="en-US" b="1" dirty="0"/>
              <a:t> 기본기술</a:t>
            </a:r>
            <a:endParaRPr kumimoji="1"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3B000-7AC5-AA46-A34A-0B26BEE304E8}"/>
              </a:ext>
            </a:extLst>
          </p:cNvPr>
          <p:cNvSpPr txBox="1"/>
          <p:nvPr/>
        </p:nvSpPr>
        <p:spPr>
          <a:xfrm>
            <a:off x="7521440" y="433712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전사체</a:t>
            </a:r>
            <a:r>
              <a:rPr kumimoji="1" lang="ko-KR" altLang="en-US" b="1" dirty="0"/>
              <a:t> 분석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F2DBA5-8AE8-6449-AEE4-315D6F0CE30F}"/>
              </a:ext>
            </a:extLst>
          </p:cNvPr>
          <p:cNvSpPr txBox="1"/>
          <p:nvPr/>
        </p:nvSpPr>
        <p:spPr>
          <a:xfrm>
            <a:off x="7406024" y="5662108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단백질 구조 분석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107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CA0F9-1D84-F54E-A445-81FF8FFA08E3}"/>
              </a:ext>
            </a:extLst>
          </p:cNvPr>
          <p:cNvSpPr txBox="1"/>
          <p:nvPr/>
        </p:nvSpPr>
        <p:spPr>
          <a:xfrm>
            <a:off x="2385385" y="199305"/>
            <a:ext cx="3929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Arial"/>
                <a:cs typeface="Arial"/>
              </a:rPr>
              <a:t>숫자 계산과 통계  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68BA2-DCFC-5C46-B275-4DCD6DC60E9C}"/>
              </a:ext>
            </a:extLst>
          </p:cNvPr>
          <p:cNvSpPr txBox="1"/>
          <p:nvPr/>
        </p:nvSpPr>
        <p:spPr>
          <a:xfrm>
            <a:off x="175604" y="1428276"/>
            <a:ext cx="89114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탐색적 데이터 분석을 통하여 어떤 가설을 정립한다면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</a:t>
            </a:r>
            <a:endParaRPr kumimoji="1" lang="en-US" altLang="ko-KR" b="1" dirty="0"/>
          </a:p>
          <a:p>
            <a:r>
              <a:rPr kumimoji="1" lang="ko-KR" altLang="en-US" b="1" dirty="0"/>
              <a:t>이 가설이 어느정도 통계적 유의성을 가지는지를 확인하려면 추론 통계를 수행해야 함</a:t>
            </a:r>
            <a:endParaRPr kumimoji="1" lang="en-US" altLang="ko-KR" b="1" dirty="0"/>
          </a:p>
          <a:p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단순한 추론 통계 이외에도 숫자 형태의 데이터를 변환하고 계산하는 것이 필요하다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때로는 기계학습 </a:t>
            </a:r>
            <a:r>
              <a:rPr kumimoji="1" lang="en-US" altLang="ko-KR" dirty="0"/>
              <a:t>(machine learning) </a:t>
            </a:r>
            <a:r>
              <a:rPr kumimoji="1" lang="ko-KR" altLang="en-US" dirty="0"/>
              <a:t>과 같은 테크닉이 필요하질수도 있음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  </a:t>
            </a:r>
            <a:endParaRPr kumimoji="1"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D1723-D104-3842-A9B2-9D2DB0D62B2D}"/>
              </a:ext>
            </a:extLst>
          </p:cNvPr>
          <p:cNvSpPr txBox="1"/>
          <p:nvPr/>
        </p:nvSpPr>
        <p:spPr>
          <a:xfrm>
            <a:off x="175604" y="3298927"/>
            <a:ext cx="522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이것을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파이썬에서</a:t>
            </a:r>
            <a:r>
              <a:rPr kumimoji="1" lang="ko-KR" altLang="en-US" b="1" dirty="0"/>
              <a:t> 수행하려면 어떻게 할 것인가</a:t>
            </a:r>
            <a:r>
              <a:rPr kumimoji="1" lang="en-US" altLang="ko-KR" b="1" dirty="0"/>
              <a:t>?</a:t>
            </a:r>
            <a:r>
              <a:rPr kumimoji="1" lang="ko-KR" altLang="en-US" b="1" dirty="0"/>
              <a:t> </a:t>
            </a:r>
            <a:endParaRPr kumimoji="1" lang="ko-Kore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C981FE-214B-FB49-9565-95AE64248905}"/>
              </a:ext>
            </a:extLst>
          </p:cNvPr>
          <p:cNvSpPr txBox="1"/>
          <p:nvPr/>
        </p:nvSpPr>
        <p:spPr>
          <a:xfrm>
            <a:off x="1761816" y="3860064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파이썬에는</a:t>
            </a:r>
            <a:r>
              <a:rPr kumimoji="1" lang="ko-KR" altLang="en-US" dirty="0"/>
              <a:t> 이를 위한 여러가지 모듈이 존재한다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AD45E-0C1C-6E44-9686-2A5052066D4B}"/>
              </a:ext>
            </a:extLst>
          </p:cNvPr>
          <p:cNvSpPr txBox="1"/>
          <p:nvPr/>
        </p:nvSpPr>
        <p:spPr>
          <a:xfrm>
            <a:off x="338666" y="4605867"/>
            <a:ext cx="3928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Numpy</a:t>
            </a:r>
            <a:r>
              <a:rPr kumimoji="1" lang="en-US" altLang="ko-Kore-KR" b="1" dirty="0"/>
              <a:t>.  </a:t>
            </a:r>
            <a:r>
              <a:rPr kumimoji="1" lang="en-US" altLang="ko-Kore-KR" b="1" dirty="0" err="1"/>
              <a:t>Scipy</a:t>
            </a:r>
            <a:r>
              <a:rPr kumimoji="1" lang="en-US" altLang="ko-Kore-KR" b="1" dirty="0"/>
              <a:t>   </a:t>
            </a:r>
            <a:r>
              <a:rPr kumimoji="1" lang="en-US" altLang="ko-Kore-KR" b="1" dirty="0" err="1"/>
              <a:t>Statmodels</a:t>
            </a:r>
            <a:r>
              <a:rPr kumimoji="1" lang="en-US" altLang="ko-Kore-KR" b="1" dirty="0"/>
              <a:t> </a:t>
            </a:r>
            <a:r>
              <a:rPr kumimoji="1" lang="en-US" altLang="ko-Kore-KR" b="1" dirty="0" err="1"/>
              <a:t>Scikit</a:t>
            </a:r>
            <a:r>
              <a:rPr kumimoji="1" lang="en-US" altLang="ko-Kore-KR" b="1" dirty="0"/>
              <a:t>-learn 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9545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98D89-E719-4449-9279-54A8229E9ECA}"/>
              </a:ext>
            </a:extLst>
          </p:cNvPr>
          <p:cNvSpPr txBox="1"/>
          <p:nvPr/>
        </p:nvSpPr>
        <p:spPr>
          <a:xfrm>
            <a:off x="628649" y="291090"/>
            <a:ext cx="78866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Numpy</a:t>
            </a:r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3CB39-B1C7-6D44-8C75-17D72AFBB77F}"/>
              </a:ext>
            </a:extLst>
          </p:cNvPr>
          <p:cNvSpPr txBox="1"/>
          <p:nvPr/>
        </p:nvSpPr>
        <p:spPr>
          <a:xfrm>
            <a:off x="-539751" y="1528841"/>
            <a:ext cx="7886699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kumimoji="1" lang="ko-KR" alt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많은 수치 데이터는 행렬 </a:t>
            </a:r>
            <a:r>
              <a:rPr kumimoji="1" lang="en-US" altLang="ko-KR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(Matrix) </a:t>
            </a:r>
            <a:r>
              <a:rPr kumimoji="1" lang="ko-KR" alt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형태로 존재한다</a:t>
            </a:r>
            <a:r>
              <a:rPr kumimoji="1" lang="en-US" altLang="ko-KR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kumimoji="1" lang="en-US" altLang="en-US" sz="17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03C3DBA-73B7-AF43-A487-E4E60FA55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34" y="2875479"/>
            <a:ext cx="5512103" cy="2700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C0E349-70BE-CB4A-BC0B-35A942043A5D}"/>
              </a:ext>
            </a:extLst>
          </p:cNvPr>
          <p:cNvSpPr txBox="1"/>
          <p:nvPr/>
        </p:nvSpPr>
        <p:spPr>
          <a:xfrm>
            <a:off x="922564" y="1985726"/>
            <a:ext cx="6933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행렬 형태의 데이터를 빠르게 계산할 수 있는 </a:t>
            </a:r>
            <a:r>
              <a:rPr kumimoji="1" lang="ko-KR" altLang="en-US" dirty="0" err="1"/>
              <a:t>파이썬</a:t>
            </a:r>
            <a:r>
              <a:rPr kumimoji="1" lang="ko-KR" altLang="en-US" dirty="0"/>
              <a:t> 모듈로 </a:t>
            </a:r>
            <a:r>
              <a:rPr kumimoji="1" lang="en-US" altLang="ko-KR" dirty="0" err="1"/>
              <a:t>Numpy</a:t>
            </a:r>
            <a:r>
              <a:rPr kumimoji="1" lang="en-US" altLang="ko-KR" dirty="0"/>
              <a:t> </a:t>
            </a:r>
          </a:p>
          <a:p>
            <a:r>
              <a:rPr kumimoji="1" lang="en-US" altLang="ko-Kore-KR" dirty="0"/>
              <a:t>(</a:t>
            </a:r>
            <a:r>
              <a:rPr kumimoji="1" lang="ko-KR" altLang="en-US" dirty="0" err="1"/>
              <a:t>넘파이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발음</a:t>
            </a:r>
            <a:r>
              <a:rPr kumimoji="1" lang="en-US" altLang="ko-KR" dirty="0"/>
              <a:t>)</a:t>
            </a:r>
            <a:r>
              <a:rPr kumimoji="1" lang="ko-KR" altLang="en-US" dirty="0"/>
              <a:t> 가 있음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B778A-964F-1141-AAC2-2D0347062A73}"/>
              </a:ext>
            </a:extLst>
          </p:cNvPr>
          <p:cNvSpPr txBox="1"/>
          <p:nvPr/>
        </p:nvSpPr>
        <p:spPr>
          <a:xfrm>
            <a:off x="1083734" y="5849751"/>
            <a:ext cx="191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numpy.org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9035A7-9ABC-A443-908F-3F0E4DF7AF73}"/>
              </a:ext>
            </a:extLst>
          </p:cNvPr>
          <p:cNvSpPr txBox="1"/>
          <p:nvPr/>
        </p:nvSpPr>
        <p:spPr>
          <a:xfrm>
            <a:off x="1034658" y="6382244"/>
            <a:ext cx="561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Numpy</a:t>
            </a:r>
            <a:r>
              <a:rPr kumimoji="1" lang="en-US" altLang="ko-Kore-KR" b="1" dirty="0"/>
              <a:t> </a:t>
            </a:r>
            <a:r>
              <a:rPr kumimoji="1" lang="ko-Kore-KR" altLang="en-US" b="1" dirty="0"/>
              <a:t>는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Anaconda</a:t>
            </a:r>
            <a:r>
              <a:rPr kumimoji="1" lang="ko-KR" altLang="en-US" b="1" dirty="0"/>
              <a:t>로 </a:t>
            </a:r>
            <a:r>
              <a:rPr kumimoji="1" lang="en-US" altLang="ko-KR" b="1" dirty="0"/>
              <a:t>Python </a:t>
            </a:r>
            <a:r>
              <a:rPr kumimoji="1" lang="ko-KR" altLang="en-US" b="1" dirty="0"/>
              <a:t>을 설치하면 같이 설치됨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3820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C9E20A-CAF2-5049-847B-3F4A9C0F45B7}"/>
              </a:ext>
            </a:extLst>
          </p:cNvPr>
          <p:cNvSpPr txBox="1"/>
          <p:nvPr/>
        </p:nvSpPr>
        <p:spPr>
          <a:xfrm>
            <a:off x="628649" y="291090"/>
            <a:ext cx="78866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통계</a:t>
            </a:r>
            <a:endParaRPr lang="en-US" sz="4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808BEB-C21B-AF4F-B969-649EB4D2CF34}"/>
              </a:ext>
            </a:extLst>
          </p:cNvPr>
          <p:cNvSpPr txBox="1"/>
          <p:nvPr/>
        </p:nvSpPr>
        <p:spPr>
          <a:xfrm>
            <a:off x="628649" y="1335726"/>
            <a:ext cx="7886699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kumimoji="1" lang="ko-KR" alt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강의는 통계학 강의가 아니므로 통계에 대한 자세한 이론은 </a:t>
            </a:r>
            <a:r>
              <a:rPr kumimoji="1" lang="ko-KR" alt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생락함</a:t>
            </a:r>
            <a:r>
              <a:rPr kumimoji="1" lang="en-US" altLang="ko-KR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kumimoji="1" lang="en-US" altLang="en-US" sz="17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0999C-DA51-F942-849D-88703052487C}"/>
              </a:ext>
            </a:extLst>
          </p:cNvPr>
          <p:cNvSpPr txBox="1"/>
          <p:nvPr/>
        </p:nvSpPr>
        <p:spPr>
          <a:xfrm>
            <a:off x="1253067" y="1903663"/>
            <a:ext cx="695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Python</a:t>
            </a:r>
            <a:r>
              <a:rPr kumimoji="1" lang="ko-Kore-KR" altLang="en-US" dirty="0"/>
              <a:t>에서</a:t>
            </a:r>
            <a:r>
              <a:rPr kumimoji="1" lang="ko-KR" altLang="en-US" dirty="0"/>
              <a:t>는 많은 종류의 통계 계산을 수행할 모듈이 존재하고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적절한 통계를 계산하기 위해서는 어떤  모듈을 사용하는지를 다룸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0B5800-28E0-D14C-91D9-75C9A877079A}"/>
              </a:ext>
            </a:extLst>
          </p:cNvPr>
          <p:cNvSpPr txBox="1"/>
          <p:nvPr/>
        </p:nvSpPr>
        <p:spPr>
          <a:xfrm>
            <a:off x="1253067" y="3059668"/>
            <a:ext cx="587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연구에서 일상적으로 사용하는 통계의 원리에 대해서는</a:t>
            </a:r>
            <a:r>
              <a:rPr kumimoji="1" lang="en-US" altLang="ko-KR" b="1" dirty="0"/>
              <a:t>..</a:t>
            </a:r>
            <a:endParaRPr kumimoji="1" lang="ko-Kore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EE18F0-5C46-924C-8DBF-7B8310262A95}"/>
              </a:ext>
            </a:extLst>
          </p:cNvPr>
          <p:cNvSpPr txBox="1"/>
          <p:nvPr/>
        </p:nvSpPr>
        <p:spPr>
          <a:xfrm>
            <a:off x="1417801" y="3754008"/>
            <a:ext cx="630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www.youtube.com</a:t>
            </a:r>
            <a:r>
              <a:rPr kumimoji="1" lang="en" altLang="ko-Kore-KR" dirty="0"/>
              <a:t>/channel/UCtYLUTtgS3k1Fg4y5tAhLbw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5499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0FF78C0-71ED-4545-9267-D30B189F5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3" y="2438400"/>
            <a:ext cx="5619750" cy="304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E42C40-9CC1-AE48-AAEE-EC01A9CD41FF}"/>
              </a:ext>
            </a:extLst>
          </p:cNvPr>
          <p:cNvSpPr txBox="1"/>
          <p:nvPr/>
        </p:nvSpPr>
        <p:spPr>
          <a:xfrm>
            <a:off x="1058498" y="1646423"/>
            <a:ext cx="745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T-test : </a:t>
            </a:r>
            <a:r>
              <a:rPr kumimoji="1" lang="ko-Kore-KR" altLang="en-US" b="1" dirty="0"/>
              <a:t>정규</a:t>
            </a:r>
            <a:r>
              <a:rPr kumimoji="1" lang="ko-KR" altLang="en-US" b="1" dirty="0"/>
              <a:t> 분포를 따르는 두 개의 집단 간의 평균의 차이가 존재하는가</a:t>
            </a:r>
            <a:r>
              <a:rPr kumimoji="1" lang="en-US" altLang="ko-KR" b="1" dirty="0"/>
              <a:t>?</a:t>
            </a:r>
            <a:endParaRPr kumimoji="1"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EC48A-F965-C943-9FB0-DA9E264D9259}"/>
              </a:ext>
            </a:extLst>
          </p:cNvPr>
          <p:cNvSpPr txBox="1"/>
          <p:nvPr/>
        </p:nvSpPr>
        <p:spPr>
          <a:xfrm>
            <a:off x="628649" y="291090"/>
            <a:ext cx="78866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이번 강의에서 수행할 통계</a:t>
            </a:r>
            <a:endParaRPr lang="en-US" sz="4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6039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39F2B2A-26D5-844F-9F63-596F38C91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988734"/>
            <a:ext cx="7124700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2001DA-6076-EB4F-B109-EE490B8CDB94}"/>
              </a:ext>
            </a:extLst>
          </p:cNvPr>
          <p:cNvSpPr txBox="1"/>
          <p:nvPr/>
        </p:nvSpPr>
        <p:spPr>
          <a:xfrm>
            <a:off x="508000" y="1137398"/>
            <a:ext cx="752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ANOVA :  </a:t>
            </a:r>
            <a:r>
              <a:rPr kumimoji="1" lang="ko-KR" altLang="en-US" b="1" dirty="0"/>
              <a:t>정규 분포를 따르는 두 개 이상의 집단 간의 차이가 존재하는가</a:t>
            </a:r>
            <a:r>
              <a:rPr kumimoji="1" lang="en-US" altLang="ko-KR" b="1" dirty="0"/>
              <a:t>?</a:t>
            </a:r>
            <a:r>
              <a:rPr kumimoji="1" lang="ko-KR" altLang="en-US" b="1" dirty="0"/>
              <a:t> </a:t>
            </a:r>
            <a:endParaRPr kumimoji="1"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9208D-61D4-4B45-8181-15F85AECC951}"/>
              </a:ext>
            </a:extLst>
          </p:cNvPr>
          <p:cNvSpPr txBox="1"/>
          <p:nvPr/>
        </p:nvSpPr>
        <p:spPr>
          <a:xfrm>
            <a:off x="508000" y="1981200"/>
            <a:ext cx="778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집단 평균의 차이가  그룹 내에서의 변화에 비해서 크다면 집단 간의 차이가 존재한다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10D17-9206-A94D-B91D-0B933FE245C4}"/>
              </a:ext>
            </a:extLst>
          </p:cNvPr>
          <p:cNvSpPr txBox="1"/>
          <p:nvPr/>
        </p:nvSpPr>
        <p:spPr>
          <a:xfrm>
            <a:off x="1009650" y="6093137"/>
            <a:ext cx="778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만약</a:t>
            </a:r>
            <a:r>
              <a:rPr kumimoji="1" lang="ko-KR" altLang="en-US" dirty="0"/>
              <a:t> 집단 간의 차이가 존재한다면 각각의 집단 사이에서 통계적으로 유의한 차이를 가지는 것은 무엇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2670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F0DAE-AE0C-4949-B1F1-C593F83FACE2}"/>
              </a:ext>
            </a:extLst>
          </p:cNvPr>
          <p:cNvSpPr txBox="1"/>
          <p:nvPr/>
        </p:nvSpPr>
        <p:spPr>
          <a:xfrm>
            <a:off x="2698830" y="261713"/>
            <a:ext cx="460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/>
              <a:t>Linear Regression and Correlations</a:t>
            </a:r>
            <a:endParaRPr kumimoji="1" lang="ko-Kore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73613B-CE42-A744-8189-C4D03118F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40" y="999348"/>
            <a:ext cx="4907123" cy="3241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E5F196-2F2A-D14A-BD17-5B60135E9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225" y="4457320"/>
            <a:ext cx="1841500" cy="1104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F7AF0B-623F-F643-AB34-F46B1BF5EF5E}"/>
              </a:ext>
            </a:extLst>
          </p:cNvPr>
          <p:cNvSpPr txBox="1"/>
          <p:nvPr/>
        </p:nvSpPr>
        <p:spPr>
          <a:xfrm>
            <a:off x="3100370" y="5562220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Pearson Correlation </a:t>
            </a:r>
            <a:r>
              <a:rPr kumimoji="1" lang="en-US" altLang="ko-Kore-KR" dirty="0" err="1"/>
              <a:t>Coefficiet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055718-E127-2E4B-A21E-EE535EDAF731}"/>
              </a:ext>
            </a:extLst>
          </p:cNvPr>
          <p:cNvSpPr txBox="1"/>
          <p:nvPr/>
        </p:nvSpPr>
        <p:spPr>
          <a:xfrm>
            <a:off x="2357727" y="5931552"/>
            <a:ext cx="453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얼마나 두 값이 선형 관계를 형성하고 있나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4580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CF8930-79D4-AD44-B73F-6BBB50185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392" y="923258"/>
            <a:ext cx="5293821" cy="50114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373B4D-F49C-5D46-BCAD-8F6516CDC533}"/>
              </a:ext>
            </a:extLst>
          </p:cNvPr>
          <p:cNvSpPr txBox="1"/>
          <p:nvPr/>
        </p:nvSpPr>
        <p:spPr>
          <a:xfrm>
            <a:off x="1414463" y="316468"/>
            <a:ext cx="722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Spearman Correlation : </a:t>
            </a:r>
            <a:r>
              <a:rPr kumimoji="1" lang="ko-KR" altLang="en-US" b="1" dirty="0"/>
              <a:t>각 집단을 순위로 변환한 후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이들의 관계를 측정</a:t>
            </a:r>
            <a:endParaRPr kumimoji="1"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26613-7BCF-6C4D-919C-A80DFEEAFDA9}"/>
              </a:ext>
            </a:extLst>
          </p:cNvPr>
          <p:cNvSpPr txBox="1"/>
          <p:nvPr/>
        </p:nvSpPr>
        <p:spPr>
          <a:xfrm>
            <a:off x="1028700" y="6229350"/>
            <a:ext cx="757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선형</a:t>
            </a:r>
            <a:r>
              <a:rPr kumimoji="1" lang="ko-KR" altLang="en-US" dirty="0"/>
              <a:t> 관계와는 상관없이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한 변수와 다른 변수의 변화가 상관 관계가 있나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8840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469</Words>
  <Application>Microsoft Macintosh PowerPoint</Application>
  <PresentationFormat>화면 슬라이드 쇼(4:3)</PresentationFormat>
  <Paragraphs>74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생물학 연구를 위한 컴퓨터 사용기술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생물학 연구를 위한 컴퓨터 사용기술</dc:title>
  <dc:creator>남궁 석</dc:creator>
  <cp:lastModifiedBy>남궁 석</cp:lastModifiedBy>
  <cp:revision>5</cp:revision>
  <dcterms:created xsi:type="dcterms:W3CDTF">2020-05-07T04:41:15Z</dcterms:created>
  <dcterms:modified xsi:type="dcterms:W3CDTF">2020-05-07T08:24:57Z</dcterms:modified>
</cp:coreProperties>
</file>