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63" r:id="rId13"/>
    <p:sldId id="272" r:id="rId14"/>
    <p:sldId id="264" r:id="rId15"/>
    <p:sldId id="273" r:id="rId16"/>
    <p:sldId id="265" r:id="rId17"/>
    <p:sldId id="286" r:id="rId18"/>
    <p:sldId id="274" r:id="rId19"/>
    <p:sldId id="26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99" autoAdjust="0"/>
  </p:normalViewPr>
  <p:slideViewPr>
    <p:cSldViewPr snapToGrid="0">
      <p:cViewPr varScale="1">
        <p:scale>
          <a:sx n="59" d="100"/>
          <a:sy n="59" d="100"/>
        </p:scale>
        <p:origin x="11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5AA7-6ABE-47AE-B57C-A200276C0502}" type="datetimeFigureOut">
              <a:rPr lang="id-ID" smtClean="0"/>
              <a:t>07/04/2016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D88F6-AD9D-4245-AA6D-513E10C1B0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4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7371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percakapan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300 Hz – 8000 Hz.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memenuhi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Shannon Criterion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dipakai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kHz,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minimum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kali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[GEE14]. 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96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42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095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930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tetangga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agar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diskontinuitas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5302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bilangan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of two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FFT.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7785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sinyal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hasil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windowing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sebelum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di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windowing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dalam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suatu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dalam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suatu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𝑛) 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sinyal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hasil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windowing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sebelum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di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windowing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𝑛)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dalam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suatu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𝑛)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window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 𝑛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dalam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suatu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5418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Hamming windows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dengan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rumus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2.2</a:t>
                </a: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=0,54−0,46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𝑐𝑜𝑠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2∗0∗</m:t>
                            </m:r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256−1</m:t>
                            </m:r>
                          </m:den>
                        </m:f>
                      </m:e>
                    </m: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0,08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0.00021362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∗0,08</m:t>
                    </m:r>
                  </m:oMath>
                </a14:m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− 0,000017</m:t>
                    </m:r>
                  </m:oMath>
                </a14:m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255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=0,54−0,46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𝑐𝑜𝑠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2∗255∗</m:t>
                            </m:r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256−1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0.08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256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0.0024719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 0.08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− 0,00019775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0=0,54−0,46 𝑐𝑜𝑠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2∗0∗𝜋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256−1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 0,08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𝑦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0=−0.00021362∗0,08</a:t>
                </a:r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 − 0,000017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𝑤</a:t>
                </a:r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255=0,54−0,46 𝑐𝑜𝑠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2∗255∗𝜋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256−1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 0.08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 𝑦</a:t>
                </a:r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256=−0.0024719∗ 0.08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 − 0,00019775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118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=0,54−0,46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𝑐𝑜𝑠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2∗0∗</m:t>
                            </m:r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256−1</m:t>
                            </m:r>
                          </m:den>
                        </m:f>
                      </m:e>
                    </m: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0,08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0.00021362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∗0,08</m:t>
                    </m:r>
                  </m:oMath>
                </a14:m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− 0,000017</m:t>
                    </m:r>
                  </m:oMath>
                </a14:m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255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=0,54−0,46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𝑐𝑜𝑠</m:t>
                    </m:r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2∗255∗</m:t>
                            </m:r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256−1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0.08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256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0.0024719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 0.08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− 0,00019775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0=0,54−0,46 𝑐𝑜𝑠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2∗0∗𝜋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256−1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0,08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0=−0.00021362∗0,08</a:t>
                </a:r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− 0,000017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255=0,54−0,46 𝑐𝑜𝑠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2∗255∗𝜋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256−1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 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0.08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𝑦</a:t>
                </a:r>
                <a:r>
                  <a:rPr lang="id-ID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256=−0.0024719∗ 0.08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− 0,00019775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197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𝑋(𝑚) = komponen output DFT ke-m </a:t>
            </a:r>
            <a:endParaRPr lang="en-US" dirty="0" smtClean="0"/>
          </a:p>
          <a:p>
            <a:r>
              <a:rPr lang="id-ID" dirty="0" smtClean="0"/>
              <a:t>𝑚 = indeks output DFT dalam domain frekuensi, m = 0, 1, 2, 3, …, N-1 </a:t>
            </a:r>
            <a:endParaRPr lang="en-US" dirty="0" smtClean="0"/>
          </a:p>
          <a:p>
            <a:r>
              <a:rPr lang="id-ID" dirty="0" smtClean="0"/>
              <a:t>𝑥(𝑛) = urutan input sampel, 𝑥(0), 𝑥(1), 𝑥(2), 𝑑𝑠𝑡 </a:t>
            </a:r>
            <a:endParaRPr lang="en-US" dirty="0" smtClean="0"/>
          </a:p>
          <a:p>
            <a:r>
              <a:rPr lang="id-ID" dirty="0" smtClean="0"/>
              <a:t>𝑛 = indeks input sampel dalam domain waktu, n = 0, 1, 2, 3 ... , N-1 </a:t>
            </a:r>
            <a:endParaRPr lang="en-US" dirty="0" smtClean="0"/>
          </a:p>
          <a:p>
            <a:r>
              <a:rPr lang="id-ID" dirty="0" smtClean="0"/>
              <a:t>𝑗 = √−1 </a:t>
            </a:r>
            <a:r>
              <a:rPr lang="en-US" dirty="0" smtClean="0"/>
              <a:t>imaginer</a:t>
            </a:r>
          </a:p>
          <a:p>
            <a:r>
              <a:rPr lang="id-ID" dirty="0" smtClean="0"/>
              <a:t>𝑁 = jumlah urutan input sampel dan jumlah titik frekuensi dalam output DFT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98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keamanan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membatasi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mengontrol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memasukan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 field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tersedia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dianggap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terjadi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kebocoran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dibutuhkanlah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keamanan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mengakses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Salah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seseorang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mendengarkan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ucapan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[KSH12].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Speaker Recognition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memungkinkan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mengakses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132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0037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Dimana, 𝑚𝑒𝑙(𝑓) = Nilai mel, konversi dari nilai frekuensi </a:t>
            </a:r>
            <a:endParaRPr lang="en-US" dirty="0" smtClean="0"/>
          </a:p>
          <a:p>
            <a:r>
              <a:rPr lang="id-ID" dirty="0" smtClean="0"/>
              <a:t>𝑚𝑒𝑙−1 (𝑓) = Nilai frekuensi, konversi dari nilai </a:t>
            </a:r>
            <a:endParaRPr lang="en-US" dirty="0" smtClean="0"/>
          </a:p>
          <a:p>
            <a:r>
              <a:rPr lang="id-ID" dirty="0" smtClean="0"/>
              <a:t>mel 𝑓 = Nilai frekuens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8255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sample FFT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frame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sampling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bawah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filterbank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(k = 0, 1, ... , N - 1)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-m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log energy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magnitude (Hz)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filterbank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frame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        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(k = 0, 1, ... , N - 1)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𝑓[𝑚]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sample FFT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frame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sampling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Frekuensi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batas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bawah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𝑀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𝐻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[𝑘]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filterbank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𝑘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(k = 0, 1, ... , N - 1)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𝑓[𝑚]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-m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𝑆[𝑚]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log energy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 [𝑘]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magnitude (Hz)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𝐻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[𝑘]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filterbank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𝑁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tiap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frame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                 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𝑘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sampel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FFT (k = 0, 1, ... , N - 1)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9035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Table 1 </a:t>
                </a:r>
                <a:r>
                  <a:rPr lang="en-US" dirty="0" err="1" smtClean="0"/>
                  <a:t>nilai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mel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2.10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Table 1 </a:t>
                </a:r>
                <a:r>
                  <a:rPr lang="en-US" dirty="0" err="1" smtClean="0"/>
                  <a:t>nilai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freq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2.11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Table 1 </a:t>
                </a:r>
                <a:r>
                  <a:rPr lang="en-US" dirty="0" err="1" smtClean="0"/>
                  <a:t>nilai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fft</a:t>
                </a:r>
                <a:r>
                  <a:rPr lang="en-US" baseline="0" dirty="0" smtClean="0"/>
                  <a:t> bin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2.12</a:t>
                </a:r>
              </a:p>
              <a:p>
                <a:r>
                  <a:rPr lang="en-US" dirty="0" smtClean="0"/>
                  <a:t>Table 2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2.14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Linspace</a:t>
                </a:r>
                <a:r>
                  <a:rPr lang="en-US" dirty="0" smtClean="0"/>
                  <a:t> </a:t>
                </a:r>
                <a:r>
                  <a:rPr lang="en-US" dirty="0" smtClean="0"/>
                  <a:t>= </a:t>
                </a:r>
                <a:r>
                  <a:rPr lang="id-ID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(end-start)/(N-1)</a:t>
                </a:r>
                <a:endParaRPr lang="en-US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</a:t>
                </a:r>
                <a:r>
                  <a:rPr 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(2835 - 401.26)/33</a:t>
                </a:r>
              </a:p>
              <a:p>
                <a:r>
                  <a:rPr 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 = 73.75</a:t>
                </a:r>
              </a:p>
              <a:p>
                <a:endParaRPr lang="en-US" sz="1200" b="0" i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d-ID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256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16000</m:t>
                              </m:r>
                            </m:den>
                          </m:f>
                        </m:e>
                      </m:d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𝑚𝑒𝑙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401.26+</m:t>
                          </m:r>
                          <m:f>
                            <m:fPr>
                              <m:type m:val="lin"/>
                              <m:ctrlPr>
                                <a:rPr lang="id-ID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0∗(2835−401.26)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32+1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=0.016∗</m:t>
                    </m:r>
                    <m:sSup>
                      <m:sSup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𝑚𝑒𝑙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401.261</m:t>
                        </m:r>
                      </m:e>
                    </m: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=0.016∗299.37</m:t>
                      </m:r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=4.7899=4</m:t>
                      </m:r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…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33</m:t>
                          </m:r>
                        </m:e>
                      </m:d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d-ID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256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16000</m:t>
                              </m:r>
                            </m:den>
                          </m:f>
                        </m:e>
                      </m:d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𝑚𝑒𝑙</m:t>
                          </m:r>
                        </m:e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401.26+</m:t>
                          </m:r>
                          <m:f>
                            <m:fPr>
                              <m:type m:val="lin"/>
                              <m:ctrlPr>
                                <a:rPr lang="id-ID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33∗(2835−401.26)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32+1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=0.016∗</m:t>
                    </m:r>
                    <m:sSup>
                      <m:sSup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𝑚𝑒𝑙</m:t>
                        </m:r>
                      </m:e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2835</m:t>
                        </m:r>
                      </m:e>
                    </m: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=0.016∗8000</m:t>
                      </m:r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=128</m:t>
                      </m:r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Linspace</a:t>
                </a:r>
                <a:r>
                  <a:rPr lang="en-US" dirty="0" smtClean="0"/>
                  <a:t> = </a:t>
                </a:r>
                <a:r>
                  <a:rPr lang="id-ID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(end-start)/(N-1)</a:t>
                </a:r>
                <a:endParaRPr lang="en-US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</a:t>
                </a:r>
                <a:r>
                  <a:rPr 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(2835 - 401.26)/33</a:t>
                </a:r>
              </a:p>
              <a:p>
                <a:r>
                  <a:rPr 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           = 73.75</a:t>
                </a:r>
              </a:p>
              <a:p>
                <a:endParaRPr lang="en-US" sz="1200" b="0" i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𝑓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[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0]=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256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∕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16000)∗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𝑚𝑒𝑙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401.26+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0∗(2835−401.26)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〗∕〖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32+1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=0.016∗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𝑚𝑒𝑙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401.261)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        =0.016∗299.37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        =4.7899=4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…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𝑓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[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33]=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256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∕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16000)∗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𝑚𝑒𝑙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401.26+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33∗(2835−401.26)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〗∕〖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32+1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 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=0.016∗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𝑚𝑒𝑙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〗^(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 (</a:t>
                </a:r>
                <a:r>
                  <a:rPr lang="en-US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2835)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        =0.016∗8000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        =128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430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koefisien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 (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cepstrum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ke-i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log energy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,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koefisien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DCT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Dimana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𝑐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koefisien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 (</a:t>
                </a:r>
                <a:r>
                  <a:rPr lang="en-US" sz="120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cepstrum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ke-i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𝑆[𝑚]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Nilai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log energy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𝑀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Jumlah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   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filter  ,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Indeks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koefisien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DCT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4913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2775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referensi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0&lt;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Selama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false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2-4.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setiap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pelatihan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 – 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Cari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J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hingga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id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id-ID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Perbarui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kondisinya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Kurangi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seperti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mungkin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menetapkan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sebuah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tetap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iterasi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Keterangan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pelatihan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,…</m:t>
                    </m:r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Kategori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kelas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tepat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pelatihan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kategori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kelas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direpresentasikan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unit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jarak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Euclidean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antara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 Rate,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0&lt;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&lt;1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Pengurangan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 Rate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−(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𝐿𝑅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𝐷𝑒𝑐𝑟𝑒𝑚𝑒𝑛𝑡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referensi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(𝛼)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0&lt; 𝛼&lt;1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Selama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false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2-4.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setiap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pelatihan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 – 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Cari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J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hingga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‖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𝑥−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├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𝑤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𝑗 ┤‖┤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Perbarui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𝑤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𝑗 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kondisinya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Kurangi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seperti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mungkin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menetapkan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sebuah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tetap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iterasi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Keterangan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pelatihan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(𝑥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1,𝑥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2,𝑥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3,…𝑥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𝑇=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Kategori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kelas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tepat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pelatihan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𝑗=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𝑗=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kategori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kelas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direpresentasikan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dari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unit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𝑥−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├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 ┤‖┤=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jarak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Euclidean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antara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𝑗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𝛼=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 Rate,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0&lt; 𝛼&lt;1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Pengurangan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 Rate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𝛼−(𝐿𝑅 𝐷𝑒𝑐𝑟𝑒𝑚𝑒𝑛𝑡∗𝑎)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334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referensi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0&lt;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Selama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false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2-4.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setiap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pelatihan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 – 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Cari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J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hingga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id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id-ID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Perbarui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kondisinya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Kurangi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seperti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mungkin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menetapkan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sebuah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tetap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iterasi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referensi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inisialisasi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(𝛼)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0&lt; 𝛼&lt;1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Selama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false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2-4.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setiap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pelatihan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vektor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lakukan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langkah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 – 4.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Cari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J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hingga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‖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𝑥−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├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𝑤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𝑗 ┤‖┤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minimal.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Perbarui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𝑤</a:t>
                </a:r>
                <a:r>
                  <a:rPr lang="id-ID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𝑗 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kondisinya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id-ID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Kurangi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learning rate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Uji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seperti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kondisi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mungkin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menetapkan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sebuah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tetap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iterasi</a:t>
                </a:r>
                <a:r>
                  <a:rPr lang="en-US" sz="12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id-ID" sz="12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1727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 rujukan penelitian sebelumnya, ditetapkan learning rate (α) sebesar 0.05 dengan pengurangan setiap kali iterasi 0.977 x α, maksimum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[ANG11]</a:t>
            </a:r>
            <a:r>
              <a:rPr lang="id-ID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5216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Dari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297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vektor masukan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atas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dipilih satu vektor masukan dari setiap kelas yang akan diinisialisasikan sebagai inisialisasi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referensi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 masing-masing kelas. Pada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Tabel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3.11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terdapat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hasil dari inisialisasi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referensi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 setiap kelas. Sedangkan sisanya sebanyak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281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masukan dijadikan sebagai data latih.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10.45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12.554)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0.09659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0.05916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2.4886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10.45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12.06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0.09659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0.49975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2.4228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10.45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12.235)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0.09659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0.07273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2.1585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10.45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12.8)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0.09659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0.10297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2.6255</a:t>
                </a:r>
                <a:endParaRPr lang="id-ID" dirty="0">
                  <a:effectLst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Paling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kecil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3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2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𝟑𝟏</m:t>
                          </m:r>
                        </m:sub>
                      </m:sSub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𝟑𝟏</m:t>
                          </m:r>
                        </m:sub>
                      </m:sSub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 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2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2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𝟏𝟐</m:t>
                      </m:r>
                      <m:r>
                        <a:rPr lang="en-US" sz="1200" b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𝟐𝟑𝟓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𝟎𝟓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𝟒𝟓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𝟏𝟐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𝟐𝟑𝟓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 −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𝟏𝟐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𝟑𝟐𝟒</m:t>
                      </m:r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…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</m:t>
                          </m:r>
                        </m:sub>
                      </m:sSub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</m:t>
                          </m:r>
                        </m:sub>
                      </m:sSub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 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12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</m:t>
                              </m:r>
                            </m:sub>
                          </m:sSub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sz="12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</m:t>
                              </m:r>
                              <m:r>
                                <a:rPr lang="en-US" sz="12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n-US" sz="1200" b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𝟒𝟗𝟗𝟕𝟓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𝟎𝟓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lang="id-ID" sz="12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𝟎𝟗𝟔𝟓𝟗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200" b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𝟒𝟗𝟗𝟕𝟓</m:t>
                          </m:r>
                        </m:e>
                      </m:d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 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en-US" sz="1200" b="1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𝟓𝟏𝟗𝟗𝟏</m:t>
                      </m:r>
                    </m:oMath>
                  </m:oMathPara>
                </a14:m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Sehingga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diperoleh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ketiga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baru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yaitu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lang="en-US" sz="120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ctrlPr>
                            <a:rPr lang="id-ID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−12.485</m:t>
                          </m:r>
                          <m:r>
                            <a:rPr lang="en-US" sz="120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0.38919</m:t>
                          </m:r>
                          <m:r>
                            <a:rPr lang="en-US" sz="1200" b="1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0.72919</m:t>
                          </m:r>
                          <m:r>
                            <a:rPr lang="en-US" sz="120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…, 0.071537</m:t>
                          </m:r>
                        </m:e>
                      </m:d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−(0.977∗ 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lang="en-US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Dari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297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vektor masukan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atas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dipilih satu vektor masukan dari setiap kelas yang akan diinisialisasikan sebagai inisialisasi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referensi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 masing-masing kelas. Pada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Tabel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3.11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terdapat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hasil dari inisialisasi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vektor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referensi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untuk setiap kelas. Sedangkan sisanya sebanyak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16</a:t>
                </a:r>
                <a:r>
                  <a:rPr lang="id-ID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vektor masukan dijadikan sebagai data latih.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200" b="1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−10.45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−12.554)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0.09659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0.05916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2.4886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−10.45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)−(−12.06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0.09659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0.49975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2.4228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−10.45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−12.235)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0.09659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0.07273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2.1585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−10.45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−12.8)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0.09659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0.10297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2.6255</a:t>
                </a:r>
                <a:endParaRPr lang="id-ID" dirty="0">
                  <a:effectLst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𝑾</a:t>
                </a:r>
                <a:r>
                  <a:rPr lang="id-ID" sz="1200" b="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𝟑𝟏= 𝑾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𝟑𝟏− 𝜶∗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𝑿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𝟏𝟏−𝑾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𝟑𝟏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=−𝟏𝟐.𝟐𝟑𝟓−𝟎.𝟎𝟓 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−𝟏𝟎.𝟒𝟓−(−𝟏𝟐.𝟐𝟑𝟓)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 −𝟏𝟐.𝟑𝟐𝟒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…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𝑾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𝟑…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𝑾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𝟑…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 𝜶∗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𝑿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𝟏…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−𝑾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𝟑…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=𝟎.𝟒𝟗𝟗𝟕𝟓−𝟎.𝟎𝟓 </a:t>
                </a:r>
                <a:r>
                  <a:rPr lang="id-ID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𝟎.𝟎𝟗𝟔𝟓𝟗−𝟎.𝟒𝟗𝟗𝟕𝟓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 𝟎.𝟓𝟏𝟗𝟗𝟏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Sehingga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diperoleh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bobot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ketiga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yang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baru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yaitu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3= 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−12.485, 0.38919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0.72919, …, 0.071537)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𝛼= 𝛼−(0.977∗ 𝛼)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d-ID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400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581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sz="12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12.061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20.087)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0.07847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0.09466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8.2155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12.061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19.296)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0.07847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0.7996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7.4205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12.061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19.576)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0.07847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0.11637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7.6278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d-ID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lang="id-ID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12.061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id-ID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−20.48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lang="id-ID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+…+ </m:t>
                        </m:r>
                        <m:sSup>
                          <m:sSupPr>
                            <m:ctrlP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d-ID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0.07847</m:t>
                                </m:r>
                                <m:r>
                                  <a:rPr lang="id-ID" sz="1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2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0.16475</m:t>
                                </m:r>
                              </m:e>
                            </m:d>
                          </m:e>
                          <m:sup>
                            <m:r>
                              <a:rPr lang="id-ID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8.5672</a:t>
                </a:r>
                <a:endParaRPr lang="id-ID" dirty="0">
                  <a:effectLst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200" b="1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−12.061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−20.087)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0.07847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0.09466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8.2155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−12.061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−19.296)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0.07847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0.7996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7.4205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−12.061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−19.576)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0.07847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0.11637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7.6278</a:t>
                </a:r>
                <a:endParaRPr lang="id-ID" dirty="0">
                  <a:effectLst/>
                </a:endParaRPr>
              </a:p>
              <a:p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id-ID" dirty="0">
                  <a:effectLst/>
                </a:endParaRPr>
              </a:p>
              <a:p>
                <a:pPr lvl="0"/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𝑋−𝑊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 ||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	</a:t>
                </a:r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√((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−12.061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)−(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−20.48)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^𝟐+…+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0.07847</a:t>
                </a:r>
                <a:r>
                  <a:rPr lang="id-ID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0.16475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id-ID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^𝟐 )</a:t>
                </a:r>
                <a:endParaRPr lang="id-ID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id-ID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	=  </a:t>
                </a:r>
                <a:r>
                  <a:rPr lang="id-ID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8.5672</a:t>
                </a:r>
                <a:endParaRPr lang="id-ID" dirty="0">
                  <a:effectLst/>
                </a:endParaRPr>
              </a:p>
              <a:p>
                <a:endParaRPr lang="id-ID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167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499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93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62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dibahas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bagaimana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ucapan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Ucapan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diterima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lock, unlock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dianggap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gagal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meskipun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dianggap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pengenalan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memodelkan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pendengaran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diterapkan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speaker recognition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ekstraksi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dijadikan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parameter-parameter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Mel Frequency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Ceptral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berperan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pengekstraksi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dianggap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paling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ekstraksi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Vector Quantization (LVQ). LVQ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pengambilan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keputusan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LVQ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neural network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diperoleh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akurat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659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Kerangka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pemikiran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tugas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akhir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rekaman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kHz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dimasukan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silence removal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amplituda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dihilangkan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Blocking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blocking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sebelumnya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Hamming Window.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Fast Fourier Transform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mengubah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sinyal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domain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domain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nantinya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koefisien-koefisien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acoustic vector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acoustic vector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koefisien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ceptral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-frequency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Discrete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Cousine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Transform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menghitung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log-energy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Mel-Frequency Wrapping.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acoustic vector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diproses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Vector Quantization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mendapatkan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pengujian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disimpan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basis data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pelatihan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06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D88F6-AD9D-4245-AA6D-513E10C1B02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799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7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1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2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7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PENERAPAN METODE MEL FREQUENCY CEPTRAL COEFFICIENT DAN LEARNING VECTOR QUANTIZATION UNTUK TEXT-DEPENDENT SPEAKER VERIFICATION</a:t>
            </a:r>
            <a:endParaRPr lang="id-ID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Sukoreno </a:t>
            </a:r>
            <a:r>
              <a:rPr lang="en-US" dirty="0" err="1" smtClean="0"/>
              <a:t>mukti</a:t>
            </a:r>
            <a:r>
              <a:rPr lang="en-US" dirty="0" smtClean="0"/>
              <a:t> w - 1112051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33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SUARA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/>
              <a:t>B</a:t>
            </a:r>
            <a:r>
              <a:rPr lang="en-US" sz="2800" dirty="0" err="1" smtClean="0"/>
              <a:t>erdurasi</a:t>
            </a:r>
            <a:r>
              <a:rPr lang="en-US" sz="2800" dirty="0" smtClean="0"/>
              <a:t> </a:t>
            </a:r>
            <a:r>
              <a:rPr lang="en-US" sz="2800" dirty="0" err="1" smtClean="0"/>
              <a:t>sekitar</a:t>
            </a:r>
            <a:r>
              <a:rPr lang="en-US" sz="2800" dirty="0" smtClean="0"/>
              <a:t> 1-3 </a:t>
            </a:r>
            <a:r>
              <a:rPr lang="en-US" sz="2800" dirty="0" err="1" smtClean="0"/>
              <a:t>detik</a:t>
            </a:r>
            <a:r>
              <a:rPr lang="en-US" sz="2800" dirty="0" smtClean="0"/>
              <a:t>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kata yang </a:t>
            </a:r>
            <a:r>
              <a:rPr lang="en-US" sz="2800" dirty="0" err="1" smtClean="0"/>
              <a:t>diucapkan</a:t>
            </a:r>
            <a:endParaRPr lang="en-US" sz="28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Sampling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16 kHz, agar </a:t>
            </a:r>
            <a:r>
              <a:rPr lang="en-US" sz="2800" dirty="0" err="1" smtClean="0"/>
              <a:t>memenuhi</a:t>
            </a:r>
            <a:r>
              <a:rPr lang="en-US" sz="2800" dirty="0" smtClean="0"/>
              <a:t> </a:t>
            </a:r>
            <a:r>
              <a:rPr lang="en-US" sz="2800" i="1" dirty="0" err="1" smtClean="0"/>
              <a:t>Nyquist</a:t>
            </a:r>
            <a:r>
              <a:rPr lang="en-US" sz="2800" i="1" dirty="0"/>
              <a:t>-</a:t>
            </a:r>
            <a:r>
              <a:rPr lang="en-US" sz="2800" i="1" dirty="0" smtClean="0"/>
              <a:t>Shannon Criteria.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i="1" dirty="0"/>
              <a:t> </a:t>
            </a:r>
            <a:r>
              <a:rPr lang="en-US" sz="2800" dirty="0"/>
              <a:t>5 </a:t>
            </a:r>
            <a:r>
              <a:rPr lang="en-US" sz="2800" dirty="0" err="1"/>
              <a:t>sampel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 yang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3 </a:t>
            </a:r>
            <a:r>
              <a:rPr lang="en-US" sz="2800" dirty="0" err="1"/>
              <a:t>pria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2 </a:t>
            </a:r>
            <a:r>
              <a:rPr lang="en-US" sz="2800" dirty="0" err="1" smtClean="0"/>
              <a:t>wanita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buka</a:t>
            </a:r>
            <a:r>
              <a:rPr lang="en-US" sz="2800" dirty="0"/>
              <a:t>, </a:t>
            </a:r>
            <a:r>
              <a:rPr lang="en-US" sz="2800" dirty="0" err="1"/>
              <a:t>kunci</a:t>
            </a:r>
            <a:r>
              <a:rPr lang="en-US" sz="2800" dirty="0"/>
              <a:t>, </a:t>
            </a:r>
            <a:r>
              <a:rPr lang="en-US" sz="2800" i="1" dirty="0"/>
              <a:t>lock,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 smtClean="0"/>
              <a:t>unlock).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i="1" dirty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/>
              <a:t>kata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direkam</a:t>
            </a:r>
            <a:r>
              <a:rPr lang="en-US" sz="2800" dirty="0"/>
              <a:t> </a:t>
            </a:r>
            <a:r>
              <a:rPr lang="en-US" sz="2800" dirty="0" err="1"/>
              <a:t>sebanyak</a:t>
            </a:r>
            <a:r>
              <a:rPr lang="en-US" sz="2800" dirty="0"/>
              <a:t> 5 kali, </a:t>
            </a:r>
            <a:r>
              <a:rPr lang="en-US" sz="2800" dirty="0" err="1"/>
              <a:t>sehingga</a:t>
            </a:r>
            <a:r>
              <a:rPr lang="en-US" sz="2800" dirty="0"/>
              <a:t> total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20 kali </a:t>
            </a:r>
            <a:r>
              <a:rPr lang="en-US" sz="2800" dirty="0" err="1"/>
              <a:t>perekaman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.</a:t>
            </a:r>
            <a:endParaRPr lang="en-US" sz="2800" i="1" dirty="0" smtClean="0"/>
          </a:p>
          <a:p>
            <a:pPr>
              <a:buFont typeface="Arial" panose="020B0604020202020204" pitchFamily="34" charset="0"/>
              <a:buChar char="•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0529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SUARA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file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 “</a:t>
            </a:r>
            <a:r>
              <a:rPr lang="en-US" dirty="0" err="1"/>
              <a:t>buka</a:t>
            </a:r>
            <a:r>
              <a:rPr lang="en-US" dirty="0"/>
              <a:t>” </a:t>
            </a:r>
            <a:r>
              <a:rPr lang="en-US" dirty="0" err="1"/>
              <a:t>sepanjang</a:t>
            </a:r>
            <a:r>
              <a:rPr lang="en-US" dirty="0"/>
              <a:t> 2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i="1" dirty="0"/>
              <a:t>sampling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16 kHz.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15975 </a:t>
            </a:r>
            <a:r>
              <a:rPr lang="en-US" dirty="0" err="1"/>
              <a:t>sampel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06599"/>
              </p:ext>
            </p:extLst>
          </p:nvPr>
        </p:nvGraphicFramePr>
        <p:xfrm>
          <a:off x="228956" y="3095306"/>
          <a:ext cx="6326589" cy="2059248"/>
        </p:xfrm>
        <a:graphic>
          <a:graphicData uri="http://schemas.openxmlformats.org/drawingml/2006/table">
            <a:tbl>
              <a:tblPr firstRow="1" firstCol="1" bandRow="1"/>
              <a:tblGrid>
                <a:gridCol w="3162896"/>
                <a:gridCol w="3163693"/>
              </a:tblGrid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5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</a:t>
                      </a:r>
                      <a:endParaRPr lang="id-ID" sz="15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0.00006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-0.00006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0.00012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4320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15975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-0.00006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196" marR="8619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77" y="3448342"/>
            <a:ext cx="5191193" cy="13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FREQUENCY CEPTRAL COEFFICIENTS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paling popular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mengekstraksi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i="1" dirty="0" err="1" smtClean="0"/>
              <a:t>cepstral</a:t>
            </a:r>
            <a:r>
              <a:rPr lang="en-US" i="1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pendengaran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70" y="2989766"/>
            <a:ext cx="8590436" cy="20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SILENCE REMOVAL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file</a:t>
                </a:r>
                <a:r>
                  <a:rPr lang="en-US" dirty="0" smtClean="0"/>
                  <a:t> </a:t>
                </a:r>
                <a:r>
                  <a:rPr lang="en-US" dirty="0" err="1"/>
                  <a:t>suara</a:t>
                </a:r>
                <a:r>
                  <a:rPr lang="en-US" dirty="0"/>
                  <a:t> yang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−0.00021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0.00021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dihilangkan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di proses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dianggap</a:t>
                </a:r>
                <a:r>
                  <a:rPr lang="en-US" dirty="0"/>
                  <a:t> </a:t>
                </a:r>
                <a:r>
                  <a:rPr lang="en-US" dirty="0" err="1"/>
                  <a:t>suara</a:t>
                </a:r>
                <a:r>
                  <a:rPr lang="en-US" dirty="0"/>
                  <a:t> </a:t>
                </a:r>
                <a:r>
                  <a:rPr lang="en-US" dirty="0" err="1"/>
                  <a:t>diam</a:t>
                </a:r>
                <a:r>
                  <a:rPr lang="en-US" dirty="0"/>
                  <a:t> yang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penting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ekstraksi</a:t>
                </a:r>
                <a:r>
                  <a:rPr lang="en-US" dirty="0"/>
                  <a:t> </a:t>
                </a:r>
                <a:r>
                  <a:rPr lang="en-US" dirty="0" err="1"/>
                  <a:t>fitur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 smtClean="0"/>
                  <a:t>sampel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bernilai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−0.00021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0.00021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8201 </a:t>
                </a:r>
                <a:r>
                  <a:rPr lang="en-US" dirty="0" err="1"/>
                  <a:t>buah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r>
                  <a:rPr lang="en-US" dirty="0"/>
                  <a:t> file audio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7774 </a:t>
                </a:r>
                <a:r>
                  <a:rPr lang="en-US" dirty="0" err="1"/>
                  <a:t>sampel</a:t>
                </a:r>
                <a:r>
                  <a:rPr lang="en-US" dirty="0"/>
                  <a:t>.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515" r="-24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89" y="4993060"/>
            <a:ext cx="6742773" cy="1152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969" y="3293969"/>
            <a:ext cx="6829093" cy="11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BLOCKING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dibagi-bagi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i="1" dirty="0" smtClean="0"/>
              <a:t>frame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20-30ms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smtClean="0"/>
              <a:t>M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/>
              <a:t>frame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N </a:t>
            </a:r>
            <a:r>
              <a:rPr lang="en-US" dirty="0"/>
              <a:t>(M&lt;N)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smtClean="0"/>
              <a:t>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i="1" dirty="0" smtClean="0"/>
              <a:t>frame</a:t>
            </a:r>
            <a:r>
              <a:rPr lang="en-US" dirty="0" smtClean="0"/>
              <a:t>. </a:t>
            </a:r>
            <a:r>
              <a:rPr lang="en-US" i="1" dirty="0" smtClean="0"/>
              <a:t>Frame blocking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14" y="1845734"/>
            <a:ext cx="4835046" cy="25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BLOCKING (Cont.)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 </a:t>
                </a:r>
                <a:r>
                  <a:rPr lang="en-US" sz="2400" dirty="0" err="1" smtClean="0"/>
                  <a:t>Ukuran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sampel</a:t>
                </a:r>
                <a:r>
                  <a:rPr lang="en-US" sz="2400" dirty="0"/>
                  <a:t> per </a:t>
                </a:r>
                <a:r>
                  <a:rPr lang="en-US" sz="2400" i="1" dirty="0"/>
                  <a:t>frame </a:t>
                </a:r>
                <a:r>
                  <a:rPr lang="en-US" sz="2400" dirty="0" err="1"/>
                  <a:t>sebesar</a:t>
                </a:r>
                <a:r>
                  <a:rPr lang="en-US" sz="2400" dirty="0"/>
                  <a:t> 256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i="1" dirty="0"/>
                  <a:t>overlapping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sebesar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sampel</a:t>
                </a:r>
                <a:r>
                  <a:rPr lang="en-US" sz="2400" dirty="0"/>
                  <a:t> per </a:t>
                </a:r>
                <a:r>
                  <a:rPr lang="en-US" sz="2400" i="1" dirty="0"/>
                  <a:t>frame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err="1" smtClean="0"/>
                  <a:t>Jumlah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Frame = ((sample-</a:t>
                </a:r>
                <a:r>
                  <a:rPr lang="en-US" sz="2400" dirty="0" err="1" smtClean="0"/>
                  <a:t>frameSize</a:t>
                </a:r>
                <a:r>
                  <a:rPr lang="en-US" sz="2400" dirty="0"/>
                  <a:t>) / </a:t>
                </a:r>
                <a:r>
                  <a:rPr lang="en-US" sz="2400" dirty="0" smtClean="0"/>
                  <a:t>overlap) </a:t>
                </a:r>
                <a:r>
                  <a:rPr lang="en-US" sz="2400" dirty="0"/>
                  <a:t>+ 1</a:t>
                </a:r>
                <a:endParaRPr lang="id-ID" sz="2400" dirty="0"/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           = ((7774 </a:t>
                </a:r>
                <a:r>
                  <a:rPr lang="en-US" sz="2400" dirty="0"/>
                  <a:t>– 256) / </a:t>
                </a:r>
                <a:r>
                  <a:rPr lang="en-US" sz="2400" dirty="0" smtClean="0"/>
                  <a:t>128 )+ </a:t>
                </a:r>
                <a:r>
                  <a:rPr lang="en-US" sz="2400" dirty="0"/>
                  <a:t>1</a:t>
                </a:r>
                <a:endParaRPr lang="id-ID" sz="2400" dirty="0"/>
              </a:p>
              <a:p>
                <a:r>
                  <a:rPr lang="en-US" sz="2400" dirty="0"/>
                  <a:t>	 </a:t>
                </a:r>
                <a:r>
                  <a:rPr lang="en-US" sz="2400" dirty="0" smtClean="0"/>
                  <a:t>          = 59 </a:t>
                </a:r>
                <a:r>
                  <a:rPr lang="en-US" sz="2400" i="1" dirty="0" smtClean="0"/>
                  <a:t>frames</a:t>
                </a:r>
                <a:endParaRPr lang="id-ID" sz="2400" i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97" t="-1530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5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Windowing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meminimalisir</a:t>
            </a:r>
            <a:r>
              <a:rPr lang="en-US" dirty="0"/>
              <a:t> </a:t>
            </a:r>
            <a:r>
              <a:rPr lang="en-US" dirty="0" err="1"/>
              <a:t>diskontinuitas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, 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kebocoran</a:t>
            </a:r>
            <a:r>
              <a:rPr lang="en-US" dirty="0"/>
              <a:t> </a:t>
            </a:r>
            <a:r>
              <a:rPr lang="en-US" dirty="0" err="1"/>
              <a:t>spektral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i="1" dirty="0"/>
              <a:t>frame blocking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 smtClean="0"/>
              <a:t>aslinya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windowing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meruncingkan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frame.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82" y="3627205"/>
            <a:ext cx="5381640" cy="1046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334" y="4817845"/>
            <a:ext cx="6420346" cy="13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WINDOW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0830" y="1963908"/>
            <a:ext cx="4514850" cy="3562350"/>
          </a:xfrm>
          <a:prstGeom prst="rect">
            <a:avLst/>
          </a:prstGeom>
        </p:spPr>
      </p:pic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940521"/>
              </p:ext>
            </p:extLst>
          </p:nvPr>
        </p:nvGraphicFramePr>
        <p:xfrm>
          <a:off x="432279" y="2251865"/>
          <a:ext cx="5848281" cy="2868258"/>
        </p:xfrm>
        <a:graphic>
          <a:graphicData uri="http://schemas.openxmlformats.org/drawingml/2006/table">
            <a:tbl>
              <a:tblPr firstRow="1" firstCol="1" bandRow="1"/>
              <a:tblGrid>
                <a:gridCol w="1917026"/>
                <a:gridCol w="3931255"/>
              </a:tblGrid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Hamming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Hamming Window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0.080000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0.99997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0.080000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9510" marR="11951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(Cont.)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265636"/>
              </p:ext>
            </p:extLst>
          </p:nvPr>
        </p:nvGraphicFramePr>
        <p:xfrm>
          <a:off x="460414" y="2195594"/>
          <a:ext cx="6086432" cy="1326776"/>
        </p:xfrm>
        <a:graphic>
          <a:graphicData uri="http://schemas.openxmlformats.org/drawingml/2006/table">
            <a:tbl>
              <a:tblPr firstRow="1" firstCol="1" bandRow="1"/>
              <a:tblGrid>
                <a:gridCol w="2028555"/>
                <a:gridCol w="2028555"/>
                <a:gridCol w="2029322"/>
              </a:tblGrid>
              <a:tr h="33169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Frame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-0.00021362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-0.0024719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2923" marR="82923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79143"/>
              </p:ext>
            </p:extLst>
          </p:nvPr>
        </p:nvGraphicFramePr>
        <p:xfrm>
          <a:off x="196188" y="4370294"/>
          <a:ext cx="6577657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1676462"/>
                <a:gridCol w="2406034"/>
                <a:gridCol w="2495161"/>
              </a:tblGrid>
              <a:tr h="283397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Frame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setelah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windowing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7869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-0.000017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869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27869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  <a:endParaRPr lang="id-ID" sz="14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-0.00019775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9166" marR="7916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pic>
        <p:nvPicPr>
          <p:cNvPr id="14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37" y="1966367"/>
            <a:ext cx="4839375" cy="1952898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69" y="4148272"/>
            <a:ext cx="4737843" cy="17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&amp; FFT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id-ID" dirty="0" smtClean="0"/>
              <a:t>Discrete </a:t>
            </a:r>
            <a:r>
              <a:rPr lang="id-ID" dirty="0"/>
              <a:t>Fourier Transform (DFT) adalah prosedur yang digunakan dalam pemrosesan sinyal digital dan filterisasi digital. DFT memungkinkan kita untuk menganalisa, memanipulasi dan mensintesis </a:t>
            </a:r>
            <a:r>
              <a:rPr lang="id-ID" dirty="0" smtClean="0"/>
              <a:t>sinyal</a:t>
            </a:r>
            <a:r>
              <a:rPr lang="en-US" dirty="0" smtClean="0"/>
              <a:t>.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domain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domain </a:t>
            </a:r>
            <a:r>
              <a:rPr lang="en-US" dirty="0" err="1" smtClean="0"/>
              <a:t>frekuensi</a:t>
            </a:r>
            <a:r>
              <a:rPr lang="en-US" dirty="0" smtClean="0"/>
              <a:t>. </a:t>
            </a:r>
            <a:r>
              <a:rPr lang="pt-BR" dirty="0"/>
              <a:t>DFT membutuhkan operasi </a:t>
            </a: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pt-BR" dirty="0" smtClean="0"/>
              <a:t> </a:t>
            </a:r>
            <a:r>
              <a:rPr lang="pt-BR" dirty="0"/>
              <a:t>FFT mengurangi operasi komputasinya menjadi </a:t>
            </a:r>
            <a:r>
              <a:rPr lang="en-US" dirty="0"/>
              <a:t>O(</a:t>
            </a:r>
            <a:r>
              <a:rPr lang="en-US" i="1" dirty="0"/>
              <a:t>N </a:t>
            </a:r>
            <a:r>
              <a:rPr lang="en-US" dirty="0"/>
              <a:t>log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47" y="3135517"/>
            <a:ext cx="5740200" cy="1422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810" y="4557754"/>
            <a:ext cx="6130190" cy="14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Kata </a:t>
            </a:r>
            <a:r>
              <a:rPr lang="en-US" sz="2800" dirty="0" err="1" smtClean="0"/>
              <a:t>sandi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teks</a:t>
            </a:r>
            <a:r>
              <a:rPr lang="en-US" sz="2800" dirty="0" smtClean="0"/>
              <a:t> </a:t>
            </a:r>
            <a:r>
              <a:rPr lang="en-US" sz="2800" dirty="0" err="1" smtClean="0"/>
              <a:t>dianggap</a:t>
            </a:r>
            <a:r>
              <a:rPr lang="en-US" sz="2800" dirty="0"/>
              <a:t>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aman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kali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kebocoran</a:t>
            </a:r>
            <a:r>
              <a:rPr lang="en-US" sz="2800" dirty="0" smtClean="0"/>
              <a:t>.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lain </a:t>
            </a:r>
            <a:r>
              <a:rPr lang="en-US" sz="2800" dirty="0" err="1" smtClean="0"/>
              <a:t>dari</a:t>
            </a:r>
            <a:r>
              <a:rPr lang="en-US" sz="2800" dirty="0" smtClean="0"/>
              <a:t> kata </a:t>
            </a:r>
            <a:r>
              <a:rPr lang="en-US" sz="2800" dirty="0" err="1" smtClean="0"/>
              <a:t>sandi</a:t>
            </a:r>
            <a:r>
              <a:rPr lang="en-US" sz="2800" dirty="0" smtClean="0"/>
              <a:t>,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suara</a:t>
            </a:r>
            <a:r>
              <a:rPr lang="en-US" sz="28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pengenalan</a:t>
            </a:r>
            <a:r>
              <a:rPr lang="en-US" sz="2800" dirty="0" smtClean="0"/>
              <a:t> </a:t>
            </a:r>
            <a:r>
              <a:rPr lang="en-US" sz="2800" dirty="0" err="1" smtClean="0"/>
              <a:t>pembicara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identifikasi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verifikasi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nanti</a:t>
            </a:r>
            <a:r>
              <a:rPr lang="en-US" sz="2800" dirty="0" smtClean="0"/>
              <a:t> </a:t>
            </a:r>
            <a:r>
              <a:rPr lang="en-US" sz="2800" dirty="0" err="1" smtClean="0"/>
              <a:t>nya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berguna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kata </a:t>
            </a:r>
            <a:r>
              <a:rPr lang="en-US" sz="2800" dirty="0" err="1" smtClean="0"/>
              <a:t>sandi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mengakses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endParaRPr lang="en-US" sz="28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err="1" smtClean="0"/>
              <a:t>Pengenalan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MFCC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LVQ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8408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&amp; FFT (Cont.)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61775"/>
              </p:ext>
            </p:extLst>
          </p:nvPr>
        </p:nvGraphicFramePr>
        <p:xfrm>
          <a:off x="2636899" y="1972692"/>
          <a:ext cx="6103689" cy="1654362"/>
        </p:xfrm>
        <a:graphic>
          <a:graphicData uri="http://schemas.openxmlformats.org/drawingml/2006/table">
            <a:tbl>
              <a:tblPr firstRow="1" firstCol="1" bandRow="1"/>
              <a:tblGrid>
                <a:gridCol w="2034306"/>
                <a:gridCol w="2034306"/>
                <a:gridCol w="2035077"/>
              </a:tblGrid>
              <a:tr h="33263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Frame ke-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Sampel ke-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Magnitude</a:t>
                      </a:r>
                      <a:endParaRPr lang="id-ID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3263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0.0015689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3263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0.0036518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3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22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id-ID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0.0036518</a:t>
                      </a:r>
                    </a:p>
                  </a:txBody>
                  <a:tcPr marL="83159" marR="8315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14" y="3862385"/>
            <a:ext cx="5869421" cy="23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MEL-FREQUENCY WRAPPING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id-ID" dirty="0"/>
              <a:t>Mel-Frequency Wrapping menggunakan Filterbank untuk menyaring sinyal </a:t>
            </a:r>
            <a:r>
              <a:rPr lang="id-ID" dirty="0" smtClean="0"/>
              <a:t>suara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id-ID" dirty="0"/>
              <a:t>Filterbank adalah sistem yang membagi input sinyal ke dalam kumpulan analisis sinyal, yang masing-masing sesuai dengan wilayah yang </a:t>
            </a:r>
            <a:r>
              <a:rPr lang="id-ID" dirty="0" smtClean="0"/>
              <a:t>berbeda </a:t>
            </a:r>
            <a:r>
              <a:rPr lang="id-ID" dirty="0"/>
              <a:t>sesuai </a:t>
            </a:r>
            <a:r>
              <a:rPr lang="id-ID" dirty="0" smtClean="0"/>
              <a:t>spectrum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id-ID" dirty="0" smtClean="0"/>
              <a:t>mel</a:t>
            </a:r>
            <a:r>
              <a:rPr lang="en-US" dirty="0" smtClean="0"/>
              <a:t>-</a:t>
            </a:r>
            <a:r>
              <a:rPr lang="id-ID" dirty="0" smtClean="0"/>
              <a:t>filterbank </a:t>
            </a:r>
            <a:r>
              <a:rPr lang="id-ID" dirty="0"/>
              <a:t>yang terdiri dari rangkaian Triangular Window yang saling overlap akan menyaring sinyal sebanyak N sampel.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02" y="3857414"/>
            <a:ext cx="4048125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347" y="3619779"/>
            <a:ext cx="3376989" cy="992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374" y="4612340"/>
            <a:ext cx="4020068" cy="11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MEL-FREQUENCY </a:t>
            </a:r>
            <a:r>
              <a:rPr lang="en-US" dirty="0" smtClean="0"/>
              <a:t>WRAPPING (Cont.)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818657"/>
            <a:ext cx="571251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967" y="2903944"/>
            <a:ext cx="5624525" cy="1882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6487" b="11531"/>
          <a:stretch/>
        </p:blipFill>
        <p:spPr>
          <a:xfrm>
            <a:off x="1097278" y="4786533"/>
            <a:ext cx="7183617" cy="12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MEL-FREQUENCY WRAPPING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i="1" dirty="0" smtClean="0"/>
              <a:t>filter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32 </a:t>
            </a:r>
            <a:r>
              <a:rPr lang="en-US" i="1" dirty="0" smtClean="0"/>
              <a:t>filter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Batas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300 Hz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i="1" dirty="0"/>
              <a:t>Sampling</a:t>
            </a:r>
            <a:r>
              <a:rPr lang="en-US" dirty="0"/>
              <a:t> / 2 </a:t>
            </a:r>
            <a:r>
              <a:rPr lang="en-US" dirty="0" err="1"/>
              <a:t>yaitu</a:t>
            </a:r>
            <a:r>
              <a:rPr lang="en-US" dirty="0"/>
              <a:t> 8000 Hz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i="1" dirty="0" err="1"/>
              <a:t>mel</a:t>
            </a:r>
            <a:r>
              <a:rPr lang="en-US" i="1" dirty="0"/>
              <a:t> </a:t>
            </a:r>
            <a:r>
              <a:rPr lang="en-US" i="1" dirty="0" err="1"/>
              <a:t>filterbank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triangular window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32 </a:t>
            </a:r>
            <a:r>
              <a:rPr lang="en-US" dirty="0" err="1"/>
              <a:t>buah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34 </a:t>
            </a:r>
            <a:r>
              <a:rPr lang="en-US" dirty="0" err="1"/>
              <a:t>titik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61131"/>
              </p:ext>
            </p:extLst>
          </p:nvPr>
        </p:nvGraphicFramePr>
        <p:xfrm>
          <a:off x="1726865" y="3188226"/>
          <a:ext cx="9081042" cy="1554480"/>
        </p:xfrm>
        <a:graphic>
          <a:graphicData uri="http://schemas.openxmlformats.org/drawingml/2006/table">
            <a:tbl>
              <a:tblPr firstRow="1" firstCol="1" bandRow="1"/>
              <a:tblGrid>
                <a:gridCol w="1421070"/>
                <a:gridCol w="1773761"/>
                <a:gridCol w="2271206"/>
                <a:gridCol w="3615005"/>
              </a:tblGrid>
              <a:tr h="38127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Mel </a:t>
                      </a:r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7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Mel</a:t>
                      </a:r>
                      <a:endParaRPr lang="id-ID" sz="17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7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700" b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Frekuensi</a:t>
                      </a:r>
                      <a:endParaRPr lang="id-ID" sz="17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FFT Bin</a:t>
                      </a:r>
                      <a:endParaRPr lang="id-ID" sz="17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8127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401.26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8127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8127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34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2835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id-ID" sz="17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269" marR="92269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76220"/>
              </p:ext>
            </p:extLst>
          </p:nvPr>
        </p:nvGraphicFramePr>
        <p:xfrm>
          <a:off x="1097280" y="4896233"/>
          <a:ext cx="10058399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3163314"/>
                <a:gridCol w="3400594"/>
                <a:gridCol w="3494491"/>
              </a:tblGrid>
              <a:tr h="3466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frame </a:t>
                      </a:r>
                      <a:r>
                        <a:rPr lang="en-US" sz="2000" b="1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filter </a:t>
                      </a:r>
                      <a:r>
                        <a:rPr lang="en-US" sz="2000" b="1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 energy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0.028768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466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0.0075837</a:t>
                      </a:r>
                      <a:endParaRPr lang="id-ID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COSINE TRANSFORM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ilai</a:t>
            </a:r>
            <a:r>
              <a:rPr lang="en-US" dirty="0" smtClean="0"/>
              <a:t> </a:t>
            </a:r>
            <a:r>
              <a:rPr lang="en-US" dirty="0" err="1"/>
              <a:t>mel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domain </a:t>
            </a:r>
            <a:r>
              <a:rPr lang="en-US" dirty="0" err="1"/>
              <a:t>waktu</a:t>
            </a:r>
            <a:r>
              <a:rPr lang="en-US" dirty="0"/>
              <a:t>, yang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Mel Frequency </a:t>
            </a:r>
            <a:r>
              <a:rPr lang="en-US" dirty="0" err="1"/>
              <a:t>Ceptral</a:t>
            </a:r>
            <a:r>
              <a:rPr lang="en-US" dirty="0"/>
              <a:t> </a:t>
            </a:r>
            <a:r>
              <a:rPr lang="en-US" dirty="0" smtClean="0"/>
              <a:t>Coefficient.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Discrete Cosine Transform (DCT</a:t>
            </a:r>
            <a:r>
              <a:rPr lang="en-US" dirty="0" smtClean="0"/>
              <a:t>). </a:t>
            </a:r>
            <a:r>
              <a:rPr lang="en-US" dirty="0" err="1"/>
              <a:t>Koefisien</a:t>
            </a:r>
            <a:r>
              <a:rPr lang="en-US" dirty="0"/>
              <a:t> DCT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amplitudo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spektrum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026" y="3402454"/>
            <a:ext cx="7153929" cy="15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MFCC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i="1" dirty="0" err="1"/>
              <a:t>ceptrum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13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frame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index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2249"/>
              </p:ext>
            </p:extLst>
          </p:nvPr>
        </p:nvGraphicFramePr>
        <p:xfrm>
          <a:off x="532503" y="2803710"/>
          <a:ext cx="5972798" cy="1714500"/>
        </p:xfrm>
        <a:graphic>
          <a:graphicData uri="http://schemas.openxmlformats.org/drawingml/2006/table">
            <a:tbl>
              <a:tblPr firstRow="1" firstCol="1" bandRow="1"/>
              <a:tblGrid>
                <a:gridCol w="1878414"/>
                <a:gridCol w="2019314"/>
                <a:gridCol w="2075070"/>
              </a:tblGrid>
              <a:tr h="3340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frame </a:t>
                      </a:r>
                      <a:r>
                        <a:rPr lang="en-US" sz="1500" b="1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5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DCT</a:t>
                      </a:r>
                      <a:r>
                        <a:rPr lang="en-US" sz="15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5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DCT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340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0.257731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0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5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5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0.347545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340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33405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id-ID" sz="15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0.059163</a:t>
                      </a:r>
                      <a:endParaRPr lang="id-ID" sz="15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1376" marR="81376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2376670"/>
            <a:ext cx="4862456" cy="38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VECTOR QUANTIZATION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Learning Vector Quantization</a:t>
            </a:r>
            <a:r>
              <a:rPr lang="en-US" i="1" dirty="0"/>
              <a:t> </a:t>
            </a:r>
            <a:r>
              <a:rPr lang="en-US" dirty="0"/>
              <a:t>(LVQ)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06" y="2656442"/>
            <a:ext cx="4948220" cy="3461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49" y="2510398"/>
            <a:ext cx="4716263" cy="1234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749" y="3670131"/>
            <a:ext cx="4692048" cy="1289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6495" b="12003"/>
          <a:stretch/>
        </p:blipFill>
        <p:spPr>
          <a:xfrm>
            <a:off x="1193896" y="4917626"/>
            <a:ext cx="4905690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LVQ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737360"/>
            <a:ext cx="10058399" cy="4518621"/>
          </a:xfrm>
        </p:spPr>
      </p:pic>
    </p:spTree>
    <p:extLst>
      <p:ext uri="{BB962C8B-B14F-4D97-AF65-F5344CB8AC3E}">
        <p14:creationId xmlns:p14="http://schemas.microsoft.com/office/powerpoint/2010/main" val="2045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LVQ (</a:t>
            </a:r>
            <a:r>
              <a:rPr lang="en-US" dirty="0" err="1" smtClean="0"/>
              <a:t>pelatihan</a:t>
            </a:r>
            <a:r>
              <a:rPr lang="en-US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6355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neuron Input </a:t>
            </a:r>
            <a:r>
              <a:rPr lang="en-US" dirty="0" err="1" smtClean="0"/>
              <a:t>ada</a:t>
            </a:r>
            <a:r>
              <a:rPr lang="en-US" dirty="0" smtClean="0"/>
              <a:t> 13, Output neuron </a:t>
            </a:r>
            <a:r>
              <a:rPr lang="en-US" dirty="0" err="1" smtClean="0"/>
              <a:t>ada</a:t>
            </a:r>
            <a:r>
              <a:rPr lang="en-US" dirty="0" smtClean="0"/>
              <a:t> 4 </a:t>
            </a:r>
            <a:r>
              <a:rPr lang="en-US" dirty="0" err="1" smtClean="0"/>
              <a:t>yaitu</a:t>
            </a:r>
            <a:r>
              <a:rPr lang="en-US" dirty="0" smtClean="0"/>
              <a:t>, </a:t>
            </a:r>
            <a:r>
              <a:rPr lang="en-US" dirty="0" err="1"/>
              <a:t>pembicara-Buka</a:t>
            </a:r>
            <a:r>
              <a:rPr lang="en-US" dirty="0"/>
              <a:t>, </a:t>
            </a:r>
            <a:r>
              <a:rPr lang="en-US" dirty="0" err="1"/>
              <a:t>pembicara-Kunci</a:t>
            </a:r>
            <a:r>
              <a:rPr lang="en-US" dirty="0"/>
              <a:t>, </a:t>
            </a:r>
            <a:r>
              <a:rPr lang="en-US" dirty="0" err="1"/>
              <a:t>pembicara</a:t>
            </a:r>
            <a:r>
              <a:rPr lang="en-US" dirty="0"/>
              <a:t>-Unlock, </a:t>
            </a:r>
            <a:r>
              <a:rPr lang="en-US" dirty="0" err="1"/>
              <a:t>pembicara</a:t>
            </a:r>
            <a:r>
              <a:rPr lang="en-US" dirty="0"/>
              <a:t>-Lock</a:t>
            </a:r>
            <a:r>
              <a:rPr lang="id-ID" dirty="0" smtClean="0"/>
              <a:t>.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Learning rate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0.05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pengurangannya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0.977,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1000.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input </a:t>
            </a:r>
            <a:r>
              <a:rPr lang="en-US" dirty="0"/>
              <a:t>yang </a:t>
            </a:r>
            <a:r>
              <a:rPr lang="en-US" dirty="0" err="1"/>
              <a:t>berbeda-beda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.</a:t>
            </a:r>
            <a:endParaRPr lang="id-ID" dirty="0"/>
          </a:p>
          <a:p>
            <a:pPr>
              <a:buFont typeface="Arial" panose="020B0604020202020204" pitchFamily="34" charset="0"/>
              <a:buChar char="•"/>
            </a:pP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94704"/>
              </p:ext>
            </p:extLst>
          </p:nvPr>
        </p:nvGraphicFramePr>
        <p:xfrm>
          <a:off x="1097280" y="4117666"/>
          <a:ext cx="10044331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190830"/>
                <a:gridCol w="1365066"/>
                <a:gridCol w="1388882"/>
                <a:gridCol w="1380109"/>
                <a:gridCol w="888735"/>
                <a:gridCol w="1584429"/>
                <a:gridCol w="2246280"/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Input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6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Output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-12.554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0.25773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0.34754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0.05916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Buka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-12.06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-0.00362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0.27599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0.49975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Kunci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151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-12.235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0.41048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0.73952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0.07273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Reno-Lock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297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-12.273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0.19314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0.40462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0.34727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Reno-Unlock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681846"/>
              </p:ext>
            </p:extLst>
          </p:nvPr>
        </p:nvGraphicFramePr>
        <p:xfrm>
          <a:off x="872515" y="2173569"/>
          <a:ext cx="1050793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065781"/>
                <a:gridCol w="6652045"/>
                <a:gridCol w="2790104"/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Vektor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Kelas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[-12.554, 0.25773, 0.34754, …,0.05916]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Reno-Buka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[-12.060, -0.00362, 0.27599,…, 0.49975]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Reno-Kunci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[-12.235, 0.41048, 0.73952, …, 0.07273]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Reno-Lock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[-12.8, 0.24217, 0.60348, …, 0.10297]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Reno-Unlock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697407"/>
                  </p:ext>
                </p:extLst>
              </p:nvPr>
            </p:nvGraphicFramePr>
            <p:xfrm>
              <a:off x="844380" y="4424401"/>
              <a:ext cx="10564200" cy="18288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71488"/>
                    <a:gridCol w="6687667"/>
                    <a:gridCol w="2805045"/>
                  </a:tblGrid>
                  <a:tr h="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No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vektor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Kelas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[-20.087, 0.41237, 0.55607, …,0.09466]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Reno-Buka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[-19.296, -0.0058071, 0.44158,…, 0.7996]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Reno-Kunci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[-19.576, 0.65676, 1.1832, …, 0.11637]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Reno-Lock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−20.48</m:t>
                              </m:r>
                              <m:r>
                                <a:rPr lang="en-US" sz="16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 0.38747</m:t>
                              </m:r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0.96556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, …, 0.16475]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Reno-Unlock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697407"/>
                  </p:ext>
                </p:extLst>
              </p:nvPr>
            </p:nvGraphicFramePr>
            <p:xfrm>
              <a:off x="844380" y="4424401"/>
              <a:ext cx="10564200" cy="18288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71488"/>
                    <a:gridCol w="6687667"/>
                    <a:gridCol w="2805045"/>
                  </a:tblGrid>
                  <a:tr h="36576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No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vektor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Kelas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5A5A5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[-20.087, 0.41237, 0.55607, …,0.09466]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Reno-Buka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A5A5A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[-19.296, -0.0058071, 0.44158,…, 0.7996]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Reno-Kunci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[-19.576, 0.65676, 1.1832, …, 0.11637]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Reno-Lock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</a:t>
                          </a:r>
                          <a:endParaRPr lang="id-ID" sz="16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6120" t="-403333" r="-42077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Reno-Unlock</a:t>
                          </a:r>
                          <a:endParaRPr lang="id-ID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C9C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036234" y="1744394"/>
            <a:ext cx="182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bobot</a:t>
            </a:r>
            <a:r>
              <a:rPr lang="en-US" b="1" dirty="0" smtClean="0"/>
              <a:t> </a:t>
            </a:r>
            <a:r>
              <a:rPr lang="en-US" b="1" dirty="0" err="1" smtClean="0"/>
              <a:t>awal</a:t>
            </a:r>
            <a:endParaRPr lang="id-ID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36234" y="4009293"/>
            <a:ext cx="18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Tabel</a:t>
            </a:r>
            <a:r>
              <a:rPr lang="en-US" b="1" dirty="0" smtClean="0"/>
              <a:t> </a:t>
            </a:r>
            <a:r>
              <a:rPr lang="en-US" b="1" dirty="0" err="1" smtClean="0"/>
              <a:t>bobot</a:t>
            </a:r>
            <a:r>
              <a:rPr lang="en-US" b="1" dirty="0" smtClean="0"/>
              <a:t> </a:t>
            </a:r>
            <a:r>
              <a:rPr lang="en-US" b="1" dirty="0" err="1" smtClean="0"/>
              <a:t>akhir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959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MFCC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mengekstraksi</a:t>
            </a:r>
            <a:r>
              <a:rPr lang="en-US" sz="3200" dirty="0"/>
              <a:t> </a:t>
            </a:r>
            <a:r>
              <a:rPr lang="en-US" sz="3200" dirty="0" err="1"/>
              <a:t>ciri</a:t>
            </a:r>
            <a:r>
              <a:rPr lang="en-US" sz="3200" dirty="0"/>
              <a:t> </a:t>
            </a:r>
            <a:r>
              <a:rPr lang="en-US" sz="3200" dirty="0" err="1"/>
              <a:t>suara</a:t>
            </a:r>
            <a:r>
              <a:rPr lang="en-US" sz="3200" dirty="0"/>
              <a:t> </a:t>
            </a:r>
            <a:r>
              <a:rPr lang="en-US" sz="3200" dirty="0" err="1"/>
              <a:t>hingga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</a:t>
            </a:r>
            <a:r>
              <a:rPr lang="en-US" sz="3200" dirty="0" err="1"/>
              <a:t>warna</a:t>
            </a:r>
            <a:r>
              <a:rPr lang="en-US" sz="3200" dirty="0"/>
              <a:t> </a:t>
            </a:r>
            <a:r>
              <a:rPr lang="en-US" sz="3200" dirty="0" err="1"/>
              <a:t>suara</a:t>
            </a:r>
            <a:r>
              <a:rPr lang="en-US" sz="3200" dirty="0"/>
              <a:t> yang </a:t>
            </a:r>
            <a:r>
              <a:rPr lang="en-US" sz="3200" dirty="0" err="1"/>
              <a:t>unik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masing-masing</a:t>
            </a:r>
            <a:r>
              <a:rPr lang="en-US" sz="3200" dirty="0"/>
              <a:t> </a:t>
            </a:r>
            <a:r>
              <a:rPr lang="en-US" sz="3200" dirty="0" err="1"/>
              <a:t>pembicara</a:t>
            </a:r>
            <a:r>
              <a:rPr lang="en-US" sz="3200" dirty="0"/>
              <a:t> ?</a:t>
            </a:r>
            <a:endParaRPr lang="id-ID" sz="3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err="1"/>
              <a:t>Bagaimana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identifikasi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verifikasi</a:t>
            </a:r>
            <a:r>
              <a:rPr lang="en-US" sz="3200" dirty="0"/>
              <a:t> </a:t>
            </a:r>
            <a:r>
              <a:rPr lang="en-US" sz="3200" dirty="0" err="1"/>
              <a:t>suara</a:t>
            </a:r>
            <a:r>
              <a:rPr lang="en-US" sz="3200" dirty="0"/>
              <a:t> </a:t>
            </a:r>
            <a:r>
              <a:rPr lang="en-US" sz="3200" dirty="0" err="1"/>
              <a:t>pembicara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kombinasi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MFCC </a:t>
            </a:r>
            <a:r>
              <a:rPr lang="en-US" sz="3200" dirty="0" err="1"/>
              <a:t>dan</a:t>
            </a:r>
            <a:r>
              <a:rPr lang="en-US" sz="3200" dirty="0"/>
              <a:t> LVQ ?</a:t>
            </a:r>
            <a:endParaRPr lang="id-ID" sz="3200" dirty="0"/>
          </a:p>
          <a:p>
            <a:pPr algn="just"/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834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LVQ (</a:t>
            </a:r>
            <a:r>
              <a:rPr lang="en-US" dirty="0" err="1" smtClean="0"/>
              <a:t>pengujian</a:t>
            </a:r>
            <a:r>
              <a:rPr lang="en-US" dirty="0" smtClean="0"/>
              <a:t> data)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91796"/>
              </p:ext>
            </p:extLst>
          </p:nvPr>
        </p:nvGraphicFramePr>
        <p:xfrm>
          <a:off x="928469" y="2004207"/>
          <a:ext cx="10395388" cy="1737360"/>
        </p:xfrm>
        <a:graphic>
          <a:graphicData uri="http://schemas.openxmlformats.org/drawingml/2006/table">
            <a:tbl>
              <a:tblPr firstRow="1" firstCol="1" bandRow="1"/>
              <a:tblGrid>
                <a:gridCol w="1587465"/>
                <a:gridCol w="1819736"/>
                <a:gridCol w="1851485"/>
                <a:gridCol w="1839788"/>
                <a:gridCol w="1184750"/>
                <a:gridCol w="2112164"/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Input</a:t>
                      </a:r>
                      <a:endParaRPr lang="id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200" b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id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-12.061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0.71374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0.59465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0.07847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-11.872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0.55795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0.58062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0.02105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-12.432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0.37681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0.70664</a:t>
                      </a:r>
                      <a:endParaRPr lang="id-ID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0.01507</a:t>
                      </a:r>
                      <a:endParaRPr lang="id-ID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69010"/>
              </p:ext>
            </p:extLst>
          </p:nvPr>
        </p:nvGraphicFramePr>
        <p:xfrm>
          <a:off x="984737" y="3815422"/>
          <a:ext cx="10367256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2072928"/>
                <a:gridCol w="2072928"/>
                <a:gridCol w="2072928"/>
                <a:gridCol w="2074236"/>
                <a:gridCol w="2074236"/>
              </a:tblGrid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Reno-Buka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Reno-Kunci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Reno-Lock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Reno-Unlock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Jumlah hasil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76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0954" y="4922744"/>
            <a:ext cx="104710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Reno-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Reno-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8806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PENELITIAN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U</a:t>
            </a:r>
            <a:r>
              <a:rPr lang="en-US" sz="2800" dirty="0" err="1" smtClean="0"/>
              <a:t>ntuk</a:t>
            </a:r>
            <a:r>
              <a:rPr lang="en-US" sz="2800" dirty="0" smtClean="0"/>
              <a:t> </a:t>
            </a: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performa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MFCC </a:t>
            </a:r>
            <a:r>
              <a:rPr lang="en-US" sz="2800" dirty="0" err="1"/>
              <a:t>dan</a:t>
            </a:r>
            <a:r>
              <a:rPr lang="en-US" sz="2800" dirty="0"/>
              <a:t> LVQ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verifikasi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.</a:t>
            </a:r>
            <a:endParaRPr lang="id-ID" sz="2800" dirty="0"/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5800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Kata </a:t>
            </a:r>
            <a:r>
              <a:rPr lang="en-US" sz="2800" dirty="0"/>
              <a:t>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verifikasi</a:t>
            </a:r>
            <a:r>
              <a:rPr lang="en-US" sz="2800" dirty="0"/>
              <a:t> </a:t>
            </a:r>
            <a:r>
              <a:rPr lang="en-US" sz="2800" dirty="0" err="1"/>
              <a:t>dibatasi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buka</a:t>
            </a:r>
            <a:r>
              <a:rPr lang="en-US" sz="2800" dirty="0"/>
              <a:t>, </a:t>
            </a:r>
            <a:r>
              <a:rPr lang="en-US" sz="2800" dirty="0" err="1"/>
              <a:t>kunci</a:t>
            </a:r>
            <a:r>
              <a:rPr lang="en-US" sz="2800" dirty="0"/>
              <a:t>, unlock </a:t>
            </a:r>
            <a:r>
              <a:rPr lang="en-US" sz="2800" dirty="0" err="1"/>
              <a:t>dan</a:t>
            </a:r>
            <a:r>
              <a:rPr lang="en-US" sz="2800" dirty="0"/>
              <a:t> lock</a:t>
            </a:r>
            <a:r>
              <a:rPr lang="en-US" sz="28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</a:t>
            </a:r>
            <a:r>
              <a:rPr lang="en-US" sz="2800" dirty="0" err="1"/>
              <a:t>masukan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 </a:t>
            </a:r>
            <a:r>
              <a:rPr lang="en-US" sz="2800" dirty="0" err="1" smtClean="0"/>
              <a:t>ucapan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keluarannya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kata-kata </a:t>
            </a:r>
            <a:r>
              <a:rPr lang="en-US" sz="2800" dirty="0" err="1"/>
              <a:t>terdaftar</a:t>
            </a:r>
            <a:r>
              <a:rPr lang="en-US" sz="2800" dirty="0"/>
              <a:t>.</a:t>
            </a:r>
            <a:endParaRPr lang="id-ID" sz="2800" dirty="0"/>
          </a:p>
          <a:p>
            <a:pPr lvl="0" algn="just">
              <a:buFont typeface="Arial" panose="020B0604020202020204" pitchFamily="34" charset="0"/>
              <a:buChar char="•"/>
            </a:pPr>
            <a:endParaRPr lang="id-ID" sz="2800" dirty="0"/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260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KONTRIBUSI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Mendapatkan</a:t>
            </a:r>
            <a:r>
              <a:rPr lang="en-US" sz="2800" dirty="0" smtClean="0"/>
              <a:t> </a:t>
            </a:r>
            <a:r>
              <a:rPr lang="en-US" sz="2800" dirty="0" err="1" smtClean="0"/>
              <a:t>perbaikan</a:t>
            </a:r>
            <a:r>
              <a:rPr lang="en-US" sz="2800" dirty="0" smtClean="0"/>
              <a:t> </a:t>
            </a:r>
            <a:r>
              <a:rPr lang="en-US" sz="2800" dirty="0" err="1"/>
              <a:t>akurasi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yang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Daniel Christian T.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Judul</a:t>
            </a:r>
            <a:r>
              <a:rPr lang="en-US" sz="2800" dirty="0"/>
              <a:t> “</a:t>
            </a:r>
            <a:r>
              <a:rPr lang="en-US" sz="2800" dirty="0" err="1"/>
              <a:t>Penerapan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Mel-Frequency </a:t>
            </a:r>
            <a:r>
              <a:rPr lang="en-US" sz="2800" dirty="0" err="1"/>
              <a:t>Cepstral</a:t>
            </a:r>
            <a:r>
              <a:rPr lang="en-US" sz="2800" dirty="0"/>
              <a:t> Coefficients Dan K-Means Clustering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” yang </a:t>
            </a:r>
            <a:r>
              <a:rPr lang="en-US" sz="2800" dirty="0" err="1"/>
              <a:t>sebelumnya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MFCC </a:t>
            </a:r>
            <a:r>
              <a:rPr lang="en-US" sz="2800" dirty="0" err="1"/>
              <a:t>dan</a:t>
            </a:r>
            <a:r>
              <a:rPr lang="en-US" sz="2800" dirty="0"/>
              <a:t> K-Mean Clustering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 smtClean="0"/>
              <a:t>dicoba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MFCC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LVQ.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4997350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ANALISIS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verifikasi</a:t>
            </a:r>
            <a:r>
              <a:rPr lang="en-US" sz="2800" dirty="0"/>
              <a:t> </a:t>
            </a:r>
            <a:r>
              <a:rPr lang="en-US" sz="2800" dirty="0" err="1"/>
              <a:t>pembicara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i="1" dirty="0"/>
              <a:t>input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ucapan</a:t>
            </a:r>
            <a:r>
              <a:rPr lang="en-US" sz="2800" dirty="0"/>
              <a:t> </a:t>
            </a:r>
            <a:r>
              <a:rPr lang="en-US" sz="2800" dirty="0" err="1"/>
              <a:t>terbatas</a:t>
            </a:r>
            <a:r>
              <a:rPr lang="en-US" sz="2800" dirty="0" smtClean="0"/>
              <a:t>.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MFCC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ekstraksi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LVQ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identifikasi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pembicara</a:t>
            </a:r>
            <a:r>
              <a:rPr lang="en-US" sz="2800" dirty="0" smtClean="0"/>
              <a:t>. </a:t>
            </a:r>
            <a:endParaRPr lang="en-US" sz="2800" dirty="0"/>
          </a:p>
          <a:p>
            <a:pPr algn="just"/>
            <a:r>
              <a:rPr lang="en-US" sz="2800" dirty="0" smtClean="0"/>
              <a:t>MFCC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terbukti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ekstraksi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suara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baik</a:t>
            </a:r>
            <a:r>
              <a:rPr lang="en-US" sz="2800" dirty="0" smtClean="0"/>
              <a:t>,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LVQ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i="1" dirty="0"/>
              <a:t>supervised neural network</a:t>
            </a:r>
            <a:r>
              <a:rPr lang="en-US" sz="2800" dirty="0"/>
              <a:t>.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Geeta</a:t>
            </a:r>
            <a:r>
              <a:rPr lang="en-US" sz="2800" dirty="0"/>
              <a:t> </a:t>
            </a:r>
            <a:r>
              <a:rPr lang="en-US" sz="2800" dirty="0" err="1"/>
              <a:t>Nijhawan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</a:t>
            </a:r>
            <a:r>
              <a:rPr lang="en-US" sz="2800" dirty="0" smtClean="0"/>
              <a:t>2014, </a:t>
            </a:r>
            <a:r>
              <a:rPr lang="en-US" sz="2800" dirty="0" err="1" smtClean="0"/>
              <a:t>kombinasi</a:t>
            </a:r>
            <a:r>
              <a:rPr lang="en-US" sz="2800" dirty="0" smtClean="0"/>
              <a:t> MFCC </a:t>
            </a:r>
            <a:r>
              <a:rPr lang="en-US" sz="2800" dirty="0" err="1" smtClean="0"/>
              <a:t>dan</a:t>
            </a:r>
            <a:r>
              <a:rPr lang="en-US" sz="2800" dirty="0" smtClean="0"/>
              <a:t> LVQ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kasus</a:t>
            </a:r>
            <a:r>
              <a:rPr lang="en-US" sz="2800" dirty="0" smtClean="0"/>
              <a:t> Text Independent Speaker Verification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akurasi</a:t>
            </a:r>
            <a:r>
              <a:rPr lang="en-US" sz="2800" dirty="0" smtClean="0"/>
              <a:t> 95%.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7097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KERANGKA PEMIKIRAN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9035" y="0"/>
            <a:ext cx="5821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2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PERANCANGAN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41"/>
          <a:stretch/>
        </p:blipFill>
        <p:spPr>
          <a:xfrm>
            <a:off x="319269" y="1991569"/>
            <a:ext cx="4696483" cy="40132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01"/>
          <a:stretch/>
        </p:blipFill>
        <p:spPr>
          <a:xfrm>
            <a:off x="6126480" y="2801675"/>
            <a:ext cx="5619886" cy="3306775"/>
          </a:xfrm>
          <a:prstGeom prst="rect">
            <a:avLst/>
          </a:prstGeom>
        </p:spPr>
      </p:pic>
      <p:cxnSp>
        <p:nvCxnSpPr>
          <p:cNvPr id="18" name="Elbow Connector 17"/>
          <p:cNvCxnSpPr/>
          <p:nvPr/>
        </p:nvCxnSpPr>
        <p:spPr>
          <a:xfrm flipV="1">
            <a:off x="4545106" y="1991569"/>
            <a:ext cx="4168588" cy="4013282"/>
          </a:xfrm>
          <a:prstGeom prst="bentConnector3">
            <a:avLst>
              <a:gd name="adj1" fmla="val 26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713694" y="2012922"/>
            <a:ext cx="1" cy="78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1233</TotalTime>
  <Words>2268</Words>
  <Application>Microsoft Office PowerPoint</Application>
  <PresentationFormat>Widescreen</PresentationFormat>
  <Paragraphs>489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Retrospect</vt:lpstr>
      <vt:lpstr>PENERAPAN METODE MEL FREQUENCY CEPTRAL COEFFICIENT DAN LEARNING VECTOR QUANTIZATION UNTUK TEXT-DEPENDENT SPEAKER VERIFICATION</vt:lpstr>
      <vt:lpstr>LATAR BELAKANG</vt:lpstr>
      <vt:lpstr>RUMUSAN MASALAH</vt:lpstr>
      <vt:lpstr>TUJUAN PENELITIAN </vt:lpstr>
      <vt:lpstr>BATASAN MASALAH</vt:lpstr>
      <vt:lpstr>KONTRIBUSI PENELITIAN</vt:lpstr>
      <vt:lpstr>ANALISIS MASALAH</vt:lpstr>
      <vt:lpstr>KERANGKA PEMIKIRAN</vt:lpstr>
      <vt:lpstr>PERANCANGAN</vt:lpstr>
      <vt:lpstr>INPUT SUARA</vt:lpstr>
      <vt:lpstr>INPUT SUARA (Cont.)</vt:lpstr>
      <vt:lpstr>MEL FREQUENCY CEPTRAL COEFFICIENTS</vt:lpstr>
      <vt:lpstr>SILENCE REMOVAL</vt:lpstr>
      <vt:lpstr>FRAME BLOCKING</vt:lpstr>
      <vt:lpstr>FRAME BLOCKING (Cont.)</vt:lpstr>
      <vt:lpstr>WINDOWING</vt:lpstr>
      <vt:lpstr>HAMMING WINDOW</vt:lpstr>
      <vt:lpstr>WINDOWING (Cont.)</vt:lpstr>
      <vt:lpstr>DFT &amp; FFT</vt:lpstr>
      <vt:lpstr>DFT &amp; FFT (Cont.)</vt:lpstr>
      <vt:lpstr>MEL-FREQUENCY WRAPPING</vt:lpstr>
      <vt:lpstr>MEL-FREQUENCY WRAPPING (Cont.)</vt:lpstr>
      <vt:lpstr>MEL-FREQUENCY WRAPPING (Cont.)</vt:lpstr>
      <vt:lpstr>DISCRETE COSINE TRANSFORM</vt:lpstr>
      <vt:lpstr>Hasil MFCC</vt:lpstr>
      <vt:lpstr>LEARNING VECTOR QUANTIZATION</vt:lpstr>
      <vt:lpstr>Flowchart LVQ</vt:lpstr>
      <vt:lpstr>Input LVQ (pelatihan data)</vt:lpstr>
      <vt:lpstr>LVQ</vt:lpstr>
      <vt:lpstr>LVQ (pengujian data)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METODE MEL FREQUENCY CEPTRAL COEFFICIENT DAN LEARNING VECTOR QUANTIZATION UNTUK TEXT-DEPENDENT SPEAKER VERIFICATION</dc:title>
  <dc:creator>Sukoreno Mukti</dc:creator>
  <cp:lastModifiedBy>Sukoreno Mukti</cp:lastModifiedBy>
  <cp:revision>57</cp:revision>
  <dcterms:created xsi:type="dcterms:W3CDTF">2015-09-30T11:20:43Z</dcterms:created>
  <dcterms:modified xsi:type="dcterms:W3CDTF">2016-04-07T02:13:11Z</dcterms:modified>
</cp:coreProperties>
</file>