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6DC35-7980-6842-8D30-4DE6EADE958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FCE3-A7FA-4F40-A8D3-D76321F4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BFCE3-A7FA-4F40-A8D3-D76321F45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CD0-A3B0-9845-A59A-C36F440F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CBB4-7F60-D141-8A1C-F872AEA4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96BB-2937-644F-A45C-F910A9DE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61F7-7C1C-7F4B-B723-84092435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FB99-F086-7849-8E65-A2A2B055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B6C-16C6-E64A-8755-4613A9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5481-D227-0945-98A1-931AFE99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3B2-7433-B44F-8B08-3D2DAB10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CCA4-C9D5-2745-A130-8EAE7EED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E656-3207-4641-A91E-8D82F584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4F928-C7DC-4F4B-B241-9AA194B0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00841-610B-1040-8084-F4882C26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2ED3-8D75-554A-A768-94563D4F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E869-3552-6A4B-9B4E-15868DE6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64DD-6F8F-B347-B673-B95EF73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57E6-80E1-E247-B03A-1834DC4C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3E74-D0BE-5A47-B551-A4080828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117A-A459-3149-AF57-5AB445DB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C949-C5A6-C54C-ACA4-956A15C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EAB8-E29F-654B-B53F-247FF692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BB1-DCDC-8F41-976D-7B9BEB4F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C7D9-A5E5-D24A-BA44-96A5C6B0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FEC9-8AF0-8B4E-BB4C-57729E7C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EFD6-324D-4C49-AC5E-E39896E8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CDD1-D9F8-AC4A-8F7B-B0EDACCF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0D-61A4-5A4A-B1A2-71E2768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8C9C-ECC9-204C-8FAC-705B2032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83F8-E16B-1C41-8C24-AEB21BCA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1C46-E0D0-6443-87C1-5423ACB5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33C0-6B61-CB4B-9B21-157D67E2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C1B-84B3-2B4D-A9A7-FEEC534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B46F-1AAD-1B45-B06F-BC194A97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1D32-7E2D-2E40-8B07-D7DD01D4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2D80-3BA9-5B46-A62B-2ECF00F5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0754D-7C26-9F45-8CBF-7214EC96B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3BC23-E17B-9D47-B92D-7E2E773B9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93CFF-A11B-7240-AA86-E5393FDD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BC778-24FC-CF4D-8A36-143C500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4A12B-E0AE-264C-B0B4-7E939CAB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ADDC-E7EF-BF45-94C8-B7485BB9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DB10-4E4A-BD43-AF1B-89D16CB0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EACB-8C77-C942-B192-37FCF002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34CC0-5163-CD4A-9188-72D3B3CA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3BB4C-DF92-DA45-A265-3F8B5B4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3038-4144-DE48-921A-06E6D520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FA3E7-7173-764E-906D-606166D1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F229-720B-D740-97C9-AB00410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317C-709D-3F45-98CF-8FA8F669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BE19-2D04-7442-83B2-07FCDE98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F6683-BA38-D743-B129-3C83049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914A-421D-CB46-B371-AA6BE855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5E3A-9D1F-C443-B29E-052B2FBD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0564-C430-284A-B9E2-0D1E776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ACBE-AB40-6840-AACF-81EEAEDA7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E5B3-53A6-1143-9446-C16ECA0F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88605-F0C0-9A45-8456-6D260A30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B1A30-657A-E440-8BC1-0D3ED2F7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E3D7-31E9-854A-9561-E39446D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44438-F851-4840-BD7F-C09F70A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81FF-6280-8F42-9319-321BB60C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D166-6117-C347-A96C-03225393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3256-86E0-4945-A381-08A98D10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D36C-E8DF-DB44-B8F8-31D9E373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458F-F597-CF43-9BC2-313266AB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30FC-B1F1-F245-82EE-31B19F6E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original FITS data next to log(N) plot</a:t>
            </a:r>
          </a:p>
          <a:p>
            <a:r>
              <a:rPr lang="en-US" dirty="0"/>
              <a:t>Show simulated data + object fitting</a:t>
            </a:r>
          </a:p>
          <a:p>
            <a:r>
              <a:rPr lang="en-US" dirty="0"/>
              <a:t>Show catalogue of objects w/ magnitude and position</a:t>
            </a:r>
          </a:p>
        </p:txBody>
      </p:sp>
    </p:spTree>
    <p:extLst>
      <p:ext uri="{BB962C8B-B14F-4D97-AF65-F5344CB8AC3E}">
        <p14:creationId xmlns:p14="http://schemas.microsoft.com/office/powerpoint/2010/main" val="398569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213D-4FC3-1F42-A4A0-53975FFE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4 – corrected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F4-52F5-054D-95CA-CEEB600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true image -&gt; distribution of brightness</a:t>
            </a:r>
          </a:p>
          <a:p>
            <a:r>
              <a:rPr lang="en-US" dirty="0"/>
              <a:t>Gaussian fit to histogram</a:t>
            </a:r>
          </a:p>
          <a:p>
            <a:r>
              <a:rPr lang="en-US" dirty="0"/>
              <a:t>Now we have true background, use histogram tail to isolate objects properly</a:t>
            </a:r>
          </a:p>
          <a:p>
            <a:r>
              <a:rPr lang="en-US" dirty="0"/>
              <a:t>Identifies connected pixels again</a:t>
            </a:r>
          </a:p>
          <a:p>
            <a:r>
              <a:rPr lang="en-US" dirty="0"/>
              <a:t>Removes small objects + relabels again</a:t>
            </a:r>
          </a:p>
          <a:p>
            <a:r>
              <a:rPr lang="en-US" dirty="0"/>
              <a:t>Now isolated all images properly w/ non-background-included counts</a:t>
            </a:r>
          </a:p>
          <a:p>
            <a:r>
              <a:rPr lang="en-US" dirty="0"/>
              <a:t>Show examples of objects</a:t>
            </a:r>
          </a:p>
        </p:txBody>
      </p:sp>
    </p:spTree>
    <p:extLst>
      <p:ext uri="{BB962C8B-B14F-4D97-AF65-F5344CB8AC3E}">
        <p14:creationId xmlns:p14="http://schemas.microsoft.com/office/powerpoint/2010/main" val="128189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00C-89CE-4749-A137-B05927B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5 – magnitude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3F80-D293-B641-B293-25F88D6F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object, converted counts to magnitude</a:t>
            </a:r>
          </a:p>
          <a:p>
            <a:r>
              <a:rPr lang="en-US" dirty="0"/>
              <a:t>-&gt; show equations</a:t>
            </a:r>
          </a:p>
          <a:p>
            <a:r>
              <a:rPr lang="en-US" dirty="0"/>
              <a:t>Plotted magnitude of objects vs apparent brightness</a:t>
            </a:r>
          </a:p>
        </p:txBody>
      </p:sp>
    </p:spTree>
    <p:extLst>
      <p:ext uri="{BB962C8B-B14F-4D97-AF65-F5344CB8AC3E}">
        <p14:creationId xmlns:p14="http://schemas.microsoft.com/office/powerpoint/2010/main" val="90732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C65-DF8C-7F47-822F-DEE6563F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4734-FE2D-F34E-A19D-7664E63E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galaxies as Gaussians</a:t>
            </a:r>
          </a:p>
          <a:p>
            <a:r>
              <a:rPr lang="en-US" dirty="0"/>
              <a:t>Variation of </a:t>
            </a:r>
            <a:r>
              <a:rPr lang="el-GR" dirty="0"/>
              <a:t>σ</a:t>
            </a:r>
            <a:r>
              <a:rPr lang="en-GB" dirty="0"/>
              <a:t> matrices to create spheres + ovals</a:t>
            </a:r>
            <a:endParaRPr lang="en-US" dirty="0"/>
          </a:p>
          <a:p>
            <a:r>
              <a:rPr lang="en-US" dirty="0"/>
              <a:t>Show example of oval fit + circle fit</a:t>
            </a:r>
          </a:p>
        </p:txBody>
      </p:sp>
    </p:spTree>
    <p:extLst>
      <p:ext uri="{BB962C8B-B14F-4D97-AF65-F5344CB8AC3E}">
        <p14:creationId xmlns:p14="http://schemas.microsoft.com/office/powerpoint/2010/main" val="216469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8B55-C694-6043-9520-FF5B6C0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FF76-A451-7046-BA91-EF78F776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factor to determine what’s a star and what’s a galaxy</a:t>
            </a:r>
          </a:p>
          <a:p>
            <a:r>
              <a:rPr lang="en-US" dirty="0"/>
              <a:t>Comparing count distribution to Gaussian (star) and Gaussian * Top-hat (galaxy)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3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7EA0-73E8-E542-84B1-D83B97D9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EE85-19F0-4842-AF61-5756C400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Results:</a:t>
            </a:r>
          </a:p>
          <a:p>
            <a:r>
              <a:rPr lang="en-US"/>
              <a:t>Corrected image </a:t>
            </a:r>
            <a:r>
              <a:rPr lang="en-US" dirty="0"/>
              <a:t>for BG + obtained log(N) plot</a:t>
            </a:r>
          </a:p>
          <a:p>
            <a:r>
              <a:rPr lang="en-US" dirty="0"/>
              <a:t>Stored magnitude + location for each object in a dictionary</a:t>
            </a:r>
          </a:p>
          <a:p>
            <a:r>
              <a:rPr lang="en-US" dirty="0"/>
              <a:t>Simulated data to test scripts on</a:t>
            </a:r>
          </a:p>
          <a:p>
            <a:r>
              <a:rPr lang="en-US" dirty="0"/>
              <a:t>Proof of concept of way to differentiate between star + galaxy</a:t>
            </a:r>
          </a:p>
          <a:p>
            <a:endParaRPr lang="en-US" dirty="0"/>
          </a:p>
          <a:p>
            <a:r>
              <a:rPr lang="en-US" dirty="0"/>
              <a:t>Difficulties which remain:</a:t>
            </a:r>
          </a:p>
          <a:p>
            <a:r>
              <a:rPr lang="en-US" dirty="0"/>
              <a:t>Star vs galaxy only works on simulated data so far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AC84-9290-6045-8799-E522337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/>
              <a:t>for listening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0158-3EA8-DD44-9359-8C7C12C4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652-31D8-5543-961E-9328A39F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2275"/>
            <a:ext cx="12192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Optima" panose="02000503060000020004" pitchFamily="2" charset="0"/>
              </a:rPr>
              <a:t>ASTRONOMICAL</a:t>
            </a:r>
            <a:r>
              <a:rPr lang="en-US" sz="5400" dirty="0">
                <a:latin typeface="Optima" panose="02000503060000020004" pitchFamily="2" charset="0"/>
              </a:rPr>
              <a:t> </a:t>
            </a:r>
            <a:br>
              <a:rPr lang="en-US" sz="5400" dirty="0">
                <a:latin typeface="Optima" panose="02000503060000020004" pitchFamily="2" charset="0"/>
              </a:rPr>
            </a:br>
            <a:r>
              <a:rPr lang="en-US" sz="5400" dirty="0">
                <a:latin typeface="Optima" panose="02000503060000020004" pitchFamily="2" charset="0"/>
              </a:rPr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172A-043C-4142-AF51-EB073AFA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Optima" panose="02000503060000020004" pitchFamily="2" charset="0"/>
              </a:rPr>
              <a:t>DAVID BATES &amp; SUKORNO ASAD</a:t>
            </a:r>
          </a:p>
        </p:txBody>
      </p:sp>
    </p:spTree>
    <p:extLst>
      <p:ext uri="{BB962C8B-B14F-4D97-AF65-F5344CB8AC3E}">
        <p14:creationId xmlns:p14="http://schemas.microsoft.com/office/powerpoint/2010/main" val="5343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55F-2636-8346-B78B-E55FBE1F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FITS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C4E5-3D62-6548-BED4-AB70BFFB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original FITS image</a:t>
            </a:r>
          </a:p>
          <a:p>
            <a:r>
              <a:rPr lang="en-US" dirty="0"/>
              <a:t>Image w/ filters (min-max, </a:t>
            </a:r>
            <a:r>
              <a:rPr lang="en-US" dirty="0" err="1"/>
              <a:t>zscale</a:t>
            </a:r>
            <a:r>
              <a:rPr lang="en-US" dirty="0"/>
              <a:t>)</a:t>
            </a:r>
          </a:p>
          <a:p>
            <a:r>
              <a:rPr lang="en-US" dirty="0"/>
              <a:t>Point out features e.g. obvious bright stars, bleeding out, edge effects</a:t>
            </a:r>
          </a:p>
        </p:txBody>
      </p:sp>
    </p:spTree>
    <p:extLst>
      <p:ext uri="{BB962C8B-B14F-4D97-AF65-F5344CB8AC3E}">
        <p14:creationId xmlns:p14="http://schemas.microsoft.com/office/powerpoint/2010/main" val="326017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0F63-B69C-E543-9218-32A50400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image was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B9D5-56BF-1B46-9F1F-946E6791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CCD sensor works</a:t>
            </a:r>
          </a:p>
          <a:p>
            <a:r>
              <a:rPr lang="en-US" dirty="0"/>
              <a:t>Stacking of images</a:t>
            </a:r>
            <a:r>
              <a:rPr lang="en-US" dirty="0">
                <a:sym typeface="Wingdings" pitchFamily="2" charset="2"/>
              </a:rPr>
              <a:t> led to edge effects</a:t>
            </a:r>
          </a:p>
          <a:p>
            <a:r>
              <a:rPr lang="en-US" dirty="0">
                <a:sym typeface="Wingdings" pitchFamily="2" charset="2"/>
              </a:rPr>
              <a:t>CCD oversaturation -&gt; bleeding out for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619C-2B82-AC42-8DA8-5BB3508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CDC6-D0F9-B64C-B791-664AD67B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CCD FITS image of various astronomical objects</a:t>
            </a:r>
          </a:p>
          <a:p>
            <a:r>
              <a:rPr lang="en-US" dirty="0"/>
              <a:t>Correct for background count</a:t>
            </a:r>
          </a:p>
          <a:p>
            <a:r>
              <a:rPr lang="en-US" dirty="0"/>
              <a:t>Isolate and label objects</a:t>
            </a:r>
          </a:p>
          <a:p>
            <a:r>
              <a:rPr lang="en-US" dirty="0"/>
              <a:t>Use apparent brightness of each object to find magnitude</a:t>
            </a:r>
          </a:p>
          <a:p>
            <a:r>
              <a:rPr lang="en-US" dirty="0"/>
              <a:t>Store data for each object in a catalogue</a:t>
            </a:r>
          </a:p>
          <a:p>
            <a:r>
              <a:rPr lang="en-US" dirty="0" err="1"/>
              <a:t>Categorise</a:t>
            </a:r>
            <a:r>
              <a:rPr lang="en-US" dirty="0"/>
              <a:t> objects into either star or galaxy</a:t>
            </a:r>
          </a:p>
          <a:p>
            <a:r>
              <a:rPr lang="en-US" dirty="0"/>
              <a:t>Plot cumulative freq. of objects against magnitude 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61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6D3-BA1D-3C4D-BD7F-3676D2D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want distribution of magnitudes?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E671-2011-BC42-84BD-34F6773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 bit about modern conventional methods in the industry</a:t>
            </a:r>
          </a:p>
          <a:p>
            <a:r>
              <a:rPr lang="en-US" dirty="0"/>
              <a:t>Allows us to compare to data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49697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563-A571-5D41-BFAC-963BB7C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1 – background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201-0DCD-F144-942B-9028A22C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Gaussian to background portion of histogram</a:t>
            </a:r>
          </a:p>
          <a:p>
            <a:r>
              <a:rPr lang="en-US" dirty="0"/>
              <a:t>Tails of Gaussian -&gt; threshold for what’s an object</a:t>
            </a:r>
          </a:p>
          <a:p>
            <a:r>
              <a:rPr lang="en-US" dirty="0"/>
              <a:t>Cropped out edge – just background, ignore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563-A571-5D41-BFAC-963BB7C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2 –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201-0DCD-F144-942B-9028A22C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check using BG threshold, create image of 1s if object and 0s if background</a:t>
            </a:r>
          </a:p>
          <a:p>
            <a:r>
              <a:rPr lang="en-US" dirty="0"/>
              <a:t>-&gt; show plot of this</a:t>
            </a:r>
          </a:p>
          <a:p>
            <a:r>
              <a:rPr lang="en-US" dirty="0"/>
              <a:t>Finds groups of connected pixels, labels consecutively</a:t>
            </a:r>
          </a:p>
          <a:p>
            <a:r>
              <a:rPr lang="en-US" dirty="0"/>
              <a:t>Discuss method used</a:t>
            </a:r>
          </a:p>
          <a:p>
            <a:r>
              <a:rPr lang="en-US" dirty="0"/>
              <a:t>Removes any which have less than 50 </a:t>
            </a:r>
            <a:r>
              <a:rPr lang="en-US" dirty="0" err="1"/>
              <a:t>pxls</a:t>
            </a:r>
            <a:r>
              <a:rPr lang="en-US" dirty="0"/>
              <a:t> + relabels</a:t>
            </a:r>
          </a:p>
          <a:p>
            <a:r>
              <a:rPr lang="en-US" dirty="0"/>
              <a:t>Now have isolated objects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563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F75F-FCC7-7A45-8020-2BDD7FF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3 – 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1249-C962-014E-A25A-A7ABDB12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interpolates across gaps</a:t>
            </a:r>
          </a:p>
          <a:p>
            <a:r>
              <a:rPr lang="en-US" dirty="0"/>
              <a:t>Replaces filled gaps with MEDIAN (mean would weigh star bleeding too highly) value of surrounding background</a:t>
            </a:r>
          </a:p>
          <a:p>
            <a:r>
              <a:rPr lang="en-US" dirty="0"/>
              <a:t>Histogram of masked, interpolated, filled background</a:t>
            </a:r>
          </a:p>
          <a:p>
            <a:r>
              <a:rPr lang="en-US" dirty="0"/>
              <a:t>Now obtained true image (</a:t>
            </a:r>
            <a:r>
              <a:rPr lang="en-US" dirty="0" err="1"/>
              <a:t>orig</a:t>
            </a:r>
            <a:r>
              <a:rPr lang="en-US" dirty="0"/>
              <a:t> – </a:t>
            </a:r>
            <a:r>
              <a:rPr lang="en-US" dirty="0" err="1"/>
              <a:t>bg</a:t>
            </a:r>
            <a:r>
              <a:rPr lang="en-US" dirty="0"/>
              <a:t>)</a:t>
            </a:r>
          </a:p>
          <a:p>
            <a:r>
              <a:rPr lang="en-US" dirty="0"/>
              <a:t>Show corrected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7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507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Office Theme</vt:lpstr>
      <vt:lpstr>Main Results</vt:lpstr>
      <vt:lpstr>ASTRONOMICAL  IMAGE PROCESSING</vt:lpstr>
      <vt:lpstr>Original FITS image</vt:lpstr>
      <vt:lpstr>How image was taken</vt:lpstr>
      <vt:lpstr>Main aims of project</vt:lpstr>
      <vt:lpstr>Why do we want distribution of magnitudes?</vt:lpstr>
      <vt:lpstr>what we did 1 – background analysis</vt:lpstr>
      <vt:lpstr>what we did 2 – object detection</vt:lpstr>
      <vt:lpstr>what we did 3 – background correction</vt:lpstr>
      <vt:lpstr>what we did 4 – corrected image</vt:lpstr>
      <vt:lpstr>what we did 5 – magnitude plot</vt:lpstr>
      <vt:lpstr>Testing on fake data</vt:lpstr>
      <vt:lpstr>Additional Tasks</vt:lpstr>
      <vt:lpstr>Summary + Discussion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ASTRONOMICAL  IMAGE PROCESSING</dc:title>
  <dc:creator>Asad, Sukorno</dc:creator>
  <cp:lastModifiedBy>Asad, Sukorno</cp:lastModifiedBy>
  <cp:revision>4</cp:revision>
  <dcterms:created xsi:type="dcterms:W3CDTF">2024-01-31T23:39:53Z</dcterms:created>
  <dcterms:modified xsi:type="dcterms:W3CDTF">2024-02-01T10:27:04Z</dcterms:modified>
</cp:coreProperties>
</file>