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1" r:id="rId4"/>
    <p:sldId id="258" r:id="rId5"/>
    <p:sldId id="259" r:id="rId6"/>
    <p:sldId id="263" r:id="rId7"/>
    <p:sldId id="262" r:id="rId8"/>
    <p:sldId id="260"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19"/>
    <p:restoredTop sz="94404"/>
  </p:normalViewPr>
  <p:slideViewPr>
    <p:cSldViewPr snapToGrid="0" snapToObjects="1">
      <p:cViewPr varScale="1">
        <p:scale>
          <a:sx n="60" d="100"/>
          <a:sy n="60" d="100"/>
        </p:scale>
        <p:origin x="176"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DC3E5-00DD-AA48-B568-201C6D924957}" type="datetimeFigureOut">
              <a:rPr lang="en-US" smtClean="0"/>
              <a:t>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8DBBE-BB87-F544-891E-BAF3CF2D63E0}" type="slidenum">
              <a:rPr lang="en-US" smtClean="0"/>
              <a:t>‹#›</a:t>
            </a:fld>
            <a:endParaRPr lang="en-US"/>
          </a:p>
        </p:txBody>
      </p:sp>
    </p:spTree>
    <p:extLst>
      <p:ext uri="{BB962C8B-B14F-4D97-AF65-F5344CB8AC3E}">
        <p14:creationId xmlns:p14="http://schemas.microsoft.com/office/powerpoint/2010/main" val="3346278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48DBBE-BB87-F544-891E-BAF3CF2D63E0}" type="slidenum">
              <a:rPr lang="en-US" smtClean="0"/>
              <a:t>1</a:t>
            </a:fld>
            <a:endParaRPr lang="en-US"/>
          </a:p>
        </p:txBody>
      </p:sp>
    </p:spTree>
    <p:extLst>
      <p:ext uri="{BB962C8B-B14F-4D97-AF65-F5344CB8AC3E}">
        <p14:creationId xmlns:p14="http://schemas.microsoft.com/office/powerpoint/2010/main" val="29892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48DBBE-BB87-F544-891E-BAF3CF2D63E0}" type="slidenum">
              <a:rPr lang="en-US" smtClean="0"/>
              <a:t>2</a:t>
            </a:fld>
            <a:endParaRPr lang="en-US"/>
          </a:p>
        </p:txBody>
      </p:sp>
    </p:spTree>
    <p:extLst>
      <p:ext uri="{BB962C8B-B14F-4D97-AF65-F5344CB8AC3E}">
        <p14:creationId xmlns:p14="http://schemas.microsoft.com/office/powerpoint/2010/main" val="413481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48DBBE-BB87-F544-891E-BAF3CF2D63E0}" type="slidenum">
              <a:rPr lang="en-US" smtClean="0"/>
              <a:t>3</a:t>
            </a:fld>
            <a:endParaRPr lang="en-US"/>
          </a:p>
        </p:txBody>
      </p:sp>
    </p:spTree>
    <p:extLst>
      <p:ext uri="{BB962C8B-B14F-4D97-AF65-F5344CB8AC3E}">
        <p14:creationId xmlns:p14="http://schemas.microsoft.com/office/powerpoint/2010/main" val="756169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48DBBE-BB87-F544-891E-BAF3CF2D63E0}" type="slidenum">
              <a:rPr lang="en-US" smtClean="0"/>
              <a:t>4</a:t>
            </a:fld>
            <a:endParaRPr lang="en-US"/>
          </a:p>
        </p:txBody>
      </p:sp>
    </p:spTree>
    <p:extLst>
      <p:ext uri="{BB962C8B-B14F-4D97-AF65-F5344CB8AC3E}">
        <p14:creationId xmlns:p14="http://schemas.microsoft.com/office/powerpoint/2010/main" val="3159146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48DBBE-BB87-F544-891E-BAF3CF2D63E0}" type="slidenum">
              <a:rPr lang="en-US" smtClean="0"/>
              <a:t>5</a:t>
            </a:fld>
            <a:endParaRPr lang="en-US"/>
          </a:p>
        </p:txBody>
      </p:sp>
    </p:spTree>
    <p:extLst>
      <p:ext uri="{BB962C8B-B14F-4D97-AF65-F5344CB8AC3E}">
        <p14:creationId xmlns:p14="http://schemas.microsoft.com/office/powerpoint/2010/main" val="392788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48DBBE-BB87-F544-891E-BAF3CF2D63E0}" type="slidenum">
              <a:rPr lang="en-US" smtClean="0"/>
              <a:t>6</a:t>
            </a:fld>
            <a:endParaRPr lang="en-US"/>
          </a:p>
        </p:txBody>
      </p:sp>
    </p:spTree>
    <p:extLst>
      <p:ext uri="{BB962C8B-B14F-4D97-AF65-F5344CB8AC3E}">
        <p14:creationId xmlns:p14="http://schemas.microsoft.com/office/powerpoint/2010/main" val="3270277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DFEF-928F-0342-8951-41A2F5EED92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66B8182-B3BF-444E-B2CD-52FF56AD92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EC1F237-25AA-C244-9612-DA0E009438E8}"/>
              </a:ext>
            </a:extLst>
          </p:cNvPr>
          <p:cNvSpPr>
            <a:spLocks noGrp="1"/>
          </p:cNvSpPr>
          <p:nvPr>
            <p:ph type="dt" sz="half" idx="10"/>
          </p:nvPr>
        </p:nvSpPr>
        <p:spPr/>
        <p:txBody>
          <a:bodyPr/>
          <a:lstStyle/>
          <a:p>
            <a:fld id="{5386FB4E-AFC8-6640-A593-AD1D1E05BE89}" type="datetimeFigureOut">
              <a:rPr lang="en-US" smtClean="0"/>
              <a:t>2/7/23</a:t>
            </a:fld>
            <a:endParaRPr lang="en-US"/>
          </a:p>
        </p:txBody>
      </p:sp>
      <p:sp>
        <p:nvSpPr>
          <p:cNvPr id="5" name="Footer Placeholder 4">
            <a:extLst>
              <a:ext uri="{FF2B5EF4-FFF2-40B4-BE49-F238E27FC236}">
                <a16:creationId xmlns:a16="http://schemas.microsoft.com/office/drawing/2014/main" id="{B117F3ED-176C-E247-8EB5-8B0D785347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E4A69-42BD-4040-8497-370DB75BF9D3}"/>
              </a:ext>
            </a:extLst>
          </p:cNvPr>
          <p:cNvSpPr>
            <a:spLocks noGrp="1"/>
          </p:cNvSpPr>
          <p:nvPr>
            <p:ph type="sldNum" sz="quarter" idx="12"/>
          </p:nvPr>
        </p:nvSpPr>
        <p:spPr/>
        <p:txBody>
          <a:bodyPr/>
          <a:lstStyle/>
          <a:p>
            <a:fld id="{EF0CCCD1-1F21-8F4D-9BB7-A4F891D2AE17}" type="slidenum">
              <a:rPr lang="en-US" smtClean="0"/>
              <a:t>‹#›</a:t>
            </a:fld>
            <a:endParaRPr lang="en-US"/>
          </a:p>
        </p:txBody>
      </p:sp>
    </p:spTree>
    <p:extLst>
      <p:ext uri="{BB962C8B-B14F-4D97-AF65-F5344CB8AC3E}">
        <p14:creationId xmlns:p14="http://schemas.microsoft.com/office/powerpoint/2010/main" val="403227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8142-C50D-8748-9800-234F8A62F32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213A120-2A54-2C4C-A129-89CC36261F5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F3EA77-D8CA-AA41-8349-D6B878C14BB3}"/>
              </a:ext>
            </a:extLst>
          </p:cNvPr>
          <p:cNvSpPr>
            <a:spLocks noGrp="1"/>
          </p:cNvSpPr>
          <p:nvPr>
            <p:ph type="dt" sz="half" idx="10"/>
          </p:nvPr>
        </p:nvSpPr>
        <p:spPr/>
        <p:txBody>
          <a:bodyPr/>
          <a:lstStyle/>
          <a:p>
            <a:fld id="{5386FB4E-AFC8-6640-A593-AD1D1E05BE89}" type="datetimeFigureOut">
              <a:rPr lang="en-US" smtClean="0"/>
              <a:t>2/7/23</a:t>
            </a:fld>
            <a:endParaRPr lang="en-US"/>
          </a:p>
        </p:txBody>
      </p:sp>
      <p:sp>
        <p:nvSpPr>
          <p:cNvPr id="5" name="Footer Placeholder 4">
            <a:extLst>
              <a:ext uri="{FF2B5EF4-FFF2-40B4-BE49-F238E27FC236}">
                <a16:creationId xmlns:a16="http://schemas.microsoft.com/office/drawing/2014/main" id="{0B276C1B-D23E-7740-BA5E-1FC37BD55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AF68A5-D47F-1646-8A59-DA8056C185CF}"/>
              </a:ext>
            </a:extLst>
          </p:cNvPr>
          <p:cNvSpPr>
            <a:spLocks noGrp="1"/>
          </p:cNvSpPr>
          <p:nvPr>
            <p:ph type="sldNum" sz="quarter" idx="12"/>
          </p:nvPr>
        </p:nvSpPr>
        <p:spPr/>
        <p:txBody>
          <a:bodyPr/>
          <a:lstStyle/>
          <a:p>
            <a:fld id="{EF0CCCD1-1F21-8F4D-9BB7-A4F891D2AE17}" type="slidenum">
              <a:rPr lang="en-US" smtClean="0"/>
              <a:t>‹#›</a:t>
            </a:fld>
            <a:endParaRPr lang="en-US"/>
          </a:p>
        </p:txBody>
      </p:sp>
    </p:spTree>
    <p:extLst>
      <p:ext uri="{BB962C8B-B14F-4D97-AF65-F5344CB8AC3E}">
        <p14:creationId xmlns:p14="http://schemas.microsoft.com/office/powerpoint/2010/main" val="3271070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C12B72-BD94-334D-BEDB-7853F50F248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84D7AC-1402-E94D-A8FA-FCA049AB19B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C954C37-2D2E-8C40-B54E-088053D23C6D}"/>
              </a:ext>
            </a:extLst>
          </p:cNvPr>
          <p:cNvSpPr>
            <a:spLocks noGrp="1"/>
          </p:cNvSpPr>
          <p:nvPr>
            <p:ph type="dt" sz="half" idx="10"/>
          </p:nvPr>
        </p:nvSpPr>
        <p:spPr/>
        <p:txBody>
          <a:bodyPr/>
          <a:lstStyle/>
          <a:p>
            <a:fld id="{5386FB4E-AFC8-6640-A593-AD1D1E05BE89}" type="datetimeFigureOut">
              <a:rPr lang="en-US" smtClean="0"/>
              <a:t>2/7/23</a:t>
            </a:fld>
            <a:endParaRPr lang="en-US"/>
          </a:p>
        </p:txBody>
      </p:sp>
      <p:sp>
        <p:nvSpPr>
          <p:cNvPr id="5" name="Footer Placeholder 4">
            <a:extLst>
              <a:ext uri="{FF2B5EF4-FFF2-40B4-BE49-F238E27FC236}">
                <a16:creationId xmlns:a16="http://schemas.microsoft.com/office/drawing/2014/main" id="{B1FA26F8-7A14-774B-BE72-A3D57055C5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5A3C8-1067-EE42-BD22-00A3C0E60F5F}"/>
              </a:ext>
            </a:extLst>
          </p:cNvPr>
          <p:cNvSpPr>
            <a:spLocks noGrp="1"/>
          </p:cNvSpPr>
          <p:nvPr>
            <p:ph type="sldNum" sz="quarter" idx="12"/>
          </p:nvPr>
        </p:nvSpPr>
        <p:spPr/>
        <p:txBody>
          <a:bodyPr/>
          <a:lstStyle/>
          <a:p>
            <a:fld id="{EF0CCCD1-1F21-8F4D-9BB7-A4F891D2AE17}" type="slidenum">
              <a:rPr lang="en-US" smtClean="0"/>
              <a:t>‹#›</a:t>
            </a:fld>
            <a:endParaRPr lang="en-US"/>
          </a:p>
        </p:txBody>
      </p:sp>
    </p:spTree>
    <p:extLst>
      <p:ext uri="{BB962C8B-B14F-4D97-AF65-F5344CB8AC3E}">
        <p14:creationId xmlns:p14="http://schemas.microsoft.com/office/powerpoint/2010/main" val="124273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826F-9CEF-D04E-8CAB-FDD25E02519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20BA451-FAFF-7D46-A44A-E898C440F78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12C4B7-8650-B84D-8BAA-7B7E95C27213}"/>
              </a:ext>
            </a:extLst>
          </p:cNvPr>
          <p:cNvSpPr>
            <a:spLocks noGrp="1"/>
          </p:cNvSpPr>
          <p:nvPr>
            <p:ph type="dt" sz="half" idx="10"/>
          </p:nvPr>
        </p:nvSpPr>
        <p:spPr/>
        <p:txBody>
          <a:bodyPr/>
          <a:lstStyle/>
          <a:p>
            <a:fld id="{5386FB4E-AFC8-6640-A593-AD1D1E05BE89}" type="datetimeFigureOut">
              <a:rPr lang="en-US" smtClean="0"/>
              <a:t>2/7/23</a:t>
            </a:fld>
            <a:endParaRPr lang="en-US"/>
          </a:p>
        </p:txBody>
      </p:sp>
      <p:sp>
        <p:nvSpPr>
          <p:cNvPr id="5" name="Footer Placeholder 4">
            <a:extLst>
              <a:ext uri="{FF2B5EF4-FFF2-40B4-BE49-F238E27FC236}">
                <a16:creationId xmlns:a16="http://schemas.microsoft.com/office/drawing/2014/main" id="{56CDE699-BDF4-9B49-8021-292E244FB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24250-C607-DE49-BDD1-120E8735262A}"/>
              </a:ext>
            </a:extLst>
          </p:cNvPr>
          <p:cNvSpPr>
            <a:spLocks noGrp="1"/>
          </p:cNvSpPr>
          <p:nvPr>
            <p:ph type="sldNum" sz="quarter" idx="12"/>
          </p:nvPr>
        </p:nvSpPr>
        <p:spPr/>
        <p:txBody>
          <a:bodyPr/>
          <a:lstStyle/>
          <a:p>
            <a:fld id="{EF0CCCD1-1F21-8F4D-9BB7-A4F891D2AE17}" type="slidenum">
              <a:rPr lang="en-US" smtClean="0"/>
              <a:t>‹#›</a:t>
            </a:fld>
            <a:endParaRPr lang="en-US"/>
          </a:p>
        </p:txBody>
      </p:sp>
    </p:spTree>
    <p:extLst>
      <p:ext uri="{BB962C8B-B14F-4D97-AF65-F5344CB8AC3E}">
        <p14:creationId xmlns:p14="http://schemas.microsoft.com/office/powerpoint/2010/main" val="3017514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B529-3CF7-9447-AD6F-FAE88360D16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00EBD23-AC00-CC44-B59D-9026A2CFD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ACB639D-B72C-2E49-B8E8-255B17924772}"/>
              </a:ext>
            </a:extLst>
          </p:cNvPr>
          <p:cNvSpPr>
            <a:spLocks noGrp="1"/>
          </p:cNvSpPr>
          <p:nvPr>
            <p:ph type="dt" sz="half" idx="10"/>
          </p:nvPr>
        </p:nvSpPr>
        <p:spPr/>
        <p:txBody>
          <a:bodyPr/>
          <a:lstStyle/>
          <a:p>
            <a:fld id="{5386FB4E-AFC8-6640-A593-AD1D1E05BE89}" type="datetimeFigureOut">
              <a:rPr lang="en-US" smtClean="0"/>
              <a:t>2/7/23</a:t>
            </a:fld>
            <a:endParaRPr lang="en-US"/>
          </a:p>
        </p:txBody>
      </p:sp>
      <p:sp>
        <p:nvSpPr>
          <p:cNvPr id="5" name="Footer Placeholder 4">
            <a:extLst>
              <a:ext uri="{FF2B5EF4-FFF2-40B4-BE49-F238E27FC236}">
                <a16:creationId xmlns:a16="http://schemas.microsoft.com/office/drawing/2014/main" id="{C59808D2-6569-2344-8B8A-49149BD0A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DA9F6-C391-734C-A1EC-C213DEA1266F}"/>
              </a:ext>
            </a:extLst>
          </p:cNvPr>
          <p:cNvSpPr>
            <a:spLocks noGrp="1"/>
          </p:cNvSpPr>
          <p:nvPr>
            <p:ph type="sldNum" sz="quarter" idx="12"/>
          </p:nvPr>
        </p:nvSpPr>
        <p:spPr/>
        <p:txBody>
          <a:bodyPr/>
          <a:lstStyle/>
          <a:p>
            <a:fld id="{EF0CCCD1-1F21-8F4D-9BB7-A4F891D2AE17}" type="slidenum">
              <a:rPr lang="en-US" smtClean="0"/>
              <a:t>‹#›</a:t>
            </a:fld>
            <a:endParaRPr lang="en-US"/>
          </a:p>
        </p:txBody>
      </p:sp>
    </p:spTree>
    <p:extLst>
      <p:ext uri="{BB962C8B-B14F-4D97-AF65-F5344CB8AC3E}">
        <p14:creationId xmlns:p14="http://schemas.microsoft.com/office/powerpoint/2010/main" val="3900636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0F0F-F4C5-B049-B151-39DBF3DCFF3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8B4C73C-48CB-6240-8CC3-7D9710C3AB3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921EC37-9282-3B4E-924E-537AEE64398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D212E0A-1170-0946-B2BA-C200988651B2}"/>
              </a:ext>
            </a:extLst>
          </p:cNvPr>
          <p:cNvSpPr>
            <a:spLocks noGrp="1"/>
          </p:cNvSpPr>
          <p:nvPr>
            <p:ph type="dt" sz="half" idx="10"/>
          </p:nvPr>
        </p:nvSpPr>
        <p:spPr/>
        <p:txBody>
          <a:bodyPr/>
          <a:lstStyle/>
          <a:p>
            <a:fld id="{5386FB4E-AFC8-6640-A593-AD1D1E05BE89}" type="datetimeFigureOut">
              <a:rPr lang="en-US" smtClean="0"/>
              <a:t>2/7/23</a:t>
            </a:fld>
            <a:endParaRPr lang="en-US"/>
          </a:p>
        </p:txBody>
      </p:sp>
      <p:sp>
        <p:nvSpPr>
          <p:cNvPr id="6" name="Footer Placeholder 5">
            <a:extLst>
              <a:ext uri="{FF2B5EF4-FFF2-40B4-BE49-F238E27FC236}">
                <a16:creationId xmlns:a16="http://schemas.microsoft.com/office/drawing/2014/main" id="{DA3AE235-5808-E14B-8879-7A0341CD8E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ADDFF-2DFE-514F-9830-E31902451B92}"/>
              </a:ext>
            </a:extLst>
          </p:cNvPr>
          <p:cNvSpPr>
            <a:spLocks noGrp="1"/>
          </p:cNvSpPr>
          <p:nvPr>
            <p:ph type="sldNum" sz="quarter" idx="12"/>
          </p:nvPr>
        </p:nvSpPr>
        <p:spPr/>
        <p:txBody>
          <a:bodyPr/>
          <a:lstStyle/>
          <a:p>
            <a:fld id="{EF0CCCD1-1F21-8F4D-9BB7-A4F891D2AE17}" type="slidenum">
              <a:rPr lang="en-US" smtClean="0"/>
              <a:t>‹#›</a:t>
            </a:fld>
            <a:endParaRPr lang="en-US"/>
          </a:p>
        </p:txBody>
      </p:sp>
    </p:spTree>
    <p:extLst>
      <p:ext uri="{BB962C8B-B14F-4D97-AF65-F5344CB8AC3E}">
        <p14:creationId xmlns:p14="http://schemas.microsoft.com/office/powerpoint/2010/main" val="2943596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7661F-6E13-054D-AC7F-32A18600BAA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E2D287C-62C5-5B4D-AE1E-A68FEADF42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F3FFD8C-97EB-694A-A6D7-6A4ACAE59B3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B6253EE-AE72-9243-95A3-3D68960575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EE2597C-C90B-2D44-A2DA-395C22158F6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EB16309-45D7-7141-9859-B3D0EFA8D6A9}"/>
              </a:ext>
            </a:extLst>
          </p:cNvPr>
          <p:cNvSpPr>
            <a:spLocks noGrp="1"/>
          </p:cNvSpPr>
          <p:nvPr>
            <p:ph type="dt" sz="half" idx="10"/>
          </p:nvPr>
        </p:nvSpPr>
        <p:spPr/>
        <p:txBody>
          <a:bodyPr/>
          <a:lstStyle/>
          <a:p>
            <a:fld id="{5386FB4E-AFC8-6640-A593-AD1D1E05BE89}" type="datetimeFigureOut">
              <a:rPr lang="en-US" smtClean="0"/>
              <a:t>2/7/23</a:t>
            </a:fld>
            <a:endParaRPr lang="en-US"/>
          </a:p>
        </p:txBody>
      </p:sp>
      <p:sp>
        <p:nvSpPr>
          <p:cNvPr id="8" name="Footer Placeholder 7">
            <a:extLst>
              <a:ext uri="{FF2B5EF4-FFF2-40B4-BE49-F238E27FC236}">
                <a16:creationId xmlns:a16="http://schemas.microsoft.com/office/drawing/2014/main" id="{869036E3-11E1-8A43-BDC2-72D4527F1D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4DFDED-7A9D-D041-97A9-AA9DB8D1BEC1}"/>
              </a:ext>
            </a:extLst>
          </p:cNvPr>
          <p:cNvSpPr>
            <a:spLocks noGrp="1"/>
          </p:cNvSpPr>
          <p:nvPr>
            <p:ph type="sldNum" sz="quarter" idx="12"/>
          </p:nvPr>
        </p:nvSpPr>
        <p:spPr/>
        <p:txBody>
          <a:bodyPr/>
          <a:lstStyle/>
          <a:p>
            <a:fld id="{EF0CCCD1-1F21-8F4D-9BB7-A4F891D2AE17}" type="slidenum">
              <a:rPr lang="en-US" smtClean="0"/>
              <a:t>‹#›</a:t>
            </a:fld>
            <a:endParaRPr lang="en-US"/>
          </a:p>
        </p:txBody>
      </p:sp>
    </p:spTree>
    <p:extLst>
      <p:ext uri="{BB962C8B-B14F-4D97-AF65-F5344CB8AC3E}">
        <p14:creationId xmlns:p14="http://schemas.microsoft.com/office/powerpoint/2010/main" val="211807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F27B-226B-E644-9B7A-011C47425BC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37735FC-2827-2944-8A29-9851B8C0F4CE}"/>
              </a:ext>
            </a:extLst>
          </p:cNvPr>
          <p:cNvSpPr>
            <a:spLocks noGrp="1"/>
          </p:cNvSpPr>
          <p:nvPr>
            <p:ph type="dt" sz="half" idx="10"/>
          </p:nvPr>
        </p:nvSpPr>
        <p:spPr/>
        <p:txBody>
          <a:bodyPr/>
          <a:lstStyle/>
          <a:p>
            <a:fld id="{5386FB4E-AFC8-6640-A593-AD1D1E05BE89}" type="datetimeFigureOut">
              <a:rPr lang="en-US" smtClean="0"/>
              <a:t>2/7/23</a:t>
            </a:fld>
            <a:endParaRPr lang="en-US"/>
          </a:p>
        </p:txBody>
      </p:sp>
      <p:sp>
        <p:nvSpPr>
          <p:cNvPr id="4" name="Footer Placeholder 3">
            <a:extLst>
              <a:ext uri="{FF2B5EF4-FFF2-40B4-BE49-F238E27FC236}">
                <a16:creationId xmlns:a16="http://schemas.microsoft.com/office/drawing/2014/main" id="{9BFAE4DD-29B5-B848-93F3-271184AA2F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8FD37F-352B-F345-A315-F040D730B429}"/>
              </a:ext>
            </a:extLst>
          </p:cNvPr>
          <p:cNvSpPr>
            <a:spLocks noGrp="1"/>
          </p:cNvSpPr>
          <p:nvPr>
            <p:ph type="sldNum" sz="quarter" idx="12"/>
          </p:nvPr>
        </p:nvSpPr>
        <p:spPr/>
        <p:txBody>
          <a:bodyPr/>
          <a:lstStyle/>
          <a:p>
            <a:fld id="{EF0CCCD1-1F21-8F4D-9BB7-A4F891D2AE17}" type="slidenum">
              <a:rPr lang="en-US" smtClean="0"/>
              <a:t>‹#›</a:t>
            </a:fld>
            <a:endParaRPr lang="en-US"/>
          </a:p>
        </p:txBody>
      </p:sp>
    </p:spTree>
    <p:extLst>
      <p:ext uri="{BB962C8B-B14F-4D97-AF65-F5344CB8AC3E}">
        <p14:creationId xmlns:p14="http://schemas.microsoft.com/office/powerpoint/2010/main" val="1324149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FB8B16-858A-EC4C-B8B2-877B54869E92}"/>
              </a:ext>
            </a:extLst>
          </p:cNvPr>
          <p:cNvSpPr>
            <a:spLocks noGrp="1"/>
          </p:cNvSpPr>
          <p:nvPr>
            <p:ph type="dt" sz="half" idx="10"/>
          </p:nvPr>
        </p:nvSpPr>
        <p:spPr/>
        <p:txBody>
          <a:bodyPr/>
          <a:lstStyle/>
          <a:p>
            <a:fld id="{5386FB4E-AFC8-6640-A593-AD1D1E05BE89}" type="datetimeFigureOut">
              <a:rPr lang="en-US" smtClean="0"/>
              <a:t>2/7/23</a:t>
            </a:fld>
            <a:endParaRPr lang="en-US"/>
          </a:p>
        </p:txBody>
      </p:sp>
      <p:sp>
        <p:nvSpPr>
          <p:cNvPr id="3" name="Footer Placeholder 2">
            <a:extLst>
              <a:ext uri="{FF2B5EF4-FFF2-40B4-BE49-F238E27FC236}">
                <a16:creationId xmlns:a16="http://schemas.microsoft.com/office/drawing/2014/main" id="{39C09F7B-4E52-1141-951B-A6162F7BA6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D75C72-26C5-AD4D-B5A5-D63CF1D3DFAF}"/>
              </a:ext>
            </a:extLst>
          </p:cNvPr>
          <p:cNvSpPr>
            <a:spLocks noGrp="1"/>
          </p:cNvSpPr>
          <p:nvPr>
            <p:ph type="sldNum" sz="quarter" idx="12"/>
          </p:nvPr>
        </p:nvSpPr>
        <p:spPr/>
        <p:txBody>
          <a:bodyPr/>
          <a:lstStyle/>
          <a:p>
            <a:fld id="{EF0CCCD1-1F21-8F4D-9BB7-A4F891D2AE17}" type="slidenum">
              <a:rPr lang="en-US" smtClean="0"/>
              <a:t>‹#›</a:t>
            </a:fld>
            <a:endParaRPr lang="en-US"/>
          </a:p>
        </p:txBody>
      </p:sp>
    </p:spTree>
    <p:extLst>
      <p:ext uri="{BB962C8B-B14F-4D97-AF65-F5344CB8AC3E}">
        <p14:creationId xmlns:p14="http://schemas.microsoft.com/office/powerpoint/2010/main" val="290167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C164-B3C8-1B40-9620-84B009DB845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92523B4-6096-224D-BFFF-17920D178E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C62CED0-2C8E-694C-ACD1-3D39606020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E8652B3-0229-AD4C-BE75-5C0316138197}"/>
              </a:ext>
            </a:extLst>
          </p:cNvPr>
          <p:cNvSpPr>
            <a:spLocks noGrp="1"/>
          </p:cNvSpPr>
          <p:nvPr>
            <p:ph type="dt" sz="half" idx="10"/>
          </p:nvPr>
        </p:nvSpPr>
        <p:spPr/>
        <p:txBody>
          <a:bodyPr/>
          <a:lstStyle/>
          <a:p>
            <a:fld id="{5386FB4E-AFC8-6640-A593-AD1D1E05BE89}" type="datetimeFigureOut">
              <a:rPr lang="en-US" smtClean="0"/>
              <a:t>2/7/23</a:t>
            </a:fld>
            <a:endParaRPr lang="en-US"/>
          </a:p>
        </p:txBody>
      </p:sp>
      <p:sp>
        <p:nvSpPr>
          <p:cNvPr id="6" name="Footer Placeholder 5">
            <a:extLst>
              <a:ext uri="{FF2B5EF4-FFF2-40B4-BE49-F238E27FC236}">
                <a16:creationId xmlns:a16="http://schemas.microsoft.com/office/drawing/2014/main" id="{4045F278-98D2-F54A-8D40-74DCBE77DC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79325-C7DB-9546-AD33-A7AF07650948}"/>
              </a:ext>
            </a:extLst>
          </p:cNvPr>
          <p:cNvSpPr>
            <a:spLocks noGrp="1"/>
          </p:cNvSpPr>
          <p:nvPr>
            <p:ph type="sldNum" sz="quarter" idx="12"/>
          </p:nvPr>
        </p:nvSpPr>
        <p:spPr/>
        <p:txBody>
          <a:bodyPr/>
          <a:lstStyle/>
          <a:p>
            <a:fld id="{EF0CCCD1-1F21-8F4D-9BB7-A4F891D2AE17}" type="slidenum">
              <a:rPr lang="en-US" smtClean="0"/>
              <a:t>‹#›</a:t>
            </a:fld>
            <a:endParaRPr lang="en-US"/>
          </a:p>
        </p:txBody>
      </p:sp>
    </p:spTree>
    <p:extLst>
      <p:ext uri="{BB962C8B-B14F-4D97-AF65-F5344CB8AC3E}">
        <p14:creationId xmlns:p14="http://schemas.microsoft.com/office/powerpoint/2010/main" val="4176114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B261-2B13-7D48-A541-C5050333B42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4553557-C358-BC4A-AFEA-92AC38BF34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9177AD-9108-6B47-AA37-970269013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311D68-0F68-154C-9A10-D66D12B650DF}"/>
              </a:ext>
            </a:extLst>
          </p:cNvPr>
          <p:cNvSpPr>
            <a:spLocks noGrp="1"/>
          </p:cNvSpPr>
          <p:nvPr>
            <p:ph type="dt" sz="half" idx="10"/>
          </p:nvPr>
        </p:nvSpPr>
        <p:spPr/>
        <p:txBody>
          <a:bodyPr/>
          <a:lstStyle/>
          <a:p>
            <a:fld id="{5386FB4E-AFC8-6640-A593-AD1D1E05BE89}" type="datetimeFigureOut">
              <a:rPr lang="en-US" smtClean="0"/>
              <a:t>2/7/23</a:t>
            </a:fld>
            <a:endParaRPr lang="en-US"/>
          </a:p>
        </p:txBody>
      </p:sp>
      <p:sp>
        <p:nvSpPr>
          <p:cNvPr id="6" name="Footer Placeholder 5">
            <a:extLst>
              <a:ext uri="{FF2B5EF4-FFF2-40B4-BE49-F238E27FC236}">
                <a16:creationId xmlns:a16="http://schemas.microsoft.com/office/drawing/2014/main" id="{5B790087-AA91-3B40-9B0F-C15F72675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A46335-EEBA-2248-B8FC-536C26FE2238}"/>
              </a:ext>
            </a:extLst>
          </p:cNvPr>
          <p:cNvSpPr>
            <a:spLocks noGrp="1"/>
          </p:cNvSpPr>
          <p:nvPr>
            <p:ph type="sldNum" sz="quarter" idx="12"/>
          </p:nvPr>
        </p:nvSpPr>
        <p:spPr/>
        <p:txBody>
          <a:bodyPr/>
          <a:lstStyle/>
          <a:p>
            <a:fld id="{EF0CCCD1-1F21-8F4D-9BB7-A4F891D2AE17}" type="slidenum">
              <a:rPr lang="en-US" smtClean="0"/>
              <a:t>‹#›</a:t>
            </a:fld>
            <a:endParaRPr lang="en-US"/>
          </a:p>
        </p:txBody>
      </p:sp>
    </p:spTree>
    <p:extLst>
      <p:ext uri="{BB962C8B-B14F-4D97-AF65-F5344CB8AC3E}">
        <p14:creationId xmlns:p14="http://schemas.microsoft.com/office/powerpoint/2010/main" val="398615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BD661C-8DCA-E240-BBE7-1403AE94C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E1B4384-122E-C14F-9B1B-751DD179B5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AF2C42-5F52-2B4C-8847-BEA65A50E4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6FB4E-AFC8-6640-A593-AD1D1E05BE89}" type="datetimeFigureOut">
              <a:rPr lang="en-US" smtClean="0"/>
              <a:t>2/7/23</a:t>
            </a:fld>
            <a:endParaRPr lang="en-US"/>
          </a:p>
        </p:txBody>
      </p:sp>
      <p:sp>
        <p:nvSpPr>
          <p:cNvPr id="5" name="Footer Placeholder 4">
            <a:extLst>
              <a:ext uri="{FF2B5EF4-FFF2-40B4-BE49-F238E27FC236}">
                <a16:creationId xmlns:a16="http://schemas.microsoft.com/office/drawing/2014/main" id="{12E9CE0F-6365-B349-BE31-5806B21933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746EDA-6F71-8E4E-B6C3-702AA3C2D6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0CCCD1-1F21-8F4D-9BB7-A4F891D2AE17}" type="slidenum">
              <a:rPr lang="en-US" smtClean="0"/>
              <a:t>‹#›</a:t>
            </a:fld>
            <a:endParaRPr lang="en-US"/>
          </a:p>
        </p:txBody>
      </p:sp>
    </p:spTree>
    <p:extLst>
      <p:ext uri="{BB962C8B-B14F-4D97-AF65-F5344CB8AC3E}">
        <p14:creationId xmlns:p14="http://schemas.microsoft.com/office/powerpoint/2010/main" val="3293237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ackground pattern&#10;&#10;Description automatically generated">
            <a:extLst>
              <a:ext uri="{FF2B5EF4-FFF2-40B4-BE49-F238E27FC236}">
                <a16:creationId xmlns:a16="http://schemas.microsoft.com/office/drawing/2014/main" id="{1EBC73C4-621D-154D-892E-EABF15F59798}"/>
              </a:ext>
            </a:extLst>
          </p:cNvPr>
          <p:cNvPicPr>
            <a:picLocks noChangeAspect="1"/>
          </p:cNvPicPr>
          <p:nvPr/>
        </p:nvPicPr>
        <p:blipFill rotWithShape="1">
          <a:blip r:embed="rId3">
            <a:alphaModFix amt="50000"/>
          </a:blip>
          <a:srcRect t="6250"/>
          <a:stretch/>
        </p:blipFill>
        <p:spPr>
          <a:xfrm>
            <a:off x="-2336777" y="1"/>
            <a:ext cx="14528777" cy="8172449"/>
          </a:xfrm>
          <a:prstGeom prst="rect">
            <a:avLst/>
          </a:prstGeom>
        </p:spPr>
      </p:pic>
      <p:sp>
        <p:nvSpPr>
          <p:cNvPr id="2" name="Title 1">
            <a:extLst>
              <a:ext uri="{FF2B5EF4-FFF2-40B4-BE49-F238E27FC236}">
                <a16:creationId xmlns:a16="http://schemas.microsoft.com/office/drawing/2014/main" id="{50B0DF41-7F36-3342-AD15-8D4C391D9C20}"/>
              </a:ext>
            </a:extLst>
          </p:cNvPr>
          <p:cNvSpPr>
            <a:spLocks noGrp="1"/>
          </p:cNvSpPr>
          <p:nvPr>
            <p:ph type="ctrTitle"/>
          </p:nvPr>
        </p:nvSpPr>
        <p:spPr>
          <a:xfrm>
            <a:off x="1524000" y="1122362"/>
            <a:ext cx="9144000" cy="2900518"/>
          </a:xfrm>
        </p:spPr>
        <p:txBody>
          <a:bodyPr>
            <a:normAutofit/>
          </a:bodyPr>
          <a:lstStyle/>
          <a:p>
            <a:r>
              <a:rPr lang="en-US">
                <a:solidFill>
                  <a:srgbClr val="FFFFFF"/>
                </a:solidFill>
                <a:latin typeface="Engravers' Gothic" pitchFamily="2" charset="77"/>
                <a:cs typeface="Dubai" panose="020B0503030403030204" pitchFamily="34" charset="-78"/>
              </a:rPr>
              <a:t>An Analysis of </a:t>
            </a:r>
            <a:br>
              <a:rPr lang="en-US">
                <a:solidFill>
                  <a:srgbClr val="FFFFFF"/>
                </a:solidFill>
                <a:latin typeface="Engravers' Gothic" pitchFamily="2" charset="77"/>
                <a:cs typeface="Dubai" panose="020B0503030403030204" pitchFamily="34" charset="-78"/>
              </a:rPr>
            </a:br>
            <a:r>
              <a:rPr lang="en-US">
                <a:solidFill>
                  <a:srgbClr val="FFFFFF"/>
                </a:solidFill>
                <a:latin typeface="Engravers' Gothic" pitchFamily="2" charset="77"/>
                <a:cs typeface="Dubai" panose="020B0503030403030204" pitchFamily="34" charset="-78"/>
              </a:rPr>
              <a:t>Thermal Waves</a:t>
            </a:r>
          </a:p>
        </p:txBody>
      </p:sp>
      <p:sp>
        <p:nvSpPr>
          <p:cNvPr id="3" name="Subtitle 2">
            <a:extLst>
              <a:ext uri="{FF2B5EF4-FFF2-40B4-BE49-F238E27FC236}">
                <a16:creationId xmlns:a16="http://schemas.microsoft.com/office/drawing/2014/main" id="{8135FF94-7826-A64C-B440-D7C920B83B9F}"/>
              </a:ext>
            </a:extLst>
          </p:cNvPr>
          <p:cNvSpPr>
            <a:spLocks noGrp="1"/>
          </p:cNvSpPr>
          <p:nvPr>
            <p:ph type="subTitle" idx="1"/>
          </p:nvPr>
        </p:nvSpPr>
        <p:spPr>
          <a:xfrm>
            <a:off x="1524000" y="4159404"/>
            <a:ext cx="9144000" cy="1098395"/>
          </a:xfrm>
        </p:spPr>
        <p:txBody>
          <a:bodyPr>
            <a:noAutofit/>
          </a:bodyPr>
          <a:lstStyle/>
          <a:p>
            <a:r>
              <a:rPr lang="en-US" sz="1800" dirty="0">
                <a:solidFill>
                  <a:srgbClr val="FFFFFF"/>
                </a:solidFill>
                <a:latin typeface="Engravers' Gothic" pitchFamily="2" charset="77"/>
                <a:cs typeface="Big Caslon Medium" panose="02000603090000020003" pitchFamily="2" charset="-79"/>
              </a:rPr>
              <a:t>Outline:</a:t>
            </a:r>
          </a:p>
          <a:p>
            <a:pPr marL="457200" indent="-457200">
              <a:buAutoNum type="arabicPeriod"/>
            </a:pPr>
            <a:r>
              <a:rPr lang="en-US" sz="1800" dirty="0">
                <a:solidFill>
                  <a:srgbClr val="FFFFFF"/>
                </a:solidFill>
                <a:latin typeface="Engravers' Gothic" pitchFamily="2" charset="77"/>
                <a:cs typeface="Big Caslon Medium" panose="02000603090000020003" pitchFamily="2" charset="-79"/>
              </a:rPr>
              <a:t>Introduction to Investigation</a:t>
            </a:r>
          </a:p>
          <a:p>
            <a:pPr marL="457200" indent="-457200">
              <a:buAutoNum type="arabicPeriod"/>
            </a:pPr>
            <a:r>
              <a:rPr lang="en-US" sz="1800" dirty="0">
                <a:solidFill>
                  <a:srgbClr val="FFFFFF"/>
                </a:solidFill>
                <a:latin typeface="Engravers' Gothic" pitchFamily="2" charset="77"/>
                <a:cs typeface="Big Caslon Medium" panose="02000603090000020003" pitchFamily="2" charset="-79"/>
              </a:rPr>
              <a:t>Fourier Theory</a:t>
            </a:r>
          </a:p>
          <a:p>
            <a:pPr marL="457200" indent="-457200">
              <a:buAutoNum type="arabicPeriod"/>
            </a:pPr>
            <a:r>
              <a:rPr lang="en-US" sz="1800" dirty="0">
                <a:solidFill>
                  <a:srgbClr val="FFFFFF"/>
                </a:solidFill>
                <a:latin typeface="Engravers' Gothic" pitchFamily="2" charset="77"/>
                <a:cs typeface="Big Caslon Medium" panose="02000603090000020003" pitchFamily="2" charset="-79"/>
              </a:rPr>
              <a:t>Experimental setup</a:t>
            </a:r>
          </a:p>
          <a:p>
            <a:pPr marL="457200" indent="-457200">
              <a:buAutoNum type="arabicPeriod"/>
            </a:pPr>
            <a:r>
              <a:rPr lang="en-US" sz="1800" dirty="0">
                <a:solidFill>
                  <a:srgbClr val="FFFFFF"/>
                </a:solidFill>
                <a:latin typeface="Engravers' Gothic" pitchFamily="2" charset="77"/>
                <a:cs typeface="Big Caslon Medium" panose="02000603090000020003" pitchFamily="2" charset="-79"/>
              </a:rPr>
              <a:t>plane slab approximation – </a:t>
            </a:r>
            <a:r>
              <a:rPr lang="en-US" sz="1800" dirty="0" err="1">
                <a:solidFill>
                  <a:srgbClr val="FFFFFF"/>
                </a:solidFill>
                <a:latin typeface="Engravers' Gothic" pitchFamily="2" charset="77"/>
                <a:cs typeface="Big Caslon Medium" panose="02000603090000020003" pitchFamily="2" charset="-79"/>
              </a:rPr>
              <a:t>fourier</a:t>
            </a:r>
            <a:r>
              <a:rPr lang="en-US" sz="1800" dirty="0">
                <a:solidFill>
                  <a:srgbClr val="FFFFFF"/>
                </a:solidFill>
                <a:latin typeface="Engravers' Gothic" pitchFamily="2" charset="77"/>
                <a:cs typeface="Big Caslon Medium" panose="02000603090000020003" pitchFamily="2" charset="-79"/>
              </a:rPr>
              <a:t> analysis</a:t>
            </a:r>
          </a:p>
          <a:p>
            <a:pPr marL="457200" indent="-457200">
              <a:buAutoNum type="arabicPeriod"/>
            </a:pPr>
            <a:r>
              <a:rPr lang="en-US" sz="1800" dirty="0">
                <a:solidFill>
                  <a:srgbClr val="FFFFFF"/>
                </a:solidFill>
                <a:latin typeface="Engravers' Gothic" pitchFamily="2" charset="77"/>
                <a:cs typeface="Big Caslon Medium" panose="02000603090000020003" pitchFamily="2" charset="-79"/>
              </a:rPr>
              <a:t>cylindrical model – Bessel analysis</a:t>
            </a:r>
          </a:p>
        </p:txBody>
      </p:sp>
    </p:spTree>
    <p:extLst>
      <p:ext uri="{BB962C8B-B14F-4D97-AF65-F5344CB8AC3E}">
        <p14:creationId xmlns:p14="http://schemas.microsoft.com/office/powerpoint/2010/main" val="31052485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72D8-2795-1248-B0A1-1F85FFDDF331}"/>
              </a:ext>
            </a:extLst>
          </p:cNvPr>
          <p:cNvSpPr>
            <a:spLocks noGrp="1"/>
          </p:cNvSpPr>
          <p:nvPr>
            <p:ph type="title"/>
          </p:nvPr>
        </p:nvSpPr>
        <p:spPr>
          <a:xfrm>
            <a:off x="252412" y="-249238"/>
            <a:ext cx="10515600" cy="1325563"/>
          </a:xfrm>
        </p:spPr>
        <p:txBody>
          <a:bodyPr/>
          <a:lstStyle/>
          <a:p>
            <a:r>
              <a:rPr lang="en-US" dirty="0">
                <a:latin typeface="Engravers' Gothic" pitchFamily="2" charset="77"/>
              </a:rPr>
              <a:t>References</a:t>
            </a:r>
          </a:p>
        </p:txBody>
      </p:sp>
      <p:sp>
        <p:nvSpPr>
          <p:cNvPr id="3" name="Content Placeholder 2">
            <a:extLst>
              <a:ext uri="{FF2B5EF4-FFF2-40B4-BE49-F238E27FC236}">
                <a16:creationId xmlns:a16="http://schemas.microsoft.com/office/drawing/2014/main" id="{70FC6EFB-9D1C-B24C-8E1E-88A4DBACC332}"/>
              </a:ext>
            </a:extLst>
          </p:cNvPr>
          <p:cNvSpPr>
            <a:spLocks noGrp="1"/>
          </p:cNvSpPr>
          <p:nvPr>
            <p:ph idx="1"/>
          </p:nvPr>
        </p:nvSpPr>
        <p:spPr>
          <a:xfrm>
            <a:off x="409574" y="854074"/>
            <a:ext cx="11782425" cy="5875909"/>
          </a:xfrm>
        </p:spPr>
        <p:txBody>
          <a:bodyPr>
            <a:normAutofit/>
          </a:bodyPr>
          <a:lstStyle/>
          <a:p>
            <a:r>
              <a:rPr lang="en-GB" sz="2200" dirty="0">
                <a:latin typeface="Optima" panose="02000503060000020004" pitchFamily="2" charset="0"/>
                <a:cs typeface="Kokonor" pitchFamily="2" charset="0"/>
              </a:rPr>
              <a:t>[1] “Thermal and Electrical Waves Experiment Script”, Imperial College London, London, pp. 12-14, 2022</a:t>
            </a:r>
          </a:p>
          <a:p>
            <a:r>
              <a:rPr lang="en-GB" sz="2200" dirty="0">
                <a:latin typeface="Optima" panose="02000503060000020004" pitchFamily="2" charset="0"/>
                <a:cs typeface="Kokonor" pitchFamily="2" charset="0"/>
              </a:rPr>
              <a:t>[2] E. Edge, “Thermal diffusivity table,” Engineers Edge - Engineering, Design and Manufacturing Solutions, 2000. [Online]. Available: https://</a:t>
            </a:r>
            <a:r>
              <a:rPr lang="en-GB" sz="2200" dirty="0" err="1">
                <a:latin typeface="Optima" panose="02000503060000020004" pitchFamily="2" charset="0"/>
                <a:cs typeface="Kokonor" pitchFamily="2" charset="0"/>
              </a:rPr>
              <a:t>www.engineersedge.com</a:t>
            </a:r>
            <a:r>
              <a:rPr lang="en-GB" sz="2200" dirty="0">
                <a:latin typeface="Optima" panose="02000503060000020004" pitchFamily="2" charset="0"/>
                <a:cs typeface="Kokonor" pitchFamily="2" charset="0"/>
              </a:rPr>
              <a:t>/</a:t>
            </a:r>
            <a:r>
              <a:rPr lang="en-GB" sz="2200" dirty="0" err="1">
                <a:latin typeface="Optima" panose="02000503060000020004" pitchFamily="2" charset="0"/>
                <a:cs typeface="Kokonor" pitchFamily="2" charset="0"/>
              </a:rPr>
              <a:t>heat_transfer</a:t>
            </a:r>
            <a:r>
              <a:rPr lang="en-GB" sz="2200" dirty="0">
                <a:latin typeface="Optima" panose="02000503060000020004" pitchFamily="2" charset="0"/>
                <a:cs typeface="Kokonor" pitchFamily="2" charset="0"/>
              </a:rPr>
              <a:t>/thermal_diffusivity_table_13953.htm. [Accessed: 06-Feb-2023]. </a:t>
            </a:r>
          </a:p>
          <a:p>
            <a:r>
              <a:rPr lang="en-GB" sz="2200" dirty="0">
                <a:latin typeface="Optima" panose="02000503060000020004" pitchFamily="2" charset="0"/>
                <a:cs typeface="Kokonor" pitchFamily="2" charset="0"/>
              </a:rPr>
              <a:t>[3] Price, D.M. and Jarratt, M., 2002. Thermal conductivity of PTFE and PTFE composites. </a:t>
            </a:r>
            <a:r>
              <a:rPr lang="en-GB" sz="2200" dirty="0" err="1">
                <a:latin typeface="Optima" panose="02000503060000020004" pitchFamily="2" charset="0"/>
                <a:cs typeface="Kokonor" pitchFamily="2" charset="0"/>
              </a:rPr>
              <a:t>Thermochimica</a:t>
            </a:r>
            <a:r>
              <a:rPr lang="en-GB" sz="2200" dirty="0">
                <a:latin typeface="Optima" panose="02000503060000020004" pitchFamily="2" charset="0"/>
                <a:cs typeface="Kokonor" pitchFamily="2" charset="0"/>
              </a:rPr>
              <a:t> acta, 392, pp.231-236.</a:t>
            </a:r>
          </a:p>
          <a:p>
            <a:r>
              <a:rPr lang="en-GB" sz="2200" dirty="0">
                <a:latin typeface="Optima" panose="02000503060000020004" pitchFamily="2" charset="0"/>
                <a:cs typeface="Kokonor" pitchFamily="2" charset="0"/>
              </a:rPr>
              <a:t>[4] “Structure &amp; properties,” Polytetrafluoroethylene (PTFE), 07-Oct-2018. [Online]. Available: https://ptfe778851360.wordpress.com/structure-properties/. [Accessed: 07-Feb-2023]. </a:t>
            </a:r>
          </a:p>
          <a:p>
            <a:endParaRPr lang="en-GB" sz="2200" dirty="0">
              <a:latin typeface="Optima" panose="02000503060000020004" pitchFamily="2" charset="0"/>
              <a:cs typeface="Kokonor" pitchFamily="2" charset="0"/>
            </a:endParaRPr>
          </a:p>
          <a:p>
            <a:endParaRPr lang="en-GB" sz="2200" dirty="0">
              <a:latin typeface="Optima" panose="02000503060000020004" pitchFamily="2" charset="0"/>
              <a:cs typeface="Kokonor" pitchFamily="2" charset="0"/>
            </a:endParaRPr>
          </a:p>
          <a:p>
            <a:endParaRPr lang="en-GB" sz="2200" dirty="0">
              <a:latin typeface="Optima" panose="02000503060000020004" pitchFamily="2" charset="0"/>
              <a:cs typeface="Kokonor" pitchFamily="2" charset="0"/>
            </a:endParaRPr>
          </a:p>
        </p:txBody>
      </p:sp>
    </p:spTree>
    <p:extLst>
      <p:ext uri="{BB962C8B-B14F-4D97-AF65-F5344CB8AC3E}">
        <p14:creationId xmlns:p14="http://schemas.microsoft.com/office/powerpoint/2010/main" val="408750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72D8-2795-1248-B0A1-1F85FFDDF331}"/>
              </a:ext>
            </a:extLst>
          </p:cNvPr>
          <p:cNvSpPr>
            <a:spLocks noGrp="1"/>
          </p:cNvSpPr>
          <p:nvPr>
            <p:ph type="title"/>
          </p:nvPr>
        </p:nvSpPr>
        <p:spPr>
          <a:xfrm>
            <a:off x="252412" y="-249238"/>
            <a:ext cx="10515600" cy="1325563"/>
          </a:xfrm>
        </p:spPr>
        <p:txBody>
          <a:bodyPr/>
          <a:lstStyle/>
          <a:p>
            <a:r>
              <a:rPr lang="en-US" dirty="0">
                <a:latin typeface="Engravers' Gothic" pitchFamily="2" charset="77"/>
              </a:rPr>
              <a:t>1. WAVE PROPAGATION THROUGH PTFE</a:t>
            </a:r>
          </a:p>
        </p:txBody>
      </p:sp>
      <p:sp>
        <p:nvSpPr>
          <p:cNvPr id="3" name="Content Placeholder 2">
            <a:extLst>
              <a:ext uri="{FF2B5EF4-FFF2-40B4-BE49-F238E27FC236}">
                <a16:creationId xmlns:a16="http://schemas.microsoft.com/office/drawing/2014/main" id="{70FC6EFB-9D1C-B24C-8E1E-88A4DBACC332}"/>
              </a:ext>
            </a:extLst>
          </p:cNvPr>
          <p:cNvSpPr>
            <a:spLocks noGrp="1"/>
          </p:cNvSpPr>
          <p:nvPr>
            <p:ph idx="1"/>
          </p:nvPr>
        </p:nvSpPr>
        <p:spPr>
          <a:xfrm>
            <a:off x="100012" y="682625"/>
            <a:ext cx="11782426" cy="6175375"/>
          </a:xfrm>
        </p:spPr>
        <p:txBody>
          <a:bodyPr>
            <a:noAutofit/>
          </a:bodyPr>
          <a:lstStyle/>
          <a:p>
            <a:r>
              <a:rPr lang="en-US" sz="2200" dirty="0">
                <a:latin typeface="Optima" panose="02000503060000020004" pitchFamily="2" charset="0"/>
                <a:cs typeface="Kokonor" pitchFamily="2" charset="0"/>
              </a:rPr>
              <a:t>Movement of energy through a solid by thermal conduction is modelled in one direction by the heat equation [1]:</a:t>
            </a: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r>
              <a:rPr lang="en-US" sz="2200" dirty="0">
                <a:latin typeface="Optima" panose="02000503060000020004" pitchFamily="2" charset="0"/>
                <a:cs typeface="Kokonor" pitchFamily="2" charset="0"/>
              </a:rPr>
              <a:t>Comparison of an input temperature function and output temperature function, particularly attenuation of phase and amplitude, indicates rate at which thermal energy propagates through material (characterized quantitatively by thermal diffusivity, expected value 0.124 mm/s [2]) and how much energy is absorbed by bonds in the solid</a:t>
            </a:r>
          </a:p>
          <a:p>
            <a:r>
              <a:rPr lang="en-US" sz="2200" dirty="0">
                <a:latin typeface="Optima" panose="02000503060000020004" pitchFamily="2" charset="0"/>
                <a:cs typeface="Kokonor" pitchFamily="2" charset="0"/>
              </a:rPr>
              <a:t>This is investigated for polytetrafluoroethylene (PTFE) i.e. Teflon</a:t>
            </a:r>
          </a:p>
          <a:p>
            <a:r>
              <a:rPr lang="en-US" sz="2200" dirty="0">
                <a:latin typeface="Optima" panose="02000503060000020004" pitchFamily="2" charset="0"/>
                <a:cs typeface="Kokonor" pitchFamily="2" charset="0"/>
              </a:rPr>
              <a:t>Highly ordered macroscopic structure gives PTFE its low thermal conductivity, therefore low thermal diffusivity - creates barriers to heat flow and reduces ability of phonons (quantized vibrational energy) to travel through the material [3]</a:t>
            </a:r>
          </a:p>
          <a:p>
            <a:r>
              <a:rPr lang="en-US" sz="2200" dirty="0">
                <a:latin typeface="Optima" panose="02000503060000020004" pitchFamily="2" charset="0"/>
                <a:cs typeface="Kokonor" pitchFamily="2" charset="0"/>
              </a:rPr>
              <a:t>Irregularity at molecular level also contributes 						     by providing resistance against phonons trans-					          </a:t>
            </a:r>
            <a:r>
              <a:rPr lang="en-US" sz="2200" dirty="0" err="1">
                <a:latin typeface="Optima" panose="02000503060000020004" pitchFamily="2" charset="0"/>
                <a:cs typeface="Kokonor" pitchFamily="2" charset="0"/>
              </a:rPr>
              <a:t>ferring</a:t>
            </a:r>
            <a:r>
              <a:rPr lang="en-US" sz="2200" dirty="0">
                <a:latin typeface="Optima" panose="02000503060000020004" pitchFamily="2" charset="0"/>
                <a:cs typeface="Kokonor" pitchFamily="2" charset="0"/>
              </a:rPr>
              <a:t> through material, as they can get 						       scattered or absorbed by energy barriers 						         formed by high-strength polar C-Fl bonds [4]:</a:t>
            </a:r>
          </a:p>
        </p:txBody>
      </p:sp>
      <p:pic>
        <p:nvPicPr>
          <p:cNvPr id="7" name="Picture 6" descr="Shape&#10;&#10;Description automatically generated with medium confidence">
            <a:extLst>
              <a:ext uri="{FF2B5EF4-FFF2-40B4-BE49-F238E27FC236}">
                <a16:creationId xmlns:a16="http://schemas.microsoft.com/office/drawing/2014/main" id="{34711BB1-4E00-1648-8000-259E7EAFABDB}"/>
              </a:ext>
            </a:extLst>
          </p:cNvPr>
          <p:cNvPicPr>
            <a:picLocks noChangeAspect="1"/>
          </p:cNvPicPr>
          <p:nvPr/>
        </p:nvPicPr>
        <p:blipFill>
          <a:blip r:embed="rId3"/>
          <a:stretch>
            <a:fillRect/>
          </a:stretch>
        </p:blipFill>
        <p:spPr>
          <a:xfrm>
            <a:off x="1095375" y="1467636"/>
            <a:ext cx="2867025" cy="731051"/>
          </a:xfrm>
          <a:prstGeom prst="rect">
            <a:avLst/>
          </a:prstGeom>
        </p:spPr>
      </p:pic>
      <p:pic>
        <p:nvPicPr>
          <p:cNvPr id="1026" name="Picture 2" descr="Chemical structure of PTFE &#10;W*c-c-c-c-c-c-c-c-c-c+/ &#10;3D structure of PTFE &#10;Carbon atom &#10;Fluorine atom ">
            <a:extLst>
              <a:ext uri="{FF2B5EF4-FFF2-40B4-BE49-F238E27FC236}">
                <a16:creationId xmlns:a16="http://schemas.microsoft.com/office/drawing/2014/main" id="{46AC4AD7-4389-5D4B-A9BD-08BAB98721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7899" y="4990508"/>
            <a:ext cx="6059611" cy="1619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074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72D8-2795-1248-B0A1-1F85FFDDF331}"/>
              </a:ext>
            </a:extLst>
          </p:cNvPr>
          <p:cNvSpPr>
            <a:spLocks noGrp="1"/>
          </p:cNvSpPr>
          <p:nvPr>
            <p:ph type="title"/>
          </p:nvPr>
        </p:nvSpPr>
        <p:spPr>
          <a:xfrm>
            <a:off x="252412" y="-249238"/>
            <a:ext cx="10515600" cy="1325563"/>
          </a:xfrm>
        </p:spPr>
        <p:txBody>
          <a:bodyPr/>
          <a:lstStyle/>
          <a:p>
            <a:r>
              <a:rPr lang="en-US" dirty="0">
                <a:latin typeface="Engravers' Gothic" pitchFamily="2" charset="77"/>
              </a:rPr>
              <a:t>2. Fourier Theory</a:t>
            </a:r>
          </a:p>
        </p:txBody>
      </p:sp>
      <p:sp>
        <p:nvSpPr>
          <p:cNvPr id="3" name="Content Placeholder 2">
            <a:extLst>
              <a:ext uri="{FF2B5EF4-FFF2-40B4-BE49-F238E27FC236}">
                <a16:creationId xmlns:a16="http://schemas.microsoft.com/office/drawing/2014/main" id="{70FC6EFB-9D1C-B24C-8E1E-88A4DBACC332}"/>
              </a:ext>
            </a:extLst>
          </p:cNvPr>
          <p:cNvSpPr>
            <a:spLocks noGrp="1"/>
          </p:cNvSpPr>
          <p:nvPr>
            <p:ph idx="1"/>
          </p:nvPr>
        </p:nvSpPr>
        <p:spPr>
          <a:xfrm>
            <a:off x="0" y="772431"/>
            <a:ext cx="11939588" cy="5612039"/>
          </a:xfrm>
        </p:spPr>
        <p:txBody>
          <a:bodyPr>
            <a:normAutofit/>
          </a:bodyPr>
          <a:lstStyle/>
          <a:p>
            <a:r>
              <a:rPr lang="en-US" sz="2200" dirty="0">
                <a:latin typeface="Optima" panose="02000503060000020004" pitchFamily="2" charset="0"/>
                <a:cs typeface="Kokonor" pitchFamily="2" charset="0"/>
              </a:rPr>
              <a:t>Amplitude-phase form of a wave can be extracted through Fourier decomposition:</a:t>
            </a:r>
          </a:p>
          <a:p>
            <a:pPr marL="0" indent="0">
              <a:buNone/>
            </a:pPr>
            <a:r>
              <a:rPr lang="en-US" sz="2200" dirty="0">
                <a:latin typeface="Optima" panose="02000503060000020004" pitchFamily="2" charset="0"/>
                <a:cs typeface="Kokonor" pitchFamily="2" charset="0"/>
              </a:rPr>
              <a:t>- Firstly, through coefficients of a sum of trigonometric basis functions (a</a:t>
            </a:r>
            <a:r>
              <a:rPr lang="en-US" sz="2200" baseline="-25000" dirty="0">
                <a:latin typeface="Optima" panose="02000503060000020004" pitchFamily="2" charset="0"/>
                <a:cs typeface="Kokonor" pitchFamily="2" charset="0"/>
              </a:rPr>
              <a:t>n</a:t>
            </a:r>
            <a:r>
              <a:rPr lang="en-US" sz="2200" dirty="0">
                <a:latin typeface="Optima" panose="02000503060000020004" pitchFamily="2" charset="0"/>
                <a:cs typeface="Kokonor" pitchFamily="2" charset="0"/>
              </a:rPr>
              <a:t> and b</a:t>
            </a:r>
            <a:r>
              <a:rPr lang="en-US" sz="2200" baseline="-25000" dirty="0">
                <a:latin typeface="Optima" panose="02000503060000020004" pitchFamily="2" charset="0"/>
                <a:cs typeface="Kokonor" pitchFamily="2" charset="0"/>
              </a:rPr>
              <a:t>n</a:t>
            </a:r>
            <a:r>
              <a:rPr lang="en-US" sz="2200" dirty="0">
                <a:latin typeface="Optima" panose="02000503060000020004" pitchFamily="2" charset="0"/>
                <a:cs typeface="Kokonor" pitchFamily="2" charset="0"/>
              </a:rPr>
              <a:t>)</a:t>
            </a:r>
          </a:p>
          <a:p>
            <a:pPr marL="0" indent="0">
              <a:buNone/>
            </a:pPr>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pPr>
              <a:buFontTx/>
              <a:buChar char="-"/>
            </a:pPr>
            <a:r>
              <a:rPr lang="en-US" sz="2200" dirty="0">
                <a:latin typeface="Optima" panose="02000503060000020004" pitchFamily="2" charset="0"/>
                <a:cs typeface="Kokonor" pitchFamily="2" charset="0"/>
              </a:rPr>
              <a:t>Secondly, through Fourier transform; data is collected at equally-spaced intervals in the time domain which allows us to use FFT to obtain frequency domain of datasets</a:t>
            </a:r>
          </a:p>
          <a:p>
            <a:pPr>
              <a:buFontTx/>
              <a:buChar char="-"/>
            </a:pPr>
            <a:r>
              <a:rPr lang="en-US" sz="2200" dirty="0">
                <a:latin typeface="Optima" panose="02000503060000020004" pitchFamily="2" charset="0"/>
                <a:cs typeface="Kokonor" pitchFamily="2" charset="0"/>
              </a:rPr>
              <a:t>we extract complex coefficients for each complex frequency term in the sum for our function</a:t>
            </a:r>
          </a:p>
        </p:txBody>
      </p:sp>
      <p:pic>
        <p:nvPicPr>
          <p:cNvPr id="2052" name="Picture 4">
            <a:extLst>
              <a:ext uri="{FF2B5EF4-FFF2-40B4-BE49-F238E27FC236}">
                <a16:creationId xmlns:a16="http://schemas.microsoft.com/office/drawing/2014/main" id="{2E9F59DD-B69C-9D43-9225-BEDB2733EC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46" t="9047" r="8537" b="5459"/>
          <a:stretch/>
        </p:blipFill>
        <p:spPr bwMode="auto">
          <a:xfrm>
            <a:off x="3816822" y="1670545"/>
            <a:ext cx="2476671" cy="18745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erms: &#10;一 20 &#10;100 &#10;200 &#10;250 ">
            <a:extLst>
              <a:ext uri="{FF2B5EF4-FFF2-40B4-BE49-F238E27FC236}">
                <a16:creationId xmlns:a16="http://schemas.microsoft.com/office/drawing/2014/main" id="{FF3C97B5-08C7-B349-878A-D12A8C3103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00" t="8412" r="8570" b="5548"/>
          <a:stretch/>
        </p:blipFill>
        <p:spPr bwMode="auto">
          <a:xfrm>
            <a:off x="6658071" y="1652616"/>
            <a:ext cx="2440959" cy="187452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120 &#10;100 &#10;-20 &#10;100 &#10;150 &#10;200 &#10;250 ">
            <a:extLst>
              <a:ext uri="{FF2B5EF4-FFF2-40B4-BE49-F238E27FC236}">
                <a16:creationId xmlns:a16="http://schemas.microsoft.com/office/drawing/2014/main" id="{34BF5EB3-5D28-704D-8A19-17D1241B51E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666" t="9412" r="8628" b="6904"/>
          <a:stretch/>
        </p:blipFill>
        <p:spPr bwMode="auto">
          <a:xfrm>
            <a:off x="9364694" y="1644125"/>
            <a:ext cx="2529897" cy="18745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rt, histogram&#10;&#10;Description automatically generated">
            <a:extLst>
              <a:ext uri="{FF2B5EF4-FFF2-40B4-BE49-F238E27FC236}">
                <a16:creationId xmlns:a16="http://schemas.microsoft.com/office/drawing/2014/main" id="{4F68AA2C-AC96-8445-A438-A3F48165E1B0}"/>
              </a:ext>
            </a:extLst>
          </p:cNvPr>
          <p:cNvPicPr>
            <a:picLocks noChangeAspect="1"/>
          </p:cNvPicPr>
          <p:nvPr/>
        </p:nvPicPr>
        <p:blipFill rotWithShape="1">
          <a:blip r:embed="rId6"/>
          <a:srcRect l="7341" t="10614" r="8261" b="4271"/>
          <a:stretch/>
        </p:blipFill>
        <p:spPr>
          <a:xfrm>
            <a:off x="191884" y="1644125"/>
            <a:ext cx="2478332" cy="1874520"/>
          </a:xfrm>
          <a:prstGeom prst="rect">
            <a:avLst/>
          </a:prstGeom>
        </p:spPr>
      </p:pic>
      <p:sp>
        <p:nvSpPr>
          <p:cNvPr id="9" name="Right Arrow 8">
            <a:extLst>
              <a:ext uri="{FF2B5EF4-FFF2-40B4-BE49-F238E27FC236}">
                <a16:creationId xmlns:a16="http://schemas.microsoft.com/office/drawing/2014/main" id="{EC4A5370-B64A-0048-BC2B-EAFFF7FBB686}"/>
              </a:ext>
            </a:extLst>
          </p:cNvPr>
          <p:cNvSpPr/>
          <p:nvPr/>
        </p:nvSpPr>
        <p:spPr>
          <a:xfrm>
            <a:off x="2767756" y="2311972"/>
            <a:ext cx="951525" cy="376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line chart&#10;&#10;Description automatically generated">
            <a:extLst>
              <a:ext uri="{FF2B5EF4-FFF2-40B4-BE49-F238E27FC236}">
                <a16:creationId xmlns:a16="http://schemas.microsoft.com/office/drawing/2014/main" id="{E5B1BDE3-2AC3-D844-BE5C-9C4509334340}"/>
              </a:ext>
            </a:extLst>
          </p:cNvPr>
          <p:cNvPicPr>
            <a:picLocks noChangeAspect="1"/>
          </p:cNvPicPr>
          <p:nvPr/>
        </p:nvPicPr>
        <p:blipFill>
          <a:blip r:embed="rId7"/>
          <a:stretch>
            <a:fillRect/>
          </a:stretch>
        </p:blipFill>
        <p:spPr>
          <a:xfrm>
            <a:off x="429761" y="4983480"/>
            <a:ext cx="2499360" cy="1874520"/>
          </a:xfrm>
          <a:prstGeom prst="rect">
            <a:avLst/>
          </a:prstGeom>
        </p:spPr>
      </p:pic>
      <p:sp>
        <p:nvSpPr>
          <p:cNvPr id="16" name="Right Arrow 15">
            <a:extLst>
              <a:ext uri="{FF2B5EF4-FFF2-40B4-BE49-F238E27FC236}">
                <a16:creationId xmlns:a16="http://schemas.microsoft.com/office/drawing/2014/main" id="{9FC77359-BB85-AD42-85F3-1D2C20A6DB3F}"/>
              </a:ext>
            </a:extLst>
          </p:cNvPr>
          <p:cNvSpPr/>
          <p:nvPr/>
        </p:nvSpPr>
        <p:spPr>
          <a:xfrm>
            <a:off x="3215991" y="5682702"/>
            <a:ext cx="600831" cy="376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hart&#10;&#10;Description automatically generated">
            <a:extLst>
              <a:ext uri="{FF2B5EF4-FFF2-40B4-BE49-F238E27FC236}">
                <a16:creationId xmlns:a16="http://schemas.microsoft.com/office/drawing/2014/main" id="{E3B2A38D-601E-B14D-A26E-CBA975478D08}"/>
              </a:ext>
            </a:extLst>
          </p:cNvPr>
          <p:cNvPicPr>
            <a:picLocks noChangeAspect="1"/>
          </p:cNvPicPr>
          <p:nvPr/>
        </p:nvPicPr>
        <p:blipFill rotWithShape="1">
          <a:blip r:embed="rId8"/>
          <a:srcRect t="9264" r="6726"/>
          <a:stretch/>
        </p:blipFill>
        <p:spPr>
          <a:xfrm>
            <a:off x="4141986" y="4895181"/>
            <a:ext cx="2674834" cy="1951559"/>
          </a:xfrm>
          <a:prstGeom prst="rect">
            <a:avLst/>
          </a:prstGeom>
        </p:spPr>
      </p:pic>
      <p:sp>
        <p:nvSpPr>
          <p:cNvPr id="15" name="Left Bracket 14">
            <a:extLst>
              <a:ext uri="{FF2B5EF4-FFF2-40B4-BE49-F238E27FC236}">
                <a16:creationId xmlns:a16="http://schemas.microsoft.com/office/drawing/2014/main" id="{3FCDCEEF-598D-6642-AB58-86C91AEFDFB0}"/>
              </a:ext>
            </a:extLst>
          </p:cNvPr>
          <p:cNvSpPr/>
          <p:nvPr/>
        </p:nvSpPr>
        <p:spPr>
          <a:xfrm>
            <a:off x="7988148" y="4973920"/>
            <a:ext cx="263471" cy="1665293"/>
          </a:xfrm>
          <a:prstGeom prst="leftBracket">
            <a:avLst/>
          </a:prstGeom>
          <a:ln w="571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ket 20">
            <a:extLst>
              <a:ext uri="{FF2B5EF4-FFF2-40B4-BE49-F238E27FC236}">
                <a16:creationId xmlns:a16="http://schemas.microsoft.com/office/drawing/2014/main" id="{3AEE92A8-DADB-134B-B82E-0089287F0386}"/>
              </a:ext>
            </a:extLst>
          </p:cNvPr>
          <p:cNvSpPr/>
          <p:nvPr/>
        </p:nvSpPr>
        <p:spPr>
          <a:xfrm flipH="1">
            <a:off x="10750872" y="4973919"/>
            <a:ext cx="263471" cy="1665293"/>
          </a:xfrm>
          <a:prstGeom prst="leftBracket">
            <a:avLst/>
          </a:prstGeom>
          <a:ln w="571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76A69E7-9C4D-9245-BB98-0E852B95882C}"/>
              </a:ext>
            </a:extLst>
          </p:cNvPr>
          <p:cNvSpPr txBox="1"/>
          <p:nvPr/>
        </p:nvSpPr>
        <p:spPr>
          <a:xfrm>
            <a:off x="8575090" y="4895181"/>
            <a:ext cx="1534394" cy="430887"/>
          </a:xfrm>
          <a:prstGeom prst="rect">
            <a:avLst/>
          </a:prstGeom>
          <a:noFill/>
        </p:spPr>
        <p:txBody>
          <a:bodyPr wrap="none" rtlCol="0">
            <a:spAutoFit/>
          </a:bodyPr>
          <a:lstStyle/>
          <a:p>
            <a:r>
              <a:rPr lang="en-US" sz="2200" dirty="0">
                <a:latin typeface="Optima" panose="02000503060000020004" pitchFamily="2" charset="0"/>
              </a:rPr>
              <a:t>Amplitude:</a:t>
            </a:r>
          </a:p>
        </p:txBody>
      </p:sp>
      <p:pic>
        <p:nvPicPr>
          <p:cNvPr id="19" name="Picture 18" descr="Shape&#10;&#10;Description automatically generated with medium confidence">
            <a:extLst>
              <a:ext uri="{FF2B5EF4-FFF2-40B4-BE49-F238E27FC236}">
                <a16:creationId xmlns:a16="http://schemas.microsoft.com/office/drawing/2014/main" id="{FEE7D5AF-478E-EC43-BA43-ADE03D7949A4}"/>
              </a:ext>
            </a:extLst>
          </p:cNvPr>
          <p:cNvPicPr>
            <a:picLocks noChangeAspect="1"/>
          </p:cNvPicPr>
          <p:nvPr/>
        </p:nvPicPr>
        <p:blipFill>
          <a:blip r:embed="rId9"/>
          <a:stretch>
            <a:fillRect/>
          </a:stretch>
        </p:blipFill>
        <p:spPr>
          <a:xfrm>
            <a:off x="8251619" y="5308518"/>
            <a:ext cx="2369022" cy="453092"/>
          </a:xfrm>
          <a:prstGeom prst="rect">
            <a:avLst/>
          </a:prstGeom>
        </p:spPr>
      </p:pic>
      <p:pic>
        <p:nvPicPr>
          <p:cNvPr id="22" name="Picture 21" descr="Shape&#10;&#10;Description automatically generated with medium confidence">
            <a:extLst>
              <a:ext uri="{FF2B5EF4-FFF2-40B4-BE49-F238E27FC236}">
                <a16:creationId xmlns:a16="http://schemas.microsoft.com/office/drawing/2014/main" id="{64B37B68-1CB9-1A44-B9B2-CC428E4B40B9}"/>
              </a:ext>
            </a:extLst>
          </p:cNvPr>
          <p:cNvPicPr>
            <a:picLocks noChangeAspect="1"/>
          </p:cNvPicPr>
          <p:nvPr/>
        </p:nvPicPr>
        <p:blipFill>
          <a:blip r:embed="rId10"/>
          <a:stretch>
            <a:fillRect/>
          </a:stretch>
        </p:blipFill>
        <p:spPr>
          <a:xfrm>
            <a:off x="8397586" y="6097701"/>
            <a:ext cx="2133917" cy="514797"/>
          </a:xfrm>
          <a:prstGeom prst="rect">
            <a:avLst/>
          </a:prstGeom>
        </p:spPr>
      </p:pic>
      <p:sp>
        <p:nvSpPr>
          <p:cNvPr id="27" name="TextBox 26">
            <a:extLst>
              <a:ext uri="{FF2B5EF4-FFF2-40B4-BE49-F238E27FC236}">
                <a16:creationId xmlns:a16="http://schemas.microsoft.com/office/drawing/2014/main" id="{424EE844-B0AF-B149-BCBA-C72DEBF999FF}"/>
              </a:ext>
            </a:extLst>
          </p:cNvPr>
          <p:cNvSpPr txBox="1"/>
          <p:nvPr/>
        </p:nvSpPr>
        <p:spPr>
          <a:xfrm>
            <a:off x="8880426" y="5816126"/>
            <a:ext cx="968535" cy="430887"/>
          </a:xfrm>
          <a:prstGeom prst="rect">
            <a:avLst/>
          </a:prstGeom>
          <a:noFill/>
        </p:spPr>
        <p:txBody>
          <a:bodyPr wrap="none" rtlCol="0">
            <a:spAutoFit/>
          </a:bodyPr>
          <a:lstStyle/>
          <a:p>
            <a:r>
              <a:rPr lang="en-US" sz="2200" dirty="0">
                <a:latin typeface="Optima" panose="02000503060000020004" pitchFamily="2" charset="0"/>
              </a:rPr>
              <a:t>Phase:</a:t>
            </a:r>
          </a:p>
        </p:txBody>
      </p:sp>
    </p:spTree>
    <p:extLst>
      <p:ext uri="{BB962C8B-B14F-4D97-AF65-F5344CB8AC3E}">
        <p14:creationId xmlns:p14="http://schemas.microsoft.com/office/powerpoint/2010/main" val="3599338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72D8-2795-1248-B0A1-1F85FFDDF331}"/>
              </a:ext>
            </a:extLst>
          </p:cNvPr>
          <p:cNvSpPr>
            <a:spLocks noGrp="1"/>
          </p:cNvSpPr>
          <p:nvPr>
            <p:ph type="title"/>
          </p:nvPr>
        </p:nvSpPr>
        <p:spPr>
          <a:xfrm>
            <a:off x="252412" y="-249238"/>
            <a:ext cx="10515600" cy="1325563"/>
          </a:xfrm>
        </p:spPr>
        <p:txBody>
          <a:bodyPr/>
          <a:lstStyle/>
          <a:p>
            <a:r>
              <a:rPr lang="en-US" dirty="0">
                <a:latin typeface="Engravers' Gothic" pitchFamily="2" charset="77"/>
              </a:rPr>
              <a:t>3. THE EXPERIMENTAL SETUP</a:t>
            </a:r>
          </a:p>
        </p:txBody>
      </p:sp>
      <p:sp>
        <p:nvSpPr>
          <p:cNvPr id="3" name="Content Placeholder 2">
            <a:extLst>
              <a:ext uri="{FF2B5EF4-FFF2-40B4-BE49-F238E27FC236}">
                <a16:creationId xmlns:a16="http://schemas.microsoft.com/office/drawing/2014/main" id="{70FC6EFB-9D1C-B24C-8E1E-88A4DBACC332}"/>
              </a:ext>
            </a:extLst>
          </p:cNvPr>
          <p:cNvSpPr>
            <a:spLocks noGrp="1"/>
          </p:cNvSpPr>
          <p:nvPr>
            <p:ph idx="1"/>
          </p:nvPr>
        </p:nvSpPr>
        <p:spPr>
          <a:xfrm>
            <a:off x="409575" y="854074"/>
            <a:ext cx="10515600" cy="5732705"/>
          </a:xfrm>
        </p:spPr>
        <p:txBody>
          <a:bodyPr>
            <a:normAutofit/>
          </a:bodyPr>
          <a:lstStyle/>
          <a:p>
            <a:r>
              <a:rPr lang="en-US" sz="2200" dirty="0">
                <a:latin typeface="Optima" panose="02000503060000020004" pitchFamily="2" charset="0"/>
                <a:cs typeface="Kokonor" pitchFamily="2" charset="0"/>
              </a:rPr>
              <a:t>Temperature wave is driven through a PTFE cylinder</a:t>
            </a:r>
          </a:p>
          <a:p>
            <a:r>
              <a:rPr lang="en-US" sz="2200" dirty="0">
                <a:latin typeface="Optima" panose="02000503060000020004" pitchFamily="2" charset="0"/>
                <a:cs typeface="Kokonor" pitchFamily="2" charset="0"/>
              </a:rPr>
              <a:t>Input wave created by placing apparatus in water baths alternating between 0°C and 100°C, repeated at various periods; can be modelled as square wave</a:t>
            </a:r>
          </a:p>
          <a:p>
            <a:r>
              <a:rPr lang="en-US" sz="2200" dirty="0">
                <a:latin typeface="Optima" panose="02000503060000020004" pitchFamily="2" charset="0"/>
                <a:cs typeface="Kokonor" pitchFamily="2" charset="0"/>
              </a:rPr>
              <a:t>Thermometer measures thermal energy received at inner tube</a:t>
            </a:r>
          </a:p>
          <a:p>
            <a:r>
              <a:rPr lang="en-US" sz="2200" dirty="0">
                <a:latin typeface="Optima" panose="02000503060000020004" pitchFamily="2" charset="0"/>
                <a:cs typeface="Kokonor" pitchFamily="2" charset="0"/>
              </a:rPr>
              <a:t>Time taken for thermal energy to propagate through solid, results in phase lag</a:t>
            </a:r>
          </a:p>
          <a:p>
            <a:pPr marL="0" indent="0">
              <a:buNone/>
            </a:pPr>
            <a:r>
              <a:rPr lang="en-US" sz="2200" dirty="0">
                <a:latin typeface="Optima" panose="02000503060000020004" pitchFamily="2" charset="0"/>
                <a:cs typeface="Kokonor" pitchFamily="2" charset="0"/>
              </a:rPr>
              <a:t>and disrupts square wave shape</a:t>
            </a:r>
          </a:p>
          <a:p>
            <a:pPr marL="0" indent="0">
              <a:buNone/>
            </a:pPr>
            <a:endParaRPr lang="en-US" sz="2200" dirty="0">
              <a:latin typeface="Optima" panose="02000503060000020004" pitchFamily="2" charset="0"/>
              <a:cs typeface="Kokonor" pitchFamily="2" charset="0"/>
            </a:endParaRPr>
          </a:p>
          <a:p>
            <a:pPr marL="0" indent="0">
              <a:buNone/>
            </a:pPr>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pPr marL="0" indent="0">
              <a:buNone/>
            </a:pPr>
            <a:endParaRPr lang="en-US" sz="2200" dirty="0">
              <a:latin typeface="Optima" panose="02000503060000020004" pitchFamily="2" charset="0"/>
              <a:cs typeface="Kokonor" pitchFamily="2" charset="0"/>
            </a:endParaRPr>
          </a:p>
        </p:txBody>
      </p:sp>
      <p:pic>
        <p:nvPicPr>
          <p:cNvPr id="5" name="Picture 4" descr="Chart, histogram&#10;&#10;Description automatically generated">
            <a:extLst>
              <a:ext uri="{FF2B5EF4-FFF2-40B4-BE49-F238E27FC236}">
                <a16:creationId xmlns:a16="http://schemas.microsoft.com/office/drawing/2014/main" id="{D5C4D91B-5259-1C47-BCA4-22418B17DFEB}"/>
              </a:ext>
            </a:extLst>
          </p:cNvPr>
          <p:cNvPicPr>
            <a:picLocks noChangeAspect="1"/>
          </p:cNvPicPr>
          <p:nvPr/>
        </p:nvPicPr>
        <p:blipFill rotWithShape="1">
          <a:blip r:embed="rId3"/>
          <a:srcRect l="2955" t="9456" r="6580"/>
          <a:stretch/>
        </p:blipFill>
        <p:spPr>
          <a:xfrm>
            <a:off x="278911" y="3603322"/>
            <a:ext cx="3102123" cy="2328630"/>
          </a:xfrm>
          <a:prstGeom prst="rect">
            <a:avLst/>
          </a:prstGeom>
        </p:spPr>
      </p:pic>
      <p:sp>
        <p:nvSpPr>
          <p:cNvPr id="6" name="TextBox 5">
            <a:extLst>
              <a:ext uri="{FF2B5EF4-FFF2-40B4-BE49-F238E27FC236}">
                <a16:creationId xmlns:a16="http://schemas.microsoft.com/office/drawing/2014/main" id="{C40EC09C-F61B-2145-AA36-60DD87E49E3E}"/>
              </a:ext>
            </a:extLst>
          </p:cNvPr>
          <p:cNvSpPr txBox="1"/>
          <p:nvPr/>
        </p:nvSpPr>
        <p:spPr>
          <a:xfrm>
            <a:off x="697885" y="5942533"/>
            <a:ext cx="2427844" cy="369332"/>
          </a:xfrm>
          <a:prstGeom prst="rect">
            <a:avLst/>
          </a:prstGeom>
          <a:noFill/>
        </p:spPr>
        <p:txBody>
          <a:bodyPr wrap="none" rtlCol="0">
            <a:spAutoFit/>
          </a:bodyPr>
          <a:lstStyle/>
          <a:p>
            <a:r>
              <a:rPr lang="en-US" dirty="0">
                <a:latin typeface="Optima" panose="02000503060000020004" pitchFamily="2" charset="0"/>
              </a:rPr>
              <a:t>Input wave (simulated)</a:t>
            </a:r>
          </a:p>
        </p:txBody>
      </p:sp>
      <p:sp>
        <p:nvSpPr>
          <p:cNvPr id="8" name="Right Arrow 7">
            <a:extLst>
              <a:ext uri="{FF2B5EF4-FFF2-40B4-BE49-F238E27FC236}">
                <a16:creationId xmlns:a16="http://schemas.microsoft.com/office/drawing/2014/main" id="{039E7968-E191-BA4F-8D44-48CDE57E633F}"/>
              </a:ext>
            </a:extLst>
          </p:cNvPr>
          <p:cNvSpPr/>
          <p:nvPr/>
        </p:nvSpPr>
        <p:spPr>
          <a:xfrm>
            <a:off x="3381034" y="4387823"/>
            <a:ext cx="762980" cy="376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line chart&#10;&#10;Description automatically generated">
            <a:extLst>
              <a:ext uri="{FF2B5EF4-FFF2-40B4-BE49-F238E27FC236}">
                <a16:creationId xmlns:a16="http://schemas.microsoft.com/office/drawing/2014/main" id="{1B81EF2E-8FE6-0546-B54C-18B99F469CBA}"/>
              </a:ext>
            </a:extLst>
          </p:cNvPr>
          <p:cNvPicPr>
            <a:picLocks noChangeAspect="1"/>
          </p:cNvPicPr>
          <p:nvPr/>
        </p:nvPicPr>
        <p:blipFill rotWithShape="1">
          <a:blip r:embed="rId4"/>
          <a:srcRect l="2955" t="9233" r="7112" b="1629"/>
          <a:stretch/>
        </p:blipFill>
        <p:spPr>
          <a:xfrm>
            <a:off x="4304277" y="3598164"/>
            <a:ext cx="3102124" cy="2306004"/>
          </a:xfrm>
          <a:prstGeom prst="rect">
            <a:avLst/>
          </a:prstGeom>
        </p:spPr>
      </p:pic>
      <p:sp>
        <p:nvSpPr>
          <p:cNvPr id="11" name="TextBox 10">
            <a:extLst>
              <a:ext uri="{FF2B5EF4-FFF2-40B4-BE49-F238E27FC236}">
                <a16:creationId xmlns:a16="http://schemas.microsoft.com/office/drawing/2014/main" id="{4111BF76-9FD8-894B-B782-FC67286CFA28}"/>
              </a:ext>
            </a:extLst>
          </p:cNvPr>
          <p:cNvSpPr txBox="1"/>
          <p:nvPr/>
        </p:nvSpPr>
        <p:spPr>
          <a:xfrm>
            <a:off x="4473057" y="5939192"/>
            <a:ext cx="2620204" cy="369332"/>
          </a:xfrm>
          <a:prstGeom prst="rect">
            <a:avLst/>
          </a:prstGeom>
          <a:noFill/>
        </p:spPr>
        <p:txBody>
          <a:bodyPr wrap="none" rtlCol="0">
            <a:spAutoFit/>
          </a:bodyPr>
          <a:lstStyle/>
          <a:p>
            <a:r>
              <a:rPr lang="en-US" dirty="0">
                <a:latin typeface="Optima" panose="02000503060000020004" pitchFamily="2" charset="0"/>
              </a:rPr>
              <a:t>Output wave (measured)</a:t>
            </a:r>
          </a:p>
        </p:txBody>
      </p:sp>
      <p:sp>
        <p:nvSpPr>
          <p:cNvPr id="12" name="TextBox 11">
            <a:extLst>
              <a:ext uri="{FF2B5EF4-FFF2-40B4-BE49-F238E27FC236}">
                <a16:creationId xmlns:a16="http://schemas.microsoft.com/office/drawing/2014/main" id="{A424E7A6-40DF-0B48-B608-726E7353FBC0}"/>
              </a:ext>
            </a:extLst>
          </p:cNvPr>
          <p:cNvSpPr txBox="1"/>
          <p:nvPr/>
        </p:nvSpPr>
        <p:spPr>
          <a:xfrm>
            <a:off x="2630043" y="3347178"/>
            <a:ext cx="2151551" cy="323165"/>
          </a:xfrm>
          <a:prstGeom prst="rect">
            <a:avLst/>
          </a:prstGeom>
          <a:noFill/>
        </p:spPr>
        <p:txBody>
          <a:bodyPr wrap="none" rtlCol="0">
            <a:spAutoFit/>
          </a:bodyPr>
          <a:lstStyle/>
          <a:p>
            <a:r>
              <a:rPr lang="en-US" sz="1500" dirty="0">
                <a:latin typeface="Optima" panose="02000503060000020004" pitchFamily="2" charset="0"/>
              </a:rPr>
              <a:t>Example, period = 240s</a:t>
            </a:r>
          </a:p>
        </p:txBody>
      </p:sp>
      <p:pic>
        <p:nvPicPr>
          <p:cNvPr id="14" name="Picture 13" descr="Diagram&#10;&#10;Description automatically generated">
            <a:extLst>
              <a:ext uri="{FF2B5EF4-FFF2-40B4-BE49-F238E27FC236}">
                <a16:creationId xmlns:a16="http://schemas.microsoft.com/office/drawing/2014/main" id="{5BEC5352-42C3-0C4F-AF0F-DAADE5F3791F}"/>
              </a:ext>
            </a:extLst>
          </p:cNvPr>
          <p:cNvPicPr>
            <a:picLocks noChangeAspect="1"/>
          </p:cNvPicPr>
          <p:nvPr/>
        </p:nvPicPr>
        <p:blipFill>
          <a:blip r:embed="rId5"/>
          <a:stretch>
            <a:fillRect/>
          </a:stretch>
        </p:blipFill>
        <p:spPr>
          <a:xfrm>
            <a:off x="8383608" y="2995806"/>
            <a:ext cx="3356393" cy="326780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5" name="TextBox 14">
            <a:extLst>
              <a:ext uri="{FF2B5EF4-FFF2-40B4-BE49-F238E27FC236}">
                <a16:creationId xmlns:a16="http://schemas.microsoft.com/office/drawing/2014/main" id="{35789674-4716-7E46-9C94-F94C282E8942}"/>
              </a:ext>
            </a:extLst>
          </p:cNvPr>
          <p:cNvSpPr txBox="1"/>
          <p:nvPr/>
        </p:nvSpPr>
        <p:spPr>
          <a:xfrm>
            <a:off x="9231585" y="6425196"/>
            <a:ext cx="1745286" cy="323165"/>
          </a:xfrm>
          <a:prstGeom prst="rect">
            <a:avLst/>
          </a:prstGeom>
          <a:noFill/>
        </p:spPr>
        <p:txBody>
          <a:bodyPr wrap="none" rtlCol="0">
            <a:spAutoFit/>
          </a:bodyPr>
          <a:lstStyle/>
          <a:p>
            <a:r>
              <a:rPr lang="en-US" sz="1500" dirty="0">
                <a:latin typeface="Optima" panose="02000503060000020004" pitchFamily="2" charset="0"/>
              </a:rPr>
              <a:t>Apparatus used [3]</a:t>
            </a:r>
          </a:p>
        </p:txBody>
      </p:sp>
    </p:spTree>
    <p:extLst>
      <p:ext uri="{BB962C8B-B14F-4D97-AF65-F5344CB8AC3E}">
        <p14:creationId xmlns:p14="http://schemas.microsoft.com/office/powerpoint/2010/main" val="549257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72D8-2795-1248-B0A1-1F85FFDDF331}"/>
              </a:ext>
            </a:extLst>
          </p:cNvPr>
          <p:cNvSpPr>
            <a:spLocks noGrp="1"/>
          </p:cNvSpPr>
          <p:nvPr>
            <p:ph type="title"/>
          </p:nvPr>
        </p:nvSpPr>
        <p:spPr>
          <a:xfrm>
            <a:off x="252412" y="-249238"/>
            <a:ext cx="10515600" cy="1325563"/>
          </a:xfrm>
        </p:spPr>
        <p:txBody>
          <a:bodyPr/>
          <a:lstStyle/>
          <a:p>
            <a:r>
              <a:rPr lang="en-US" dirty="0">
                <a:latin typeface="Engravers' Gothic" pitchFamily="2" charset="77"/>
              </a:rPr>
              <a:t>4. Plane-Slab Model (1-d approximation)</a:t>
            </a:r>
          </a:p>
        </p:txBody>
      </p:sp>
      <p:sp>
        <p:nvSpPr>
          <p:cNvPr id="3" name="Content Placeholder 2">
            <a:extLst>
              <a:ext uri="{FF2B5EF4-FFF2-40B4-BE49-F238E27FC236}">
                <a16:creationId xmlns:a16="http://schemas.microsoft.com/office/drawing/2014/main" id="{70FC6EFB-9D1C-B24C-8E1E-88A4DBACC332}"/>
              </a:ext>
            </a:extLst>
          </p:cNvPr>
          <p:cNvSpPr>
            <a:spLocks noGrp="1"/>
          </p:cNvSpPr>
          <p:nvPr>
            <p:ph idx="1"/>
          </p:nvPr>
        </p:nvSpPr>
        <p:spPr>
          <a:xfrm>
            <a:off x="78944" y="585781"/>
            <a:ext cx="12113056" cy="5962817"/>
          </a:xfrm>
        </p:spPr>
        <p:txBody>
          <a:bodyPr>
            <a:normAutofit/>
          </a:bodyPr>
          <a:lstStyle/>
          <a:p>
            <a:pPr marL="0" indent="0">
              <a:buNone/>
            </a:pPr>
            <a:endParaRPr lang="en-US" sz="2200" dirty="0">
              <a:latin typeface="Optima" panose="02000503060000020004" pitchFamily="2" charset="0"/>
              <a:cs typeface="Kokonor" pitchFamily="2" charset="0"/>
            </a:endParaRPr>
          </a:p>
          <a:p>
            <a:r>
              <a:rPr lang="en-US" sz="2200" dirty="0">
                <a:latin typeface="Optima" panose="02000503060000020004" pitchFamily="2" charset="0"/>
                <a:cs typeface="Kokonor" pitchFamily="2" charset="0"/>
              </a:rPr>
              <a:t>D calculated using either transmission factor </a:t>
            </a:r>
            <a:r>
              <a:rPr lang="el-GR" sz="2200" dirty="0">
                <a:latin typeface="Optima" panose="02000503060000020004" pitchFamily="2" charset="0"/>
                <a:cs typeface="Kokonor" pitchFamily="2" charset="0"/>
              </a:rPr>
              <a:t>Υ </a:t>
            </a:r>
            <a:r>
              <a:rPr lang="en-GB" sz="2200" dirty="0">
                <a:latin typeface="Optima" panose="02000503060000020004" pitchFamily="2" charset="0"/>
                <a:cs typeface="Kokonor" pitchFamily="2" charset="0"/>
              </a:rPr>
              <a:t>or phase lag </a:t>
            </a:r>
            <a:r>
              <a:rPr lang="el-GR" sz="2200" dirty="0">
                <a:latin typeface="Optima" panose="02000503060000020004" pitchFamily="2" charset="0"/>
                <a:cs typeface="Kokonor" pitchFamily="2" charset="0"/>
              </a:rPr>
              <a:t>ΔΦ</a:t>
            </a:r>
            <a:r>
              <a:rPr lang="en-GB" sz="2200" dirty="0">
                <a:latin typeface="Optima" panose="02000503060000020004" pitchFamily="2" charset="0"/>
                <a:cs typeface="Kokonor" pitchFamily="2" charset="0"/>
              </a:rPr>
              <a:t>;</a:t>
            </a:r>
            <a:r>
              <a:rPr lang="el-GR" sz="2200" dirty="0">
                <a:latin typeface="Optima" panose="02000503060000020004" pitchFamily="2" charset="0"/>
                <a:cs typeface="Kokonor" pitchFamily="2" charset="0"/>
              </a:rPr>
              <a:t> </a:t>
            </a:r>
            <a:r>
              <a:rPr lang="en-GB" sz="2200" dirty="0">
                <a:latin typeface="Optima" panose="02000503060000020004" pitchFamily="2" charset="0"/>
                <a:cs typeface="Kokonor" pitchFamily="2" charset="0"/>
              </a:rPr>
              <a:t>both are functions of </a:t>
            </a:r>
            <a:r>
              <a:rPr lang="en-US" sz="2200" dirty="0">
                <a:latin typeface="Optima" panose="02000503060000020004" pitchFamily="2" charset="0"/>
                <a:cs typeface="Kokonor" pitchFamily="2" charset="0"/>
              </a:rPr>
              <a:t>a</a:t>
            </a:r>
            <a:r>
              <a:rPr lang="en-US" sz="2200" baseline="-25000" dirty="0">
                <a:latin typeface="Optima" panose="02000503060000020004" pitchFamily="2" charset="0"/>
                <a:cs typeface="Kokonor" pitchFamily="2" charset="0"/>
              </a:rPr>
              <a:t>n</a:t>
            </a:r>
            <a:r>
              <a:rPr lang="en-US" sz="2200" dirty="0">
                <a:latin typeface="Optima" panose="02000503060000020004" pitchFamily="2" charset="0"/>
                <a:cs typeface="Kokonor" pitchFamily="2" charset="0"/>
              </a:rPr>
              <a:t> and b</a:t>
            </a:r>
            <a:r>
              <a:rPr lang="en-US" sz="2200" baseline="-25000" dirty="0">
                <a:latin typeface="Optima" panose="02000503060000020004" pitchFamily="2" charset="0"/>
                <a:cs typeface="Kokonor" pitchFamily="2" charset="0"/>
              </a:rPr>
              <a:t>n </a:t>
            </a:r>
            <a:endParaRPr lang="en-US" sz="2200" dirty="0">
              <a:latin typeface="Optima" panose="02000503060000020004" pitchFamily="2" charset="0"/>
              <a:cs typeface="Kokonor" pitchFamily="2" charset="0"/>
            </a:endParaRPr>
          </a:p>
          <a:p>
            <a:r>
              <a:rPr lang="en-US" sz="2200" dirty="0">
                <a:latin typeface="Optima" panose="02000503060000020004" pitchFamily="2" charset="0"/>
                <a:cs typeface="Kokonor" pitchFamily="2" charset="0"/>
              </a:rPr>
              <a:t>Coefficients calculated with numerical integration; ”area under the curve” approach using series of rectangles, as an approximation of Reimann sum</a:t>
            </a:r>
          </a:p>
          <a:p>
            <a:r>
              <a:rPr lang="en-US" sz="2200" dirty="0">
                <a:latin typeface="Optima" panose="02000503060000020004" pitchFamily="2" charset="0"/>
                <a:cs typeface="Kokonor" pitchFamily="2" charset="0"/>
              </a:rPr>
              <a:t>Due to linearity of heat equation, can decompose dataset into sinusoidal harmonic modes; each mode in waveform is attenuated differently, therefore no longer superpose to a square wave</a:t>
            </a:r>
          </a:p>
          <a:p>
            <a:r>
              <a:rPr lang="en-US" sz="2200" dirty="0">
                <a:latin typeface="Optima" panose="02000503060000020004" pitchFamily="2" charset="0"/>
                <a:cs typeface="Kokonor" pitchFamily="2" charset="0"/>
              </a:rPr>
              <a:t>Can treat harmonics individually and compare to corresponding input square wave harmonics, to retrieve amplitude/phase values and calculate diffusivity:</a:t>
            </a:r>
          </a:p>
          <a:p>
            <a:pPr marL="0" indent="0">
              <a:buNone/>
            </a:pPr>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p:txBody>
      </p:sp>
      <p:sp>
        <p:nvSpPr>
          <p:cNvPr id="5" name="Title 1">
            <a:extLst>
              <a:ext uri="{FF2B5EF4-FFF2-40B4-BE49-F238E27FC236}">
                <a16:creationId xmlns:a16="http://schemas.microsoft.com/office/drawing/2014/main" id="{F785BD3A-01C3-FD4E-9DA3-3BE4405F153A}"/>
              </a:ext>
            </a:extLst>
          </p:cNvPr>
          <p:cNvSpPr txBox="1">
            <a:spLocks/>
          </p:cNvSpPr>
          <p:nvPr/>
        </p:nvSpPr>
        <p:spPr>
          <a:xfrm>
            <a:off x="252412" y="386068"/>
            <a:ext cx="4835641" cy="806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dirty="0">
                <a:latin typeface="Engravers' Gothic" pitchFamily="2" charset="77"/>
              </a:rPr>
              <a:t>Numerical Integration</a:t>
            </a:r>
          </a:p>
        </p:txBody>
      </p:sp>
      <p:pic>
        <p:nvPicPr>
          <p:cNvPr id="6" name="Picture 5" descr="Chart, line chart&#10;&#10;Description automatically generated">
            <a:extLst>
              <a:ext uri="{FF2B5EF4-FFF2-40B4-BE49-F238E27FC236}">
                <a16:creationId xmlns:a16="http://schemas.microsoft.com/office/drawing/2014/main" id="{7ED2D45D-26B9-7041-A045-A9CC21A93F0B}"/>
              </a:ext>
            </a:extLst>
          </p:cNvPr>
          <p:cNvPicPr>
            <a:picLocks noChangeAspect="1"/>
          </p:cNvPicPr>
          <p:nvPr/>
        </p:nvPicPr>
        <p:blipFill rotWithShape="1">
          <a:blip r:embed="rId3"/>
          <a:srcRect l="2955" t="9233" r="7112" b="1629"/>
          <a:stretch/>
        </p:blipFill>
        <p:spPr>
          <a:xfrm>
            <a:off x="232769" y="4003229"/>
            <a:ext cx="3544008" cy="2634484"/>
          </a:xfrm>
          <a:prstGeom prst="rect">
            <a:avLst/>
          </a:prstGeom>
        </p:spPr>
      </p:pic>
      <p:sp>
        <p:nvSpPr>
          <p:cNvPr id="8" name="Right Arrow 7">
            <a:extLst>
              <a:ext uri="{FF2B5EF4-FFF2-40B4-BE49-F238E27FC236}">
                <a16:creationId xmlns:a16="http://schemas.microsoft.com/office/drawing/2014/main" id="{0B5A3D26-B460-0B44-8104-8CA67C003F69}"/>
              </a:ext>
            </a:extLst>
          </p:cNvPr>
          <p:cNvSpPr/>
          <p:nvPr/>
        </p:nvSpPr>
        <p:spPr>
          <a:xfrm>
            <a:off x="3816617" y="4973418"/>
            <a:ext cx="762980" cy="376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98665C-F072-7C48-8973-80AD9ADC843B}"/>
              </a:ext>
            </a:extLst>
          </p:cNvPr>
          <p:cNvSpPr txBox="1"/>
          <p:nvPr/>
        </p:nvSpPr>
        <p:spPr>
          <a:xfrm>
            <a:off x="877436" y="3709391"/>
            <a:ext cx="6106332" cy="338554"/>
          </a:xfrm>
          <a:prstGeom prst="rect">
            <a:avLst/>
          </a:prstGeom>
          <a:noFill/>
        </p:spPr>
        <p:txBody>
          <a:bodyPr wrap="square">
            <a:spAutoFit/>
          </a:bodyPr>
          <a:lstStyle/>
          <a:p>
            <a:r>
              <a:rPr lang="en-US" sz="1600" dirty="0">
                <a:latin typeface="Optima" panose="02000503060000020004" pitchFamily="2" charset="0"/>
              </a:rPr>
              <a:t>Example, period = 240s</a:t>
            </a:r>
          </a:p>
        </p:txBody>
      </p:sp>
      <p:pic>
        <p:nvPicPr>
          <p:cNvPr id="13" name="Picture 12" descr="Chart, funnel chart&#10;&#10;Description automatically generated">
            <a:extLst>
              <a:ext uri="{FF2B5EF4-FFF2-40B4-BE49-F238E27FC236}">
                <a16:creationId xmlns:a16="http://schemas.microsoft.com/office/drawing/2014/main" id="{F215F36D-F652-0145-837F-B62F889EFD68}"/>
              </a:ext>
            </a:extLst>
          </p:cNvPr>
          <p:cNvPicPr>
            <a:picLocks noChangeAspect="1"/>
          </p:cNvPicPr>
          <p:nvPr/>
        </p:nvPicPr>
        <p:blipFill rotWithShape="1">
          <a:blip r:embed="rId4"/>
          <a:srcRect l="3792" t="14031" r="6805" b="1888"/>
          <a:stretch/>
        </p:blipFill>
        <p:spPr>
          <a:xfrm>
            <a:off x="4590255" y="3693959"/>
            <a:ext cx="2113781" cy="1490957"/>
          </a:xfrm>
          <a:prstGeom prst="rect">
            <a:avLst/>
          </a:prstGeom>
        </p:spPr>
      </p:pic>
      <p:pic>
        <p:nvPicPr>
          <p:cNvPr id="15" name="Picture 14" descr="Chart, funnel chart&#10;&#10;Description automatically generated">
            <a:extLst>
              <a:ext uri="{FF2B5EF4-FFF2-40B4-BE49-F238E27FC236}">
                <a16:creationId xmlns:a16="http://schemas.microsoft.com/office/drawing/2014/main" id="{F699CA67-43E5-BB44-BC49-F78A17424131}"/>
              </a:ext>
            </a:extLst>
          </p:cNvPr>
          <p:cNvPicPr>
            <a:picLocks noChangeAspect="1"/>
          </p:cNvPicPr>
          <p:nvPr/>
        </p:nvPicPr>
        <p:blipFill rotWithShape="1">
          <a:blip r:embed="rId5"/>
          <a:srcRect l="4530" t="9460" r="6723" b="3092"/>
          <a:stretch/>
        </p:blipFill>
        <p:spPr>
          <a:xfrm>
            <a:off x="4619438" y="5317429"/>
            <a:ext cx="2084598" cy="1540571"/>
          </a:xfrm>
          <a:prstGeom prst="rect">
            <a:avLst/>
          </a:prstGeom>
        </p:spPr>
      </p:pic>
      <p:pic>
        <p:nvPicPr>
          <p:cNvPr id="17" name="Picture 16" descr="Chart, histogram&#10;&#10;Description automatically generated">
            <a:extLst>
              <a:ext uri="{FF2B5EF4-FFF2-40B4-BE49-F238E27FC236}">
                <a16:creationId xmlns:a16="http://schemas.microsoft.com/office/drawing/2014/main" id="{882B421F-66E1-5145-942E-3696F7FD10DD}"/>
              </a:ext>
            </a:extLst>
          </p:cNvPr>
          <p:cNvPicPr>
            <a:picLocks noChangeAspect="1"/>
          </p:cNvPicPr>
          <p:nvPr/>
        </p:nvPicPr>
        <p:blipFill rotWithShape="1">
          <a:blip r:embed="rId6"/>
          <a:srcRect t="9822" r="9594"/>
          <a:stretch/>
        </p:blipFill>
        <p:spPr>
          <a:xfrm>
            <a:off x="8019351" y="3486069"/>
            <a:ext cx="4093705" cy="3062529"/>
          </a:xfrm>
          <a:prstGeom prst="rect">
            <a:avLst/>
          </a:prstGeom>
        </p:spPr>
      </p:pic>
      <p:sp>
        <p:nvSpPr>
          <p:cNvPr id="18" name="TextBox 17">
            <a:extLst>
              <a:ext uri="{FF2B5EF4-FFF2-40B4-BE49-F238E27FC236}">
                <a16:creationId xmlns:a16="http://schemas.microsoft.com/office/drawing/2014/main" id="{9F111918-6FBE-1542-BD4A-A95F527B7681}"/>
              </a:ext>
            </a:extLst>
          </p:cNvPr>
          <p:cNvSpPr txBox="1"/>
          <p:nvPr/>
        </p:nvSpPr>
        <p:spPr>
          <a:xfrm>
            <a:off x="4163365" y="3774003"/>
            <a:ext cx="6106332" cy="338554"/>
          </a:xfrm>
          <a:prstGeom prst="rect">
            <a:avLst/>
          </a:prstGeom>
          <a:noFill/>
        </p:spPr>
        <p:txBody>
          <a:bodyPr wrap="square">
            <a:spAutoFit/>
          </a:bodyPr>
          <a:lstStyle/>
          <a:p>
            <a:r>
              <a:rPr lang="en-US" sz="1600" dirty="0">
                <a:latin typeface="Optima" panose="02000503060000020004" pitchFamily="2" charset="0"/>
              </a:rPr>
              <a:t>a</a:t>
            </a:r>
            <a:r>
              <a:rPr lang="en-US" sz="1600" baseline="-25000" dirty="0">
                <a:latin typeface="Optima" panose="02000503060000020004" pitchFamily="2" charset="0"/>
              </a:rPr>
              <a:t>n=1</a:t>
            </a:r>
            <a:endParaRPr lang="en-US" sz="1600" dirty="0">
              <a:latin typeface="Optima" panose="02000503060000020004" pitchFamily="2" charset="0"/>
            </a:endParaRPr>
          </a:p>
        </p:txBody>
      </p:sp>
      <p:sp>
        <p:nvSpPr>
          <p:cNvPr id="19" name="TextBox 18">
            <a:extLst>
              <a:ext uri="{FF2B5EF4-FFF2-40B4-BE49-F238E27FC236}">
                <a16:creationId xmlns:a16="http://schemas.microsoft.com/office/drawing/2014/main" id="{3E88B9FB-E8B1-3143-9F30-5A2BB603FEFE}"/>
              </a:ext>
            </a:extLst>
          </p:cNvPr>
          <p:cNvSpPr txBox="1"/>
          <p:nvPr/>
        </p:nvSpPr>
        <p:spPr>
          <a:xfrm>
            <a:off x="4147866" y="5463319"/>
            <a:ext cx="6106332" cy="338554"/>
          </a:xfrm>
          <a:prstGeom prst="rect">
            <a:avLst/>
          </a:prstGeom>
          <a:noFill/>
        </p:spPr>
        <p:txBody>
          <a:bodyPr wrap="square">
            <a:spAutoFit/>
          </a:bodyPr>
          <a:lstStyle/>
          <a:p>
            <a:r>
              <a:rPr lang="en-US" sz="1600" dirty="0">
                <a:latin typeface="Optima" panose="02000503060000020004" pitchFamily="2" charset="0"/>
              </a:rPr>
              <a:t>b</a:t>
            </a:r>
            <a:r>
              <a:rPr lang="en-US" sz="1600" baseline="-25000" dirty="0">
                <a:latin typeface="Optima" panose="02000503060000020004" pitchFamily="2" charset="0"/>
              </a:rPr>
              <a:t>n=1</a:t>
            </a:r>
            <a:endParaRPr lang="en-US" sz="1600" dirty="0">
              <a:latin typeface="Optima" panose="02000503060000020004" pitchFamily="2" charset="0"/>
            </a:endParaRPr>
          </a:p>
        </p:txBody>
      </p:sp>
      <p:sp>
        <p:nvSpPr>
          <p:cNvPr id="20" name="TextBox 19">
            <a:extLst>
              <a:ext uri="{FF2B5EF4-FFF2-40B4-BE49-F238E27FC236}">
                <a16:creationId xmlns:a16="http://schemas.microsoft.com/office/drawing/2014/main" id="{2FB56937-95B8-AC41-B16B-DA8867CC4F34}"/>
              </a:ext>
            </a:extLst>
          </p:cNvPr>
          <p:cNvSpPr txBox="1"/>
          <p:nvPr/>
        </p:nvSpPr>
        <p:spPr>
          <a:xfrm>
            <a:off x="8828354" y="6362221"/>
            <a:ext cx="6106332" cy="338554"/>
          </a:xfrm>
          <a:prstGeom prst="rect">
            <a:avLst/>
          </a:prstGeom>
          <a:noFill/>
        </p:spPr>
        <p:txBody>
          <a:bodyPr wrap="square">
            <a:spAutoFit/>
          </a:bodyPr>
          <a:lstStyle/>
          <a:p>
            <a:r>
              <a:rPr lang="en-US" sz="1600" dirty="0">
                <a:latin typeface="Optima" panose="02000503060000020004" pitchFamily="2" charset="0"/>
              </a:rPr>
              <a:t>Rectangular numerical integration</a:t>
            </a:r>
          </a:p>
        </p:txBody>
      </p:sp>
      <p:sp>
        <p:nvSpPr>
          <p:cNvPr id="28" name="Frame 27">
            <a:extLst>
              <a:ext uri="{FF2B5EF4-FFF2-40B4-BE49-F238E27FC236}">
                <a16:creationId xmlns:a16="http://schemas.microsoft.com/office/drawing/2014/main" id="{739EA61B-E06B-B24E-B254-8534E7BB7135}"/>
              </a:ext>
            </a:extLst>
          </p:cNvPr>
          <p:cNvSpPr/>
          <p:nvPr/>
        </p:nvSpPr>
        <p:spPr>
          <a:xfrm>
            <a:off x="4850969" y="3774003"/>
            <a:ext cx="139485" cy="10466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0" name="Straight Connector 29">
            <a:extLst>
              <a:ext uri="{FF2B5EF4-FFF2-40B4-BE49-F238E27FC236}">
                <a16:creationId xmlns:a16="http://schemas.microsoft.com/office/drawing/2014/main" id="{F4B44B92-F8B3-2143-B70C-26F6871661E0}"/>
              </a:ext>
            </a:extLst>
          </p:cNvPr>
          <p:cNvCxnSpPr>
            <a:cxnSpLocks/>
          </p:cNvCxnSpPr>
          <p:nvPr/>
        </p:nvCxnSpPr>
        <p:spPr>
          <a:xfrm flipV="1">
            <a:off x="4990454" y="3559175"/>
            <a:ext cx="3611105" cy="21482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DDF5211-A672-1642-BD79-6859D6A60D97}"/>
              </a:ext>
            </a:extLst>
          </p:cNvPr>
          <p:cNvCxnSpPr>
            <a:cxnSpLocks/>
          </p:cNvCxnSpPr>
          <p:nvPr/>
        </p:nvCxnSpPr>
        <p:spPr>
          <a:xfrm>
            <a:off x="4990454" y="3878668"/>
            <a:ext cx="3611105" cy="2289657"/>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2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72D8-2795-1248-B0A1-1F85FFDDF331}"/>
              </a:ext>
            </a:extLst>
          </p:cNvPr>
          <p:cNvSpPr>
            <a:spLocks noGrp="1"/>
          </p:cNvSpPr>
          <p:nvPr>
            <p:ph type="title"/>
          </p:nvPr>
        </p:nvSpPr>
        <p:spPr>
          <a:xfrm>
            <a:off x="252412" y="-249238"/>
            <a:ext cx="10515600" cy="1325563"/>
          </a:xfrm>
        </p:spPr>
        <p:txBody>
          <a:bodyPr/>
          <a:lstStyle/>
          <a:p>
            <a:r>
              <a:rPr lang="en-US" dirty="0">
                <a:latin typeface="Engravers' Gothic" pitchFamily="2" charset="77"/>
              </a:rPr>
              <a:t>4. Plane-Slab Model (1-d approximation)</a:t>
            </a:r>
          </a:p>
        </p:txBody>
      </p:sp>
      <p:sp>
        <p:nvSpPr>
          <p:cNvPr id="3" name="Content Placeholder 2">
            <a:extLst>
              <a:ext uri="{FF2B5EF4-FFF2-40B4-BE49-F238E27FC236}">
                <a16:creationId xmlns:a16="http://schemas.microsoft.com/office/drawing/2014/main" id="{70FC6EFB-9D1C-B24C-8E1E-88A4DBACC332}"/>
              </a:ext>
            </a:extLst>
          </p:cNvPr>
          <p:cNvSpPr>
            <a:spLocks noGrp="1"/>
          </p:cNvSpPr>
          <p:nvPr>
            <p:ph idx="1"/>
          </p:nvPr>
        </p:nvSpPr>
        <p:spPr>
          <a:xfrm>
            <a:off x="0" y="1099103"/>
            <a:ext cx="12192000" cy="6573906"/>
          </a:xfrm>
        </p:spPr>
        <p:txBody>
          <a:bodyPr>
            <a:normAutofit lnSpcReduction="10000"/>
          </a:bodyPr>
          <a:lstStyle/>
          <a:p>
            <a:r>
              <a:rPr lang="en-US" sz="2200" dirty="0">
                <a:latin typeface="Optima" panose="02000503060000020004" pitchFamily="2" charset="0"/>
                <a:cs typeface="Kokonor" pitchFamily="2" charset="0"/>
              </a:rPr>
              <a:t>D</a:t>
            </a:r>
            <a:r>
              <a:rPr lang="en-US" sz="2200" baseline="-25000" dirty="0">
                <a:latin typeface="Optima" panose="02000503060000020004" pitchFamily="2" charset="0"/>
                <a:cs typeface="Kokonor" pitchFamily="2" charset="0"/>
              </a:rPr>
              <a:t>TF</a:t>
            </a:r>
            <a:r>
              <a:rPr lang="en-US" sz="2200" dirty="0">
                <a:latin typeface="Optima" panose="02000503060000020004" pitchFamily="2" charset="0"/>
                <a:cs typeface="Kokonor" pitchFamily="2" charset="0"/>
              </a:rPr>
              <a:t> and D</a:t>
            </a:r>
            <a:r>
              <a:rPr lang="en-US" sz="2200" baseline="-25000" dirty="0">
                <a:latin typeface="Optima" panose="02000503060000020004" pitchFamily="2" charset="0"/>
                <a:cs typeface="Kokonor" pitchFamily="2" charset="0"/>
              </a:rPr>
              <a:t>PL</a:t>
            </a:r>
            <a:r>
              <a:rPr lang="en-US" sz="2200" dirty="0">
                <a:latin typeface="Optima" panose="02000503060000020004" pitchFamily="2" charset="0"/>
                <a:cs typeface="Kokonor" pitchFamily="2" charset="0"/>
              </a:rPr>
              <a:t> values:</a:t>
            </a: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pPr marL="0" indent="0">
              <a:buNone/>
            </a:pPr>
            <a:endParaRPr lang="en-US" sz="2200" dirty="0">
              <a:latin typeface="Optima" panose="02000503060000020004" pitchFamily="2" charset="0"/>
              <a:cs typeface="Kokonor" pitchFamily="2" charset="0"/>
            </a:endParaRPr>
          </a:p>
          <a:p>
            <a:r>
              <a:rPr lang="en-US" sz="2200" dirty="0">
                <a:latin typeface="Optima" panose="02000503060000020004" pitchFamily="2" charset="0"/>
                <a:cs typeface="Kokonor" pitchFamily="2" charset="0"/>
              </a:rPr>
              <a:t>Transmission factor is the more accurate method; most likely due to non-zero nature of a</a:t>
            </a:r>
            <a:r>
              <a:rPr lang="en-US" sz="2200" baseline="-25000" dirty="0">
                <a:latin typeface="Optima" panose="02000503060000020004" pitchFamily="2" charset="0"/>
                <a:cs typeface="Kokonor" pitchFamily="2" charset="0"/>
              </a:rPr>
              <a:t>n</a:t>
            </a:r>
            <a:r>
              <a:rPr lang="en-US" sz="2200" dirty="0">
                <a:latin typeface="Optima" panose="02000503060000020004" pitchFamily="2" charset="0"/>
                <a:cs typeface="Kokonor" pitchFamily="2" charset="0"/>
              </a:rPr>
              <a:t> and b</a:t>
            </a:r>
            <a:r>
              <a:rPr lang="en-US" sz="2200" baseline="-25000" dirty="0">
                <a:latin typeface="Optima" panose="02000503060000020004" pitchFamily="2" charset="0"/>
                <a:cs typeface="Kokonor" pitchFamily="2" charset="0"/>
              </a:rPr>
              <a:t>n</a:t>
            </a:r>
            <a:r>
              <a:rPr lang="en-US" sz="2200" dirty="0">
                <a:latin typeface="Optima" panose="02000503060000020004" pitchFamily="2" charset="0"/>
                <a:cs typeface="Kokonor" pitchFamily="2" charset="0"/>
              </a:rPr>
              <a:t>, resulting in unreliable ratios when calculating phase</a:t>
            </a:r>
          </a:p>
          <a:p>
            <a:r>
              <a:rPr lang="el-GR" sz="2200" dirty="0">
                <a:latin typeface="Optima" panose="02000503060000020004" pitchFamily="2" charset="0"/>
                <a:cs typeface="Kokonor" pitchFamily="2" charset="0"/>
              </a:rPr>
              <a:t>σ </a:t>
            </a:r>
            <a:r>
              <a:rPr lang="en-GB" sz="2200" dirty="0">
                <a:latin typeface="Optima" panose="02000503060000020004" pitchFamily="2" charset="0"/>
                <a:cs typeface="Kokonor" pitchFamily="2" charset="0"/>
              </a:rPr>
              <a:t>for amplitude visually estimated to be ~1</a:t>
            </a:r>
            <a:r>
              <a:rPr lang="en-US" sz="2200" dirty="0">
                <a:latin typeface="Optima" panose="02000503060000020004" pitchFamily="2" charset="0"/>
                <a:cs typeface="Kokonor" pitchFamily="2" charset="0"/>
              </a:rPr>
              <a:t>°C, and r</a:t>
            </a:r>
            <a:r>
              <a:rPr lang="en-US" sz="2200" baseline="-25000" dirty="0">
                <a:latin typeface="Optima" panose="02000503060000020004" pitchFamily="2" charset="0"/>
                <a:cs typeface="Kokonor" pitchFamily="2" charset="0"/>
              </a:rPr>
              <a:t>outer</a:t>
            </a:r>
            <a:r>
              <a:rPr lang="en-US" sz="2200" dirty="0">
                <a:latin typeface="Optima" panose="02000503060000020004" pitchFamily="2" charset="0"/>
                <a:cs typeface="Kokonor" pitchFamily="2" charset="0"/>
              </a:rPr>
              <a:t> measured repeatedly to give a value of 7.75 +/- 0.06mm. Uncertainties propagated in quadrature through partial derivatives. Overlap with expected value occurs only at D</a:t>
            </a:r>
            <a:r>
              <a:rPr lang="en-US" sz="2200" baseline="-25000" dirty="0">
                <a:latin typeface="Optima" panose="02000503060000020004" pitchFamily="2" charset="0"/>
                <a:cs typeface="Kokonor" pitchFamily="2" charset="0"/>
              </a:rPr>
              <a:t>TF</a:t>
            </a:r>
            <a:r>
              <a:rPr lang="en-US" sz="2200" dirty="0">
                <a:latin typeface="Optima" panose="02000503060000020004" pitchFamily="2" charset="0"/>
                <a:cs typeface="Kokonor" pitchFamily="2" charset="0"/>
              </a:rPr>
              <a:t> for n = 1; a more accurate method required?</a:t>
            </a:r>
          </a:p>
          <a:p>
            <a:r>
              <a:rPr lang="en-US" sz="2200" dirty="0">
                <a:latin typeface="Optima" panose="02000503060000020004" pitchFamily="2" charset="0"/>
                <a:cs typeface="Kokonor" pitchFamily="2" charset="0"/>
              </a:rPr>
              <a:t>Values converge to the order of magnitude of expected value of 0.124 as period increases – more time allowed for thermal equilibrium to be reached in each harmonic, i.e. larger period, is most likely to be a factor for more accurate results</a:t>
            </a:r>
          </a:p>
          <a:p>
            <a:pPr marL="0" indent="0">
              <a:buNone/>
            </a:pPr>
            <a:r>
              <a:rPr lang="en-US" sz="2200" dirty="0">
                <a:latin typeface="Optima" panose="02000503060000020004" pitchFamily="2" charset="0"/>
                <a:cs typeface="Kokonor" pitchFamily="2" charset="0"/>
              </a:rPr>
              <a:t> </a:t>
            </a:r>
          </a:p>
        </p:txBody>
      </p:sp>
      <p:sp>
        <p:nvSpPr>
          <p:cNvPr id="5" name="Title 1">
            <a:extLst>
              <a:ext uri="{FF2B5EF4-FFF2-40B4-BE49-F238E27FC236}">
                <a16:creationId xmlns:a16="http://schemas.microsoft.com/office/drawing/2014/main" id="{F785BD3A-01C3-FD4E-9DA3-3BE4405F153A}"/>
              </a:ext>
            </a:extLst>
          </p:cNvPr>
          <p:cNvSpPr txBox="1">
            <a:spLocks/>
          </p:cNvSpPr>
          <p:nvPr/>
        </p:nvSpPr>
        <p:spPr>
          <a:xfrm>
            <a:off x="252412" y="395611"/>
            <a:ext cx="4835641" cy="806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dirty="0">
                <a:latin typeface="Engravers' Gothic" pitchFamily="2" charset="77"/>
              </a:rPr>
              <a:t>Numerical Integration</a:t>
            </a:r>
          </a:p>
        </p:txBody>
      </p:sp>
      <p:pic>
        <p:nvPicPr>
          <p:cNvPr id="9" name="Picture 8" descr="Chart, line chart&#10;&#10;Description automatically generated">
            <a:extLst>
              <a:ext uri="{FF2B5EF4-FFF2-40B4-BE49-F238E27FC236}">
                <a16:creationId xmlns:a16="http://schemas.microsoft.com/office/drawing/2014/main" id="{2507193F-9C4D-7641-BE43-2EDF50867D20}"/>
              </a:ext>
            </a:extLst>
          </p:cNvPr>
          <p:cNvPicPr>
            <a:picLocks noChangeAspect="1"/>
          </p:cNvPicPr>
          <p:nvPr/>
        </p:nvPicPr>
        <p:blipFill rotWithShape="1">
          <a:blip r:embed="rId3"/>
          <a:srcRect l="4577" t="10840" r="9336" b="182"/>
          <a:stretch/>
        </p:blipFill>
        <p:spPr>
          <a:xfrm>
            <a:off x="112642" y="1479737"/>
            <a:ext cx="3611627" cy="2799655"/>
          </a:xfrm>
          <a:prstGeom prst="rect">
            <a:avLst/>
          </a:prstGeom>
        </p:spPr>
      </p:pic>
      <p:sp>
        <p:nvSpPr>
          <p:cNvPr id="14" name="TextBox 13">
            <a:extLst>
              <a:ext uri="{FF2B5EF4-FFF2-40B4-BE49-F238E27FC236}">
                <a16:creationId xmlns:a16="http://schemas.microsoft.com/office/drawing/2014/main" id="{9E78C84C-C398-3F43-B604-F1273951D505}"/>
              </a:ext>
            </a:extLst>
          </p:cNvPr>
          <p:cNvSpPr txBox="1"/>
          <p:nvPr/>
        </p:nvSpPr>
        <p:spPr>
          <a:xfrm>
            <a:off x="3688446" y="2492258"/>
            <a:ext cx="1565237" cy="369332"/>
          </a:xfrm>
          <a:prstGeom prst="rect">
            <a:avLst/>
          </a:prstGeom>
          <a:noFill/>
        </p:spPr>
        <p:txBody>
          <a:bodyPr wrap="none" rtlCol="0">
            <a:spAutoFit/>
          </a:bodyPr>
          <a:lstStyle/>
          <a:p>
            <a:r>
              <a:rPr lang="en-US" dirty="0"/>
              <a:t>D</a:t>
            </a:r>
            <a:r>
              <a:rPr lang="en-US" baseline="-25000" dirty="0"/>
              <a:t>TF</a:t>
            </a:r>
            <a:r>
              <a:rPr lang="en-US" dirty="0"/>
              <a:t> zoomed in:</a:t>
            </a:r>
          </a:p>
        </p:txBody>
      </p:sp>
      <p:sp>
        <p:nvSpPr>
          <p:cNvPr id="16" name="Right Arrow 15">
            <a:extLst>
              <a:ext uri="{FF2B5EF4-FFF2-40B4-BE49-F238E27FC236}">
                <a16:creationId xmlns:a16="http://schemas.microsoft.com/office/drawing/2014/main" id="{AB77C0FD-9884-D347-AF59-081B4F0904E9}"/>
              </a:ext>
            </a:extLst>
          </p:cNvPr>
          <p:cNvSpPr/>
          <p:nvPr/>
        </p:nvSpPr>
        <p:spPr>
          <a:xfrm>
            <a:off x="4060979" y="2854886"/>
            <a:ext cx="762980" cy="376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257E8E8-41C8-9747-AC68-9FB603FE2721}"/>
              </a:ext>
            </a:extLst>
          </p:cNvPr>
          <p:cNvSpPr txBox="1"/>
          <p:nvPr/>
        </p:nvSpPr>
        <p:spPr>
          <a:xfrm>
            <a:off x="9271977" y="2308074"/>
            <a:ext cx="2478564" cy="923330"/>
          </a:xfrm>
          <a:prstGeom prst="rect">
            <a:avLst/>
          </a:prstGeom>
          <a:noFill/>
        </p:spPr>
        <p:txBody>
          <a:bodyPr wrap="none" rtlCol="0">
            <a:spAutoFit/>
          </a:bodyPr>
          <a:lstStyle/>
          <a:p>
            <a:r>
              <a:rPr lang="en-GB" sz="1800" dirty="0">
                <a:latin typeface="Optima" panose="02000503060000020004" pitchFamily="2" charset="0"/>
                <a:cs typeface="Kokonor" pitchFamily="2" charset="0"/>
              </a:rPr>
              <a:t>Mean value of D: </a:t>
            </a:r>
          </a:p>
          <a:p>
            <a:r>
              <a:rPr lang="en-GB" sz="1800" dirty="0">
                <a:latin typeface="Optima" panose="02000503060000020004" pitchFamily="2" charset="0"/>
                <a:cs typeface="Kokonor" pitchFamily="2" charset="0"/>
              </a:rPr>
              <a:t>0.3035+/-0.0015 mm/s</a:t>
            </a:r>
          </a:p>
          <a:p>
            <a:endParaRPr lang="en-US" dirty="0"/>
          </a:p>
        </p:txBody>
      </p:sp>
      <p:sp>
        <p:nvSpPr>
          <p:cNvPr id="20" name="Left Bracket 19">
            <a:extLst>
              <a:ext uri="{FF2B5EF4-FFF2-40B4-BE49-F238E27FC236}">
                <a16:creationId xmlns:a16="http://schemas.microsoft.com/office/drawing/2014/main" id="{364D1184-5360-FF44-85A4-34AF625F1604}"/>
              </a:ext>
            </a:extLst>
          </p:cNvPr>
          <p:cNvSpPr/>
          <p:nvPr/>
        </p:nvSpPr>
        <p:spPr>
          <a:xfrm>
            <a:off x="9252099" y="2126192"/>
            <a:ext cx="190709" cy="992458"/>
          </a:xfrm>
          <a:prstGeom prst="leftBracket">
            <a:avLst/>
          </a:prstGeom>
          <a:ln w="571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ket 20">
            <a:extLst>
              <a:ext uri="{FF2B5EF4-FFF2-40B4-BE49-F238E27FC236}">
                <a16:creationId xmlns:a16="http://schemas.microsoft.com/office/drawing/2014/main" id="{EF181770-7B93-8E46-A325-09B3FFAE71FD}"/>
              </a:ext>
            </a:extLst>
          </p:cNvPr>
          <p:cNvSpPr/>
          <p:nvPr/>
        </p:nvSpPr>
        <p:spPr>
          <a:xfrm flipH="1">
            <a:off x="11539954" y="2126192"/>
            <a:ext cx="190709" cy="992458"/>
          </a:xfrm>
          <a:prstGeom prst="leftBracket">
            <a:avLst/>
          </a:prstGeom>
          <a:ln w="571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3" name="Picture 22" descr="Chart, line chart&#10;&#10;Description automatically generated">
            <a:extLst>
              <a:ext uri="{FF2B5EF4-FFF2-40B4-BE49-F238E27FC236}">
                <a16:creationId xmlns:a16="http://schemas.microsoft.com/office/drawing/2014/main" id="{9D1973BA-98DC-834E-8499-06DA08EDBBC6}"/>
              </a:ext>
            </a:extLst>
          </p:cNvPr>
          <p:cNvPicPr>
            <a:picLocks noChangeAspect="1"/>
          </p:cNvPicPr>
          <p:nvPr/>
        </p:nvPicPr>
        <p:blipFill rotWithShape="1">
          <a:blip r:embed="rId4"/>
          <a:srcRect l="2817" t="11022" r="9402" b="1682"/>
          <a:stretch/>
        </p:blipFill>
        <p:spPr>
          <a:xfrm>
            <a:off x="5173310" y="1367101"/>
            <a:ext cx="3931306" cy="2932169"/>
          </a:xfrm>
          <a:prstGeom prst="rect">
            <a:avLst/>
          </a:prstGeom>
        </p:spPr>
      </p:pic>
    </p:spTree>
    <p:extLst>
      <p:ext uri="{BB962C8B-B14F-4D97-AF65-F5344CB8AC3E}">
        <p14:creationId xmlns:p14="http://schemas.microsoft.com/office/powerpoint/2010/main" val="253373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72D8-2795-1248-B0A1-1F85FFDDF331}"/>
              </a:ext>
            </a:extLst>
          </p:cNvPr>
          <p:cNvSpPr>
            <a:spLocks noGrp="1"/>
          </p:cNvSpPr>
          <p:nvPr>
            <p:ph type="title"/>
          </p:nvPr>
        </p:nvSpPr>
        <p:spPr>
          <a:xfrm>
            <a:off x="252412" y="-249238"/>
            <a:ext cx="10515600" cy="1325563"/>
          </a:xfrm>
        </p:spPr>
        <p:txBody>
          <a:bodyPr/>
          <a:lstStyle/>
          <a:p>
            <a:r>
              <a:rPr lang="en-US" dirty="0">
                <a:latin typeface="Engravers' Gothic" pitchFamily="2" charset="77"/>
              </a:rPr>
              <a:t>4. Plane-Slab Model (1-d approximation)</a:t>
            </a:r>
          </a:p>
        </p:txBody>
      </p:sp>
      <p:sp>
        <p:nvSpPr>
          <p:cNvPr id="3" name="Content Placeholder 2">
            <a:extLst>
              <a:ext uri="{FF2B5EF4-FFF2-40B4-BE49-F238E27FC236}">
                <a16:creationId xmlns:a16="http://schemas.microsoft.com/office/drawing/2014/main" id="{70FC6EFB-9D1C-B24C-8E1E-88A4DBACC332}"/>
              </a:ext>
            </a:extLst>
          </p:cNvPr>
          <p:cNvSpPr>
            <a:spLocks noGrp="1"/>
          </p:cNvSpPr>
          <p:nvPr>
            <p:ph idx="1"/>
          </p:nvPr>
        </p:nvSpPr>
        <p:spPr>
          <a:xfrm>
            <a:off x="0" y="222406"/>
            <a:ext cx="11939588" cy="6913890"/>
          </a:xfrm>
        </p:spPr>
        <p:txBody>
          <a:bodyPr>
            <a:normAutofit/>
          </a:bodyPr>
          <a:lstStyle/>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r>
              <a:rPr lang="en-US" sz="2200" dirty="0">
                <a:latin typeface="Optima" panose="02000503060000020004" pitchFamily="2" charset="0"/>
                <a:cs typeface="Kokonor" pitchFamily="2" charset="0"/>
              </a:rPr>
              <a:t>Different approach with potentially more accuracy than ”area under the curve” is FFT</a:t>
            </a:r>
          </a:p>
          <a:p>
            <a:r>
              <a:rPr lang="en-US" sz="2200" dirty="0">
                <a:latin typeface="Optima" panose="02000503060000020004" pitchFamily="2" charset="0"/>
                <a:cs typeface="Kokonor" pitchFamily="2" charset="0"/>
              </a:rPr>
              <a:t>Extract amplitudes of each frequency, corresponding to an </a:t>
            </a:r>
            <a:r>
              <a:rPr lang="en-US" sz="2200" i="1" dirty="0">
                <a:latin typeface="Optima" panose="02000503060000020004" pitchFamily="2" charset="0"/>
                <a:cs typeface="Kokonor" pitchFamily="2" charset="0"/>
              </a:rPr>
              <a:t>nth </a:t>
            </a:r>
            <a:r>
              <a:rPr lang="en-US" sz="2200" dirty="0">
                <a:latin typeface="Optima" panose="02000503060000020004" pitchFamily="2" charset="0"/>
                <a:cs typeface="Kokonor" pitchFamily="2" charset="0"/>
              </a:rPr>
              <a:t>harmonic of the waveform, as magnitudes of the complex coefficients of the FFT </a:t>
            </a:r>
          </a:p>
          <a:p>
            <a:r>
              <a:rPr lang="en-US" sz="2200" dirty="0">
                <a:latin typeface="Optima" panose="02000503060000020004" pitchFamily="2" charset="0"/>
                <a:cs typeface="Kokonor" pitchFamily="2" charset="0"/>
              </a:rPr>
              <a:t>Similarly, can extract phase of each harmonic mode via angle of complex coefficient in the complex plane</a:t>
            </a:r>
          </a:p>
          <a:p>
            <a:r>
              <a:rPr lang="en-US" sz="2200" dirty="0">
                <a:latin typeface="Optima" panose="02000503060000020004" pitchFamily="2" charset="0"/>
                <a:cs typeface="Kokonor" pitchFamily="2" charset="0"/>
              </a:rPr>
              <a:t>D</a:t>
            </a:r>
            <a:r>
              <a:rPr lang="en-US" sz="2200" baseline="-25000" dirty="0">
                <a:latin typeface="Optima" panose="02000503060000020004" pitchFamily="2" charset="0"/>
                <a:cs typeface="Kokonor" pitchFamily="2" charset="0"/>
              </a:rPr>
              <a:t>TF</a:t>
            </a:r>
            <a:r>
              <a:rPr lang="en-US" sz="2200" dirty="0">
                <a:latin typeface="Optima" panose="02000503060000020004" pitchFamily="2" charset="0"/>
                <a:cs typeface="Kokonor" pitchFamily="2" charset="0"/>
              </a:rPr>
              <a:t> and D</a:t>
            </a:r>
            <a:r>
              <a:rPr lang="en-US" sz="2200" baseline="-25000" dirty="0">
                <a:latin typeface="Optima" panose="02000503060000020004" pitchFamily="2" charset="0"/>
                <a:cs typeface="Kokonor" pitchFamily="2" charset="0"/>
              </a:rPr>
              <a:t>PL</a:t>
            </a:r>
            <a:r>
              <a:rPr lang="en-US" sz="2200" dirty="0">
                <a:latin typeface="Optima" panose="02000503060000020004" pitchFamily="2" charset="0"/>
                <a:cs typeface="Kokonor" pitchFamily="2" charset="0"/>
              </a:rPr>
              <a:t> values:</a:t>
            </a: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r>
              <a:rPr lang="en-US" sz="2200" dirty="0">
                <a:latin typeface="Optima" panose="02000503060000020004" pitchFamily="2" charset="0"/>
                <a:cs typeface="Kokonor" pitchFamily="2" charset="0"/>
              </a:rPr>
              <a:t>Can see that results are not much more accurate. Again, can see that values converge at higher periods. Mean value for D: 0.141 +/- 0.085 mm/s </a:t>
            </a:r>
          </a:p>
          <a:p>
            <a:pPr marL="0" indent="0">
              <a:buNone/>
            </a:pPr>
            <a:endParaRPr lang="en-US" sz="2200" dirty="0">
              <a:latin typeface="Optima" panose="02000503060000020004" pitchFamily="2" charset="0"/>
              <a:cs typeface="Kokonor" pitchFamily="2" charset="0"/>
            </a:endParaRPr>
          </a:p>
          <a:p>
            <a:pPr marL="0" indent="0">
              <a:buNone/>
            </a:pPr>
            <a:endParaRPr lang="en-US" sz="2200" dirty="0">
              <a:latin typeface="Optima" panose="02000503060000020004" pitchFamily="2" charset="0"/>
              <a:cs typeface="Kokonor" pitchFamily="2" charset="0"/>
            </a:endParaRPr>
          </a:p>
          <a:p>
            <a:pPr marL="0" indent="0">
              <a:buNone/>
            </a:pPr>
            <a:endParaRPr lang="en-US" sz="2200" dirty="0">
              <a:latin typeface="Optima" panose="02000503060000020004" pitchFamily="2" charset="0"/>
              <a:cs typeface="Kokonor" pitchFamily="2" charset="0"/>
            </a:endParaRPr>
          </a:p>
          <a:p>
            <a:pPr marL="0" indent="0">
              <a:buNone/>
            </a:pPr>
            <a:endParaRPr lang="en-US" sz="2200" dirty="0">
              <a:latin typeface="Optima" panose="02000503060000020004" pitchFamily="2" charset="0"/>
              <a:cs typeface="Kokonor" pitchFamily="2" charset="0"/>
            </a:endParaRPr>
          </a:p>
          <a:p>
            <a:pPr marL="0" indent="0">
              <a:buNone/>
            </a:pPr>
            <a:endParaRPr lang="en-US" sz="2200" dirty="0">
              <a:latin typeface="Optima" panose="02000503060000020004" pitchFamily="2" charset="0"/>
              <a:cs typeface="Kokonor" pitchFamily="2" charset="0"/>
            </a:endParaRPr>
          </a:p>
          <a:p>
            <a:pPr marL="0" indent="0">
              <a:buNone/>
            </a:pPr>
            <a:endParaRPr lang="en-US" sz="2200" dirty="0">
              <a:latin typeface="Optima" panose="02000503060000020004" pitchFamily="2" charset="0"/>
              <a:cs typeface="Kokonor" pitchFamily="2" charset="0"/>
            </a:endParaRPr>
          </a:p>
          <a:p>
            <a:pPr marL="0" indent="0">
              <a:buNone/>
            </a:pPr>
            <a:endParaRPr lang="en-US" sz="2200" dirty="0">
              <a:latin typeface="Optima" panose="02000503060000020004" pitchFamily="2" charset="0"/>
              <a:cs typeface="Kokonor" pitchFamily="2" charset="0"/>
            </a:endParaRPr>
          </a:p>
        </p:txBody>
      </p:sp>
      <p:sp>
        <p:nvSpPr>
          <p:cNvPr id="5" name="Title 1">
            <a:extLst>
              <a:ext uri="{FF2B5EF4-FFF2-40B4-BE49-F238E27FC236}">
                <a16:creationId xmlns:a16="http://schemas.microsoft.com/office/drawing/2014/main" id="{F785BD3A-01C3-FD4E-9DA3-3BE4405F153A}"/>
              </a:ext>
            </a:extLst>
          </p:cNvPr>
          <p:cNvSpPr txBox="1">
            <a:spLocks/>
          </p:cNvSpPr>
          <p:nvPr/>
        </p:nvSpPr>
        <p:spPr>
          <a:xfrm>
            <a:off x="306201" y="450663"/>
            <a:ext cx="4835641" cy="806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dirty="0">
                <a:latin typeface="Engravers' Gothic" pitchFamily="2" charset="77"/>
              </a:rPr>
              <a:t>Fast Fourier Transform</a:t>
            </a:r>
          </a:p>
        </p:txBody>
      </p:sp>
      <p:pic>
        <p:nvPicPr>
          <p:cNvPr id="10" name="Picture 9" descr="Chart, line chart&#10;&#10;Description automatically generated">
            <a:extLst>
              <a:ext uri="{FF2B5EF4-FFF2-40B4-BE49-F238E27FC236}">
                <a16:creationId xmlns:a16="http://schemas.microsoft.com/office/drawing/2014/main" id="{1A227B66-3B81-4942-AC84-EA69BEEE7FC7}"/>
              </a:ext>
            </a:extLst>
          </p:cNvPr>
          <p:cNvPicPr>
            <a:picLocks noChangeAspect="1"/>
          </p:cNvPicPr>
          <p:nvPr/>
        </p:nvPicPr>
        <p:blipFill rotWithShape="1">
          <a:blip r:embed="rId2"/>
          <a:srcRect l="4518" t="7069" r="8034" b="775"/>
          <a:stretch/>
        </p:blipFill>
        <p:spPr>
          <a:xfrm>
            <a:off x="2981738" y="2694283"/>
            <a:ext cx="3876261" cy="3063717"/>
          </a:xfrm>
          <a:prstGeom prst="rect">
            <a:avLst/>
          </a:prstGeom>
        </p:spPr>
      </p:pic>
      <p:sp>
        <p:nvSpPr>
          <p:cNvPr id="11" name="Right Arrow 10">
            <a:extLst>
              <a:ext uri="{FF2B5EF4-FFF2-40B4-BE49-F238E27FC236}">
                <a16:creationId xmlns:a16="http://schemas.microsoft.com/office/drawing/2014/main" id="{EB0F785E-3788-934B-95BA-9FE9CF609BEF}"/>
              </a:ext>
            </a:extLst>
          </p:cNvPr>
          <p:cNvSpPr/>
          <p:nvPr/>
        </p:nvSpPr>
        <p:spPr>
          <a:xfrm>
            <a:off x="7062596" y="4166507"/>
            <a:ext cx="762980" cy="376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hart, line chart&#10;&#10;Description automatically generated">
            <a:extLst>
              <a:ext uri="{FF2B5EF4-FFF2-40B4-BE49-F238E27FC236}">
                <a16:creationId xmlns:a16="http://schemas.microsoft.com/office/drawing/2014/main" id="{6A43623E-C11F-434F-B2DE-EBC05234C7D2}"/>
              </a:ext>
            </a:extLst>
          </p:cNvPr>
          <p:cNvPicPr>
            <a:picLocks noChangeAspect="1"/>
          </p:cNvPicPr>
          <p:nvPr/>
        </p:nvPicPr>
        <p:blipFill rotWithShape="1">
          <a:blip r:embed="rId3"/>
          <a:srcRect l="3838" t="11204" r="9736" b="-433"/>
          <a:stretch/>
        </p:blipFill>
        <p:spPr>
          <a:xfrm>
            <a:off x="8143630" y="2728728"/>
            <a:ext cx="3876261" cy="3001466"/>
          </a:xfrm>
          <a:prstGeom prst="rect">
            <a:avLst/>
          </a:prstGeom>
        </p:spPr>
      </p:pic>
      <p:sp>
        <p:nvSpPr>
          <p:cNvPr id="15" name="TextBox 14">
            <a:extLst>
              <a:ext uri="{FF2B5EF4-FFF2-40B4-BE49-F238E27FC236}">
                <a16:creationId xmlns:a16="http://schemas.microsoft.com/office/drawing/2014/main" id="{D53FB0E3-E5E7-C847-AB66-5DD17025085A}"/>
              </a:ext>
            </a:extLst>
          </p:cNvPr>
          <p:cNvSpPr txBox="1"/>
          <p:nvPr/>
        </p:nvSpPr>
        <p:spPr>
          <a:xfrm>
            <a:off x="6857999" y="3797175"/>
            <a:ext cx="6102626" cy="369332"/>
          </a:xfrm>
          <a:prstGeom prst="rect">
            <a:avLst/>
          </a:prstGeom>
          <a:noFill/>
        </p:spPr>
        <p:txBody>
          <a:bodyPr wrap="square">
            <a:spAutoFit/>
          </a:bodyPr>
          <a:lstStyle/>
          <a:p>
            <a:r>
              <a:rPr lang="en-US" dirty="0"/>
              <a:t>Zoomed in:</a:t>
            </a:r>
          </a:p>
        </p:txBody>
      </p:sp>
    </p:spTree>
    <p:extLst>
      <p:ext uri="{BB962C8B-B14F-4D97-AF65-F5344CB8AC3E}">
        <p14:creationId xmlns:p14="http://schemas.microsoft.com/office/powerpoint/2010/main" val="551168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72D8-2795-1248-B0A1-1F85FFDDF331}"/>
              </a:ext>
            </a:extLst>
          </p:cNvPr>
          <p:cNvSpPr>
            <a:spLocks noGrp="1"/>
          </p:cNvSpPr>
          <p:nvPr>
            <p:ph type="title"/>
          </p:nvPr>
        </p:nvSpPr>
        <p:spPr>
          <a:xfrm>
            <a:off x="252412" y="-249238"/>
            <a:ext cx="10515600" cy="1325563"/>
          </a:xfrm>
        </p:spPr>
        <p:txBody>
          <a:bodyPr/>
          <a:lstStyle/>
          <a:p>
            <a:r>
              <a:rPr lang="en-US" dirty="0">
                <a:latin typeface="Engravers' Gothic" pitchFamily="2" charset="77"/>
              </a:rPr>
              <a:t>5. Cylindrical Model (Bessel Analysis) </a:t>
            </a:r>
          </a:p>
        </p:txBody>
      </p:sp>
      <p:sp>
        <p:nvSpPr>
          <p:cNvPr id="3" name="Content Placeholder 2">
            <a:extLst>
              <a:ext uri="{FF2B5EF4-FFF2-40B4-BE49-F238E27FC236}">
                <a16:creationId xmlns:a16="http://schemas.microsoft.com/office/drawing/2014/main" id="{70FC6EFB-9D1C-B24C-8E1E-88A4DBACC332}"/>
              </a:ext>
            </a:extLst>
          </p:cNvPr>
          <p:cNvSpPr>
            <a:spLocks noGrp="1"/>
          </p:cNvSpPr>
          <p:nvPr>
            <p:ph idx="1"/>
          </p:nvPr>
        </p:nvSpPr>
        <p:spPr>
          <a:xfrm>
            <a:off x="409575" y="854074"/>
            <a:ext cx="11559952" cy="6003926"/>
          </a:xfrm>
        </p:spPr>
        <p:txBody>
          <a:bodyPr>
            <a:normAutofit/>
          </a:bodyPr>
          <a:lstStyle/>
          <a:p>
            <a:r>
              <a:rPr lang="en-US" sz="2200" dirty="0">
                <a:latin typeface="Optima" panose="02000503060000020004" pitchFamily="2" charset="0"/>
                <a:cs typeface="Kokonor" pitchFamily="2" charset="0"/>
              </a:rPr>
              <a:t>More accurate method is cylindrical model in axisymmetric polar coordinates, whereby heat equation now includes radial terms:</a:t>
            </a: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r>
              <a:rPr lang="en-US" sz="2200" dirty="0">
                <a:latin typeface="Optima" panose="02000503060000020004" pitchFamily="2" charset="0"/>
                <a:cs typeface="Kokonor" pitchFamily="2" charset="0"/>
              </a:rPr>
              <a:t>Provided Bessel script receives inputs as transmission factor and phase lag. Outputs diffusivity values, based on solution with J</a:t>
            </a:r>
            <a:r>
              <a:rPr lang="en-US" sz="2200" baseline="-25000" dirty="0">
                <a:latin typeface="Optima" panose="02000503060000020004" pitchFamily="2" charset="0"/>
                <a:cs typeface="Kokonor" pitchFamily="2" charset="0"/>
              </a:rPr>
              <a:t>0</a:t>
            </a:r>
            <a:r>
              <a:rPr lang="en-US" sz="2200" dirty="0">
                <a:latin typeface="Optima" panose="02000503060000020004" pitchFamily="2" charset="0"/>
                <a:cs typeface="Kokonor" pitchFamily="2" charset="0"/>
              </a:rPr>
              <a:t>(</a:t>
            </a:r>
            <a:r>
              <a:rPr lang="en-GB" sz="2200" dirty="0">
                <a:latin typeface="Optima" panose="02000503060000020004" pitchFamily="2" charset="0"/>
                <a:cs typeface="Kokonor" pitchFamily="2" charset="0"/>
              </a:rPr>
              <a:t>M</a:t>
            </a:r>
            <a:r>
              <a:rPr lang="en-GB" sz="2200" baseline="-25000" dirty="0">
                <a:latin typeface="Optima" panose="02000503060000020004" pitchFamily="2" charset="0"/>
                <a:cs typeface="Kokonor" pitchFamily="2" charset="0"/>
              </a:rPr>
              <a:t>0</a:t>
            </a:r>
            <a:r>
              <a:rPr lang="en-GB" sz="2200" dirty="0">
                <a:latin typeface="Optima" panose="02000503060000020004" pitchFamily="2" charset="0"/>
                <a:cs typeface="Kokonor" pitchFamily="2" charset="0"/>
              </a:rPr>
              <a:t>,</a:t>
            </a:r>
            <a:r>
              <a:rPr lang="el-GR" sz="2200" dirty="0">
                <a:latin typeface="Optima" panose="02000503060000020004" pitchFamily="2" charset="0"/>
                <a:cs typeface="Kokonor" pitchFamily="2" charset="0"/>
              </a:rPr>
              <a:t>Φ</a:t>
            </a:r>
            <a:r>
              <a:rPr lang="en-GB" sz="2200" baseline="-25000" dirty="0">
                <a:latin typeface="Optima" panose="02000503060000020004" pitchFamily="2" charset="0"/>
                <a:cs typeface="Kokonor" pitchFamily="2" charset="0"/>
              </a:rPr>
              <a:t>0</a:t>
            </a:r>
            <a:r>
              <a:rPr lang="en-GB" sz="2200" dirty="0">
                <a:latin typeface="Optima" panose="02000503060000020004" pitchFamily="2" charset="0"/>
                <a:cs typeface="Kokonor" pitchFamily="2" charset="0"/>
              </a:rPr>
              <a:t>) expressed with </a:t>
            </a:r>
            <a:r>
              <a:rPr lang="en-US" sz="2200" dirty="0">
                <a:latin typeface="Optima" panose="02000503060000020004" pitchFamily="2" charset="0"/>
                <a:cs typeface="Kokonor" pitchFamily="2" charset="0"/>
              </a:rPr>
              <a:t>Bessel temperature amplitudes and phase factors</a:t>
            </a:r>
          </a:p>
          <a:p>
            <a:r>
              <a:rPr lang="en-US" sz="2200" dirty="0">
                <a:latin typeface="Optima" panose="02000503060000020004" pitchFamily="2" charset="0"/>
                <a:cs typeface="Kokonor" pitchFamily="2" charset="0"/>
              </a:rPr>
              <a:t>Due to unreliability of the phase values obtained through numerical integration, only D</a:t>
            </a:r>
            <a:r>
              <a:rPr lang="en-US" sz="2200" baseline="-25000" dirty="0">
                <a:latin typeface="Optima" panose="02000503060000020004" pitchFamily="2" charset="0"/>
                <a:cs typeface="Kokonor" pitchFamily="2" charset="0"/>
              </a:rPr>
              <a:t>TF</a:t>
            </a:r>
            <a:r>
              <a:rPr lang="en-US" sz="2200" dirty="0">
                <a:latin typeface="Optima" panose="02000503060000020004" pitchFamily="2" charset="0"/>
                <a:cs typeface="Kokonor" pitchFamily="2" charset="0"/>
              </a:rPr>
              <a:t> values are calculated:</a:t>
            </a:r>
          </a:p>
          <a:p>
            <a:pPr>
              <a:buFontTx/>
              <a:buChar char="-"/>
            </a:pPr>
            <a:r>
              <a:rPr lang="en-US" sz="2200" dirty="0">
                <a:latin typeface="Optima" panose="02000503060000020004" pitchFamily="2" charset="0"/>
                <a:cs typeface="Kokonor" pitchFamily="2" charset="0"/>
              </a:rPr>
              <a:t>can see the range of values is surprisingly not much </a:t>
            </a:r>
          </a:p>
          <a:p>
            <a:pPr marL="0" indent="0">
              <a:buNone/>
            </a:pPr>
            <a:r>
              <a:rPr lang="en-US" sz="2200" dirty="0">
                <a:latin typeface="Optima" panose="02000503060000020004" pitchFamily="2" charset="0"/>
                <a:cs typeface="Kokonor" pitchFamily="2" charset="0"/>
              </a:rPr>
              <a:t>more accurate. Mean D value: 0.123 +/- 0.075 mm/s</a:t>
            </a:r>
          </a:p>
          <a:p>
            <a:pPr>
              <a:buFontTx/>
              <a:buChar char="-"/>
            </a:pPr>
            <a:r>
              <a:rPr lang="en-US" sz="2200" dirty="0">
                <a:latin typeface="Optima" panose="02000503060000020004" pitchFamily="2" charset="0"/>
                <a:cs typeface="Kokonor" pitchFamily="2" charset="0"/>
              </a:rPr>
              <a:t>Provided Bessel script does not offer uncertainty </a:t>
            </a:r>
          </a:p>
          <a:p>
            <a:pPr marL="0" indent="0">
              <a:buNone/>
            </a:pPr>
            <a:r>
              <a:rPr lang="en-US" sz="2200" dirty="0">
                <a:latin typeface="Optima" panose="02000503060000020004" pitchFamily="2" charset="0"/>
                <a:cs typeface="Kokonor" pitchFamily="2" charset="0"/>
              </a:rPr>
              <a:t>propagation; topic for further exploration</a:t>
            </a:r>
          </a:p>
          <a:p>
            <a:pPr>
              <a:buFontTx/>
              <a:buChar char="-"/>
            </a:pPr>
            <a:r>
              <a:rPr lang="en-US" sz="2200" dirty="0">
                <a:latin typeface="Optima" panose="02000503060000020004" pitchFamily="2" charset="0"/>
                <a:cs typeface="Kokonor" pitchFamily="2" charset="0"/>
              </a:rPr>
              <a:t>Without statistical uncertainty, cannot fully comment</a:t>
            </a:r>
          </a:p>
          <a:p>
            <a:pPr marL="0" indent="0">
              <a:buNone/>
            </a:pPr>
            <a:r>
              <a:rPr lang="en-US" sz="2200" dirty="0">
                <a:latin typeface="Optima" panose="02000503060000020004" pitchFamily="2" charset="0"/>
                <a:cs typeface="Kokonor" pitchFamily="2" charset="0"/>
              </a:rPr>
              <a:t>on accuracy of results</a:t>
            </a:r>
          </a:p>
          <a:p>
            <a:pPr marL="0" indent="0">
              <a:buNone/>
            </a:pPr>
            <a:endParaRPr lang="en-US" sz="2200" dirty="0">
              <a:latin typeface="Optima" panose="02000503060000020004" pitchFamily="2" charset="0"/>
              <a:cs typeface="Kokonor" pitchFamily="2" charset="0"/>
            </a:endParaRPr>
          </a:p>
          <a:p>
            <a:pPr marL="0" indent="0">
              <a:buNone/>
            </a:pPr>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p:txBody>
      </p:sp>
      <p:pic>
        <p:nvPicPr>
          <p:cNvPr id="11" name="Picture 10" descr="Shape&#10;&#10;Description automatically generated with medium confidence">
            <a:extLst>
              <a:ext uri="{FF2B5EF4-FFF2-40B4-BE49-F238E27FC236}">
                <a16:creationId xmlns:a16="http://schemas.microsoft.com/office/drawing/2014/main" id="{EBE7484B-7483-BD4E-87CA-6E976D4064AD}"/>
              </a:ext>
            </a:extLst>
          </p:cNvPr>
          <p:cNvPicPr>
            <a:picLocks noChangeAspect="1"/>
          </p:cNvPicPr>
          <p:nvPr/>
        </p:nvPicPr>
        <p:blipFill>
          <a:blip r:embed="rId2"/>
          <a:stretch>
            <a:fillRect/>
          </a:stretch>
        </p:blipFill>
        <p:spPr>
          <a:xfrm>
            <a:off x="868679" y="1652587"/>
            <a:ext cx="4641533" cy="736555"/>
          </a:xfrm>
          <a:prstGeom prst="rect">
            <a:avLst/>
          </a:prstGeom>
        </p:spPr>
      </p:pic>
      <p:pic>
        <p:nvPicPr>
          <p:cNvPr id="13" name="Picture 12" descr="Shape&#10;&#10;Description automatically generated with medium confidence">
            <a:extLst>
              <a:ext uri="{FF2B5EF4-FFF2-40B4-BE49-F238E27FC236}">
                <a16:creationId xmlns:a16="http://schemas.microsoft.com/office/drawing/2014/main" id="{1BE72F40-A837-B041-85A4-F2D0D051E08A}"/>
              </a:ext>
            </a:extLst>
          </p:cNvPr>
          <p:cNvPicPr>
            <a:picLocks noChangeAspect="1"/>
          </p:cNvPicPr>
          <p:nvPr/>
        </p:nvPicPr>
        <p:blipFill>
          <a:blip r:embed="rId3"/>
          <a:stretch>
            <a:fillRect/>
          </a:stretch>
        </p:blipFill>
        <p:spPr>
          <a:xfrm>
            <a:off x="7933502" y="1460194"/>
            <a:ext cx="3977641" cy="826016"/>
          </a:xfrm>
          <a:prstGeom prst="rect">
            <a:avLst/>
          </a:prstGeom>
        </p:spPr>
      </p:pic>
      <p:sp>
        <p:nvSpPr>
          <p:cNvPr id="15" name="TextBox 14">
            <a:extLst>
              <a:ext uri="{FF2B5EF4-FFF2-40B4-BE49-F238E27FC236}">
                <a16:creationId xmlns:a16="http://schemas.microsoft.com/office/drawing/2014/main" id="{F0A65427-6B62-064F-BA7B-27E5A1294340}"/>
              </a:ext>
            </a:extLst>
          </p:cNvPr>
          <p:cNvSpPr txBox="1"/>
          <p:nvPr/>
        </p:nvSpPr>
        <p:spPr>
          <a:xfrm>
            <a:off x="6892177" y="1653383"/>
            <a:ext cx="1023037" cy="369332"/>
          </a:xfrm>
          <a:prstGeom prst="rect">
            <a:avLst/>
          </a:prstGeom>
          <a:noFill/>
        </p:spPr>
        <p:txBody>
          <a:bodyPr wrap="none" rtlCol="0">
            <a:spAutoFit/>
          </a:bodyPr>
          <a:lstStyle/>
          <a:p>
            <a:r>
              <a:rPr lang="en-US" dirty="0"/>
              <a:t>Solution:</a:t>
            </a:r>
          </a:p>
        </p:txBody>
      </p:sp>
      <p:sp>
        <p:nvSpPr>
          <p:cNvPr id="16" name="Left Bracket 15">
            <a:extLst>
              <a:ext uri="{FF2B5EF4-FFF2-40B4-BE49-F238E27FC236}">
                <a16:creationId xmlns:a16="http://schemas.microsoft.com/office/drawing/2014/main" id="{EDC487AE-15A3-2541-9837-3070AC2F0516}"/>
              </a:ext>
            </a:extLst>
          </p:cNvPr>
          <p:cNvSpPr/>
          <p:nvPr/>
        </p:nvSpPr>
        <p:spPr>
          <a:xfrm>
            <a:off x="6884473" y="1323532"/>
            <a:ext cx="190709" cy="992458"/>
          </a:xfrm>
          <a:prstGeom prst="leftBracket">
            <a:avLst/>
          </a:prstGeom>
          <a:ln w="571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ket 16">
            <a:extLst>
              <a:ext uri="{FF2B5EF4-FFF2-40B4-BE49-F238E27FC236}">
                <a16:creationId xmlns:a16="http://schemas.microsoft.com/office/drawing/2014/main" id="{DFCE0980-C925-9442-BADB-A3FCF87D2DD0}"/>
              </a:ext>
            </a:extLst>
          </p:cNvPr>
          <p:cNvSpPr/>
          <p:nvPr/>
        </p:nvSpPr>
        <p:spPr>
          <a:xfrm flipH="1">
            <a:off x="11969527" y="1395261"/>
            <a:ext cx="190708" cy="992458"/>
          </a:xfrm>
          <a:prstGeom prst="leftBracket">
            <a:avLst/>
          </a:prstGeom>
          <a:ln w="571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9" name="Picture 18" descr="Chart, line chart&#10;&#10;Description automatically generated">
            <a:extLst>
              <a:ext uri="{FF2B5EF4-FFF2-40B4-BE49-F238E27FC236}">
                <a16:creationId xmlns:a16="http://schemas.microsoft.com/office/drawing/2014/main" id="{17E39B6D-75EE-C940-85A7-1303D7F912E6}"/>
              </a:ext>
            </a:extLst>
          </p:cNvPr>
          <p:cNvPicPr>
            <a:picLocks noChangeAspect="1"/>
          </p:cNvPicPr>
          <p:nvPr/>
        </p:nvPicPr>
        <p:blipFill rotWithShape="1">
          <a:blip r:embed="rId4"/>
          <a:srcRect l="2626" t="11562" r="7217" b="956"/>
          <a:stretch/>
        </p:blipFill>
        <p:spPr>
          <a:xfrm>
            <a:off x="7489778" y="3886516"/>
            <a:ext cx="3937948" cy="2865842"/>
          </a:xfrm>
          <a:prstGeom prst="rect">
            <a:avLst/>
          </a:prstGeom>
        </p:spPr>
      </p:pic>
    </p:spTree>
    <p:extLst>
      <p:ext uri="{BB962C8B-B14F-4D97-AF65-F5344CB8AC3E}">
        <p14:creationId xmlns:p14="http://schemas.microsoft.com/office/powerpoint/2010/main" val="399823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72D8-2795-1248-B0A1-1F85FFDDF331}"/>
              </a:ext>
            </a:extLst>
          </p:cNvPr>
          <p:cNvSpPr>
            <a:spLocks noGrp="1"/>
          </p:cNvSpPr>
          <p:nvPr>
            <p:ph type="title"/>
          </p:nvPr>
        </p:nvSpPr>
        <p:spPr>
          <a:xfrm>
            <a:off x="252412" y="-249238"/>
            <a:ext cx="10515600" cy="1325563"/>
          </a:xfrm>
        </p:spPr>
        <p:txBody>
          <a:bodyPr/>
          <a:lstStyle/>
          <a:p>
            <a:r>
              <a:rPr lang="en-US" dirty="0">
                <a:latin typeface="Engravers' Gothic" pitchFamily="2" charset="77"/>
              </a:rPr>
              <a:t>Summary</a:t>
            </a:r>
          </a:p>
        </p:txBody>
      </p:sp>
      <p:sp>
        <p:nvSpPr>
          <p:cNvPr id="3" name="Content Placeholder 2">
            <a:extLst>
              <a:ext uri="{FF2B5EF4-FFF2-40B4-BE49-F238E27FC236}">
                <a16:creationId xmlns:a16="http://schemas.microsoft.com/office/drawing/2014/main" id="{70FC6EFB-9D1C-B24C-8E1E-88A4DBACC332}"/>
              </a:ext>
            </a:extLst>
          </p:cNvPr>
          <p:cNvSpPr>
            <a:spLocks noGrp="1"/>
          </p:cNvSpPr>
          <p:nvPr>
            <p:ph idx="1"/>
          </p:nvPr>
        </p:nvSpPr>
        <p:spPr>
          <a:xfrm>
            <a:off x="1" y="601282"/>
            <a:ext cx="12192000" cy="6267924"/>
          </a:xfrm>
        </p:spPr>
        <p:txBody>
          <a:bodyPr>
            <a:normAutofit lnSpcReduction="10000"/>
          </a:bodyPr>
          <a:lstStyle/>
          <a:p>
            <a:r>
              <a:rPr lang="en-GB" sz="2200" dirty="0">
                <a:latin typeface="Optima" panose="02000503060000020004" pitchFamily="2" charset="0"/>
                <a:cs typeface="Kokonor" pitchFamily="2" charset="0"/>
              </a:rPr>
              <a:t>Performed primary analysis on measured thermal waveforms via Fourier decomposition to obtain estimates for thermal diffusivity; done using 1-D plane slab model. Limited accuracy, however, results still on the order of expected value</a:t>
            </a:r>
          </a:p>
          <a:p>
            <a:r>
              <a:rPr lang="en-GB" sz="2200" dirty="0">
                <a:latin typeface="Optima" panose="02000503060000020004" pitchFamily="2" charset="0"/>
                <a:cs typeface="Kokonor" pitchFamily="2" charset="0"/>
              </a:rPr>
              <a:t>Further analysis performed via Bessel function approximation</a:t>
            </a:r>
          </a:p>
          <a:p>
            <a:r>
              <a:rPr lang="en-GB" sz="2200" dirty="0">
                <a:latin typeface="Optima" panose="02000503060000020004" pitchFamily="2" charset="0"/>
                <a:cs typeface="Kokonor" pitchFamily="2" charset="0"/>
              </a:rPr>
              <a:t>Done using radial derivatives for heat equation based on a cylindrical model; results just as accurate, however further analysis required to obtain uncertainties to fully comment</a:t>
            </a:r>
          </a:p>
          <a:p>
            <a:r>
              <a:rPr lang="en-GB" sz="2200" dirty="0">
                <a:latin typeface="Optima" panose="02000503060000020004" pitchFamily="2" charset="0"/>
                <a:cs typeface="Kokonor" pitchFamily="2" charset="0"/>
              </a:rPr>
              <a:t>Comparison:</a:t>
            </a:r>
          </a:p>
          <a:p>
            <a:endParaRPr lang="en-GB" sz="2200" dirty="0">
              <a:latin typeface="Optima" panose="02000503060000020004" pitchFamily="2" charset="0"/>
              <a:cs typeface="Kokonor" pitchFamily="2" charset="0"/>
            </a:endParaRPr>
          </a:p>
          <a:p>
            <a:endParaRPr lang="en-GB" sz="2200" dirty="0">
              <a:latin typeface="Optima" panose="02000503060000020004" pitchFamily="2" charset="0"/>
              <a:cs typeface="Kokonor" pitchFamily="2" charset="0"/>
            </a:endParaRPr>
          </a:p>
          <a:p>
            <a:endParaRPr lang="en-GB" sz="2200" dirty="0">
              <a:latin typeface="Optima" panose="02000503060000020004" pitchFamily="2" charset="0"/>
              <a:cs typeface="Kokonor" pitchFamily="2" charset="0"/>
            </a:endParaRPr>
          </a:p>
          <a:p>
            <a:endParaRPr lang="en-GB" sz="2200" dirty="0">
              <a:latin typeface="Optima" panose="02000503060000020004" pitchFamily="2" charset="0"/>
              <a:cs typeface="Kokonor" pitchFamily="2" charset="0"/>
            </a:endParaRPr>
          </a:p>
          <a:p>
            <a:endParaRPr lang="en-GB" sz="2200" dirty="0">
              <a:latin typeface="Optima" panose="02000503060000020004" pitchFamily="2" charset="0"/>
              <a:cs typeface="Kokonor" pitchFamily="2" charset="0"/>
            </a:endParaRPr>
          </a:p>
          <a:p>
            <a:endParaRPr lang="en-GB" sz="2200" dirty="0">
              <a:latin typeface="Optima" panose="02000503060000020004" pitchFamily="2" charset="0"/>
              <a:cs typeface="Kokonor" pitchFamily="2" charset="0"/>
            </a:endParaRPr>
          </a:p>
          <a:p>
            <a:endParaRPr lang="en-GB" sz="2200" dirty="0">
              <a:latin typeface="Optima" panose="02000503060000020004" pitchFamily="2" charset="0"/>
              <a:cs typeface="Kokonor" pitchFamily="2" charset="0"/>
            </a:endParaRPr>
          </a:p>
          <a:p>
            <a:endParaRPr lang="en-GB" sz="2200" dirty="0">
              <a:latin typeface="Optima" panose="02000503060000020004" pitchFamily="2" charset="0"/>
              <a:cs typeface="Kokonor" pitchFamily="2" charset="0"/>
            </a:endParaRPr>
          </a:p>
          <a:p>
            <a:r>
              <a:rPr lang="en-GB" sz="2200" dirty="0">
                <a:latin typeface="Optima" panose="02000503060000020004" pitchFamily="2" charset="0"/>
                <a:cs typeface="Kokonor" pitchFamily="2" charset="0"/>
              </a:rPr>
              <a:t>Can form a solid understanding of how the periodic property of waves can be exploited to break a function into its harmonics to accurately solve for coefficients in differential equations</a:t>
            </a:r>
          </a:p>
          <a:p>
            <a:endParaRPr lang="en-GB" sz="2200" dirty="0">
              <a:latin typeface="Optima" panose="02000503060000020004" pitchFamily="2" charset="0"/>
              <a:cs typeface="Kokonor" pitchFamily="2" charset="0"/>
            </a:endParaRPr>
          </a:p>
          <a:p>
            <a:endParaRPr lang="en-GB" sz="2200" dirty="0">
              <a:latin typeface="Optima" panose="02000503060000020004" pitchFamily="2" charset="0"/>
              <a:cs typeface="Kokonor" pitchFamily="2" charset="0"/>
            </a:endParaRPr>
          </a:p>
          <a:p>
            <a:endParaRPr lang="en-GB"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US" sz="2200" dirty="0">
              <a:latin typeface="Optima" panose="02000503060000020004" pitchFamily="2" charset="0"/>
              <a:cs typeface="Kokonor" pitchFamily="2" charset="0"/>
            </a:endParaRPr>
          </a:p>
          <a:p>
            <a:endParaRPr lang="en-GB" sz="2200" dirty="0">
              <a:latin typeface="Optima" panose="02000503060000020004" pitchFamily="2" charset="0"/>
              <a:cs typeface="Kokonor" pitchFamily="2" charset="0"/>
            </a:endParaRPr>
          </a:p>
        </p:txBody>
      </p:sp>
      <p:sp>
        <p:nvSpPr>
          <p:cNvPr id="21" name="TextBox 20">
            <a:extLst>
              <a:ext uri="{FF2B5EF4-FFF2-40B4-BE49-F238E27FC236}">
                <a16:creationId xmlns:a16="http://schemas.microsoft.com/office/drawing/2014/main" id="{D571EB9D-1033-9445-A95D-7BDAF0CBE759}"/>
              </a:ext>
            </a:extLst>
          </p:cNvPr>
          <p:cNvSpPr txBox="1"/>
          <p:nvPr/>
        </p:nvSpPr>
        <p:spPr>
          <a:xfrm>
            <a:off x="7242048" y="2811914"/>
            <a:ext cx="4363695" cy="923330"/>
          </a:xfrm>
          <a:prstGeom prst="rect">
            <a:avLst/>
          </a:prstGeom>
          <a:noFill/>
        </p:spPr>
        <p:txBody>
          <a:bodyPr wrap="none" rtlCol="0">
            <a:spAutoFit/>
          </a:bodyPr>
          <a:lstStyle/>
          <a:p>
            <a:r>
              <a:rPr lang="en-US" dirty="0">
                <a:latin typeface="Optima" panose="02000503060000020004" pitchFamily="2" charset="0"/>
              </a:rPr>
              <a:t>- Can see that BESSEL function actually</a:t>
            </a:r>
          </a:p>
          <a:p>
            <a:r>
              <a:rPr lang="en-US" dirty="0">
                <a:latin typeface="Optima" panose="02000503060000020004" pitchFamily="2" charset="0"/>
              </a:rPr>
              <a:t>does not provide much more accuracy</a:t>
            </a:r>
          </a:p>
          <a:p>
            <a:r>
              <a:rPr lang="en-US" dirty="0">
                <a:latin typeface="Optima" panose="02000503060000020004" pitchFamily="2" charset="0"/>
              </a:rPr>
              <a:t>than plane slab model for periods &gt; 4 min</a:t>
            </a:r>
          </a:p>
        </p:txBody>
      </p:sp>
      <p:sp>
        <p:nvSpPr>
          <p:cNvPr id="22" name="TextBox 21">
            <a:extLst>
              <a:ext uri="{FF2B5EF4-FFF2-40B4-BE49-F238E27FC236}">
                <a16:creationId xmlns:a16="http://schemas.microsoft.com/office/drawing/2014/main" id="{D44070E0-F724-914B-AB64-85865E12FAE1}"/>
              </a:ext>
            </a:extLst>
          </p:cNvPr>
          <p:cNvSpPr txBox="1"/>
          <p:nvPr/>
        </p:nvSpPr>
        <p:spPr>
          <a:xfrm>
            <a:off x="7242048" y="3685819"/>
            <a:ext cx="4147289" cy="646331"/>
          </a:xfrm>
          <a:prstGeom prst="rect">
            <a:avLst/>
          </a:prstGeom>
          <a:noFill/>
        </p:spPr>
        <p:txBody>
          <a:bodyPr wrap="none" rtlCol="0">
            <a:spAutoFit/>
          </a:bodyPr>
          <a:lstStyle/>
          <a:p>
            <a:r>
              <a:rPr lang="en-US" dirty="0">
                <a:latin typeface="Optima" panose="02000503060000020004" pitchFamily="2" charset="0"/>
              </a:rPr>
              <a:t>- Surprising result considering increased</a:t>
            </a:r>
          </a:p>
          <a:p>
            <a:r>
              <a:rPr lang="en-US" dirty="0">
                <a:latin typeface="Optima" panose="02000503060000020004" pitchFamily="2" charset="0"/>
              </a:rPr>
              <a:t>complexity of cylindrical model</a:t>
            </a:r>
          </a:p>
        </p:txBody>
      </p:sp>
      <p:sp>
        <p:nvSpPr>
          <p:cNvPr id="23" name="TextBox 22">
            <a:extLst>
              <a:ext uri="{FF2B5EF4-FFF2-40B4-BE49-F238E27FC236}">
                <a16:creationId xmlns:a16="http://schemas.microsoft.com/office/drawing/2014/main" id="{9D750317-29F6-8A4B-8BBD-1AAE02994EA6}"/>
              </a:ext>
            </a:extLst>
          </p:cNvPr>
          <p:cNvSpPr txBox="1"/>
          <p:nvPr/>
        </p:nvSpPr>
        <p:spPr>
          <a:xfrm>
            <a:off x="7242048" y="4305507"/>
            <a:ext cx="4887107" cy="1754326"/>
          </a:xfrm>
          <a:prstGeom prst="rect">
            <a:avLst/>
          </a:prstGeom>
          <a:noFill/>
        </p:spPr>
        <p:txBody>
          <a:bodyPr wrap="none" rtlCol="0">
            <a:spAutoFit/>
          </a:bodyPr>
          <a:lstStyle/>
          <a:p>
            <a:pPr marL="285750" indent="-285750">
              <a:buFontTx/>
              <a:buChar char="-"/>
            </a:pPr>
            <a:r>
              <a:rPr lang="en-US" dirty="0">
                <a:latin typeface="Optima" panose="02000503060000020004" pitchFamily="2" charset="0"/>
              </a:rPr>
              <a:t>Perhaps suggests issue with the Bessel script;</a:t>
            </a:r>
          </a:p>
          <a:p>
            <a:r>
              <a:rPr lang="en-US" dirty="0">
                <a:latin typeface="Optima" panose="02000503060000020004" pitchFamily="2" charset="0"/>
              </a:rPr>
              <a:t>another avenue for further exploration</a:t>
            </a:r>
          </a:p>
          <a:p>
            <a:pPr marL="285750" indent="-285750">
              <a:buFontTx/>
              <a:buChar char="-"/>
            </a:pPr>
            <a:r>
              <a:rPr lang="en-US" dirty="0">
                <a:latin typeface="Optima" panose="02000503060000020004" pitchFamily="2" charset="0"/>
              </a:rPr>
              <a:t>Of course, must also consider possibility</a:t>
            </a:r>
          </a:p>
          <a:p>
            <a:r>
              <a:rPr lang="en-US" dirty="0">
                <a:latin typeface="Optima" panose="02000503060000020004" pitchFamily="2" charset="0"/>
              </a:rPr>
              <a:t>of errors and approximations made during </a:t>
            </a:r>
          </a:p>
          <a:p>
            <a:r>
              <a:rPr lang="en-US" dirty="0">
                <a:latin typeface="Optima" panose="02000503060000020004" pitchFamily="2" charset="0"/>
              </a:rPr>
              <a:t>actual experiment e.g. not enough preliminary</a:t>
            </a:r>
          </a:p>
          <a:p>
            <a:r>
              <a:rPr lang="en-US" dirty="0">
                <a:latin typeface="Optima" panose="02000503060000020004" pitchFamily="2" charset="0"/>
              </a:rPr>
              <a:t>periods to fully remove transient effects</a:t>
            </a:r>
          </a:p>
        </p:txBody>
      </p:sp>
      <p:pic>
        <p:nvPicPr>
          <p:cNvPr id="5" name="Picture 4" descr="Chart, line chart&#10;&#10;Description automatically generated">
            <a:extLst>
              <a:ext uri="{FF2B5EF4-FFF2-40B4-BE49-F238E27FC236}">
                <a16:creationId xmlns:a16="http://schemas.microsoft.com/office/drawing/2014/main" id="{2B563803-4C0F-DE43-90C7-2B4EE2DD3638}"/>
              </a:ext>
            </a:extLst>
          </p:cNvPr>
          <p:cNvPicPr>
            <a:picLocks noChangeAspect="1"/>
          </p:cNvPicPr>
          <p:nvPr/>
        </p:nvPicPr>
        <p:blipFill rotWithShape="1">
          <a:blip r:embed="rId2"/>
          <a:srcRect l="3892" t="9321" r="8746" b="2073"/>
          <a:stretch/>
        </p:blipFill>
        <p:spPr>
          <a:xfrm>
            <a:off x="2363188" y="2582727"/>
            <a:ext cx="4599493" cy="3498845"/>
          </a:xfrm>
          <a:prstGeom prst="rect">
            <a:avLst/>
          </a:prstGeom>
        </p:spPr>
      </p:pic>
    </p:spTree>
    <p:extLst>
      <p:ext uri="{BB962C8B-B14F-4D97-AF65-F5344CB8AC3E}">
        <p14:creationId xmlns:p14="http://schemas.microsoft.com/office/powerpoint/2010/main" val="1972298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1198</TotalTime>
  <Words>1234</Words>
  <Application>Microsoft Macintosh PowerPoint</Application>
  <PresentationFormat>Widescreen</PresentationFormat>
  <Paragraphs>152</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Engravers' Gothic</vt:lpstr>
      <vt:lpstr>Optima</vt:lpstr>
      <vt:lpstr>Office Theme</vt:lpstr>
      <vt:lpstr>An Analysis of  Thermal Waves</vt:lpstr>
      <vt:lpstr>1. WAVE PROPAGATION THROUGH PTFE</vt:lpstr>
      <vt:lpstr>2. Fourier Theory</vt:lpstr>
      <vt:lpstr>3. THE EXPERIMENTAL SETUP</vt:lpstr>
      <vt:lpstr>4. Plane-Slab Model (1-d approximation)</vt:lpstr>
      <vt:lpstr>4. Plane-Slab Model (1-d approximation)</vt:lpstr>
      <vt:lpstr>4. Plane-Slab Model (1-d approximation)</vt:lpstr>
      <vt:lpstr>5. Cylindrical Model (Bessel Analysis) </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Sukorno</dc:creator>
  <cp:lastModifiedBy>Asad, Sukorno</cp:lastModifiedBy>
  <cp:revision>47</cp:revision>
  <dcterms:created xsi:type="dcterms:W3CDTF">2023-02-06T15:52:44Z</dcterms:created>
  <dcterms:modified xsi:type="dcterms:W3CDTF">2023-02-07T11:59:11Z</dcterms:modified>
</cp:coreProperties>
</file>