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7"/>
  </p:notesMasterIdLst>
  <p:handoutMasterIdLst>
    <p:handoutMasterId r:id="rId28"/>
  </p:handoutMasterIdLst>
  <p:sldIdLst>
    <p:sldId id="1308" r:id="rId6"/>
    <p:sldId id="1309" r:id="rId7"/>
    <p:sldId id="1311" r:id="rId8"/>
    <p:sldId id="1312" r:id="rId9"/>
    <p:sldId id="1314" r:id="rId10"/>
    <p:sldId id="1338" r:id="rId11"/>
    <p:sldId id="1333" r:id="rId12"/>
    <p:sldId id="1334" r:id="rId13"/>
    <p:sldId id="1335" r:id="rId14"/>
    <p:sldId id="1336" r:id="rId15"/>
    <p:sldId id="1337" r:id="rId16"/>
    <p:sldId id="1319" r:id="rId17"/>
    <p:sldId id="1324" r:id="rId18"/>
    <p:sldId id="1325" r:id="rId19"/>
    <p:sldId id="1326" r:id="rId20"/>
    <p:sldId id="1327" r:id="rId21"/>
    <p:sldId id="1329" r:id="rId22"/>
    <p:sldId id="1330" r:id="rId23"/>
    <p:sldId id="1331" r:id="rId24"/>
    <p:sldId id="1332" r:id="rId25"/>
    <p:sldId id="1248" r:id="rId2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6323" autoAdjust="0"/>
  </p:normalViewPr>
  <p:slideViewPr>
    <p:cSldViewPr>
      <p:cViewPr varScale="1">
        <p:scale>
          <a:sx n="91" d="100"/>
          <a:sy n="91" d="100"/>
        </p:scale>
        <p:origin x="33" y="22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Trends.xlsx]R Exp CVE When!PivotTable3</c:name>
    <c:fmtId val="58"/>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2243595870054679E-2"/>
          <c:y val="8.0333459643804478E-2"/>
          <c:w val="0.87149575258414647"/>
          <c:h val="0.678664922686401"/>
        </c:manualLayout>
      </c:layout>
      <c:barChart>
        <c:barDir val="col"/>
        <c:grouping val="stacked"/>
        <c:varyColors val="0"/>
        <c:ser>
          <c:idx val="0"/>
          <c:order val="0"/>
          <c:tx>
            <c:strRef>
              <c:f>'R Exp CVE When'!$B$9:$B$11</c:f>
              <c:strCache>
                <c:ptCount val="1"/>
                <c:pt idx="0">
                  <c:v>Exploited as zero day</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When'!$B$12:$B$15</c:f>
              <c:numCache>
                <c:formatCode>General</c:formatCode>
                <c:ptCount val="3"/>
                <c:pt idx="0">
                  <c:v>8</c:v>
                </c:pt>
                <c:pt idx="1">
                  <c:v>4</c:v>
                </c:pt>
                <c:pt idx="2">
                  <c:v>1</c:v>
                </c:pt>
              </c:numCache>
            </c:numRef>
          </c:val>
          <c:extLst>
            <c:ext xmlns:c16="http://schemas.microsoft.com/office/drawing/2014/chart" uri="{C3380CC4-5D6E-409C-BE32-E72D297353CC}">
              <c16:uniqueId val="{00000000-BE49-485A-A5F0-8CABF3643346}"/>
            </c:ext>
          </c:extLst>
        </c:ser>
        <c:ser>
          <c:idx val="1"/>
          <c:order val="1"/>
          <c:tx>
            <c:strRef>
              <c:f>'R Exp CVE When'!$C$9:$C$11</c:f>
              <c:strCache>
                <c:ptCount val="1"/>
                <c:pt idx="0">
                  <c:v>Exploited after patch - Within 30 days</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When'!$C$12:$C$15</c:f>
              <c:numCache>
                <c:formatCode>General</c:formatCode>
                <c:ptCount val="3"/>
                <c:pt idx="0">
                  <c:v>6</c:v>
                </c:pt>
                <c:pt idx="1">
                  <c:v>2</c:v>
                </c:pt>
                <c:pt idx="2">
                  <c:v>1</c:v>
                </c:pt>
              </c:numCache>
            </c:numRef>
          </c:val>
          <c:extLst>
            <c:ext xmlns:c16="http://schemas.microsoft.com/office/drawing/2014/chart" uri="{C3380CC4-5D6E-409C-BE32-E72D297353CC}">
              <c16:uniqueId val="{00000001-BE49-485A-A5F0-8CABF3643346}"/>
            </c:ext>
          </c:extLst>
        </c:ser>
        <c:ser>
          <c:idx val="2"/>
          <c:order val="2"/>
          <c:tx>
            <c:strRef>
              <c:f>'R Exp CVE When'!$D$9:$D$11</c:f>
              <c:strCache>
                <c:ptCount val="1"/>
                <c:pt idx="0">
                  <c:v>Exploited after patch - After 30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When'!$D$12:$D$15</c:f>
              <c:numCache>
                <c:formatCode>General</c:formatCode>
                <c:ptCount val="3"/>
                <c:pt idx="1">
                  <c:v>2</c:v>
                </c:pt>
              </c:numCache>
            </c:numRef>
          </c:val>
          <c:extLst>
            <c:ext xmlns:c16="http://schemas.microsoft.com/office/drawing/2014/chart" uri="{C3380CC4-5D6E-409C-BE32-E72D297353CC}">
              <c16:uniqueId val="{00000002-BE49-485A-A5F0-8CABF3643346}"/>
            </c:ext>
          </c:extLst>
        </c:ser>
        <c:dLbls>
          <c:dLblPos val="ctr"/>
          <c:showLegendKey val="0"/>
          <c:showVal val="1"/>
          <c:showCatName val="0"/>
          <c:showSerName val="0"/>
          <c:showPercent val="0"/>
          <c:showBubbleSize val="0"/>
        </c:dLbls>
        <c:gapWidth val="150"/>
        <c:overlap val="100"/>
        <c:axId val="-2126924832"/>
        <c:axId val="-2126958176"/>
      </c:barChart>
      <c:catAx>
        <c:axId val="-212692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cap="none" spc="0" normalizeH="0" baseline="0">
                <a:solidFill>
                  <a:schemeClr val="tx1">
                    <a:lumMod val="60000"/>
                    <a:lumOff val="40000"/>
                  </a:schemeClr>
                </a:solidFill>
                <a:latin typeface="+mn-lt"/>
                <a:ea typeface="+mn-ea"/>
                <a:cs typeface="+mn-cs"/>
              </a:defRPr>
            </a:pPr>
            <a:endParaRPr lang="en-US"/>
          </a:p>
        </c:txPr>
        <c:crossAx val="-2126958176"/>
        <c:crosses val="autoZero"/>
        <c:auto val="1"/>
        <c:lblAlgn val="ctr"/>
        <c:lblOffset val="100"/>
        <c:noMultiLvlLbl val="0"/>
      </c:catAx>
      <c:valAx>
        <c:axId val="-2126958176"/>
        <c:scaling>
          <c:orientation val="minMax"/>
          <c:max val="14"/>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0000"/>
                    <a:lumOff val="40000"/>
                  </a:schemeClr>
                </a:solidFill>
                <a:latin typeface="+mn-lt"/>
                <a:ea typeface="+mn-ea"/>
                <a:cs typeface="+mn-cs"/>
              </a:defRPr>
            </a:pPr>
            <a:endParaRPr lang="en-US"/>
          </a:p>
        </c:txPr>
        <c:crossAx val="-2126924832"/>
        <c:crosses val="autoZero"/>
        <c:crossBetween val="between"/>
      </c:valAx>
      <c:spPr>
        <a:noFill/>
        <a:ln w="25400">
          <a:noFill/>
        </a:ln>
        <a:effectLst/>
      </c:spPr>
    </c:plotArea>
    <c:legend>
      <c:legendPos val="b"/>
      <c:legendEntry>
        <c:idx val="1"/>
        <c:txPr>
          <a:bodyPr rot="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en-US"/>
          </a:p>
        </c:txPr>
      </c:legendEntry>
      <c:layout>
        <c:manualLayout>
          <c:xMode val="edge"/>
          <c:yMode val="edge"/>
          <c:x val="0.59991978415238723"/>
          <c:y val="0"/>
          <c:w val="0.39333211893183856"/>
          <c:h val="0.3826371836146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Trends.xlsx]Days RCE Zero Day!PivotTable5</c:name>
    <c:fmtId val="12"/>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tint val="65000"/>
            </a:schemeClr>
          </a:soli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'Days RCE Zero Day'!$B$7</c:f>
              <c:strCache>
                <c:ptCount val="1"/>
                <c:pt idx="0">
                  <c:v>Total</c:v>
                </c:pt>
              </c:strCache>
            </c:strRef>
          </c:tx>
          <c:spPr>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'Days RCE Zero Day'!$A$8:$A$11</c:f>
              <c:strCache>
                <c:ptCount val="3"/>
                <c:pt idx="0">
                  <c:v>2013</c:v>
                </c:pt>
                <c:pt idx="1">
                  <c:v>2014</c:v>
                </c:pt>
                <c:pt idx="2">
                  <c:v>2015</c:v>
                </c:pt>
              </c:strCache>
            </c:strRef>
          </c:cat>
          <c:val>
            <c:numRef>
              <c:f>'Days RCE Zero Day'!$B$8:$B$11</c:f>
              <c:numCache>
                <c:formatCode>General</c:formatCode>
                <c:ptCount val="3"/>
                <c:pt idx="0">
                  <c:v>135</c:v>
                </c:pt>
                <c:pt idx="1">
                  <c:v>45</c:v>
                </c:pt>
                <c:pt idx="2">
                  <c:v>6</c:v>
                </c:pt>
              </c:numCache>
            </c:numRef>
          </c:val>
          <c:smooth val="0"/>
          <c:extLst>
            <c:ext xmlns:c16="http://schemas.microsoft.com/office/drawing/2014/chart" uri="{C3380CC4-5D6E-409C-BE32-E72D297353CC}">
              <c16:uniqueId val="{00000000-1346-4749-A028-8A6532996A83}"/>
            </c:ext>
          </c:extLst>
        </c:ser>
        <c:dLbls>
          <c:dLblPos val="ctr"/>
          <c:showLegendKey val="0"/>
          <c:showVal val="1"/>
          <c:showCatName val="0"/>
          <c:showSerName val="0"/>
          <c:showPercent val="0"/>
          <c:showBubbleSize val="0"/>
        </c:dLbls>
        <c:marker val="1"/>
        <c:smooth val="0"/>
        <c:axId val="-2128159408"/>
        <c:axId val="-2128156128"/>
      </c:lineChart>
      <c:catAx>
        <c:axId val="-21281594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00" b="0" i="0" u="none" strike="noStrike" kern="1200" spc="20" baseline="0">
                <a:solidFill>
                  <a:schemeClr val="tx1">
                    <a:lumMod val="60000"/>
                    <a:lumOff val="40000"/>
                  </a:schemeClr>
                </a:solidFill>
                <a:latin typeface="+mn-lt"/>
                <a:ea typeface="+mn-ea"/>
                <a:cs typeface="+mn-cs"/>
              </a:defRPr>
            </a:pPr>
            <a:endParaRPr lang="en-US"/>
          </a:p>
        </c:txPr>
        <c:crossAx val="-2128156128"/>
        <c:crosses val="autoZero"/>
        <c:auto val="1"/>
        <c:lblAlgn val="ctr"/>
        <c:lblOffset val="100"/>
        <c:noMultiLvlLbl val="0"/>
      </c:catAx>
      <c:valAx>
        <c:axId val="-2128156128"/>
        <c:scaling>
          <c:orientation val="minMax"/>
          <c:max val="14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0000"/>
                    <a:lumOff val="40000"/>
                  </a:schemeClr>
                </a:solidFill>
                <a:latin typeface="+mn-lt"/>
                <a:ea typeface="+mn-ea"/>
                <a:cs typeface="+mn-cs"/>
              </a:defRPr>
            </a:pPr>
            <a:endParaRPr lang="en-US"/>
          </a:p>
        </c:txPr>
        <c:crossAx val="-2128159408"/>
        <c:crosses val="autoZero"/>
        <c:crossBetween val="between"/>
      </c:valAx>
      <c:spPr>
        <a:noFill/>
        <a:ln w="25400">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Trends.xlsx]IE vs Edge CVE count!PivotTable2</c:name>
    <c:fmtId val="5"/>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6.4533555261849326E-2"/>
          <c:y val="0.19031933588895614"/>
          <c:w val="0.89964749466946337"/>
          <c:h val="0.64654588863449625"/>
        </c:manualLayout>
      </c:layout>
      <c:lineChart>
        <c:grouping val="standard"/>
        <c:varyColors val="0"/>
        <c:ser>
          <c:idx val="0"/>
          <c:order val="0"/>
          <c:tx>
            <c:strRef>
              <c:f>'IE vs Edge CVE count'!$I$24:$I$25</c:f>
              <c:strCache>
                <c:ptCount val="1"/>
                <c:pt idx="0">
                  <c:v>Edge on Windows 10</c:v>
                </c:pt>
              </c:strCache>
            </c:strRef>
          </c:tx>
          <c:spPr>
            <a:ln w="28575" cap="rnd">
              <a:solidFill>
                <a:schemeClr val="accent1"/>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count'!$I$26:$I$31</c:f>
              <c:numCache>
                <c:formatCode>General</c:formatCode>
                <c:ptCount val="5"/>
                <c:pt idx="0">
                  <c:v>3</c:v>
                </c:pt>
                <c:pt idx="1">
                  <c:v>4</c:v>
                </c:pt>
                <c:pt idx="2">
                  <c:v>0</c:v>
                </c:pt>
                <c:pt idx="3">
                  <c:v>3</c:v>
                </c:pt>
                <c:pt idx="4">
                  <c:v>10</c:v>
                </c:pt>
              </c:numCache>
            </c:numRef>
          </c:val>
          <c:smooth val="0"/>
          <c:extLst>
            <c:ext xmlns:c16="http://schemas.microsoft.com/office/drawing/2014/chart" uri="{C3380CC4-5D6E-409C-BE32-E72D297353CC}">
              <c16:uniqueId val="{00000000-6920-4A52-96B1-F5C16C78031C}"/>
            </c:ext>
          </c:extLst>
        </c:ser>
        <c:ser>
          <c:idx val="1"/>
          <c:order val="1"/>
          <c:tx>
            <c:strRef>
              <c:f>'IE vs Edge CVE count'!$J$24:$J$25</c:f>
              <c:strCache>
                <c:ptCount val="1"/>
                <c:pt idx="0">
                  <c:v>IE11 on Windows 10</c:v>
                </c:pt>
              </c:strCache>
            </c:strRef>
          </c:tx>
          <c:spPr>
            <a:ln w="28575" cap="rnd">
              <a:solidFill>
                <a:schemeClr val="accent2"/>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count'!$J$26:$J$31</c:f>
              <c:numCache>
                <c:formatCode>General</c:formatCode>
                <c:ptCount val="5"/>
                <c:pt idx="0">
                  <c:v>3</c:v>
                </c:pt>
                <c:pt idx="1">
                  <c:v>7</c:v>
                </c:pt>
                <c:pt idx="2">
                  <c:v>6</c:v>
                </c:pt>
                <c:pt idx="3">
                  <c:v>21</c:v>
                </c:pt>
                <c:pt idx="4">
                  <c:v>13</c:v>
                </c:pt>
              </c:numCache>
            </c:numRef>
          </c:val>
          <c:smooth val="0"/>
          <c:extLst>
            <c:ext xmlns:c16="http://schemas.microsoft.com/office/drawing/2014/chart" uri="{C3380CC4-5D6E-409C-BE32-E72D297353CC}">
              <c16:uniqueId val="{00000001-6920-4A52-96B1-F5C16C78031C}"/>
            </c:ext>
          </c:extLst>
        </c:ser>
        <c:ser>
          <c:idx val="2"/>
          <c:order val="2"/>
          <c:tx>
            <c:strRef>
              <c:f>'IE vs Edge CVE count'!$K$24:$K$25</c:f>
              <c:strCache>
                <c:ptCount val="1"/>
                <c:pt idx="0">
                  <c:v>IE on Windows 8.1 and below</c:v>
                </c:pt>
              </c:strCache>
            </c:strRef>
          </c:tx>
          <c:spPr>
            <a:ln w="28575" cap="rnd">
              <a:solidFill>
                <a:schemeClr val="tx1">
                  <a:lumMod val="60000"/>
                  <a:lumOff val="40000"/>
                </a:schemeClr>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count'!$K$26:$K$31</c:f>
              <c:numCache>
                <c:formatCode>General</c:formatCode>
                <c:ptCount val="5"/>
                <c:pt idx="0">
                  <c:v>10</c:v>
                </c:pt>
                <c:pt idx="1">
                  <c:v>14</c:v>
                </c:pt>
                <c:pt idx="2">
                  <c:v>9</c:v>
                </c:pt>
                <c:pt idx="3">
                  <c:v>23</c:v>
                </c:pt>
                <c:pt idx="4">
                  <c:v>23</c:v>
                </c:pt>
              </c:numCache>
            </c:numRef>
          </c:val>
          <c:smooth val="0"/>
          <c:extLst>
            <c:ext xmlns:c16="http://schemas.microsoft.com/office/drawing/2014/chart" uri="{C3380CC4-5D6E-409C-BE32-E72D297353CC}">
              <c16:uniqueId val="{00000002-6920-4A52-96B1-F5C16C78031C}"/>
            </c:ext>
          </c:extLst>
        </c:ser>
        <c:dLbls>
          <c:showLegendKey val="0"/>
          <c:showVal val="0"/>
          <c:showCatName val="0"/>
          <c:showSerName val="0"/>
          <c:showPercent val="0"/>
          <c:showBubbleSize val="0"/>
        </c:dLbls>
        <c:smooth val="0"/>
        <c:axId val="-2128113168"/>
        <c:axId val="-2128109936"/>
      </c:lineChart>
      <c:catAx>
        <c:axId val="-212811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09936"/>
        <c:crosses val="autoZero"/>
        <c:auto val="1"/>
        <c:lblAlgn val="ctr"/>
        <c:lblOffset val="100"/>
        <c:noMultiLvlLbl val="0"/>
      </c:catAx>
      <c:valAx>
        <c:axId val="-2128109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13168"/>
        <c:crosses val="autoZero"/>
        <c:crossBetween val="between"/>
      </c:valAx>
      <c:spPr>
        <a:noFill/>
        <a:ln>
          <a:noFill/>
        </a:ln>
        <a:effectLst/>
      </c:spPr>
    </c:plotArea>
    <c:legend>
      <c:legendPos val="b"/>
      <c:layout>
        <c:manualLayout>
          <c:xMode val="edge"/>
          <c:yMode val="edge"/>
          <c:x val="1.2846658445592081E-2"/>
          <c:y val="1.0533902938966685E-3"/>
          <c:w val="0.98532789851456559"/>
          <c:h val="0.15875637078168725"/>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3:09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3:09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2016 Microsoft Corporation. All rights reserved. MICROSOFT MAKES NO WARRANTIES, EXPRESS, IMPLIED OR STATUTORY, AS TO THE INFORMATION IN THIS PRESENTATION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6878D1-3071-44E9-B50F-5B7CDE142EA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Slide Number Placeholder 7"/>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6B70A6-6008-47FD-9CA9-C2B8B348C4A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3431873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9AC8943-25C3-4414-89B0-10E1525F61AD}"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78863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4D740C-3149-44AE-BF1C-F61678A69DB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7556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781F342-3729-4412-9682-E794E22C683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01341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890588"/>
            <a:ext cx="5507037" cy="30988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Slide Number Placeholder 5"/>
          <p:cNvSpPr>
            <a:spLocks noGrp="1"/>
          </p:cNvSpPr>
          <p:nvPr>
            <p:ph type="sldNum" sz="quarter" idx="11"/>
          </p:nvPr>
        </p:nvSpPr>
        <p:spPr/>
        <p:txBody>
          <a:bodyPr/>
          <a:lstStyle/>
          <a:p>
            <a:fld id="{949570AB-282D-4F9A-AAF7-479BFA1C3732}" type="slidenum">
              <a:rPr lang="en-US" smtClean="0"/>
              <a:pPr/>
              <a:t>15</a:t>
            </a:fld>
            <a:endParaRPr lang="en-US"/>
          </a:p>
        </p:txBody>
      </p:sp>
    </p:spTree>
    <p:extLst>
      <p:ext uri="{BB962C8B-B14F-4D97-AF65-F5344CB8AC3E}">
        <p14:creationId xmlns:p14="http://schemas.microsoft.com/office/powerpoint/2010/main" val="240195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890588"/>
            <a:ext cx="5507037" cy="30988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Slide Number Placeholder 5"/>
          <p:cNvSpPr>
            <a:spLocks noGrp="1"/>
          </p:cNvSpPr>
          <p:nvPr>
            <p:ph type="sldNum" sz="quarter" idx="11"/>
          </p:nvPr>
        </p:nvSpPr>
        <p:spPr/>
        <p:txBody>
          <a:bodyPr/>
          <a:lstStyle/>
          <a:p>
            <a:fld id="{949570AB-282D-4F9A-AAF7-479BFA1C3732}" type="slidenum">
              <a:rPr lang="en-US" smtClean="0"/>
              <a:pPr/>
              <a:t>17</a:t>
            </a:fld>
            <a:endParaRPr lang="en-US"/>
          </a:p>
        </p:txBody>
      </p:sp>
    </p:spTree>
    <p:extLst>
      <p:ext uri="{BB962C8B-B14F-4D97-AF65-F5344CB8AC3E}">
        <p14:creationId xmlns:p14="http://schemas.microsoft.com/office/powerpoint/2010/main" val="3361063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MGX FY17</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 3:09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493065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3:09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890588"/>
            <a:ext cx="5507037" cy="30988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Slide Number Placeholder 5"/>
          <p:cNvSpPr>
            <a:spLocks noGrp="1"/>
          </p:cNvSpPr>
          <p:nvPr>
            <p:ph type="sldNum" sz="quarter" idx="11"/>
          </p:nvPr>
        </p:nvSpPr>
        <p:spPr/>
        <p:txBody>
          <a:bodyPr/>
          <a:lstStyle/>
          <a:p>
            <a:fld id="{949570AB-282D-4F9A-AAF7-479BFA1C3732}" type="slidenum">
              <a:rPr lang="en-US" smtClean="0"/>
              <a:pPr/>
              <a:t>3</a:t>
            </a:fld>
            <a:endParaRPr lang="en-US"/>
          </a:p>
        </p:txBody>
      </p:sp>
    </p:spTree>
    <p:extLst>
      <p:ext uri="{BB962C8B-B14F-4D97-AF65-F5344CB8AC3E}">
        <p14:creationId xmlns:p14="http://schemas.microsoft.com/office/powerpoint/2010/main" val="89885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890588"/>
            <a:ext cx="5507037" cy="30988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Slide Number Placeholder 5"/>
          <p:cNvSpPr>
            <a:spLocks noGrp="1"/>
          </p:cNvSpPr>
          <p:nvPr>
            <p:ph type="sldNum" sz="quarter" idx="11"/>
          </p:nvPr>
        </p:nvSpPr>
        <p:spPr/>
        <p:txBody>
          <a:bodyPr/>
          <a:lstStyle/>
          <a:p>
            <a:fld id="{949570AB-282D-4F9A-AAF7-479BFA1C3732}" type="slidenum">
              <a:rPr lang="en-US" smtClean="0"/>
              <a:pPr/>
              <a:t>4</a:t>
            </a:fld>
            <a:endParaRPr lang="en-US"/>
          </a:p>
        </p:txBody>
      </p:sp>
    </p:spTree>
    <p:extLst>
      <p:ext uri="{BB962C8B-B14F-4D97-AF65-F5344CB8AC3E}">
        <p14:creationId xmlns:p14="http://schemas.microsoft.com/office/powerpoint/2010/main" val="2537357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7388" y="890588"/>
            <a:ext cx="5507037" cy="3098800"/>
          </a:xfrm>
        </p:spPr>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0"/>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Slide Number Placeholder 5"/>
          <p:cNvSpPr>
            <a:spLocks noGrp="1"/>
          </p:cNvSpPr>
          <p:nvPr>
            <p:ph type="sldNum" sz="quarter" idx="11"/>
          </p:nvPr>
        </p:nvSpPr>
        <p:spPr/>
        <p:txBody>
          <a:bodyPr/>
          <a:lstStyle/>
          <a:p>
            <a:fld id="{949570AB-282D-4F9A-AAF7-479BFA1C3732}" type="slidenum">
              <a:rPr lang="en-US" smtClean="0"/>
              <a:pPr/>
              <a:t>5</a:t>
            </a:fld>
            <a:endParaRPr lang="en-US"/>
          </a:p>
        </p:txBody>
      </p:sp>
    </p:spTree>
    <p:extLst>
      <p:ext uri="{BB962C8B-B14F-4D97-AF65-F5344CB8AC3E}">
        <p14:creationId xmlns:p14="http://schemas.microsoft.com/office/powerpoint/2010/main" val="73276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03910250-B576-4C4F-A633-D18462CC276C}"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A6B70A6-6008-47FD-9CA9-C2B8B348C4A2}" type="slidenum">
              <a:rPr lang="en-US" smtClean="0"/>
              <a:pPr/>
              <a:t>6</a:t>
            </a:fld>
            <a:endParaRPr lang="en-US"/>
          </a:p>
        </p:txBody>
      </p:sp>
      <p:sp>
        <p:nvSpPr>
          <p:cNvPr id="8" name="Header Placeholder 7"/>
          <p:cNvSpPr>
            <a:spLocks noGrp="1"/>
          </p:cNvSpPr>
          <p:nvPr>
            <p:ph type="hdr" sz="quarter" idx="13"/>
          </p:nvPr>
        </p:nvSpPr>
        <p:spPr/>
        <p:txBody>
          <a:bodyPr/>
          <a:lstStyle/>
          <a:p>
            <a:endParaRPr lang="en-US"/>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2794978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03910250-B576-4C4F-A633-D18462CC276C}"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A6B70A6-6008-47FD-9CA9-C2B8B348C4A2}" type="slidenum">
              <a:rPr lang="en-US" smtClean="0"/>
              <a:pPr/>
              <a:t>7</a:t>
            </a:fld>
            <a:endParaRPr lang="en-US"/>
          </a:p>
        </p:txBody>
      </p:sp>
      <p:sp>
        <p:nvSpPr>
          <p:cNvPr id="8" name="Header Placeholder 7"/>
          <p:cNvSpPr>
            <a:spLocks noGrp="1"/>
          </p:cNvSpPr>
          <p:nvPr>
            <p:ph type="hdr" sz="quarter" idx="13"/>
          </p:nvPr>
        </p:nvSpPr>
        <p:spPr/>
        <p:txBody>
          <a:bodyPr/>
          <a:lstStyle/>
          <a:p>
            <a:endParaRPr lang="en-US"/>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05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C79451-5317-451F-A36F-0891854DFE4C}"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961000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0DC8FFA1-594D-4A82-AA35-F2695E501626}" type="datetime1">
              <a:rPr lang="en-US" smtClean="0"/>
              <a:pPr/>
              <a:t>10/26/2016</a:t>
            </a:fld>
            <a:endParaRPr lang="en-US" dirty="0"/>
          </a:p>
        </p:txBody>
      </p:sp>
      <p:sp>
        <p:nvSpPr>
          <p:cNvPr id="8" name="Slide Number Placeholder 7"/>
          <p:cNvSpPr>
            <a:spLocks noGrp="1"/>
          </p:cNvSpPr>
          <p:nvPr>
            <p:ph type="sldNum" sz="quarter" idx="13"/>
          </p:nvPr>
        </p:nvSpPr>
        <p:spPr/>
        <p:txBody>
          <a:bodyPr/>
          <a:lstStyle/>
          <a:p>
            <a:fld id="{8A6B70A6-6008-47FD-9CA9-C2B8B348C4A2}" type="slidenum">
              <a:rPr lang="en-US" smtClean="0"/>
              <a:pPr/>
              <a:t>9</a:t>
            </a:fld>
            <a:endParaRPr lang="en-US"/>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336119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D001EE0-6785-4F1D-8FEC-EA0F91644D20}"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6B70A6-6008-47FD-9CA9-C2B8B348C4A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150956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Browsers</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11230"/>
            <a:ext cx="12436464" cy="6995511"/>
          </a:xfrm>
          <a:prstGeom prst="rect">
            <a:avLst/>
          </a:prstGeom>
        </p:spPr>
      </p:pic>
      <p:sp>
        <p:nvSpPr>
          <p:cNvPr id="53" name="Rectangle 52"/>
          <p:cNvSpPr/>
          <p:nvPr/>
        </p:nvSpPr>
        <p:spPr bwMode="auto">
          <a:xfrm>
            <a:off x="-36631" y="78515"/>
            <a:ext cx="12438641" cy="6928226"/>
          </a:xfrm>
          <a:prstGeom prst="rect">
            <a:avLst/>
          </a:prstGeom>
          <a:solidFill>
            <a:srgbClr val="0078D7">
              <a:alpha val="68000"/>
            </a:srgbClr>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 y="-319"/>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Title 974"/>
          <p:cNvSpPr txBox="1">
            <a:spLocks/>
          </p:cNvSpPr>
          <p:nvPr/>
        </p:nvSpPr>
        <p:spPr>
          <a:xfrm>
            <a:off x="634001" y="351203"/>
            <a:ext cx="11168476" cy="109712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3000" b="0" i="0" u="none" strike="noStrike" kern="1200" cap="all" spc="300"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Microsoft Edge</a:t>
            </a:r>
            <a:endParaRPr kumimoji="0" lang="en-US" sz="3000" b="0" i="0" u="none" strike="noStrike" kern="1200" cap="all" spc="300" normalizeH="0" baseline="0" noProof="0" dirty="0">
              <a:ln w="3175">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56" name="Group 55"/>
          <p:cNvGrpSpPr/>
          <p:nvPr/>
        </p:nvGrpSpPr>
        <p:grpSpPr>
          <a:xfrm>
            <a:off x="-12078" y="1516700"/>
            <a:ext cx="6272323" cy="5477825"/>
            <a:chOff x="12873774" y="7815178"/>
            <a:chExt cx="12221511" cy="2273178"/>
          </a:xfrm>
        </p:grpSpPr>
        <p:sp>
          <p:nvSpPr>
            <p:cNvPr id="57" name="Rectangle 56"/>
            <p:cNvSpPr/>
            <p:nvPr/>
          </p:nvSpPr>
          <p:spPr bwMode="auto">
            <a:xfrm>
              <a:off x="12897316" y="7815338"/>
              <a:ext cx="12197969" cy="2271162"/>
            </a:xfrm>
            <a:prstGeom prst="rect">
              <a:avLst/>
            </a:prstGeom>
            <a:solidFill>
              <a:srgbClr val="0078D7">
                <a:alpha val="70000"/>
              </a:srgbClr>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12873774" y="7815178"/>
              <a:ext cx="12221511" cy="2273178"/>
            </a:xfrm>
            <a:prstGeom prst="rect">
              <a:avLst/>
            </a:prstGeom>
            <a:solidFill>
              <a:srgbClr val="080A0E">
                <a:alpha val="27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sp>
        <p:nvSpPr>
          <p:cNvPr id="59" name="Rectangle 58"/>
          <p:cNvSpPr/>
          <p:nvPr/>
        </p:nvSpPr>
        <p:spPr bwMode="auto">
          <a:xfrm>
            <a:off x="2" y="1468936"/>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p:cNvSpPr txBox="1"/>
          <p:nvPr/>
        </p:nvSpPr>
        <p:spPr>
          <a:xfrm>
            <a:off x="205648" y="1761834"/>
            <a:ext cx="5838940" cy="5061386"/>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Windows Defender Application Guard protects the device from advanced attacks launched against Microsoft Edge</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Malware and vulnerability exploits targeting the browser, including zero days, are unable to impact the operating system, apps, data and network</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30" normalizeH="0" baseline="0" noProof="0" dirty="0">
                <a:ln>
                  <a:noFill/>
                </a:ln>
                <a:solidFill>
                  <a:srgbClr val="FFFFFF"/>
                </a:solidFill>
                <a:effectLst/>
                <a:uLnTx/>
                <a:uFillTx/>
                <a:cs typeface="Segoe UI Semibold" panose="020B0702040204020203" pitchFamily="34" charset="0"/>
              </a:rPr>
              <a:t>Application Guard uses </a:t>
            </a: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virtualization based security to hardware isolate to isolate Microsoft Edge and any browsing activity away from the rest of the system</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30" normalizeH="0" baseline="0" noProof="0" dirty="0">
                <a:ln>
                  <a:noFill/>
                </a:ln>
                <a:solidFill>
                  <a:srgbClr val="FFFFFF"/>
                </a:solidFill>
                <a:effectLst/>
                <a:uLnTx/>
                <a:uFillTx/>
                <a:cs typeface="Segoe UI Semibold" panose="020B0702040204020203" pitchFamily="34" charset="0"/>
              </a:rPr>
              <a:t>Closing Microsoft Edge wipes all traces of attacks that may been encountered while online</a:t>
            </a:r>
          </a:p>
        </p:txBody>
      </p:sp>
      <p:sp>
        <p:nvSpPr>
          <p:cNvPr id="61" name="Title 1"/>
          <p:cNvSpPr txBox="1">
            <a:spLocks/>
          </p:cNvSpPr>
          <p:nvPr/>
        </p:nvSpPr>
        <p:spPr>
          <a:xfrm>
            <a:off x="403952" y="894202"/>
            <a:ext cx="11435507" cy="332399"/>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ctr" defTabSz="896266" rtl="0" eaLnBrk="1" fontAlgn="auto" latinLnBrk="0" hangingPunct="1">
              <a:lnSpc>
                <a:spcPct val="90000"/>
              </a:lnSpc>
              <a:spcBef>
                <a:spcPts val="588"/>
              </a:spcBef>
              <a:spcAft>
                <a:spcPts val="0"/>
              </a:spcAft>
              <a:buClrTx/>
              <a:buSzTx/>
              <a:buFontTx/>
              <a:buNone/>
              <a:tabLst/>
              <a:defRPr/>
            </a:pPr>
            <a:r>
              <a:rPr kumimoji="0" lang="en-US" sz="2400" b="0" i="0" u="none" strike="noStrike" kern="1200" cap="none" spc="0" normalizeH="0" baseline="0" noProof="0" dirty="0">
                <a:ln w="3175">
                  <a:noFill/>
                </a:ln>
                <a:solidFill>
                  <a:srgbClr val="0078D7"/>
                </a:solidFill>
                <a:effectLst/>
                <a:uLnTx/>
                <a:uFillTx/>
                <a:latin typeface="Segoe UI" panose="020B0502040204020203" pitchFamily="34" charset="0"/>
                <a:ea typeface="+mn-ea"/>
                <a:cs typeface="Segoe UI" panose="020B0502040204020203" pitchFamily="34" charset="0"/>
              </a:rPr>
              <a:t>Windows Defender Application Guard enabling the most secure browsing experience</a:t>
            </a:r>
          </a:p>
        </p:txBody>
      </p:sp>
    </p:spTree>
    <p:extLst>
      <p:ext uri="{BB962C8B-B14F-4D97-AF65-F5344CB8AC3E}">
        <p14:creationId xmlns:p14="http://schemas.microsoft.com/office/powerpoint/2010/main" val="35649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100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1000"/>
                                  </p:stCondLst>
                                  <p:childTnLst>
                                    <p:set>
                                      <p:cBhvr>
                                        <p:cTn id="10" dur="1" fill="hold">
                                          <p:stCondLst>
                                            <p:cond delay="0"/>
                                          </p:stCondLst>
                                        </p:cTn>
                                        <p:tgtEl>
                                          <p:spTgt spid="60">
                                            <p:txEl>
                                              <p:pRg st="1" end="1"/>
                                            </p:txEl>
                                          </p:spTgt>
                                        </p:tgtEl>
                                        <p:attrNameLst>
                                          <p:attrName>style.visibility</p:attrName>
                                        </p:attrNameLst>
                                      </p:cBhvr>
                                      <p:to>
                                        <p:strVal val="visible"/>
                                      </p:to>
                                    </p:set>
                                    <p:anim calcmode="lin" valueType="num">
                                      <p:cBhvr additive="base">
                                        <p:cTn id="11" dur="500" fill="hold"/>
                                        <p:tgtEl>
                                          <p:spTgt spid="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000"/>
                                  </p:stCondLst>
                                  <p:childTnLst>
                                    <p:set>
                                      <p:cBhvr>
                                        <p:cTn id="14" dur="1" fill="hold">
                                          <p:stCondLst>
                                            <p:cond delay="0"/>
                                          </p:stCondLst>
                                        </p:cTn>
                                        <p:tgtEl>
                                          <p:spTgt spid="60">
                                            <p:txEl>
                                              <p:pRg st="2" end="2"/>
                                            </p:txEl>
                                          </p:spTgt>
                                        </p:tgtEl>
                                        <p:attrNameLst>
                                          <p:attrName>style.visibility</p:attrName>
                                        </p:attrNameLst>
                                      </p:cBhvr>
                                      <p:to>
                                        <p:strVal val="visible"/>
                                      </p:to>
                                    </p:set>
                                    <p:anim calcmode="lin" valueType="num">
                                      <p:cBhvr additive="base">
                                        <p:cTn id="15" dur="500" fill="hold"/>
                                        <p:tgtEl>
                                          <p:spTgt spid="6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0">
                                            <p:txEl>
                                              <p:pRg st="3" end="3"/>
                                            </p:txEl>
                                          </p:spTgt>
                                        </p:tgtEl>
                                        <p:attrNameLst>
                                          <p:attrName>style.visibility</p:attrName>
                                        </p:attrNameLst>
                                      </p:cBhvr>
                                      <p:to>
                                        <p:strVal val="visible"/>
                                      </p:to>
                                    </p:set>
                                    <p:anim calcmode="lin" valueType="num">
                                      <p:cBhvr additive="base">
                                        <p:cTn id="19" dur="500" fill="hold"/>
                                        <p:tgtEl>
                                          <p:spTgt spid="6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246"/>
          <p:cNvGrpSpPr/>
          <p:nvPr/>
        </p:nvGrpSpPr>
        <p:grpSpPr>
          <a:xfrm>
            <a:off x="883" y="801"/>
            <a:ext cx="12434711" cy="1514760"/>
            <a:chOff x="0" y="305"/>
            <a:chExt cx="12436475" cy="1514975"/>
          </a:xfrm>
        </p:grpSpPr>
        <p:sp>
          <p:nvSpPr>
            <p:cNvPr id="248" name="Rectangle 247"/>
            <p:cNvSpPr/>
            <p:nvPr/>
          </p:nvSpPr>
          <p:spPr bwMode="auto">
            <a:xfrm>
              <a:off x="0" y="305"/>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Rectangle 248"/>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0" name="Title 974"/>
          <p:cNvSpPr txBox="1">
            <a:spLocks/>
          </p:cNvSpPr>
          <p:nvPr/>
        </p:nvSpPr>
        <p:spPr>
          <a:xfrm>
            <a:off x="173527" y="298716"/>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Hardware </a:t>
            </a:r>
            <a:r>
              <a:rPr kumimoji="0" lang="en-US" sz="2856" b="0" i="0" u="none" strike="noStrike" kern="1200" cap="all" spc="214" normalizeH="0" baseline="0" noProof="0" dirty="0">
                <a:ln w="3175">
                  <a:noFill/>
                </a:ln>
                <a:solidFill>
                  <a:srgbClr val="0078D7"/>
                </a:solidFill>
                <a:effectLst/>
                <a:uLnTx/>
                <a:uFillTx/>
                <a:latin typeface="+mj-lt"/>
                <a:ea typeface="+mn-ea"/>
                <a:cs typeface="Arial" panose="020B0604020202020204" pitchFamily="34" charset="0"/>
              </a:rPr>
              <a:t>isolation </a:t>
            </a:r>
            <a:r>
              <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with </a:t>
            </a:r>
          </a:p>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2856" b="0" i="0" u="none" strike="noStrike" kern="1200" cap="all" spc="214" normalizeH="0" baseline="0" noProof="0" dirty="0">
                <a:ln w="3175">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Windows Defender application Guard </a:t>
            </a:r>
          </a:p>
          <a:p>
            <a:pPr marL="0" marR="0" lvl="0" indent="0" algn="ctr" defTabSz="932742" rtl="0" eaLnBrk="1" fontAlgn="auto" latinLnBrk="0" hangingPunct="1">
              <a:lnSpc>
                <a:spcPct val="90000"/>
              </a:lnSpc>
              <a:spcBef>
                <a:spcPct val="0"/>
              </a:spcBef>
              <a:spcAft>
                <a:spcPts val="600"/>
              </a:spcAft>
              <a:buClrTx/>
              <a:buSzTx/>
              <a:buFontTx/>
              <a:buNone/>
              <a:tabLst/>
              <a:defRPr/>
            </a:pPr>
            <a:endPar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endParaRPr>
          </a:p>
        </p:txBody>
      </p:sp>
      <p:sp>
        <p:nvSpPr>
          <p:cNvPr id="252" name="Rounded Rectangle 251"/>
          <p:cNvSpPr/>
          <p:nvPr/>
        </p:nvSpPr>
        <p:spPr>
          <a:xfrm flipH="1" flipV="1">
            <a:off x="4842647" y="5668721"/>
            <a:ext cx="2782267" cy="1142439"/>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53" name="Rectangle 252"/>
          <p:cNvSpPr/>
          <p:nvPr/>
        </p:nvSpPr>
        <p:spPr bwMode="auto">
          <a:xfrm>
            <a:off x="4918124" y="6717252"/>
            <a:ext cx="1212035" cy="192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16205" marR="0" lvl="0" indent="0" defTabSz="932293" eaLnBrk="1" fontAlgn="base" latinLnBrk="0" hangingPunct="1">
              <a:lnSpc>
                <a:spcPct val="90000"/>
              </a:lnSpc>
              <a:spcBef>
                <a:spcPct val="0"/>
              </a:spcBef>
              <a:spcAft>
                <a:spcPct val="0"/>
              </a:spcAft>
              <a:buClrTx/>
              <a:buSzTx/>
              <a:buFontTx/>
              <a:buNone/>
              <a:tabLst>
                <a:tab pos="63145" algn="l"/>
              </a:tabLst>
              <a:defRPr/>
            </a:pPr>
            <a:r>
              <a:rPr kumimoji="0" lang="EN-US" sz="918" b="0" i="0" u="none" strike="noStrike" kern="0" cap="none" spc="0" normalizeH="0" baseline="0" noProof="0">
                <a:ln>
                  <a:noFill/>
                </a:ln>
                <a:solidFill>
                  <a:srgbClr val="505050">
                    <a:lumMod val="60000"/>
                    <a:lumOff val="40000"/>
                  </a:srgbClr>
                </a:solidFill>
                <a:effectLst/>
                <a:uLnTx/>
                <a:uFillTx/>
                <a:latin typeface="Segoe UI"/>
                <a:ea typeface="Segoe UI" pitchFamily="34" charset="0"/>
                <a:cs typeface="Segoe UI" pitchFamily="34" charset="0"/>
              </a:rPr>
              <a:t>Hypervisor</a:t>
            </a:r>
          </a:p>
        </p:txBody>
      </p:sp>
      <p:grpSp>
        <p:nvGrpSpPr>
          <p:cNvPr id="254" name="Group 253"/>
          <p:cNvGrpSpPr/>
          <p:nvPr/>
        </p:nvGrpSpPr>
        <p:grpSpPr>
          <a:xfrm>
            <a:off x="5853773" y="5816917"/>
            <a:ext cx="728881" cy="540074"/>
            <a:chOff x="6611938" y="6832601"/>
            <a:chExt cx="263525" cy="195263"/>
          </a:xfrm>
        </p:grpSpPr>
        <p:sp>
          <p:nvSpPr>
            <p:cNvPr id="339" name="Freeform 8"/>
            <p:cNvSpPr>
              <a:spLocks/>
            </p:cNvSpPr>
            <p:nvPr/>
          </p:nvSpPr>
          <p:spPr bwMode="auto">
            <a:xfrm>
              <a:off x="6691313" y="6999288"/>
              <a:ext cx="104775" cy="28575"/>
            </a:xfrm>
            <a:custGeom>
              <a:avLst/>
              <a:gdLst>
                <a:gd name="T0" fmla="*/ 66 w 66"/>
                <a:gd name="T1" fmla="*/ 18 h 18"/>
                <a:gd name="T2" fmla="*/ 0 w 66"/>
                <a:gd name="T3" fmla="*/ 18 h 18"/>
                <a:gd name="T4" fmla="*/ 11 w 66"/>
                <a:gd name="T5" fmla="*/ 0 h 18"/>
                <a:gd name="T6" fmla="*/ 56 w 66"/>
                <a:gd name="T7" fmla="*/ 0 h 18"/>
                <a:gd name="T8" fmla="*/ 66 w 66"/>
                <a:gd name="T9" fmla="*/ 18 h 18"/>
              </a:gdLst>
              <a:ahLst/>
              <a:cxnLst>
                <a:cxn ang="0">
                  <a:pos x="T0" y="T1"/>
                </a:cxn>
                <a:cxn ang="0">
                  <a:pos x="T2" y="T3"/>
                </a:cxn>
                <a:cxn ang="0">
                  <a:pos x="T4" y="T5"/>
                </a:cxn>
                <a:cxn ang="0">
                  <a:pos x="T6" y="T7"/>
                </a:cxn>
                <a:cxn ang="0">
                  <a:pos x="T8" y="T9"/>
                </a:cxn>
              </a:cxnLst>
              <a:rect l="0" t="0" r="r" b="b"/>
              <a:pathLst>
                <a:path w="66" h="18">
                  <a:moveTo>
                    <a:pt x="66" y="18"/>
                  </a:moveTo>
                  <a:lnTo>
                    <a:pt x="0" y="18"/>
                  </a:lnTo>
                  <a:lnTo>
                    <a:pt x="11" y="0"/>
                  </a:lnTo>
                  <a:lnTo>
                    <a:pt x="56" y="0"/>
                  </a:lnTo>
                  <a:lnTo>
                    <a:pt x="66" y="18"/>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0" name="Line 54"/>
            <p:cNvSpPr>
              <a:spLocks noChangeShapeType="1"/>
            </p:cNvSpPr>
            <p:nvPr/>
          </p:nvSpPr>
          <p:spPr bwMode="auto">
            <a:xfrm>
              <a:off x="6653213" y="6999288"/>
              <a:ext cx="180975" cy="0"/>
            </a:xfrm>
            <a:prstGeom prst="line">
              <a:avLst/>
            </a:prstGeom>
            <a:noFill/>
            <a:ln w="11113" cap="rnd">
              <a:solidFill>
                <a:srgbClr val="0078D7"/>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1" name="Rectangle 56"/>
            <p:cNvSpPr>
              <a:spLocks noChangeArrowheads="1"/>
            </p:cNvSpPr>
            <p:nvPr/>
          </p:nvSpPr>
          <p:spPr bwMode="auto">
            <a:xfrm>
              <a:off x="6645276" y="6832601"/>
              <a:ext cx="195263" cy="136525"/>
            </a:xfrm>
            <a:prstGeom prst="rect">
              <a:avLst/>
            </a:pr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2" name="Freeform 57"/>
            <p:cNvSpPr>
              <a:spLocks/>
            </p:cNvSpPr>
            <p:nvPr/>
          </p:nvSpPr>
          <p:spPr bwMode="auto">
            <a:xfrm>
              <a:off x="6611938" y="6969126"/>
              <a:ext cx="263525" cy="58738"/>
            </a:xfrm>
            <a:custGeom>
              <a:avLst/>
              <a:gdLst>
                <a:gd name="T0" fmla="*/ 166 w 166"/>
                <a:gd name="T1" fmla="*/ 37 h 37"/>
                <a:gd name="T2" fmla="*/ 0 w 166"/>
                <a:gd name="T3" fmla="*/ 37 h 37"/>
                <a:gd name="T4" fmla="*/ 21 w 166"/>
                <a:gd name="T5" fmla="*/ 0 h 37"/>
                <a:gd name="T6" fmla="*/ 144 w 166"/>
                <a:gd name="T7" fmla="*/ 0 h 37"/>
                <a:gd name="T8" fmla="*/ 166 w 166"/>
                <a:gd name="T9" fmla="*/ 37 h 37"/>
              </a:gdLst>
              <a:ahLst/>
              <a:cxnLst>
                <a:cxn ang="0">
                  <a:pos x="T0" y="T1"/>
                </a:cxn>
                <a:cxn ang="0">
                  <a:pos x="T2" y="T3"/>
                </a:cxn>
                <a:cxn ang="0">
                  <a:pos x="T4" y="T5"/>
                </a:cxn>
                <a:cxn ang="0">
                  <a:pos x="T6" y="T7"/>
                </a:cxn>
                <a:cxn ang="0">
                  <a:pos x="T8" y="T9"/>
                </a:cxn>
              </a:cxnLst>
              <a:rect l="0" t="0" r="r" b="b"/>
              <a:pathLst>
                <a:path w="166" h="37">
                  <a:moveTo>
                    <a:pt x="166" y="37"/>
                  </a:moveTo>
                  <a:lnTo>
                    <a:pt x="0" y="37"/>
                  </a:lnTo>
                  <a:lnTo>
                    <a:pt x="21" y="0"/>
                  </a:lnTo>
                  <a:lnTo>
                    <a:pt x="144" y="0"/>
                  </a:lnTo>
                  <a:lnTo>
                    <a:pt x="166" y="37"/>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55" name="Rectangle 254"/>
          <p:cNvSpPr/>
          <p:nvPr/>
        </p:nvSpPr>
        <p:spPr bwMode="auto">
          <a:xfrm>
            <a:off x="5596503" y="6411802"/>
            <a:ext cx="1243471" cy="26151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224"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Device Hardware</a:t>
            </a:r>
          </a:p>
        </p:txBody>
      </p:sp>
      <p:grpSp>
        <p:nvGrpSpPr>
          <p:cNvPr id="256" name="Group 255"/>
          <p:cNvGrpSpPr/>
          <p:nvPr/>
        </p:nvGrpSpPr>
        <p:grpSpPr>
          <a:xfrm>
            <a:off x="2435191" y="5022867"/>
            <a:ext cx="7566094" cy="404106"/>
            <a:chOff x="2439547" y="4677904"/>
            <a:chExt cx="7418413" cy="396219"/>
          </a:xfrm>
        </p:grpSpPr>
        <p:sp>
          <p:nvSpPr>
            <p:cNvPr id="335" name="Rectangle 334"/>
            <p:cNvSpPr/>
            <p:nvPr/>
          </p:nvSpPr>
          <p:spPr bwMode="auto">
            <a:xfrm>
              <a:off x="2525542" y="4999116"/>
              <a:ext cx="7260336" cy="75007"/>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6" name="Right Arrow 335"/>
            <p:cNvSpPr/>
            <p:nvPr/>
          </p:nvSpPr>
          <p:spPr>
            <a:xfrm rot="16200000">
              <a:off x="5974457" y="4800593"/>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7" name="Right Arrow 336"/>
            <p:cNvSpPr/>
            <p:nvPr/>
          </p:nvSpPr>
          <p:spPr>
            <a:xfrm rot="16200000">
              <a:off x="9584432" y="4800594"/>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8" name="Right Arrow 337"/>
            <p:cNvSpPr/>
            <p:nvPr/>
          </p:nvSpPr>
          <p:spPr>
            <a:xfrm rot="16200000">
              <a:off x="2316858" y="4800593"/>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grpSp>
      <p:sp>
        <p:nvSpPr>
          <p:cNvPr id="257" name="Rectangle 256"/>
          <p:cNvSpPr/>
          <p:nvPr/>
        </p:nvSpPr>
        <p:spPr bwMode="auto">
          <a:xfrm>
            <a:off x="6218205" y="5374368"/>
            <a:ext cx="49882" cy="269403"/>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7" name="Rounded Rectangle 306"/>
          <p:cNvSpPr/>
          <p:nvPr/>
        </p:nvSpPr>
        <p:spPr>
          <a:xfrm>
            <a:off x="4598375" y="1718126"/>
            <a:ext cx="3424751" cy="3283919"/>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8" name="Rounded Rectangle 307"/>
          <p:cNvSpPr/>
          <p:nvPr/>
        </p:nvSpPr>
        <p:spPr>
          <a:xfrm>
            <a:off x="4716943" y="4140210"/>
            <a:ext cx="3176526"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4" name="Rounded Rectangle 333"/>
          <p:cNvSpPr/>
          <p:nvPr/>
        </p:nvSpPr>
        <p:spPr>
          <a:xfrm>
            <a:off x="4716942" y="1791264"/>
            <a:ext cx="3176526" cy="1413652"/>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10" name="Rectangle 309"/>
          <p:cNvSpPr/>
          <p:nvPr/>
        </p:nvSpPr>
        <p:spPr bwMode="auto">
          <a:xfrm>
            <a:off x="5638411" y="4132855"/>
            <a:ext cx="2112486" cy="471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312" name="Rectangle 311"/>
          <p:cNvSpPr/>
          <p:nvPr/>
        </p:nvSpPr>
        <p:spPr bwMode="auto">
          <a:xfrm>
            <a:off x="5638411" y="2303797"/>
            <a:ext cx="2112486"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Apps</a:t>
            </a:r>
          </a:p>
        </p:txBody>
      </p:sp>
      <p:grpSp>
        <p:nvGrpSpPr>
          <p:cNvPr id="313" name="Group 312"/>
          <p:cNvGrpSpPr/>
          <p:nvPr/>
        </p:nvGrpSpPr>
        <p:grpSpPr>
          <a:xfrm>
            <a:off x="5063957" y="4245145"/>
            <a:ext cx="247332" cy="247330"/>
            <a:chOff x="4689206" y="4402092"/>
            <a:chExt cx="517572" cy="517572"/>
          </a:xfrm>
        </p:grpSpPr>
        <p:sp>
          <p:nvSpPr>
            <p:cNvPr id="324" name="Oval 323"/>
            <p:cNvSpPr/>
            <p:nvPr/>
          </p:nvSpPr>
          <p:spPr bwMode="auto">
            <a:xfrm>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5" name="Oval 324"/>
            <p:cNvSpPr/>
            <p:nvPr/>
          </p:nvSpPr>
          <p:spPr bwMode="auto">
            <a:xfrm rot="2700000">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6" name="Oval 325"/>
            <p:cNvSpPr/>
            <p:nvPr/>
          </p:nvSpPr>
          <p:spPr bwMode="auto">
            <a:xfrm rot="5400000">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7" name="Oval 326"/>
            <p:cNvSpPr/>
            <p:nvPr/>
          </p:nvSpPr>
          <p:spPr bwMode="auto">
            <a:xfrm rot="18900000" flipH="1">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8" name="Oval 327"/>
            <p:cNvSpPr/>
            <p:nvPr/>
          </p:nvSpPr>
          <p:spPr bwMode="auto">
            <a:xfrm>
              <a:off x="4908358" y="4623949"/>
              <a:ext cx="76506" cy="74999"/>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9" name="Oval 328"/>
            <p:cNvSpPr/>
            <p:nvPr/>
          </p:nvSpPr>
          <p:spPr bwMode="auto">
            <a:xfrm flipH="1">
              <a:off x="5073342" y="4476717"/>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0" name="Oval 329"/>
            <p:cNvSpPr/>
            <p:nvPr/>
          </p:nvSpPr>
          <p:spPr bwMode="auto">
            <a:xfrm flipH="1">
              <a:off x="5104227" y="4692906"/>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Oval 330"/>
            <p:cNvSpPr/>
            <p:nvPr/>
          </p:nvSpPr>
          <p:spPr bwMode="auto">
            <a:xfrm flipH="1">
              <a:off x="4893757" y="484389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2" name="Oval 331"/>
            <p:cNvSpPr/>
            <p:nvPr/>
          </p:nvSpPr>
          <p:spPr bwMode="auto">
            <a:xfrm flipH="1">
              <a:off x="4775940" y="453848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 name="Group 3"/>
          <p:cNvGrpSpPr/>
          <p:nvPr/>
        </p:nvGrpSpPr>
        <p:grpSpPr>
          <a:xfrm>
            <a:off x="4716942" y="3253299"/>
            <a:ext cx="3176527" cy="822960"/>
            <a:chOff x="4716942" y="3126299"/>
            <a:chExt cx="3176527" cy="822960"/>
          </a:xfrm>
        </p:grpSpPr>
        <p:sp>
          <p:nvSpPr>
            <p:cNvPr id="333" name="Rounded Rectangle 332"/>
            <p:cNvSpPr/>
            <p:nvPr/>
          </p:nvSpPr>
          <p:spPr>
            <a:xfrm>
              <a:off x="4716942" y="3126299"/>
              <a:ext cx="3176527" cy="82296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11" name="Rectangle 310"/>
            <p:cNvSpPr/>
            <p:nvPr/>
          </p:nvSpPr>
          <p:spPr bwMode="auto">
            <a:xfrm>
              <a:off x="5638411" y="3142718"/>
              <a:ext cx="2112486" cy="79012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Platform Services</a:t>
              </a:r>
            </a:p>
          </p:txBody>
        </p:sp>
        <p:pic>
          <p:nvPicPr>
            <p:cNvPr id="314" name="Picture 313"/>
            <p:cNvPicPr>
              <a:picLocks noChangeAspect="1"/>
            </p:cNvPicPr>
            <p:nvPr/>
          </p:nvPicPr>
          <p:blipFill rotWithShape="1">
            <a:blip r:embed="rId3"/>
            <a:srcRect r="77554"/>
            <a:stretch/>
          </p:blipFill>
          <p:spPr>
            <a:xfrm>
              <a:off x="5001081" y="3352545"/>
              <a:ext cx="373041" cy="370469"/>
            </a:xfrm>
            <a:prstGeom prst="rect">
              <a:avLst/>
            </a:prstGeom>
          </p:spPr>
        </p:pic>
      </p:grpSp>
      <p:grpSp>
        <p:nvGrpSpPr>
          <p:cNvPr id="315" name="Group 314"/>
          <p:cNvGrpSpPr/>
          <p:nvPr/>
        </p:nvGrpSpPr>
        <p:grpSpPr>
          <a:xfrm>
            <a:off x="4975152" y="2297232"/>
            <a:ext cx="450805" cy="401716"/>
            <a:chOff x="4719080" y="2629993"/>
            <a:chExt cx="442006" cy="393875"/>
          </a:xfrm>
        </p:grpSpPr>
        <p:pic>
          <p:nvPicPr>
            <p:cNvPr id="316" name="Picture 315"/>
            <p:cNvPicPr>
              <a:picLocks noChangeAspect="1"/>
            </p:cNvPicPr>
            <p:nvPr/>
          </p:nvPicPr>
          <p:blipFill>
            <a:blip r:embed="rId4"/>
            <a:stretch>
              <a:fillRect/>
            </a:stretch>
          </p:blipFill>
          <p:spPr>
            <a:xfrm>
              <a:off x="4719080" y="2938303"/>
              <a:ext cx="88238" cy="85565"/>
            </a:xfrm>
            <a:prstGeom prst="rect">
              <a:avLst/>
            </a:prstGeom>
          </p:spPr>
        </p:pic>
        <p:pic>
          <p:nvPicPr>
            <p:cNvPr id="317" name="Picture 316"/>
            <p:cNvPicPr>
              <a:picLocks noChangeAspect="1"/>
            </p:cNvPicPr>
            <p:nvPr/>
          </p:nvPicPr>
          <p:blipFill>
            <a:blip r:embed="rId4"/>
            <a:stretch>
              <a:fillRect/>
            </a:stretch>
          </p:blipFill>
          <p:spPr>
            <a:xfrm>
              <a:off x="4719080" y="2835533"/>
              <a:ext cx="88238" cy="85565"/>
            </a:xfrm>
            <a:prstGeom prst="rect">
              <a:avLst/>
            </a:prstGeom>
          </p:spPr>
        </p:pic>
        <p:pic>
          <p:nvPicPr>
            <p:cNvPr id="318" name="Picture 317"/>
            <p:cNvPicPr>
              <a:picLocks noChangeAspect="1"/>
            </p:cNvPicPr>
            <p:nvPr/>
          </p:nvPicPr>
          <p:blipFill>
            <a:blip r:embed="rId4"/>
            <a:stretch>
              <a:fillRect/>
            </a:stretch>
          </p:blipFill>
          <p:spPr>
            <a:xfrm>
              <a:off x="4719080" y="2732763"/>
              <a:ext cx="88238" cy="85565"/>
            </a:xfrm>
            <a:prstGeom prst="rect">
              <a:avLst/>
            </a:prstGeom>
          </p:spPr>
        </p:pic>
        <p:cxnSp>
          <p:nvCxnSpPr>
            <p:cNvPr id="319" name="Straight Connector 318"/>
            <p:cNvCxnSpPr/>
            <p:nvPr/>
          </p:nvCxnSpPr>
          <p:spPr>
            <a:xfrm>
              <a:off x="4851015" y="2983456"/>
              <a:ext cx="310071" cy="0"/>
            </a:xfrm>
            <a:prstGeom prst="line">
              <a:avLst/>
            </a:prstGeom>
            <a:noFill/>
            <a:ln w="28575" cap="flat" cmpd="sng" algn="ctr">
              <a:solidFill>
                <a:srgbClr val="0078D7"/>
              </a:solidFill>
              <a:prstDash val="solid"/>
              <a:headEnd type="none"/>
              <a:tailEnd type="none"/>
            </a:ln>
            <a:effectLst/>
          </p:spPr>
        </p:cxnSp>
        <p:cxnSp>
          <p:nvCxnSpPr>
            <p:cNvPr id="320" name="Straight Connector 319"/>
            <p:cNvCxnSpPr/>
            <p:nvPr/>
          </p:nvCxnSpPr>
          <p:spPr>
            <a:xfrm>
              <a:off x="4851015" y="2879896"/>
              <a:ext cx="187675" cy="0"/>
            </a:xfrm>
            <a:prstGeom prst="line">
              <a:avLst/>
            </a:prstGeom>
            <a:noFill/>
            <a:ln w="28575" cap="flat" cmpd="sng" algn="ctr">
              <a:solidFill>
                <a:srgbClr val="0078D7"/>
              </a:solidFill>
              <a:prstDash val="solid"/>
              <a:headEnd type="none"/>
              <a:tailEnd type="none"/>
            </a:ln>
            <a:effectLst/>
          </p:spPr>
        </p:cxnSp>
        <p:cxnSp>
          <p:nvCxnSpPr>
            <p:cNvPr id="321" name="Straight Connector 320"/>
            <p:cNvCxnSpPr/>
            <p:nvPr/>
          </p:nvCxnSpPr>
          <p:spPr>
            <a:xfrm>
              <a:off x="4851015" y="2776336"/>
              <a:ext cx="250232" cy="0"/>
            </a:xfrm>
            <a:prstGeom prst="line">
              <a:avLst/>
            </a:prstGeom>
            <a:noFill/>
            <a:ln w="28575" cap="flat" cmpd="sng" algn="ctr">
              <a:solidFill>
                <a:srgbClr val="0078D7"/>
              </a:solidFill>
              <a:prstDash val="solid"/>
              <a:headEnd type="none"/>
              <a:tailEnd type="none"/>
            </a:ln>
            <a:effectLst/>
          </p:spPr>
        </p:cxnSp>
        <p:cxnSp>
          <p:nvCxnSpPr>
            <p:cNvPr id="322" name="Straight Connector 321"/>
            <p:cNvCxnSpPr/>
            <p:nvPr/>
          </p:nvCxnSpPr>
          <p:spPr>
            <a:xfrm>
              <a:off x="4851015" y="2672776"/>
              <a:ext cx="310071" cy="0"/>
            </a:xfrm>
            <a:prstGeom prst="line">
              <a:avLst/>
            </a:prstGeom>
            <a:noFill/>
            <a:ln w="28575" cap="flat" cmpd="sng" algn="ctr">
              <a:solidFill>
                <a:srgbClr val="0078D7"/>
              </a:solidFill>
              <a:prstDash val="solid"/>
              <a:headEnd type="none"/>
              <a:tailEnd type="none"/>
            </a:ln>
            <a:effectLst/>
          </p:spPr>
        </p:cxnSp>
        <p:pic>
          <p:nvPicPr>
            <p:cNvPr id="323" name="Picture 322"/>
            <p:cNvPicPr>
              <a:picLocks noChangeAspect="1"/>
            </p:cNvPicPr>
            <p:nvPr/>
          </p:nvPicPr>
          <p:blipFill>
            <a:blip r:embed="rId4"/>
            <a:stretch>
              <a:fillRect/>
            </a:stretch>
          </p:blipFill>
          <p:spPr>
            <a:xfrm>
              <a:off x="4719080" y="2629993"/>
              <a:ext cx="88238" cy="85565"/>
            </a:xfrm>
            <a:prstGeom prst="rect">
              <a:avLst/>
            </a:prstGeom>
          </p:spPr>
        </p:pic>
      </p:grpSp>
      <p:grpSp>
        <p:nvGrpSpPr>
          <p:cNvPr id="259" name="Group 258"/>
          <p:cNvGrpSpPr/>
          <p:nvPr/>
        </p:nvGrpSpPr>
        <p:grpSpPr>
          <a:xfrm>
            <a:off x="8062865" y="3451500"/>
            <a:ext cx="594302" cy="317527"/>
            <a:chOff x="3723971" y="2509717"/>
            <a:chExt cx="981744" cy="322495"/>
          </a:xfrm>
          <a:solidFill>
            <a:srgbClr val="969696"/>
          </a:solidFill>
        </p:grpSpPr>
        <p:sp>
          <p:nvSpPr>
            <p:cNvPr id="305" name="Right Arrow 304"/>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sp>
          <p:nvSpPr>
            <p:cNvPr id="306" name="Right Arrow 305"/>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grpSp>
      <p:sp>
        <p:nvSpPr>
          <p:cNvPr id="297" name="Rounded Rectangle 296"/>
          <p:cNvSpPr/>
          <p:nvPr/>
        </p:nvSpPr>
        <p:spPr>
          <a:xfrm>
            <a:off x="1201721" y="1722479"/>
            <a:ext cx="2723929" cy="3279428"/>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98" name="Rounded Rectangle 297"/>
          <p:cNvSpPr/>
          <p:nvPr/>
        </p:nvSpPr>
        <p:spPr>
          <a:xfrm>
            <a:off x="1296026" y="4140210"/>
            <a:ext cx="2526499"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3" name="Rounded Rectangle 302"/>
          <p:cNvSpPr/>
          <p:nvPr/>
        </p:nvSpPr>
        <p:spPr>
          <a:xfrm>
            <a:off x="1296025" y="3253299"/>
            <a:ext cx="2526500" cy="82296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4" name="Rounded Rectangle 303"/>
          <p:cNvSpPr/>
          <p:nvPr/>
        </p:nvSpPr>
        <p:spPr>
          <a:xfrm>
            <a:off x="1296025" y="1791264"/>
            <a:ext cx="2526499" cy="1413652"/>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0" name="Rectangle 299"/>
          <p:cNvSpPr/>
          <p:nvPr/>
        </p:nvSpPr>
        <p:spPr bwMode="auto">
          <a:xfrm>
            <a:off x="2028930" y="4132855"/>
            <a:ext cx="1680199" cy="471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301" name="Rectangle 300"/>
          <p:cNvSpPr/>
          <p:nvPr/>
        </p:nvSpPr>
        <p:spPr bwMode="auto">
          <a:xfrm>
            <a:off x="2028930" y="3269718"/>
            <a:ext cx="1680199" cy="79012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Platform Services</a:t>
            </a:r>
          </a:p>
        </p:txBody>
      </p:sp>
      <p:sp>
        <p:nvSpPr>
          <p:cNvPr id="302" name="Rectangle 301"/>
          <p:cNvSpPr/>
          <p:nvPr/>
        </p:nvSpPr>
        <p:spPr bwMode="auto">
          <a:xfrm>
            <a:off x="2028930" y="2303797"/>
            <a:ext cx="1680199"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Microsoft Edge</a:t>
            </a:r>
          </a:p>
        </p:txBody>
      </p:sp>
      <p:grpSp>
        <p:nvGrpSpPr>
          <p:cNvPr id="285" name="Group 284"/>
          <p:cNvGrpSpPr/>
          <p:nvPr/>
        </p:nvGrpSpPr>
        <p:grpSpPr>
          <a:xfrm>
            <a:off x="1497662" y="4245145"/>
            <a:ext cx="247332" cy="247330"/>
            <a:chOff x="4689206" y="4402092"/>
            <a:chExt cx="517572" cy="517572"/>
          </a:xfrm>
        </p:grpSpPr>
        <p:sp>
          <p:nvSpPr>
            <p:cNvPr id="288" name="Oval 287"/>
            <p:cNvSpPr/>
            <p:nvPr/>
          </p:nvSpPr>
          <p:spPr bwMode="auto">
            <a:xfrm>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9" name="Oval 288"/>
            <p:cNvSpPr/>
            <p:nvPr/>
          </p:nvSpPr>
          <p:spPr bwMode="auto">
            <a:xfrm rot="2700000">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Oval 289"/>
            <p:cNvSpPr/>
            <p:nvPr/>
          </p:nvSpPr>
          <p:spPr bwMode="auto">
            <a:xfrm rot="5400000">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1" name="Oval 290"/>
            <p:cNvSpPr/>
            <p:nvPr/>
          </p:nvSpPr>
          <p:spPr bwMode="auto">
            <a:xfrm rot="18900000" flipH="1">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2" name="Oval 291"/>
            <p:cNvSpPr/>
            <p:nvPr/>
          </p:nvSpPr>
          <p:spPr bwMode="auto">
            <a:xfrm>
              <a:off x="4908358" y="4623949"/>
              <a:ext cx="76506" cy="74999"/>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Oval 292"/>
            <p:cNvSpPr/>
            <p:nvPr/>
          </p:nvSpPr>
          <p:spPr bwMode="auto">
            <a:xfrm flipH="1">
              <a:off x="5073342" y="4476717"/>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4" name="Oval 293"/>
            <p:cNvSpPr/>
            <p:nvPr/>
          </p:nvSpPr>
          <p:spPr bwMode="auto">
            <a:xfrm flipH="1">
              <a:off x="5104227" y="4692906"/>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Oval 294"/>
            <p:cNvSpPr/>
            <p:nvPr/>
          </p:nvSpPr>
          <p:spPr bwMode="auto">
            <a:xfrm flipH="1">
              <a:off x="4893757" y="484389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Oval 295"/>
            <p:cNvSpPr/>
            <p:nvPr/>
          </p:nvSpPr>
          <p:spPr bwMode="auto">
            <a:xfrm flipH="1">
              <a:off x="4775940" y="453848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86" name="Picture 285"/>
          <p:cNvPicPr>
            <a:picLocks noChangeAspect="1"/>
          </p:cNvPicPr>
          <p:nvPr/>
        </p:nvPicPr>
        <p:blipFill rotWithShape="1">
          <a:blip r:embed="rId3"/>
          <a:srcRect r="77554"/>
          <a:stretch/>
        </p:blipFill>
        <p:spPr>
          <a:xfrm>
            <a:off x="1497643" y="3479545"/>
            <a:ext cx="373041" cy="370469"/>
          </a:xfrm>
          <a:prstGeom prst="rect">
            <a:avLst/>
          </a:prstGeom>
        </p:spPr>
      </p:pic>
      <p:pic>
        <p:nvPicPr>
          <p:cNvPr id="287" name="Picture 2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7643" y="2318744"/>
            <a:ext cx="330403" cy="358693"/>
          </a:xfrm>
          <a:prstGeom prst="rect">
            <a:avLst/>
          </a:prstGeom>
        </p:spPr>
      </p:pic>
      <p:sp>
        <p:nvSpPr>
          <p:cNvPr id="261" name="Rounded Rectangle 260"/>
          <p:cNvSpPr/>
          <p:nvPr/>
        </p:nvSpPr>
        <p:spPr>
          <a:xfrm>
            <a:off x="8703797" y="2446488"/>
            <a:ext cx="2530957" cy="2532377"/>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62" name="Rounded Rectangle 261"/>
          <p:cNvSpPr/>
          <p:nvPr/>
        </p:nvSpPr>
        <p:spPr>
          <a:xfrm>
            <a:off x="8798578" y="4140210"/>
            <a:ext cx="2340459"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63" name="Rectangle 262"/>
          <p:cNvSpPr/>
          <p:nvPr/>
        </p:nvSpPr>
        <p:spPr bwMode="auto">
          <a:xfrm>
            <a:off x="9477514" y="4183018"/>
            <a:ext cx="1556477" cy="3715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264" name="Rectangle 263"/>
          <p:cNvSpPr/>
          <p:nvPr/>
        </p:nvSpPr>
        <p:spPr bwMode="auto">
          <a:xfrm>
            <a:off x="9298621" y="4689021"/>
            <a:ext cx="1332557" cy="19530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16575" marR="0" lvl="0" indent="0"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System Container</a:t>
            </a:r>
          </a:p>
        </p:txBody>
      </p:sp>
      <p:grpSp>
        <p:nvGrpSpPr>
          <p:cNvPr id="265" name="Group 264"/>
          <p:cNvGrpSpPr/>
          <p:nvPr/>
        </p:nvGrpSpPr>
        <p:grpSpPr>
          <a:xfrm>
            <a:off x="8964201" y="4245145"/>
            <a:ext cx="247328" cy="247330"/>
            <a:chOff x="4689142" y="4402014"/>
            <a:chExt cx="517565" cy="517563"/>
          </a:xfrm>
        </p:grpSpPr>
        <p:sp>
          <p:nvSpPr>
            <p:cNvPr id="275" name="Oval 274"/>
            <p:cNvSpPr/>
            <p:nvPr/>
          </p:nvSpPr>
          <p:spPr bwMode="auto">
            <a:xfrm>
              <a:off x="4888030" y="4402014"/>
              <a:ext cx="119786" cy="517563"/>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Oval 275"/>
            <p:cNvSpPr/>
            <p:nvPr/>
          </p:nvSpPr>
          <p:spPr bwMode="auto">
            <a:xfrm rot="2700000">
              <a:off x="4891503" y="4421815"/>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Oval 276"/>
            <p:cNvSpPr/>
            <p:nvPr/>
          </p:nvSpPr>
          <p:spPr bwMode="auto">
            <a:xfrm rot="5400000">
              <a:off x="4888032" y="4402013"/>
              <a:ext cx="119786" cy="517565"/>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Oval 277"/>
            <p:cNvSpPr/>
            <p:nvPr/>
          </p:nvSpPr>
          <p:spPr bwMode="auto">
            <a:xfrm rot="18900000" flipH="1">
              <a:off x="4891505" y="4421816"/>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Oval 278"/>
            <p:cNvSpPr/>
            <p:nvPr/>
          </p:nvSpPr>
          <p:spPr bwMode="auto">
            <a:xfrm>
              <a:off x="4908293" y="4623868"/>
              <a:ext cx="76505" cy="74998"/>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Oval 279"/>
            <p:cNvSpPr/>
            <p:nvPr/>
          </p:nvSpPr>
          <p:spPr bwMode="auto">
            <a:xfrm flipH="1">
              <a:off x="5073274" y="447664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Oval 280"/>
            <p:cNvSpPr/>
            <p:nvPr/>
          </p:nvSpPr>
          <p:spPr bwMode="auto">
            <a:xfrm flipH="1">
              <a:off x="5104157" y="4692828"/>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Oval 281"/>
            <p:cNvSpPr/>
            <p:nvPr/>
          </p:nvSpPr>
          <p:spPr bwMode="auto">
            <a:xfrm flipH="1">
              <a:off x="4893675" y="4843812"/>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Oval 282"/>
            <p:cNvSpPr/>
            <p:nvPr/>
          </p:nvSpPr>
          <p:spPr bwMode="auto">
            <a:xfrm flipH="1">
              <a:off x="4775940" y="453848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 name="Group 2"/>
          <p:cNvGrpSpPr/>
          <p:nvPr/>
        </p:nvGrpSpPr>
        <p:grpSpPr>
          <a:xfrm>
            <a:off x="8798581" y="2512205"/>
            <a:ext cx="2342938" cy="1564054"/>
            <a:chOff x="8798581" y="2179456"/>
            <a:chExt cx="2342938" cy="1564054"/>
          </a:xfrm>
        </p:grpSpPr>
        <p:sp>
          <p:nvSpPr>
            <p:cNvPr id="266" name="Rounded Rectangle 265"/>
            <p:cNvSpPr/>
            <p:nvPr/>
          </p:nvSpPr>
          <p:spPr>
            <a:xfrm>
              <a:off x="8798581" y="2179456"/>
              <a:ext cx="2342938" cy="1564054"/>
            </a:xfrm>
            <a:prstGeom prst="roundRect">
              <a:avLst>
                <a:gd name="adj" fmla="val 2314"/>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267" name="Group 266"/>
            <p:cNvGrpSpPr/>
            <p:nvPr/>
          </p:nvGrpSpPr>
          <p:grpSpPr>
            <a:xfrm>
              <a:off x="9800673" y="2482049"/>
              <a:ext cx="337001" cy="396863"/>
              <a:chOff x="7003827" y="3574898"/>
              <a:chExt cx="183467" cy="216057"/>
            </a:xfrm>
          </p:grpSpPr>
          <p:sp>
            <p:nvSpPr>
              <p:cNvPr id="272" name="Freeform 79"/>
              <p:cNvSpPr>
                <a:spLocks/>
              </p:cNvSpPr>
              <p:nvPr/>
            </p:nvSpPr>
            <p:spPr bwMode="auto">
              <a:xfrm>
                <a:off x="7003827" y="3574898"/>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3" name="Freeform 80"/>
              <p:cNvSpPr>
                <a:spLocks/>
              </p:cNvSpPr>
              <p:nvPr/>
            </p:nvSpPr>
            <p:spPr bwMode="auto">
              <a:xfrm>
                <a:off x="7026762" y="3596631"/>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4" name="Freeform 81"/>
              <p:cNvSpPr>
                <a:spLocks/>
              </p:cNvSpPr>
              <p:nvPr/>
            </p:nvSpPr>
            <p:spPr bwMode="auto">
              <a:xfrm>
                <a:off x="7055733" y="3619552"/>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68" name="Rectangle 267"/>
            <p:cNvSpPr/>
            <p:nvPr/>
          </p:nvSpPr>
          <p:spPr bwMode="auto">
            <a:xfrm>
              <a:off x="8811630" y="3129060"/>
              <a:ext cx="2292650" cy="3715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Critical System Processes</a:t>
              </a:r>
            </a:p>
          </p:txBody>
        </p:sp>
      </p:grpSp>
      <p:grpSp>
        <p:nvGrpSpPr>
          <p:cNvPr id="269" name="Group 268"/>
          <p:cNvGrpSpPr/>
          <p:nvPr/>
        </p:nvGrpSpPr>
        <p:grpSpPr>
          <a:xfrm>
            <a:off x="3973758" y="3451500"/>
            <a:ext cx="594302" cy="317527"/>
            <a:chOff x="3723971" y="2509717"/>
            <a:chExt cx="981744" cy="322495"/>
          </a:xfrm>
          <a:solidFill>
            <a:srgbClr val="969696"/>
          </a:solidFill>
        </p:grpSpPr>
        <p:sp>
          <p:nvSpPr>
            <p:cNvPr id="270" name="Right Arrow 269"/>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sp>
          <p:nvSpPr>
            <p:cNvPr id="271" name="Right Arrow 270"/>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grpSp>
      <p:sp>
        <p:nvSpPr>
          <p:cNvPr id="99" name="Rectangle 98"/>
          <p:cNvSpPr/>
          <p:nvPr/>
        </p:nvSpPr>
        <p:spPr bwMode="auto">
          <a:xfrm>
            <a:off x="1346899" y="4700037"/>
            <a:ext cx="2337769"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Defender </a:t>
            </a:r>
          </a:p>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Application Guard Container</a:t>
            </a:r>
          </a:p>
        </p:txBody>
      </p:sp>
      <p:sp>
        <p:nvSpPr>
          <p:cNvPr id="100" name="Rectangle 99"/>
          <p:cNvSpPr/>
          <p:nvPr/>
        </p:nvSpPr>
        <p:spPr bwMode="auto">
          <a:xfrm>
            <a:off x="5247524" y="4689021"/>
            <a:ext cx="2115362"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Operating System</a:t>
            </a:r>
          </a:p>
        </p:txBody>
      </p:sp>
      <p:sp>
        <p:nvSpPr>
          <p:cNvPr id="101" name="Rectangle 100"/>
          <p:cNvSpPr/>
          <p:nvPr/>
        </p:nvSpPr>
        <p:spPr bwMode="auto">
          <a:xfrm>
            <a:off x="3450378" y="5447933"/>
            <a:ext cx="1786392"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Hyper-V</a:t>
            </a:r>
          </a:p>
        </p:txBody>
      </p:sp>
      <p:sp>
        <p:nvSpPr>
          <p:cNvPr id="103" name="Rectangle 102"/>
          <p:cNvSpPr/>
          <p:nvPr/>
        </p:nvSpPr>
        <p:spPr bwMode="auto">
          <a:xfrm>
            <a:off x="7199705" y="5447933"/>
            <a:ext cx="1786392"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Hyper-V</a:t>
            </a:r>
          </a:p>
        </p:txBody>
      </p:sp>
    </p:spTree>
    <p:extLst>
      <p:ext uri="{BB962C8B-B14F-4D97-AF65-F5344CB8AC3E}">
        <p14:creationId xmlns:p14="http://schemas.microsoft.com/office/powerpoint/2010/main" val="4843570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solidFill>
                  <a:schemeClr val="tx2"/>
                </a:solidFill>
              </a:rPr>
              <a:t>Microsoft Edge: Attack </a:t>
            </a:r>
            <a:r>
              <a:rPr lang="en-US" sz="4400" dirty="0"/>
              <a:t>surface reduction</a:t>
            </a:r>
          </a:p>
        </p:txBody>
      </p:sp>
      <p:sp>
        <p:nvSpPr>
          <p:cNvPr id="6" name="Text Placeholder 3"/>
          <p:cNvSpPr txBox="1">
            <a:spLocks/>
          </p:cNvSpPr>
          <p:nvPr/>
        </p:nvSpPr>
        <p:spPr>
          <a:xfrm>
            <a:off x="731837" y="1668462"/>
            <a:ext cx="11201400" cy="3124759"/>
          </a:xfrm>
          <a:prstGeom prst="rect">
            <a:avLst/>
          </a:prstGeom>
        </p:spPr>
        <p:txBody>
          <a:bodyPr lIns="0" rIns="0"/>
          <a:lstStyle>
            <a:lvl1pPr marL="225425" indent="-225425" algn="l" defTabSz="1219170" rtl="0" eaLnBrk="1" latinLnBrk="0" hangingPunct="1">
              <a:lnSpc>
                <a:spcPct val="85000"/>
              </a:lnSpc>
              <a:spcBef>
                <a:spcPts val="3200"/>
              </a:spcBef>
              <a:spcAft>
                <a:spcPts val="0"/>
              </a:spcAft>
              <a:buClr>
                <a:schemeClr val="tx2">
                  <a:lumMod val="60000"/>
                  <a:lumOff val="40000"/>
                </a:schemeClr>
              </a:buClr>
              <a:buSzPct val="100000"/>
              <a:buFont typeface="Wingdings" pitchFamily="2" charset="2"/>
              <a:buChar char="§"/>
              <a:defRPr sz="2800" kern="1200" spc="0" baseline="0">
                <a:solidFill>
                  <a:schemeClr val="tx1"/>
                </a:solidFill>
                <a:latin typeface="+mn-lt"/>
                <a:ea typeface="Segoe UI Light" panose="020B0502040204020203" pitchFamily="34" charset="0"/>
                <a:cs typeface="Segoe UI" panose="020B0502040204020203" pitchFamily="34" charset="0"/>
              </a:defRPr>
            </a:lvl1pPr>
            <a:lvl2pPr marL="463550" indent="-238125" algn="l" defTabSz="1219170" rtl="0" eaLnBrk="1" latinLnBrk="0" hangingPunct="1">
              <a:lnSpc>
                <a:spcPct val="85000"/>
              </a:lnSpc>
              <a:spcBef>
                <a:spcPts val="800"/>
              </a:spcBef>
              <a:spcAft>
                <a:spcPts val="0"/>
              </a:spcAft>
              <a:buClr>
                <a:schemeClr val="tx2">
                  <a:lumMod val="60000"/>
                  <a:lumOff val="40000"/>
                </a:schemeClr>
              </a:buClr>
              <a:buSzPct val="100000"/>
              <a:buFont typeface="Wingdings" panose="05000000000000000000" pitchFamily="2" charset="2"/>
              <a:buChar char="ü"/>
              <a:defRPr sz="2800" kern="1200" spc="0" baseline="0">
                <a:solidFill>
                  <a:schemeClr val="tx1"/>
                </a:solidFill>
                <a:latin typeface="+mn-lt"/>
                <a:ea typeface="Segoe UI Light" panose="020B0502040204020203" pitchFamily="34" charset="0"/>
                <a:cs typeface="Segoe UI" panose="020B0502040204020203" pitchFamily="34" charset="0"/>
              </a:defRPr>
            </a:lvl2pPr>
            <a:lvl3pPr marL="688975" indent="-225425" algn="l" defTabSz="1219170" rtl="0" eaLnBrk="1" latinLnBrk="0" hangingPunct="1">
              <a:lnSpc>
                <a:spcPct val="85000"/>
              </a:lnSpc>
              <a:spcBef>
                <a:spcPts val="800"/>
              </a:spcBef>
              <a:spcAft>
                <a:spcPts val="0"/>
              </a:spcAft>
              <a:buClr>
                <a:schemeClr val="tx2">
                  <a:lumMod val="60000"/>
                  <a:lumOff val="40000"/>
                </a:schemeClr>
              </a:buClr>
              <a:buFont typeface="Courier New" panose="02070309020205020404" pitchFamily="49" charset="0"/>
              <a:buChar char="o"/>
              <a:defRPr sz="2800" kern="1200" spc="0" baseline="0">
                <a:solidFill>
                  <a:schemeClr val="tx1"/>
                </a:solidFill>
                <a:latin typeface="+mn-lt"/>
                <a:ea typeface="Segoe UI Light" panose="020B0502040204020203" pitchFamily="34" charset="0"/>
                <a:cs typeface="Segoe UI" panose="020B0502040204020203" pitchFamily="34" charset="0"/>
              </a:defRPr>
            </a:lvl3pPr>
            <a:lvl4pPr marL="914400" indent="-225425" algn="l" defTabSz="1219170" rtl="0" eaLnBrk="1" latinLnBrk="0" hangingPunct="1">
              <a:lnSpc>
                <a:spcPct val="85000"/>
              </a:lnSpc>
              <a:spcBef>
                <a:spcPts val="800"/>
              </a:spcBef>
              <a:spcAft>
                <a:spcPts val="0"/>
              </a:spcAft>
              <a:buClr>
                <a:schemeClr val="tx2">
                  <a:lumMod val="60000"/>
                  <a:lumOff val="40000"/>
                </a:schemeClr>
              </a:buClr>
              <a:buFont typeface="Wingdings" panose="05000000000000000000" pitchFamily="2" charset="2"/>
              <a:buChar char="Ø"/>
              <a:defRPr sz="2800" kern="1200" spc="0" baseline="0">
                <a:solidFill>
                  <a:schemeClr val="tx1"/>
                </a:solidFill>
                <a:latin typeface="+mn-lt"/>
                <a:ea typeface="Segoe UI Light" panose="020B0502040204020203" pitchFamily="34" charset="0"/>
                <a:cs typeface="Segoe UI" panose="020B0502040204020203" pitchFamily="34" charset="0"/>
              </a:defRPr>
            </a:lvl4pPr>
            <a:lvl5pPr marL="1139825" indent="-225425" algn="l" defTabSz="1219170" rtl="0" eaLnBrk="1" latinLnBrk="0" hangingPunct="1">
              <a:lnSpc>
                <a:spcPct val="85000"/>
              </a:lnSpc>
              <a:spcBef>
                <a:spcPts val="800"/>
              </a:spcBef>
              <a:spcAft>
                <a:spcPts val="0"/>
              </a:spcAft>
              <a:buClr>
                <a:schemeClr val="tx2">
                  <a:lumMod val="60000"/>
                  <a:lumOff val="40000"/>
                </a:schemeClr>
              </a:buClr>
              <a:buFont typeface="Wingdings" panose="05000000000000000000" pitchFamily="2" charset="2"/>
              <a:buChar char="v"/>
              <a:tabLst/>
              <a:defRPr sz="2800" kern="1200" spc="0" baseline="0">
                <a:solidFill>
                  <a:schemeClr val="tx1"/>
                </a:solidFill>
                <a:latin typeface="+mn-lt"/>
                <a:ea typeface="Segoe UI Light" panose="020B0502040204020203" pitchFamily="34" charset="0"/>
                <a:cs typeface="Segoe UI" panose="020B05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legacy document modes</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legacy script engines (VBScript, JScript)</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Vector Markup Language (VML)</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Toolbars</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Browser Helper Objects (BHOs)</a:t>
            </a:r>
          </a:p>
          <a:p>
            <a:pPr marL="225425" marR="0" lvl="1" indent="0" algn="l" defTabSz="932742" rtl="0" eaLnBrk="1" fontAlgn="auto" latinLnBrk="0" hangingPunct="1">
              <a:lnSpc>
                <a:spcPct val="15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No ActiveX controls</a:t>
            </a:r>
          </a:p>
        </p:txBody>
      </p:sp>
      <p:sp>
        <p:nvSpPr>
          <p:cNvPr id="7" name="Rectangle 6"/>
          <p:cNvSpPr/>
          <p:nvPr/>
        </p:nvSpPr>
        <p:spPr bwMode="auto">
          <a:xfrm>
            <a:off x="274637" y="5131406"/>
            <a:ext cx="11889566" cy="6858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3600" b="0" i="0" u="none" strike="noStrike" kern="0" cap="none" spc="0" normalizeH="0" baseline="0" noProof="0" dirty="0">
                <a:ln>
                  <a:noFill/>
                </a:ln>
                <a:solidFill>
                  <a:schemeClr val="tx2"/>
                </a:solidFill>
                <a:effectLst/>
                <a:uLnTx/>
                <a:uFillTx/>
                <a:latin typeface="+mj-lt"/>
                <a:ea typeface="Segoe UI" pitchFamily="34" charset="0"/>
                <a:cs typeface="Segoe UI" pitchFamily="34" charset="0"/>
              </a:rPr>
              <a:t>Much less code than Internet Explorer!</a:t>
            </a:r>
          </a:p>
        </p:txBody>
      </p:sp>
      <p:graphicFrame>
        <p:nvGraphicFramePr>
          <p:cNvPr id="8" name="Table 7"/>
          <p:cNvGraphicFramePr>
            <a:graphicFrameLocks noGrp="1"/>
          </p:cNvGraphicFramePr>
          <p:nvPr>
            <p:extLst/>
          </p:nvPr>
        </p:nvGraphicFramePr>
        <p:xfrm>
          <a:off x="457200" y="6129957"/>
          <a:ext cx="11522075" cy="778349"/>
        </p:xfrm>
        <a:graphic>
          <a:graphicData uri="http://schemas.openxmlformats.org/drawingml/2006/table">
            <a:tbl>
              <a:tblPr firstRow="1" bandRow="1">
                <a:tableStyleId>{793D81CF-94F2-401A-BA57-92F5A7B2D0C5}</a:tableStyleId>
              </a:tblPr>
              <a:tblGrid>
                <a:gridCol w="2560637">
                  <a:extLst>
                    <a:ext uri="{9D8B030D-6E8A-4147-A177-3AD203B41FA5}">
                      <a16:colId xmlns:a16="http://schemas.microsoft.com/office/drawing/2014/main" val="20000"/>
                    </a:ext>
                  </a:extLst>
                </a:gridCol>
                <a:gridCol w="4480719">
                  <a:extLst>
                    <a:ext uri="{9D8B030D-6E8A-4147-A177-3AD203B41FA5}">
                      <a16:colId xmlns:a16="http://schemas.microsoft.com/office/drawing/2014/main" val="20001"/>
                    </a:ext>
                  </a:extLst>
                </a:gridCol>
                <a:gridCol w="4480719">
                  <a:extLst>
                    <a:ext uri="{9D8B030D-6E8A-4147-A177-3AD203B41FA5}">
                      <a16:colId xmlns:a16="http://schemas.microsoft.com/office/drawing/2014/main" val="20002"/>
                    </a:ext>
                  </a:extLst>
                </a:gridCol>
              </a:tblGrid>
              <a:tr h="392768">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Tactic</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30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Applies To</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r>
                        <a:rPr lang="en-US" sz="1300" b="1"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First</a:t>
                      </a:r>
                      <a:r>
                        <a:rPr lang="en-US" sz="1300" b="1" baseline="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rPr>
                        <a:t> Shipped</a:t>
                      </a:r>
                      <a:endParaRPr lang="en-US" sz="1300" b="0" dirty="0">
                        <a:gradFill>
                          <a:gsLst>
                            <a:gs pos="5310">
                              <a:srgbClr val="FFFFFF"/>
                            </a:gs>
                            <a:gs pos="21239">
                              <a:srgbClr val="FFFFFF"/>
                            </a:gs>
                          </a:gsLst>
                          <a:lin ang="5400000" scaled="0"/>
                        </a:gradFill>
                        <a:latin typeface="Segoe UI Semibold" panose="020B0702040204020203" pitchFamily="34" charset="0"/>
                        <a:cs typeface="Segoe UI Semibold" panose="020B0702040204020203" pitchFamily="34" charset="0"/>
                      </a:endParaRPr>
                    </a:p>
                  </a:txBody>
                  <a:tcPr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50"/>
                    </a:solidFill>
                  </a:tcPr>
                </a:tc>
                <a:extLst>
                  <a:ext uri="{0D108BD9-81ED-4DB2-BD59-A6C34878D82A}">
                    <a16:rowId xmlns:a16="http://schemas.microsoft.com/office/drawing/2014/main" val="10000"/>
                  </a:ext>
                </a:extLst>
              </a:tr>
              <a:tr h="385581">
                <a:tc>
                  <a:txBody>
                    <a:bodyPr/>
                    <a:lstStyle/>
                    <a:p>
                      <a:r>
                        <a:rPr lang="en-US" sz="1100" dirty="0">
                          <a:solidFill>
                            <a:schemeClr val="tx1"/>
                          </a:solidFill>
                          <a:latin typeface="+mn-lt"/>
                          <a:cs typeface="Segoe UI Semibold" panose="020B0702040204020203" pitchFamily="34" charset="0"/>
                        </a:rPr>
                        <a:t>Eliminate vulnerabilities</a:t>
                      </a:r>
                    </a:p>
                  </a:txBody>
                  <a:tcPr marT="0" marB="0" anchor="ctr">
                    <a:lnL w="12700" cmpd="sng">
                      <a:noFill/>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pPr algn="l"/>
                      <a:r>
                        <a:rPr lang="en-US" sz="1100" dirty="0">
                          <a:solidFill>
                            <a:schemeClr val="tx1"/>
                          </a:solidFill>
                          <a:latin typeface="+mn-lt"/>
                          <a:cs typeface="Segoe UI Semibold" panose="020B0702040204020203" pitchFamily="34" charset="0"/>
                        </a:rPr>
                        <a:t>Microsoft Edge on </a:t>
                      </a:r>
                      <a:r>
                        <a:rPr lang="en-US" sz="1100" kern="1200" dirty="0">
                          <a:solidFill>
                            <a:schemeClr val="tx1"/>
                          </a:solidFill>
                          <a:latin typeface="+mn-lt"/>
                          <a:ea typeface="+mn-ea"/>
                          <a:cs typeface="Segoe UI Semibold" panose="020B0702040204020203" pitchFamily="34" charset="0"/>
                        </a:rPr>
                        <a:t>Windows</a:t>
                      </a:r>
                      <a:r>
                        <a:rPr lang="en-US" sz="1100" dirty="0">
                          <a:solidFill>
                            <a:schemeClr val="tx1"/>
                          </a:solidFill>
                          <a:latin typeface="+mn-lt"/>
                          <a:cs typeface="Segoe UI Semibold" panose="020B0702040204020203" pitchFamily="34" charset="0"/>
                        </a:rPr>
                        <a:t> 10</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tc>
                  <a:txBody>
                    <a:bodyPr/>
                    <a:lstStyle/>
                    <a:p>
                      <a:r>
                        <a:rPr lang="en-US" sz="1100" dirty="0">
                          <a:solidFill>
                            <a:schemeClr val="tx1"/>
                          </a:solidFill>
                          <a:latin typeface="+mn-lt"/>
                          <a:cs typeface="Segoe UI Semibold" panose="020B0702040204020203" pitchFamily="34" charset="0"/>
                        </a:rPr>
                        <a:t>July, 2015 (Windows 10 RTM)</a:t>
                      </a:r>
                    </a:p>
                  </a:txBody>
                  <a:tcPr marT="0" marB="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9" name="Rounded Rectangle 8"/>
          <p:cNvSpPr/>
          <p:nvPr/>
        </p:nvSpPr>
        <p:spPr bwMode="auto">
          <a:xfrm>
            <a:off x="248957" y="889591"/>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With Microsoft Edge, we seized the opportunity to drastically reduce the attack surface exposed to the web</a:t>
            </a:r>
          </a:p>
        </p:txBody>
      </p:sp>
    </p:spTree>
    <p:extLst>
      <p:ext uri="{BB962C8B-B14F-4D97-AF65-F5344CB8AC3E}">
        <p14:creationId xmlns:p14="http://schemas.microsoft.com/office/powerpoint/2010/main" val="4065595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 presetClass="entr" presetSubtype="0" fill="hold" grpId="0" nodeType="afterEffect">
                                  <p:stCondLst>
                                    <p:cond delay="0"/>
                                  </p:stCondLst>
                                  <p:iterate type="lt">
                                    <p:tmAbs val="60"/>
                                  </p:iterate>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2921"/>
                            </p:stCondLst>
                            <p:childTnLst>
                              <p:par>
                                <p:cTn id="16" presetID="2" presetClass="entr" presetSubtype="4"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 name="Title 2"/>
          <p:cNvSpPr>
            <a:spLocks noGrp="1"/>
          </p:cNvSpPr>
          <p:nvPr>
            <p:ph type="title"/>
          </p:nvPr>
        </p:nvSpPr>
        <p:spPr/>
        <p:txBody>
          <a:bodyPr/>
          <a:lstStyle/>
          <a:p>
            <a:r>
              <a:rPr lang="en-US" sz="4400" dirty="0"/>
              <a:t>Microsoft Edge Security Assurance</a:t>
            </a:r>
          </a:p>
        </p:txBody>
      </p:sp>
      <p:sp>
        <p:nvSpPr>
          <p:cNvPr id="19" name="Text Placeholder 5"/>
          <p:cNvSpPr>
            <a:spLocks noGrp="1"/>
          </p:cNvSpPr>
          <p:nvPr>
            <p:ph type="body" sz="quarter" idx="4294967295"/>
          </p:nvPr>
        </p:nvSpPr>
        <p:spPr>
          <a:xfrm>
            <a:off x="463682" y="2623242"/>
            <a:ext cx="3419857" cy="2985433"/>
          </a:xfrm>
        </p:spPr>
        <p:txBody>
          <a:bodyPr lIns="91440" rIns="91440"/>
          <a:lstStyle/>
          <a:p>
            <a:pPr indent="0">
              <a:spcBef>
                <a:spcPts val="0"/>
              </a:spcBef>
              <a:spcAft>
                <a:spcPts val="1200"/>
              </a:spcAft>
              <a:buNone/>
            </a:pPr>
            <a:r>
              <a:rPr lang="en-US" sz="1800" dirty="0">
                <a:solidFill>
                  <a:schemeClr val="tx1"/>
                </a:solidFill>
                <a:latin typeface="+mn-lt"/>
              </a:rPr>
              <a:t>Greater than 670 machine years devoted to fuzz testing Microsoft Edge and Internet Explorer during development</a:t>
            </a:r>
          </a:p>
          <a:p>
            <a:pPr indent="0">
              <a:spcBef>
                <a:spcPts val="0"/>
              </a:spcBef>
              <a:spcAft>
                <a:spcPts val="1200"/>
              </a:spcAft>
              <a:buNone/>
            </a:pPr>
            <a:r>
              <a:rPr lang="en-US" sz="1800" dirty="0">
                <a:solidFill>
                  <a:schemeClr val="tx1"/>
                </a:solidFill>
                <a:latin typeface="+mn-lt"/>
              </a:rPr>
              <a:t>More than 400 billion DOM manipulations generated from 1 billion html files</a:t>
            </a:r>
          </a:p>
          <a:p>
            <a:pPr indent="0">
              <a:spcBef>
                <a:spcPts val="0"/>
              </a:spcBef>
              <a:spcAft>
                <a:spcPts val="1200"/>
              </a:spcAft>
              <a:buNone/>
            </a:pPr>
            <a:r>
              <a:rPr lang="en-US" sz="1800" dirty="0">
                <a:solidFill>
                  <a:schemeClr val="tx1"/>
                </a:solidFill>
                <a:latin typeface="+mn-lt"/>
              </a:rPr>
              <a:t>Hundreds of security issues addressed</a:t>
            </a:r>
          </a:p>
        </p:txBody>
      </p:sp>
      <p:sp>
        <p:nvSpPr>
          <p:cNvPr id="20" name="Text Placeholder 5"/>
          <p:cNvSpPr txBox="1">
            <a:spLocks/>
          </p:cNvSpPr>
          <p:nvPr/>
        </p:nvSpPr>
        <p:spPr>
          <a:xfrm>
            <a:off x="4508309" y="2623242"/>
            <a:ext cx="3419856" cy="2736134"/>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review of all key features  resulted in over 70 security review engagements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Dozens of security implementation and design issues addressed prior to ship</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static analysis checkers integrated into Edge builds and </a:t>
            </a:r>
          </a:p>
        </p:txBody>
      </p:sp>
      <p:sp>
        <p:nvSpPr>
          <p:cNvPr id="24" name="Text Placeholder 5"/>
          <p:cNvSpPr txBox="1">
            <a:spLocks/>
          </p:cNvSpPr>
          <p:nvPr/>
        </p:nvSpPr>
        <p:spPr>
          <a:xfrm>
            <a:off x="8552934" y="2623242"/>
            <a:ext cx="3419858" cy="2985433"/>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Windows REDTEAM emulates the techniques and expertise of skilled real-world attackers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Exploited Microsoft Edge vulnerabilities discovered through penetration testing</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End result in improved mitigation of new novel attacks discovered prior to shipping Microsoft Edge</a:t>
            </a:r>
          </a:p>
        </p:txBody>
      </p:sp>
      <p:sp>
        <p:nvSpPr>
          <p:cNvPr id="2" name="Rectangle 1"/>
          <p:cNvSpPr/>
          <p:nvPr/>
        </p:nvSpPr>
        <p:spPr>
          <a:xfrm>
            <a:off x="4393571" y="1976465"/>
            <a:ext cx="3649333"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Code Review/Penetration Testing</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4" name="Rectangle 3"/>
          <p:cNvSpPr/>
          <p:nvPr/>
        </p:nvSpPr>
        <p:spPr>
          <a:xfrm>
            <a:off x="9651575" y="1976465"/>
            <a:ext cx="1222579"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REDTEAM</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 name="Rectangle 4"/>
          <p:cNvSpPr/>
          <p:nvPr/>
        </p:nvSpPr>
        <p:spPr>
          <a:xfrm>
            <a:off x="889574" y="1976465"/>
            <a:ext cx="2568075"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Fuzzing/Static Analysis</a:t>
            </a:r>
            <a:endParaRPr kumimoji="0" lang="en-US" sz="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7" name="Rounded Rectangle 16"/>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Microsoft Edge was built together with in house security experts</a:t>
            </a:r>
          </a:p>
        </p:txBody>
      </p:sp>
      <p:cxnSp>
        <p:nvCxnSpPr>
          <p:cNvPr id="21" name="Straight Connector 20"/>
          <p:cNvCxnSpPr/>
          <p:nvPr/>
        </p:nvCxnSpPr>
        <p:spPr>
          <a:xfrm>
            <a:off x="4237037" y="2722979"/>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275637" y="2735262"/>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0" y="6327727"/>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Ongoing Microsoft “Bug Bounty” Programs</a:t>
            </a:r>
          </a:p>
        </p:txBody>
      </p:sp>
    </p:spTree>
    <p:extLst>
      <p:ext uri="{BB962C8B-B14F-4D97-AF65-F5344CB8AC3E}">
        <p14:creationId xmlns:p14="http://schemas.microsoft.com/office/powerpoint/2010/main" val="4101453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Horizontal)">
                                      <p:cBhvr>
                                        <p:cTn id="10" dur="500"/>
                                        <p:tgtEl>
                                          <p:spTgt spid="21"/>
                                        </p:tgtEl>
                                      </p:cBhvr>
                                    </p:animEffect>
                                  </p:childTnLst>
                                </p:cTn>
                              </p:par>
                              <p:par>
                                <p:cTn id="11" presetID="16" presetClass="entr" presetSubtype="42"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Horizontal)">
                                      <p:cBhvr>
                                        <p:cTn id="13" dur="500"/>
                                        <p:tgtEl>
                                          <p:spTgt spid="23"/>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0"/>
                                  </p:iterate>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1000"/>
                            </p:stCondLst>
                            <p:childTnLst>
                              <p:par>
                                <p:cTn id="22" presetID="1" presetClass="entr" presetSubtype="0" fill="hold" grpId="0" nodeType="afterEffect">
                                  <p:stCondLst>
                                    <p:cond delay="0"/>
                                  </p:stCondLst>
                                  <p:iterate type="lt">
                                    <p:tmAbs val="0"/>
                                  </p:iterate>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 presetClass="entr" presetSubtype="0" fill="hold" grpId="0" nodeType="afterEffect">
                                  <p:stCondLst>
                                    <p:cond delay="0"/>
                                  </p:stCondLst>
                                  <p:iterate type="lt">
                                    <p:tmAbs val="0"/>
                                  </p:iterate>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 grpId="0"/>
      <p:bldP spid="4" grpId="0"/>
      <p:bldP spid="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Measuring Microsoft Edge Security Improvements</a:t>
            </a:r>
          </a:p>
        </p:txBody>
      </p:sp>
      <p:grpSp>
        <p:nvGrpSpPr>
          <p:cNvPr id="2" name="Group 1"/>
          <p:cNvGrpSpPr/>
          <p:nvPr/>
        </p:nvGrpSpPr>
        <p:grpSpPr>
          <a:xfrm>
            <a:off x="274638" y="2774013"/>
            <a:ext cx="3672591" cy="2780649"/>
            <a:chOff x="274638" y="2469213"/>
            <a:chExt cx="3672591" cy="2780649"/>
          </a:xfrm>
        </p:grpSpPr>
        <p:graphicFrame>
          <p:nvGraphicFramePr>
            <p:cNvPr id="5" name="Chart 4"/>
            <p:cNvGraphicFramePr>
              <a:graphicFrameLocks/>
            </p:cNvGraphicFramePr>
            <p:nvPr>
              <p:extLst/>
            </p:nvPr>
          </p:nvGraphicFramePr>
          <p:xfrm>
            <a:off x="274638" y="2469213"/>
            <a:ext cx="3672591" cy="268122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705097"/>
              <a:ext cx="33339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exploited Microsoft web browser Remote Code Execution (RCE) CVEs by patch year</a:t>
              </a:r>
            </a:p>
          </p:txBody>
        </p:sp>
      </p:grpSp>
      <p:grpSp>
        <p:nvGrpSpPr>
          <p:cNvPr id="4" name="Group 3"/>
          <p:cNvGrpSpPr/>
          <p:nvPr/>
        </p:nvGrpSpPr>
        <p:grpSpPr>
          <a:xfrm>
            <a:off x="4008437" y="2877640"/>
            <a:ext cx="3886200" cy="2677022"/>
            <a:chOff x="4008437" y="2572840"/>
            <a:chExt cx="3886200" cy="2677022"/>
          </a:xfrm>
        </p:grpSpPr>
        <p:graphicFrame>
          <p:nvGraphicFramePr>
            <p:cNvPr id="12" name="Chart 11"/>
            <p:cNvGraphicFramePr>
              <a:graphicFrameLocks/>
            </p:cNvGraphicFramePr>
            <p:nvPr>
              <p:extLst/>
            </p:nvPr>
          </p:nvGraphicFramePr>
          <p:xfrm>
            <a:off x="4008437" y="2572840"/>
            <a:ext cx="3886200" cy="224598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166469" y="4705097"/>
              <a:ext cx="35814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days with known Microsoft web browser Remote Code Execution (RCE) zero day in the wild before patch</a:t>
              </a:r>
            </a:p>
          </p:txBody>
        </p:sp>
      </p:grpSp>
      <p:grpSp>
        <p:nvGrpSpPr>
          <p:cNvPr id="7" name="Group 6"/>
          <p:cNvGrpSpPr/>
          <p:nvPr/>
        </p:nvGrpSpPr>
        <p:grpSpPr>
          <a:xfrm>
            <a:off x="7812449" y="2421836"/>
            <a:ext cx="4609292" cy="3106610"/>
            <a:chOff x="7812449" y="2117036"/>
            <a:chExt cx="4609292" cy="3106610"/>
          </a:xfrm>
        </p:grpSpPr>
        <p:graphicFrame>
          <p:nvGraphicFramePr>
            <p:cNvPr id="19" name="Chart 18"/>
            <p:cNvGraphicFramePr>
              <a:graphicFrameLocks/>
            </p:cNvGraphicFramePr>
            <p:nvPr>
              <p:extLst/>
            </p:nvPr>
          </p:nvGraphicFramePr>
          <p:xfrm>
            <a:off x="7812449" y="2117036"/>
            <a:ext cx="4609292" cy="2735928"/>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Box 20"/>
            <p:cNvSpPr txBox="1"/>
            <p:nvPr/>
          </p:nvSpPr>
          <p:spPr>
            <a:xfrm>
              <a:off x="8123237" y="4678881"/>
              <a:ext cx="3856999"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Remote Code Execution (CVEs) addressed in 2015 by web browser version</a:t>
              </a:r>
            </a:p>
          </p:txBody>
        </p:sp>
      </p:grpSp>
      <p:sp>
        <p:nvSpPr>
          <p:cNvPr id="23" name="Rectangle 22"/>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293691"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exploited web browser CVEs</a:t>
            </a:r>
          </a:p>
        </p:txBody>
      </p:sp>
      <p:sp>
        <p:nvSpPr>
          <p:cNvPr id="10" name="Rectangle 9"/>
          <p:cNvSpPr/>
          <p:nvPr/>
        </p:nvSpPr>
        <p:spPr bwMode="auto">
          <a:xfrm>
            <a:off x="4447376"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days with known zero day exploit in the wild</a:t>
            </a:r>
          </a:p>
        </p:txBody>
      </p:sp>
      <p:sp>
        <p:nvSpPr>
          <p:cNvPr id="20" name="Rectangle 19"/>
          <p:cNvSpPr/>
          <p:nvPr/>
        </p:nvSpPr>
        <p:spPr bwMode="auto">
          <a:xfrm>
            <a:off x="8601062"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RCE CVEs by web browser version</a:t>
            </a:r>
          </a:p>
        </p:txBody>
      </p:sp>
      <p:cxnSp>
        <p:nvCxnSpPr>
          <p:cNvPr id="24" name="Straight Connector 23"/>
          <p:cNvCxnSpPr/>
          <p:nvPr/>
        </p:nvCxnSpPr>
        <p:spPr>
          <a:xfrm>
            <a:off x="3932237" y="2811462"/>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3237" y="2823745"/>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5737" y="5935662"/>
            <a:ext cx="3657600" cy="1089529"/>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zero day exploit for a Microsoft RCE CVE that works against IE11 on Windows 8.1+ for 19 months</a:t>
            </a:r>
          </a:p>
        </p:txBody>
      </p:sp>
      <p:sp>
        <p:nvSpPr>
          <p:cNvPr id="14" name="Rectangle 13"/>
          <p:cNvSpPr/>
          <p:nvPr/>
        </p:nvSpPr>
        <p:spPr>
          <a:xfrm>
            <a:off x="8324337" y="5935662"/>
            <a:ext cx="3657600" cy="840230"/>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75% reduction in RCE CVEs that affect Microsoft Edge in the first 5 servicing months</a:t>
            </a:r>
          </a:p>
        </p:txBody>
      </p:sp>
      <p:sp>
        <p:nvSpPr>
          <p:cNvPr id="18" name="Rectangle 17"/>
          <p:cNvSpPr/>
          <p:nvPr/>
        </p:nvSpPr>
        <p:spPr>
          <a:xfrm>
            <a:off x="4389437" y="5935662"/>
            <a:ext cx="3657600" cy="590931"/>
          </a:xfrm>
          <a:prstGeom prst="rect">
            <a:avLst/>
          </a:prstGeom>
        </p:spPr>
        <p:txBody>
          <a:bodyPr wrap="square">
            <a:sp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exploits in-the-wild that target Microsoft Edge</a:t>
            </a:r>
          </a:p>
        </p:txBody>
      </p:sp>
    </p:spTree>
    <p:extLst>
      <p:ext uri="{BB962C8B-B14F-4D97-AF65-F5344CB8AC3E}">
        <p14:creationId xmlns:p14="http://schemas.microsoft.com/office/powerpoint/2010/main" val="3427974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500"/>
                                        <p:tgtEl>
                                          <p:spTgt spid="24"/>
                                        </p:tgtEl>
                                      </p:cBhvr>
                                    </p:animEffect>
                                  </p:childTnLst>
                                </p:cTn>
                              </p:par>
                              <p:par>
                                <p:cTn id="8" presetID="16" presetClass="entr" presetSubtype="4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outHorizontal)">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25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75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par>
                          <p:cTn id="27" fill="hold">
                            <p:stCondLst>
                              <p:cond delay="125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8" grpId="0"/>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 y="1"/>
            <a:ext cx="12436474" cy="6994524"/>
          </a:xfrm>
          <a:prstGeom prst="rect">
            <a:avLst/>
          </a:prstGeom>
          <a:solidFill>
            <a:srgbClr val="0073D2">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0" y="0"/>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0" y="1469256"/>
            <a:ext cx="12436474" cy="5525269"/>
          </a:xfrm>
          <a:prstGeom prst="rect">
            <a:avLst/>
          </a:prstGeom>
          <a:gradFill flip="none" rotWithShape="1">
            <a:gsLst>
              <a:gs pos="100000">
                <a:srgbClr val="080A0E">
                  <a:alpha val="25000"/>
                </a:srgbClr>
              </a:gs>
              <a:gs pos="72000">
                <a:srgbClr val="080A0E">
                  <a:alpha val="16000"/>
                </a:srgbClr>
              </a:gs>
              <a:gs pos="0">
                <a:srgbClr val="0078D7">
                  <a:shade val="100000"/>
                  <a:satMod val="115000"/>
                  <a:alpha val="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itle 974"/>
          <p:cNvSpPr txBox="1">
            <a:spLocks/>
          </p:cNvSpPr>
          <p:nvPr/>
        </p:nvSpPr>
        <p:spPr>
          <a:xfrm>
            <a:off x="633682" y="1"/>
            <a:ext cx="11168476" cy="1494860"/>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heard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from CUSTOMERS</a:t>
            </a:r>
          </a:p>
        </p:txBody>
      </p:sp>
      <p:sp>
        <p:nvSpPr>
          <p:cNvPr id="48" name="Rectangle 16"/>
          <p:cNvSpPr/>
          <p:nvPr/>
        </p:nvSpPr>
        <p:spPr>
          <a:xfrm>
            <a:off x="367782" y="1971700"/>
            <a:ext cx="2760053" cy="3071610"/>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need a browser that </a:t>
            </a:r>
            <a:r>
              <a:rPr lang="en-US" sz="2200" b="1" dirty="0">
                <a:solidFill>
                  <a:schemeClr val="bg1">
                    <a:lumMod val="65000"/>
                  </a:schemeClr>
                </a:solidFill>
                <a:ea typeface="Calibri" panose="020F0502020204030204" pitchFamily="34" charset="0"/>
                <a:cs typeface="Segoe UI" panose="020B0502040204020203" pitchFamily="34" charset="0"/>
              </a:rPr>
              <a:t>just works </a:t>
            </a:r>
            <a:r>
              <a:rPr lang="en-US" sz="2200" dirty="0">
                <a:solidFill>
                  <a:schemeClr val="bg1">
                    <a:lumMod val="65000"/>
                  </a:schemeClr>
                </a:solidFill>
                <a:ea typeface="Calibri" panose="020F0502020204030204" pitchFamily="34" charset="0"/>
                <a:cs typeface="Segoe UI" panose="020B0502040204020203" pitchFamily="34" charset="0"/>
              </a:rPr>
              <a:t>with modern web sites and services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is always up-to-date </a:t>
            </a:r>
            <a:r>
              <a:rPr lang="en-US" sz="2200" dirty="0">
                <a:solidFill>
                  <a:schemeClr val="bg1">
                    <a:lumMod val="65000"/>
                  </a:schemeClr>
                </a:solidFill>
                <a:ea typeface="Calibri" panose="020F0502020204030204" pitchFamily="34" charset="0"/>
                <a:cs typeface="Segoe UI" panose="020B0502040204020203" pitchFamily="34" charset="0"/>
              </a:rPr>
              <a:t>and focuses on interoperability with the modern web</a:t>
            </a:r>
          </a:p>
        </p:txBody>
      </p:sp>
      <p:sp>
        <p:nvSpPr>
          <p:cNvPr id="69" name="Rectangle 16"/>
          <p:cNvSpPr/>
          <p:nvPr/>
        </p:nvSpPr>
        <p:spPr>
          <a:xfrm>
            <a:off x="3395886" y="1971700"/>
            <a:ext cx="2716332" cy="3071610"/>
          </a:xfrm>
          <a:prstGeom prst="rect">
            <a:avLst/>
          </a:prstGeom>
        </p:spPr>
        <p:txBody>
          <a:bodyPr wrap="square" lIns="91440">
            <a:spAutoFit/>
          </a:bodyPr>
          <a:lstStyle/>
          <a:p>
            <a:pPr marL="0" lvl="4">
              <a:lnSpc>
                <a:spcPct val="80000"/>
              </a:lnSpc>
              <a:buClr>
                <a:srgbClr val="0078D7"/>
              </a:buClr>
              <a:buSzPct val="75000"/>
            </a:pPr>
            <a:r>
              <a:rPr lang="en-US" sz="2200" dirty="0">
                <a:solidFill>
                  <a:srgbClr val="A6A6A6"/>
                </a:solidFill>
                <a:ea typeface="Calibri" panose="020F0502020204030204" pitchFamily="34" charset="0"/>
                <a:cs typeface="Segoe UI" panose="020B0502040204020203" pitchFamily="34" charset="0"/>
              </a:rPr>
              <a:t>I’m worried about </a:t>
            </a:r>
            <a:r>
              <a:rPr lang="en-US" sz="2200" b="1" dirty="0">
                <a:solidFill>
                  <a:srgbClr val="A6A6A6"/>
                </a:solidFill>
                <a:ea typeface="Calibri" panose="020F0502020204030204" pitchFamily="34" charset="0"/>
                <a:cs typeface="Segoe UI" panose="020B0502040204020203" pitchFamily="34" charset="0"/>
              </a:rPr>
              <a:t>Internet security threats </a:t>
            </a:r>
            <a:r>
              <a:rPr lang="en-US" sz="2200" dirty="0">
                <a:solidFill>
                  <a:srgbClr val="A6A6A6"/>
                </a:solidFill>
                <a:ea typeface="Calibri" panose="020F0502020204030204" pitchFamily="34" charset="0"/>
                <a:cs typeface="Segoe UI" panose="020B0502040204020203" pitchFamily="34" charset="0"/>
              </a:rPr>
              <a:t>and the risk to my business</a:t>
            </a:r>
          </a:p>
          <a:p>
            <a:pPr marL="0" lvl="4">
              <a:lnSpc>
                <a:spcPct val="80000"/>
              </a:lnSpc>
              <a:buClr>
                <a:srgbClr val="0078D7"/>
              </a:buClr>
              <a:buSzPct val="75000"/>
            </a:pPr>
            <a:endParaRPr lang="en-US" sz="2200" b="1"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b="1"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A6A6A6"/>
                </a:solidFill>
                <a:ea typeface="Calibri" panose="020F0502020204030204" pitchFamily="34" charset="0"/>
                <a:cs typeface="Segoe UI" panose="020B0502040204020203" pitchFamily="34" charset="0"/>
              </a:rPr>
              <a:t>Microsoft Edge is a  safer browser</a:t>
            </a:r>
            <a:r>
              <a:rPr lang="en-US" sz="2200" dirty="0">
                <a:solidFill>
                  <a:srgbClr val="A6A6A6"/>
                </a:solidFill>
                <a:ea typeface="Calibri" panose="020F0502020204030204" pitchFamily="34" charset="0"/>
                <a:cs typeface="Segoe UI" panose="020B0502040204020203" pitchFamily="34" charset="0"/>
              </a:rPr>
              <a:t>, with protection against modern security threats</a:t>
            </a:r>
          </a:p>
        </p:txBody>
      </p:sp>
      <p:sp>
        <p:nvSpPr>
          <p:cNvPr id="72" name="Rectangle 16"/>
          <p:cNvSpPr/>
          <p:nvPr/>
        </p:nvSpPr>
        <p:spPr>
          <a:xfrm>
            <a:off x="6423989" y="1971700"/>
            <a:ext cx="2716332"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solidFill>
                <a:ea typeface="Calibri" panose="020F0502020204030204" pitchFamily="34" charset="0"/>
                <a:cs typeface="Segoe UI" panose="020B0502040204020203" pitchFamily="34" charset="0"/>
              </a:rPr>
              <a:t>My employees need to be </a:t>
            </a:r>
            <a:r>
              <a:rPr lang="en-US" sz="2200" b="1" dirty="0">
                <a:solidFill>
                  <a:schemeClr val="bg1"/>
                </a:solidFill>
                <a:ea typeface="Calibri" panose="020F0502020204030204" pitchFamily="34" charset="0"/>
                <a:cs typeface="Segoe UI" panose="020B0502040204020203" pitchFamily="34" charset="0"/>
              </a:rPr>
              <a:t>productive </a:t>
            </a:r>
            <a:r>
              <a:rPr lang="en-US" sz="2200" dirty="0">
                <a:solidFill>
                  <a:schemeClr val="bg1"/>
                </a:solidFill>
                <a:ea typeface="Calibri" panose="020F0502020204030204" pitchFamily="34" charset="0"/>
                <a:cs typeface="Segoe UI" panose="020B0502040204020203" pitchFamily="34" charset="0"/>
              </a:rPr>
              <a:t>when browsing the web</a:t>
            </a:r>
          </a:p>
          <a:p>
            <a:pPr marL="0" lvl="4">
              <a:lnSpc>
                <a:spcPct val="80000"/>
              </a:lnSpc>
              <a:buClr>
                <a:srgbClr val="0078D7"/>
              </a:buClr>
              <a:buSzPct val="75000"/>
            </a:pPr>
            <a:endParaRPr lang="en-US" sz="2200" dirty="0">
              <a:solidFill>
                <a:schemeClr val="bg1"/>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solidFill>
                <a:ea typeface="Calibri" panose="020F0502020204030204" pitchFamily="34" charset="0"/>
                <a:cs typeface="Segoe UI" panose="020B0502040204020203" pitchFamily="34" charset="0"/>
              </a:rPr>
              <a:t>Microsoft Edge goes beyond browsing </a:t>
            </a:r>
            <a:r>
              <a:rPr lang="en-US" sz="2200" dirty="0">
                <a:solidFill>
                  <a:schemeClr val="bg1"/>
                </a:solidFill>
                <a:ea typeface="Calibri" panose="020F0502020204030204" pitchFamily="34" charset="0"/>
                <a:cs typeface="Segoe UI" panose="020B0502040204020203" pitchFamily="34" charset="0"/>
              </a:rPr>
              <a:t>with built-in features like Cortana, Web Note, and PDF viewing</a:t>
            </a:r>
          </a:p>
        </p:txBody>
      </p:sp>
      <p:sp>
        <p:nvSpPr>
          <p:cNvPr id="76" name="Rectangle 16"/>
          <p:cNvSpPr/>
          <p:nvPr/>
        </p:nvSpPr>
        <p:spPr>
          <a:xfrm>
            <a:off x="9452091" y="1971700"/>
            <a:ext cx="2791570"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have </a:t>
            </a:r>
            <a:r>
              <a:rPr lang="en-US" sz="2200" b="1" dirty="0">
                <a:solidFill>
                  <a:schemeClr val="bg1">
                    <a:lumMod val="65000"/>
                  </a:schemeClr>
                </a:solidFill>
                <a:ea typeface="Calibri" panose="020F0502020204030204" pitchFamily="34" charset="0"/>
                <a:cs typeface="Segoe UI" panose="020B0502040204020203" pitchFamily="34" charset="0"/>
              </a:rPr>
              <a:t>thousands of legacy web apps </a:t>
            </a:r>
            <a:r>
              <a:rPr lang="en-US" sz="2200" dirty="0">
                <a:solidFill>
                  <a:schemeClr val="bg1">
                    <a:lumMod val="65000"/>
                  </a:schemeClr>
                </a:solidFill>
                <a:ea typeface="Calibri" panose="020F0502020204030204" pitchFamily="34" charset="0"/>
                <a:cs typeface="Segoe UI" panose="020B0502040204020203" pitchFamily="34" charset="0"/>
              </a:rPr>
              <a:t>and need to extend our existing web app investments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Microsoft Edge can </a:t>
            </a:r>
            <a:r>
              <a:rPr lang="en-US" sz="2200" b="1" dirty="0">
                <a:solidFill>
                  <a:schemeClr val="bg1">
                    <a:lumMod val="65000"/>
                  </a:schemeClr>
                </a:solidFill>
                <a:ea typeface="Calibri" panose="020F0502020204030204" pitchFamily="34" charset="0"/>
                <a:cs typeface="Segoe UI" panose="020B0502040204020203" pitchFamily="34" charset="0"/>
              </a:rPr>
              <a:t>fall back to Internet Explorer 11 </a:t>
            </a:r>
            <a:r>
              <a:rPr lang="en-US" sz="2200" dirty="0">
                <a:solidFill>
                  <a:schemeClr val="bg1">
                    <a:lumMod val="65000"/>
                  </a:schemeClr>
                </a:solidFill>
                <a:ea typeface="Calibri" panose="020F0502020204030204" pitchFamily="34" charset="0"/>
                <a:cs typeface="Segoe UI" panose="020B0502040204020203" pitchFamily="34" charset="0"/>
              </a:rPr>
              <a:t>just for sites that need backward compatibility</a:t>
            </a:r>
          </a:p>
        </p:txBody>
      </p:sp>
      <p:sp>
        <p:nvSpPr>
          <p:cNvPr id="2" name="Rectangle 1"/>
          <p:cNvSpPr/>
          <p:nvPr/>
        </p:nvSpPr>
        <p:spPr bwMode="auto">
          <a:xfrm>
            <a:off x="268051"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296154"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324257"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52360"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0" y="1468620"/>
            <a:ext cx="12435840" cy="4572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0" y="5525369"/>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974"/>
          <p:cNvSpPr txBox="1">
            <a:spLocks/>
          </p:cNvSpPr>
          <p:nvPr/>
        </p:nvSpPr>
        <p:spPr>
          <a:xfrm>
            <a:off x="633682" y="5500671"/>
            <a:ext cx="11168476" cy="1488734"/>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CREATED</a:t>
            </a:r>
          </a:p>
        </p:txBody>
      </p:sp>
    </p:spTree>
    <p:custDataLst>
      <p:tags r:id="rId1"/>
    </p:custDataLst>
    <p:extLst>
      <p:ext uri="{BB962C8B-B14F-4D97-AF65-F5344CB8AC3E}">
        <p14:creationId xmlns:p14="http://schemas.microsoft.com/office/powerpoint/2010/main" val="2834123791"/>
      </p:ext>
    </p:extLst>
  </p:cSld>
  <p:clrMapOvr>
    <a:masterClrMapping/>
  </p:clrMapOvr>
  <mc:AlternateContent xmlns:mc="http://schemas.openxmlformats.org/markup-compatibility/2006" xmlns:p14="http://schemas.microsoft.com/office/powerpoint/2010/main">
    <mc:Choice Requires="p14">
      <p:transition spd="med" p14:dur="700" advTm="68848">
        <p:fade/>
      </p:transition>
    </mc:Choice>
    <mc:Fallback xmlns="">
      <p:transition spd="med" advTm="6884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8" y="1209973"/>
            <a:ext cx="7315199" cy="2179058"/>
          </a:xfrm>
        </p:spPr>
        <p:txBody>
          <a:bodyPr/>
          <a:lstStyle/>
          <a:p>
            <a:r>
              <a:rPr lang="en-US" dirty="0"/>
              <a:t>“Beyond Browsing”</a:t>
            </a:r>
            <a:br>
              <a:rPr lang="en-US" dirty="0"/>
            </a:br>
            <a:r>
              <a:rPr lang="en-US" dirty="0"/>
              <a:t>Demos</a:t>
            </a:r>
          </a:p>
        </p:txBody>
      </p:sp>
      <p:sp>
        <p:nvSpPr>
          <p:cNvPr id="4" name="Text Placeholder 3"/>
          <p:cNvSpPr>
            <a:spLocks noGrp="1"/>
          </p:cNvSpPr>
          <p:nvPr>
            <p:ph type="body" sz="quarter" idx="12"/>
          </p:nvPr>
        </p:nvSpPr>
        <p:spPr>
          <a:xfrm>
            <a:off x="274639" y="4335462"/>
            <a:ext cx="7315198" cy="738664"/>
          </a:xfrm>
        </p:spPr>
        <p:txBody>
          <a:bodyPr/>
          <a:lstStyle/>
          <a:p>
            <a:r>
              <a:rPr lang="en-US" dirty="0"/>
              <a:t>MicrosoftEdgeInsider.com</a:t>
            </a:r>
          </a:p>
        </p:txBody>
      </p:sp>
    </p:spTree>
    <p:extLst>
      <p:ext uri="{BB962C8B-B14F-4D97-AF65-F5344CB8AC3E}">
        <p14:creationId xmlns:p14="http://schemas.microsoft.com/office/powerpoint/2010/main" val="113714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 y="1"/>
            <a:ext cx="12436474" cy="6994524"/>
          </a:xfrm>
          <a:prstGeom prst="rect">
            <a:avLst/>
          </a:prstGeom>
          <a:solidFill>
            <a:srgbClr val="0073D2">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0" y="0"/>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0" y="1469256"/>
            <a:ext cx="12436474" cy="5525269"/>
          </a:xfrm>
          <a:prstGeom prst="rect">
            <a:avLst/>
          </a:prstGeom>
          <a:gradFill flip="none" rotWithShape="1">
            <a:gsLst>
              <a:gs pos="100000">
                <a:srgbClr val="080A0E">
                  <a:alpha val="25000"/>
                </a:srgbClr>
              </a:gs>
              <a:gs pos="72000">
                <a:srgbClr val="080A0E">
                  <a:alpha val="16000"/>
                </a:srgbClr>
              </a:gs>
              <a:gs pos="0">
                <a:srgbClr val="0078D7">
                  <a:shade val="100000"/>
                  <a:satMod val="115000"/>
                  <a:alpha val="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itle 974"/>
          <p:cNvSpPr txBox="1">
            <a:spLocks/>
          </p:cNvSpPr>
          <p:nvPr/>
        </p:nvSpPr>
        <p:spPr>
          <a:xfrm>
            <a:off x="633682" y="1"/>
            <a:ext cx="11168476" cy="1494860"/>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heard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from CUSTOMERS</a:t>
            </a:r>
          </a:p>
        </p:txBody>
      </p:sp>
      <p:sp>
        <p:nvSpPr>
          <p:cNvPr id="48" name="Rectangle 16"/>
          <p:cNvSpPr/>
          <p:nvPr/>
        </p:nvSpPr>
        <p:spPr>
          <a:xfrm>
            <a:off x="367782" y="1971700"/>
            <a:ext cx="2760053" cy="3071610"/>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need a browser that </a:t>
            </a:r>
            <a:r>
              <a:rPr lang="en-US" sz="2200" b="1" dirty="0">
                <a:solidFill>
                  <a:schemeClr val="bg1">
                    <a:lumMod val="65000"/>
                  </a:schemeClr>
                </a:solidFill>
                <a:ea typeface="Calibri" panose="020F0502020204030204" pitchFamily="34" charset="0"/>
                <a:cs typeface="Segoe UI" panose="020B0502040204020203" pitchFamily="34" charset="0"/>
              </a:rPr>
              <a:t>just works </a:t>
            </a:r>
            <a:r>
              <a:rPr lang="en-US" sz="2200" dirty="0">
                <a:solidFill>
                  <a:schemeClr val="bg1">
                    <a:lumMod val="65000"/>
                  </a:schemeClr>
                </a:solidFill>
                <a:ea typeface="Calibri" panose="020F0502020204030204" pitchFamily="34" charset="0"/>
                <a:cs typeface="Segoe UI" panose="020B0502040204020203" pitchFamily="34" charset="0"/>
              </a:rPr>
              <a:t>with modern web sites and services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is always up-to-date </a:t>
            </a:r>
            <a:r>
              <a:rPr lang="en-US" sz="2200" dirty="0">
                <a:solidFill>
                  <a:schemeClr val="bg1">
                    <a:lumMod val="65000"/>
                  </a:schemeClr>
                </a:solidFill>
                <a:ea typeface="Calibri" panose="020F0502020204030204" pitchFamily="34" charset="0"/>
                <a:cs typeface="Segoe UI" panose="020B0502040204020203" pitchFamily="34" charset="0"/>
              </a:rPr>
              <a:t>and focuses on interoperability with the modern web</a:t>
            </a:r>
          </a:p>
        </p:txBody>
      </p:sp>
      <p:sp>
        <p:nvSpPr>
          <p:cNvPr id="69" name="Rectangle 16"/>
          <p:cNvSpPr/>
          <p:nvPr/>
        </p:nvSpPr>
        <p:spPr>
          <a:xfrm>
            <a:off x="3395886" y="1971700"/>
            <a:ext cx="2716332" cy="3071610"/>
          </a:xfrm>
          <a:prstGeom prst="rect">
            <a:avLst/>
          </a:prstGeom>
        </p:spPr>
        <p:txBody>
          <a:bodyPr wrap="square" lIns="91440">
            <a:spAutoFit/>
          </a:bodyPr>
          <a:lstStyle/>
          <a:p>
            <a:pPr marL="0" lvl="4">
              <a:lnSpc>
                <a:spcPct val="80000"/>
              </a:lnSpc>
              <a:buClr>
                <a:srgbClr val="0078D7"/>
              </a:buClr>
              <a:buSzPct val="75000"/>
            </a:pPr>
            <a:r>
              <a:rPr lang="en-US" sz="2200" dirty="0">
                <a:solidFill>
                  <a:srgbClr val="A6A6A6"/>
                </a:solidFill>
                <a:ea typeface="Calibri" panose="020F0502020204030204" pitchFamily="34" charset="0"/>
                <a:cs typeface="Segoe UI" panose="020B0502040204020203" pitchFamily="34" charset="0"/>
              </a:rPr>
              <a:t>I’m worried about </a:t>
            </a:r>
            <a:r>
              <a:rPr lang="en-US" sz="2200" b="1" dirty="0">
                <a:solidFill>
                  <a:srgbClr val="A6A6A6"/>
                </a:solidFill>
                <a:ea typeface="Calibri" panose="020F0502020204030204" pitchFamily="34" charset="0"/>
                <a:cs typeface="Segoe UI" panose="020B0502040204020203" pitchFamily="34" charset="0"/>
              </a:rPr>
              <a:t>Internet security threats </a:t>
            </a:r>
            <a:r>
              <a:rPr lang="en-US" sz="2200" dirty="0">
                <a:solidFill>
                  <a:srgbClr val="A6A6A6"/>
                </a:solidFill>
                <a:ea typeface="Calibri" panose="020F0502020204030204" pitchFamily="34" charset="0"/>
                <a:cs typeface="Segoe UI" panose="020B0502040204020203" pitchFamily="34" charset="0"/>
              </a:rPr>
              <a:t>and the risk to my business</a:t>
            </a:r>
          </a:p>
          <a:p>
            <a:pPr marL="0" lvl="4">
              <a:lnSpc>
                <a:spcPct val="80000"/>
              </a:lnSpc>
              <a:buClr>
                <a:srgbClr val="0078D7"/>
              </a:buClr>
              <a:buSzPct val="75000"/>
            </a:pPr>
            <a:endParaRPr lang="en-US" sz="2200" b="1"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b="1"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A6A6A6"/>
                </a:solidFill>
                <a:ea typeface="Calibri" panose="020F0502020204030204" pitchFamily="34" charset="0"/>
                <a:cs typeface="Segoe UI" panose="020B0502040204020203" pitchFamily="34" charset="0"/>
              </a:rPr>
              <a:t>Microsoft Edge is a  safer browser</a:t>
            </a:r>
            <a:r>
              <a:rPr lang="en-US" sz="2200" dirty="0">
                <a:solidFill>
                  <a:srgbClr val="A6A6A6"/>
                </a:solidFill>
                <a:ea typeface="Calibri" panose="020F0502020204030204" pitchFamily="34" charset="0"/>
                <a:cs typeface="Segoe UI" panose="020B0502040204020203" pitchFamily="34" charset="0"/>
              </a:rPr>
              <a:t>, with protection against modern security threats</a:t>
            </a:r>
          </a:p>
        </p:txBody>
      </p:sp>
      <p:sp>
        <p:nvSpPr>
          <p:cNvPr id="72" name="Rectangle 16"/>
          <p:cNvSpPr/>
          <p:nvPr/>
        </p:nvSpPr>
        <p:spPr>
          <a:xfrm>
            <a:off x="6423989" y="1971700"/>
            <a:ext cx="2716332" cy="3342453"/>
          </a:xfrm>
          <a:prstGeom prst="rect">
            <a:avLst/>
          </a:prstGeom>
        </p:spPr>
        <p:txBody>
          <a:bodyPr wrap="square" lIns="91440">
            <a:spAutoFit/>
          </a:bodyPr>
          <a:lstStyle/>
          <a:p>
            <a:pPr marL="0" lvl="4">
              <a:lnSpc>
                <a:spcPct val="80000"/>
              </a:lnSpc>
              <a:buClr>
                <a:srgbClr val="0078D7"/>
              </a:buClr>
              <a:buSzPct val="75000"/>
            </a:pPr>
            <a:r>
              <a:rPr lang="en-US" sz="2200" dirty="0">
                <a:solidFill>
                  <a:srgbClr val="A6A6A6"/>
                </a:solidFill>
                <a:ea typeface="Calibri" panose="020F0502020204030204" pitchFamily="34" charset="0"/>
                <a:cs typeface="Segoe UI" panose="020B0502040204020203" pitchFamily="34" charset="0"/>
              </a:rPr>
              <a:t>My employees need to be </a:t>
            </a:r>
            <a:r>
              <a:rPr lang="en-US" sz="2200" b="1" dirty="0">
                <a:solidFill>
                  <a:srgbClr val="A6A6A6"/>
                </a:solidFill>
                <a:ea typeface="Calibri" panose="020F0502020204030204" pitchFamily="34" charset="0"/>
                <a:cs typeface="Segoe UI" panose="020B0502040204020203" pitchFamily="34" charset="0"/>
              </a:rPr>
              <a:t>productive </a:t>
            </a:r>
            <a:r>
              <a:rPr lang="en-US" sz="2200" dirty="0">
                <a:solidFill>
                  <a:srgbClr val="A6A6A6"/>
                </a:solidFill>
                <a:ea typeface="Calibri" panose="020F0502020204030204" pitchFamily="34" charset="0"/>
                <a:cs typeface="Segoe UI" panose="020B0502040204020203" pitchFamily="34" charset="0"/>
              </a:rPr>
              <a:t>when browsing the web</a:t>
            </a:r>
          </a:p>
          <a:p>
            <a:pPr marL="0" lvl="4">
              <a:lnSpc>
                <a:spcPct val="80000"/>
              </a:lnSpc>
              <a:buClr>
                <a:srgbClr val="0078D7"/>
              </a:buClr>
              <a:buSzPct val="75000"/>
            </a:pPr>
            <a:endParaRPr lang="en-US" sz="2200"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rgbClr val="A6A6A6"/>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A6A6A6"/>
                </a:solidFill>
                <a:ea typeface="Calibri" panose="020F0502020204030204" pitchFamily="34" charset="0"/>
                <a:cs typeface="Segoe UI" panose="020B0502040204020203" pitchFamily="34" charset="0"/>
              </a:rPr>
              <a:t>Microsoft Edge goes beyond browsing </a:t>
            </a:r>
            <a:r>
              <a:rPr lang="en-US" sz="2200" dirty="0">
                <a:solidFill>
                  <a:srgbClr val="A6A6A6"/>
                </a:solidFill>
                <a:ea typeface="Calibri" panose="020F0502020204030204" pitchFamily="34" charset="0"/>
                <a:cs typeface="Segoe UI" panose="020B0502040204020203" pitchFamily="34" charset="0"/>
              </a:rPr>
              <a:t>with built-in features like Cortana, Web Note, and PDF viewing</a:t>
            </a:r>
          </a:p>
        </p:txBody>
      </p:sp>
      <p:sp>
        <p:nvSpPr>
          <p:cNvPr id="76" name="Rectangle 16"/>
          <p:cNvSpPr/>
          <p:nvPr/>
        </p:nvSpPr>
        <p:spPr>
          <a:xfrm>
            <a:off x="9452091" y="1971700"/>
            <a:ext cx="2791570"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solidFill>
                <a:ea typeface="Calibri" panose="020F0502020204030204" pitchFamily="34" charset="0"/>
                <a:cs typeface="Segoe UI" panose="020B0502040204020203" pitchFamily="34" charset="0"/>
              </a:rPr>
              <a:t>We have </a:t>
            </a:r>
            <a:r>
              <a:rPr lang="en-US" sz="2200" b="1" dirty="0">
                <a:solidFill>
                  <a:schemeClr val="bg1"/>
                </a:solidFill>
                <a:ea typeface="Calibri" panose="020F0502020204030204" pitchFamily="34" charset="0"/>
                <a:cs typeface="Segoe UI" panose="020B0502040204020203" pitchFamily="34" charset="0"/>
              </a:rPr>
              <a:t>thousands of legacy web apps </a:t>
            </a:r>
            <a:r>
              <a:rPr lang="en-US" sz="2200" dirty="0">
                <a:solidFill>
                  <a:schemeClr val="bg1"/>
                </a:solidFill>
                <a:ea typeface="Calibri" panose="020F0502020204030204" pitchFamily="34" charset="0"/>
                <a:cs typeface="Segoe UI" panose="020B0502040204020203" pitchFamily="34" charset="0"/>
              </a:rPr>
              <a:t>and need to extend our existing web app investments</a:t>
            </a:r>
          </a:p>
          <a:p>
            <a:pPr marL="0" lvl="4">
              <a:lnSpc>
                <a:spcPct val="80000"/>
              </a:lnSpc>
              <a:buClr>
                <a:srgbClr val="0078D7"/>
              </a:buClr>
              <a:buSzPct val="75000"/>
            </a:pPr>
            <a:endParaRPr lang="en-US" sz="2200" dirty="0">
              <a:solidFill>
                <a:schemeClr val="bg1"/>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dirty="0">
                <a:solidFill>
                  <a:schemeClr val="bg1"/>
                </a:solidFill>
                <a:ea typeface="Calibri" panose="020F0502020204030204" pitchFamily="34" charset="0"/>
                <a:cs typeface="Segoe UI" panose="020B0502040204020203" pitchFamily="34" charset="0"/>
              </a:rPr>
              <a:t>Microsoft Edge can </a:t>
            </a:r>
            <a:r>
              <a:rPr lang="en-US" sz="2200" b="1" dirty="0">
                <a:solidFill>
                  <a:schemeClr val="bg1"/>
                </a:solidFill>
                <a:ea typeface="Calibri" panose="020F0502020204030204" pitchFamily="34" charset="0"/>
                <a:cs typeface="Segoe UI" panose="020B0502040204020203" pitchFamily="34" charset="0"/>
              </a:rPr>
              <a:t>fall back to Internet Explorer 11 </a:t>
            </a:r>
            <a:r>
              <a:rPr lang="en-US" sz="2200" dirty="0">
                <a:solidFill>
                  <a:schemeClr val="bg1"/>
                </a:solidFill>
                <a:ea typeface="Calibri" panose="020F0502020204030204" pitchFamily="34" charset="0"/>
                <a:cs typeface="Segoe UI" panose="020B0502040204020203" pitchFamily="34" charset="0"/>
              </a:rPr>
              <a:t>just for sites that need backward compatibility</a:t>
            </a:r>
          </a:p>
        </p:txBody>
      </p:sp>
      <p:sp>
        <p:nvSpPr>
          <p:cNvPr id="2" name="Rectangle 1"/>
          <p:cNvSpPr/>
          <p:nvPr/>
        </p:nvSpPr>
        <p:spPr bwMode="auto">
          <a:xfrm>
            <a:off x="268051"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296154"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324257"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52360"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0" y="1468620"/>
            <a:ext cx="12435840" cy="4572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0" y="5525369"/>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974"/>
          <p:cNvSpPr txBox="1">
            <a:spLocks/>
          </p:cNvSpPr>
          <p:nvPr/>
        </p:nvSpPr>
        <p:spPr>
          <a:xfrm>
            <a:off x="633682" y="5500671"/>
            <a:ext cx="11168476" cy="1488734"/>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CREATED</a:t>
            </a:r>
          </a:p>
        </p:txBody>
      </p:sp>
    </p:spTree>
    <p:custDataLst>
      <p:tags r:id="rId1"/>
    </p:custDataLst>
    <p:extLst>
      <p:ext uri="{BB962C8B-B14F-4D97-AF65-F5344CB8AC3E}">
        <p14:creationId xmlns:p14="http://schemas.microsoft.com/office/powerpoint/2010/main" val="3602935329"/>
      </p:ext>
    </p:extLst>
  </p:cSld>
  <p:clrMapOvr>
    <a:masterClrMapping/>
  </p:clrMapOvr>
  <mc:AlternateContent xmlns:mc="http://schemas.openxmlformats.org/markup-compatibility/2006" xmlns:p14="http://schemas.microsoft.com/office/powerpoint/2010/main">
    <mc:Choice Requires="p14">
      <p:transition spd="med" p14:dur="700" advTm="68848">
        <p:fade/>
      </p:transition>
    </mc:Choice>
    <mc:Fallback xmlns="">
      <p:transition spd="med" advTm="68848">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9436" y="982662"/>
            <a:ext cx="7315199" cy="3176254"/>
          </a:xfrm>
        </p:spPr>
        <p:txBody>
          <a:bodyPr/>
          <a:lstStyle/>
          <a:p>
            <a:r>
              <a:rPr lang="en-US" dirty="0"/>
              <a:t>Legacy App Compat</a:t>
            </a:r>
            <a:br>
              <a:rPr lang="en-US" dirty="0"/>
            </a:br>
            <a:r>
              <a:rPr lang="en-US" dirty="0"/>
              <a:t>Demos</a:t>
            </a:r>
          </a:p>
        </p:txBody>
      </p:sp>
      <p:sp>
        <p:nvSpPr>
          <p:cNvPr id="4" name="Text Placeholder 3"/>
          <p:cNvSpPr>
            <a:spLocks noGrp="1"/>
          </p:cNvSpPr>
          <p:nvPr>
            <p:ph type="body" sz="quarter" idx="12"/>
          </p:nvPr>
        </p:nvSpPr>
        <p:spPr>
          <a:xfrm>
            <a:off x="579437" y="4418168"/>
            <a:ext cx="8305800" cy="1181862"/>
          </a:xfrm>
        </p:spPr>
        <p:txBody>
          <a:bodyPr/>
          <a:lstStyle/>
          <a:p>
            <a:r>
              <a:rPr lang="en-US" dirty="0"/>
              <a:t>Configuring Enterprise Mode Site List, Restricting Internet Explorer 11</a:t>
            </a:r>
          </a:p>
        </p:txBody>
      </p:sp>
    </p:spTree>
    <p:extLst>
      <p:ext uri="{BB962C8B-B14F-4D97-AF65-F5344CB8AC3E}">
        <p14:creationId xmlns:p14="http://schemas.microsoft.com/office/powerpoint/2010/main" val="33001098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266" y="2464294"/>
            <a:ext cx="11720594" cy="738664"/>
          </a:xfrm>
          <a:prstGeom prst="rect">
            <a:avLst/>
          </a:prstGeom>
        </p:spPr>
        <p:txBody>
          <a:bodyPr wrap="square">
            <a:spAutoFit/>
          </a:bodyPr>
          <a:lstStyle/>
          <a:p>
            <a:r>
              <a:rPr lang="en-US" b="1" dirty="0">
                <a:solidFill>
                  <a:srgbClr val="0070C0"/>
                </a:solidFill>
                <a:latin typeface="+mj-lt"/>
              </a:rPr>
              <a:t>Clear browsing data on exit</a:t>
            </a:r>
            <a:r>
              <a:rPr lang="en-US" b="1" dirty="0">
                <a:latin typeface="+mj-lt"/>
              </a:rPr>
              <a:t>:</a:t>
            </a:r>
          </a:p>
          <a:p>
            <a:r>
              <a:rPr lang="en-US" sz="1200" dirty="0">
                <a:latin typeface="+mj-lt"/>
              </a:rPr>
              <a:t>You can now choose to have your browsing data cleared when you exit Microsoft Edge. Just click on the three dots at the top right in Microsoft Edge and go into Settings, click on the “Choose what to clear” button under “Clear browser data” and enable “Always clear this after I close the browser” after choosing what data you want cleared.</a:t>
            </a:r>
            <a:endParaRPr lang="en-US" dirty="0">
              <a:latin typeface="+mj-lt"/>
            </a:endParaRPr>
          </a:p>
        </p:txBody>
      </p:sp>
      <p:sp>
        <p:nvSpPr>
          <p:cNvPr id="5" name="Rectangle 4"/>
          <p:cNvSpPr/>
          <p:nvPr/>
        </p:nvSpPr>
        <p:spPr>
          <a:xfrm>
            <a:off x="328266" y="5840032"/>
            <a:ext cx="11720594" cy="738664"/>
          </a:xfrm>
          <a:prstGeom prst="rect">
            <a:avLst/>
          </a:prstGeom>
        </p:spPr>
        <p:txBody>
          <a:bodyPr wrap="square">
            <a:spAutoFit/>
          </a:bodyPr>
          <a:lstStyle/>
          <a:p>
            <a:r>
              <a:rPr lang="en-US" b="1" dirty="0">
                <a:solidFill>
                  <a:srgbClr val="0070C0"/>
                </a:solidFill>
                <a:latin typeface="+mj-lt"/>
              </a:rPr>
              <a:t>Improved Download Prompts</a:t>
            </a:r>
            <a:r>
              <a:rPr lang="en-US" b="1" dirty="0">
                <a:latin typeface="+mj-lt"/>
              </a:rPr>
              <a:t>:</a:t>
            </a:r>
          </a:p>
          <a:p>
            <a:r>
              <a:rPr lang="en-US" sz="1200" dirty="0">
                <a:latin typeface="+mj-lt"/>
              </a:rPr>
              <a:t>You can now configure Microsoft Edge to show a prompt when you start a download, allowing you to choose where to save the file. Just open the Microsoft Edge settings pane (the three dots at the top right) and look for the option under “Downloads settings”.</a:t>
            </a:r>
          </a:p>
        </p:txBody>
      </p:sp>
      <p:sp>
        <p:nvSpPr>
          <p:cNvPr id="10" name="Rectangle 9"/>
          <p:cNvSpPr/>
          <p:nvPr/>
        </p:nvSpPr>
        <p:spPr>
          <a:xfrm>
            <a:off x="328266" y="1758892"/>
            <a:ext cx="11720594" cy="738664"/>
          </a:xfrm>
          <a:prstGeom prst="rect">
            <a:avLst/>
          </a:prstGeom>
        </p:spPr>
        <p:txBody>
          <a:bodyPr wrap="square">
            <a:spAutoFit/>
          </a:bodyPr>
          <a:lstStyle/>
          <a:p>
            <a:r>
              <a:rPr lang="en-US" b="1" dirty="0">
                <a:solidFill>
                  <a:srgbClr val="0070C0"/>
                </a:solidFill>
                <a:latin typeface="+mj-lt"/>
              </a:rPr>
              <a:t>Favorites</a:t>
            </a:r>
            <a:r>
              <a:rPr lang="en-US" b="1" dirty="0">
                <a:latin typeface="+mj-lt"/>
              </a:rPr>
              <a:t>:</a:t>
            </a:r>
          </a:p>
          <a:p>
            <a:pPr marL="174862" indent="-174862">
              <a:buFont typeface="Arial" panose="020B0604020202020204" pitchFamily="34" charset="0"/>
              <a:buChar char="•"/>
            </a:pPr>
            <a:r>
              <a:rPr lang="en-US" sz="1200" dirty="0">
                <a:latin typeface="+mj-lt"/>
              </a:rPr>
              <a:t>You can opt to show only the icons of the what’s saved on your favorites bar or both the icon and the name of the site. </a:t>
            </a:r>
          </a:p>
          <a:p>
            <a:pPr marL="174862" indent="-174862">
              <a:buFont typeface="Arial" panose="020B0604020202020204" pitchFamily="34" charset="0"/>
              <a:buChar char="•"/>
            </a:pPr>
            <a:r>
              <a:rPr lang="en-US" sz="1200" dirty="0">
                <a:latin typeface="+mj-lt"/>
              </a:rPr>
              <a:t>You can now import your favorites from Firefox. (Details included in the Favorites section) </a:t>
            </a:r>
            <a:endParaRPr lang="en-US" dirty="0">
              <a:latin typeface="+mj-lt"/>
            </a:endParaRPr>
          </a:p>
        </p:txBody>
      </p:sp>
      <p:sp>
        <p:nvSpPr>
          <p:cNvPr id="11" name="Rectangle 10"/>
          <p:cNvSpPr/>
          <p:nvPr/>
        </p:nvSpPr>
        <p:spPr>
          <a:xfrm>
            <a:off x="328266" y="1005523"/>
            <a:ext cx="11720594" cy="738664"/>
          </a:xfrm>
          <a:prstGeom prst="rect">
            <a:avLst/>
          </a:prstGeom>
        </p:spPr>
        <p:txBody>
          <a:bodyPr wrap="square">
            <a:spAutoFit/>
          </a:bodyPr>
          <a:lstStyle/>
          <a:p>
            <a:r>
              <a:rPr lang="en-US" b="1" dirty="0">
                <a:solidFill>
                  <a:srgbClr val="0070C0"/>
                </a:solidFill>
                <a:latin typeface="+mj-lt"/>
              </a:rPr>
              <a:t>Easier IE11 Transitions: </a:t>
            </a:r>
            <a:endParaRPr lang="en-US" b="1" dirty="0">
              <a:latin typeface="+mj-lt"/>
            </a:endParaRPr>
          </a:p>
          <a:p>
            <a:r>
              <a:rPr lang="en-US" sz="1200" dirty="0">
                <a:latin typeface="+mj-lt"/>
              </a:rPr>
              <a:t>Microsoft Edge can switch automatically to Internet Explorer 11 for sites on your Enterprise Mode Site List, with no interstitial page.  Internet Explorer 11 can switch back to Microsoft Edge for all other sites.</a:t>
            </a:r>
            <a:endParaRPr lang="en-US" dirty="0">
              <a:latin typeface="+mj-lt"/>
            </a:endParaRPr>
          </a:p>
        </p:txBody>
      </p:sp>
      <p:sp>
        <p:nvSpPr>
          <p:cNvPr id="12" name="Rectangle 11"/>
          <p:cNvSpPr/>
          <p:nvPr/>
        </p:nvSpPr>
        <p:spPr>
          <a:xfrm>
            <a:off x="328266" y="3215214"/>
            <a:ext cx="11720594" cy="738664"/>
          </a:xfrm>
          <a:prstGeom prst="rect">
            <a:avLst/>
          </a:prstGeom>
        </p:spPr>
        <p:txBody>
          <a:bodyPr wrap="square">
            <a:spAutoFit/>
          </a:bodyPr>
          <a:lstStyle/>
          <a:p>
            <a:r>
              <a:rPr lang="en-US" b="1" dirty="0">
                <a:solidFill>
                  <a:srgbClr val="0070C0"/>
                </a:solidFill>
                <a:latin typeface="+mj-lt"/>
              </a:rPr>
              <a:t>Extensions:</a:t>
            </a:r>
          </a:p>
          <a:p>
            <a:r>
              <a:rPr lang="en-US" sz="1200" dirty="0">
                <a:latin typeface="+mj-lt"/>
              </a:rPr>
              <a:t>Microsoft Edge is already great for browsing the web, but now you can add extensions to do even more. Extensions are small programs you can get from the Windows Store to add features to your browser. With extensions you can blocks ads, manage passwords, save to Pinterest, translate web pages and much more. </a:t>
            </a:r>
          </a:p>
        </p:txBody>
      </p:sp>
      <p:sp>
        <p:nvSpPr>
          <p:cNvPr id="13" name="Rectangle 12"/>
          <p:cNvSpPr/>
          <p:nvPr/>
        </p:nvSpPr>
        <p:spPr>
          <a:xfrm>
            <a:off x="328266" y="3966134"/>
            <a:ext cx="11720594" cy="1107996"/>
          </a:xfrm>
          <a:prstGeom prst="rect">
            <a:avLst/>
          </a:prstGeom>
        </p:spPr>
        <p:txBody>
          <a:bodyPr wrap="square">
            <a:spAutoFit/>
          </a:bodyPr>
          <a:lstStyle/>
          <a:p>
            <a:r>
              <a:rPr lang="en-US" b="1" dirty="0">
                <a:solidFill>
                  <a:srgbClr val="0070C0"/>
                </a:solidFill>
                <a:latin typeface="+mj-lt"/>
              </a:rPr>
              <a:t>Pinned Tabs:</a:t>
            </a:r>
          </a:p>
          <a:p>
            <a:r>
              <a:rPr lang="en-US" sz="1200" dirty="0">
                <a:latin typeface="+mj-lt"/>
              </a:rPr>
              <a:t>Microsoft Edge now lets you pin tabs, making it super easy to keep your most-used sites and web apps always available. To pin a tab, right-click on the tab you want to pin and choose “Pin tab”. To unpin a tab, right-click on the pinned tab you want to unpin and choose “Unpin tab”. Pinned tabs always appear at the start of the tab row, and only showing the site’s favicon. Pinned tabs don’t show a close button, so you won’t accidentally close them. Pinned tabs that are in your Microsoft Edge window when you close the app will come back the next time you open Microsoft Edge.</a:t>
            </a:r>
          </a:p>
        </p:txBody>
      </p:sp>
      <p:sp>
        <p:nvSpPr>
          <p:cNvPr id="14" name="Rectangle 13"/>
          <p:cNvSpPr/>
          <p:nvPr/>
        </p:nvSpPr>
        <p:spPr>
          <a:xfrm>
            <a:off x="328266" y="5075730"/>
            <a:ext cx="11720594" cy="738664"/>
          </a:xfrm>
          <a:prstGeom prst="rect">
            <a:avLst/>
          </a:prstGeom>
        </p:spPr>
        <p:txBody>
          <a:bodyPr wrap="square">
            <a:spAutoFit/>
          </a:bodyPr>
          <a:lstStyle/>
          <a:p>
            <a:r>
              <a:rPr lang="en-US" b="1" dirty="0">
                <a:solidFill>
                  <a:srgbClr val="0070C0"/>
                </a:solidFill>
                <a:latin typeface="+mj-lt"/>
              </a:rPr>
              <a:t>Paste and go:</a:t>
            </a:r>
          </a:p>
          <a:p>
            <a:r>
              <a:rPr lang="en-US" sz="1200" dirty="0">
                <a:latin typeface="+mj-lt"/>
              </a:rPr>
              <a:t>You can now copy any link into your clipboard, and right-click on the address bar in Microsoft Edge and choose “Paste and go” from the context menu. Microsoft Edge pastes the URL into the address bar, and navigates to the site. You can also copy words to your clipboard, and choose “Paste and search”.</a:t>
            </a:r>
          </a:p>
        </p:txBody>
      </p:sp>
      <p:sp>
        <p:nvSpPr>
          <p:cNvPr id="3" name="Rectangle 2"/>
          <p:cNvSpPr/>
          <p:nvPr/>
        </p:nvSpPr>
        <p:spPr>
          <a:xfrm>
            <a:off x="328266" y="147050"/>
            <a:ext cx="4377224" cy="830997"/>
          </a:xfrm>
          <a:prstGeom prst="rect">
            <a:avLst/>
          </a:prstGeom>
        </p:spPr>
        <p:txBody>
          <a:bodyPr wrap="none">
            <a:spAutoFit/>
          </a:bodyPr>
          <a:lstStyle/>
          <a:p>
            <a:r>
              <a:rPr lang="en-US" sz="4800" spc="-102" dirty="0">
                <a:ln w="3175">
                  <a:noFill/>
                </a:ln>
                <a:gradFill>
                  <a:gsLst>
                    <a:gs pos="1250">
                      <a:schemeClr val="tx1"/>
                    </a:gs>
                    <a:gs pos="100000">
                      <a:schemeClr val="tx1"/>
                    </a:gs>
                  </a:gsLst>
                  <a:lin ang="5400000" scaled="0"/>
                </a:gradFill>
                <a:latin typeface="+mj-lt"/>
                <a:cs typeface="Segoe UI" pitchFamily="34" charset="0"/>
              </a:rPr>
              <a:t>What Else Is New</a:t>
            </a:r>
          </a:p>
        </p:txBody>
      </p:sp>
    </p:spTree>
    <p:extLst>
      <p:ext uri="{BB962C8B-B14F-4D97-AF65-F5344CB8AC3E}">
        <p14:creationId xmlns:p14="http://schemas.microsoft.com/office/powerpoint/2010/main" val="3404315724"/>
      </p:ext>
    </p:extLst>
  </p:cSld>
  <p:clrMapOvr>
    <a:masterClrMapping/>
  </p:clrMapOvr>
  <p:transition advTm="75826">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2182971253"/>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4 – Browsers &amp; Internet Security</a:t>
                      </a: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(AIP/WIP)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55395674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789237" y="2809492"/>
            <a:ext cx="6858000" cy="1144970"/>
          </a:xfrm>
          <a:prstGeom prst="rect">
            <a:avLst/>
          </a:prstGeom>
        </p:spPr>
      </p:pic>
      <p:sp>
        <p:nvSpPr>
          <p:cNvPr id="4" name="Rectangle 3"/>
          <p:cNvSpPr/>
          <p:nvPr/>
        </p:nvSpPr>
        <p:spPr>
          <a:xfrm>
            <a:off x="913734" y="479425"/>
            <a:ext cx="1676400"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Reading view</a:t>
            </a:r>
          </a:p>
        </p:txBody>
      </p:sp>
      <p:sp>
        <p:nvSpPr>
          <p:cNvPr id="6" name="Rectangle 5"/>
          <p:cNvSpPr/>
          <p:nvPr/>
        </p:nvSpPr>
        <p:spPr>
          <a:xfrm>
            <a:off x="4016477" y="1516062"/>
            <a:ext cx="1697857" cy="38100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PDF Support</a:t>
            </a:r>
          </a:p>
        </p:txBody>
      </p:sp>
      <p:sp>
        <p:nvSpPr>
          <p:cNvPr id="7" name="Rectangle 6"/>
          <p:cNvSpPr/>
          <p:nvPr/>
        </p:nvSpPr>
        <p:spPr>
          <a:xfrm>
            <a:off x="1618993" y="5628123"/>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Web Note</a:t>
            </a:r>
          </a:p>
        </p:txBody>
      </p:sp>
      <p:sp>
        <p:nvSpPr>
          <p:cNvPr id="8" name="Rectangle 7"/>
          <p:cNvSpPr/>
          <p:nvPr/>
        </p:nvSpPr>
        <p:spPr>
          <a:xfrm>
            <a:off x="5016244" y="4666338"/>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Cortana Integration</a:t>
            </a:r>
          </a:p>
        </p:txBody>
      </p:sp>
      <p:sp>
        <p:nvSpPr>
          <p:cNvPr id="9" name="Rectangle 8"/>
          <p:cNvSpPr/>
          <p:nvPr/>
        </p:nvSpPr>
        <p:spPr>
          <a:xfrm>
            <a:off x="7924134" y="397167"/>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Enterprise Mode Support</a:t>
            </a:r>
          </a:p>
        </p:txBody>
      </p:sp>
      <p:sp>
        <p:nvSpPr>
          <p:cNvPr id="10" name="Rectangle 9"/>
          <p:cNvSpPr/>
          <p:nvPr/>
        </p:nvSpPr>
        <p:spPr>
          <a:xfrm>
            <a:off x="9219534" y="187452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Group Policy / MDM Parity</a:t>
            </a:r>
          </a:p>
        </p:txBody>
      </p:sp>
      <p:sp>
        <p:nvSpPr>
          <p:cNvPr id="11" name="Rectangle 10"/>
          <p:cNvSpPr/>
          <p:nvPr/>
        </p:nvSpPr>
        <p:spPr>
          <a:xfrm>
            <a:off x="9037637" y="564604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HTML5Test.com Score = 377</a:t>
            </a:r>
          </a:p>
        </p:txBody>
      </p:sp>
      <p:sp>
        <p:nvSpPr>
          <p:cNvPr id="12" name="Rectangle 11"/>
          <p:cNvSpPr/>
          <p:nvPr/>
        </p:nvSpPr>
        <p:spPr>
          <a:xfrm>
            <a:off x="495143" y="6541618"/>
            <a:ext cx="1752600"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0"/>
                <a:solidFill>
                  <a:srgbClr val="00B0F0"/>
                </a:solidFill>
                <a:effectLst>
                  <a:outerShdw blurRad="38100" dist="25400" dir="5400000" algn="ctr" rotWithShape="0">
                    <a:srgbClr val="6E747A">
                      <a:alpha val="43000"/>
                    </a:srgbClr>
                  </a:outerShdw>
                </a:effectLst>
                <a:uLnTx/>
                <a:uFillTx/>
              </a:rPr>
              <a:t>TH1 Features</a:t>
            </a:r>
          </a:p>
        </p:txBody>
      </p:sp>
      <p:sp>
        <p:nvSpPr>
          <p:cNvPr id="13" name="Rectangle 12"/>
          <p:cNvSpPr/>
          <p:nvPr/>
        </p:nvSpPr>
        <p:spPr>
          <a:xfrm>
            <a:off x="1354623" y="1058286"/>
            <a:ext cx="3551903"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Accessibility Improvements</a:t>
            </a:r>
          </a:p>
        </p:txBody>
      </p:sp>
      <p:sp>
        <p:nvSpPr>
          <p:cNvPr id="14" name="Rectangle 13"/>
          <p:cNvSpPr/>
          <p:nvPr/>
        </p:nvSpPr>
        <p:spPr>
          <a:xfrm>
            <a:off x="5075237" y="2070434"/>
            <a:ext cx="3551903"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Reliability Improvements</a:t>
            </a:r>
          </a:p>
        </p:txBody>
      </p:sp>
      <p:sp>
        <p:nvSpPr>
          <p:cNvPr id="15" name="Rectangle 14"/>
          <p:cNvSpPr/>
          <p:nvPr/>
        </p:nvSpPr>
        <p:spPr>
          <a:xfrm>
            <a:off x="1013285" y="3933909"/>
            <a:ext cx="3551903"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Security Improvements</a:t>
            </a:r>
          </a:p>
        </p:txBody>
      </p:sp>
      <p:sp>
        <p:nvSpPr>
          <p:cNvPr id="16" name="Rectangle 15"/>
          <p:cNvSpPr/>
          <p:nvPr/>
        </p:nvSpPr>
        <p:spPr>
          <a:xfrm>
            <a:off x="3703637" y="5174142"/>
            <a:ext cx="3551903"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Improved First-Run Experience</a:t>
            </a:r>
          </a:p>
        </p:txBody>
      </p:sp>
      <p:sp>
        <p:nvSpPr>
          <p:cNvPr id="17" name="Rectangle 16"/>
          <p:cNvSpPr/>
          <p:nvPr/>
        </p:nvSpPr>
        <p:spPr>
          <a:xfrm>
            <a:off x="8291512" y="1064776"/>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Importing Favorites</a:t>
            </a:r>
          </a:p>
        </p:txBody>
      </p:sp>
      <p:sp>
        <p:nvSpPr>
          <p:cNvPr id="18" name="Rectangle 17"/>
          <p:cNvSpPr/>
          <p:nvPr/>
        </p:nvSpPr>
        <p:spPr>
          <a:xfrm>
            <a:off x="9611595" y="380206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Tab Preview</a:t>
            </a:r>
          </a:p>
        </p:txBody>
      </p:sp>
      <p:sp>
        <p:nvSpPr>
          <p:cNvPr id="19" name="Rectangle 18"/>
          <p:cNvSpPr/>
          <p:nvPr/>
        </p:nvSpPr>
        <p:spPr>
          <a:xfrm>
            <a:off x="5183187" y="227959"/>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Dragging Tabs</a:t>
            </a:r>
          </a:p>
        </p:txBody>
      </p:sp>
      <p:sp>
        <p:nvSpPr>
          <p:cNvPr id="20" name="Rectangle 19"/>
          <p:cNvSpPr/>
          <p:nvPr/>
        </p:nvSpPr>
        <p:spPr>
          <a:xfrm>
            <a:off x="444243" y="219715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Roaming Favorites</a:t>
            </a:r>
          </a:p>
        </p:txBody>
      </p:sp>
      <p:sp>
        <p:nvSpPr>
          <p:cNvPr id="21" name="Rectangle 20"/>
          <p:cNvSpPr/>
          <p:nvPr/>
        </p:nvSpPr>
        <p:spPr>
          <a:xfrm>
            <a:off x="274638" y="4756458"/>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Roaming Reading list</a:t>
            </a:r>
          </a:p>
        </p:txBody>
      </p:sp>
      <p:sp>
        <p:nvSpPr>
          <p:cNvPr id="22" name="Rectangle 21"/>
          <p:cNvSpPr/>
          <p:nvPr/>
        </p:nvSpPr>
        <p:spPr>
          <a:xfrm>
            <a:off x="6175580" y="4234258"/>
            <a:ext cx="621665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Roaming Passwords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p:nvSpPr>
        <p:spPr>
          <a:xfrm>
            <a:off x="8267400" y="5166923"/>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"Save target as"</a:t>
            </a:r>
          </a:p>
        </p:txBody>
      </p:sp>
      <p:sp>
        <p:nvSpPr>
          <p:cNvPr id="24" name="Rectangle 23"/>
          <p:cNvSpPr/>
          <p:nvPr/>
        </p:nvSpPr>
        <p:spPr>
          <a:xfrm>
            <a:off x="6446837" y="1515486"/>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Scroll wheel responsiveness</a:t>
            </a:r>
          </a:p>
        </p:txBody>
      </p:sp>
      <p:sp>
        <p:nvSpPr>
          <p:cNvPr id="2" name="Rectangle 1"/>
          <p:cNvSpPr/>
          <p:nvPr/>
        </p:nvSpPr>
        <p:spPr>
          <a:xfrm>
            <a:off x="823913" y="1591686"/>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Drag-and-drop Support</a:t>
            </a:r>
          </a:p>
        </p:txBody>
      </p:sp>
      <p:sp>
        <p:nvSpPr>
          <p:cNvPr id="5" name="Rectangle 4"/>
          <p:cNvSpPr/>
          <p:nvPr/>
        </p:nvSpPr>
        <p:spPr>
          <a:xfrm>
            <a:off x="2293713" y="4323794"/>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Pause/resume downloads</a:t>
            </a:r>
          </a:p>
        </p:txBody>
      </p:sp>
      <p:sp>
        <p:nvSpPr>
          <p:cNvPr id="25" name="Rectangle 24"/>
          <p:cNvSpPr/>
          <p:nvPr/>
        </p:nvSpPr>
        <p:spPr>
          <a:xfrm>
            <a:off x="9786476" y="2433416"/>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F12 Docking</a:t>
            </a:r>
          </a:p>
        </p:txBody>
      </p:sp>
      <p:sp>
        <p:nvSpPr>
          <p:cNvPr id="26" name="Rectangle 25"/>
          <p:cNvSpPr/>
          <p:nvPr/>
        </p:nvSpPr>
        <p:spPr>
          <a:xfrm>
            <a:off x="3441131" y="2346389"/>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Reading Bar in PDF</a:t>
            </a:r>
          </a:p>
        </p:txBody>
      </p:sp>
      <p:sp>
        <p:nvSpPr>
          <p:cNvPr id="27" name="Rectangle 26"/>
          <p:cNvSpPr/>
          <p:nvPr/>
        </p:nvSpPr>
        <p:spPr>
          <a:xfrm>
            <a:off x="731837" y="2800301"/>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PDF Zoom</a:t>
            </a:r>
          </a:p>
        </p:txBody>
      </p:sp>
      <p:sp>
        <p:nvSpPr>
          <p:cNvPr id="28" name="Rectangle 27"/>
          <p:cNvSpPr/>
          <p:nvPr/>
        </p:nvSpPr>
        <p:spPr>
          <a:xfrm>
            <a:off x="6370637" y="5712244"/>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PDF Context Menu</a:t>
            </a:r>
          </a:p>
        </p:txBody>
      </p:sp>
      <p:sp>
        <p:nvSpPr>
          <p:cNvPr id="29" name="Rectangle 28"/>
          <p:cNvSpPr/>
          <p:nvPr/>
        </p:nvSpPr>
        <p:spPr>
          <a:xfrm>
            <a:off x="3742863" y="670481"/>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w="0"/>
                <a:solidFill>
                  <a:srgbClr val="0070C0"/>
                </a:solidFill>
                <a:effectLst>
                  <a:outerShdw blurRad="38100" dist="25400" dir="5400000" algn="ctr" rotWithShape="0">
                    <a:srgbClr val="6E747A">
                      <a:alpha val="43000"/>
                    </a:srgbClr>
                  </a:outerShdw>
                </a:effectLst>
                <a:uLnTx/>
                <a:uFillTx/>
              </a:rPr>
              <a:t>PDF Cortana Support</a:t>
            </a:r>
            <a:endPar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endParaRPr>
          </a:p>
        </p:txBody>
      </p:sp>
      <p:sp>
        <p:nvSpPr>
          <p:cNvPr id="30" name="Rectangle 29"/>
          <p:cNvSpPr/>
          <p:nvPr/>
        </p:nvSpPr>
        <p:spPr>
          <a:xfrm>
            <a:off x="7589838" y="4740983"/>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HTML5 Audio/Video Controls</a:t>
            </a:r>
          </a:p>
        </p:txBody>
      </p:sp>
      <p:sp>
        <p:nvSpPr>
          <p:cNvPr id="31" name="Rectangle 30"/>
          <p:cNvSpPr/>
          <p:nvPr/>
        </p:nvSpPr>
        <p:spPr>
          <a:xfrm>
            <a:off x="5418885" y="100955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Miracast/DLNA Support</a:t>
            </a:r>
          </a:p>
        </p:txBody>
      </p:sp>
      <p:sp>
        <p:nvSpPr>
          <p:cNvPr id="32" name="Rectangle 31"/>
          <p:cNvSpPr/>
          <p:nvPr/>
        </p:nvSpPr>
        <p:spPr>
          <a:xfrm>
            <a:off x="1455864" y="5991664"/>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"Send Feedback" Support</a:t>
            </a:r>
          </a:p>
        </p:txBody>
      </p:sp>
      <p:sp>
        <p:nvSpPr>
          <p:cNvPr id="33" name="Rectangle 32"/>
          <p:cNvSpPr/>
          <p:nvPr/>
        </p:nvSpPr>
        <p:spPr>
          <a:xfrm>
            <a:off x="9761285" y="3209609"/>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Improved Battery Life</a:t>
            </a:r>
          </a:p>
        </p:txBody>
      </p:sp>
      <p:sp>
        <p:nvSpPr>
          <p:cNvPr id="34" name="Rectangle 33"/>
          <p:cNvSpPr/>
          <p:nvPr/>
        </p:nvSpPr>
        <p:spPr>
          <a:xfrm>
            <a:off x="9041324" y="5910986"/>
            <a:ext cx="3076933"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HTML5Test.com Score = 433</a:t>
            </a:r>
          </a:p>
        </p:txBody>
      </p:sp>
      <p:sp>
        <p:nvSpPr>
          <p:cNvPr id="35" name="Rectangle 34"/>
          <p:cNvSpPr/>
          <p:nvPr/>
        </p:nvSpPr>
        <p:spPr>
          <a:xfrm>
            <a:off x="2080877" y="6541618"/>
            <a:ext cx="2267031"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0"/>
                <a:solidFill>
                  <a:srgbClr val="0070C0"/>
                </a:solidFill>
                <a:effectLst>
                  <a:outerShdw blurRad="38100" dist="25400" dir="5400000" algn="ctr" rotWithShape="0">
                    <a:srgbClr val="6E747A">
                      <a:alpha val="43000"/>
                    </a:srgbClr>
                  </a:outerShdw>
                </a:effectLst>
                <a:uLnTx/>
                <a:uFillTx/>
              </a:rPr>
              <a:t>TH2 Improvements</a:t>
            </a:r>
          </a:p>
        </p:txBody>
      </p:sp>
      <p:sp>
        <p:nvSpPr>
          <p:cNvPr id="36" name="Rectangle 35"/>
          <p:cNvSpPr/>
          <p:nvPr/>
        </p:nvSpPr>
        <p:spPr>
          <a:xfrm>
            <a:off x="4344987" y="6541618"/>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RS1 Improvements</a:t>
            </a:r>
          </a:p>
        </p:txBody>
      </p:sp>
      <p:sp>
        <p:nvSpPr>
          <p:cNvPr id="39" name="Rectangle 38"/>
          <p:cNvSpPr/>
          <p:nvPr/>
        </p:nvSpPr>
        <p:spPr>
          <a:xfrm>
            <a:off x="4313237" y="6089160"/>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Seamless Browser Switching</a:t>
            </a:r>
          </a:p>
        </p:txBody>
      </p:sp>
      <p:sp>
        <p:nvSpPr>
          <p:cNvPr id="40" name="Rectangle 39"/>
          <p:cNvSpPr/>
          <p:nvPr/>
        </p:nvSpPr>
        <p:spPr>
          <a:xfrm>
            <a:off x="2714951" y="303798"/>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w="0"/>
                <a:solidFill>
                  <a:srgbClr val="002060"/>
                </a:solidFill>
                <a:effectLst>
                  <a:outerShdw blurRad="38100" dist="25400" dir="5400000" algn="ctr" rotWithShape="0">
                    <a:srgbClr val="6E747A">
                      <a:alpha val="43000"/>
                    </a:srgbClr>
                  </a:outerShdw>
                </a:effectLst>
                <a:uLnTx/>
                <a:uFillTx/>
              </a:rPr>
              <a:t>RestrictIE</a:t>
            </a:r>
            <a:endPar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endParaRPr>
          </a:p>
        </p:txBody>
      </p:sp>
      <p:sp>
        <p:nvSpPr>
          <p:cNvPr id="41" name="Rectangle 40"/>
          <p:cNvSpPr/>
          <p:nvPr/>
        </p:nvSpPr>
        <p:spPr>
          <a:xfrm>
            <a:off x="8944178" y="432136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User/Computer Policies</a:t>
            </a:r>
          </a:p>
        </p:txBody>
      </p:sp>
      <p:sp>
        <p:nvSpPr>
          <p:cNvPr id="42" name="Rectangle 41"/>
          <p:cNvSpPr/>
          <p:nvPr/>
        </p:nvSpPr>
        <p:spPr>
          <a:xfrm>
            <a:off x="7926387" y="2309112"/>
            <a:ext cx="6216650" cy="40011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Extensions</a:t>
            </a:r>
          </a:p>
        </p:txBody>
      </p:sp>
      <p:sp>
        <p:nvSpPr>
          <p:cNvPr id="43" name="Rectangle 42"/>
          <p:cNvSpPr/>
          <p:nvPr/>
        </p:nvSpPr>
        <p:spPr>
          <a:xfrm>
            <a:off x="2623214" y="1966292"/>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Improved Favorites</a:t>
            </a:r>
          </a:p>
        </p:txBody>
      </p:sp>
      <p:sp>
        <p:nvSpPr>
          <p:cNvPr id="44" name="Rectangle 43"/>
          <p:cNvSpPr/>
          <p:nvPr/>
        </p:nvSpPr>
        <p:spPr>
          <a:xfrm>
            <a:off x="4147215" y="3834836"/>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Clear Browser Data on Exit</a:t>
            </a:r>
          </a:p>
        </p:txBody>
      </p:sp>
      <p:sp>
        <p:nvSpPr>
          <p:cNvPr id="45" name="Rectangle 44"/>
          <p:cNvSpPr/>
          <p:nvPr/>
        </p:nvSpPr>
        <p:spPr>
          <a:xfrm>
            <a:off x="10203232" y="771661"/>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Pinned Tabs</a:t>
            </a:r>
          </a:p>
        </p:txBody>
      </p:sp>
      <p:sp>
        <p:nvSpPr>
          <p:cNvPr id="46" name="Rectangle 45"/>
          <p:cNvSpPr/>
          <p:nvPr/>
        </p:nvSpPr>
        <p:spPr>
          <a:xfrm>
            <a:off x="634542" y="3368008"/>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Paste-and-go</a:t>
            </a:r>
          </a:p>
        </p:txBody>
      </p:sp>
      <p:sp>
        <p:nvSpPr>
          <p:cNvPr id="47" name="Rectangle 46"/>
          <p:cNvSpPr/>
          <p:nvPr/>
        </p:nvSpPr>
        <p:spPr>
          <a:xfrm>
            <a:off x="393022" y="5210439"/>
            <a:ext cx="6216650" cy="3693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Improved Download Prompts</a:t>
            </a:r>
          </a:p>
        </p:txBody>
      </p:sp>
      <p:sp>
        <p:nvSpPr>
          <p:cNvPr id="48" name="Rectangle 47"/>
          <p:cNvSpPr/>
          <p:nvPr/>
        </p:nvSpPr>
        <p:spPr>
          <a:xfrm>
            <a:off x="9054177" y="6175930"/>
            <a:ext cx="6216650" cy="646331"/>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rPr>
              <a:t>HTML5Test.com Score = 460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ln w="0"/>
                <a:solidFill>
                  <a:srgbClr val="002060"/>
                </a:solidFill>
                <a:effectLst>
                  <a:outerShdw blurRad="38100" dist="25400" dir="5400000" algn="ctr" rotWithShape="0">
                    <a:srgbClr val="6E747A">
                      <a:alpha val="43000"/>
                    </a:srgbClr>
                  </a:outerShdw>
                </a:effectLst>
              </a:rPr>
              <a:t>HTML5Test “All Flags” </a:t>
            </a:r>
            <a:r>
              <a:rPr lang="en-US" sz="1400" kern="0" dirty="0">
                <a:ln w="0"/>
                <a:solidFill>
                  <a:srgbClr val="002060"/>
                </a:solidFill>
                <a:effectLst>
                  <a:outerShdw blurRad="38100" dist="25400" dir="5400000" algn="ctr" rotWithShape="0">
                    <a:srgbClr val="6E747A">
                      <a:alpha val="43000"/>
                    </a:srgbClr>
                  </a:outerShdw>
                </a:effectLst>
              </a:rPr>
              <a:t> </a:t>
            </a:r>
            <a:r>
              <a:rPr lang="en-US" kern="0" dirty="0">
                <a:ln w="0"/>
                <a:solidFill>
                  <a:srgbClr val="002060"/>
                </a:solidFill>
                <a:effectLst>
                  <a:outerShdw blurRad="38100" dist="25400" dir="5400000" algn="ctr" rotWithShape="0">
                    <a:srgbClr val="6E747A">
                      <a:alpha val="43000"/>
                    </a:srgbClr>
                  </a:outerShdw>
                </a:effectLst>
              </a:rPr>
              <a:t>= 473</a:t>
            </a:r>
            <a:endParaRPr kumimoji="0" lang="en-US" sz="1800" b="0" i="0" u="none" strike="noStrike" kern="0" cap="none" spc="0" normalizeH="0" baseline="0" noProof="0" dirty="0">
              <a:ln w="0"/>
              <a:solidFill>
                <a:srgbClr val="002060"/>
              </a:solidFill>
              <a:effectLst>
                <a:outerShdw blurRad="38100" dist="25400" dir="5400000" algn="ctr" rotWithShape="0">
                  <a:srgbClr val="6E747A">
                    <a:alpha val="43000"/>
                  </a:srgbClr>
                </a:outerShdw>
              </a:effectLst>
              <a:uLnTx/>
              <a:uFillTx/>
            </a:endParaRPr>
          </a:p>
        </p:txBody>
      </p:sp>
    </p:spTree>
    <p:extLst>
      <p:ext uri="{BB962C8B-B14F-4D97-AF65-F5344CB8AC3E}">
        <p14:creationId xmlns:p14="http://schemas.microsoft.com/office/powerpoint/2010/main" val="3627693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Effect transition="in" filter="fade">
                                      <p:cBhvr>
                                        <p:cTn id="56" dur="500"/>
                                        <p:tgtEl>
                                          <p:spTgt spid="2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1"/>
                                        </p:tgtEl>
                                        <p:attrNameLst>
                                          <p:attrName>style.visibility</p:attrName>
                                        </p:attrNameLst>
                                      </p:cBhvr>
                                      <p:to>
                                        <p:strVal val="visible"/>
                                      </p:to>
                                    </p:set>
                                    <p:anim calcmode="lin" valueType="num">
                                      <p:cBhvr>
                                        <p:cTn id="64" dur="500" fill="hold"/>
                                        <p:tgtEl>
                                          <p:spTgt spid="31"/>
                                        </p:tgtEl>
                                        <p:attrNameLst>
                                          <p:attrName>ppt_w</p:attrName>
                                        </p:attrNameLst>
                                      </p:cBhvr>
                                      <p:tavLst>
                                        <p:tav tm="0">
                                          <p:val>
                                            <p:fltVal val="0"/>
                                          </p:val>
                                        </p:tav>
                                        <p:tav tm="100000">
                                          <p:val>
                                            <p:strVal val="#ppt_w"/>
                                          </p:val>
                                        </p:tav>
                                      </p:tavLst>
                                    </p:anim>
                                    <p:anim calcmode="lin" valueType="num">
                                      <p:cBhvr>
                                        <p:cTn id="65" dur="500" fill="hold"/>
                                        <p:tgtEl>
                                          <p:spTgt spid="31"/>
                                        </p:tgtEl>
                                        <p:attrNameLst>
                                          <p:attrName>ppt_h</p:attrName>
                                        </p:attrNameLst>
                                      </p:cBhvr>
                                      <p:tavLst>
                                        <p:tav tm="0">
                                          <p:val>
                                            <p:fltVal val="0"/>
                                          </p:val>
                                        </p:tav>
                                        <p:tav tm="100000">
                                          <p:val>
                                            <p:strVal val="#ppt_h"/>
                                          </p:val>
                                        </p:tav>
                                      </p:tavLst>
                                    </p:anim>
                                    <p:animEffect transition="in" filter="fade">
                                      <p:cBhvr>
                                        <p:cTn id="66" dur="500"/>
                                        <p:tgtEl>
                                          <p:spTgt spid="3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p:cTn id="74" dur="500" fill="hold"/>
                                        <p:tgtEl>
                                          <p:spTgt spid="24"/>
                                        </p:tgtEl>
                                        <p:attrNameLst>
                                          <p:attrName>ppt_w</p:attrName>
                                        </p:attrNameLst>
                                      </p:cBhvr>
                                      <p:tavLst>
                                        <p:tav tm="0">
                                          <p:val>
                                            <p:fltVal val="0"/>
                                          </p:val>
                                        </p:tav>
                                        <p:tav tm="100000">
                                          <p:val>
                                            <p:strVal val="#ppt_w"/>
                                          </p:val>
                                        </p:tav>
                                      </p:tavLst>
                                    </p:anim>
                                    <p:anim calcmode="lin" valueType="num">
                                      <p:cBhvr>
                                        <p:cTn id="75" dur="500" fill="hold"/>
                                        <p:tgtEl>
                                          <p:spTgt spid="24"/>
                                        </p:tgtEl>
                                        <p:attrNameLst>
                                          <p:attrName>ppt_h</p:attrName>
                                        </p:attrNameLst>
                                      </p:cBhvr>
                                      <p:tavLst>
                                        <p:tav tm="0">
                                          <p:val>
                                            <p:fltVal val="0"/>
                                          </p:val>
                                        </p:tav>
                                        <p:tav tm="100000">
                                          <p:val>
                                            <p:strVal val="#ppt_h"/>
                                          </p:val>
                                        </p:tav>
                                      </p:tavLst>
                                    </p:anim>
                                    <p:animEffect transition="in" filter="fade">
                                      <p:cBhvr>
                                        <p:cTn id="76" dur="500"/>
                                        <p:tgtEl>
                                          <p:spTgt spid="24"/>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
                                        </p:tgtEl>
                                        <p:attrNameLst>
                                          <p:attrName>style.visibility</p:attrName>
                                        </p:attrNameLst>
                                      </p:cBhvr>
                                      <p:to>
                                        <p:strVal val="visible"/>
                                      </p:to>
                                    </p:set>
                                    <p:anim calcmode="lin" valueType="num">
                                      <p:cBhvr>
                                        <p:cTn id="79" dur="500" fill="hold"/>
                                        <p:tgtEl>
                                          <p:spTgt spid="2"/>
                                        </p:tgtEl>
                                        <p:attrNameLst>
                                          <p:attrName>ppt_w</p:attrName>
                                        </p:attrNameLst>
                                      </p:cBhvr>
                                      <p:tavLst>
                                        <p:tav tm="0">
                                          <p:val>
                                            <p:fltVal val="0"/>
                                          </p:val>
                                        </p:tav>
                                        <p:tav tm="100000">
                                          <p:val>
                                            <p:strVal val="#ppt_w"/>
                                          </p:val>
                                        </p:tav>
                                      </p:tavLst>
                                    </p:anim>
                                    <p:anim calcmode="lin" valueType="num">
                                      <p:cBhvr>
                                        <p:cTn id="80" dur="500" fill="hold"/>
                                        <p:tgtEl>
                                          <p:spTgt spid="2"/>
                                        </p:tgtEl>
                                        <p:attrNameLst>
                                          <p:attrName>ppt_h</p:attrName>
                                        </p:attrNameLst>
                                      </p:cBhvr>
                                      <p:tavLst>
                                        <p:tav tm="0">
                                          <p:val>
                                            <p:fltVal val="0"/>
                                          </p:val>
                                        </p:tav>
                                        <p:tav tm="100000">
                                          <p:val>
                                            <p:strVal val="#ppt_h"/>
                                          </p:val>
                                        </p:tav>
                                      </p:tavLst>
                                    </p:anim>
                                    <p:animEffect transition="in" filter="fade">
                                      <p:cBhvr>
                                        <p:cTn id="81" dur="500"/>
                                        <p:tgtEl>
                                          <p:spTgt spid="2"/>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 calcmode="lin" valueType="num">
                                      <p:cBhvr>
                                        <p:cTn id="84" dur="500" fill="hold"/>
                                        <p:tgtEl>
                                          <p:spTgt spid="20"/>
                                        </p:tgtEl>
                                        <p:attrNameLst>
                                          <p:attrName>ppt_w</p:attrName>
                                        </p:attrNameLst>
                                      </p:cBhvr>
                                      <p:tavLst>
                                        <p:tav tm="0">
                                          <p:val>
                                            <p:fltVal val="0"/>
                                          </p:val>
                                        </p:tav>
                                        <p:tav tm="100000">
                                          <p:val>
                                            <p:strVal val="#ppt_w"/>
                                          </p:val>
                                        </p:tav>
                                      </p:tavLst>
                                    </p:anim>
                                    <p:anim calcmode="lin" valueType="num">
                                      <p:cBhvr>
                                        <p:cTn id="85" dur="500" fill="hold"/>
                                        <p:tgtEl>
                                          <p:spTgt spid="20"/>
                                        </p:tgtEl>
                                        <p:attrNameLst>
                                          <p:attrName>ppt_h</p:attrName>
                                        </p:attrNameLst>
                                      </p:cBhvr>
                                      <p:tavLst>
                                        <p:tav tm="0">
                                          <p:val>
                                            <p:fltVal val="0"/>
                                          </p:val>
                                        </p:tav>
                                        <p:tav tm="100000">
                                          <p:val>
                                            <p:strVal val="#ppt_h"/>
                                          </p:val>
                                        </p:tav>
                                      </p:tavLst>
                                    </p:anim>
                                    <p:animEffect transition="in" filter="fade">
                                      <p:cBhvr>
                                        <p:cTn id="86" dur="500"/>
                                        <p:tgtEl>
                                          <p:spTgt spid="20"/>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p:cTn id="89" dur="500" fill="hold"/>
                                        <p:tgtEl>
                                          <p:spTgt spid="14"/>
                                        </p:tgtEl>
                                        <p:attrNameLst>
                                          <p:attrName>ppt_w</p:attrName>
                                        </p:attrNameLst>
                                      </p:cBhvr>
                                      <p:tavLst>
                                        <p:tav tm="0">
                                          <p:val>
                                            <p:fltVal val="0"/>
                                          </p:val>
                                        </p:tav>
                                        <p:tav tm="100000">
                                          <p:val>
                                            <p:strVal val="#ppt_w"/>
                                          </p:val>
                                        </p:tav>
                                      </p:tavLst>
                                    </p:anim>
                                    <p:anim calcmode="lin" valueType="num">
                                      <p:cBhvr>
                                        <p:cTn id="90" dur="500" fill="hold"/>
                                        <p:tgtEl>
                                          <p:spTgt spid="14"/>
                                        </p:tgtEl>
                                        <p:attrNameLst>
                                          <p:attrName>ppt_h</p:attrName>
                                        </p:attrNameLst>
                                      </p:cBhvr>
                                      <p:tavLst>
                                        <p:tav tm="0">
                                          <p:val>
                                            <p:fltVal val="0"/>
                                          </p:val>
                                        </p:tav>
                                        <p:tav tm="100000">
                                          <p:val>
                                            <p:strVal val="#ppt_h"/>
                                          </p:val>
                                        </p:tav>
                                      </p:tavLst>
                                    </p:anim>
                                    <p:animEffect transition="in" filter="fade">
                                      <p:cBhvr>
                                        <p:cTn id="91" dur="500"/>
                                        <p:tgtEl>
                                          <p:spTgt spid="1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6"/>
                                        </p:tgtEl>
                                        <p:attrNameLst>
                                          <p:attrName>style.visibility</p:attrName>
                                        </p:attrNameLst>
                                      </p:cBhvr>
                                      <p:to>
                                        <p:strVal val="visible"/>
                                      </p:to>
                                    </p:set>
                                    <p:anim calcmode="lin" valueType="num">
                                      <p:cBhvr>
                                        <p:cTn id="94" dur="500" fill="hold"/>
                                        <p:tgtEl>
                                          <p:spTgt spid="26"/>
                                        </p:tgtEl>
                                        <p:attrNameLst>
                                          <p:attrName>ppt_w</p:attrName>
                                        </p:attrNameLst>
                                      </p:cBhvr>
                                      <p:tavLst>
                                        <p:tav tm="0">
                                          <p:val>
                                            <p:fltVal val="0"/>
                                          </p:val>
                                        </p:tav>
                                        <p:tav tm="100000">
                                          <p:val>
                                            <p:strVal val="#ppt_w"/>
                                          </p:val>
                                        </p:tav>
                                      </p:tavLst>
                                    </p:anim>
                                    <p:anim calcmode="lin" valueType="num">
                                      <p:cBhvr>
                                        <p:cTn id="95" dur="500" fill="hold"/>
                                        <p:tgtEl>
                                          <p:spTgt spid="26"/>
                                        </p:tgtEl>
                                        <p:attrNameLst>
                                          <p:attrName>ppt_h</p:attrName>
                                        </p:attrNameLst>
                                      </p:cBhvr>
                                      <p:tavLst>
                                        <p:tav tm="0">
                                          <p:val>
                                            <p:fltVal val="0"/>
                                          </p:val>
                                        </p:tav>
                                        <p:tav tm="100000">
                                          <p:val>
                                            <p:strVal val="#ppt_h"/>
                                          </p:val>
                                        </p:tav>
                                      </p:tavLst>
                                    </p:anim>
                                    <p:animEffect transition="in" filter="fade">
                                      <p:cBhvr>
                                        <p:cTn id="96" dur="500"/>
                                        <p:tgtEl>
                                          <p:spTgt spid="2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p:cTn id="99" dur="500" fill="hold"/>
                                        <p:tgtEl>
                                          <p:spTgt spid="27"/>
                                        </p:tgtEl>
                                        <p:attrNameLst>
                                          <p:attrName>ppt_w</p:attrName>
                                        </p:attrNameLst>
                                      </p:cBhvr>
                                      <p:tavLst>
                                        <p:tav tm="0">
                                          <p:val>
                                            <p:fltVal val="0"/>
                                          </p:val>
                                        </p:tav>
                                        <p:tav tm="100000">
                                          <p:val>
                                            <p:strVal val="#ppt_w"/>
                                          </p:val>
                                        </p:tav>
                                      </p:tavLst>
                                    </p:anim>
                                    <p:anim calcmode="lin" valueType="num">
                                      <p:cBhvr>
                                        <p:cTn id="100" dur="500" fill="hold"/>
                                        <p:tgtEl>
                                          <p:spTgt spid="27"/>
                                        </p:tgtEl>
                                        <p:attrNameLst>
                                          <p:attrName>ppt_h</p:attrName>
                                        </p:attrNameLst>
                                      </p:cBhvr>
                                      <p:tavLst>
                                        <p:tav tm="0">
                                          <p:val>
                                            <p:fltVal val="0"/>
                                          </p:val>
                                        </p:tav>
                                        <p:tav tm="100000">
                                          <p:val>
                                            <p:strVal val="#ppt_h"/>
                                          </p:val>
                                        </p:tav>
                                      </p:tavLst>
                                    </p:anim>
                                    <p:animEffect transition="in" filter="fade">
                                      <p:cBhvr>
                                        <p:cTn id="101" dur="500"/>
                                        <p:tgtEl>
                                          <p:spTgt spid="27"/>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 calcmode="lin" valueType="num">
                                      <p:cBhvr>
                                        <p:cTn id="104" dur="500" fill="hold"/>
                                        <p:tgtEl>
                                          <p:spTgt spid="25"/>
                                        </p:tgtEl>
                                        <p:attrNameLst>
                                          <p:attrName>ppt_w</p:attrName>
                                        </p:attrNameLst>
                                      </p:cBhvr>
                                      <p:tavLst>
                                        <p:tav tm="0">
                                          <p:val>
                                            <p:fltVal val="0"/>
                                          </p:val>
                                        </p:tav>
                                        <p:tav tm="100000">
                                          <p:val>
                                            <p:strVal val="#ppt_w"/>
                                          </p:val>
                                        </p:tav>
                                      </p:tavLst>
                                    </p:anim>
                                    <p:anim calcmode="lin" valueType="num">
                                      <p:cBhvr>
                                        <p:cTn id="105" dur="500" fill="hold"/>
                                        <p:tgtEl>
                                          <p:spTgt spid="25"/>
                                        </p:tgtEl>
                                        <p:attrNameLst>
                                          <p:attrName>ppt_h</p:attrName>
                                        </p:attrNameLst>
                                      </p:cBhvr>
                                      <p:tavLst>
                                        <p:tav tm="0">
                                          <p:val>
                                            <p:fltVal val="0"/>
                                          </p:val>
                                        </p:tav>
                                        <p:tav tm="100000">
                                          <p:val>
                                            <p:strVal val="#ppt_h"/>
                                          </p:val>
                                        </p:tav>
                                      </p:tavLst>
                                    </p:anim>
                                    <p:animEffect transition="in" filter="fade">
                                      <p:cBhvr>
                                        <p:cTn id="106" dur="500"/>
                                        <p:tgtEl>
                                          <p:spTgt spid="25"/>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p:cTn id="109" dur="500" fill="hold"/>
                                        <p:tgtEl>
                                          <p:spTgt spid="33"/>
                                        </p:tgtEl>
                                        <p:attrNameLst>
                                          <p:attrName>ppt_w</p:attrName>
                                        </p:attrNameLst>
                                      </p:cBhvr>
                                      <p:tavLst>
                                        <p:tav tm="0">
                                          <p:val>
                                            <p:fltVal val="0"/>
                                          </p:val>
                                        </p:tav>
                                        <p:tav tm="100000">
                                          <p:val>
                                            <p:strVal val="#ppt_w"/>
                                          </p:val>
                                        </p:tav>
                                      </p:tavLst>
                                    </p:anim>
                                    <p:anim calcmode="lin" valueType="num">
                                      <p:cBhvr>
                                        <p:cTn id="110" dur="500" fill="hold"/>
                                        <p:tgtEl>
                                          <p:spTgt spid="33"/>
                                        </p:tgtEl>
                                        <p:attrNameLst>
                                          <p:attrName>ppt_h</p:attrName>
                                        </p:attrNameLst>
                                      </p:cBhvr>
                                      <p:tavLst>
                                        <p:tav tm="0">
                                          <p:val>
                                            <p:fltVal val="0"/>
                                          </p:val>
                                        </p:tav>
                                        <p:tav tm="100000">
                                          <p:val>
                                            <p:strVal val="#ppt_h"/>
                                          </p:val>
                                        </p:tav>
                                      </p:tavLst>
                                    </p:anim>
                                    <p:animEffect transition="in" filter="fade">
                                      <p:cBhvr>
                                        <p:cTn id="111" dur="500"/>
                                        <p:tgtEl>
                                          <p:spTgt spid="33"/>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anim calcmode="lin" valueType="num">
                                      <p:cBhvr>
                                        <p:cTn id="114" dur="500" fill="hold"/>
                                        <p:tgtEl>
                                          <p:spTgt spid="18"/>
                                        </p:tgtEl>
                                        <p:attrNameLst>
                                          <p:attrName>ppt_w</p:attrName>
                                        </p:attrNameLst>
                                      </p:cBhvr>
                                      <p:tavLst>
                                        <p:tav tm="0">
                                          <p:val>
                                            <p:fltVal val="0"/>
                                          </p:val>
                                        </p:tav>
                                        <p:tav tm="100000">
                                          <p:val>
                                            <p:strVal val="#ppt_w"/>
                                          </p:val>
                                        </p:tav>
                                      </p:tavLst>
                                    </p:anim>
                                    <p:anim calcmode="lin" valueType="num">
                                      <p:cBhvr>
                                        <p:cTn id="115" dur="500" fill="hold"/>
                                        <p:tgtEl>
                                          <p:spTgt spid="18"/>
                                        </p:tgtEl>
                                        <p:attrNameLst>
                                          <p:attrName>ppt_h</p:attrName>
                                        </p:attrNameLst>
                                      </p:cBhvr>
                                      <p:tavLst>
                                        <p:tav tm="0">
                                          <p:val>
                                            <p:fltVal val="0"/>
                                          </p:val>
                                        </p:tav>
                                        <p:tav tm="100000">
                                          <p:val>
                                            <p:strVal val="#ppt_h"/>
                                          </p:val>
                                        </p:tav>
                                      </p:tavLst>
                                    </p:anim>
                                    <p:animEffect transition="in" filter="fade">
                                      <p:cBhvr>
                                        <p:cTn id="116" dur="500"/>
                                        <p:tgtEl>
                                          <p:spTgt spid="18"/>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22"/>
                                        </p:tgtEl>
                                        <p:attrNameLst>
                                          <p:attrName>style.visibility</p:attrName>
                                        </p:attrNameLst>
                                      </p:cBhvr>
                                      <p:to>
                                        <p:strVal val="visible"/>
                                      </p:to>
                                    </p:set>
                                    <p:anim calcmode="lin" valueType="num">
                                      <p:cBhvr>
                                        <p:cTn id="119" dur="500" fill="hold"/>
                                        <p:tgtEl>
                                          <p:spTgt spid="22"/>
                                        </p:tgtEl>
                                        <p:attrNameLst>
                                          <p:attrName>ppt_w</p:attrName>
                                        </p:attrNameLst>
                                      </p:cBhvr>
                                      <p:tavLst>
                                        <p:tav tm="0">
                                          <p:val>
                                            <p:fltVal val="0"/>
                                          </p:val>
                                        </p:tav>
                                        <p:tav tm="100000">
                                          <p:val>
                                            <p:strVal val="#ppt_w"/>
                                          </p:val>
                                        </p:tav>
                                      </p:tavLst>
                                    </p:anim>
                                    <p:anim calcmode="lin" valueType="num">
                                      <p:cBhvr>
                                        <p:cTn id="120" dur="500" fill="hold"/>
                                        <p:tgtEl>
                                          <p:spTgt spid="22"/>
                                        </p:tgtEl>
                                        <p:attrNameLst>
                                          <p:attrName>ppt_h</p:attrName>
                                        </p:attrNameLst>
                                      </p:cBhvr>
                                      <p:tavLst>
                                        <p:tav tm="0">
                                          <p:val>
                                            <p:fltVal val="0"/>
                                          </p:val>
                                        </p:tav>
                                        <p:tav tm="100000">
                                          <p:val>
                                            <p:strVal val="#ppt_h"/>
                                          </p:val>
                                        </p:tav>
                                      </p:tavLst>
                                    </p:anim>
                                    <p:animEffect transition="in" filter="fade">
                                      <p:cBhvr>
                                        <p:cTn id="121" dur="500"/>
                                        <p:tgtEl>
                                          <p:spTgt spid="22"/>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p:cTn id="129" dur="500" fill="hold"/>
                                        <p:tgtEl>
                                          <p:spTgt spid="34"/>
                                        </p:tgtEl>
                                        <p:attrNameLst>
                                          <p:attrName>ppt_w</p:attrName>
                                        </p:attrNameLst>
                                      </p:cBhvr>
                                      <p:tavLst>
                                        <p:tav tm="0">
                                          <p:val>
                                            <p:fltVal val="0"/>
                                          </p:val>
                                        </p:tav>
                                        <p:tav tm="100000">
                                          <p:val>
                                            <p:strVal val="#ppt_w"/>
                                          </p:val>
                                        </p:tav>
                                      </p:tavLst>
                                    </p:anim>
                                    <p:anim calcmode="lin" valueType="num">
                                      <p:cBhvr>
                                        <p:cTn id="130" dur="500" fill="hold"/>
                                        <p:tgtEl>
                                          <p:spTgt spid="34"/>
                                        </p:tgtEl>
                                        <p:attrNameLst>
                                          <p:attrName>ppt_h</p:attrName>
                                        </p:attrNameLst>
                                      </p:cBhvr>
                                      <p:tavLst>
                                        <p:tav tm="0">
                                          <p:val>
                                            <p:fltVal val="0"/>
                                          </p:val>
                                        </p:tav>
                                        <p:tav tm="100000">
                                          <p:val>
                                            <p:strVal val="#ppt_h"/>
                                          </p:val>
                                        </p:tav>
                                      </p:tavLst>
                                    </p:anim>
                                    <p:animEffect transition="in" filter="fade">
                                      <p:cBhvr>
                                        <p:cTn id="131" dur="500"/>
                                        <p:tgtEl>
                                          <p:spTgt spid="34"/>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23"/>
                                        </p:tgtEl>
                                        <p:attrNameLst>
                                          <p:attrName>style.visibility</p:attrName>
                                        </p:attrNameLst>
                                      </p:cBhvr>
                                      <p:to>
                                        <p:strVal val="visible"/>
                                      </p:to>
                                    </p:set>
                                    <p:anim calcmode="lin" valueType="num">
                                      <p:cBhvr>
                                        <p:cTn id="134" dur="500" fill="hold"/>
                                        <p:tgtEl>
                                          <p:spTgt spid="23"/>
                                        </p:tgtEl>
                                        <p:attrNameLst>
                                          <p:attrName>ppt_w</p:attrName>
                                        </p:attrNameLst>
                                      </p:cBhvr>
                                      <p:tavLst>
                                        <p:tav tm="0">
                                          <p:val>
                                            <p:fltVal val="0"/>
                                          </p:val>
                                        </p:tav>
                                        <p:tav tm="100000">
                                          <p:val>
                                            <p:strVal val="#ppt_w"/>
                                          </p:val>
                                        </p:tav>
                                      </p:tavLst>
                                    </p:anim>
                                    <p:anim calcmode="lin" valueType="num">
                                      <p:cBhvr>
                                        <p:cTn id="135" dur="500" fill="hold"/>
                                        <p:tgtEl>
                                          <p:spTgt spid="23"/>
                                        </p:tgtEl>
                                        <p:attrNameLst>
                                          <p:attrName>ppt_h</p:attrName>
                                        </p:attrNameLst>
                                      </p:cBhvr>
                                      <p:tavLst>
                                        <p:tav tm="0">
                                          <p:val>
                                            <p:fltVal val="0"/>
                                          </p:val>
                                        </p:tav>
                                        <p:tav tm="100000">
                                          <p:val>
                                            <p:strVal val="#ppt_h"/>
                                          </p:val>
                                        </p:tav>
                                      </p:tavLst>
                                    </p:anim>
                                    <p:animEffect transition="in" filter="fade">
                                      <p:cBhvr>
                                        <p:cTn id="136" dur="500"/>
                                        <p:tgtEl>
                                          <p:spTgt spid="23"/>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28"/>
                                        </p:tgtEl>
                                        <p:attrNameLst>
                                          <p:attrName>style.visibility</p:attrName>
                                        </p:attrNameLst>
                                      </p:cBhvr>
                                      <p:to>
                                        <p:strVal val="visible"/>
                                      </p:to>
                                    </p:set>
                                    <p:anim calcmode="lin" valueType="num">
                                      <p:cBhvr>
                                        <p:cTn id="139" dur="500" fill="hold"/>
                                        <p:tgtEl>
                                          <p:spTgt spid="28"/>
                                        </p:tgtEl>
                                        <p:attrNameLst>
                                          <p:attrName>ppt_w</p:attrName>
                                        </p:attrNameLst>
                                      </p:cBhvr>
                                      <p:tavLst>
                                        <p:tav tm="0">
                                          <p:val>
                                            <p:fltVal val="0"/>
                                          </p:val>
                                        </p:tav>
                                        <p:tav tm="100000">
                                          <p:val>
                                            <p:strVal val="#ppt_w"/>
                                          </p:val>
                                        </p:tav>
                                      </p:tavLst>
                                    </p:anim>
                                    <p:anim calcmode="lin" valueType="num">
                                      <p:cBhvr>
                                        <p:cTn id="140" dur="500" fill="hold"/>
                                        <p:tgtEl>
                                          <p:spTgt spid="28"/>
                                        </p:tgtEl>
                                        <p:attrNameLst>
                                          <p:attrName>ppt_h</p:attrName>
                                        </p:attrNameLst>
                                      </p:cBhvr>
                                      <p:tavLst>
                                        <p:tav tm="0">
                                          <p:val>
                                            <p:fltVal val="0"/>
                                          </p:val>
                                        </p:tav>
                                        <p:tav tm="100000">
                                          <p:val>
                                            <p:strVal val="#ppt_h"/>
                                          </p:val>
                                        </p:tav>
                                      </p:tavLst>
                                    </p:anim>
                                    <p:animEffect transition="in" filter="fade">
                                      <p:cBhvr>
                                        <p:cTn id="141" dur="500"/>
                                        <p:tgtEl>
                                          <p:spTgt spid="28"/>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16"/>
                                        </p:tgtEl>
                                        <p:attrNameLst>
                                          <p:attrName>style.visibility</p:attrName>
                                        </p:attrNameLst>
                                      </p:cBhvr>
                                      <p:to>
                                        <p:strVal val="visible"/>
                                      </p:to>
                                    </p:set>
                                    <p:anim calcmode="lin" valueType="num">
                                      <p:cBhvr>
                                        <p:cTn id="144" dur="500" fill="hold"/>
                                        <p:tgtEl>
                                          <p:spTgt spid="16"/>
                                        </p:tgtEl>
                                        <p:attrNameLst>
                                          <p:attrName>ppt_w</p:attrName>
                                        </p:attrNameLst>
                                      </p:cBhvr>
                                      <p:tavLst>
                                        <p:tav tm="0">
                                          <p:val>
                                            <p:fltVal val="0"/>
                                          </p:val>
                                        </p:tav>
                                        <p:tav tm="100000">
                                          <p:val>
                                            <p:strVal val="#ppt_w"/>
                                          </p:val>
                                        </p:tav>
                                      </p:tavLst>
                                    </p:anim>
                                    <p:anim calcmode="lin" valueType="num">
                                      <p:cBhvr>
                                        <p:cTn id="145" dur="500" fill="hold"/>
                                        <p:tgtEl>
                                          <p:spTgt spid="16"/>
                                        </p:tgtEl>
                                        <p:attrNameLst>
                                          <p:attrName>ppt_h</p:attrName>
                                        </p:attrNameLst>
                                      </p:cBhvr>
                                      <p:tavLst>
                                        <p:tav tm="0">
                                          <p:val>
                                            <p:fltVal val="0"/>
                                          </p:val>
                                        </p:tav>
                                        <p:tav tm="100000">
                                          <p:val>
                                            <p:strVal val="#ppt_h"/>
                                          </p:val>
                                        </p:tav>
                                      </p:tavLst>
                                    </p:anim>
                                    <p:animEffect transition="in" filter="fade">
                                      <p:cBhvr>
                                        <p:cTn id="146" dur="500"/>
                                        <p:tgtEl>
                                          <p:spTgt spid="16"/>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5"/>
                                        </p:tgtEl>
                                        <p:attrNameLst>
                                          <p:attrName>style.visibility</p:attrName>
                                        </p:attrNameLst>
                                      </p:cBhvr>
                                      <p:to>
                                        <p:strVal val="visible"/>
                                      </p:to>
                                    </p:set>
                                    <p:anim calcmode="lin" valueType="num">
                                      <p:cBhvr>
                                        <p:cTn id="149" dur="500" fill="hold"/>
                                        <p:tgtEl>
                                          <p:spTgt spid="5"/>
                                        </p:tgtEl>
                                        <p:attrNameLst>
                                          <p:attrName>ppt_w</p:attrName>
                                        </p:attrNameLst>
                                      </p:cBhvr>
                                      <p:tavLst>
                                        <p:tav tm="0">
                                          <p:val>
                                            <p:fltVal val="0"/>
                                          </p:val>
                                        </p:tav>
                                        <p:tav tm="100000">
                                          <p:val>
                                            <p:strVal val="#ppt_w"/>
                                          </p:val>
                                        </p:tav>
                                      </p:tavLst>
                                    </p:anim>
                                    <p:anim calcmode="lin" valueType="num">
                                      <p:cBhvr>
                                        <p:cTn id="150" dur="500" fill="hold"/>
                                        <p:tgtEl>
                                          <p:spTgt spid="5"/>
                                        </p:tgtEl>
                                        <p:attrNameLst>
                                          <p:attrName>ppt_h</p:attrName>
                                        </p:attrNameLst>
                                      </p:cBhvr>
                                      <p:tavLst>
                                        <p:tav tm="0">
                                          <p:val>
                                            <p:fltVal val="0"/>
                                          </p:val>
                                        </p:tav>
                                        <p:tav tm="100000">
                                          <p:val>
                                            <p:strVal val="#ppt_h"/>
                                          </p:val>
                                        </p:tav>
                                      </p:tavLst>
                                    </p:anim>
                                    <p:animEffect transition="in" filter="fade">
                                      <p:cBhvr>
                                        <p:cTn id="151" dur="500"/>
                                        <p:tgtEl>
                                          <p:spTgt spid="5"/>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15"/>
                                        </p:tgtEl>
                                        <p:attrNameLst>
                                          <p:attrName>style.visibility</p:attrName>
                                        </p:attrNameLst>
                                      </p:cBhvr>
                                      <p:to>
                                        <p:strVal val="visible"/>
                                      </p:to>
                                    </p:set>
                                    <p:anim calcmode="lin" valueType="num">
                                      <p:cBhvr>
                                        <p:cTn id="154" dur="500" fill="hold"/>
                                        <p:tgtEl>
                                          <p:spTgt spid="15"/>
                                        </p:tgtEl>
                                        <p:attrNameLst>
                                          <p:attrName>ppt_w</p:attrName>
                                        </p:attrNameLst>
                                      </p:cBhvr>
                                      <p:tavLst>
                                        <p:tav tm="0">
                                          <p:val>
                                            <p:fltVal val="0"/>
                                          </p:val>
                                        </p:tav>
                                        <p:tav tm="100000">
                                          <p:val>
                                            <p:strVal val="#ppt_w"/>
                                          </p:val>
                                        </p:tav>
                                      </p:tavLst>
                                    </p:anim>
                                    <p:anim calcmode="lin" valueType="num">
                                      <p:cBhvr>
                                        <p:cTn id="155" dur="500" fill="hold"/>
                                        <p:tgtEl>
                                          <p:spTgt spid="15"/>
                                        </p:tgtEl>
                                        <p:attrNameLst>
                                          <p:attrName>ppt_h</p:attrName>
                                        </p:attrNameLst>
                                      </p:cBhvr>
                                      <p:tavLst>
                                        <p:tav tm="0">
                                          <p:val>
                                            <p:fltVal val="0"/>
                                          </p:val>
                                        </p:tav>
                                        <p:tav tm="100000">
                                          <p:val>
                                            <p:strVal val="#ppt_h"/>
                                          </p:val>
                                        </p:tav>
                                      </p:tavLst>
                                    </p:anim>
                                    <p:animEffect transition="in" filter="fade">
                                      <p:cBhvr>
                                        <p:cTn id="156" dur="500"/>
                                        <p:tgtEl>
                                          <p:spTgt spid="15"/>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 calcmode="lin" valueType="num">
                                      <p:cBhvr>
                                        <p:cTn id="159" dur="500" fill="hold"/>
                                        <p:tgtEl>
                                          <p:spTgt spid="21"/>
                                        </p:tgtEl>
                                        <p:attrNameLst>
                                          <p:attrName>ppt_w</p:attrName>
                                        </p:attrNameLst>
                                      </p:cBhvr>
                                      <p:tavLst>
                                        <p:tav tm="0">
                                          <p:val>
                                            <p:fltVal val="0"/>
                                          </p:val>
                                        </p:tav>
                                        <p:tav tm="100000">
                                          <p:val>
                                            <p:strVal val="#ppt_w"/>
                                          </p:val>
                                        </p:tav>
                                      </p:tavLst>
                                    </p:anim>
                                    <p:anim calcmode="lin" valueType="num">
                                      <p:cBhvr>
                                        <p:cTn id="160" dur="500" fill="hold"/>
                                        <p:tgtEl>
                                          <p:spTgt spid="21"/>
                                        </p:tgtEl>
                                        <p:attrNameLst>
                                          <p:attrName>ppt_h</p:attrName>
                                        </p:attrNameLst>
                                      </p:cBhvr>
                                      <p:tavLst>
                                        <p:tav tm="0">
                                          <p:val>
                                            <p:fltVal val="0"/>
                                          </p:val>
                                        </p:tav>
                                        <p:tav tm="100000">
                                          <p:val>
                                            <p:strVal val="#ppt_h"/>
                                          </p:val>
                                        </p:tav>
                                      </p:tavLst>
                                    </p:anim>
                                    <p:animEffect transition="in" filter="fade">
                                      <p:cBhvr>
                                        <p:cTn id="161" dur="500"/>
                                        <p:tgtEl>
                                          <p:spTgt spid="21"/>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2"/>
                                        </p:tgtEl>
                                        <p:attrNameLst>
                                          <p:attrName>style.visibility</p:attrName>
                                        </p:attrNameLst>
                                      </p:cBhvr>
                                      <p:to>
                                        <p:strVal val="visible"/>
                                      </p:to>
                                    </p:set>
                                    <p:anim calcmode="lin" valueType="num">
                                      <p:cBhvr>
                                        <p:cTn id="164" dur="500" fill="hold"/>
                                        <p:tgtEl>
                                          <p:spTgt spid="32"/>
                                        </p:tgtEl>
                                        <p:attrNameLst>
                                          <p:attrName>ppt_w</p:attrName>
                                        </p:attrNameLst>
                                      </p:cBhvr>
                                      <p:tavLst>
                                        <p:tav tm="0">
                                          <p:val>
                                            <p:fltVal val="0"/>
                                          </p:val>
                                        </p:tav>
                                        <p:tav tm="100000">
                                          <p:val>
                                            <p:strVal val="#ppt_w"/>
                                          </p:val>
                                        </p:tav>
                                      </p:tavLst>
                                    </p:anim>
                                    <p:anim calcmode="lin" valueType="num">
                                      <p:cBhvr>
                                        <p:cTn id="165" dur="500" fill="hold"/>
                                        <p:tgtEl>
                                          <p:spTgt spid="32"/>
                                        </p:tgtEl>
                                        <p:attrNameLst>
                                          <p:attrName>ppt_h</p:attrName>
                                        </p:attrNameLst>
                                      </p:cBhvr>
                                      <p:tavLst>
                                        <p:tav tm="0">
                                          <p:val>
                                            <p:fltVal val="0"/>
                                          </p:val>
                                        </p:tav>
                                        <p:tav tm="100000">
                                          <p:val>
                                            <p:strVal val="#ppt_h"/>
                                          </p:val>
                                        </p:tav>
                                      </p:tavLst>
                                    </p:anim>
                                    <p:animEffect transition="in" filter="fade">
                                      <p:cBhvr>
                                        <p:cTn id="166" dur="500"/>
                                        <p:tgtEl>
                                          <p:spTgt spid="32"/>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5"/>
                                        </p:tgtEl>
                                        <p:attrNameLst>
                                          <p:attrName>style.visibility</p:attrName>
                                        </p:attrNameLst>
                                      </p:cBhvr>
                                      <p:to>
                                        <p:strVal val="visible"/>
                                      </p:to>
                                    </p:set>
                                    <p:anim calcmode="lin" valueType="num">
                                      <p:cBhvr>
                                        <p:cTn id="169" dur="500" fill="hold"/>
                                        <p:tgtEl>
                                          <p:spTgt spid="35"/>
                                        </p:tgtEl>
                                        <p:attrNameLst>
                                          <p:attrName>ppt_w</p:attrName>
                                        </p:attrNameLst>
                                      </p:cBhvr>
                                      <p:tavLst>
                                        <p:tav tm="0">
                                          <p:val>
                                            <p:fltVal val="0"/>
                                          </p:val>
                                        </p:tav>
                                        <p:tav tm="100000">
                                          <p:val>
                                            <p:strVal val="#ppt_w"/>
                                          </p:val>
                                        </p:tav>
                                      </p:tavLst>
                                    </p:anim>
                                    <p:anim calcmode="lin" valueType="num">
                                      <p:cBhvr>
                                        <p:cTn id="170" dur="500" fill="hold"/>
                                        <p:tgtEl>
                                          <p:spTgt spid="35"/>
                                        </p:tgtEl>
                                        <p:attrNameLst>
                                          <p:attrName>ppt_h</p:attrName>
                                        </p:attrNameLst>
                                      </p:cBhvr>
                                      <p:tavLst>
                                        <p:tav tm="0">
                                          <p:val>
                                            <p:fltVal val="0"/>
                                          </p:val>
                                        </p:tav>
                                        <p:tav tm="100000">
                                          <p:val>
                                            <p:strVal val="#ppt_h"/>
                                          </p:val>
                                        </p:tav>
                                      </p:tavLst>
                                    </p:anim>
                                    <p:animEffect transition="in" filter="fade">
                                      <p:cBhvr>
                                        <p:cTn id="171" dur="500"/>
                                        <p:tgtEl>
                                          <p:spTgt spid="35"/>
                                        </p:tgtEl>
                                      </p:cBhvr>
                                    </p:animEffect>
                                  </p:childTnLst>
                                </p:cTn>
                              </p:par>
                            </p:childTnLst>
                          </p:cTn>
                        </p:par>
                      </p:childTnLst>
                    </p:cTn>
                  </p:par>
                  <p:par>
                    <p:cTn id="172" fill="hold">
                      <p:stCondLst>
                        <p:cond delay="indefinite"/>
                      </p:stCondLst>
                      <p:childTnLst>
                        <p:par>
                          <p:cTn id="173" fill="hold">
                            <p:stCondLst>
                              <p:cond delay="0"/>
                            </p:stCondLst>
                            <p:childTnLst>
                              <p:par>
                                <p:cTn id="174" presetID="53" presetClass="entr" presetSubtype="16" fill="hold" grpId="0" nodeType="clickEffect">
                                  <p:stCondLst>
                                    <p:cond delay="0"/>
                                  </p:stCondLst>
                                  <p:childTnLst>
                                    <p:set>
                                      <p:cBhvr>
                                        <p:cTn id="175" dur="1" fill="hold">
                                          <p:stCondLst>
                                            <p:cond delay="0"/>
                                          </p:stCondLst>
                                        </p:cTn>
                                        <p:tgtEl>
                                          <p:spTgt spid="36"/>
                                        </p:tgtEl>
                                        <p:attrNameLst>
                                          <p:attrName>style.visibility</p:attrName>
                                        </p:attrNameLst>
                                      </p:cBhvr>
                                      <p:to>
                                        <p:strVal val="visible"/>
                                      </p:to>
                                    </p:set>
                                    <p:anim calcmode="lin" valueType="num">
                                      <p:cBhvr>
                                        <p:cTn id="176" dur="500" fill="hold"/>
                                        <p:tgtEl>
                                          <p:spTgt spid="36"/>
                                        </p:tgtEl>
                                        <p:attrNameLst>
                                          <p:attrName>ppt_w</p:attrName>
                                        </p:attrNameLst>
                                      </p:cBhvr>
                                      <p:tavLst>
                                        <p:tav tm="0">
                                          <p:val>
                                            <p:fltVal val="0"/>
                                          </p:val>
                                        </p:tav>
                                        <p:tav tm="100000">
                                          <p:val>
                                            <p:strVal val="#ppt_w"/>
                                          </p:val>
                                        </p:tav>
                                      </p:tavLst>
                                    </p:anim>
                                    <p:anim calcmode="lin" valueType="num">
                                      <p:cBhvr>
                                        <p:cTn id="177" dur="500" fill="hold"/>
                                        <p:tgtEl>
                                          <p:spTgt spid="36"/>
                                        </p:tgtEl>
                                        <p:attrNameLst>
                                          <p:attrName>ppt_h</p:attrName>
                                        </p:attrNameLst>
                                      </p:cBhvr>
                                      <p:tavLst>
                                        <p:tav tm="0">
                                          <p:val>
                                            <p:fltVal val="0"/>
                                          </p:val>
                                        </p:tav>
                                        <p:tav tm="100000">
                                          <p:val>
                                            <p:strVal val="#ppt_h"/>
                                          </p:val>
                                        </p:tav>
                                      </p:tavLst>
                                    </p:anim>
                                    <p:animEffect transition="in" filter="fade">
                                      <p:cBhvr>
                                        <p:cTn id="178" dur="500"/>
                                        <p:tgtEl>
                                          <p:spTgt spid="36"/>
                                        </p:tgtEl>
                                      </p:cBhvr>
                                    </p:animEffect>
                                  </p:childTnLst>
                                </p:cTn>
                              </p:par>
                              <p:par>
                                <p:cTn id="179" presetID="53" presetClass="entr" presetSubtype="16" fill="hold" grpId="0" nodeType="withEffect">
                                  <p:stCondLst>
                                    <p:cond delay="0"/>
                                  </p:stCondLst>
                                  <p:childTnLst>
                                    <p:set>
                                      <p:cBhvr>
                                        <p:cTn id="180" dur="1" fill="hold">
                                          <p:stCondLst>
                                            <p:cond delay="0"/>
                                          </p:stCondLst>
                                        </p:cTn>
                                        <p:tgtEl>
                                          <p:spTgt spid="39"/>
                                        </p:tgtEl>
                                        <p:attrNameLst>
                                          <p:attrName>style.visibility</p:attrName>
                                        </p:attrNameLst>
                                      </p:cBhvr>
                                      <p:to>
                                        <p:strVal val="visible"/>
                                      </p:to>
                                    </p:set>
                                    <p:anim calcmode="lin" valueType="num">
                                      <p:cBhvr>
                                        <p:cTn id="181" dur="500" fill="hold"/>
                                        <p:tgtEl>
                                          <p:spTgt spid="39"/>
                                        </p:tgtEl>
                                        <p:attrNameLst>
                                          <p:attrName>ppt_w</p:attrName>
                                        </p:attrNameLst>
                                      </p:cBhvr>
                                      <p:tavLst>
                                        <p:tav tm="0">
                                          <p:val>
                                            <p:fltVal val="0"/>
                                          </p:val>
                                        </p:tav>
                                        <p:tav tm="100000">
                                          <p:val>
                                            <p:strVal val="#ppt_w"/>
                                          </p:val>
                                        </p:tav>
                                      </p:tavLst>
                                    </p:anim>
                                    <p:anim calcmode="lin" valueType="num">
                                      <p:cBhvr>
                                        <p:cTn id="182" dur="500" fill="hold"/>
                                        <p:tgtEl>
                                          <p:spTgt spid="39"/>
                                        </p:tgtEl>
                                        <p:attrNameLst>
                                          <p:attrName>ppt_h</p:attrName>
                                        </p:attrNameLst>
                                      </p:cBhvr>
                                      <p:tavLst>
                                        <p:tav tm="0">
                                          <p:val>
                                            <p:fltVal val="0"/>
                                          </p:val>
                                        </p:tav>
                                        <p:tav tm="100000">
                                          <p:val>
                                            <p:strVal val="#ppt_h"/>
                                          </p:val>
                                        </p:tav>
                                      </p:tavLst>
                                    </p:anim>
                                    <p:animEffect transition="in" filter="fade">
                                      <p:cBhvr>
                                        <p:cTn id="183" dur="500"/>
                                        <p:tgtEl>
                                          <p:spTgt spid="39"/>
                                        </p:tgtEl>
                                      </p:cBhvr>
                                    </p:animEffect>
                                  </p:childTnLst>
                                </p:cTn>
                              </p:par>
                              <p:par>
                                <p:cTn id="184" presetID="53" presetClass="entr" presetSubtype="16" fill="hold" grpId="0" nodeType="withEffect">
                                  <p:stCondLst>
                                    <p:cond delay="0"/>
                                  </p:stCondLst>
                                  <p:childTnLst>
                                    <p:set>
                                      <p:cBhvr>
                                        <p:cTn id="185" dur="1" fill="hold">
                                          <p:stCondLst>
                                            <p:cond delay="0"/>
                                          </p:stCondLst>
                                        </p:cTn>
                                        <p:tgtEl>
                                          <p:spTgt spid="40"/>
                                        </p:tgtEl>
                                        <p:attrNameLst>
                                          <p:attrName>style.visibility</p:attrName>
                                        </p:attrNameLst>
                                      </p:cBhvr>
                                      <p:to>
                                        <p:strVal val="visible"/>
                                      </p:to>
                                    </p:set>
                                    <p:anim calcmode="lin" valueType="num">
                                      <p:cBhvr>
                                        <p:cTn id="186" dur="500" fill="hold"/>
                                        <p:tgtEl>
                                          <p:spTgt spid="40"/>
                                        </p:tgtEl>
                                        <p:attrNameLst>
                                          <p:attrName>ppt_w</p:attrName>
                                        </p:attrNameLst>
                                      </p:cBhvr>
                                      <p:tavLst>
                                        <p:tav tm="0">
                                          <p:val>
                                            <p:fltVal val="0"/>
                                          </p:val>
                                        </p:tav>
                                        <p:tav tm="100000">
                                          <p:val>
                                            <p:strVal val="#ppt_w"/>
                                          </p:val>
                                        </p:tav>
                                      </p:tavLst>
                                    </p:anim>
                                    <p:anim calcmode="lin" valueType="num">
                                      <p:cBhvr>
                                        <p:cTn id="187" dur="500" fill="hold"/>
                                        <p:tgtEl>
                                          <p:spTgt spid="40"/>
                                        </p:tgtEl>
                                        <p:attrNameLst>
                                          <p:attrName>ppt_h</p:attrName>
                                        </p:attrNameLst>
                                      </p:cBhvr>
                                      <p:tavLst>
                                        <p:tav tm="0">
                                          <p:val>
                                            <p:fltVal val="0"/>
                                          </p:val>
                                        </p:tav>
                                        <p:tav tm="100000">
                                          <p:val>
                                            <p:strVal val="#ppt_h"/>
                                          </p:val>
                                        </p:tav>
                                      </p:tavLst>
                                    </p:anim>
                                    <p:animEffect transition="in" filter="fade">
                                      <p:cBhvr>
                                        <p:cTn id="188" dur="500"/>
                                        <p:tgtEl>
                                          <p:spTgt spid="40"/>
                                        </p:tgtEl>
                                      </p:cBhvr>
                                    </p:animEffect>
                                  </p:childTnLst>
                                </p:cTn>
                              </p:par>
                              <p:par>
                                <p:cTn id="189" presetID="53" presetClass="entr" presetSubtype="16" fill="hold" grpId="0" nodeType="withEffect">
                                  <p:stCondLst>
                                    <p:cond delay="0"/>
                                  </p:stCondLst>
                                  <p:childTnLst>
                                    <p:set>
                                      <p:cBhvr>
                                        <p:cTn id="190" dur="1" fill="hold">
                                          <p:stCondLst>
                                            <p:cond delay="0"/>
                                          </p:stCondLst>
                                        </p:cTn>
                                        <p:tgtEl>
                                          <p:spTgt spid="41"/>
                                        </p:tgtEl>
                                        <p:attrNameLst>
                                          <p:attrName>style.visibility</p:attrName>
                                        </p:attrNameLst>
                                      </p:cBhvr>
                                      <p:to>
                                        <p:strVal val="visible"/>
                                      </p:to>
                                    </p:set>
                                    <p:anim calcmode="lin" valueType="num">
                                      <p:cBhvr>
                                        <p:cTn id="191" dur="500" fill="hold"/>
                                        <p:tgtEl>
                                          <p:spTgt spid="41"/>
                                        </p:tgtEl>
                                        <p:attrNameLst>
                                          <p:attrName>ppt_w</p:attrName>
                                        </p:attrNameLst>
                                      </p:cBhvr>
                                      <p:tavLst>
                                        <p:tav tm="0">
                                          <p:val>
                                            <p:fltVal val="0"/>
                                          </p:val>
                                        </p:tav>
                                        <p:tav tm="100000">
                                          <p:val>
                                            <p:strVal val="#ppt_w"/>
                                          </p:val>
                                        </p:tav>
                                      </p:tavLst>
                                    </p:anim>
                                    <p:anim calcmode="lin" valueType="num">
                                      <p:cBhvr>
                                        <p:cTn id="192" dur="500" fill="hold"/>
                                        <p:tgtEl>
                                          <p:spTgt spid="41"/>
                                        </p:tgtEl>
                                        <p:attrNameLst>
                                          <p:attrName>ppt_h</p:attrName>
                                        </p:attrNameLst>
                                      </p:cBhvr>
                                      <p:tavLst>
                                        <p:tav tm="0">
                                          <p:val>
                                            <p:fltVal val="0"/>
                                          </p:val>
                                        </p:tav>
                                        <p:tav tm="100000">
                                          <p:val>
                                            <p:strVal val="#ppt_h"/>
                                          </p:val>
                                        </p:tav>
                                      </p:tavLst>
                                    </p:anim>
                                    <p:animEffect transition="in" filter="fade">
                                      <p:cBhvr>
                                        <p:cTn id="193" dur="500"/>
                                        <p:tgtEl>
                                          <p:spTgt spid="41"/>
                                        </p:tgtEl>
                                      </p:cBhvr>
                                    </p:animEffect>
                                  </p:childTnLst>
                                </p:cTn>
                              </p:par>
                              <p:par>
                                <p:cTn id="194" presetID="53" presetClass="entr" presetSubtype="16" fill="hold" grpId="0" nodeType="withEffect">
                                  <p:stCondLst>
                                    <p:cond delay="0"/>
                                  </p:stCondLst>
                                  <p:childTnLst>
                                    <p:set>
                                      <p:cBhvr>
                                        <p:cTn id="195" dur="1" fill="hold">
                                          <p:stCondLst>
                                            <p:cond delay="0"/>
                                          </p:stCondLst>
                                        </p:cTn>
                                        <p:tgtEl>
                                          <p:spTgt spid="42"/>
                                        </p:tgtEl>
                                        <p:attrNameLst>
                                          <p:attrName>style.visibility</p:attrName>
                                        </p:attrNameLst>
                                      </p:cBhvr>
                                      <p:to>
                                        <p:strVal val="visible"/>
                                      </p:to>
                                    </p:set>
                                    <p:anim calcmode="lin" valueType="num">
                                      <p:cBhvr>
                                        <p:cTn id="196" dur="500" fill="hold"/>
                                        <p:tgtEl>
                                          <p:spTgt spid="42"/>
                                        </p:tgtEl>
                                        <p:attrNameLst>
                                          <p:attrName>ppt_w</p:attrName>
                                        </p:attrNameLst>
                                      </p:cBhvr>
                                      <p:tavLst>
                                        <p:tav tm="0">
                                          <p:val>
                                            <p:fltVal val="0"/>
                                          </p:val>
                                        </p:tav>
                                        <p:tav tm="100000">
                                          <p:val>
                                            <p:strVal val="#ppt_w"/>
                                          </p:val>
                                        </p:tav>
                                      </p:tavLst>
                                    </p:anim>
                                    <p:anim calcmode="lin" valueType="num">
                                      <p:cBhvr>
                                        <p:cTn id="197" dur="500" fill="hold"/>
                                        <p:tgtEl>
                                          <p:spTgt spid="42"/>
                                        </p:tgtEl>
                                        <p:attrNameLst>
                                          <p:attrName>ppt_h</p:attrName>
                                        </p:attrNameLst>
                                      </p:cBhvr>
                                      <p:tavLst>
                                        <p:tav tm="0">
                                          <p:val>
                                            <p:fltVal val="0"/>
                                          </p:val>
                                        </p:tav>
                                        <p:tav tm="100000">
                                          <p:val>
                                            <p:strVal val="#ppt_h"/>
                                          </p:val>
                                        </p:tav>
                                      </p:tavLst>
                                    </p:anim>
                                    <p:animEffect transition="in" filter="fade">
                                      <p:cBhvr>
                                        <p:cTn id="198" dur="500"/>
                                        <p:tgtEl>
                                          <p:spTgt spid="42"/>
                                        </p:tgtEl>
                                      </p:cBhvr>
                                    </p:animEffect>
                                  </p:childTnLst>
                                </p:cTn>
                              </p:par>
                              <p:par>
                                <p:cTn id="199" presetID="53" presetClass="entr" presetSubtype="16" fill="hold" grpId="0" nodeType="withEffect">
                                  <p:stCondLst>
                                    <p:cond delay="0"/>
                                  </p:stCondLst>
                                  <p:childTnLst>
                                    <p:set>
                                      <p:cBhvr>
                                        <p:cTn id="200" dur="1" fill="hold">
                                          <p:stCondLst>
                                            <p:cond delay="0"/>
                                          </p:stCondLst>
                                        </p:cTn>
                                        <p:tgtEl>
                                          <p:spTgt spid="43"/>
                                        </p:tgtEl>
                                        <p:attrNameLst>
                                          <p:attrName>style.visibility</p:attrName>
                                        </p:attrNameLst>
                                      </p:cBhvr>
                                      <p:to>
                                        <p:strVal val="visible"/>
                                      </p:to>
                                    </p:set>
                                    <p:anim calcmode="lin" valueType="num">
                                      <p:cBhvr>
                                        <p:cTn id="201" dur="500" fill="hold"/>
                                        <p:tgtEl>
                                          <p:spTgt spid="43"/>
                                        </p:tgtEl>
                                        <p:attrNameLst>
                                          <p:attrName>ppt_w</p:attrName>
                                        </p:attrNameLst>
                                      </p:cBhvr>
                                      <p:tavLst>
                                        <p:tav tm="0">
                                          <p:val>
                                            <p:fltVal val="0"/>
                                          </p:val>
                                        </p:tav>
                                        <p:tav tm="100000">
                                          <p:val>
                                            <p:strVal val="#ppt_w"/>
                                          </p:val>
                                        </p:tav>
                                      </p:tavLst>
                                    </p:anim>
                                    <p:anim calcmode="lin" valueType="num">
                                      <p:cBhvr>
                                        <p:cTn id="202" dur="500" fill="hold"/>
                                        <p:tgtEl>
                                          <p:spTgt spid="43"/>
                                        </p:tgtEl>
                                        <p:attrNameLst>
                                          <p:attrName>ppt_h</p:attrName>
                                        </p:attrNameLst>
                                      </p:cBhvr>
                                      <p:tavLst>
                                        <p:tav tm="0">
                                          <p:val>
                                            <p:fltVal val="0"/>
                                          </p:val>
                                        </p:tav>
                                        <p:tav tm="100000">
                                          <p:val>
                                            <p:strVal val="#ppt_h"/>
                                          </p:val>
                                        </p:tav>
                                      </p:tavLst>
                                    </p:anim>
                                    <p:animEffect transition="in" filter="fade">
                                      <p:cBhvr>
                                        <p:cTn id="203" dur="500"/>
                                        <p:tgtEl>
                                          <p:spTgt spid="43"/>
                                        </p:tgtEl>
                                      </p:cBhvr>
                                    </p:animEffect>
                                  </p:childTnLst>
                                </p:cTn>
                              </p:par>
                              <p:par>
                                <p:cTn id="204" presetID="53" presetClass="entr" presetSubtype="16" fill="hold" grpId="0" nodeType="withEffect">
                                  <p:stCondLst>
                                    <p:cond delay="0"/>
                                  </p:stCondLst>
                                  <p:childTnLst>
                                    <p:set>
                                      <p:cBhvr>
                                        <p:cTn id="205" dur="1" fill="hold">
                                          <p:stCondLst>
                                            <p:cond delay="0"/>
                                          </p:stCondLst>
                                        </p:cTn>
                                        <p:tgtEl>
                                          <p:spTgt spid="44"/>
                                        </p:tgtEl>
                                        <p:attrNameLst>
                                          <p:attrName>style.visibility</p:attrName>
                                        </p:attrNameLst>
                                      </p:cBhvr>
                                      <p:to>
                                        <p:strVal val="visible"/>
                                      </p:to>
                                    </p:set>
                                    <p:anim calcmode="lin" valueType="num">
                                      <p:cBhvr>
                                        <p:cTn id="206" dur="500" fill="hold"/>
                                        <p:tgtEl>
                                          <p:spTgt spid="44"/>
                                        </p:tgtEl>
                                        <p:attrNameLst>
                                          <p:attrName>ppt_w</p:attrName>
                                        </p:attrNameLst>
                                      </p:cBhvr>
                                      <p:tavLst>
                                        <p:tav tm="0">
                                          <p:val>
                                            <p:fltVal val="0"/>
                                          </p:val>
                                        </p:tav>
                                        <p:tav tm="100000">
                                          <p:val>
                                            <p:strVal val="#ppt_w"/>
                                          </p:val>
                                        </p:tav>
                                      </p:tavLst>
                                    </p:anim>
                                    <p:anim calcmode="lin" valueType="num">
                                      <p:cBhvr>
                                        <p:cTn id="207" dur="500" fill="hold"/>
                                        <p:tgtEl>
                                          <p:spTgt spid="44"/>
                                        </p:tgtEl>
                                        <p:attrNameLst>
                                          <p:attrName>ppt_h</p:attrName>
                                        </p:attrNameLst>
                                      </p:cBhvr>
                                      <p:tavLst>
                                        <p:tav tm="0">
                                          <p:val>
                                            <p:fltVal val="0"/>
                                          </p:val>
                                        </p:tav>
                                        <p:tav tm="100000">
                                          <p:val>
                                            <p:strVal val="#ppt_h"/>
                                          </p:val>
                                        </p:tav>
                                      </p:tavLst>
                                    </p:anim>
                                    <p:animEffect transition="in" filter="fade">
                                      <p:cBhvr>
                                        <p:cTn id="208" dur="500"/>
                                        <p:tgtEl>
                                          <p:spTgt spid="44"/>
                                        </p:tgtEl>
                                      </p:cBhvr>
                                    </p:animEffect>
                                  </p:childTnLst>
                                </p:cTn>
                              </p:par>
                              <p:par>
                                <p:cTn id="209" presetID="53" presetClass="entr" presetSubtype="16"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anim calcmode="lin" valueType="num">
                                      <p:cBhvr>
                                        <p:cTn id="211" dur="500" fill="hold"/>
                                        <p:tgtEl>
                                          <p:spTgt spid="45"/>
                                        </p:tgtEl>
                                        <p:attrNameLst>
                                          <p:attrName>ppt_w</p:attrName>
                                        </p:attrNameLst>
                                      </p:cBhvr>
                                      <p:tavLst>
                                        <p:tav tm="0">
                                          <p:val>
                                            <p:fltVal val="0"/>
                                          </p:val>
                                        </p:tav>
                                        <p:tav tm="100000">
                                          <p:val>
                                            <p:strVal val="#ppt_w"/>
                                          </p:val>
                                        </p:tav>
                                      </p:tavLst>
                                    </p:anim>
                                    <p:anim calcmode="lin" valueType="num">
                                      <p:cBhvr>
                                        <p:cTn id="212" dur="500" fill="hold"/>
                                        <p:tgtEl>
                                          <p:spTgt spid="45"/>
                                        </p:tgtEl>
                                        <p:attrNameLst>
                                          <p:attrName>ppt_h</p:attrName>
                                        </p:attrNameLst>
                                      </p:cBhvr>
                                      <p:tavLst>
                                        <p:tav tm="0">
                                          <p:val>
                                            <p:fltVal val="0"/>
                                          </p:val>
                                        </p:tav>
                                        <p:tav tm="100000">
                                          <p:val>
                                            <p:strVal val="#ppt_h"/>
                                          </p:val>
                                        </p:tav>
                                      </p:tavLst>
                                    </p:anim>
                                    <p:animEffect transition="in" filter="fade">
                                      <p:cBhvr>
                                        <p:cTn id="213" dur="500"/>
                                        <p:tgtEl>
                                          <p:spTgt spid="45"/>
                                        </p:tgtEl>
                                      </p:cBhvr>
                                    </p:animEffect>
                                  </p:childTnLst>
                                </p:cTn>
                              </p:par>
                              <p:par>
                                <p:cTn id="214" presetID="53" presetClass="entr" presetSubtype="16" fill="hold" grpId="0" nodeType="withEffect">
                                  <p:stCondLst>
                                    <p:cond delay="0"/>
                                  </p:stCondLst>
                                  <p:childTnLst>
                                    <p:set>
                                      <p:cBhvr>
                                        <p:cTn id="215" dur="1" fill="hold">
                                          <p:stCondLst>
                                            <p:cond delay="0"/>
                                          </p:stCondLst>
                                        </p:cTn>
                                        <p:tgtEl>
                                          <p:spTgt spid="46"/>
                                        </p:tgtEl>
                                        <p:attrNameLst>
                                          <p:attrName>style.visibility</p:attrName>
                                        </p:attrNameLst>
                                      </p:cBhvr>
                                      <p:to>
                                        <p:strVal val="visible"/>
                                      </p:to>
                                    </p:set>
                                    <p:anim calcmode="lin" valueType="num">
                                      <p:cBhvr>
                                        <p:cTn id="216" dur="500" fill="hold"/>
                                        <p:tgtEl>
                                          <p:spTgt spid="46"/>
                                        </p:tgtEl>
                                        <p:attrNameLst>
                                          <p:attrName>ppt_w</p:attrName>
                                        </p:attrNameLst>
                                      </p:cBhvr>
                                      <p:tavLst>
                                        <p:tav tm="0">
                                          <p:val>
                                            <p:fltVal val="0"/>
                                          </p:val>
                                        </p:tav>
                                        <p:tav tm="100000">
                                          <p:val>
                                            <p:strVal val="#ppt_w"/>
                                          </p:val>
                                        </p:tav>
                                      </p:tavLst>
                                    </p:anim>
                                    <p:anim calcmode="lin" valueType="num">
                                      <p:cBhvr>
                                        <p:cTn id="217" dur="500" fill="hold"/>
                                        <p:tgtEl>
                                          <p:spTgt spid="46"/>
                                        </p:tgtEl>
                                        <p:attrNameLst>
                                          <p:attrName>ppt_h</p:attrName>
                                        </p:attrNameLst>
                                      </p:cBhvr>
                                      <p:tavLst>
                                        <p:tav tm="0">
                                          <p:val>
                                            <p:fltVal val="0"/>
                                          </p:val>
                                        </p:tav>
                                        <p:tav tm="100000">
                                          <p:val>
                                            <p:strVal val="#ppt_h"/>
                                          </p:val>
                                        </p:tav>
                                      </p:tavLst>
                                    </p:anim>
                                    <p:animEffect transition="in" filter="fade">
                                      <p:cBhvr>
                                        <p:cTn id="218" dur="500"/>
                                        <p:tgtEl>
                                          <p:spTgt spid="46"/>
                                        </p:tgtEl>
                                      </p:cBhvr>
                                    </p:animEffect>
                                  </p:childTnLst>
                                </p:cTn>
                              </p:par>
                              <p:par>
                                <p:cTn id="219" presetID="53" presetClass="entr" presetSubtype="16" fill="hold" grpId="0" nodeType="withEffect">
                                  <p:stCondLst>
                                    <p:cond delay="0"/>
                                  </p:stCondLst>
                                  <p:childTnLst>
                                    <p:set>
                                      <p:cBhvr>
                                        <p:cTn id="220" dur="1" fill="hold">
                                          <p:stCondLst>
                                            <p:cond delay="0"/>
                                          </p:stCondLst>
                                        </p:cTn>
                                        <p:tgtEl>
                                          <p:spTgt spid="47"/>
                                        </p:tgtEl>
                                        <p:attrNameLst>
                                          <p:attrName>style.visibility</p:attrName>
                                        </p:attrNameLst>
                                      </p:cBhvr>
                                      <p:to>
                                        <p:strVal val="visible"/>
                                      </p:to>
                                    </p:set>
                                    <p:anim calcmode="lin" valueType="num">
                                      <p:cBhvr>
                                        <p:cTn id="221" dur="500" fill="hold"/>
                                        <p:tgtEl>
                                          <p:spTgt spid="47"/>
                                        </p:tgtEl>
                                        <p:attrNameLst>
                                          <p:attrName>ppt_w</p:attrName>
                                        </p:attrNameLst>
                                      </p:cBhvr>
                                      <p:tavLst>
                                        <p:tav tm="0">
                                          <p:val>
                                            <p:fltVal val="0"/>
                                          </p:val>
                                        </p:tav>
                                        <p:tav tm="100000">
                                          <p:val>
                                            <p:strVal val="#ppt_w"/>
                                          </p:val>
                                        </p:tav>
                                      </p:tavLst>
                                    </p:anim>
                                    <p:anim calcmode="lin" valueType="num">
                                      <p:cBhvr>
                                        <p:cTn id="222" dur="500" fill="hold"/>
                                        <p:tgtEl>
                                          <p:spTgt spid="47"/>
                                        </p:tgtEl>
                                        <p:attrNameLst>
                                          <p:attrName>ppt_h</p:attrName>
                                        </p:attrNameLst>
                                      </p:cBhvr>
                                      <p:tavLst>
                                        <p:tav tm="0">
                                          <p:val>
                                            <p:fltVal val="0"/>
                                          </p:val>
                                        </p:tav>
                                        <p:tav tm="100000">
                                          <p:val>
                                            <p:strVal val="#ppt_h"/>
                                          </p:val>
                                        </p:tav>
                                      </p:tavLst>
                                    </p:anim>
                                    <p:animEffect transition="in" filter="fade">
                                      <p:cBhvr>
                                        <p:cTn id="223" dur="500"/>
                                        <p:tgtEl>
                                          <p:spTgt spid="47"/>
                                        </p:tgtEl>
                                      </p:cBhvr>
                                    </p:animEffect>
                                  </p:childTnLst>
                                </p:cTn>
                              </p:par>
                              <p:par>
                                <p:cTn id="224" presetID="53" presetClass="entr" presetSubtype="16" fill="hold" grpId="0" nodeType="withEffect">
                                  <p:stCondLst>
                                    <p:cond delay="0"/>
                                  </p:stCondLst>
                                  <p:childTnLst>
                                    <p:set>
                                      <p:cBhvr>
                                        <p:cTn id="225" dur="1" fill="hold">
                                          <p:stCondLst>
                                            <p:cond delay="0"/>
                                          </p:stCondLst>
                                        </p:cTn>
                                        <p:tgtEl>
                                          <p:spTgt spid="48"/>
                                        </p:tgtEl>
                                        <p:attrNameLst>
                                          <p:attrName>style.visibility</p:attrName>
                                        </p:attrNameLst>
                                      </p:cBhvr>
                                      <p:to>
                                        <p:strVal val="visible"/>
                                      </p:to>
                                    </p:set>
                                    <p:anim calcmode="lin" valueType="num">
                                      <p:cBhvr>
                                        <p:cTn id="226" dur="500" fill="hold"/>
                                        <p:tgtEl>
                                          <p:spTgt spid="48"/>
                                        </p:tgtEl>
                                        <p:attrNameLst>
                                          <p:attrName>ppt_w</p:attrName>
                                        </p:attrNameLst>
                                      </p:cBhvr>
                                      <p:tavLst>
                                        <p:tav tm="0">
                                          <p:val>
                                            <p:fltVal val="0"/>
                                          </p:val>
                                        </p:tav>
                                        <p:tav tm="100000">
                                          <p:val>
                                            <p:strVal val="#ppt_w"/>
                                          </p:val>
                                        </p:tav>
                                      </p:tavLst>
                                    </p:anim>
                                    <p:anim calcmode="lin" valueType="num">
                                      <p:cBhvr>
                                        <p:cTn id="227" dur="500" fill="hold"/>
                                        <p:tgtEl>
                                          <p:spTgt spid="48"/>
                                        </p:tgtEl>
                                        <p:attrNameLst>
                                          <p:attrName>ppt_h</p:attrName>
                                        </p:attrNameLst>
                                      </p:cBhvr>
                                      <p:tavLst>
                                        <p:tav tm="0">
                                          <p:val>
                                            <p:fltVal val="0"/>
                                          </p:val>
                                        </p:tav>
                                        <p:tav tm="100000">
                                          <p:val>
                                            <p:strVal val="#ppt_h"/>
                                          </p:val>
                                        </p:tav>
                                      </p:tavLst>
                                    </p:anim>
                                    <p:animEffect transition="in" filter="fade">
                                      <p:cBhvr>
                                        <p:cTn id="2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 grpId="0"/>
      <p:bldP spid="5" grpId="0"/>
      <p:bldP spid="25" grpId="0"/>
      <p:bldP spid="26" grpId="0"/>
      <p:bldP spid="27" grpId="0"/>
      <p:bldP spid="28" grpId="0"/>
      <p:bldP spid="29" grpId="0"/>
      <p:bldP spid="30" grpId="0"/>
      <p:bldP spid="31" grpId="0"/>
      <p:bldP spid="32" grpId="0"/>
      <p:bldP spid="33" grpId="0"/>
      <p:bldP spid="34" grpId="0"/>
      <p:bldP spid="35" grpId="0"/>
      <p:bldP spid="36" grpId="0"/>
      <p:bldP spid="39" grpId="0"/>
      <p:bldP spid="40" grpId="0"/>
      <p:bldP spid="41" grpId="0"/>
      <p:bldP spid="42" grpId="0"/>
      <p:bldP spid="43" grpId="0"/>
      <p:bldP spid="44" grpId="0"/>
      <p:bldP spid="45" grpId="0"/>
      <p:bldP spid="46"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 y="1"/>
            <a:ext cx="12436474" cy="6994524"/>
          </a:xfrm>
          <a:prstGeom prst="rect">
            <a:avLst/>
          </a:prstGeom>
          <a:solidFill>
            <a:srgbClr val="0073D2">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0" y="0"/>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0" y="1469256"/>
            <a:ext cx="12436474" cy="5525269"/>
          </a:xfrm>
          <a:prstGeom prst="rect">
            <a:avLst/>
          </a:prstGeom>
          <a:gradFill flip="none" rotWithShape="1">
            <a:gsLst>
              <a:gs pos="100000">
                <a:srgbClr val="080A0E">
                  <a:alpha val="25000"/>
                </a:srgbClr>
              </a:gs>
              <a:gs pos="72000">
                <a:srgbClr val="080A0E">
                  <a:alpha val="16000"/>
                </a:srgbClr>
              </a:gs>
              <a:gs pos="0">
                <a:srgbClr val="0078D7">
                  <a:shade val="100000"/>
                  <a:satMod val="115000"/>
                  <a:alpha val="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itle 974"/>
          <p:cNvSpPr txBox="1">
            <a:spLocks/>
          </p:cNvSpPr>
          <p:nvPr/>
        </p:nvSpPr>
        <p:spPr>
          <a:xfrm>
            <a:off x="633682" y="1"/>
            <a:ext cx="11168476" cy="1494860"/>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heard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from CUSTOMERS</a:t>
            </a:r>
          </a:p>
        </p:txBody>
      </p:sp>
      <p:sp>
        <p:nvSpPr>
          <p:cNvPr id="48" name="Rectangle 16"/>
          <p:cNvSpPr/>
          <p:nvPr/>
        </p:nvSpPr>
        <p:spPr>
          <a:xfrm>
            <a:off x="367782" y="1971700"/>
            <a:ext cx="2760053" cy="3071610"/>
          </a:xfrm>
          <a:prstGeom prst="rect">
            <a:avLst/>
          </a:prstGeom>
        </p:spPr>
        <p:txBody>
          <a:bodyPr wrap="square" lIns="91440">
            <a:spAutoFit/>
          </a:bodyPr>
          <a:lstStyle/>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We need a browser that </a:t>
            </a:r>
            <a:r>
              <a:rPr lang="en-US" sz="2200" b="1" dirty="0">
                <a:solidFill>
                  <a:srgbClr val="FFFFFF"/>
                </a:solidFill>
                <a:ea typeface="Calibri" panose="020F0502020204030204" pitchFamily="34" charset="0"/>
                <a:cs typeface="Segoe UI" panose="020B0502040204020203" pitchFamily="34" charset="0"/>
              </a:rPr>
              <a:t>just works </a:t>
            </a:r>
            <a:r>
              <a:rPr lang="en-US" sz="2200" dirty="0">
                <a:solidFill>
                  <a:srgbClr val="FFFFFF"/>
                </a:solidFill>
                <a:ea typeface="Calibri" panose="020F0502020204030204" pitchFamily="34" charset="0"/>
                <a:cs typeface="Segoe UI" panose="020B0502040204020203" pitchFamily="34" charset="0"/>
              </a:rPr>
              <a:t>with modern web sites and services</a:t>
            </a: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FFFFFF"/>
                </a:solidFill>
                <a:ea typeface="Calibri" panose="020F0502020204030204" pitchFamily="34" charset="0"/>
                <a:cs typeface="Segoe UI" panose="020B0502040204020203" pitchFamily="34" charset="0"/>
              </a:rPr>
              <a:t>Microsoft Edge is always up-to-date </a:t>
            </a:r>
            <a:r>
              <a:rPr lang="en-US" sz="2200" dirty="0">
                <a:solidFill>
                  <a:srgbClr val="FFFFFF"/>
                </a:solidFill>
                <a:ea typeface="Calibri" panose="020F0502020204030204" pitchFamily="34" charset="0"/>
                <a:cs typeface="Segoe UI" panose="020B0502040204020203" pitchFamily="34" charset="0"/>
              </a:rPr>
              <a:t>and focuses on interoperability with the modern web</a:t>
            </a:r>
          </a:p>
        </p:txBody>
      </p:sp>
      <p:sp>
        <p:nvSpPr>
          <p:cNvPr id="69" name="Rectangle 16"/>
          <p:cNvSpPr/>
          <p:nvPr/>
        </p:nvSpPr>
        <p:spPr>
          <a:xfrm>
            <a:off x="3395886" y="1971700"/>
            <a:ext cx="2716332" cy="3071610"/>
          </a:xfrm>
          <a:prstGeom prst="rect">
            <a:avLst/>
          </a:prstGeom>
        </p:spPr>
        <p:txBody>
          <a:bodyPr wrap="square" lIns="91440">
            <a:spAutoFit/>
          </a:bodyPr>
          <a:lstStyle/>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I’m worried about </a:t>
            </a:r>
            <a:r>
              <a:rPr lang="en-US" sz="2200" b="1" dirty="0">
                <a:solidFill>
                  <a:srgbClr val="FFFFFF"/>
                </a:solidFill>
                <a:ea typeface="Calibri" panose="020F0502020204030204" pitchFamily="34" charset="0"/>
                <a:cs typeface="Segoe UI" panose="020B0502040204020203" pitchFamily="34" charset="0"/>
              </a:rPr>
              <a:t>Internet security threats </a:t>
            </a:r>
            <a:r>
              <a:rPr lang="en-US" sz="2200" dirty="0">
                <a:solidFill>
                  <a:srgbClr val="FFFFFF"/>
                </a:solidFill>
                <a:ea typeface="Calibri" panose="020F0502020204030204" pitchFamily="34" charset="0"/>
                <a:cs typeface="Segoe UI" panose="020B0502040204020203" pitchFamily="34" charset="0"/>
              </a:rPr>
              <a:t>and the risk to my business</a:t>
            </a:r>
          </a:p>
          <a:p>
            <a:pPr marL="0" lvl="4">
              <a:lnSpc>
                <a:spcPct val="80000"/>
              </a:lnSpc>
              <a:buClr>
                <a:srgbClr val="0078D7"/>
              </a:buClr>
              <a:buSzPct val="75000"/>
            </a:pPr>
            <a:endParaRPr lang="en-US" sz="2200" b="1"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b="1"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FFFFFF"/>
                </a:solidFill>
                <a:ea typeface="Calibri" panose="020F0502020204030204" pitchFamily="34" charset="0"/>
                <a:cs typeface="Segoe UI" panose="020B0502040204020203" pitchFamily="34" charset="0"/>
              </a:rPr>
              <a:t>Microsoft Edge is a  safer browser</a:t>
            </a:r>
            <a:r>
              <a:rPr lang="en-US" sz="2200" dirty="0">
                <a:solidFill>
                  <a:srgbClr val="FFFFFF"/>
                </a:solidFill>
                <a:ea typeface="Calibri" panose="020F0502020204030204" pitchFamily="34" charset="0"/>
                <a:cs typeface="Segoe UI" panose="020B0502040204020203" pitchFamily="34" charset="0"/>
              </a:rPr>
              <a:t>, with protection against modern security threats</a:t>
            </a:r>
          </a:p>
        </p:txBody>
      </p:sp>
      <p:sp>
        <p:nvSpPr>
          <p:cNvPr id="72" name="Rectangle 16"/>
          <p:cNvSpPr/>
          <p:nvPr/>
        </p:nvSpPr>
        <p:spPr>
          <a:xfrm>
            <a:off x="6423989" y="1971700"/>
            <a:ext cx="2716332" cy="3342453"/>
          </a:xfrm>
          <a:prstGeom prst="rect">
            <a:avLst/>
          </a:prstGeom>
        </p:spPr>
        <p:txBody>
          <a:bodyPr wrap="square" lIns="91440">
            <a:spAutoFit/>
          </a:bodyPr>
          <a:lstStyle/>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My employees need to be </a:t>
            </a:r>
            <a:r>
              <a:rPr lang="en-US" sz="2200" b="1" dirty="0">
                <a:solidFill>
                  <a:srgbClr val="FFFFFF"/>
                </a:solidFill>
                <a:ea typeface="Calibri" panose="020F0502020204030204" pitchFamily="34" charset="0"/>
                <a:cs typeface="Segoe UI" panose="020B0502040204020203" pitchFamily="34" charset="0"/>
              </a:rPr>
              <a:t>productive </a:t>
            </a:r>
            <a:r>
              <a:rPr lang="en-US" sz="2200" dirty="0">
                <a:solidFill>
                  <a:srgbClr val="FFFFFF"/>
                </a:solidFill>
                <a:ea typeface="Calibri" panose="020F0502020204030204" pitchFamily="34" charset="0"/>
                <a:cs typeface="Segoe UI" panose="020B0502040204020203" pitchFamily="34" charset="0"/>
              </a:rPr>
              <a:t>when browsing the web</a:t>
            </a: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FFFFFF"/>
                </a:solidFill>
                <a:ea typeface="Calibri" panose="020F0502020204030204" pitchFamily="34" charset="0"/>
                <a:cs typeface="Segoe UI" panose="020B0502040204020203" pitchFamily="34" charset="0"/>
              </a:rPr>
              <a:t>Microsoft Edge goes beyond browsing </a:t>
            </a:r>
            <a:r>
              <a:rPr lang="en-US" sz="2200" dirty="0">
                <a:solidFill>
                  <a:srgbClr val="FFFFFF"/>
                </a:solidFill>
                <a:ea typeface="Calibri" panose="020F0502020204030204" pitchFamily="34" charset="0"/>
                <a:cs typeface="Segoe UI" panose="020B0502040204020203" pitchFamily="34" charset="0"/>
              </a:rPr>
              <a:t>with built-in features like Cortana, Web Note, and PDF viewing</a:t>
            </a:r>
          </a:p>
        </p:txBody>
      </p:sp>
      <p:sp>
        <p:nvSpPr>
          <p:cNvPr id="76" name="Rectangle 16"/>
          <p:cNvSpPr/>
          <p:nvPr/>
        </p:nvSpPr>
        <p:spPr>
          <a:xfrm>
            <a:off x="9452091" y="1971700"/>
            <a:ext cx="2791570" cy="3342453"/>
          </a:xfrm>
          <a:prstGeom prst="rect">
            <a:avLst/>
          </a:prstGeom>
        </p:spPr>
        <p:txBody>
          <a:bodyPr wrap="square" lIns="91440">
            <a:spAutoFit/>
          </a:bodyPr>
          <a:lstStyle/>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We have </a:t>
            </a:r>
            <a:r>
              <a:rPr lang="en-US" sz="2200" b="1" dirty="0">
                <a:solidFill>
                  <a:srgbClr val="FFFFFF"/>
                </a:solidFill>
                <a:ea typeface="Calibri" panose="020F0502020204030204" pitchFamily="34" charset="0"/>
                <a:cs typeface="Segoe UI" panose="020B0502040204020203" pitchFamily="34" charset="0"/>
              </a:rPr>
              <a:t>thousands of legacy web apps </a:t>
            </a:r>
            <a:r>
              <a:rPr lang="en-US" sz="2200" dirty="0">
                <a:solidFill>
                  <a:srgbClr val="FFFFFF"/>
                </a:solidFill>
                <a:ea typeface="Calibri" panose="020F0502020204030204" pitchFamily="34" charset="0"/>
                <a:cs typeface="Segoe UI" panose="020B0502040204020203" pitchFamily="34" charset="0"/>
              </a:rPr>
              <a:t>and need to extend our existing web app investments</a:t>
            </a: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Microsoft Edge can </a:t>
            </a:r>
            <a:r>
              <a:rPr lang="en-US" sz="2200" b="1" dirty="0">
                <a:solidFill>
                  <a:srgbClr val="FFFFFF"/>
                </a:solidFill>
                <a:ea typeface="Calibri" panose="020F0502020204030204" pitchFamily="34" charset="0"/>
                <a:cs typeface="Segoe UI" panose="020B0502040204020203" pitchFamily="34" charset="0"/>
              </a:rPr>
              <a:t>fall back to Internet Explorer 11 </a:t>
            </a:r>
            <a:r>
              <a:rPr lang="en-US" sz="2200" dirty="0">
                <a:solidFill>
                  <a:srgbClr val="FFFFFF"/>
                </a:solidFill>
                <a:ea typeface="Calibri" panose="020F0502020204030204" pitchFamily="34" charset="0"/>
                <a:cs typeface="Segoe UI" panose="020B0502040204020203" pitchFamily="34" charset="0"/>
              </a:rPr>
              <a:t>just for sites that need backward compatibility</a:t>
            </a:r>
          </a:p>
        </p:txBody>
      </p:sp>
      <p:sp>
        <p:nvSpPr>
          <p:cNvPr id="2" name="Rectangle 1"/>
          <p:cNvSpPr/>
          <p:nvPr/>
        </p:nvSpPr>
        <p:spPr bwMode="auto">
          <a:xfrm>
            <a:off x="268051"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296154"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324257"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52360"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0" y="1468620"/>
            <a:ext cx="12435840" cy="4572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0" y="5525369"/>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974"/>
          <p:cNvSpPr txBox="1">
            <a:spLocks/>
          </p:cNvSpPr>
          <p:nvPr/>
        </p:nvSpPr>
        <p:spPr>
          <a:xfrm>
            <a:off x="633682" y="5500671"/>
            <a:ext cx="11168476" cy="1488734"/>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CREATED</a:t>
            </a:r>
          </a:p>
        </p:txBody>
      </p:sp>
    </p:spTree>
    <p:custDataLst>
      <p:tags r:id="rId1"/>
    </p:custDataLst>
    <p:extLst>
      <p:ext uri="{BB962C8B-B14F-4D97-AF65-F5344CB8AC3E}">
        <p14:creationId xmlns:p14="http://schemas.microsoft.com/office/powerpoint/2010/main" val="1625035555"/>
      </p:ext>
    </p:extLst>
  </p:cSld>
  <p:clrMapOvr>
    <a:masterClrMapping/>
  </p:clrMapOvr>
  <mc:AlternateContent xmlns:mc="http://schemas.openxmlformats.org/markup-compatibility/2006" xmlns:p14="http://schemas.microsoft.com/office/powerpoint/2010/main">
    <mc:Choice Requires="p14">
      <p:transition spd="med" p14:dur="700" advTm="68848">
        <p:fade/>
      </p:transition>
    </mc:Choice>
    <mc:Fallback xmlns="">
      <p:transition spd="med" advTm="688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8" fill="hold" grpId="0" nodeType="withEffect">
                                  <p:stCondLst>
                                    <p:cond delay="10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up)">
                                      <p:cBhvr>
                                        <p:cTn id="15" dur="500"/>
                                        <p:tgtEl>
                                          <p:spTgt spid="70"/>
                                        </p:tgtEl>
                                      </p:cBhvr>
                                    </p:animEffect>
                                  </p:childTnLst>
                                </p:cTn>
                              </p:par>
                              <p:par>
                                <p:cTn id="16" presetID="22" presetClass="entr" presetSubtype="8" fill="hold" grpId="0" nodeType="withEffect">
                                  <p:stCondLst>
                                    <p:cond delay="100"/>
                                  </p:stCondLst>
                                  <p:childTnLst>
                                    <p:set>
                                      <p:cBhvr>
                                        <p:cTn id="17" dur="1" fill="hold">
                                          <p:stCondLst>
                                            <p:cond delay="0"/>
                                          </p:stCondLst>
                                        </p:cTn>
                                        <p:tgtEl>
                                          <p:spTgt spid="69"/>
                                        </p:tgtEl>
                                        <p:attrNameLst>
                                          <p:attrName>style.visibility</p:attrName>
                                        </p:attrNameLst>
                                      </p:cBhvr>
                                      <p:to>
                                        <p:strVal val="visible"/>
                                      </p:to>
                                    </p:set>
                                    <p:animEffect transition="in" filter="wipe(left)">
                                      <p:cBhvr>
                                        <p:cTn id="18" dur="500"/>
                                        <p:tgtEl>
                                          <p:spTgt spid="6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up)">
                                      <p:cBhvr>
                                        <p:cTn id="23" dur="500"/>
                                        <p:tgtEl>
                                          <p:spTgt spid="73"/>
                                        </p:tgtEl>
                                      </p:cBhvr>
                                    </p:animEffect>
                                  </p:childTnLst>
                                </p:cTn>
                              </p:par>
                              <p:par>
                                <p:cTn id="24" presetID="22" presetClass="entr" presetSubtype="8" fill="hold" grpId="0" nodeType="withEffect">
                                  <p:stCondLst>
                                    <p:cond delay="100"/>
                                  </p:stCondLst>
                                  <p:childTnLst>
                                    <p:set>
                                      <p:cBhvr>
                                        <p:cTn id="25" dur="1" fill="hold">
                                          <p:stCondLst>
                                            <p:cond delay="0"/>
                                          </p:stCondLst>
                                        </p:cTn>
                                        <p:tgtEl>
                                          <p:spTgt spid="72"/>
                                        </p:tgtEl>
                                        <p:attrNameLst>
                                          <p:attrName>style.visibility</p:attrName>
                                        </p:attrNameLst>
                                      </p:cBhvr>
                                      <p:to>
                                        <p:strVal val="visible"/>
                                      </p:to>
                                    </p:set>
                                    <p:animEffect transition="in" filter="wipe(left)">
                                      <p:cBhvr>
                                        <p:cTn id="26" dur="500"/>
                                        <p:tgtEl>
                                          <p:spTgt spid="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wipe(up)">
                                      <p:cBhvr>
                                        <p:cTn id="31" dur="500"/>
                                        <p:tgtEl>
                                          <p:spTgt spid="77"/>
                                        </p:tgtEl>
                                      </p:cBhvr>
                                    </p:animEffect>
                                  </p:childTnLst>
                                </p:cTn>
                              </p:par>
                              <p:par>
                                <p:cTn id="32" presetID="22" presetClass="entr" presetSubtype="8" fill="hold" grpId="0" nodeType="withEffect">
                                  <p:stCondLst>
                                    <p:cond delay="100"/>
                                  </p:stCondLst>
                                  <p:childTnLst>
                                    <p:set>
                                      <p:cBhvr>
                                        <p:cTn id="33" dur="1" fill="hold">
                                          <p:stCondLst>
                                            <p:cond delay="0"/>
                                          </p:stCondLst>
                                        </p:cTn>
                                        <p:tgtEl>
                                          <p:spTgt spid="76"/>
                                        </p:tgtEl>
                                        <p:attrNameLst>
                                          <p:attrName>style.visibility</p:attrName>
                                        </p:attrNameLst>
                                      </p:cBhvr>
                                      <p:to>
                                        <p:strVal val="visible"/>
                                      </p:to>
                                    </p:set>
                                    <p:animEffect transition="in" filter="wipe(left)">
                                      <p:cBhvr>
                                        <p:cTn id="3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69" grpId="0"/>
      <p:bldP spid="72" grpId="0"/>
      <p:bldP spid="76" grpId="0"/>
      <p:bldP spid="2" grpId="0" animBg="1"/>
      <p:bldP spid="70" grpId="0" animBg="1"/>
      <p:bldP spid="73" grpId="0" animBg="1"/>
      <p:bldP spid="7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 y="1"/>
            <a:ext cx="12436474" cy="6994524"/>
          </a:xfrm>
          <a:prstGeom prst="rect">
            <a:avLst/>
          </a:prstGeom>
          <a:solidFill>
            <a:srgbClr val="0073D2">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0" y="0"/>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0" y="1469256"/>
            <a:ext cx="12436474" cy="5525269"/>
          </a:xfrm>
          <a:prstGeom prst="rect">
            <a:avLst/>
          </a:prstGeom>
          <a:gradFill flip="none" rotWithShape="1">
            <a:gsLst>
              <a:gs pos="100000">
                <a:srgbClr val="080A0E">
                  <a:alpha val="25000"/>
                </a:srgbClr>
              </a:gs>
              <a:gs pos="72000">
                <a:srgbClr val="080A0E">
                  <a:alpha val="16000"/>
                </a:srgbClr>
              </a:gs>
              <a:gs pos="0">
                <a:srgbClr val="0078D7">
                  <a:shade val="100000"/>
                  <a:satMod val="115000"/>
                  <a:alpha val="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itle 974"/>
          <p:cNvSpPr txBox="1">
            <a:spLocks/>
          </p:cNvSpPr>
          <p:nvPr/>
        </p:nvSpPr>
        <p:spPr>
          <a:xfrm>
            <a:off x="633682" y="1"/>
            <a:ext cx="11168476" cy="1494860"/>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heard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from CUSTOMERS</a:t>
            </a:r>
          </a:p>
        </p:txBody>
      </p:sp>
      <p:sp>
        <p:nvSpPr>
          <p:cNvPr id="48" name="Rectangle 16"/>
          <p:cNvSpPr/>
          <p:nvPr/>
        </p:nvSpPr>
        <p:spPr>
          <a:xfrm>
            <a:off x="367782" y="1971700"/>
            <a:ext cx="2760053" cy="3071610"/>
          </a:xfrm>
          <a:prstGeom prst="rect">
            <a:avLst/>
          </a:prstGeom>
        </p:spPr>
        <p:txBody>
          <a:bodyPr wrap="square" lIns="91440">
            <a:spAutoFit/>
          </a:bodyPr>
          <a:lstStyle/>
          <a:p>
            <a:pPr marL="0" lvl="4">
              <a:lnSpc>
                <a:spcPct val="80000"/>
              </a:lnSpc>
              <a:buClr>
                <a:srgbClr val="0078D7"/>
              </a:buClr>
              <a:buSzPct val="75000"/>
            </a:pPr>
            <a:r>
              <a:rPr lang="en-US" sz="2200" dirty="0">
                <a:solidFill>
                  <a:srgbClr val="FFFFFF"/>
                </a:solidFill>
                <a:ea typeface="Calibri" panose="020F0502020204030204" pitchFamily="34" charset="0"/>
                <a:cs typeface="Segoe UI" panose="020B0502040204020203" pitchFamily="34" charset="0"/>
              </a:rPr>
              <a:t>We need a browser that </a:t>
            </a:r>
            <a:r>
              <a:rPr lang="en-US" sz="2200" b="1" dirty="0">
                <a:solidFill>
                  <a:srgbClr val="FFFFFF"/>
                </a:solidFill>
                <a:ea typeface="Calibri" panose="020F0502020204030204" pitchFamily="34" charset="0"/>
                <a:cs typeface="Segoe UI" panose="020B0502040204020203" pitchFamily="34" charset="0"/>
              </a:rPr>
              <a:t>just works </a:t>
            </a:r>
            <a:r>
              <a:rPr lang="en-US" sz="2200" dirty="0">
                <a:solidFill>
                  <a:srgbClr val="FFFFFF"/>
                </a:solidFill>
                <a:ea typeface="Calibri" panose="020F0502020204030204" pitchFamily="34" charset="0"/>
                <a:cs typeface="Segoe UI" panose="020B0502040204020203" pitchFamily="34" charset="0"/>
              </a:rPr>
              <a:t>with modern web sites and services</a:t>
            </a: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rgbClr val="FFFFFF"/>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rgbClr val="FFFFFF"/>
                </a:solidFill>
                <a:ea typeface="Calibri" panose="020F0502020204030204" pitchFamily="34" charset="0"/>
                <a:cs typeface="Segoe UI" panose="020B0502040204020203" pitchFamily="34" charset="0"/>
              </a:rPr>
              <a:t>Microsoft Edge is always up-to-date </a:t>
            </a:r>
            <a:r>
              <a:rPr lang="en-US" sz="2200" dirty="0">
                <a:solidFill>
                  <a:srgbClr val="FFFFFF"/>
                </a:solidFill>
                <a:ea typeface="Calibri" panose="020F0502020204030204" pitchFamily="34" charset="0"/>
                <a:cs typeface="Segoe UI" panose="020B0502040204020203" pitchFamily="34" charset="0"/>
              </a:rPr>
              <a:t>and focuses on interoperability with the modern web</a:t>
            </a:r>
          </a:p>
        </p:txBody>
      </p:sp>
      <p:sp>
        <p:nvSpPr>
          <p:cNvPr id="69" name="Rectangle 16"/>
          <p:cNvSpPr/>
          <p:nvPr/>
        </p:nvSpPr>
        <p:spPr>
          <a:xfrm>
            <a:off x="3395886" y="1971700"/>
            <a:ext cx="2716332" cy="3071610"/>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I’m worried about </a:t>
            </a:r>
            <a:r>
              <a:rPr lang="en-US" sz="2200" b="1" dirty="0">
                <a:solidFill>
                  <a:schemeClr val="bg1">
                    <a:lumMod val="65000"/>
                  </a:schemeClr>
                </a:solidFill>
                <a:ea typeface="Calibri" panose="020F0502020204030204" pitchFamily="34" charset="0"/>
                <a:cs typeface="Segoe UI" panose="020B0502040204020203" pitchFamily="34" charset="0"/>
              </a:rPr>
              <a:t>Internet security threats </a:t>
            </a:r>
            <a:r>
              <a:rPr lang="en-US" sz="2200" dirty="0">
                <a:solidFill>
                  <a:schemeClr val="bg1">
                    <a:lumMod val="65000"/>
                  </a:schemeClr>
                </a:solidFill>
                <a:ea typeface="Calibri" panose="020F0502020204030204" pitchFamily="34" charset="0"/>
                <a:cs typeface="Segoe UI" panose="020B0502040204020203" pitchFamily="34" charset="0"/>
              </a:rPr>
              <a:t>and the risk to my business</a:t>
            </a:r>
          </a:p>
          <a:p>
            <a:pPr marL="0" lvl="4">
              <a:lnSpc>
                <a:spcPct val="80000"/>
              </a:lnSpc>
              <a:buClr>
                <a:srgbClr val="0078D7"/>
              </a:buClr>
              <a:buSzPct val="75000"/>
            </a:pPr>
            <a:endParaRPr lang="en-US" sz="2200" b="1"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b="1"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is a  safer browser</a:t>
            </a:r>
            <a:r>
              <a:rPr lang="en-US" sz="2200" dirty="0">
                <a:solidFill>
                  <a:schemeClr val="bg1">
                    <a:lumMod val="65000"/>
                  </a:schemeClr>
                </a:solidFill>
                <a:ea typeface="Calibri" panose="020F0502020204030204" pitchFamily="34" charset="0"/>
                <a:cs typeface="Segoe UI" panose="020B0502040204020203" pitchFamily="34" charset="0"/>
              </a:rPr>
              <a:t>, with protection against modern security threats</a:t>
            </a:r>
          </a:p>
        </p:txBody>
      </p:sp>
      <p:sp>
        <p:nvSpPr>
          <p:cNvPr id="72" name="Rectangle 16"/>
          <p:cNvSpPr/>
          <p:nvPr/>
        </p:nvSpPr>
        <p:spPr>
          <a:xfrm>
            <a:off x="6423989" y="1971700"/>
            <a:ext cx="2716332"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My employees need to be </a:t>
            </a:r>
            <a:r>
              <a:rPr lang="en-US" sz="2200" b="1" dirty="0">
                <a:solidFill>
                  <a:schemeClr val="bg1">
                    <a:lumMod val="65000"/>
                  </a:schemeClr>
                </a:solidFill>
                <a:ea typeface="Calibri" panose="020F0502020204030204" pitchFamily="34" charset="0"/>
                <a:cs typeface="Segoe UI" panose="020B0502040204020203" pitchFamily="34" charset="0"/>
              </a:rPr>
              <a:t>productive </a:t>
            </a:r>
            <a:r>
              <a:rPr lang="en-US" sz="2200" dirty="0">
                <a:solidFill>
                  <a:schemeClr val="bg1">
                    <a:lumMod val="65000"/>
                  </a:schemeClr>
                </a:solidFill>
                <a:ea typeface="Calibri" panose="020F0502020204030204" pitchFamily="34" charset="0"/>
                <a:cs typeface="Segoe UI" panose="020B0502040204020203" pitchFamily="34" charset="0"/>
              </a:rPr>
              <a:t>when browsing the web</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goes beyond browsing </a:t>
            </a:r>
            <a:r>
              <a:rPr lang="en-US" sz="2200" dirty="0">
                <a:solidFill>
                  <a:schemeClr val="bg1">
                    <a:lumMod val="65000"/>
                  </a:schemeClr>
                </a:solidFill>
                <a:ea typeface="Calibri" panose="020F0502020204030204" pitchFamily="34" charset="0"/>
                <a:cs typeface="Segoe UI" panose="020B0502040204020203" pitchFamily="34" charset="0"/>
              </a:rPr>
              <a:t>with built-in features like Cortana, Web Note, and PDF viewing</a:t>
            </a:r>
          </a:p>
        </p:txBody>
      </p:sp>
      <p:sp>
        <p:nvSpPr>
          <p:cNvPr id="76" name="Rectangle 16"/>
          <p:cNvSpPr/>
          <p:nvPr/>
        </p:nvSpPr>
        <p:spPr>
          <a:xfrm>
            <a:off x="9452091" y="1971700"/>
            <a:ext cx="2791570"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have </a:t>
            </a:r>
            <a:r>
              <a:rPr lang="en-US" sz="2200" b="1" dirty="0">
                <a:solidFill>
                  <a:schemeClr val="bg1">
                    <a:lumMod val="65000"/>
                  </a:schemeClr>
                </a:solidFill>
                <a:ea typeface="Calibri" panose="020F0502020204030204" pitchFamily="34" charset="0"/>
                <a:cs typeface="Segoe UI" panose="020B0502040204020203" pitchFamily="34" charset="0"/>
              </a:rPr>
              <a:t>thousands of legacy web apps </a:t>
            </a:r>
            <a:r>
              <a:rPr lang="en-US" sz="2200" dirty="0">
                <a:solidFill>
                  <a:schemeClr val="bg1">
                    <a:lumMod val="65000"/>
                  </a:schemeClr>
                </a:solidFill>
                <a:ea typeface="Calibri" panose="020F0502020204030204" pitchFamily="34" charset="0"/>
                <a:cs typeface="Segoe UI" panose="020B0502040204020203" pitchFamily="34" charset="0"/>
              </a:rPr>
              <a:t>and need to extend our existing web app investments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Microsoft Edge can </a:t>
            </a:r>
            <a:r>
              <a:rPr lang="en-US" sz="2200" b="1" dirty="0">
                <a:solidFill>
                  <a:schemeClr val="bg1">
                    <a:lumMod val="65000"/>
                  </a:schemeClr>
                </a:solidFill>
                <a:ea typeface="Calibri" panose="020F0502020204030204" pitchFamily="34" charset="0"/>
                <a:cs typeface="Segoe UI" panose="020B0502040204020203" pitchFamily="34" charset="0"/>
              </a:rPr>
              <a:t>fall back to Internet Explorer 11 </a:t>
            </a:r>
            <a:r>
              <a:rPr lang="en-US" sz="2200" dirty="0">
                <a:solidFill>
                  <a:schemeClr val="bg1">
                    <a:lumMod val="65000"/>
                  </a:schemeClr>
                </a:solidFill>
                <a:ea typeface="Calibri" panose="020F0502020204030204" pitchFamily="34" charset="0"/>
                <a:cs typeface="Segoe UI" panose="020B0502040204020203" pitchFamily="34" charset="0"/>
              </a:rPr>
              <a:t>just for sites that need backward compatibility</a:t>
            </a:r>
          </a:p>
        </p:txBody>
      </p:sp>
      <p:sp>
        <p:nvSpPr>
          <p:cNvPr id="2" name="Rectangle 1"/>
          <p:cNvSpPr/>
          <p:nvPr/>
        </p:nvSpPr>
        <p:spPr bwMode="auto">
          <a:xfrm>
            <a:off x="268051"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296154"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324257"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52360"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0" y="1468620"/>
            <a:ext cx="12435840" cy="4572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0" y="5525369"/>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974"/>
          <p:cNvSpPr txBox="1">
            <a:spLocks/>
          </p:cNvSpPr>
          <p:nvPr/>
        </p:nvSpPr>
        <p:spPr>
          <a:xfrm>
            <a:off x="633682" y="5500671"/>
            <a:ext cx="11168476" cy="1488734"/>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CREATED</a:t>
            </a:r>
          </a:p>
        </p:txBody>
      </p:sp>
    </p:spTree>
    <p:custDataLst>
      <p:tags r:id="rId1"/>
    </p:custDataLst>
    <p:extLst>
      <p:ext uri="{BB962C8B-B14F-4D97-AF65-F5344CB8AC3E}">
        <p14:creationId xmlns:p14="http://schemas.microsoft.com/office/powerpoint/2010/main" val="1848064840"/>
      </p:ext>
    </p:extLst>
  </p:cSld>
  <p:clrMapOvr>
    <a:masterClrMapping/>
  </p:clrMapOvr>
  <mc:AlternateContent xmlns:mc="http://schemas.openxmlformats.org/markup-compatibility/2006" xmlns:p14="http://schemas.microsoft.com/office/powerpoint/2010/main">
    <mc:Choice Requires="p14">
      <p:transition spd="med" p14:dur="700" advTm="68848">
        <p:fade/>
      </p:transition>
    </mc:Choice>
    <mc:Fallback xmlns="">
      <p:transition spd="med" advTm="6884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1" y="1"/>
            <a:ext cx="12436474" cy="6994524"/>
          </a:xfrm>
          <a:prstGeom prst="rect">
            <a:avLst/>
          </a:prstGeom>
          <a:solidFill>
            <a:srgbClr val="0073D2">
              <a:alpha val="7686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p:cNvSpPr/>
          <p:nvPr/>
        </p:nvSpPr>
        <p:spPr bwMode="auto">
          <a:xfrm>
            <a:off x="0" y="0"/>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0" y="1469256"/>
            <a:ext cx="12436474" cy="5525269"/>
          </a:xfrm>
          <a:prstGeom prst="rect">
            <a:avLst/>
          </a:prstGeom>
          <a:gradFill flip="none" rotWithShape="1">
            <a:gsLst>
              <a:gs pos="100000">
                <a:srgbClr val="080A0E">
                  <a:alpha val="25000"/>
                </a:srgbClr>
              </a:gs>
              <a:gs pos="72000">
                <a:srgbClr val="080A0E">
                  <a:alpha val="16000"/>
                </a:srgbClr>
              </a:gs>
              <a:gs pos="0">
                <a:srgbClr val="0078D7">
                  <a:shade val="100000"/>
                  <a:satMod val="115000"/>
                  <a:alpha val="0"/>
                </a:srgbClr>
              </a:gs>
            </a:gsLst>
            <a:path path="circle">
              <a:fillToRect l="50000" t="50000" r="50000" b="50000"/>
            </a:path>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Title 974"/>
          <p:cNvSpPr txBox="1">
            <a:spLocks/>
          </p:cNvSpPr>
          <p:nvPr/>
        </p:nvSpPr>
        <p:spPr>
          <a:xfrm>
            <a:off x="633682" y="1"/>
            <a:ext cx="11168476" cy="1494860"/>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heard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from CUSTOMERS</a:t>
            </a:r>
          </a:p>
        </p:txBody>
      </p:sp>
      <p:sp>
        <p:nvSpPr>
          <p:cNvPr id="48" name="Rectangle 16"/>
          <p:cNvSpPr/>
          <p:nvPr/>
        </p:nvSpPr>
        <p:spPr>
          <a:xfrm>
            <a:off x="367782" y="1971700"/>
            <a:ext cx="2760053" cy="3071610"/>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need a browser that </a:t>
            </a:r>
            <a:r>
              <a:rPr lang="en-US" sz="2200" b="1" dirty="0">
                <a:solidFill>
                  <a:schemeClr val="bg1">
                    <a:lumMod val="65000"/>
                  </a:schemeClr>
                </a:solidFill>
                <a:ea typeface="Calibri" panose="020F0502020204030204" pitchFamily="34" charset="0"/>
                <a:cs typeface="Segoe UI" panose="020B0502040204020203" pitchFamily="34" charset="0"/>
              </a:rPr>
              <a:t>just works </a:t>
            </a:r>
            <a:r>
              <a:rPr lang="en-US" sz="2200" dirty="0">
                <a:solidFill>
                  <a:schemeClr val="bg1">
                    <a:lumMod val="65000"/>
                  </a:schemeClr>
                </a:solidFill>
                <a:ea typeface="Calibri" panose="020F0502020204030204" pitchFamily="34" charset="0"/>
                <a:cs typeface="Segoe UI" panose="020B0502040204020203" pitchFamily="34" charset="0"/>
              </a:rPr>
              <a:t>with modern web sites and services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is always up-to-date </a:t>
            </a:r>
            <a:r>
              <a:rPr lang="en-US" sz="2200" dirty="0">
                <a:solidFill>
                  <a:schemeClr val="bg1">
                    <a:lumMod val="65000"/>
                  </a:schemeClr>
                </a:solidFill>
                <a:ea typeface="Calibri" panose="020F0502020204030204" pitchFamily="34" charset="0"/>
                <a:cs typeface="Segoe UI" panose="020B0502040204020203" pitchFamily="34" charset="0"/>
              </a:rPr>
              <a:t>and focuses on interoperability with the modern web</a:t>
            </a:r>
          </a:p>
        </p:txBody>
      </p:sp>
      <p:sp>
        <p:nvSpPr>
          <p:cNvPr id="69" name="Rectangle 16"/>
          <p:cNvSpPr/>
          <p:nvPr/>
        </p:nvSpPr>
        <p:spPr>
          <a:xfrm>
            <a:off x="3395886" y="1971700"/>
            <a:ext cx="2716332" cy="3071610"/>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solidFill>
                <a:ea typeface="Calibri" panose="020F0502020204030204" pitchFamily="34" charset="0"/>
                <a:cs typeface="Segoe UI" panose="020B0502040204020203" pitchFamily="34" charset="0"/>
              </a:rPr>
              <a:t>I’m worried about </a:t>
            </a:r>
            <a:r>
              <a:rPr lang="en-US" sz="2200" b="1" dirty="0">
                <a:solidFill>
                  <a:schemeClr val="bg1"/>
                </a:solidFill>
                <a:ea typeface="Calibri" panose="020F0502020204030204" pitchFamily="34" charset="0"/>
                <a:cs typeface="Segoe UI" panose="020B0502040204020203" pitchFamily="34" charset="0"/>
              </a:rPr>
              <a:t>Internet security threats </a:t>
            </a:r>
            <a:r>
              <a:rPr lang="en-US" sz="2200" dirty="0">
                <a:solidFill>
                  <a:schemeClr val="bg1"/>
                </a:solidFill>
                <a:ea typeface="Calibri" panose="020F0502020204030204" pitchFamily="34" charset="0"/>
                <a:cs typeface="Segoe UI" panose="020B0502040204020203" pitchFamily="34" charset="0"/>
              </a:rPr>
              <a:t>and the risk to my business</a:t>
            </a:r>
          </a:p>
          <a:p>
            <a:pPr marL="0" lvl="4">
              <a:lnSpc>
                <a:spcPct val="80000"/>
              </a:lnSpc>
              <a:buClr>
                <a:srgbClr val="0078D7"/>
              </a:buClr>
              <a:buSzPct val="75000"/>
            </a:pPr>
            <a:endParaRPr lang="en-US" sz="2200" b="1" dirty="0">
              <a:solidFill>
                <a:schemeClr val="bg1"/>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b="1" dirty="0">
              <a:solidFill>
                <a:schemeClr val="bg1"/>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solidFill>
                <a:ea typeface="Calibri" panose="020F0502020204030204" pitchFamily="34" charset="0"/>
                <a:cs typeface="Segoe UI" panose="020B0502040204020203" pitchFamily="34" charset="0"/>
              </a:rPr>
              <a:t>Microsoft Edge is a  safer browser</a:t>
            </a:r>
            <a:r>
              <a:rPr lang="en-US" sz="2200" dirty="0">
                <a:solidFill>
                  <a:schemeClr val="bg1"/>
                </a:solidFill>
                <a:ea typeface="Calibri" panose="020F0502020204030204" pitchFamily="34" charset="0"/>
                <a:cs typeface="Segoe UI" panose="020B0502040204020203" pitchFamily="34" charset="0"/>
              </a:rPr>
              <a:t>, with protection against modern security threats</a:t>
            </a:r>
          </a:p>
        </p:txBody>
      </p:sp>
      <p:sp>
        <p:nvSpPr>
          <p:cNvPr id="72" name="Rectangle 16"/>
          <p:cNvSpPr/>
          <p:nvPr/>
        </p:nvSpPr>
        <p:spPr>
          <a:xfrm>
            <a:off x="6423989" y="1971700"/>
            <a:ext cx="2716332"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My employees need to be </a:t>
            </a:r>
            <a:r>
              <a:rPr lang="en-US" sz="2200" b="1" dirty="0">
                <a:solidFill>
                  <a:schemeClr val="bg1">
                    <a:lumMod val="65000"/>
                  </a:schemeClr>
                </a:solidFill>
                <a:ea typeface="Calibri" panose="020F0502020204030204" pitchFamily="34" charset="0"/>
                <a:cs typeface="Segoe UI" panose="020B0502040204020203" pitchFamily="34" charset="0"/>
              </a:rPr>
              <a:t>productive </a:t>
            </a:r>
            <a:r>
              <a:rPr lang="en-US" sz="2200" dirty="0">
                <a:solidFill>
                  <a:schemeClr val="bg1">
                    <a:lumMod val="65000"/>
                  </a:schemeClr>
                </a:solidFill>
                <a:ea typeface="Calibri" panose="020F0502020204030204" pitchFamily="34" charset="0"/>
                <a:cs typeface="Segoe UI" panose="020B0502040204020203" pitchFamily="34" charset="0"/>
              </a:rPr>
              <a:t>when browsing the web</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b="1" dirty="0">
                <a:solidFill>
                  <a:schemeClr val="bg1">
                    <a:lumMod val="65000"/>
                  </a:schemeClr>
                </a:solidFill>
                <a:ea typeface="Calibri" panose="020F0502020204030204" pitchFamily="34" charset="0"/>
                <a:cs typeface="Segoe UI" panose="020B0502040204020203" pitchFamily="34" charset="0"/>
              </a:rPr>
              <a:t>Microsoft Edge goes beyond browsing </a:t>
            </a:r>
            <a:r>
              <a:rPr lang="en-US" sz="2200" dirty="0">
                <a:solidFill>
                  <a:schemeClr val="bg1">
                    <a:lumMod val="65000"/>
                  </a:schemeClr>
                </a:solidFill>
                <a:ea typeface="Calibri" panose="020F0502020204030204" pitchFamily="34" charset="0"/>
                <a:cs typeface="Segoe UI" panose="020B0502040204020203" pitchFamily="34" charset="0"/>
              </a:rPr>
              <a:t>with built-in features like Cortana, Web Note, and PDF viewing</a:t>
            </a:r>
          </a:p>
        </p:txBody>
      </p:sp>
      <p:sp>
        <p:nvSpPr>
          <p:cNvPr id="76" name="Rectangle 16"/>
          <p:cNvSpPr/>
          <p:nvPr/>
        </p:nvSpPr>
        <p:spPr>
          <a:xfrm>
            <a:off x="9452091" y="1971700"/>
            <a:ext cx="2791570" cy="3342453"/>
          </a:xfrm>
          <a:prstGeom prst="rect">
            <a:avLst/>
          </a:prstGeom>
        </p:spPr>
        <p:txBody>
          <a:bodyPr wrap="square" lIns="91440">
            <a:spAutoFit/>
          </a:bodyPr>
          <a:lstStyle/>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We have </a:t>
            </a:r>
            <a:r>
              <a:rPr lang="en-US" sz="2200" b="1" dirty="0">
                <a:solidFill>
                  <a:schemeClr val="bg1">
                    <a:lumMod val="65000"/>
                  </a:schemeClr>
                </a:solidFill>
                <a:ea typeface="Calibri" panose="020F0502020204030204" pitchFamily="34" charset="0"/>
                <a:cs typeface="Segoe UI" panose="020B0502040204020203" pitchFamily="34" charset="0"/>
              </a:rPr>
              <a:t>thousands of legacy web apps </a:t>
            </a:r>
            <a:r>
              <a:rPr lang="en-US" sz="2200" dirty="0">
                <a:solidFill>
                  <a:schemeClr val="bg1">
                    <a:lumMod val="65000"/>
                  </a:schemeClr>
                </a:solidFill>
                <a:ea typeface="Calibri" panose="020F0502020204030204" pitchFamily="34" charset="0"/>
                <a:cs typeface="Segoe UI" panose="020B0502040204020203" pitchFamily="34" charset="0"/>
              </a:rPr>
              <a:t>and need to extend our existing web app investments</a:t>
            </a:r>
          </a:p>
          <a:p>
            <a:pPr marL="0" lvl="4">
              <a:lnSpc>
                <a:spcPct val="80000"/>
              </a:lnSpc>
              <a:buClr>
                <a:srgbClr val="0078D7"/>
              </a:buClr>
              <a:buSzPct val="75000"/>
            </a:pPr>
            <a:endParaRPr lang="en-US" sz="2200" dirty="0">
              <a:solidFill>
                <a:schemeClr val="bg1">
                  <a:lumMod val="65000"/>
                </a:schemeClr>
              </a:solidFill>
              <a:ea typeface="Calibri" panose="020F0502020204030204" pitchFamily="34" charset="0"/>
              <a:cs typeface="Segoe UI" panose="020B0502040204020203" pitchFamily="34" charset="0"/>
            </a:endParaRPr>
          </a:p>
          <a:p>
            <a:pPr marL="0" lvl="4">
              <a:lnSpc>
                <a:spcPct val="80000"/>
              </a:lnSpc>
              <a:buClr>
                <a:srgbClr val="0078D7"/>
              </a:buClr>
              <a:buSzPct val="75000"/>
            </a:pPr>
            <a:r>
              <a:rPr lang="en-US" sz="2200" dirty="0">
                <a:solidFill>
                  <a:schemeClr val="bg1">
                    <a:lumMod val="65000"/>
                  </a:schemeClr>
                </a:solidFill>
                <a:ea typeface="Calibri" panose="020F0502020204030204" pitchFamily="34" charset="0"/>
                <a:cs typeface="Segoe UI" panose="020B0502040204020203" pitchFamily="34" charset="0"/>
              </a:rPr>
              <a:t>Microsoft Edge can </a:t>
            </a:r>
            <a:r>
              <a:rPr lang="en-US" sz="2200" b="1" dirty="0">
                <a:solidFill>
                  <a:schemeClr val="bg1">
                    <a:lumMod val="65000"/>
                  </a:schemeClr>
                </a:solidFill>
                <a:ea typeface="Calibri" panose="020F0502020204030204" pitchFamily="34" charset="0"/>
                <a:cs typeface="Segoe UI" panose="020B0502040204020203" pitchFamily="34" charset="0"/>
              </a:rPr>
              <a:t>fall back to Internet Explorer 11 </a:t>
            </a:r>
            <a:r>
              <a:rPr lang="en-US" sz="2200" dirty="0">
                <a:solidFill>
                  <a:schemeClr val="bg1">
                    <a:lumMod val="65000"/>
                  </a:schemeClr>
                </a:solidFill>
                <a:ea typeface="Calibri" panose="020F0502020204030204" pitchFamily="34" charset="0"/>
                <a:cs typeface="Segoe UI" panose="020B0502040204020203" pitchFamily="34" charset="0"/>
              </a:rPr>
              <a:t>just for sites that need backward compatibility</a:t>
            </a:r>
          </a:p>
        </p:txBody>
      </p:sp>
      <p:sp>
        <p:nvSpPr>
          <p:cNvPr id="2" name="Rectangle 1"/>
          <p:cNvSpPr/>
          <p:nvPr/>
        </p:nvSpPr>
        <p:spPr bwMode="auto">
          <a:xfrm>
            <a:off x="268051"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69"/>
          <p:cNvSpPr/>
          <p:nvPr/>
        </p:nvSpPr>
        <p:spPr bwMode="auto">
          <a:xfrm>
            <a:off x="3296154"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p:cNvSpPr/>
          <p:nvPr/>
        </p:nvSpPr>
        <p:spPr bwMode="auto">
          <a:xfrm>
            <a:off x="6324257"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352360" y="1836232"/>
            <a:ext cx="62944" cy="347472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0" y="1468620"/>
            <a:ext cx="12435840" cy="45720"/>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0" y="5525369"/>
            <a:ext cx="12436475" cy="1463040"/>
          </a:xfrm>
          <a:prstGeom prst="rect">
            <a:avLst/>
          </a:prstGeom>
          <a:solidFill>
            <a:srgbClr val="FFFFFF">
              <a:alpha val="2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974"/>
          <p:cNvSpPr txBox="1">
            <a:spLocks/>
          </p:cNvSpPr>
          <p:nvPr/>
        </p:nvSpPr>
        <p:spPr>
          <a:xfrm>
            <a:off x="633682" y="5500671"/>
            <a:ext cx="11168476" cy="1488734"/>
          </a:xfrm>
          <a:prstGeom prst="rect">
            <a:avLst/>
          </a:prstGeom>
        </p:spPr>
        <p:txBody>
          <a:bodyPr vert="horz" wrap="square" lIns="146283" tIns="91427" rIns="146283" bIns="91427" rtlCol="0" anchor="ctr">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3000" cap="all" spc="300" dirty="0">
                <a:solidFill>
                  <a:schemeClr val="bg1"/>
                </a:solidFill>
                <a:latin typeface="Segoe UI Light" panose="020B0502040204020203" pitchFamily="34" charset="0"/>
                <a:cs typeface="Arial" panose="020B0604020202020204" pitchFamily="34" charset="0"/>
              </a:rPr>
              <a:t>What we </a:t>
            </a:r>
            <a:r>
              <a:rPr lang="en-US" sz="3000" cap="all" spc="3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CREATED</a:t>
            </a:r>
          </a:p>
        </p:txBody>
      </p:sp>
    </p:spTree>
    <p:custDataLst>
      <p:tags r:id="rId1"/>
    </p:custDataLst>
    <p:extLst>
      <p:ext uri="{BB962C8B-B14F-4D97-AF65-F5344CB8AC3E}">
        <p14:creationId xmlns:p14="http://schemas.microsoft.com/office/powerpoint/2010/main" val="3577806916"/>
      </p:ext>
    </p:extLst>
  </p:cSld>
  <p:clrMapOvr>
    <a:masterClrMapping/>
  </p:clrMapOvr>
  <mc:AlternateContent xmlns:mc="http://schemas.openxmlformats.org/markup-compatibility/2006" xmlns:p14="http://schemas.microsoft.com/office/powerpoint/2010/main">
    <mc:Choice Requires="p14">
      <p:transition spd="med" p14:dur="700" advTm="68848">
        <p:fade/>
      </p:transition>
    </mc:Choice>
    <mc:Fallback xmlns="">
      <p:transition spd="med" advTm="6884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265160" y="1515561"/>
            <a:ext cx="6171315" cy="5478963"/>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grpSp>
        <p:nvGrpSpPr>
          <p:cNvPr id="25" name="Group 24"/>
          <p:cNvGrpSpPr/>
          <p:nvPr/>
        </p:nvGrpSpPr>
        <p:grpSpPr>
          <a:xfrm>
            <a:off x="6063190" y="2323676"/>
            <a:ext cx="6778878" cy="3904239"/>
            <a:chOff x="861118" y="2512257"/>
            <a:chExt cx="7764666" cy="4371144"/>
          </a:xfrm>
        </p:grpSpPr>
        <p:pic>
          <p:nvPicPr>
            <p:cNvPr id="26" name="Picture 25"/>
            <p:cNvPicPr>
              <a:picLocks noChangeAspect="1"/>
            </p:cNvPicPr>
            <p:nvPr/>
          </p:nvPicPr>
          <p:blipFill>
            <a:blip r:embed="rId3"/>
            <a:stretch>
              <a:fillRect/>
            </a:stretch>
          </p:blipFill>
          <p:spPr>
            <a:xfrm>
              <a:off x="2043218" y="2884170"/>
              <a:ext cx="5162243" cy="2899410"/>
            </a:xfrm>
            <a:prstGeom prst="rect">
              <a:avLst/>
            </a:prstGeom>
          </p:spPr>
        </p:pic>
        <p:pic>
          <p:nvPicPr>
            <p:cNvPr id="27" name="Picture 26"/>
            <p:cNvPicPr>
              <a:picLocks noChangeAspect="1"/>
            </p:cNvPicPr>
            <p:nvPr/>
          </p:nvPicPr>
          <p:blipFill rotWithShape="1">
            <a:blip r:embed="rId4"/>
            <a:srcRect l="3703" t="9566" r="988" b="4541"/>
            <a:stretch/>
          </p:blipFill>
          <p:spPr>
            <a:xfrm>
              <a:off x="861118" y="2512257"/>
              <a:ext cx="7764666" cy="4371144"/>
            </a:xfrm>
            <a:custGeom>
              <a:avLst/>
              <a:gdLst>
                <a:gd name="connsiteX0" fmla="*/ 0 w 7153274"/>
                <a:gd name="connsiteY0" fmla="*/ 0 h 5869743"/>
                <a:gd name="connsiteX1" fmla="*/ 7153274 w 7153274"/>
                <a:gd name="connsiteY1" fmla="*/ 0 h 5869743"/>
                <a:gd name="connsiteX2" fmla="*/ 7153274 w 7153274"/>
                <a:gd name="connsiteY2" fmla="*/ 5869743 h 5869743"/>
                <a:gd name="connsiteX3" fmla="*/ 0 w 7153274"/>
                <a:gd name="connsiteY3" fmla="*/ 5869743 h 5869743"/>
              </a:gdLst>
              <a:ahLst/>
              <a:cxnLst>
                <a:cxn ang="0">
                  <a:pos x="connsiteX0" y="connsiteY0"/>
                </a:cxn>
                <a:cxn ang="0">
                  <a:pos x="connsiteX1" y="connsiteY1"/>
                </a:cxn>
                <a:cxn ang="0">
                  <a:pos x="connsiteX2" y="connsiteY2"/>
                </a:cxn>
                <a:cxn ang="0">
                  <a:pos x="connsiteX3" y="connsiteY3"/>
                </a:cxn>
              </a:cxnLst>
              <a:rect l="l" t="t" r="r" b="b"/>
              <a:pathLst>
                <a:path w="7153274" h="5869743">
                  <a:moveTo>
                    <a:pt x="0" y="0"/>
                  </a:moveTo>
                  <a:lnTo>
                    <a:pt x="7153274" y="0"/>
                  </a:lnTo>
                  <a:lnTo>
                    <a:pt x="7153274" y="5869743"/>
                  </a:lnTo>
                  <a:lnTo>
                    <a:pt x="0" y="5869743"/>
                  </a:lnTo>
                  <a:close/>
                </a:path>
              </a:pathLst>
            </a:custGeom>
          </p:spPr>
        </p:pic>
      </p:grpSp>
      <p:grpSp>
        <p:nvGrpSpPr>
          <p:cNvPr id="28" name="Group 27"/>
          <p:cNvGrpSpPr/>
          <p:nvPr/>
        </p:nvGrpSpPr>
        <p:grpSpPr>
          <a:xfrm>
            <a:off x="883" y="801"/>
            <a:ext cx="12434711" cy="1514759"/>
            <a:chOff x="0" y="305"/>
            <a:chExt cx="12436475" cy="1514975"/>
          </a:xfrm>
        </p:grpSpPr>
        <p:sp>
          <p:nvSpPr>
            <p:cNvPr id="29" name="Rectangle 28"/>
            <p:cNvSpPr/>
            <p:nvPr/>
          </p:nvSpPr>
          <p:spPr bwMode="auto">
            <a:xfrm>
              <a:off x="0" y="305"/>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sz="2800" cap="all" spc="214">
                <a:solidFill>
                  <a:srgbClr val="0078D7"/>
                </a:solidFill>
                <a:latin typeface="Segoe UI Light" panose="020B0502040204020203" pitchFamily="34" charset="0"/>
                <a:cs typeface="Arial" panose="020B0604020202020204" pitchFamily="34" charset="0"/>
              </a:rPr>
              <a:t>PROACTIVE THREAT IDENTIFICATION AND </a:t>
            </a:r>
            <a:r>
              <a:rPr sz="2800" cap="all" spc="214">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PROTECTION</a:t>
            </a:r>
            <a:endParaRPr sz="2800" cap="all" spc="214">
              <a:solidFill>
                <a:srgbClr val="0078D7"/>
              </a:solidFill>
              <a:latin typeface="Segoe UI Light" panose="020B0502040204020203" pitchFamily="34" charset="0"/>
              <a:cs typeface="Arial" panose="020B0604020202020204" pitchFamily="34" charset="0"/>
            </a:endParaRPr>
          </a:p>
        </p:txBody>
      </p:sp>
      <p:sp>
        <p:nvSpPr>
          <p:cNvPr id="32" name="Rectangle 31"/>
          <p:cNvSpPr/>
          <p:nvPr/>
        </p:nvSpPr>
        <p:spPr>
          <a:xfrm>
            <a:off x="506234" y="1899426"/>
            <a:ext cx="5377416" cy="5007257"/>
          </a:xfrm>
          <a:prstGeom prst="rect">
            <a:avLst/>
          </a:prstGeom>
          <a:noFill/>
          <a:ln w="1079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r>
              <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Microsoft SmartScreen</a:t>
            </a:r>
          </a:p>
          <a:p>
            <a:pPr marL="342900" lvl="0" indent="-342900" defTabSz="914400">
              <a:spcAft>
                <a:spcPts val="900"/>
              </a:spcAft>
              <a:buClr>
                <a:srgbClr val="077BD8"/>
              </a:buClr>
              <a:buSzPct val="60000"/>
              <a:buFont typeface="Wingdings" panose="05000000000000000000" pitchFamily="2" charset="2"/>
              <a:buChar char="à"/>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Phishing and malware filtering technology for Microsoft Edge </a:t>
            </a:r>
            <a:r>
              <a:rPr lang="en-US" sz="1800" kern="0" dirty="0">
                <a:solidFill>
                  <a:srgbClr val="EAEAEA">
                    <a:lumMod val="25000"/>
                  </a:srgbClr>
                </a:solidFill>
                <a:latin typeface="Segoe UI Light"/>
                <a:cs typeface="Segoe UI Semibold" panose="020B0702040204020203" pitchFamily="34" charset="0"/>
              </a:rPr>
              <a:t>and Internet Explorer 11 in </a:t>
            </a: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Windows 10.</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Provides protection from drive-by attacks.</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Cloud service is continuously updated, nothing for you to deploy.</a:t>
            </a:r>
          </a:p>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endPar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r>
              <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Exchange Online Advanced Threat Protection</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Cloud-based email filtering service helps protect against unknown malware and viruses. </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URL trace technology examines potentially  harmful links.</a:t>
            </a:r>
          </a:p>
        </p:txBody>
      </p:sp>
    </p:spTree>
    <p:extLst>
      <p:ext uri="{BB962C8B-B14F-4D97-AF65-F5344CB8AC3E}">
        <p14:creationId xmlns:p14="http://schemas.microsoft.com/office/powerpoint/2010/main" val="366675915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entagon 13"/>
          <p:cNvSpPr/>
          <p:nvPr/>
        </p:nvSpPr>
        <p:spPr bwMode="auto">
          <a:xfrm flipH="1">
            <a:off x="6158921" y="2992923"/>
            <a:ext cx="6002916" cy="2976340"/>
          </a:xfrm>
          <a:prstGeom prst="homePlate">
            <a:avLst>
              <a:gd name="adj" fmla="val 14584"/>
            </a:avLst>
          </a:prstGeom>
          <a:solidFill>
            <a:srgbClr val="FBFB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517" y="1469831"/>
            <a:ext cx="12434076" cy="45713"/>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31"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2856" cap="all" spc="214" dirty="0">
                <a:solidFill>
                  <a:srgbClr val="0078D7"/>
                </a:solidFill>
                <a:latin typeface="+mj-lt"/>
                <a:ea typeface="Segoe UI Black" panose="020B0A02040204020203" pitchFamily="34" charset="0"/>
                <a:cs typeface="Segoe UI Black" panose="020B0A02040204020203" pitchFamily="34" charset="0"/>
              </a:rPr>
              <a:t>Microsoft Edge:</a:t>
            </a:r>
            <a:r>
              <a:rPr lang="en-US" sz="2800" cap="all" spc="214" dirty="0">
                <a:solidFill>
                  <a:srgbClr val="0078D7"/>
                </a:solidFill>
                <a:latin typeface="+mj-lt"/>
                <a:cs typeface="Arial" panose="020B0604020202020204" pitchFamily="34" charset="0"/>
              </a:rPr>
              <a:t> Designed for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Secure Browsing</a:t>
            </a:r>
          </a:p>
        </p:txBody>
      </p:sp>
      <p:sp>
        <p:nvSpPr>
          <p:cNvPr id="63" name="Rectangle 62"/>
          <p:cNvSpPr/>
          <p:nvPr/>
        </p:nvSpPr>
        <p:spPr>
          <a:xfrm>
            <a:off x="7512468" y="3391625"/>
            <a:ext cx="4520789" cy="286232"/>
          </a:xfrm>
          <a:prstGeom prst="rect">
            <a:avLst/>
          </a:prstGeom>
        </p:spPr>
        <p:txBody>
          <a:bodyPr wrap="none">
            <a:spAutoFit/>
          </a:bodyPr>
          <a:lstStyle/>
          <a:p>
            <a:pPr defTabSz="914224">
              <a:lnSpc>
                <a:spcPct val="90000"/>
              </a:lnSpc>
              <a:spcAft>
                <a:spcPts val="600"/>
              </a:spcAft>
              <a:defRPr/>
            </a:pPr>
            <a:r>
              <a:rPr lang="en-US" sz="1400" kern="0" dirty="0">
                <a:solidFill>
                  <a:schemeClr val="tx1">
                    <a:lumMod val="75000"/>
                  </a:schemeClr>
                </a:solidFill>
              </a:rPr>
              <a:t>Eliminate vulnerabilities before attackers can find them</a:t>
            </a:r>
          </a:p>
        </p:txBody>
      </p:sp>
      <p:sp>
        <p:nvSpPr>
          <p:cNvPr id="64" name="Freeform 94"/>
          <p:cNvSpPr>
            <a:spLocks noChangeAspect="1" noEditPoints="1"/>
          </p:cNvSpPr>
          <p:nvPr/>
        </p:nvSpPr>
        <p:spPr bwMode="black">
          <a:xfrm>
            <a:off x="7077673" y="3403541"/>
            <a:ext cx="242963" cy="329668"/>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rgbClr val="FFFFFF"/>
          </a:solidFill>
          <a:ln>
            <a:solidFill>
              <a:srgbClr val="0078D7"/>
            </a:solidFill>
          </a:ln>
          <a:extLst/>
        </p:spPr>
        <p:txBody>
          <a:bodyPr vert="horz" wrap="square" lIns="91409" tIns="45705" rIns="91409" bIns="45705" numCol="1" anchor="t" anchorCtr="0" compatLnSpc="1">
            <a:prstTxWarp prst="textNoShape">
              <a:avLst/>
            </a:prstTxWarp>
          </a:bodyPr>
          <a:lstStyle/>
          <a:p>
            <a:pPr defTabSz="914010"/>
            <a:endParaRPr lang="en-US" sz="1800" kern="0" dirty="0">
              <a:solidFill>
                <a:schemeClr val="bg1"/>
              </a:solidFill>
              <a:latin typeface="+mj-lt"/>
            </a:endParaRPr>
          </a:p>
        </p:txBody>
      </p:sp>
      <p:sp>
        <p:nvSpPr>
          <p:cNvPr id="65" name="Rectangle 64"/>
          <p:cNvSpPr/>
          <p:nvPr/>
        </p:nvSpPr>
        <p:spPr>
          <a:xfrm>
            <a:off x="7512469" y="4665803"/>
            <a:ext cx="4578497" cy="286232"/>
          </a:xfrm>
          <a:prstGeom prst="rect">
            <a:avLst/>
          </a:prstGeom>
        </p:spPr>
        <p:txBody>
          <a:bodyPr wrap="none">
            <a:spAutoFit/>
          </a:bodyPr>
          <a:lstStyle/>
          <a:p>
            <a:pPr defTabSz="914224">
              <a:lnSpc>
                <a:spcPct val="90000"/>
              </a:lnSpc>
              <a:spcAft>
                <a:spcPts val="600"/>
              </a:spcAft>
              <a:defRPr/>
            </a:pPr>
            <a:r>
              <a:rPr lang="en-US" sz="1400" kern="0" dirty="0">
                <a:solidFill>
                  <a:schemeClr val="tx1">
                    <a:lumMod val="75000"/>
                  </a:schemeClr>
                </a:solidFill>
              </a:rPr>
              <a:t>Contain the damage when vulnerabilities are discovered</a:t>
            </a:r>
          </a:p>
        </p:txBody>
      </p:sp>
      <p:grpSp>
        <p:nvGrpSpPr>
          <p:cNvPr id="66" name="Group 26"/>
          <p:cNvGrpSpPr>
            <a:grpSpLocks noChangeAspect="1"/>
          </p:cNvGrpSpPr>
          <p:nvPr/>
        </p:nvGrpSpPr>
        <p:grpSpPr bwMode="auto">
          <a:xfrm>
            <a:off x="7070084" y="4661814"/>
            <a:ext cx="258138" cy="349560"/>
            <a:chOff x="2237" y="2723"/>
            <a:chExt cx="192" cy="260"/>
          </a:xfrm>
          <a:solidFill>
            <a:srgbClr val="FFFFFF"/>
          </a:solidFill>
        </p:grpSpPr>
        <p:sp>
          <p:nvSpPr>
            <p:cNvPr id="67" name="Freeform 27"/>
            <p:cNvSpPr>
              <a:spLocks noEditPoints="1"/>
            </p:cNvSpPr>
            <p:nvPr/>
          </p:nvSpPr>
          <p:spPr bwMode="auto">
            <a:xfrm>
              <a:off x="2275" y="2797"/>
              <a:ext cx="112" cy="116"/>
            </a:xfrm>
            <a:custGeom>
              <a:avLst/>
              <a:gdLst>
                <a:gd name="T0" fmla="*/ 565 w 565"/>
                <a:gd name="T1" fmla="*/ 282 h 579"/>
                <a:gd name="T2" fmla="*/ 282 w 565"/>
                <a:gd name="T3" fmla="*/ 0 h 579"/>
                <a:gd name="T4" fmla="*/ 0 w 565"/>
                <a:gd name="T5" fmla="*/ 282 h 579"/>
                <a:gd name="T6" fmla="*/ 282 w 565"/>
                <a:gd name="T7" fmla="*/ 564 h 579"/>
                <a:gd name="T8" fmla="*/ 565 w 565"/>
                <a:gd name="T9" fmla="*/ 282 h 579"/>
                <a:gd name="T10" fmla="*/ 415 w 565"/>
                <a:gd name="T11" fmla="*/ 63 h 579"/>
                <a:gd name="T12" fmla="*/ 534 w 565"/>
                <a:gd name="T13" fmla="*/ 281 h 579"/>
                <a:gd name="T14" fmla="*/ 348 w 565"/>
                <a:gd name="T15" fmla="*/ 281 h 579"/>
                <a:gd name="T16" fmla="*/ 318 w 565"/>
                <a:gd name="T17" fmla="*/ 221 h 579"/>
                <a:gd name="T18" fmla="*/ 415 w 565"/>
                <a:gd name="T19" fmla="*/ 63 h 579"/>
                <a:gd name="T20" fmla="*/ 283 w 565"/>
                <a:gd name="T21" fmla="*/ 234 h 579"/>
                <a:gd name="T22" fmla="*/ 328 w 565"/>
                <a:gd name="T23" fmla="*/ 278 h 579"/>
                <a:gd name="T24" fmla="*/ 283 w 565"/>
                <a:gd name="T25" fmla="*/ 323 h 579"/>
                <a:gd name="T26" fmla="*/ 239 w 565"/>
                <a:gd name="T27" fmla="*/ 278 h 579"/>
                <a:gd name="T28" fmla="*/ 283 w 565"/>
                <a:gd name="T29" fmla="*/ 234 h 579"/>
                <a:gd name="T30" fmla="*/ 28 w 565"/>
                <a:gd name="T31" fmla="*/ 271 h 579"/>
                <a:gd name="T32" fmla="*/ 157 w 565"/>
                <a:gd name="T33" fmla="*/ 59 h 579"/>
                <a:gd name="T34" fmla="*/ 250 w 565"/>
                <a:gd name="T35" fmla="*/ 219 h 579"/>
                <a:gd name="T36" fmla="*/ 212 w 565"/>
                <a:gd name="T37" fmla="*/ 276 h 579"/>
                <a:gd name="T38" fmla="*/ 28 w 565"/>
                <a:gd name="T39" fmla="*/ 271 h 579"/>
                <a:gd name="T40" fmla="*/ 251 w 565"/>
                <a:gd name="T41" fmla="*/ 339 h 579"/>
                <a:gd name="T42" fmla="*/ 318 w 565"/>
                <a:gd name="T43" fmla="*/ 342 h 579"/>
                <a:gd name="T44" fmla="*/ 407 w 565"/>
                <a:gd name="T45" fmla="*/ 505 h 579"/>
                <a:gd name="T46" fmla="*/ 159 w 565"/>
                <a:gd name="T47" fmla="*/ 500 h 579"/>
                <a:gd name="T48" fmla="*/ 251 w 565"/>
                <a:gd name="T49" fmla="*/ 33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5" h="579">
                  <a:moveTo>
                    <a:pt x="565" y="282"/>
                  </a:moveTo>
                  <a:cubicBezTo>
                    <a:pt x="565" y="127"/>
                    <a:pt x="438" y="0"/>
                    <a:pt x="282" y="0"/>
                  </a:cubicBezTo>
                  <a:cubicBezTo>
                    <a:pt x="127" y="0"/>
                    <a:pt x="0" y="127"/>
                    <a:pt x="0" y="282"/>
                  </a:cubicBezTo>
                  <a:cubicBezTo>
                    <a:pt x="0" y="438"/>
                    <a:pt x="127" y="564"/>
                    <a:pt x="282" y="564"/>
                  </a:cubicBezTo>
                  <a:cubicBezTo>
                    <a:pt x="438" y="564"/>
                    <a:pt x="565" y="438"/>
                    <a:pt x="565" y="282"/>
                  </a:cubicBezTo>
                  <a:close/>
                  <a:moveTo>
                    <a:pt x="415" y="63"/>
                  </a:moveTo>
                  <a:cubicBezTo>
                    <a:pt x="415" y="63"/>
                    <a:pt x="534" y="121"/>
                    <a:pt x="534" y="281"/>
                  </a:cubicBezTo>
                  <a:cubicBezTo>
                    <a:pt x="348" y="281"/>
                    <a:pt x="348" y="281"/>
                    <a:pt x="348" y="281"/>
                  </a:cubicBezTo>
                  <a:cubicBezTo>
                    <a:pt x="348" y="281"/>
                    <a:pt x="346" y="249"/>
                    <a:pt x="318" y="221"/>
                  </a:cubicBezTo>
                  <a:lnTo>
                    <a:pt x="415" y="63"/>
                  </a:lnTo>
                  <a:close/>
                  <a:moveTo>
                    <a:pt x="283" y="234"/>
                  </a:moveTo>
                  <a:cubicBezTo>
                    <a:pt x="308" y="234"/>
                    <a:pt x="328" y="254"/>
                    <a:pt x="328" y="278"/>
                  </a:cubicBezTo>
                  <a:cubicBezTo>
                    <a:pt x="328" y="303"/>
                    <a:pt x="308" y="323"/>
                    <a:pt x="283" y="323"/>
                  </a:cubicBezTo>
                  <a:cubicBezTo>
                    <a:pt x="259" y="323"/>
                    <a:pt x="239" y="303"/>
                    <a:pt x="239" y="278"/>
                  </a:cubicBezTo>
                  <a:cubicBezTo>
                    <a:pt x="239" y="254"/>
                    <a:pt x="259" y="234"/>
                    <a:pt x="283" y="234"/>
                  </a:cubicBezTo>
                  <a:close/>
                  <a:moveTo>
                    <a:pt x="28" y="271"/>
                  </a:moveTo>
                  <a:cubicBezTo>
                    <a:pt x="28" y="271"/>
                    <a:pt x="19" y="139"/>
                    <a:pt x="157" y="59"/>
                  </a:cubicBezTo>
                  <a:cubicBezTo>
                    <a:pt x="250" y="219"/>
                    <a:pt x="250" y="219"/>
                    <a:pt x="250" y="219"/>
                  </a:cubicBezTo>
                  <a:cubicBezTo>
                    <a:pt x="250" y="219"/>
                    <a:pt x="223" y="238"/>
                    <a:pt x="212" y="276"/>
                  </a:cubicBezTo>
                  <a:lnTo>
                    <a:pt x="28" y="271"/>
                  </a:lnTo>
                  <a:close/>
                  <a:moveTo>
                    <a:pt x="251" y="339"/>
                  </a:moveTo>
                  <a:cubicBezTo>
                    <a:pt x="251" y="339"/>
                    <a:pt x="280" y="353"/>
                    <a:pt x="318" y="342"/>
                  </a:cubicBezTo>
                  <a:cubicBezTo>
                    <a:pt x="407" y="505"/>
                    <a:pt x="407" y="505"/>
                    <a:pt x="407" y="505"/>
                  </a:cubicBezTo>
                  <a:cubicBezTo>
                    <a:pt x="407" y="505"/>
                    <a:pt x="297" y="579"/>
                    <a:pt x="159" y="500"/>
                  </a:cubicBezTo>
                  <a:lnTo>
                    <a:pt x="251" y="339"/>
                  </a:lnTo>
                  <a:close/>
                </a:path>
              </a:pathLst>
            </a:custGeom>
            <a:grpFill/>
            <a:ln w="317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68" name="Freeform 28"/>
            <p:cNvSpPr>
              <a:spLocks noEditPoints="1"/>
            </p:cNvSpPr>
            <p:nvPr/>
          </p:nvSpPr>
          <p:spPr bwMode="auto">
            <a:xfrm>
              <a:off x="2237" y="2723"/>
              <a:ext cx="192" cy="260"/>
            </a:xfrm>
            <a:custGeom>
              <a:avLst/>
              <a:gdLst>
                <a:gd name="T0" fmla="*/ 836 w 868"/>
                <a:gd name="T1" fmla="*/ 76 h 1176"/>
                <a:gd name="T2" fmla="*/ 868 w 868"/>
                <a:gd name="T3" fmla="*/ 44 h 1176"/>
                <a:gd name="T4" fmla="*/ 868 w 868"/>
                <a:gd name="T5" fmla="*/ 32 h 1176"/>
                <a:gd name="T6" fmla="*/ 836 w 868"/>
                <a:gd name="T7" fmla="*/ 0 h 1176"/>
                <a:gd name="T8" fmla="*/ 32 w 868"/>
                <a:gd name="T9" fmla="*/ 0 h 1176"/>
                <a:gd name="T10" fmla="*/ 0 w 868"/>
                <a:gd name="T11" fmla="*/ 32 h 1176"/>
                <a:gd name="T12" fmla="*/ 0 w 868"/>
                <a:gd name="T13" fmla="*/ 44 h 1176"/>
                <a:gd name="T14" fmla="*/ 32 w 868"/>
                <a:gd name="T15" fmla="*/ 76 h 1176"/>
                <a:gd name="T16" fmla="*/ 48 w 868"/>
                <a:gd name="T17" fmla="*/ 76 h 1176"/>
                <a:gd name="T18" fmla="*/ 48 w 868"/>
                <a:gd name="T19" fmla="*/ 160 h 1176"/>
                <a:gd name="T20" fmla="*/ 32 w 868"/>
                <a:gd name="T21" fmla="*/ 160 h 1176"/>
                <a:gd name="T22" fmla="*/ 0 w 868"/>
                <a:gd name="T23" fmla="*/ 192 h 1176"/>
                <a:gd name="T24" fmla="*/ 0 w 868"/>
                <a:gd name="T25" fmla="*/ 204 h 1176"/>
                <a:gd name="T26" fmla="*/ 32 w 868"/>
                <a:gd name="T27" fmla="*/ 236 h 1176"/>
                <a:gd name="T28" fmla="*/ 48 w 868"/>
                <a:gd name="T29" fmla="*/ 236 h 1176"/>
                <a:gd name="T30" fmla="*/ 48 w 868"/>
                <a:gd name="T31" fmla="*/ 944 h 1176"/>
                <a:gd name="T32" fmla="*/ 32 w 868"/>
                <a:gd name="T33" fmla="*/ 944 h 1176"/>
                <a:gd name="T34" fmla="*/ 0 w 868"/>
                <a:gd name="T35" fmla="*/ 976 h 1176"/>
                <a:gd name="T36" fmla="*/ 0 w 868"/>
                <a:gd name="T37" fmla="*/ 988 h 1176"/>
                <a:gd name="T38" fmla="*/ 32 w 868"/>
                <a:gd name="T39" fmla="*/ 1020 h 1176"/>
                <a:gd name="T40" fmla="*/ 48 w 868"/>
                <a:gd name="T41" fmla="*/ 1020 h 1176"/>
                <a:gd name="T42" fmla="*/ 48 w 868"/>
                <a:gd name="T43" fmla="*/ 1100 h 1176"/>
                <a:gd name="T44" fmla="*/ 32 w 868"/>
                <a:gd name="T45" fmla="*/ 1100 h 1176"/>
                <a:gd name="T46" fmla="*/ 0 w 868"/>
                <a:gd name="T47" fmla="*/ 1132 h 1176"/>
                <a:gd name="T48" fmla="*/ 0 w 868"/>
                <a:gd name="T49" fmla="*/ 1144 h 1176"/>
                <a:gd name="T50" fmla="*/ 32 w 868"/>
                <a:gd name="T51" fmla="*/ 1176 h 1176"/>
                <a:gd name="T52" fmla="*/ 836 w 868"/>
                <a:gd name="T53" fmla="*/ 1176 h 1176"/>
                <a:gd name="T54" fmla="*/ 868 w 868"/>
                <a:gd name="T55" fmla="*/ 1144 h 1176"/>
                <a:gd name="T56" fmla="*/ 868 w 868"/>
                <a:gd name="T57" fmla="*/ 1132 h 1176"/>
                <a:gd name="T58" fmla="*/ 836 w 868"/>
                <a:gd name="T59" fmla="*/ 1100 h 1176"/>
                <a:gd name="T60" fmla="*/ 824 w 868"/>
                <a:gd name="T61" fmla="*/ 1100 h 1176"/>
                <a:gd name="T62" fmla="*/ 824 w 868"/>
                <a:gd name="T63" fmla="*/ 1020 h 1176"/>
                <a:gd name="T64" fmla="*/ 836 w 868"/>
                <a:gd name="T65" fmla="*/ 1020 h 1176"/>
                <a:gd name="T66" fmla="*/ 868 w 868"/>
                <a:gd name="T67" fmla="*/ 988 h 1176"/>
                <a:gd name="T68" fmla="*/ 868 w 868"/>
                <a:gd name="T69" fmla="*/ 976 h 1176"/>
                <a:gd name="T70" fmla="*/ 836 w 868"/>
                <a:gd name="T71" fmla="*/ 944 h 1176"/>
                <a:gd name="T72" fmla="*/ 824 w 868"/>
                <a:gd name="T73" fmla="*/ 944 h 1176"/>
                <a:gd name="T74" fmla="*/ 824 w 868"/>
                <a:gd name="T75" fmla="*/ 236 h 1176"/>
                <a:gd name="T76" fmla="*/ 836 w 868"/>
                <a:gd name="T77" fmla="*/ 236 h 1176"/>
                <a:gd name="T78" fmla="*/ 868 w 868"/>
                <a:gd name="T79" fmla="*/ 204 h 1176"/>
                <a:gd name="T80" fmla="*/ 868 w 868"/>
                <a:gd name="T81" fmla="*/ 192 h 1176"/>
                <a:gd name="T82" fmla="*/ 836 w 868"/>
                <a:gd name="T83" fmla="*/ 160 h 1176"/>
                <a:gd name="T84" fmla="*/ 824 w 868"/>
                <a:gd name="T85" fmla="*/ 160 h 1176"/>
                <a:gd name="T86" fmla="*/ 824 w 868"/>
                <a:gd name="T87" fmla="*/ 76 h 1176"/>
                <a:gd name="T88" fmla="*/ 836 w 868"/>
                <a:gd name="T89" fmla="*/ 76 h 1176"/>
                <a:gd name="T90" fmla="*/ 804 w 868"/>
                <a:gd name="T91" fmla="*/ 1100 h 1176"/>
                <a:gd name="T92" fmla="*/ 68 w 868"/>
                <a:gd name="T93" fmla="*/ 1100 h 1176"/>
                <a:gd name="T94" fmla="*/ 68 w 868"/>
                <a:gd name="T95" fmla="*/ 1020 h 1176"/>
                <a:gd name="T96" fmla="*/ 804 w 868"/>
                <a:gd name="T97" fmla="*/ 1020 h 1176"/>
                <a:gd name="T98" fmla="*/ 804 w 868"/>
                <a:gd name="T99" fmla="*/ 1100 h 1176"/>
                <a:gd name="T100" fmla="*/ 121 w 868"/>
                <a:gd name="T101" fmla="*/ 589 h 1176"/>
                <a:gd name="T102" fmla="*/ 439 w 868"/>
                <a:gd name="T103" fmla="*/ 271 h 1176"/>
                <a:gd name="T104" fmla="*/ 758 w 868"/>
                <a:gd name="T105" fmla="*/ 589 h 1176"/>
                <a:gd name="T106" fmla="*/ 439 w 868"/>
                <a:gd name="T107" fmla="*/ 908 h 1176"/>
                <a:gd name="T108" fmla="*/ 121 w 868"/>
                <a:gd name="T109" fmla="*/ 589 h 1176"/>
                <a:gd name="T110" fmla="*/ 804 w 868"/>
                <a:gd name="T111" fmla="*/ 160 h 1176"/>
                <a:gd name="T112" fmla="*/ 68 w 868"/>
                <a:gd name="T113" fmla="*/ 160 h 1176"/>
                <a:gd name="T114" fmla="*/ 68 w 868"/>
                <a:gd name="T115" fmla="*/ 76 h 1176"/>
                <a:gd name="T116" fmla="*/ 804 w 868"/>
                <a:gd name="T117" fmla="*/ 76 h 1176"/>
                <a:gd name="T118" fmla="*/ 804 w 868"/>
                <a:gd name="T119" fmla="*/ 16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8" h="1176">
                  <a:moveTo>
                    <a:pt x="836" y="76"/>
                  </a:moveTo>
                  <a:cubicBezTo>
                    <a:pt x="854" y="76"/>
                    <a:pt x="868" y="62"/>
                    <a:pt x="868" y="44"/>
                  </a:cubicBezTo>
                  <a:cubicBezTo>
                    <a:pt x="868" y="32"/>
                    <a:pt x="868" y="32"/>
                    <a:pt x="868" y="32"/>
                  </a:cubicBezTo>
                  <a:cubicBezTo>
                    <a:pt x="868" y="14"/>
                    <a:pt x="854" y="0"/>
                    <a:pt x="836" y="0"/>
                  </a:cubicBezTo>
                  <a:cubicBezTo>
                    <a:pt x="32" y="0"/>
                    <a:pt x="32" y="0"/>
                    <a:pt x="32" y="0"/>
                  </a:cubicBezTo>
                  <a:cubicBezTo>
                    <a:pt x="14" y="0"/>
                    <a:pt x="0" y="14"/>
                    <a:pt x="0" y="32"/>
                  </a:cubicBezTo>
                  <a:cubicBezTo>
                    <a:pt x="0" y="44"/>
                    <a:pt x="0" y="44"/>
                    <a:pt x="0" y="44"/>
                  </a:cubicBezTo>
                  <a:cubicBezTo>
                    <a:pt x="0" y="62"/>
                    <a:pt x="14" y="76"/>
                    <a:pt x="32" y="76"/>
                  </a:cubicBezTo>
                  <a:cubicBezTo>
                    <a:pt x="48" y="76"/>
                    <a:pt x="48" y="76"/>
                    <a:pt x="48" y="76"/>
                  </a:cubicBezTo>
                  <a:cubicBezTo>
                    <a:pt x="48" y="160"/>
                    <a:pt x="48" y="160"/>
                    <a:pt x="48" y="160"/>
                  </a:cubicBezTo>
                  <a:cubicBezTo>
                    <a:pt x="32" y="160"/>
                    <a:pt x="32" y="160"/>
                    <a:pt x="32" y="160"/>
                  </a:cubicBezTo>
                  <a:cubicBezTo>
                    <a:pt x="14" y="160"/>
                    <a:pt x="0" y="174"/>
                    <a:pt x="0" y="192"/>
                  </a:cubicBezTo>
                  <a:cubicBezTo>
                    <a:pt x="0" y="204"/>
                    <a:pt x="0" y="204"/>
                    <a:pt x="0" y="204"/>
                  </a:cubicBezTo>
                  <a:cubicBezTo>
                    <a:pt x="0" y="222"/>
                    <a:pt x="14" y="236"/>
                    <a:pt x="32" y="236"/>
                  </a:cubicBezTo>
                  <a:cubicBezTo>
                    <a:pt x="48" y="236"/>
                    <a:pt x="48" y="236"/>
                    <a:pt x="48" y="236"/>
                  </a:cubicBezTo>
                  <a:cubicBezTo>
                    <a:pt x="48" y="944"/>
                    <a:pt x="48" y="944"/>
                    <a:pt x="48" y="944"/>
                  </a:cubicBezTo>
                  <a:cubicBezTo>
                    <a:pt x="32" y="944"/>
                    <a:pt x="32" y="944"/>
                    <a:pt x="32" y="944"/>
                  </a:cubicBezTo>
                  <a:cubicBezTo>
                    <a:pt x="14" y="944"/>
                    <a:pt x="0" y="958"/>
                    <a:pt x="0" y="976"/>
                  </a:cubicBezTo>
                  <a:cubicBezTo>
                    <a:pt x="0" y="988"/>
                    <a:pt x="0" y="988"/>
                    <a:pt x="0" y="988"/>
                  </a:cubicBezTo>
                  <a:cubicBezTo>
                    <a:pt x="0" y="1006"/>
                    <a:pt x="14" y="1020"/>
                    <a:pt x="32" y="1020"/>
                  </a:cubicBezTo>
                  <a:cubicBezTo>
                    <a:pt x="48" y="1020"/>
                    <a:pt x="48" y="1020"/>
                    <a:pt x="48" y="1020"/>
                  </a:cubicBezTo>
                  <a:cubicBezTo>
                    <a:pt x="48" y="1100"/>
                    <a:pt x="48" y="1100"/>
                    <a:pt x="48" y="1100"/>
                  </a:cubicBezTo>
                  <a:cubicBezTo>
                    <a:pt x="32" y="1100"/>
                    <a:pt x="32" y="1100"/>
                    <a:pt x="32" y="1100"/>
                  </a:cubicBezTo>
                  <a:cubicBezTo>
                    <a:pt x="14" y="1100"/>
                    <a:pt x="0" y="1114"/>
                    <a:pt x="0" y="1132"/>
                  </a:cubicBezTo>
                  <a:cubicBezTo>
                    <a:pt x="0" y="1144"/>
                    <a:pt x="0" y="1144"/>
                    <a:pt x="0" y="1144"/>
                  </a:cubicBezTo>
                  <a:cubicBezTo>
                    <a:pt x="0" y="1162"/>
                    <a:pt x="14" y="1176"/>
                    <a:pt x="32" y="1176"/>
                  </a:cubicBezTo>
                  <a:cubicBezTo>
                    <a:pt x="836" y="1176"/>
                    <a:pt x="836" y="1176"/>
                    <a:pt x="836" y="1176"/>
                  </a:cubicBezTo>
                  <a:cubicBezTo>
                    <a:pt x="854" y="1176"/>
                    <a:pt x="868" y="1162"/>
                    <a:pt x="868" y="1144"/>
                  </a:cubicBezTo>
                  <a:cubicBezTo>
                    <a:pt x="868" y="1132"/>
                    <a:pt x="868" y="1132"/>
                    <a:pt x="868" y="1132"/>
                  </a:cubicBezTo>
                  <a:cubicBezTo>
                    <a:pt x="868" y="1114"/>
                    <a:pt x="854" y="1100"/>
                    <a:pt x="836" y="1100"/>
                  </a:cubicBezTo>
                  <a:cubicBezTo>
                    <a:pt x="824" y="1100"/>
                    <a:pt x="824" y="1100"/>
                    <a:pt x="824" y="1100"/>
                  </a:cubicBezTo>
                  <a:cubicBezTo>
                    <a:pt x="824" y="1020"/>
                    <a:pt x="824" y="1020"/>
                    <a:pt x="824" y="1020"/>
                  </a:cubicBezTo>
                  <a:cubicBezTo>
                    <a:pt x="836" y="1020"/>
                    <a:pt x="836" y="1020"/>
                    <a:pt x="836" y="1020"/>
                  </a:cubicBezTo>
                  <a:cubicBezTo>
                    <a:pt x="854" y="1020"/>
                    <a:pt x="868" y="1006"/>
                    <a:pt x="868" y="988"/>
                  </a:cubicBezTo>
                  <a:cubicBezTo>
                    <a:pt x="868" y="976"/>
                    <a:pt x="868" y="976"/>
                    <a:pt x="868" y="976"/>
                  </a:cubicBezTo>
                  <a:cubicBezTo>
                    <a:pt x="868" y="958"/>
                    <a:pt x="854" y="944"/>
                    <a:pt x="836" y="944"/>
                  </a:cubicBezTo>
                  <a:cubicBezTo>
                    <a:pt x="824" y="944"/>
                    <a:pt x="824" y="944"/>
                    <a:pt x="824" y="944"/>
                  </a:cubicBezTo>
                  <a:cubicBezTo>
                    <a:pt x="824" y="236"/>
                    <a:pt x="824" y="236"/>
                    <a:pt x="824" y="236"/>
                  </a:cubicBezTo>
                  <a:cubicBezTo>
                    <a:pt x="836" y="236"/>
                    <a:pt x="836" y="236"/>
                    <a:pt x="836" y="236"/>
                  </a:cubicBezTo>
                  <a:cubicBezTo>
                    <a:pt x="854" y="236"/>
                    <a:pt x="868" y="222"/>
                    <a:pt x="868" y="204"/>
                  </a:cubicBezTo>
                  <a:cubicBezTo>
                    <a:pt x="868" y="192"/>
                    <a:pt x="868" y="192"/>
                    <a:pt x="868" y="192"/>
                  </a:cubicBezTo>
                  <a:cubicBezTo>
                    <a:pt x="868" y="174"/>
                    <a:pt x="854" y="160"/>
                    <a:pt x="836" y="160"/>
                  </a:cubicBezTo>
                  <a:cubicBezTo>
                    <a:pt x="824" y="160"/>
                    <a:pt x="824" y="160"/>
                    <a:pt x="824" y="160"/>
                  </a:cubicBezTo>
                  <a:cubicBezTo>
                    <a:pt x="824" y="76"/>
                    <a:pt x="824" y="76"/>
                    <a:pt x="824" y="76"/>
                  </a:cubicBezTo>
                  <a:lnTo>
                    <a:pt x="836" y="76"/>
                  </a:lnTo>
                  <a:close/>
                  <a:moveTo>
                    <a:pt x="804" y="1100"/>
                  </a:moveTo>
                  <a:cubicBezTo>
                    <a:pt x="68" y="1100"/>
                    <a:pt x="68" y="1100"/>
                    <a:pt x="68" y="1100"/>
                  </a:cubicBezTo>
                  <a:cubicBezTo>
                    <a:pt x="68" y="1020"/>
                    <a:pt x="68" y="1020"/>
                    <a:pt x="68" y="1020"/>
                  </a:cubicBezTo>
                  <a:cubicBezTo>
                    <a:pt x="804" y="1020"/>
                    <a:pt x="804" y="1020"/>
                    <a:pt x="804" y="1020"/>
                  </a:cubicBezTo>
                  <a:lnTo>
                    <a:pt x="804" y="1100"/>
                  </a:lnTo>
                  <a:close/>
                  <a:moveTo>
                    <a:pt x="121" y="589"/>
                  </a:moveTo>
                  <a:cubicBezTo>
                    <a:pt x="121" y="414"/>
                    <a:pt x="264" y="271"/>
                    <a:pt x="439" y="271"/>
                  </a:cubicBezTo>
                  <a:cubicBezTo>
                    <a:pt x="615" y="271"/>
                    <a:pt x="758" y="414"/>
                    <a:pt x="758" y="589"/>
                  </a:cubicBezTo>
                  <a:cubicBezTo>
                    <a:pt x="758" y="765"/>
                    <a:pt x="615" y="908"/>
                    <a:pt x="439" y="908"/>
                  </a:cubicBezTo>
                  <a:cubicBezTo>
                    <a:pt x="264" y="908"/>
                    <a:pt x="121" y="765"/>
                    <a:pt x="121" y="589"/>
                  </a:cubicBezTo>
                  <a:close/>
                  <a:moveTo>
                    <a:pt x="804" y="160"/>
                  </a:moveTo>
                  <a:cubicBezTo>
                    <a:pt x="68" y="160"/>
                    <a:pt x="68" y="160"/>
                    <a:pt x="68" y="160"/>
                  </a:cubicBezTo>
                  <a:cubicBezTo>
                    <a:pt x="68" y="76"/>
                    <a:pt x="68" y="76"/>
                    <a:pt x="68" y="76"/>
                  </a:cubicBezTo>
                  <a:cubicBezTo>
                    <a:pt x="804" y="76"/>
                    <a:pt x="804" y="76"/>
                    <a:pt x="804" y="76"/>
                  </a:cubicBezTo>
                  <a:lnTo>
                    <a:pt x="804" y="160"/>
                  </a:ln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dirty="0">
                <a:solidFill>
                  <a:schemeClr val="bg1"/>
                </a:solidFill>
                <a:latin typeface="+mj-lt"/>
              </a:endParaRPr>
            </a:p>
          </p:txBody>
        </p:sp>
      </p:grpSp>
      <p:sp>
        <p:nvSpPr>
          <p:cNvPr id="69" name="Rectangle 68"/>
          <p:cNvSpPr/>
          <p:nvPr/>
        </p:nvSpPr>
        <p:spPr>
          <a:xfrm>
            <a:off x="7518142" y="4016545"/>
            <a:ext cx="3956532" cy="286232"/>
          </a:xfrm>
          <a:prstGeom prst="rect">
            <a:avLst/>
          </a:prstGeom>
        </p:spPr>
        <p:txBody>
          <a:bodyPr wrap="none">
            <a:spAutoFit/>
          </a:bodyPr>
          <a:lstStyle/>
          <a:p>
            <a:pPr defTabSz="914224">
              <a:lnSpc>
                <a:spcPct val="90000"/>
              </a:lnSpc>
              <a:spcAft>
                <a:spcPts val="600"/>
              </a:spcAft>
              <a:defRPr/>
            </a:pPr>
            <a:r>
              <a:rPr lang="en-US" sz="1400" kern="0" dirty="0">
                <a:solidFill>
                  <a:schemeClr val="tx1">
                    <a:lumMod val="75000"/>
                  </a:schemeClr>
                </a:solidFill>
              </a:rPr>
              <a:t>Break exploitation techniques used by attackers</a:t>
            </a:r>
          </a:p>
        </p:txBody>
      </p:sp>
      <p:grpSp>
        <p:nvGrpSpPr>
          <p:cNvPr id="70" name="Group 31"/>
          <p:cNvGrpSpPr>
            <a:grpSpLocks noChangeAspect="1"/>
          </p:cNvGrpSpPr>
          <p:nvPr/>
        </p:nvGrpSpPr>
        <p:grpSpPr bwMode="auto">
          <a:xfrm>
            <a:off x="7051770" y="4043854"/>
            <a:ext cx="294769" cy="305685"/>
            <a:chOff x="3727" y="2008"/>
            <a:chExt cx="378" cy="392"/>
          </a:xfrm>
          <a:solidFill>
            <a:srgbClr val="FFFFFF"/>
          </a:solidFill>
        </p:grpSpPr>
        <p:sp>
          <p:nvSpPr>
            <p:cNvPr id="71" name="Freeform 32"/>
            <p:cNvSpPr>
              <a:spLocks/>
            </p:cNvSpPr>
            <p:nvPr/>
          </p:nvSpPr>
          <p:spPr bwMode="auto">
            <a:xfrm>
              <a:off x="3727" y="2008"/>
              <a:ext cx="238" cy="244"/>
            </a:xfrm>
            <a:custGeom>
              <a:avLst/>
              <a:gdLst>
                <a:gd name="T0" fmla="*/ 1 w 341"/>
                <a:gd name="T1" fmla="*/ 176 h 350"/>
                <a:gd name="T2" fmla="*/ 28 w 341"/>
                <a:gd name="T3" fmla="*/ 105 h 350"/>
                <a:gd name="T4" fmla="*/ 95 w 341"/>
                <a:gd name="T5" fmla="*/ 38 h 350"/>
                <a:gd name="T6" fmla="*/ 238 w 341"/>
                <a:gd name="T7" fmla="*/ 38 h 350"/>
                <a:gd name="T8" fmla="*/ 337 w 341"/>
                <a:gd name="T9" fmla="*/ 136 h 350"/>
                <a:gd name="T10" fmla="*/ 336 w 341"/>
                <a:gd name="T11" fmla="*/ 147 h 350"/>
                <a:gd name="T12" fmla="*/ 296 w 341"/>
                <a:gd name="T13" fmla="*/ 188 h 350"/>
                <a:gd name="T14" fmla="*/ 283 w 341"/>
                <a:gd name="T15" fmla="*/ 187 h 350"/>
                <a:gd name="T16" fmla="*/ 193 w 341"/>
                <a:gd name="T17" fmla="*/ 97 h 350"/>
                <a:gd name="T18" fmla="*/ 140 w 341"/>
                <a:gd name="T19" fmla="*/ 98 h 350"/>
                <a:gd name="T20" fmla="*/ 86 w 341"/>
                <a:gd name="T21" fmla="*/ 152 h 350"/>
                <a:gd name="T22" fmla="*/ 86 w 341"/>
                <a:gd name="T23" fmla="*/ 200 h 350"/>
                <a:gd name="T24" fmla="*/ 177 w 341"/>
                <a:gd name="T25" fmla="*/ 291 h 350"/>
                <a:gd name="T26" fmla="*/ 177 w 341"/>
                <a:gd name="T27" fmla="*/ 306 h 350"/>
                <a:gd name="T28" fmla="*/ 138 w 341"/>
                <a:gd name="T29" fmla="*/ 346 h 350"/>
                <a:gd name="T30" fmla="*/ 127 w 341"/>
                <a:gd name="T31" fmla="*/ 345 h 350"/>
                <a:gd name="T32" fmla="*/ 29 w 341"/>
                <a:gd name="T33" fmla="*/ 247 h 350"/>
                <a:gd name="T34" fmla="*/ 1 w 341"/>
                <a:gd name="T35" fmla="*/ 17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0">
                  <a:moveTo>
                    <a:pt x="1" y="176"/>
                  </a:moveTo>
                  <a:cubicBezTo>
                    <a:pt x="0" y="149"/>
                    <a:pt x="10" y="125"/>
                    <a:pt x="28" y="105"/>
                  </a:cubicBezTo>
                  <a:cubicBezTo>
                    <a:pt x="50" y="82"/>
                    <a:pt x="72" y="60"/>
                    <a:pt x="95" y="38"/>
                  </a:cubicBezTo>
                  <a:cubicBezTo>
                    <a:pt x="135" y="0"/>
                    <a:pt x="198" y="0"/>
                    <a:pt x="238" y="38"/>
                  </a:cubicBezTo>
                  <a:cubicBezTo>
                    <a:pt x="272" y="70"/>
                    <a:pt x="304" y="103"/>
                    <a:pt x="337" y="136"/>
                  </a:cubicBezTo>
                  <a:cubicBezTo>
                    <a:pt x="341" y="140"/>
                    <a:pt x="341" y="143"/>
                    <a:pt x="336" y="147"/>
                  </a:cubicBezTo>
                  <a:cubicBezTo>
                    <a:pt x="323" y="160"/>
                    <a:pt x="309" y="174"/>
                    <a:pt x="296" y="188"/>
                  </a:cubicBezTo>
                  <a:cubicBezTo>
                    <a:pt x="291" y="193"/>
                    <a:pt x="288" y="192"/>
                    <a:pt x="283" y="187"/>
                  </a:cubicBezTo>
                  <a:cubicBezTo>
                    <a:pt x="253" y="157"/>
                    <a:pt x="223" y="127"/>
                    <a:pt x="193" y="97"/>
                  </a:cubicBezTo>
                  <a:cubicBezTo>
                    <a:pt x="175" y="79"/>
                    <a:pt x="159" y="79"/>
                    <a:pt x="140" y="98"/>
                  </a:cubicBezTo>
                  <a:cubicBezTo>
                    <a:pt x="122" y="116"/>
                    <a:pt x="104" y="134"/>
                    <a:pt x="86" y="152"/>
                  </a:cubicBezTo>
                  <a:cubicBezTo>
                    <a:pt x="71" y="167"/>
                    <a:pt x="71" y="184"/>
                    <a:pt x="86" y="200"/>
                  </a:cubicBezTo>
                  <a:cubicBezTo>
                    <a:pt x="116" y="230"/>
                    <a:pt x="147" y="261"/>
                    <a:pt x="177" y="291"/>
                  </a:cubicBezTo>
                  <a:cubicBezTo>
                    <a:pt x="183" y="297"/>
                    <a:pt x="184" y="300"/>
                    <a:pt x="177" y="306"/>
                  </a:cubicBezTo>
                  <a:cubicBezTo>
                    <a:pt x="164" y="319"/>
                    <a:pt x="151" y="332"/>
                    <a:pt x="138" y="346"/>
                  </a:cubicBezTo>
                  <a:cubicBezTo>
                    <a:pt x="134" y="350"/>
                    <a:pt x="131" y="350"/>
                    <a:pt x="127" y="345"/>
                  </a:cubicBezTo>
                  <a:cubicBezTo>
                    <a:pt x="94" y="313"/>
                    <a:pt x="61" y="280"/>
                    <a:pt x="29" y="247"/>
                  </a:cubicBezTo>
                  <a:cubicBezTo>
                    <a:pt x="10" y="228"/>
                    <a:pt x="1" y="203"/>
                    <a:pt x="1" y="176"/>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2" name="Freeform 33"/>
            <p:cNvSpPr>
              <a:spLocks/>
            </p:cNvSpPr>
            <p:nvPr/>
          </p:nvSpPr>
          <p:spPr bwMode="auto">
            <a:xfrm>
              <a:off x="3868" y="2155"/>
              <a:ext cx="237" cy="245"/>
            </a:xfrm>
            <a:custGeom>
              <a:avLst/>
              <a:gdLst>
                <a:gd name="T0" fmla="*/ 341 w 341"/>
                <a:gd name="T1" fmla="*/ 175 h 351"/>
                <a:gd name="T2" fmla="*/ 311 w 341"/>
                <a:gd name="T3" fmla="*/ 248 h 351"/>
                <a:gd name="T4" fmla="*/ 248 w 341"/>
                <a:gd name="T5" fmla="*/ 311 h 351"/>
                <a:gd name="T6" fmla="*/ 101 w 341"/>
                <a:gd name="T7" fmla="*/ 311 h 351"/>
                <a:gd name="T8" fmla="*/ 6 w 341"/>
                <a:gd name="T9" fmla="*/ 216 h 351"/>
                <a:gd name="T10" fmla="*/ 6 w 341"/>
                <a:gd name="T11" fmla="*/ 202 h 351"/>
                <a:gd name="T12" fmla="*/ 45 w 341"/>
                <a:gd name="T13" fmla="*/ 164 h 351"/>
                <a:gd name="T14" fmla="*/ 59 w 341"/>
                <a:gd name="T15" fmla="*/ 164 h 351"/>
                <a:gd name="T16" fmla="*/ 149 w 341"/>
                <a:gd name="T17" fmla="*/ 253 h 351"/>
                <a:gd name="T18" fmla="*/ 200 w 341"/>
                <a:gd name="T19" fmla="*/ 254 h 351"/>
                <a:gd name="T20" fmla="*/ 254 w 341"/>
                <a:gd name="T21" fmla="*/ 200 h 351"/>
                <a:gd name="T22" fmla="*/ 254 w 341"/>
                <a:gd name="T23" fmla="*/ 150 h 351"/>
                <a:gd name="T24" fmla="*/ 164 w 341"/>
                <a:gd name="T25" fmla="*/ 59 h 351"/>
                <a:gd name="T26" fmla="*/ 164 w 341"/>
                <a:gd name="T27" fmla="*/ 44 h 351"/>
                <a:gd name="T28" fmla="*/ 203 w 341"/>
                <a:gd name="T29" fmla="*/ 6 h 351"/>
                <a:gd name="T30" fmla="*/ 215 w 341"/>
                <a:gd name="T31" fmla="*/ 5 h 351"/>
                <a:gd name="T32" fmla="*/ 311 w 341"/>
                <a:gd name="T33" fmla="*/ 102 h 351"/>
                <a:gd name="T34" fmla="*/ 341 w 341"/>
                <a:gd name="T35" fmla="*/ 17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1">
                  <a:moveTo>
                    <a:pt x="341" y="175"/>
                  </a:moveTo>
                  <a:cubicBezTo>
                    <a:pt x="341" y="203"/>
                    <a:pt x="331" y="228"/>
                    <a:pt x="311" y="248"/>
                  </a:cubicBezTo>
                  <a:cubicBezTo>
                    <a:pt x="291" y="269"/>
                    <a:pt x="269" y="290"/>
                    <a:pt x="248" y="311"/>
                  </a:cubicBezTo>
                  <a:cubicBezTo>
                    <a:pt x="206" y="351"/>
                    <a:pt x="143" y="351"/>
                    <a:pt x="101" y="311"/>
                  </a:cubicBezTo>
                  <a:cubicBezTo>
                    <a:pt x="69" y="280"/>
                    <a:pt x="38" y="247"/>
                    <a:pt x="6" y="216"/>
                  </a:cubicBezTo>
                  <a:cubicBezTo>
                    <a:pt x="0" y="210"/>
                    <a:pt x="1" y="207"/>
                    <a:pt x="6" y="202"/>
                  </a:cubicBezTo>
                  <a:cubicBezTo>
                    <a:pt x="19" y="190"/>
                    <a:pt x="32" y="177"/>
                    <a:pt x="45" y="164"/>
                  </a:cubicBezTo>
                  <a:cubicBezTo>
                    <a:pt x="50" y="158"/>
                    <a:pt x="53" y="158"/>
                    <a:pt x="59" y="164"/>
                  </a:cubicBezTo>
                  <a:cubicBezTo>
                    <a:pt x="89" y="194"/>
                    <a:pt x="119" y="224"/>
                    <a:pt x="149" y="253"/>
                  </a:cubicBezTo>
                  <a:cubicBezTo>
                    <a:pt x="167" y="272"/>
                    <a:pt x="183" y="272"/>
                    <a:pt x="200" y="254"/>
                  </a:cubicBezTo>
                  <a:cubicBezTo>
                    <a:pt x="218" y="236"/>
                    <a:pt x="236" y="218"/>
                    <a:pt x="254" y="200"/>
                  </a:cubicBezTo>
                  <a:cubicBezTo>
                    <a:pt x="271" y="183"/>
                    <a:pt x="271" y="167"/>
                    <a:pt x="254" y="150"/>
                  </a:cubicBezTo>
                  <a:cubicBezTo>
                    <a:pt x="224" y="119"/>
                    <a:pt x="194" y="89"/>
                    <a:pt x="164" y="59"/>
                  </a:cubicBezTo>
                  <a:cubicBezTo>
                    <a:pt x="158" y="53"/>
                    <a:pt x="158" y="50"/>
                    <a:pt x="164" y="44"/>
                  </a:cubicBezTo>
                  <a:cubicBezTo>
                    <a:pt x="177" y="32"/>
                    <a:pt x="190" y="19"/>
                    <a:pt x="203" y="6"/>
                  </a:cubicBezTo>
                  <a:cubicBezTo>
                    <a:pt x="207" y="1"/>
                    <a:pt x="210" y="0"/>
                    <a:pt x="215" y="5"/>
                  </a:cubicBezTo>
                  <a:cubicBezTo>
                    <a:pt x="247" y="38"/>
                    <a:pt x="280" y="70"/>
                    <a:pt x="311" y="102"/>
                  </a:cubicBezTo>
                  <a:cubicBezTo>
                    <a:pt x="331" y="122"/>
                    <a:pt x="341" y="148"/>
                    <a:pt x="341" y="175"/>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3" name="Freeform 34"/>
            <p:cNvSpPr>
              <a:spLocks/>
            </p:cNvSpPr>
            <p:nvPr/>
          </p:nvSpPr>
          <p:spPr bwMode="auto">
            <a:xfrm>
              <a:off x="3760" y="2292"/>
              <a:ext cx="65" cy="66"/>
            </a:xfrm>
            <a:custGeom>
              <a:avLst/>
              <a:gdLst>
                <a:gd name="T0" fmla="*/ 27 w 94"/>
                <a:gd name="T1" fmla="*/ 94 h 94"/>
                <a:gd name="T2" fmla="*/ 24 w 94"/>
                <a:gd name="T3" fmla="*/ 93 h 94"/>
                <a:gd name="T4" fmla="*/ 2 w 94"/>
                <a:gd name="T5" fmla="*/ 71 h 94"/>
                <a:gd name="T6" fmla="*/ 4 w 94"/>
                <a:gd name="T7" fmla="*/ 64 h 94"/>
                <a:gd name="T8" fmla="*/ 65 w 94"/>
                <a:gd name="T9" fmla="*/ 3 h 94"/>
                <a:gd name="T10" fmla="*/ 73 w 94"/>
                <a:gd name="T11" fmla="*/ 3 h 94"/>
                <a:gd name="T12" fmla="*/ 75 w 94"/>
                <a:gd name="T13" fmla="*/ 5 h 94"/>
                <a:gd name="T14" fmla="*/ 93 w 94"/>
                <a:gd name="T15" fmla="*/ 26 h 94"/>
                <a:gd name="T16" fmla="*/ 76 w 94"/>
                <a:gd name="T17" fmla="*/ 46 h 94"/>
                <a:gd name="T18" fmla="*/ 33 w 94"/>
                <a:gd name="T19" fmla="*/ 89 h 94"/>
                <a:gd name="T20" fmla="*/ 27 w 94"/>
                <a:gd name="T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4">
                  <a:moveTo>
                    <a:pt x="27" y="94"/>
                  </a:moveTo>
                  <a:cubicBezTo>
                    <a:pt x="26" y="94"/>
                    <a:pt x="25" y="94"/>
                    <a:pt x="24" y="93"/>
                  </a:cubicBezTo>
                  <a:cubicBezTo>
                    <a:pt x="17" y="86"/>
                    <a:pt x="10" y="79"/>
                    <a:pt x="2" y="71"/>
                  </a:cubicBezTo>
                  <a:cubicBezTo>
                    <a:pt x="0" y="69"/>
                    <a:pt x="2" y="66"/>
                    <a:pt x="4" y="64"/>
                  </a:cubicBezTo>
                  <a:cubicBezTo>
                    <a:pt x="24" y="44"/>
                    <a:pt x="45" y="24"/>
                    <a:pt x="65" y="3"/>
                  </a:cubicBezTo>
                  <a:cubicBezTo>
                    <a:pt x="68" y="0"/>
                    <a:pt x="71" y="0"/>
                    <a:pt x="73" y="3"/>
                  </a:cubicBezTo>
                  <a:cubicBezTo>
                    <a:pt x="74" y="4"/>
                    <a:pt x="75" y="4"/>
                    <a:pt x="75" y="5"/>
                  </a:cubicBezTo>
                  <a:cubicBezTo>
                    <a:pt x="82" y="12"/>
                    <a:pt x="93" y="17"/>
                    <a:pt x="93" y="26"/>
                  </a:cubicBezTo>
                  <a:cubicBezTo>
                    <a:pt x="94" y="34"/>
                    <a:pt x="82" y="40"/>
                    <a:pt x="76" y="46"/>
                  </a:cubicBezTo>
                  <a:cubicBezTo>
                    <a:pt x="62" y="61"/>
                    <a:pt x="47" y="75"/>
                    <a:pt x="33" y="89"/>
                  </a:cubicBezTo>
                  <a:cubicBezTo>
                    <a:pt x="31" y="91"/>
                    <a:pt x="29" y="93"/>
                    <a:pt x="27" y="94"/>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4" name="Freeform 35"/>
            <p:cNvSpPr>
              <a:spLocks/>
            </p:cNvSpPr>
            <p:nvPr/>
          </p:nvSpPr>
          <p:spPr bwMode="auto">
            <a:xfrm>
              <a:off x="4008" y="2045"/>
              <a:ext cx="66" cy="66"/>
            </a:xfrm>
            <a:custGeom>
              <a:avLst/>
              <a:gdLst>
                <a:gd name="T0" fmla="*/ 95 w 95"/>
                <a:gd name="T1" fmla="*/ 27 h 95"/>
                <a:gd name="T2" fmla="*/ 90 w 95"/>
                <a:gd name="T3" fmla="*/ 32 h 95"/>
                <a:gd name="T4" fmla="*/ 32 w 95"/>
                <a:gd name="T5" fmla="*/ 90 h 95"/>
                <a:gd name="T6" fmla="*/ 21 w 95"/>
                <a:gd name="T7" fmla="*/ 91 h 95"/>
                <a:gd name="T8" fmla="*/ 5 w 95"/>
                <a:gd name="T9" fmla="*/ 74 h 95"/>
                <a:gd name="T10" fmla="*/ 4 w 95"/>
                <a:gd name="T11" fmla="*/ 64 h 95"/>
                <a:gd name="T12" fmla="*/ 64 w 95"/>
                <a:gd name="T13" fmla="*/ 4 h 95"/>
                <a:gd name="T14" fmla="*/ 72 w 95"/>
                <a:gd name="T15" fmla="*/ 3 h 95"/>
                <a:gd name="T16" fmla="*/ 93 w 95"/>
                <a:gd name="T17" fmla="*/ 23 h 95"/>
                <a:gd name="T18" fmla="*/ 95 w 95"/>
                <a:gd name="T19" fmla="*/ 2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95" y="27"/>
                  </a:moveTo>
                  <a:cubicBezTo>
                    <a:pt x="93" y="29"/>
                    <a:pt x="92" y="30"/>
                    <a:pt x="90" y="32"/>
                  </a:cubicBezTo>
                  <a:cubicBezTo>
                    <a:pt x="71" y="51"/>
                    <a:pt x="51" y="71"/>
                    <a:pt x="32" y="90"/>
                  </a:cubicBezTo>
                  <a:cubicBezTo>
                    <a:pt x="28" y="94"/>
                    <a:pt x="25" y="95"/>
                    <a:pt x="21" y="91"/>
                  </a:cubicBezTo>
                  <a:cubicBezTo>
                    <a:pt x="16" y="85"/>
                    <a:pt x="10" y="80"/>
                    <a:pt x="5" y="74"/>
                  </a:cubicBezTo>
                  <a:cubicBezTo>
                    <a:pt x="1" y="71"/>
                    <a:pt x="0" y="68"/>
                    <a:pt x="4" y="64"/>
                  </a:cubicBezTo>
                  <a:cubicBezTo>
                    <a:pt x="24" y="44"/>
                    <a:pt x="44" y="24"/>
                    <a:pt x="64" y="4"/>
                  </a:cubicBezTo>
                  <a:cubicBezTo>
                    <a:pt x="66" y="2"/>
                    <a:pt x="69" y="0"/>
                    <a:pt x="72" y="3"/>
                  </a:cubicBezTo>
                  <a:cubicBezTo>
                    <a:pt x="79" y="10"/>
                    <a:pt x="86" y="16"/>
                    <a:pt x="93" y="23"/>
                  </a:cubicBezTo>
                  <a:cubicBezTo>
                    <a:pt x="94" y="24"/>
                    <a:pt x="94" y="25"/>
                    <a:pt x="95" y="27"/>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5" name="Freeform 36"/>
            <p:cNvSpPr>
              <a:spLocks/>
            </p:cNvSpPr>
            <p:nvPr/>
          </p:nvSpPr>
          <p:spPr bwMode="auto">
            <a:xfrm>
              <a:off x="4029" y="2113"/>
              <a:ext cx="72" cy="42"/>
            </a:xfrm>
            <a:custGeom>
              <a:avLst/>
              <a:gdLst>
                <a:gd name="T0" fmla="*/ 103 w 104"/>
                <a:gd name="T1" fmla="*/ 28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28"/>
                  </a:moveTo>
                  <a:cubicBezTo>
                    <a:pt x="101" y="39"/>
                    <a:pt x="98" y="47"/>
                    <a:pt x="96" y="56"/>
                  </a:cubicBezTo>
                  <a:cubicBezTo>
                    <a:pt x="95" y="60"/>
                    <a:pt x="92" y="61"/>
                    <a:pt x="88" y="60"/>
                  </a:cubicBezTo>
                  <a:cubicBezTo>
                    <a:pt x="60" y="53"/>
                    <a:pt x="33" y="45"/>
                    <a:pt x="5" y="38"/>
                  </a:cubicBezTo>
                  <a:cubicBezTo>
                    <a:pt x="1" y="37"/>
                    <a:pt x="0" y="34"/>
                    <a:pt x="1" y="30"/>
                  </a:cubicBezTo>
                  <a:cubicBezTo>
                    <a:pt x="3" y="22"/>
                    <a:pt x="6" y="14"/>
                    <a:pt x="8" y="5"/>
                  </a:cubicBezTo>
                  <a:cubicBezTo>
                    <a:pt x="9" y="1"/>
                    <a:pt x="11" y="0"/>
                    <a:pt x="15" y="1"/>
                  </a:cubicBezTo>
                  <a:cubicBezTo>
                    <a:pt x="43" y="9"/>
                    <a:pt x="71" y="16"/>
                    <a:pt x="98" y="23"/>
                  </a:cubicBezTo>
                  <a:cubicBezTo>
                    <a:pt x="101" y="24"/>
                    <a:pt x="104" y="26"/>
                    <a:pt x="103" y="28"/>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6" name="Freeform 37"/>
            <p:cNvSpPr>
              <a:spLocks/>
            </p:cNvSpPr>
            <p:nvPr/>
          </p:nvSpPr>
          <p:spPr bwMode="auto">
            <a:xfrm>
              <a:off x="3963" y="2018"/>
              <a:ext cx="43" cy="73"/>
            </a:xfrm>
            <a:custGeom>
              <a:avLst/>
              <a:gdLst>
                <a:gd name="T0" fmla="*/ 61 w 61"/>
                <a:gd name="T1" fmla="*/ 91 h 104"/>
                <a:gd name="T2" fmla="*/ 56 w 61"/>
                <a:gd name="T3" fmla="*/ 96 h 104"/>
                <a:gd name="T4" fmla="*/ 32 w 61"/>
                <a:gd name="T5" fmla="*/ 102 h 104"/>
                <a:gd name="T6" fmla="*/ 23 w 61"/>
                <a:gd name="T7" fmla="*/ 97 h 104"/>
                <a:gd name="T8" fmla="*/ 1 w 61"/>
                <a:gd name="T9" fmla="*/ 16 h 104"/>
                <a:gd name="T10" fmla="*/ 7 w 61"/>
                <a:gd name="T11" fmla="*/ 7 h 104"/>
                <a:gd name="T12" fmla="*/ 30 w 61"/>
                <a:gd name="T13" fmla="*/ 1 h 104"/>
                <a:gd name="T14" fmla="*/ 38 w 61"/>
                <a:gd name="T15" fmla="*/ 5 h 104"/>
                <a:gd name="T16" fmla="*/ 60 w 61"/>
                <a:gd name="T17" fmla="*/ 88 h 104"/>
                <a:gd name="T18" fmla="*/ 61 w 61"/>
                <a:gd name="T19"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4">
                  <a:moveTo>
                    <a:pt x="61" y="91"/>
                  </a:moveTo>
                  <a:cubicBezTo>
                    <a:pt x="61" y="94"/>
                    <a:pt x="59" y="95"/>
                    <a:pt x="56" y="96"/>
                  </a:cubicBezTo>
                  <a:cubicBezTo>
                    <a:pt x="48" y="98"/>
                    <a:pt x="40" y="100"/>
                    <a:pt x="32" y="102"/>
                  </a:cubicBezTo>
                  <a:cubicBezTo>
                    <a:pt x="27" y="104"/>
                    <a:pt x="25" y="102"/>
                    <a:pt x="23" y="97"/>
                  </a:cubicBezTo>
                  <a:cubicBezTo>
                    <a:pt x="16" y="70"/>
                    <a:pt x="9" y="43"/>
                    <a:pt x="1" y="16"/>
                  </a:cubicBezTo>
                  <a:cubicBezTo>
                    <a:pt x="0" y="11"/>
                    <a:pt x="2" y="8"/>
                    <a:pt x="7" y="7"/>
                  </a:cubicBezTo>
                  <a:cubicBezTo>
                    <a:pt x="15" y="5"/>
                    <a:pt x="22" y="3"/>
                    <a:pt x="30" y="1"/>
                  </a:cubicBezTo>
                  <a:cubicBezTo>
                    <a:pt x="34" y="0"/>
                    <a:pt x="37" y="0"/>
                    <a:pt x="38" y="5"/>
                  </a:cubicBezTo>
                  <a:cubicBezTo>
                    <a:pt x="45" y="33"/>
                    <a:pt x="53" y="60"/>
                    <a:pt x="60" y="88"/>
                  </a:cubicBezTo>
                  <a:cubicBezTo>
                    <a:pt x="60" y="89"/>
                    <a:pt x="60" y="89"/>
                    <a:pt x="61" y="91"/>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7" name="Freeform 38"/>
            <p:cNvSpPr>
              <a:spLocks/>
            </p:cNvSpPr>
            <p:nvPr/>
          </p:nvSpPr>
          <p:spPr bwMode="auto">
            <a:xfrm>
              <a:off x="3829" y="2312"/>
              <a:ext cx="42" cy="73"/>
            </a:xfrm>
            <a:custGeom>
              <a:avLst/>
              <a:gdLst>
                <a:gd name="T0" fmla="*/ 0 w 61"/>
                <a:gd name="T1" fmla="*/ 15 h 105"/>
                <a:gd name="T2" fmla="*/ 3 w 61"/>
                <a:gd name="T3" fmla="*/ 10 h 105"/>
                <a:gd name="T4" fmla="*/ 6 w 61"/>
                <a:gd name="T5" fmla="*/ 9 h 105"/>
                <a:gd name="T6" fmla="*/ 34 w 61"/>
                <a:gd name="T7" fmla="*/ 3 h 105"/>
                <a:gd name="T8" fmla="*/ 43 w 61"/>
                <a:gd name="T9" fmla="*/ 29 h 105"/>
                <a:gd name="T10" fmla="*/ 59 w 61"/>
                <a:gd name="T11" fmla="*/ 87 h 105"/>
                <a:gd name="T12" fmla="*/ 52 w 61"/>
                <a:gd name="T13" fmla="*/ 99 h 105"/>
                <a:gd name="T14" fmla="*/ 31 w 61"/>
                <a:gd name="T15" fmla="*/ 104 h 105"/>
                <a:gd name="T16" fmla="*/ 23 w 61"/>
                <a:gd name="T17" fmla="*/ 100 h 105"/>
                <a:gd name="T18" fmla="*/ 0 w 61"/>
                <a:gd name="T19" fmla="*/ 17 h 105"/>
                <a:gd name="T20" fmla="*/ 0 w 61"/>
                <a:gd name="T2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5">
                  <a:moveTo>
                    <a:pt x="0" y="15"/>
                  </a:moveTo>
                  <a:cubicBezTo>
                    <a:pt x="0" y="13"/>
                    <a:pt x="0" y="11"/>
                    <a:pt x="3" y="10"/>
                  </a:cubicBezTo>
                  <a:cubicBezTo>
                    <a:pt x="4" y="10"/>
                    <a:pt x="5" y="9"/>
                    <a:pt x="6" y="9"/>
                  </a:cubicBezTo>
                  <a:cubicBezTo>
                    <a:pt x="15" y="7"/>
                    <a:pt x="26" y="0"/>
                    <a:pt x="34" y="3"/>
                  </a:cubicBezTo>
                  <a:cubicBezTo>
                    <a:pt x="42" y="7"/>
                    <a:pt x="40" y="20"/>
                    <a:pt x="43" y="29"/>
                  </a:cubicBezTo>
                  <a:cubicBezTo>
                    <a:pt x="49" y="48"/>
                    <a:pt x="53" y="68"/>
                    <a:pt x="59" y="87"/>
                  </a:cubicBezTo>
                  <a:cubicBezTo>
                    <a:pt x="61" y="94"/>
                    <a:pt x="59" y="97"/>
                    <a:pt x="52" y="99"/>
                  </a:cubicBezTo>
                  <a:cubicBezTo>
                    <a:pt x="45" y="100"/>
                    <a:pt x="38" y="102"/>
                    <a:pt x="31" y="104"/>
                  </a:cubicBezTo>
                  <a:cubicBezTo>
                    <a:pt x="27" y="105"/>
                    <a:pt x="24" y="105"/>
                    <a:pt x="23" y="100"/>
                  </a:cubicBezTo>
                  <a:cubicBezTo>
                    <a:pt x="15" y="72"/>
                    <a:pt x="8" y="45"/>
                    <a:pt x="0" y="17"/>
                  </a:cubicBezTo>
                  <a:cubicBezTo>
                    <a:pt x="0" y="16"/>
                    <a:pt x="0" y="16"/>
                    <a:pt x="0" y="15"/>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8" name="Freeform 39"/>
            <p:cNvSpPr>
              <a:spLocks/>
            </p:cNvSpPr>
            <p:nvPr/>
          </p:nvSpPr>
          <p:spPr bwMode="auto">
            <a:xfrm>
              <a:off x="3734" y="2248"/>
              <a:ext cx="72" cy="42"/>
            </a:xfrm>
            <a:custGeom>
              <a:avLst/>
              <a:gdLst>
                <a:gd name="T0" fmla="*/ 103 w 104"/>
                <a:gd name="T1" fmla="*/ 30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30"/>
                  </a:moveTo>
                  <a:cubicBezTo>
                    <a:pt x="100" y="39"/>
                    <a:pt x="98" y="48"/>
                    <a:pt x="96" y="56"/>
                  </a:cubicBezTo>
                  <a:cubicBezTo>
                    <a:pt x="94" y="61"/>
                    <a:pt x="92" y="61"/>
                    <a:pt x="88" y="60"/>
                  </a:cubicBezTo>
                  <a:cubicBezTo>
                    <a:pt x="60" y="52"/>
                    <a:pt x="33" y="45"/>
                    <a:pt x="5" y="38"/>
                  </a:cubicBezTo>
                  <a:cubicBezTo>
                    <a:pt x="1" y="37"/>
                    <a:pt x="0" y="34"/>
                    <a:pt x="1" y="30"/>
                  </a:cubicBezTo>
                  <a:cubicBezTo>
                    <a:pt x="3" y="22"/>
                    <a:pt x="6" y="14"/>
                    <a:pt x="8" y="5"/>
                  </a:cubicBezTo>
                  <a:cubicBezTo>
                    <a:pt x="9" y="1"/>
                    <a:pt x="11" y="0"/>
                    <a:pt x="15" y="1"/>
                  </a:cubicBezTo>
                  <a:cubicBezTo>
                    <a:pt x="43" y="9"/>
                    <a:pt x="70" y="16"/>
                    <a:pt x="98" y="23"/>
                  </a:cubicBezTo>
                  <a:cubicBezTo>
                    <a:pt x="102" y="24"/>
                    <a:pt x="104" y="26"/>
                    <a:pt x="103" y="30"/>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grpSp>
      <p:sp>
        <p:nvSpPr>
          <p:cNvPr id="79" name="Rectangle 78"/>
          <p:cNvSpPr/>
          <p:nvPr/>
        </p:nvSpPr>
        <p:spPr>
          <a:xfrm>
            <a:off x="7512469" y="5285202"/>
            <a:ext cx="3446777" cy="286232"/>
          </a:xfrm>
          <a:prstGeom prst="rect">
            <a:avLst/>
          </a:prstGeom>
        </p:spPr>
        <p:txBody>
          <a:bodyPr wrap="none">
            <a:spAutoFit/>
          </a:bodyPr>
          <a:lstStyle/>
          <a:p>
            <a:pPr defTabSz="914224">
              <a:lnSpc>
                <a:spcPct val="90000"/>
              </a:lnSpc>
              <a:spcAft>
                <a:spcPts val="600"/>
              </a:spcAft>
              <a:defRPr/>
            </a:pPr>
            <a:r>
              <a:rPr lang="en-US" sz="1400" kern="0" dirty="0">
                <a:solidFill>
                  <a:schemeClr val="tx1">
                    <a:lumMod val="75000"/>
                  </a:schemeClr>
                </a:solidFill>
              </a:rPr>
              <a:t>Prevent navigation to known exploit sites</a:t>
            </a:r>
          </a:p>
        </p:txBody>
      </p:sp>
      <p:grpSp>
        <p:nvGrpSpPr>
          <p:cNvPr id="80" name="Group 42"/>
          <p:cNvGrpSpPr>
            <a:grpSpLocks noChangeAspect="1"/>
          </p:cNvGrpSpPr>
          <p:nvPr/>
        </p:nvGrpSpPr>
        <p:grpSpPr bwMode="auto">
          <a:xfrm>
            <a:off x="7038824" y="5296995"/>
            <a:ext cx="320663" cy="317549"/>
            <a:chOff x="3505" y="1795"/>
            <a:chExt cx="824" cy="816"/>
          </a:xfrm>
          <a:solidFill>
            <a:srgbClr val="FFFFFF"/>
          </a:solidFill>
        </p:grpSpPr>
        <p:sp>
          <p:nvSpPr>
            <p:cNvPr id="81" name="Freeform 43"/>
            <p:cNvSpPr>
              <a:spLocks noEditPoints="1"/>
            </p:cNvSpPr>
            <p:nvPr/>
          </p:nvSpPr>
          <p:spPr bwMode="auto">
            <a:xfrm>
              <a:off x="3505" y="1795"/>
              <a:ext cx="824" cy="816"/>
            </a:xfrm>
            <a:custGeom>
              <a:avLst/>
              <a:gdLst>
                <a:gd name="T0" fmla="*/ 1011 w 1011"/>
                <a:gd name="T1" fmla="*/ 499 h 1001"/>
                <a:gd name="T2" fmla="*/ 506 w 1011"/>
                <a:gd name="T3" fmla="*/ 1001 h 1001"/>
                <a:gd name="T4" fmla="*/ 1 w 1011"/>
                <a:gd name="T5" fmla="*/ 501 h 1001"/>
                <a:gd name="T6" fmla="*/ 508 w 1011"/>
                <a:gd name="T7" fmla="*/ 0 h 1001"/>
                <a:gd name="T8" fmla="*/ 1011 w 1011"/>
                <a:gd name="T9" fmla="*/ 499 h 1001"/>
                <a:gd name="T10" fmla="*/ 941 w 1011"/>
                <a:gd name="T11" fmla="*/ 498 h 1001"/>
                <a:gd name="T12" fmla="*/ 507 w 1011"/>
                <a:gd name="T13" fmla="*/ 69 h 1001"/>
                <a:gd name="T14" fmla="*/ 70 w 1011"/>
                <a:gd name="T15" fmla="*/ 502 h 1001"/>
                <a:gd name="T16" fmla="*/ 510 w 1011"/>
                <a:gd name="T17" fmla="*/ 932 h 1001"/>
                <a:gd name="T18" fmla="*/ 941 w 1011"/>
                <a:gd name="T19" fmla="*/ 498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1" h="1001">
                  <a:moveTo>
                    <a:pt x="1011" y="499"/>
                  </a:moveTo>
                  <a:cubicBezTo>
                    <a:pt x="1011" y="777"/>
                    <a:pt x="786" y="1001"/>
                    <a:pt x="506" y="1001"/>
                  </a:cubicBezTo>
                  <a:cubicBezTo>
                    <a:pt x="228" y="1001"/>
                    <a:pt x="1" y="776"/>
                    <a:pt x="1" y="501"/>
                  </a:cubicBezTo>
                  <a:cubicBezTo>
                    <a:pt x="0" y="223"/>
                    <a:pt x="227" y="0"/>
                    <a:pt x="508" y="0"/>
                  </a:cubicBezTo>
                  <a:cubicBezTo>
                    <a:pt x="786" y="0"/>
                    <a:pt x="1011" y="224"/>
                    <a:pt x="1011" y="499"/>
                  </a:cubicBezTo>
                  <a:close/>
                  <a:moveTo>
                    <a:pt x="941" y="498"/>
                  </a:moveTo>
                  <a:cubicBezTo>
                    <a:pt x="941" y="260"/>
                    <a:pt x="748" y="70"/>
                    <a:pt x="507" y="69"/>
                  </a:cubicBezTo>
                  <a:cubicBezTo>
                    <a:pt x="266" y="68"/>
                    <a:pt x="70" y="263"/>
                    <a:pt x="70" y="502"/>
                  </a:cubicBezTo>
                  <a:cubicBezTo>
                    <a:pt x="71" y="741"/>
                    <a:pt x="266" y="932"/>
                    <a:pt x="510" y="932"/>
                  </a:cubicBezTo>
                  <a:cubicBezTo>
                    <a:pt x="748" y="932"/>
                    <a:pt x="942" y="737"/>
                    <a:pt x="941" y="498"/>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82" name="Freeform 44"/>
            <p:cNvSpPr>
              <a:spLocks/>
            </p:cNvSpPr>
            <p:nvPr/>
          </p:nvSpPr>
          <p:spPr bwMode="auto">
            <a:xfrm>
              <a:off x="3755" y="1968"/>
              <a:ext cx="325" cy="428"/>
            </a:xfrm>
            <a:custGeom>
              <a:avLst/>
              <a:gdLst>
                <a:gd name="T0" fmla="*/ 367 w 367"/>
                <a:gd name="T1" fmla="*/ 480 h 482"/>
                <a:gd name="T2" fmla="*/ 348 w 367"/>
                <a:gd name="T3" fmla="*/ 472 h 482"/>
                <a:gd name="T4" fmla="*/ 209 w 367"/>
                <a:gd name="T5" fmla="*/ 375 h 482"/>
                <a:gd name="T6" fmla="*/ 160 w 367"/>
                <a:gd name="T7" fmla="*/ 374 h 482"/>
                <a:gd name="T8" fmla="*/ 23 w 367"/>
                <a:gd name="T9" fmla="*/ 471 h 482"/>
                <a:gd name="T10" fmla="*/ 3 w 367"/>
                <a:gd name="T11" fmla="*/ 481 h 482"/>
                <a:gd name="T12" fmla="*/ 6 w 367"/>
                <a:gd name="T13" fmla="*/ 461 h 482"/>
                <a:gd name="T14" fmla="*/ 174 w 367"/>
                <a:gd name="T15" fmla="*/ 16 h 482"/>
                <a:gd name="T16" fmla="*/ 184 w 367"/>
                <a:gd name="T17" fmla="*/ 0 h 482"/>
                <a:gd name="T18" fmla="*/ 194 w 367"/>
                <a:gd name="T19" fmla="*/ 15 h 482"/>
                <a:gd name="T20" fmla="*/ 359 w 367"/>
                <a:gd name="T21" fmla="*/ 452 h 482"/>
                <a:gd name="T22" fmla="*/ 367 w 367"/>
                <a:gd name="T23" fmla="*/ 48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7" h="482">
                  <a:moveTo>
                    <a:pt x="367" y="480"/>
                  </a:moveTo>
                  <a:cubicBezTo>
                    <a:pt x="358" y="482"/>
                    <a:pt x="354" y="476"/>
                    <a:pt x="348" y="472"/>
                  </a:cubicBezTo>
                  <a:cubicBezTo>
                    <a:pt x="302" y="440"/>
                    <a:pt x="255" y="409"/>
                    <a:pt x="209" y="375"/>
                  </a:cubicBezTo>
                  <a:cubicBezTo>
                    <a:pt x="191" y="362"/>
                    <a:pt x="179" y="361"/>
                    <a:pt x="160" y="374"/>
                  </a:cubicBezTo>
                  <a:cubicBezTo>
                    <a:pt x="115" y="408"/>
                    <a:pt x="69" y="439"/>
                    <a:pt x="23" y="471"/>
                  </a:cubicBezTo>
                  <a:cubicBezTo>
                    <a:pt x="17" y="475"/>
                    <a:pt x="12" y="480"/>
                    <a:pt x="3" y="481"/>
                  </a:cubicBezTo>
                  <a:cubicBezTo>
                    <a:pt x="0" y="474"/>
                    <a:pt x="4" y="467"/>
                    <a:pt x="6" y="461"/>
                  </a:cubicBezTo>
                  <a:cubicBezTo>
                    <a:pt x="62" y="313"/>
                    <a:pt x="118" y="165"/>
                    <a:pt x="174" y="16"/>
                  </a:cubicBezTo>
                  <a:cubicBezTo>
                    <a:pt x="176" y="10"/>
                    <a:pt x="177" y="1"/>
                    <a:pt x="184" y="0"/>
                  </a:cubicBezTo>
                  <a:cubicBezTo>
                    <a:pt x="192" y="0"/>
                    <a:pt x="192" y="10"/>
                    <a:pt x="194" y="15"/>
                  </a:cubicBezTo>
                  <a:cubicBezTo>
                    <a:pt x="249" y="161"/>
                    <a:pt x="304" y="307"/>
                    <a:pt x="359" y="452"/>
                  </a:cubicBezTo>
                  <a:cubicBezTo>
                    <a:pt x="363" y="461"/>
                    <a:pt x="367" y="469"/>
                    <a:pt x="367" y="480"/>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grpSp>
      <p:grpSp>
        <p:nvGrpSpPr>
          <p:cNvPr id="10" name="Group 9"/>
          <p:cNvGrpSpPr/>
          <p:nvPr/>
        </p:nvGrpSpPr>
        <p:grpSpPr>
          <a:xfrm>
            <a:off x="409883" y="3688151"/>
            <a:ext cx="2566240" cy="1585884"/>
            <a:chOff x="767724" y="3005361"/>
            <a:chExt cx="1998809" cy="1585884"/>
          </a:xfrm>
        </p:grpSpPr>
        <p:sp>
          <p:nvSpPr>
            <p:cNvPr id="35" name="Pentagon 34"/>
            <p:cNvSpPr/>
            <p:nvPr/>
          </p:nvSpPr>
          <p:spPr bwMode="auto">
            <a:xfrm>
              <a:off x="767724" y="3005361"/>
              <a:ext cx="1998809" cy="1585884"/>
            </a:xfrm>
            <a:prstGeom prst="homePlate">
              <a:avLst>
                <a:gd name="adj" fmla="val 23573"/>
              </a:avLst>
            </a:prstGeom>
            <a:solidFill>
              <a:srgbClr val="FBFBF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mj-lt"/>
                <a:ea typeface="Segoe UI" pitchFamily="34" charset="0"/>
                <a:cs typeface="Segoe UI" pitchFamily="34" charset="0"/>
              </a:endParaRPr>
            </a:p>
          </p:txBody>
        </p:sp>
        <p:sp>
          <p:nvSpPr>
            <p:cNvPr id="36" name="Rectangle 35"/>
            <p:cNvSpPr/>
            <p:nvPr/>
          </p:nvSpPr>
          <p:spPr>
            <a:xfrm>
              <a:off x="975309" y="3420025"/>
              <a:ext cx="1395711" cy="756557"/>
            </a:xfrm>
            <a:prstGeom prst="rect">
              <a:avLst/>
            </a:prstGeom>
            <a:noFill/>
            <a:ln w="57150">
              <a:noFill/>
            </a:ln>
          </p:spPr>
          <p:txBody>
            <a:bodyPr vert="horz" wrap="square" lIns="89595" tIns="44798" rIns="89595" bIns="44798" numCol="1" anchor="ctr" anchorCtr="0" compatLnSpc="1">
              <a:prstTxWarp prst="textNoShape">
                <a:avLst/>
              </a:prstTxWarp>
            </a:bodyPr>
            <a:lstStyle/>
            <a:p>
              <a:pPr lvl="0" algn="ctr" defTabSz="913834">
                <a:spcAft>
                  <a:spcPts val="700"/>
                </a:spcAft>
                <a:defRPr/>
              </a:pPr>
              <a:r>
                <a:rPr lang="en-US" sz="1400" kern="0" dirty="0">
                  <a:solidFill>
                    <a:prstClr val="black"/>
                  </a:solidFill>
                </a:rPr>
                <a:t>Keep our customers safe when browsing the web</a:t>
              </a:r>
            </a:p>
          </p:txBody>
        </p:sp>
      </p:grpSp>
      <p:sp>
        <p:nvSpPr>
          <p:cNvPr id="37" name="TextBox 36"/>
          <p:cNvSpPr txBox="1"/>
          <p:nvPr/>
        </p:nvSpPr>
        <p:spPr>
          <a:xfrm>
            <a:off x="409884" y="3304005"/>
            <a:ext cx="2171518"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Objective</a:t>
            </a:r>
          </a:p>
        </p:txBody>
      </p:sp>
      <p:grpSp>
        <p:nvGrpSpPr>
          <p:cNvPr id="11" name="Group 10"/>
          <p:cNvGrpSpPr/>
          <p:nvPr/>
        </p:nvGrpSpPr>
        <p:grpSpPr>
          <a:xfrm>
            <a:off x="3284402" y="3688151"/>
            <a:ext cx="2566240" cy="1585884"/>
            <a:chOff x="3136452" y="3005361"/>
            <a:chExt cx="1998809" cy="1585884"/>
          </a:xfrm>
        </p:grpSpPr>
        <p:sp>
          <p:nvSpPr>
            <p:cNvPr id="44" name="Rectangle 43"/>
            <p:cNvSpPr/>
            <p:nvPr/>
          </p:nvSpPr>
          <p:spPr bwMode="auto">
            <a:xfrm>
              <a:off x="3136452" y="3005361"/>
              <a:ext cx="1998809" cy="1585884"/>
            </a:xfrm>
            <a:prstGeom prst="homePlate">
              <a:avLst>
                <a:gd name="adj" fmla="val 25175"/>
              </a:avLst>
            </a:prstGeom>
            <a:solidFill>
              <a:srgbClr val="FBFBF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mj-lt"/>
                <a:ea typeface="Segoe UI" pitchFamily="34" charset="0"/>
                <a:cs typeface="Segoe UI" pitchFamily="34" charset="0"/>
              </a:endParaRPr>
            </a:p>
          </p:txBody>
        </p:sp>
        <p:sp>
          <p:nvSpPr>
            <p:cNvPr id="45" name="Rectangle 44"/>
            <p:cNvSpPr/>
            <p:nvPr/>
          </p:nvSpPr>
          <p:spPr>
            <a:xfrm>
              <a:off x="3242392" y="3158314"/>
              <a:ext cx="1717495" cy="1279979"/>
            </a:xfrm>
            <a:prstGeom prst="homePlate">
              <a:avLst>
                <a:gd name="adj" fmla="val 0"/>
              </a:avLst>
            </a:prstGeom>
            <a:noFill/>
            <a:ln w="57150">
              <a:noFill/>
            </a:ln>
          </p:spPr>
          <p:txBody>
            <a:bodyPr vert="horz" wrap="square" lIns="89595" tIns="44798" rIns="89595" bIns="44798" numCol="1" anchor="ctr" anchorCtr="0" compatLnSpc="1">
              <a:prstTxWarp prst="textNoShape">
                <a:avLst/>
              </a:prstTxWarp>
            </a:bodyPr>
            <a:lstStyle/>
            <a:p>
              <a:pPr lvl="0" algn="ctr" defTabSz="913834">
                <a:spcAft>
                  <a:spcPts val="700"/>
                </a:spcAft>
                <a:defRPr/>
              </a:pPr>
              <a:r>
                <a:rPr lang="en-US" sz="1400" kern="0" dirty="0">
                  <a:solidFill>
                    <a:prstClr val="black"/>
                  </a:solidFill>
                </a:rPr>
                <a:t>Make it difficult and costly for attackers to find and exploit vulnerabilities in Microsoft Edge</a:t>
              </a:r>
            </a:p>
          </p:txBody>
        </p:sp>
      </p:grpSp>
      <p:sp>
        <p:nvSpPr>
          <p:cNvPr id="46" name="TextBox 45"/>
          <p:cNvSpPr txBox="1"/>
          <p:nvPr/>
        </p:nvSpPr>
        <p:spPr>
          <a:xfrm>
            <a:off x="3284403" y="3294204"/>
            <a:ext cx="2171518"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Strategy</a:t>
            </a:r>
          </a:p>
        </p:txBody>
      </p:sp>
      <p:sp>
        <p:nvSpPr>
          <p:cNvPr id="52" name="TextBox 51"/>
          <p:cNvSpPr txBox="1"/>
          <p:nvPr/>
        </p:nvSpPr>
        <p:spPr>
          <a:xfrm>
            <a:off x="6941820" y="2608777"/>
            <a:ext cx="5084771"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Tactics</a:t>
            </a:r>
          </a:p>
        </p:txBody>
      </p:sp>
      <p:grpSp>
        <p:nvGrpSpPr>
          <p:cNvPr id="53" name="Group 52"/>
          <p:cNvGrpSpPr/>
          <p:nvPr/>
        </p:nvGrpSpPr>
        <p:grpSpPr>
          <a:xfrm>
            <a:off x="2683401" y="4010150"/>
            <a:ext cx="893724" cy="893722"/>
            <a:chOff x="3777720" y="1543330"/>
            <a:chExt cx="800000" cy="800000"/>
          </a:xfrm>
        </p:grpSpPr>
        <p:sp>
          <p:nvSpPr>
            <p:cNvPr id="54" name="Oval 53"/>
            <p:cNvSpPr/>
            <p:nvPr/>
          </p:nvSpPr>
          <p:spPr bwMode="auto">
            <a:xfrm>
              <a:off x="3777720" y="1543330"/>
              <a:ext cx="800000" cy="800000"/>
            </a:xfrm>
            <a:prstGeom prst="ellipse">
              <a:avLst/>
            </a:prstGeom>
            <a:solidFill>
              <a:srgbClr val="FFFFFF"/>
            </a:solidFill>
            <a:ln w="76200" cap="flat" cmpd="sng" algn="ctr">
              <a:solidFill>
                <a:srgbClr val="FFFFFF"/>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5" name="Oval 54"/>
            <p:cNvSpPr/>
            <p:nvPr/>
          </p:nvSpPr>
          <p:spPr bwMode="auto">
            <a:xfrm>
              <a:off x="3810447" y="1576057"/>
              <a:ext cx="734547" cy="73454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6" name="Oval 55"/>
            <p:cNvSpPr/>
            <p:nvPr/>
          </p:nvSpPr>
          <p:spPr bwMode="auto">
            <a:xfrm>
              <a:off x="3848057" y="1613667"/>
              <a:ext cx="659327" cy="659327"/>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7" name="TextBox 56"/>
            <p:cNvSpPr txBox="1"/>
            <p:nvPr/>
          </p:nvSpPr>
          <p:spPr>
            <a:xfrm>
              <a:off x="3842903" y="1608020"/>
              <a:ext cx="680998" cy="716058"/>
            </a:xfrm>
            <a:prstGeom prst="rect">
              <a:avLst/>
            </a:prstGeom>
            <a:noFill/>
          </p:spPr>
          <p:txBody>
            <a:bodyPr wrap="square" lIns="186521" tIns="149217" rIns="186521" bIns="149217" rtlCol="0" anchor="ctr">
              <a:spAutoFit/>
            </a:bodyPr>
            <a:lstStyle/>
            <a:p>
              <a:pPr algn="ctr" defTabSz="932597">
                <a:lnSpc>
                  <a:spcPct val="90000"/>
                </a:lnSpc>
                <a:spcAft>
                  <a:spcPts val="612"/>
                </a:spcAft>
              </a:pPr>
              <a:r>
                <a:rPr lang="en-US" sz="3600" dirty="0">
                  <a:solidFill>
                    <a:srgbClr val="FFFFFF"/>
                  </a:solidFill>
                  <a:latin typeface="+mj-lt"/>
                  <a:sym typeface="Wingdings" panose="05000000000000000000" pitchFamily="2" charset="2"/>
                </a:rPr>
                <a:t></a:t>
              </a:r>
              <a:endParaRPr lang="en-US" sz="3600" dirty="0">
                <a:solidFill>
                  <a:srgbClr val="FFFFFF"/>
                </a:solidFill>
                <a:latin typeface="+mj-lt"/>
              </a:endParaRPr>
            </a:p>
          </p:txBody>
        </p:sp>
      </p:grpSp>
      <p:grpSp>
        <p:nvGrpSpPr>
          <p:cNvPr id="58" name="Group 57"/>
          <p:cNvGrpSpPr/>
          <p:nvPr/>
        </p:nvGrpSpPr>
        <p:grpSpPr>
          <a:xfrm>
            <a:off x="5557920" y="4010150"/>
            <a:ext cx="893724" cy="893722"/>
            <a:chOff x="3777720" y="1543330"/>
            <a:chExt cx="800000" cy="800000"/>
          </a:xfrm>
        </p:grpSpPr>
        <p:sp>
          <p:nvSpPr>
            <p:cNvPr id="59" name="Oval 58"/>
            <p:cNvSpPr/>
            <p:nvPr/>
          </p:nvSpPr>
          <p:spPr bwMode="auto">
            <a:xfrm>
              <a:off x="3777720" y="1543330"/>
              <a:ext cx="800000" cy="800000"/>
            </a:xfrm>
            <a:prstGeom prst="ellipse">
              <a:avLst/>
            </a:prstGeom>
            <a:solidFill>
              <a:srgbClr val="FFFFFF"/>
            </a:solidFill>
            <a:ln w="76200" cap="flat" cmpd="sng" algn="ctr">
              <a:solidFill>
                <a:srgbClr val="FFFFFF"/>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0" name="Oval 59"/>
            <p:cNvSpPr/>
            <p:nvPr/>
          </p:nvSpPr>
          <p:spPr bwMode="auto">
            <a:xfrm>
              <a:off x="3810447" y="1576057"/>
              <a:ext cx="734547" cy="73454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1" name="Oval 60"/>
            <p:cNvSpPr/>
            <p:nvPr/>
          </p:nvSpPr>
          <p:spPr bwMode="auto">
            <a:xfrm>
              <a:off x="3848057" y="1613667"/>
              <a:ext cx="659327" cy="659327"/>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2" name="TextBox 61"/>
            <p:cNvSpPr txBox="1"/>
            <p:nvPr/>
          </p:nvSpPr>
          <p:spPr>
            <a:xfrm>
              <a:off x="3842903" y="1608020"/>
              <a:ext cx="680998" cy="716058"/>
            </a:xfrm>
            <a:prstGeom prst="rect">
              <a:avLst/>
            </a:prstGeom>
            <a:noFill/>
          </p:spPr>
          <p:txBody>
            <a:bodyPr wrap="square" lIns="186521" tIns="149217" rIns="186521" bIns="149217" rtlCol="0" anchor="ctr">
              <a:spAutoFit/>
            </a:bodyPr>
            <a:lstStyle/>
            <a:p>
              <a:pPr algn="ctr" defTabSz="932597">
                <a:lnSpc>
                  <a:spcPct val="90000"/>
                </a:lnSpc>
                <a:spcAft>
                  <a:spcPts val="612"/>
                </a:spcAft>
              </a:pPr>
              <a:r>
                <a:rPr lang="en-US" sz="3600" dirty="0">
                  <a:solidFill>
                    <a:srgbClr val="FFFFFF"/>
                  </a:solidFill>
                  <a:latin typeface="+mj-lt"/>
                  <a:sym typeface="Wingdings" panose="05000000000000000000" pitchFamily="2" charset="2"/>
                </a:rPr>
                <a:t></a:t>
              </a:r>
              <a:endParaRPr lang="en-US" sz="3600" dirty="0">
                <a:solidFill>
                  <a:srgbClr val="FFFFFF"/>
                </a:solidFill>
                <a:latin typeface="+mj-lt"/>
              </a:endParaRPr>
            </a:p>
          </p:txBody>
        </p:sp>
      </p:grpSp>
      <p:sp>
        <p:nvSpPr>
          <p:cNvPr id="83" name="TextBox 82"/>
          <p:cNvSpPr txBox="1"/>
          <p:nvPr/>
        </p:nvSpPr>
        <p:spPr>
          <a:xfrm>
            <a:off x="1008196" y="1875003"/>
            <a:ext cx="9986530" cy="384146"/>
          </a:xfrm>
          <a:prstGeom prst="rect">
            <a:avLst/>
          </a:prstGeom>
        </p:spPr>
        <p:txBody>
          <a:bodyPr vert="horz" wrap="square" lIns="93247" tIns="93247" rIns="93247" bIns="93247" rtlCol="0" anchor="t">
            <a:noAutofit/>
          </a:bodyPr>
          <a:lstStyle/>
          <a:p>
            <a:pPr lvl="0" algn="ctr" defTabSz="950844">
              <a:lnSpc>
                <a:spcPct val="90000"/>
              </a:lnSpc>
              <a:spcAft>
                <a:spcPts val="612"/>
              </a:spcAft>
              <a:defRPr/>
            </a:pPr>
            <a:r>
              <a:rPr lang="en-US" sz="1599" kern="0" dirty="0">
                <a:solidFill>
                  <a:srgbClr val="525252"/>
                </a:solidFill>
                <a:latin typeface="Segoe UI Semibold" panose="020B0702040204020203" pitchFamily="34" charset="0"/>
                <a:ea typeface="Segoe UI" pitchFamily="34" charset="0"/>
                <a:cs typeface="Segoe UI Semibold" panose="020B0702040204020203" pitchFamily="34" charset="0"/>
              </a:rPr>
              <a:t>Microsoft Edge is the most secure browser Microsoft has ever shipped </a:t>
            </a:r>
          </a:p>
          <a:p>
            <a:pPr marL="0" marR="0" lvl="0" indent="0" algn="ctr" defTabSz="950844" eaLnBrk="1" fontAlgn="auto" latinLnBrk="0" hangingPunct="1">
              <a:lnSpc>
                <a:spcPct val="90000"/>
              </a:lnSpc>
              <a:spcBef>
                <a:spcPts val="0"/>
              </a:spcBef>
              <a:spcAft>
                <a:spcPts val="612"/>
              </a:spcAft>
              <a:buClrTx/>
              <a:buSzTx/>
              <a:buFontTx/>
              <a:buNone/>
              <a:tabLst/>
              <a:defRPr/>
            </a:pPr>
            <a:endParaRPr kumimoji="0" lang="en-US" sz="1599" b="0" i="0" u="none" strike="noStrike" kern="0" cap="none" spc="0" normalizeH="0" baseline="0" noProof="0" dirty="0">
              <a:ln>
                <a:noFill/>
              </a:ln>
              <a:solidFill>
                <a:srgbClr val="525252"/>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84" name="Rectangle 83"/>
          <p:cNvSpPr/>
          <p:nvPr/>
        </p:nvSpPr>
        <p:spPr bwMode="auto">
          <a:xfrm>
            <a:off x="1517" y="6948812"/>
            <a:ext cx="12434076" cy="45713"/>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Tree>
    <p:extLst>
      <p:ext uri="{BB962C8B-B14F-4D97-AF65-F5344CB8AC3E}">
        <p14:creationId xmlns:p14="http://schemas.microsoft.com/office/powerpoint/2010/main" val="2332466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288878" y="2025352"/>
            <a:ext cx="5757666" cy="4781848"/>
          </a:xfrm>
          <a:prstGeom prst="rect">
            <a:avLst/>
          </a:prstGeom>
          <a:solidFill>
            <a:srgbClr val="E9E9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8640087" y="1521535"/>
            <a:ext cx="1055249" cy="1055249"/>
          </a:xfrm>
          <a:prstGeom prst="ellipse">
            <a:avLst/>
          </a:prstGeom>
          <a:solidFill>
            <a:schemeClr val="bg1"/>
          </a:solid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89931" y="2025352"/>
            <a:ext cx="5757666" cy="4781848"/>
          </a:xfrm>
          <a:prstGeom prst="rect">
            <a:avLst/>
          </a:prstGeom>
          <a:solidFill>
            <a:srgbClr val="E9E9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741140" y="1521535"/>
            <a:ext cx="1055249" cy="1055249"/>
          </a:xfrm>
          <a:prstGeom prst="ellipse">
            <a:avLst/>
          </a:prstGeom>
          <a:solidFill>
            <a:schemeClr val="bg1"/>
          </a:solid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883" y="496"/>
            <a:ext cx="12432312" cy="18283"/>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974"/>
          <p:cNvSpPr txBox="1">
            <a:spLocks/>
          </p:cNvSpPr>
          <p:nvPr/>
        </p:nvSpPr>
        <p:spPr>
          <a:xfrm>
            <a:off x="634792" y="357413"/>
            <a:ext cx="11166892" cy="527732"/>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defTabSz="932563">
              <a:spcAft>
                <a:spcPts val="600"/>
              </a:spcAft>
            </a:pPr>
            <a:r>
              <a:rPr lang="en-US" sz="3000" cap="all" spc="300" dirty="0">
                <a:solidFill>
                  <a:srgbClr val="0078D7"/>
                </a:solidFill>
                <a:latin typeface="Segoe UI Light" panose="020B0502040204020203" pitchFamily="34" charset="0"/>
                <a:cs typeface="Arial" panose="020B0604020202020204" pitchFamily="34" charset="0"/>
              </a:rPr>
              <a:t>Microsoft Edge: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BUILDING A SAFER BROWSER</a:t>
            </a:r>
          </a:p>
          <a:p>
            <a:pPr algn="ctr" defTabSz="932563">
              <a:spcAft>
                <a:spcPts val="600"/>
              </a:spcAft>
            </a:pPr>
            <a:endPar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bwMode="auto">
          <a:xfrm>
            <a:off x="883" y="6976242"/>
            <a:ext cx="12432312" cy="18283"/>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itle 974"/>
          <p:cNvSpPr txBox="1">
            <a:spLocks/>
          </p:cNvSpPr>
          <p:nvPr/>
        </p:nvSpPr>
        <p:spPr>
          <a:xfrm>
            <a:off x="-1" y="948847"/>
            <a:ext cx="12436476" cy="477321"/>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defTabSz="932563">
              <a:spcAft>
                <a:spcPts val="600"/>
              </a:spcAft>
            </a:pPr>
            <a:r>
              <a:rPr lang="en-US" sz="1632" spc="0" dirty="0">
                <a:solidFill>
                  <a:srgbClr val="525252"/>
                </a:solidFill>
                <a:latin typeface="Segoe UI" panose="020B0502040204020203" pitchFamily="34" charset="0"/>
                <a:cs typeface="Segoe UI" panose="020B0502040204020203" pitchFamily="34" charset="0"/>
              </a:rPr>
              <a:t>Fundamentally improve security and enable users to confidently experience the web when using Windows 10</a:t>
            </a:r>
            <a:endParaRPr sz="1632" spc="0" dirty="0">
              <a:solidFill>
                <a:srgbClr val="525252"/>
              </a:solidFill>
              <a:latin typeface="Segoe UI" panose="020B0502040204020203" pitchFamily="34" charset="0"/>
              <a:cs typeface="Segoe UI" panose="020B0502040204020203" pitchFamily="34" charset="0"/>
            </a:endParaRPr>
          </a:p>
        </p:txBody>
      </p:sp>
      <p:grpSp>
        <p:nvGrpSpPr>
          <p:cNvPr id="10" name="Group 9"/>
          <p:cNvGrpSpPr/>
          <p:nvPr/>
        </p:nvGrpSpPr>
        <p:grpSpPr>
          <a:xfrm>
            <a:off x="2777148" y="1557544"/>
            <a:ext cx="983232" cy="983232"/>
            <a:chOff x="4626867" y="3012742"/>
            <a:chExt cx="3120286" cy="3120286"/>
          </a:xfrm>
        </p:grpSpPr>
        <p:sp>
          <p:nvSpPr>
            <p:cNvPr id="12" name="Oval 11"/>
            <p:cNvSpPr/>
            <p:nvPr/>
          </p:nvSpPr>
          <p:spPr bwMode="auto">
            <a:xfrm>
              <a:off x="4626867" y="3012742"/>
              <a:ext cx="3120286" cy="3120286"/>
            </a:xfrm>
            <a:prstGeom prst="ellipse">
              <a:avLst/>
            </a:prstGeom>
            <a:solidFill>
              <a:srgbClr val="D7D7D7"/>
            </a:solidFill>
            <a:ln w="9525" cap="flat" cmpd="sng" algn="ctr">
              <a:solidFill>
                <a:srgbClr val="D7D7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754512" y="3140387"/>
              <a:ext cx="2864995" cy="2864995"/>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4901203" y="3287078"/>
              <a:ext cx="2571612" cy="2571612"/>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 name="Text Placeholder 2"/>
          <p:cNvSpPr txBox="1">
            <a:spLocks/>
          </p:cNvSpPr>
          <p:nvPr/>
        </p:nvSpPr>
        <p:spPr>
          <a:xfrm>
            <a:off x="389931" y="2605142"/>
            <a:ext cx="5757666" cy="492291"/>
          </a:xfrm>
          <a:ln w="3175">
            <a:solidFill>
              <a:srgbClr val="0078D7"/>
            </a:solidFill>
          </a:ln>
        </p:spPr>
        <p:txBody>
          <a:bodyPr anchor="ct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None/>
            </a:pPr>
            <a:r>
              <a:rPr lang="en-US" sz="2000" cap="all" dirty="0">
                <a:solidFill>
                  <a:srgbClr val="0078D7"/>
                </a:solidFill>
                <a:latin typeface="Segoe UI Semibold" panose="020B0702040204020203" pitchFamily="34" charset="0"/>
                <a:cs typeface="Segoe UI Semibold" panose="020B0702040204020203" pitchFamily="34" charset="0"/>
              </a:rPr>
              <a:t>Defend users</a:t>
            </a:r>
          </a:p>
        </p:txBody>
      </p:sp>
      <p:sp>
        <p:nvSpPr>
          <p:cNvPr id="28" name="Content Placeholder 3"/>
          <p:cNvSpPr txBox="1">
            <a:spLocks/>
          </p:cNvSpPr>
          <p:nvPr/>
        </p:nvSpPr>
        <p:spPr>
          <a:xfrm>
            <a:off x="718672" y="3648189"/>
            <a:ext cx="5100184" cy="2545496"/>
          </a:xfrm>
          <a:ln w="3175">
            <a:noFill/>
          </a:ln>
        </p:spPr>
        <p:txBody>
          <a:bodyPr vert="horz" lIns="93260" tIns="46630" rIns="93260" bIns="4663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Defend against malicious web sites and downloads </a:t>
            </a:r>
            <a:r>
              <a:rPr lang="en-US" sz="1200" dirty="0">
                <a:solidFill>
                  <a:srgbClr val="002050"/>
                </a:solidFill>
                <a:latin typeface="Segoe UI Semibold" panose="020B0702040204020203" pitchFamily="34" charset="0"/>
                <a:cs typeface="Segoe UI Semibold" panose="020B0702040204020203" pitchFamily="34" charset="0"/>
              </a:rPr>
              <a:t>(SmartScreen)</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Stronger, and more convenient, credentials that          attackers cannot steal </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(Microsoft Passport and Windows Hello)</a:t>
            </a:r>
          </a:p>
          <a:p>
            <a:pPr marL="0" indent="0" algn="ctr">
              <a:lnSpc>
                <a:spcPct val="100000"/>
              </a:lnSpc>
              <a:spcBef>
                <a:spcPts val="0"/>
              </a:spcBef>
              <a:buNone/>
            </a:pPr>
            <a:endParaRPr lang="en-US" sz="1200"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Supporting new web security standards to block common attacks and prevent impersonation</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(Cert. Reputation, </a:t>
            </a:r>
            <a:r>
              <a:rPr lang="en-US" sz="1200" dirty="0" err="1">
                <a:solidFill>
                  <a:srgbClr val="002050"/>
                </a:solidFill>
                <a:latin typeface="Segoe UI Semibold" panose="020B0702040204020203" pitchFamily="34" charset="0"/>
                <a:cs typeface="Segoe UI Semibold" panose="020B0702040204020203" pitchFamily="34" charset="0"/>
              </a:rPr>
              <a:t>EdgeHTML</a:t>
            </a:r>
            <a:r>
              <a:rPr lang="en-US" sz="1200" dirty="0">
                <a:solidFill>
                  <a:srgbClr val="002050"/>
                </a:solidFill>
                <a:latin typeface="Segoe UI Semibold" panose="020B0702040204020203" pitchFamily="34" charset="0"/>
                <a:cs typeface="Segoe UI Semibold" panose="020B0702040204020203" pitchFamily="34" charset="0"/>
              </a:rPr>
              <a:t>, W3C Content Security Policy,</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HTTP Strict Transport Security)</a:t>
            </a:r>
          </a:p>
        </p:txBody>
      </p:sp>
      <p:sp>
        <p:nvSpPr>
          <p:cNvPr id="38" name="Oval 37"/>
          <p:cNvSpPr/>
          <p:nvPr/>
        </p:nvSpPr>
        <p:spPr bwMode="auto">
          <a:xfrm>
            <a:off x="8676095" y="1557544"/>
            <a:ext cx="983232" cy="983232"/>
          </a:xfrm>
          <a:prstGeom prst="ellipse">
            <a:avLst/>
          </a:prstGeom>
          <a:solidFill>
            <a:srgbClr val="D7D7D7"/>
          </a:solidFill>
          <a:ln w="9525" cap="flat" cmpd="sng" algn="ctr">
            <a:solidFill>
              <a:srgbClr val="D7D7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p:cNvSpPr/>
          <p:nvPr/>
        </p:nvSpPr>
        <p:spPr bwMode="auto">
          <a:xfrm>
            <a:off x="8716318" y="1597766"/>
            <a:ext cx="902787" cy="90278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8762542" y="1643990"/>
            <a:ext cx="810339" cy="810339"/>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 Placeholder 2"/>
          <p:cNvSpPr txBox="1">
            <a:spLocks/>
          </p:cNvSpPr>
          <p:nvPr/>
        </p:nvSpPr>
        <p:spPr>
          <a:xfrm>
            <a:off x="6822215" y="2605142"/>
            <a:ext cx="4690992" cy="492291"/>
          </a:xfrm>
          <a:ln w="3175">
            <a:solidFill>
              <a:srgbClr val="0078D7"/>
            </a:solidFill>
          </a:ln>
        </p:spPr>
        <p:txBody>
          <a:bodyPr anchor="ct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None/>
            </a:pPr>
            <a:r>
              <a:rPr lang="en-US" sz="2000" cap="all" dirty="0">
                <a:solidFill>
                  <a:srgbClr val="0078D7"/>
                </a:solidFill>
                <a:latin typeface="Segoe UI Semibold" panose="020B0702040204020203" pitchFamily="34" charset="0"/>
                <a:cs typeface="Segoe UI Semibold" panose="020B0702040204020203" pitchFamily="34" charset="0"/>
              </a:rPr>
              <a:t>Defend the browser</a:t>
            </a:r>
          </a:p>
        </p:txBody>
      </p:sp>
      <p:grpSp>
        <p:nvGrpSpPr>
          <p:cNvPr id="47" name="Group 46"/>
          <p:cNvGrpSpPr/>
          <p:nvPr/>
        </p:nvGrpSpPr>
        <p:grpSpPr>
          <a:xfrm>
            <a:off x="3037163" y="1854224"/>
            <a:ext cx="463202" cy="342255"/>
            <a:chOff x="2813051" y="4833938"/>
            <a:chExt cx="285750" cy="211138"/>
          </a:xfrm>
        </p:grpSpPr>
        <p:sp>
          <p:nvSpPr>
            <p:cNvPr id="48" name="Freeform 152"/>
            <p:cNvSpPr>
              <a:spLocks/>
            </p:cNvSpPr>
            <p:nvPr/>
          </p:nvSpPr>
          <p:spPr bwMode="auto">
            <a:xfrm>
              <a:off x="2813051" y="4849813"/>
              <a:ext cx="131763" cy="149225"/>
            </a:xfrm>
            <a:custGeom>
              <a:avLst/>
              <a:gdLst>
                <a:gd name="T0" fmla="*/ 35 w 35"/>
                <a:gd name="T1" fmla="*/ 29 h 40"/>
                <a:gd name="T2" fmla="*/ 26 w 35"/>
                <a:gd name="T3" fmla="*/ 26 h 40"/>
                <a:gd name="T4" fmla="*/ 25 w 35"/>
                <a:gd name="T5" fmla="*/ 21 h 40"/>
                <a:gd name="T6" fmla="*/ 29 w 35"/>
                <a:gd name="T7" fmla="*/ 10 h 40"/>
                <a:gd name="T8" fmla="*/ 20 w 35"/>
                <a:gd name="T9" fmla="*/ 0 h 40"/>
                <a:gd name="T10" fmla="*/ 11 w 35"/>
                <a:gd name="T11" fmla="*/ 10 h 40"/>
                <a:gd name="T12" fmla="*/ 15 w 35"/>
                <a:gd name="T13" fmla="*/ 21 h 40"/>
                <a:gd name="T14" fmla="*/ 15 w 35"/>
                <a:gd name="T15" fmla="*/ 21 h 40"/>
                <a:gd name="T16" fmla="*/ 14 w 35"/>
                <a:gd name="T17" fmla="*/ 26 h 40"/>
                <a:gd name="T18" fmla="*/ 0 w 35"/>
                <a:gd name="T19" fmla="*/ 35 h 40"/>
                <a:gd name="T20" fmla="*/ 17 w 35"/>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0">
                  <a:moveTo>
                    <a:pt x="35" y="29"/>
                  </a:moveTo>
                  <a:cubicBezTo>
                    <a:pt x="32" y="28"/>
                    <a:pt x="29" y="27"/>
                    <a:pt x="26" y="26"/>
                  </a:cubicBezTo>
                  <a:cubicBezTo>
                    <a:pt x="24" y="25"/>
                    <a:pt x="23" y="23"/>
                    <a:pt x="25" y="21"/>
                  </a:cubicBezTo>
                  <a:cubicBezTo>
                    <a:pt x="27" y="18"/>
                    <a:pt x="29" y="14"/>
                    <a:pt x="29" y="10"/>
                  </a:cubicBezTo>
                  <a:cubicBezTo>
                    <a:pt x="29" y="4"/>
                    <a:pt x="25" y="0"/>
                    <a:pt x="20" y="0"/>
                  </a:cubicBezTo>
                  <a:cubicBezTo>
                    <a:pt x="15" y="0"/>
                    <a:pt x="11" y="4"/>
                    <a:pt x="11" y="10"/>
                  </a:cubicBezTo>
                  <a:cubicBezTo>
                    <a:pt x="11" y="14"/>
                    <a:pt x="13" y="18"/>
                    <a:pt x="15" y="21"/>
                  </a:cubicBezTo>
                  <a:cubicBezTo>
                    <a:pt x="15" y="21"/>
                    <a:pt x="15" y="21"/>
                    <a:pt x="15" y="21"/>
                  </a:cubicBezTo>
                  <a:cubicBezTo>
                    <a:pt x="17" y="23"/>
                    <a:pt x="16" y="25"/>
                    <a:pt x="14" y="26"/>
                  </a:cubicBezTo>
                  <a:cubicBezTo>
                    <a:pt x="6" y="27"/>
                    <a:pt x="0" y="32"/>
                    <a:pt x="0" y="35"/>
                  </a:cubicBezTo>
                  <a:cubicBezTo>
                    <a:pt x="0" y="39"/>
                    <a:pt x="7" y="40"/>
                    <a:pt x="17" y="40"/>
                  </a:cubicBez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a:solidFill>
                  <a:srgbClr val="505050"/>
                </a:solidFill>
              </a:endParaRPr>
            </a:p>
          </p:txBody>
        </p:sp>
        <p:sp>
          <p:nvSpPr>
            <p:cNvPr id="49" name="Freeform 153"/>
            <p:cNvSpPr>
              <a:spLocks/>
            </p:cNvSpPr>
            <p:nvPr/>
          </p:nvSpPr>
          <p:spPr bwMode="auto">
            <a:xfrm>
              <a:off x="2889251" y="4833938"/>
              <a:ext cx="209550" cy="211138"/>
            </a:xfrm>
            <a:custGeom>
              <a:avLst/>
              <a:gdLst>
                <a:gd name="T0" fmla="*/ 36 w 56"/>
                <a:gd name="T1" fmla="*/ 36 h 56"/>
                <a:gd name="T2" fmla="*/ 35 w 56"/>
                <a:gd name="T3" fmla="*/ 29 h 56"/>
                <a:gd name="T4" fmla="*/ 40 w 56"/>
                <a:gd name="T5" fmla="*/ 14 h 56"/>
                <a:gd name="T6" fmla="*/ 28 w 56"/>
                <a:gd name="T7" fmla="*/ 0 h 56"/>
                <a:gd name="T8" fmla="*/ 16 w 56"/>
                <a:gd name="T9" fmla="*/ 14 h 56"/>
                <a:gd name="T10" fmla="*/ 21 w 56"/>
                <a:gd name="T11" fmla="*/ 29 h 56"/>
                <a:gd name="T12" fmla="*/ 21 w 56"/>
                <a:gd name="T13" fmla="*/ 29 h 56"/>
                <a:gd name="T14" fmla="*/ 20 w 56"/>
                <a:gd name="T15" fmla="*/ 36 h 56"/>
                <a:gd name="T16" fmla="*/ 0 w 56"/>
                <a:gd name="T17" fmla="*/ 49 h 56"/>
                <a:gd name="T18" fmla="*/ 28 w 56"/>
                <a:gd name="T19" fmla="*/ 56 h 56"/>
                <a:gd name="T20" fmla="*/ 56 w 56"/>
                <a:gd name="T21" fmla="*/ 49 h 56"/>
                <a:gd name="T22" fmla="*/ 36 w 56"/>
                <a:gd name="T2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36" y="36"/>
                  </a:moveTo>
                  <a:cubicBezTo>
                    <a:pt x="33" y="35"/>
                    <a:pt x="32" y="31"/>
                    <a:pt x="35" y="29"/>
                  </a:cubicBezTo>
                  <a:cubicBezTo>
                    <a:pt x="38" y="25"/>
                    <a:pt x="40" y="20"/>
                    <a:pt x="40" y="14"/>
                  </a:cubicBezTo>
                  <a:cubicBezTo>
                    <a:pt x="40" y="5"/>
                    <a:pt x="35" y="0"/>
                    <a:pt x="28" y="0"/>
                  </a:cubicBezTo>
                  <a:cubicBezTo>
                    <a:pt x="21" y="0"/>
                    <a:pt x="16" y="5"/>
                    <a:pt x="16" y="14"/>
                  </a:cubicBezTo>
                  <a:cubicBezTo>
                    <a:pt x="16" y="20"/>
                    <a:pt x="18" y="25"/>
                    <a:pt x="21" y="29"/>
                  </a:cubicBezTo>
                  <a:cubicBezTo>
                    <a:pt x="21" y="29"/>
                    <a:pt x="21" y="29"/>
                    <a:pt x="21" y="29"/>
                  </a:cubicBezTo>
                  <a:cubicBezTo>
                    <a:pt x="24" y="31"/>
                    <a:pt x="23" y="35"/>
                    <a:pt x="20" y="36"/>
                  </a:cubicBezTo>
                  <a:cubicBezTo>
                    <a:pt x="8" y="38"/>
                    <a:pt x="0" y="44"/>
                    <a:pt x="0" y="49"/>
                  </a:cubicBezTo>
                  <a:cubicBezTo>
                    <a:pt x="0" y="55"/>
                    <a:pt x="13" y="56"/>
                    <a:pt x="28" y="56"/>
                  </a:cubicBezTo>
                  <a:cubicBezTo>
                    <a:pt x="43" y="56"/>
                    <a:pt x="56" y="55"/>
                    <a:pt x="56" y="49"/>
                  </a:cubicBezTo>
                  <a:cubicBezTo>
                    <a:pt x="56" y="44"/>
                    <a:pt x="48" y="38"/>
                    <a:pt x="36" y="36"/>
                  </a:cubicBezTo>
                  <a:close/>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a:solidFill>
                  <a:srgbClr val="505050"/>
                </a:solidFill>
              </a:endParaRPr>
            </a:p>
          </p:txBody>
        </p:sp>
      </p:grpSp>
      <p:grpSp>
        <p:nvGrpSpPr>
          <p:cNvPr id="9" name="Group 8"/>
          <p:cNvGrpSpPr/>
          <p:nvPr/>
        </p:nvGrpSpPr>
        <p:grpSpPr>
          <a:xfrm>
            <a:off x="8920061" y="1837719"/>
            <a:ext cx="495300" cy="415568"/>
            <a:chOff x="8934381" y="1837719"/>
            <a:chExt cx="495300" cy="415568"/>
          </a:xfrm>
        </p:grpSpPr>
        <p:sp>
          <p:nvSpPr>
            <p:cNvPr id="2" name="Rounded Rectangle 1"/>
            <p:cNvSpPr/>
            <p:nvPr/>
          </p:nvSpPr>
          <p:spPr bwMode="auto">
            <a:xfrm>
              <a:off x="8934381" y="1837719"/>
              <a:ext cx="495300" cy="415568"/>
            </a:xfrm>
            <a:prstGeom prst="round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bg1"/>
                  </a:solidFill>
                  <a:ea typeface="Segoe UI" pitchFamily="34" charset="0"/>
                  <a:cs typeface="Segoe UI" pitchFamily="34" charset="0"/>
                </a:rPr>
                <a:t>www</a:t>
              </a:r>
            </a:p>
          </p:txBody>
        </p:sp>
        <p:cxnSp>
          <p:nvCxnSpPr>
            <p:cNvPr id="8" name="Straight Connector 7"/>
            <p:cNvCxnSpPr/>
            <p:nvPr/>
          </p:nvCxnSpPr>
          <p:spPr>
            <a:xfrm>
              <a:off x="8991926" y="1913950"/>
              <a:ext cx="380210" cy="0"/>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616788" y="2996159"/>
            <a:ext cx="5303952" cy="384146"/>
          </a:xfrm>
          <a:prstGeom prst="rect">
            <a:avLst/>
          </a:prstGeom>
        </p:spPr>
        <p:txBody>
          <a:bodyPr vert="horz" wrap="square" lIns="93247" tIns="93247" rIns="93247" bIns="93247" rtlCol="0" anchor="t">
            <a:noAutofit/>
          </a:bodyPr>
          <a:lstStyle/>
          <a:p>
            <a:pPr lvl="0" algn="ctr" defTabSz="950844">
              <a:lnSpc>
                <a:spcPct val="90000"/>
              </a:lnSpc>
              <a:spcAft>
                <a:spcPts val="612"/>
              </a:spcAft>
              <a:defRPr/>
            </a:pPr>
            <a:r>
              <a:rPr lang="en-US" sz="1428" b="1" dirty="0">
                <a:gradFill>
                  <a:gsLst>
                    <a:gs pos="1250">
                      <a:srgbClr val="505050"/>
                    </a:gs>
                    <a:gs pos="100000">
                      <a:srgbClr val="505050"/>
                    </a:gs>
                  </a:gsLst>
                  <a:lin ang="5400000" scaled="0"/>
                </a:gradFill>
                <a:latin typeface="Segoe UI"/>
              </a:rPr>
              <a:t>Identify and block known trickery and fraud</a:t>
            </a:r>
          </a:p>
          <a:p>
            <a:pPr marL="0" marR="0" lvl="0" indent="0" algn="ctr" defTabSz="950844" eaLnBrk="1" fontAlgn="auto" latinLnBrk="0" hangingPunct="1">
              <a:lnSpc>
                <a:spcPct val="90000"/>
              </a:lnSpc>
              <a:spcBef>
                <a:spcPts val="0"/>
              </a:spcBef>
              <a:spcAft>
                <a:spcPts val="612"/>
              </a:spcAft>
              <a:buClrTx/>
              <a:buSzTx/>
              <a:buFontTx/>
              <a:buNone/>
              <a:tabLst/>
              <a:defRPr/>
            </a:pPr>
            <a:endParaRPr kumimoji="0" lang="en-US" sz="1599" b="0" i="0" u="none" strike="noStrike" kern="0" cap="none" spc="0" normalizeH="0" baseline="0" noProof="0" dirty="0">
              <a:ln>
                <a:noFill/>
              </a:ln>
              <a:solidFill>
                <a:srgbClr val="525252"/>
              </a:solidFill>
              <a:effectLst/>
              <a:uLnTx/>
              <a:uFillTx/>
              <a:ea typeface="Segoe UI" pitchFamily="34" charset="0"/>
              <a:cs typeface="Segoe UI Semibold" panose="020B0702040204020203" pitchFamily="34" charset="0"/>
            </a:endParaRPr>
          </a:p>
        </p:txBody>
      </p:sp>
      <p:sp>
        <p:nvSpPr>
          <p:cNvPr id="44" name="TextBox 43"/>
          <p:cNvSpPr txBox="1"/>
          <p:nvPr/>
        </p:nvSpPr>
        <p:spPr>
          <a:xfrm>
            <a:off x="7052876" y="2996159"/>
            <a:ext cx="4229670" cy="384146"/>
          </a:xfrm>
          <a:prstGeom prst="rect">
            <a:avLst/>
          </a:prstGeom>
        </p:spPr>
        <p:txBody>
          <a:bodyPr vert="horz" wrap="square" lIns="93247" tIns="93247" rIns="93247" bIns="93247" rtlCol="0" anchor="t">
            <a:noAutofit/>
          </a:bodyPr>
          <a:lstStyle/>
          <a:p>
            <a:pPr algn="ctr" defTabSz="950844">
              <a:lnSpc>
                <a:spcPct val="90000"/>
              </a:lnSpc>
              <a:spcAft>
                <a:spcPts val="612"/>
              </a:spcAft>
              <a:defRPr/>
            </a:pPr>
            <a:r>
              <a:rPr lang="en-US" sz="1428" b="1" dirty="0">
                <a:solidFill>
                  <a:srgbClr val="0078D7"/>
                </a:solidFill>
              </a:rPr>
              <a:t>New</a:t>
            </a:r>
            <a:r>
              <a:rPr lang="en-US" sz="1428" b="1" dirty="0">
                <a:gradFill>
                  <a:gsLst>
                    <a:gs pos="1250">
                      <a:srgbClr val="505050"/>
                    </a:gs>
                    <a:gs pos="100000">
                      <a:srgbClr val="505050"/>
                    </a:gs>
                  </a:gsLst>
                  <a:lin ang="5400000" scaled="0"/>
                </a:gradFill>
              </a:rPr>
              <a:t> model for safer browser extensions, extended defenses again memory corruption</a:t>
            </a:r>
          </a:p>
        </p:txBody>
      </p:sp>
      <p:sp>
        <p:nvSpPr>
          <p:cNvPr id="45" name="Content Placeholder 3"/>
          <p:cNvSpPr txBox="1">
            <a:spLocks/>
          </p:cNvSpPr>
          <p:nvPr/>
        </p:nvSpPr>
        <p:spPr>
          <a:xfrm>
            <a:off x="6533739" y="3648189"/>
            <a:ext cx="5267946" cy="2545496"/>
          </a:xfrm>
          <a:ln w="3175">
            <a:noFill/>
          </a:ln>
        </p:spPr>
        <p:txBody>
          <a:bodyPr vert="horz" lIns="93260" tIns="46630" rIns="93260" bIns="4663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Microsoft Edge is an app, sandboxed by default</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(Universal Windows Platform)</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Memory randomization space increased dramatically</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(Windows Address Space Layout Randomization on 64-bit systems)</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Automate memory cleanup, even if program does not</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a:t>
            </a:r>
            <a:r>
              <a:rPr lang="en-US" sz="1200" dirty="0" err="1">
                <a:solidFill>
                  <a:srgbClr val="002050"/>
                </a:solidFill>
                <a:latin typeface="Segoe UI Semibold" panose="020B0702040204020203" pitchFamily="34" charset="0"/>
                <a:cs typeface="Segoe UI Semibold" panose="020B0702040204020203" pitchFamily="34" charset="0"/>
              </a:rPr>
              <a:t>MemGC</a:t>
            </a:r>
            <a:r>
              <a:rPr lang="en-US" sz="1200" dirty="0">
                <a:solidFill>
                  <a:srgbClr val="002050"/>
                </a:solidFill>
                <a:latin typeface="Segoe UI Semibold" panose="020B0702040204020203" pitchFamily="34" charset="0"/>
                <a:cs typeface="Segoe UI Semibold" panose="020B0702040204020203" pitchFamily="34" charset="0"/>
              </a:rPr>
              <a:t>)</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Dev tools to make it significantly more difficult </a:t>
            </a: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to take over an application </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(Control Flow Guard)</a:t>
            </a:r>
          </a:p>
        </p:txBody>
      </p:sp>
    </p:spTree>
    <p:extLst>
      <p:ext uri="{BB962C8B-B14F-4D97-AF65-F5344CB8AC3E}">
        <p14:creationId xmlns:p14="http://schemas.microsoft.com/office/powerpoint/2010/main" val="6740214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253"/>
          <p:cNvGrpSpPr/>
          <p:nvPr/>
        </p:nvGrpSpPr>
        <p:grpSpPr>
          <a:xfrm>
            <a:off x="883" y="801"/>
            <a:ext cx="12434711" cy="1514776"/>
            <a:chOff x="0" y="305"/>
            <a:chExt cx="12436475" cy="1514975"/>
          </a:xfrm>
        </p:grpSpPr>
        <p:sp>
          <p:nvSpPr>
            <p:cNvPr id="255" name="Rectangle 254"/>
            <p:cNvSpPr/>
            <p:nvPr/>
          </p:nvSpPr>
          <p:spPr bwMode="auto">
            <a:xfrm>
              <a:off x="0" y="305"/>
              <a:ext cx="12436475" cy="146923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7"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2856" cap="all" spc="214" dirty="0">
                <a:solidFill>
                  <a:srgbClr val="0078D7"/>
                </a:solidFill>
                <a:latin typeface="Segoe UI Light" panose="020B0502040204020203" pitchFamily="34" charset="0"/>
                <a:cs typeface="Arial" panose="020B0604020202020204" pitchFamily="34" charset="0"/>
              </a:rPr>
              <a:t>Microsoft Edge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SECURITY</a:t>
            </a:r>
            <a:r>
              <a:rPr lang="en-US" sz="2856" cap="all" spc="214" dirty="0">
                <a:solidFill>
                  <a:srgbClr val="0078D7"/>
                </a:solidFill>
                <a:latin typeface="Segoe UI Light" panose="020B0502040204020203" pitchFamily="34" charset="0"/>
                <a:cs typeface="Arial" panose="020B0604020202020204" pitchFamily="34" charset="0"/>
              </a:rPr>
              <a:t>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Improvements</a:t>
            </a:r>
          </a:p>
        </p:txBody>
      </p:sp>
      <p:sp>
        <p:nvSpPr>
          <p:cNvPr id="351" name="Rectangle 350"/>
          <p:cNvSpPr/>
          <p:nvPr/>
        </p:nvSpPr>
        <p:spPr>
          <a:xfrm>
            <a:off x="246145" y="2041242"/>
            <a:ext cx="3794386" cy="4702457"/>
          </a:xfrm>
          <a:prstGeom prst="rect">
            <a:avLst/>
          </a:prstGeom>
          <a:noFill/>
          <a:ln w="10795" cap="flat" cmpd="sng" algn="ctr">
            <a:noFill/>
            <a:prstDash val="solid"/>
          </a:ln>
          <a:effectLst/>
        </p:spPr>
        <p:txBody>
          <a:bodyPr rtlCol="0" anchor="t"/>
          <a:lstStyle/>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Microsoft Edge and Flash no longer have full access to win32k.sys—API calls are filtered</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Only 40% of interfaces are available to Flash and Edge reducing attack surface </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Flash player move into its own AppContainer</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Working directly with Adobe to harden Flash player to be resistant to vulnerability exploits</a:t>
            </a:r>
          </a:p>
        </p:txBody>
      </p:sp>
      <p:grpSp>
        <p:nvGrpSpPr>
          <p:cNvPr id="225" name="Group 224"/>
          <p:cNvGrpSpPr/>
          <p:nvPr/>
        </p:nvGrpSpPr>
        <p:grpSpPr>
          <a:xfrm>
            <a:off x="4099263" y="1606979"/>
            <a:ext cx="8222397" cy="2475919"/>
            <a:chOff x="4099263" y="1606979"/>
            <a:chExt cx="8222397" cy="2475919"/>
          </a:xfrm>
        </p:grpSpPr>
        <p:sp>
          <p:nvSpPr>
            <p:cNvPr id="253" name="Rectangle 252"/>
            <p:cNvSpPr/>
            <p:nvPr/>
          </p:nvSpPr>
          <p:spPr bwMode="auto">
            <a:xfrm flipH="1">
              <a:off x="4099263" y="1606979"/>
              <a:ext cx="8222397" cy="2475919"/>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sp>
          <p:nvSpPr>
            <p:cNvPr id="320" name="Rounded Rectangle 319"/>
            <p:cNvSpPr/>
            <p:nvPr/>
          </p:nvSpPr>
          <p:spPr>
            <a:xfrm>
              <a:off x="8210757" y="2149557"/>
              <a:ext cx="3745173" cy="18288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2" name="Group 11"/>
            <p:cNvGrpSpPr/>
            <p:nvPr/>
          </p:nvGrpSpPr>
          <p:grpSpPr>
            <a:xfrm>
              <a:off x="8324849" y="2809875"/>
              <a:ext cx="3514725" cy="1104900"/>
              <a:chOff x="5386500" y="4744086"/>
              <a:chExt cx="4473605" cy="667410"/>
            </a:xfrm>
            <a:solidFill>
              <a:srgbClr val="737373"/>
            </a:solidFill>
          </p:grpSpPr>
          <p:sp>
            <p:nvSpPr>
              <p:cNvPr id="319" name="Rounded Rectangle 318"/>
              <p:cNvSpPr/>
              <p:nvPr/>
            </p:nvSpPr>
            <p:spPr>
              <a:xfrm>
                <a:off x="5386500" y="4744086"/>
                <a:ext cx="4473605" cy="667410"/>
              </a:xfrm>
              <a:prstGeom prst="roundRect">
                <a:avLst>
                  <a:gd name="adj" fmla="val 1883"/>
                </a:avLst>
              </a:prstGeom>
              <a:solidFill>
                <a:srgbClr val="969696"/>
              </a:solidFill>
              <a:ln w="19050"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38" name="Rectangle 137"/>
              <p:cNvSpPr/>
              <p:nvPr/>
            </p:nvSpPr>
            <p:spPr bwMode="auto">
              <a:xfrm>
                <a:off x="6702614" y="4769876"/>
                <a:ext cx="1841376" cy="61583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Win32k.sys</a:t>
                </a:r>
              </a:p>
            </p:txBody>
          </p:sp>
        </p:grpSp>
        <p:sp>
          <p:nvSpPr>
            <p:cNvPr id="326" name="Rounded Rectangle 325"/>
            <p:cNvSpPr/>
            <p:nvPr/>
          </p:nvSpPr>
          <p:spPr>
            <a:xfrm>
              <a:off x="4462633" y="2149557"/>
              <a:ext cx="2934923" cy="1828800"/>
            </a:xfrm>
            <a:prstGeom prst="roundRect">
              <a:avLst>
                <a:gd name="adj" fmla="val 3177"/>
              </a:avLst>
            </a:prstGeom>
            <a:solidFill>
              <a:srgbClr val="FFFFFF"/>
            </a:solidFill>
            <a:ln w="28575" cap="flat" cmpd="sng" algn="ctr">
              <a:solidFill>
                <a:srgbClr val="0078D7"/>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9" name="Group 18"/>
            <p:cNvGrpSpPr/>
            <p:nvPr/>
          </p:nvGrpSpPr>
          <p:grpSpPr>
            <a:xfrm>
              <a:off x="4810682" y="3380663"/>
              <a:ext cx="2296802" cy="383111"/>
              <a:chOff x="5761317" y="2662334"/>
              <a:chExt cx="2507023" cy="667410"/>
            </a:xfrm>
          </p:grpSpPr>
          <p:sp>
            <p:nvSpPr>
              <p:cNvPr id="143" name="Rounded Rectangle 142"/>
              <p:cNvSpPr/>
              <p:nvPr/>
            </p:nvSpPr>
            <p:spPr>
              <a:xfrm>
                <a:off x="5761317"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44" name="Rectangle 143"/>
              <p:cNvSpPr/>
              <p:nvPr/>
            </p:nvSpPr>
            <p:spPr bwMode="auto">
              <a:xfrm>
                <a:off x="6094140" y="2688124"/>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Flash Host Process</a:t>
                </a:r>
              </a:p>
            </p:txBody>
          </p:sp>
        </p:grpSp>
        <p:grpSp>
          <p:nvGrpSpPr>
            <p:cNvPr id="18" name="Group 17"/>
            <p:cNvGrpSpPr/>
            <p:nvPr/>
          </p:nvGrpSpPr>
          <p:grpSpPr>
            <a:xfrm>
              <a:off x="4810682" y="2893761"/>
              <a:ext cx="2296802" cy="383111"/>
              <a:chOff x="8581841" y="2662334"/>
              <a:chExt cx="2507023" cy="667410"/>
            </a:xfrm>
          </p:grpSpPr>
          <p:sp>
            <p:nvSpPr>
              <p:cNvPr id="150" name="Rounded Rectangle 149"/>
              <p:cNvSpPr/>
              <p:nvPr/>
            </p:nvSpPr>
            <p:spPr>
              <a:xfrm>
                <a:off x="8581841"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1" name="Rectangle 150"/>
              <p:cNvSpPr/>
              <p:nvPr/>
            </p:nvSpPr>
            <p:spPr bwMode="auto">
              <a:xfrm>
                <a:off x="8677059" y="2688124"/>
                <a:ext cx="231658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Edge Content</a:t>
                </a:r>
                <a:r>
                  <a:rPr kumimoji="0" lang="en-US" sz="1600" b="0" i="0" u="none" strike="noStrike" kern="0" cap="none" spc="0" normalizeH="0" noProof="0" dirty="0">
                    <a:ln>
                      <a:noFill/>
                    </a:ln>
                    <a:solidFill>
                      <a:srgbClr val="FFFFFF"/>
                    </a:solidFill>
                    <a:effectLst/>
                    <a:uLnTx/>
                    <a:uFillTx/>
                    <a:latin typeface="Segoe UI"/>
                    <a:ea typeface="Segoe UI" pitchFamily="34" charset="0"/>
                    <a:cs typeface="Segoe UI" pitchFamily="34" charset="0"/>
                  </a:rPr>
                  <a:t> Process</a:t>
                </a:r>
                <a:endPar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97" name="Rectangle 96"/>
            <p:cNvSpPr/>
            <p:nvPr/>
          </p:nvSpPr>
          <p:spPr bwMode="auto">
            <a:xfrm>
              <a:off x="4291650" y="1764380"/>
              <a:ext cx="4242750" cy="2620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rgbClr val="0078D7"/>
                  </a:solidFill>
                  <a:latin typeface="Segoe UI Semibold" panose="020B0702040204020203" pitchFamily="34" charset="0"/>
                  <a:ea typeface="Segoe UI" pitchFamily="34" charset="0"/>
                  <a:cs typeface="Segoe UI Semibold" panose="020B0702040204020203" pitchFamily="34" charset="0"/>
                </a:rPr>
                <a:t>Before </a:t>
              </a:r>
              <a:r>
                <a:rPr lang="en-US" sz="1800" dirty="0">
                  <a:solidFill>
                    <a:srgbClr val="737373"/>
                  </a:solidFill>
                  <a:latin typeface="Segoe UI Semibold" panose="020B0702040204020203" pitchFamily="34" charset="0"/>
                  <a:ea typeface="Segoe UI" pitchFamily="34" charset="0"/>
                  <a:cs typeface="Segoe UI Semibold" panose="020B0702040204020203" pitchFamily="34" charset="0"/>
                </a:rPr>
                <a:t>– Full access to Win32.sys</a:t>
              </a:r>
            </a:p>
          </p:txBody>
        </p:sp>
        <p:cxnSp>
          <p:nvCxnSpPr>
            <p:cNvPr id="7" name="Curved Connector 6"/>
            <p:cNvCxnSpPr>
              <a:stCxn id="150" idx="3"/>
              <a:endCxn id="319" idx="1"/>
            </p:cNvCxnSpPr>
            <p:nvPr/>
          </p:nvCxnSpPr>
          <p:spPr>
            <a:xfrm>
              <a:off x="7107484" y="3085317"/>
              <a:ext cx="1217365" cy="277008"/>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bwMode="auto">
            <a:xfrm>
              <a:off x="5028101" y="2339805"/>
              <a:ext cx="2264680" cy="3334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lang="en-US" sz="1600" kern="0" dirty="0">
                  <a:solidFill>
                    <a:srgbClr val="505050">
                      <a:lumMod val="60000"/>
                      <a:lumOff val="40000"/>
                    </a:srgbClr>
                  </a:solidFill>
                  <a:latin typeface="Segoe UI"/>
                  <a:ea typeface="Segoe UI" pitchFamily="34" charset="0"/>
                  <a:cs typeface="Segoe UI" pitchFamily="34" charset="0"/>
                </a:rPr>
                <a:t>Microsoft Edge Browser</a:t>
              </a:r>
            </a:p>
          </p:txBody>
        </p:sp>
        <p:pic>
          <p:nvPicPr>
            <p:cNvPr id="309" name="Picture 3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7646" y="2339880"/>
              <a:ext cx="307017" cy="333305"/>
            </a:xfrm>
            <a:prstGeom prst="rect">
              <a:avLst/>
            </a:prstGeom>
          </p:spPr>
        </p:pic>
        <p:sp>
          <p:nvSpPr>
            <p:cNvPr id="118" name="Rectangle 117"/>
            <p:cNvSpPr/>
            <p:nvPr/>
          </p:nvSpPr>
          <p:spPr bwMode="auto">
            <a:xfrm>
              <a:off x="9364774" y="2198617"/>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Kernel</a:t>
              </a:r>
            </a:p>
          </p:txBody>
        </p:sp>
        <p:grpSp>
          <p:nvGrpSpPr>
            <p:cNvPr id="119" name="Group 118"/>
            <p:cNvGrpSpPr/>
            <p:nvPr/>
          </p:nvGrpSpPr>
          <p:grpSpPr>
            <a:xfrm>
              <a:off x="8960536" y="2299838"/>
              <a:ext cx="413389" cy="413389"/>
              <a:chOff x="5585059" y="5757768"/>
              <a:chExt cx="212238" cy="212238"/>
            </a:xfrm>
          </p:grpSpPr>
          <p:sp>
            <p:nvSpPr>
              <p:cNvPr id="120" name="Oval 119"/>
              <p:cNvSpPr/>
              <p:nvPr/>
            </p:nvSpPr>
            <p:spPr bwMode="auto">
              <a:xfrm>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Oval 120"/>
              <p:cNvSpPr/>
              <p:nvPr/>
            </p:nvSpPr>
            <p:spPr bwMode="auto">
              <a:xfrm rot="2700000">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Oval 121"/>
              <p:cNvSpPr/>
              <p:nvPr/>
            </p:nvSpPr>
            <p:spPr bwMode="auto">
              <a:xfrm rot="5400000">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Oval 122"/>
              <p:cNvSpPr/>
              <p:nvPr/>
            </p:nvSpPr>
            <p:spPr bwMode="auto">
              <a:xfrm rot="18900000" flipH="1">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Oval 123"/>
              <p:cNvSpPr/>
              <p:nvPr/>
            </p:nvSpPr>
            <p:spPr bwMode="auto">
              <a:xfrm>
                <a:off x="5674925" y="5848744"/>
                <a:ext cx="31372" cy="30754"/>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Oval 124"/>
              <p:cNvSpPr/>
              <p:nvPr/>
            </p:nvSpPr>
            <p:spPr bwMode="auto">
              <a:xfrm flipH="1">
                <a:off x="5742580" y="5788369"/>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flipH="1">
                <a:off x="5755244" y="5877021"/>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flipH="1">
                <a:off x="5668938" y="5938936"/>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Oval 127"/>
              <p:cNvSpPr/>
              <p:nvPr/>
            </p:nvSpPr>
            <p:spPr bwMode="auto">
              <a:xfrm flipH="1">
                <a:off x="5620626" y="5813698"/>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33" name="Curved Connector 132"/>
            <p:cNvCxnSpPr>
              <a:stCxn id="143" idx="3"/>
              <a:endCxn id="319" idx="1"/>
            </p:cNvCxnSpPr>
            <p:nvPr/>
          </p:nvCxnSpPr>
          <p:spPr>
            <a:xfrm flipV="1">
              <a:off x="7107484" y="3362325"/>
              <a:ext cx="1217365" cy="209894"/>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9" name="Group 228"/>
          <p:cNvGrpSpPr/>
          <p:nvPr/>
        </p:nvGrpSpPr>
        <p:grpSpPr>
          <a:xfrm>
            <a:off x="4099263" y="4240299"/>
            <a:ext cx="8222397" cy="2475919"/>
            <a:chOff x="4099263" y="4240299"/>
            <a:chExt cx="8222397" cy="2475919"/>
          </a:xfrm>
        </p:grpSpPr>
        <p:grpSp>
          <p:nvGrpSpPr>
            <p:cNvPr id="226" name="Group 225"/>
            <p:cNvGrpSpPr/>
            <p:nvPr/>
          </p:nvGrpSpPr>
          <p:grpSpPr>
            <a:xfrm>
              <a:off x="4099263" y="4240299"/>
              <a:ext cx="8222397" cy="2475919"/>
              <a:chOff x="4099263" y="4240299"/>
              <a:chExt cx="8222397" cy="2475919"/>
            </a:xfrm>
          </p:grpSpPr>
          <p:sp>
            <p:nvSpPr>
              <p:cNvPr id="136" name="Rectangle 135"/>
              <p:cNvSpPr/>
              <p:nvPr/>
            </p:nvSpPr>
            <p:spPr bwMode="auto">
              <a:xfrm flipH="1">
                <a:off x="4099263" y="4240299"/>
                <a:ext cx="8222397" cy="2475919"/>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sp>
            <p:nvSpPr>
              <p:cNvPr id="137" name="Rounded Rectangle 136"/>
              <p:cNvSpPr/>
              <p:nvPr/>
            </p:nvSpPr>
            <p:spPr>
              <a:xfrm>
                <a:off x="8210757" y="4782877"/>
                <a:ext cx="3745173" cy="18288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41" name="Group 140"/>
              <p:cNvGrpSpPr/>
              <p:nvPr/>
            </p:nvGrpSpPr>
            <p:grpSpPr>
              <a:xfrm>
                <a:off x="8321673" y="5434469"/>
                <a:ext cx="3520440" cy="1113626"/>
                <a:chOff x="5382458" y="4738816"/>
                <a:chExt cx="4480879" cy="672681"/>
              </a:xfrm>
              <a:solidFill>
                <a:srgbClr val="737373"/>
              </a:solidFill>
            </p:grpSpPr>
            <p:sp>
              <p:nvSpPr>
                <p:cNvPr id="142" name="Rounded Rectangle 141"/>
                <p:cNvSpPr/>
                <p:nvPr/>
              </p:nvSpPr>
              <p:spPr>
                <a:xfrm>
                  <a:off x="5386500" y="5030859"/>
                  <a:ext cx="4473605" cy="380638"/>
                </a:xfrm>
                <a:prstGeom prst="roundRect">
                  <a:avLst>
                    <a:gd name="adj" fmla="val 1883"/>
                  </a:avLst>
                </a:prstGeom>
                <a:pattFill prst="dkUpDiag">
                  <a:fgClr>
                    <a:schemeClr val="bg1">
                      <a:lumMod val="75000"/>
                    </a:schemeClr>
                  </a:fgClr>
                  <a:bgClr>
                    <a:srgbClr val="737373"/>
                  </a:bgClr>
                </a:pattFill>
                <a:ln w="6350" cap="flat" cmpd="sng" algn="ctr">
                  <a:solidFill>
                    <a:srgbClr val="E81123"/>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76" name="Rounded Rectangle 175"/>
                <p:cNvSpPr/>
                <p:nvPr/>
              </p:nvSpPr>
              <p:spPr>
                <a:xfrm>
                  <a:off x="5382458" y="4738816"/>
                  <a:ext cx="4480879" cy="274633"/>
                </a:xfrm>
                <a:prstGeom prst="roundRect">
                  <a:avLst>
                    <a:gd name="adj" fmla="val 1883"/>
                  </a:avLst>
                </a:prstGeom>
                <a:solidFill>
                  <a:srgbClr val="969696"/>
                </a:solidFill>
                <a:ln w="19050"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75" name="Rectangle 174"/>
                <p:cNvSpPr/>
                <p:nvPr/>
              </p:nvSpPr>
              <p:spPr bwMode="auto">
                <a:xfrm>
                  <a:off x="5689586" y="5096096"/>
                  <a:ext cx="3867429" cy="2609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bg1">
                          <a:lumMod val="40000"/>
                          <a:lumOff val="60000"/>
                        </a:schemeClr>
                      </a:solidFill>
                      <a:effectLst/>
                      <a:uLnTx/>
                      <a:uFillTx/>
                      <a:latin typeface="Segoe UI"/>
                      <a:ea typeface="Segoe UI" pitchFamily="34" charset="0"/>
                      <a:cs typeface="Segoe UI" pitchFamily="34" charset="0"/>
                    </a:rPr>
                    <a:t>Blocked Win32k.sys interfaces</a:t>
                  </a:r>
                </a:p>
              </p:txBody>
            </p:sp>
            <p:sp>
              <p:nvSpPr>
                <p:cNvPr id="147" name="Rectangle 146"/>
                <p:cNvSpPr/>
                <p:nvPr/>
              </p:nvSpPr>
              <p:spPr bwMode="auto">
                <a:xfrm>
                  <a:off x="5689586" y="4750696"/>
                  <a:ext cx="3867429" cy="2609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Allowed Win32k.sys interfaces</a:t>
                  </a:r>
                </a:p>
              </p:txBody>
            </p:sp>
          </p:grpSp>
          <p:sp>
            <p:nvSpPr>
              <p:cNvPr id="148" name="Rounded Rectangle 147"/>
              <p:cNvSpPr/>
              <p:nvPr/>
            </p:nvSpPr>
            <p:spPr>
              <a:xfrm>
                <a:off x="4462633" y="4782877"/>
                <a:ext cx="2934923" cy="1828800"/>
              </a:xfrm>
              <a:prstGeom prst="roundRect">
                <a:avLst>
                  <a:gd name="adj" fmla="val 3177"/>
                </a:avLst>
              </a:prstGeom>
              <a:solidFill>
                <a:srgbClr val="FFFFFF"/>
              </a:solidFill>
              <a:ln w="28575" cap="flat" cmpd="sng" algn="ctr">
                <a:solidFill>
                  <a:srgbClr val="0078D7"/>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49" name="Group 148"/>
              <p:cNvGrpSpPr/>
              <p:nvPr/>
            </p:nvGrpSpPr>
            <p:grpSpPr>
              <a:xfrm>
                <a:off x="4810682" y="6013983"/>
                <a:ext cx="2296802" cy="383111"/>
                <a:chOff x="5761317" y="2662334"/>
                <a:chExt cx="2507023" cy="667410"/>
              </a:xfrm>
            </p:grpSpPr>
            <p:sp>
              <p:nvSpPr>
                <p:cNvPr id="154" name="Rounded Rectangle 153"/>
                <p:cNvSpPr/>
                <p:nvPr/>
              </p:nvSpPr>
              <p:spPr>
                <a:xfrm>
                  <a:off x="5761317"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5" name="Rectangle 154"/>
                <p:cNvSpPr/>
                <p:nvPr/>
              </p:nvSpPr>
              <p:spPr bwMode="auto">
                <a:xfrm>
                  <a:off x="6094140" y="2688124"/>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Flash Host Process</a:t>
                  </a:r>
                </a:p>
              </p:txBody>
            </p:sp>
          </p:grpSp>
          <p:grpSp>
            <p:nvGrpSpPr>
              <p:cNvPr id="156" name="Group 155"/>
              <p:cNvGrpSpPr/>
              <p:nvPr/>
            </p:nvGrpSpPr>
            <p:grpSpPr>
              <a:xfrm>
                <a:off x="4810682" y="5527081"/>
                <a:ext cx="2296802" cy="383111"/>
                <a:chOff x="8581841" y="2662334"/>
                <a:chExt cx="2507023" cy="667410"/>
              </a:xfrm>
            </p:grpSpPr>
            <p:sp>
              <p:nvSpPr>
                <p:cNvPr id="157" name="Rounded Rectangle 156"/>
                <p:cNvSpPr/>
                <p:nvPr/>
              </p:nvSpPr>
              <p:spPr>
                <a:xfrm>
                  <a:off x="8581841"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8" name="Rectangle 157"/>
                <p:cNvSpPr/>
                <p:nvPr/>
              </p:nvSpPr>
              <p:spPr bwMode="auto">
                <a:xfrm>
                  <a:off x="8677059" y="2688124"/>
                  <a:ext cx="231658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Edge Content</a:t>
                  </a:r>
                  <a:r>
                    <a:rPr kumimoji="0" lang="en-US" sz="1600" b="0" i="0" u="none" strike="noStrike" kern="0" cap="none" spc="0" normalizeH="0" noProof="0" dirty="0">
                      <a:ln>
                        <a:noFill/>
                      </a:ln>
                      <a:solidFill>
                        <a:srgbClr val="FFFFFF"/>
                      </a:solidFill>
                      <a:effectLst/>
                      <a:uLnTx/>
                      <a:uFillTx/>
                      <a:latin typeface="Segoe UI"/>
                      <a:ea typeface="Segoe UI" pitchFamily="34" charset="0"/>
                      <a:cs typeface="Segoe UI" pitchFamily="34" charset="0"/>
                    </a:rPr>
                    <a:t> Process</a:t>
                  </a:r>
                  <a:endPar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159" name="Rectangle 158"/>
              <p:cNvSpPr/>
              <p:nvPr/>
            </p:nvSpPr>
            <p:spPr bwMode="auto">
              <a:xfrm>
                <a:off x="4291650" y="4397700"/>
                <a:ext cx="7664280" cy="2620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rgbClr val="0078D7"/>
                    </a:solidFill>
                    <a:latin typeface="Segoe UI Semibold" panose="020B0702040204020203" pitchFamily="34" charset="0"/>
                    <a:ea typeface="Segoe UI" pitchFamily="34" charset="0"/>
                    <a:cs typeface="Segoe UI Semibold" panose="020B0702040204020203" pitchFamily="34" charset="0"/>
                  </a:rPr>
                  <a:t>Today </a:t>
                </a:r>
                <a:r>
                  <a:rPr lang="en-US" sz="1800" dirty="0">
                    <a:solidFill>
                      <a:srgbClr val="737373"/>
                    </a:solidFill>
                    <a:latin typeface="Segoe UI Semibold" panose="020B0702040204020203" pitchFamily="34" charset="0"/>
                    <a:ea typeface="Segoe UI" pitchFamily="34" charset="0"/>
                    <a:cs typeface="Segoe UI Semibold" panose="020B0702040204020203" pitchFamily="34" charset="0"/>
                  </a:rPr>
                  <a:t>– 60% less surface area of attack on a highly targeted library </a:t>
                </a:r>
              </a:p>
            </p:txBody>
          </p:sp>
          <p:cxnSp>
            <p:nvCxnSpPr>
              <p:cNvPr id="160" name="Curved Connector 159"/>
              <p:cNvCxnSpPr>
                <a:stCxn id="157" idx="3"/>
                <a:endCxn id="176" idx="1"/>
              </p:cNvCxnSpPr>
              <p:nvPr/>
            </p:nvCxnSpPr>
            <p:spPr>
              <a:xfrm flipV="1">
                <a:off x="7107484" y="5661797"/>
                <a:ext cx="1214189" cy="56840"/>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bwMode="auto">
              <a:xfrm>
                <a:off x="5028101" y="4973125"/>
                <a:ext cx="2264680" cy="3334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lang="en-US" sz="1600" kern="0" dirty="0">
                    <a:solidFill>
                      <a:srgbClr val="505050">
                        <a:lumMod val="60000"/>
                        <a:lumOff val="40000"/>
                      </a:srgbClr>
                    </a:solidFill>
                    <a:latin typeface="Segoe UI"/>
                    <a:ea typeface="Segoe UI" pitchFamily="34" charset="0"/>
                    <a:cs typeface="Segoe UI" pitchFamily="34" charset="0"/>
                  </a:rPr>
                  <a:t>Microsoft Edge Browser</a:t>
                </a:r>
              </a:p>
            </p:txBody>
          </p:sp>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7646" y="4973200"/>
                <a:ext cx="307017" cy="333305"/>
              </a:xfrm>
              <a:prstGeom prst="rect">
                <a:avLst/>
              </a:prstGeom>
            </p:spPr>
          </p:pic>
          <p:sp>
            <p:nvSpPr>
              <p:cNvPr id="163" name="Rectangle 162"/>
              <p:cNvSpPr/>
              <p:nvPr/>
            </p:nvSpPr>
            <p:spPr bwMode="auto">
              <a:xfrm>
                <a:off x="9364774" y="4831937"/>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Kernel</a:t>
                </a:r>
              </a:p>
            </p:txBody>
          </p:sp>
          <p:grpSp>
            <p:nvGrpSpPr>
              <p:cNvPr id="164" name="Group 163"/>
              <p:cNvGrpSpPr/>
              <p:nvPr/>
            </p:nvGrpSpPr>
            <p:grpSpPr>
              <a:xfrm>
                <a:off x="8960536" y="4933158"/>
                <a:ext cx="413389" cy="413389"/>
                <a:chOff x="5585059" y="5757768"/>
                <a:chExt cx="212238" cy="212238"/>
              </a:xfrm>
            </p:grpSpPr>
            <p:sp>
              <p:nvSpPr>
                <p:cNvPr id="165" name="Oval 164"/>
                <p:cNvSpPr/>
                <p:nvPr/>
              </p:nvSpPr>
              <p:spPr bwMode="auto">
                <a:xfrm>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Oval 165"/>
                <p:cNvSpPr/>
                <p:nvPr/>
              </p:nvSpPr>
              <p:spPr bwMode="auto">
                <a:xfrm rot="2700000">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Oval 166"/>
                <p:cNvSpPr/>
                <p:nvPr/>
              </p:nvSpPr>
              <p:spPr bwMode="auto">
                <a:xfrm rot="5400000">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8" name="Oval 167"/>
                <p:cNvSpPr/>
                <p:nvPr/>
              </p:nvSpPr>
              <p:spPr bwMode="auto">
                <a:xfrm rot="18900000" flipH="1">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Oval 168"/>
                <p:cNvSpPr/>
                <p:nvPr/>
              </p:nvSpPr>
              <p:spPr bwMode="auto">
                <a:xfrm>
                  <a:off x="5674925" y="5848744"/>
                  <a:ext cx="31372" cy="30754"/>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Oval 169"/>
                <p:cNvSpPr/>
                <p:nvPr/>
              </p:nvSpPr>
              <p:spPr bwMode="auto">
                <a:xfrm flipH="1">
                  <a:off x="5742580" y="5788369"/>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Oval 170"/>
                <p:cNvSpPr/>
                <p:nvPr/>
              </p:nvSpPr>
              <p:spPr bwMode="auto">
                <a:xfrm flipH="1">
                  <a:off x="5755244" y="5877021"/>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Oval 171"/>
                <p:cNvSpPr/>
                <p:nvPr/>
              </p:nvSpPr>
              <p:spPr bwMode="auto">
                <a:xfrm flipH="1">
                  <a:off x="5668938" y="5938936"/>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Oval 172"/>
                <p:cNvSpPr/>
                <p:nvPr/>
              </p:nvSpPr>
              <p:spPr bwMode="auto">
                <a:xfrm flipH="1">
                  <a:off x="5620626" y="5813698"/>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74" name="Curved Connector 173"/>
              <p:cNvCxnSpPr>
                <a:stCxn id="154" idx="3"/>
                <a:endCxn id="176" idx="1"/>
              </p:cNvCxnSpPr>
              <p:nvPr/>
            </p:nvCxnSpPr>
            <p:spPr>
              <a:xfrm flipV="1">
                <a:off x="7107484" y="5661797"/>
                <a:ext cx="1214189" cy="543742"/>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27" name="Multiply 226"/>
            <p:cNvSpPr/>
            <p:nvPr/>
          </p:nvSpPr>
          <p:spPr bwMode="auto">
            <a:xfrm>
              <a:off x="8115300" y="5990687"/>
              <a:ext cx="419100" cy="519308"/>
            </a:xfrm>
            <a:prstGeom prst="mathMultiply">
              <a:avLst/>
            </a:prstGeom>
            <a:solidFill>
              <a:srgbClr val="E81123"/>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71849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par>
                                <p:cTn id="8" presetID="10" presetClass="entr" presetSubtype="0" fill="hold" nodeType="withEffect">
                                  <p:stCondLst>
                                    <p:cond delay="0"/>
                                  </p:stCondLst>
                                  <p:childTnLst>
                                    <p:set>
                                      <p:cBhvr>
                                        <p:cTn id="9" dur="1" fill="hold">
                                          <p:stCondLst>
                                            <p:cond delay="0"/>
                                          </p:stCondLst>
                                        </p:cTn>
                                        <p:tgtEl>
                                          <p:spTgt spid="351">
                                            <p:txEl>
                                              <p:pRg st="1" end="1"/>
                                            </p:txEl>
                                          </p:spTgt>
                                        </p:tgtEl>
                                        <p:attrNameLst>
                                          <p:attrName>style.visibility</p:attrName>
                                        </p:attrNameLst>
                                      </p:cBhvr>
                                      <p:to>
                                        <p:strVal val="visible"/>
                                      </p:to>
                                    </p:set>
                                    <p:animEffect transition="in" filter="fade">
                                      <p:cBhvr>
                                        <p:cTn id="10" dur="500"/>
                                        <p:tgtEl>
                                          <p:spTgt spid="3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animEffect transition="in" filter="fade">
                                      <p:cBhvr>
                                        <p:cTn id="15" dur="500"/>
                                        <p:tgtEl>
                                          <p:spTgt spid="35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51">
                                            <p:txEl>
                                              <p:pRg st="3" end="3"/>
                                            </p:txEl>
                                          </p:spTgt>
                                        </p:tgtEl>
                                        <p:attrNameLst>
                                          <p:attrName>style.visibility</p:attrName>
                                        </p:attrNameLst>
                                      </p:cBhvr>
                                      <p:to>
                                        <p:strVal val="visible"/>
                                      </p:to>
                                    </p:set>
                                    <p:animEffect transition="in" filter="fade">
                                      <p:cBhvr>
                                        <p:cTn id="18" dur="500"/>
                                        <p:tgtEl>
                                          <p:spTgt spid="3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122|12.019|11.513|12.905"/>
</p:tagLst>
</file>

<file path=ppt/tags/tag2.xml><?xml version="1.0" encoding="utf-8"?>
<p:tagLst xmlns:a="http://schemas.openxmlformats.org/drawingml/2006/main" xmlns:r="http://schemas.openxmlformats.org/officeDocument/2006/relationships" xmlns:p="http://schemas.openxmlformats.org/presentationml/2006/main">
  <p:tag name="TIMING" val="|8.122|12.019|11.513|12.905"/>
</p:tagLst>
</file>

<file path=ppt/tags/tag3.xml><?xml version="1.0" encoding="utf-8"?>
<p:tagLst xmlns:a="http://schemas.openxmlformats.org/drawingml/2006/main" xmlns:r="http://schemas.openxmlformats.org/officeDocument/2006/relationships" xmlns:p="http://schemas.openxmlformats.org/presentationml/2006/main">
  <p:tag name="TIMING" val="|8.122|12.019|11.513|12.905"/>
</p:tagLst>
</file>

<file path=ppt/tags/tag4.xml><?xml version="1.0" encoding="utf-8"?>
<p:tagLst xmlns:a="http://schemas.openxmlformats.org/drawingml/2006/main" xmlns:r="http://schemas.openxmlformats.org/officeDocument/2006/relationships" xmlns:p="http://schemas.openxmlformats.org/presentationml/2006/main">
  <p:tag name="TIMING" val="|8.122|12.019|11.513|12.905"/>
</p:tagLst>
</file>

<file path=ppt/tags/tag5.xml><?xml version="1.0" encoding="utf-8"?>
<p:tagLst xmlns:a="http://schemas.openxmlformats.org/drawingml/2006/main" xmlns:r="http://schemas.openxmlformats.org/officeDocument/2006/relationships" xmlns:p="http://schemas.openxmlformats.org/presentationml/2006/main">
  <p:tag name="TIMING" val="|8.122|12.019|11.513|12.905"/>
</p:tagLst>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74BEB0B9-57E2-4C86-AF35-D00DC9B34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531b04-6090-4f07-81d2-e7d9285f981d"/>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233</TotalTime>
  <Words>2915</Words>
  <Application>Microsoft Office PowerPoint</Application>
  <PresentationFormat>Custom</PresentationFormat>
  <Paragraphs>367</Paragraphs>
  <Slides>21</Slides>
  <Notes>17</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Consolas</vt:lpstr>
      <vt:lpstr>Segoe UI</vt:lpstr>
      <vt:lpstr>Segoe UI Black</vt:lpstr>
      <vt:lpstr>Segoe UI Light</vt:lpstr>
      <vt:lpstr>Segoe UI Semibold</vt:lpstr>
      <vt:lpstr>Wingdings</vt:lpstr>
      <vt:lpstr>WHITE TEMPLATE</vt:lpstr>
      <vt:lpstr>COLOR TEMPLATE</vt:lpstr>
      <vt:lpstr>Windows Tech Series Browsers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Edge: Attack surface reduction</vt:lpstr>
      <vt:lpstr>Microsoft Edge Security Assurance</vt:lpstr>
      <vt:lpstr>Measuring Microsoft Edge Security Improvements</vt:lpstr>
      <vt:lpstr>PowerPoint Presentation</vt:lpstr>
      <vt:lpstr>“Beyond Browsing” Demos</vt:lpstr>
      <vt:lpstr>PowerPoint Presentation</vt:lpstr>
      <vt:lpstr>Legacy App Compat Demos</vt:lpstr>
      <vt:lpstr>PowerPoint Presentation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13</cp:revision>
  <dcterms:created xsi:type="dcterms:W3CDTF">2016-07-18T23:01:25Z</dcterms:created>
  <dcterms:modified xsi:type="dcterms:W3CDTF">2016-10-26T22:10:29Z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