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22"/>
  </p:notesMasterIdLst>
  <p:handoutMasterIdLst>
    <p:handoutMasterId r:id="rId23"/>
  </p:handoutMasterIdLst>
  <p:sldIdLst>
    <p:sldId id="1308" r:id="rId6"/>
    <p:sldId id="1311" r:id="rId7"/>
    <p:sldId id="1310" r:id="rId8"/>
    <p:sldId id="1312" r:id="rId9"/>
    <p:sldId id="1317" r:id="rId10"/>
    <p:sldId id="1318" r:id="rId11"/>
    <p:sldId id="1319" r:id="rId12"/>
    <p:sldId id="1320" r:id="rId13"/>
    <p:sldId id="1321" r:id="rId14"/>
    <p:sldId id="1322" r:id="rId15"/>
    <p:sldId id="1315" r:id="rId16"/>
    <p:sldId id="1313" r:id="rId17"/>
    <p:sldId id="1314" r:id="rId18"/>
    <p:sldId id="1316" r:id="rId19"/>
    <p:sldId id="1323" r:id="rId20"/>
    <p:sldId id="1248"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0C8682EF-709C-4DD2-B11B-19E2D910C2A9}">
          <p14:sldIdLst/>
        </p14:section>
        <p14:section name="Slides Template" id="{5B0B8DFF-57E5-4D4B-BA72-542DF84B8E2F}">
          <p14:sldIdLst>
            <p14:sldId id="1308"/>
            <p14:sldId id="1311"/>
            <p14:sldId id="1310"/>
            <p14:sldId id="1312"/>
            <p14:sldId id="1317"/>
            <p14:sldId id="1318"/>
            <p14:sldId id="1319"/>
            <p14:sldId id="1320"/>
            <p14:sldId id="1321"/>
            <p14:sldId id="1322"/>
            <p14:sldId id="1315"/>
            <p14:sldId id="1313"/>
            <p14:sldId id="1314"/>
            <p14:sldId id="1316"/>
            <p14:sldId id="1323"/>
            <p14:sldId id="12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ichael Biver" initials="MB" lastIdx="4" clrIdx="4">
    <p:extLst>
      <p:ext uri="{19B8F6BF-5375-455C-9EA6-DF929625EA0E}">
        <p15:presenceInfo xmlns:p15="http://schemas.microsoft.com/office/powerpoint/2012/main" userId="S-1-5-21-124525095-708259637-1543119021-7002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37373"/>
    <a:srgbClr val="525252"/>
    <a:srgbClr val="0078D7"/>
    <a:srgbClr val="B4009E"/>
    <a:srgbClr val="E3008C"/>
    <a:srgbClr val="107C10"/>
    <a:srgbClr val="004B50"/>
    <a:srgbClr val="D83B01"/>
    <a:srgbClr val="5C00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6323" autoAdjust="0"/>
  </p:normalViewPr>
  <p:slideViewPr>
    <p:cSldViewPr>
      <p:cViewPr varScale="1">
        <p:scale>
          <a:sx n="91" d="100"/>
          <a:sy n="91" d="100"/>
        </p:scale>
        <p:origin x="33" y="315"/>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6-08-19T10:43:05.326" idx="4">
    <p:pos x="10" y="10"/>
    <p:text>Will want to communicate that the module 01-08 is for a specific scenario where you have determined which rings you want in your business and that the reference images are for when someone in a specific ring actually needs a clean install.  Otherwise we stress the importance of in place upgrade for WaaS and the new method of creating reference images after 1607 where we upgrade the old reference image and then sysprep and capture it.</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6-08-19T10:43:05.326" idx="4">
    <p:pos x="10" y="10"/>
    <p:text>Will want to communicate that the module 01-08 is for a specific scenario where you have determined which rings you want in your business and that the reference images are for when someone in a specific ring actually needs a clean install.  Otherwise we stress the importance of in place upgrade for WaaS and the new method of creating reference images after 1607 where we upgrade the old reference image and then sysprep and capture it.</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7F5F5C-3124-48E9-B6C7-8A079B7D71F5}" type="datetime8">
              <a:rPr lang="en-US" smtClean="0">
                <a:latin typeface="Segoe UI" pitchFamily="34" charset="0"/>
              </a:rPr>
              <a:t>10/26/2016 1:14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9C601B9-5273-467A-8E48-EC9939578C8F}" type="datetime8">
              <a:rPr lang="en-US" smtClean="0"/>
              <a:t>10/26/2016 1:14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3EB11B5-CB56-41DC-8ACC-D502B5C632C9}" type="datetime8">
              <a:rPr lang="en-US" smtClean="0"/>
              <a:t>10/26/2016 1:14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2931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MS Story</a:t>
            </a:r>
            <a:endParaRPr lang="en-US" dirty="0"/>
          </a:p>
        </p:txBody>
      </p:sp>
      <p:sp>
        <p:nvSpPr>
          <p:cNvPr id="5" name="Footer Placeholder 4"/>
          <p:cNvSpPr>
            <a:spLocks noGrp="1"/>
          </p:cNvSpPr>
          <p:nvPr>
            <p:ph type="ftr" sz="quarter" idx="11"/>
          </p:nvPr>
        </p:nvSpPr>
        <p:spPr/>
        <p:txBody>
          <a:bodyPr/>
          <a:lstStyle/>
          <a:p>
            <a:pPr defTabSz="9313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10/26/2016 1:14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126051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10/26/2016 1:56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50558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330D77EC-7210-4A9C-B813-11969CCBFAFC}" type="datetime8">
              <a:rPr lang="en-US" smtClean="0">
                <a:solidFill>
                  <a:prstClr val="black"/>
                </a:solidFill>
              </a:rPr>
              <a:t>10/26/2016 1:14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399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D96AF3-933E-4757-8B16-AD893D8B6928}" type="slidenum">
              <a:rPr kumimoji="0" lang="en-US" sz="1200" b="0" i="0" u="none" strike="noStrike" kern="1200" cap="none" spc="0" normalizeH="0" baseline="0" noProof="0">
                <a:ln>
                  <a:noFill/>
                </a:ln>
                <a:solidFill>
                  <a:prstClr val="black"/>
                </a:solidFill>
                <a:effectLst/>
                <a:uLnTx/>
                <a:uFillTx/>
                <a:latin typeface="Calibri"/>
                <a:ea typeface="+mn-ea"/>
                <a:cs typeface="Segoe UI"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Segoe UI" pitchFamily="34" charset="0"/>
            </a:endParaRPr>
          </a:p>
        </p:txBody>
      </p:sp>
    </p:spTree>
    <p:extLst>
      <p:ext uri="{BB962C8B-B14F-4D97-AF65-F5344CB8AC3E}">
        <p14:creationId xmlns:p14="http://schemas.microsoft.com/office/powerpoint/2010/main" val="2306400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25042A-7F1D-F947-8AC5-1DC5194A3EA7}"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66866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System Center Marketing</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AAE43A-24F0-48F6-AEF0-56CA1E5AEAB9}"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10/26/2016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64124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rPr>
              <a:t>System Center Marketing</a:t>
            </a:r>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69F17BA-2BE5-4042-B46B-8CCDC1F6C331}" type="datetime1">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32742" rtl="0" eaLnBrk="1" fontAlgn="auto" latinLnBrk="0" hangingPunct="1">
                <a:lnSpc>
                  <a:spcPct val="100000"/>
                </a:lnSpc>
                <a:spcBef>
                  <a:spcPts val="0"/>
                </a:spcBef>
                <a:spcAft>
                  <a:spcPts val="0"/>
                </a:spcAft>
                <a:buClrTx/>
                <a:buSzTx/>
                <a:buFontTx/>
                <a:buNone/>
                <a:tabLst/>
                <a:defRPr/>
              </a:pPr>
              <a:t>10/26/2016</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0941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145B52-70C5-4D83-B8F6-9285D171CC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27796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145B52-70C5-4D83-B8F6-9285D171CC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93126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145B52-70C5-4D83-B8F6-9285D171CC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06559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MS Story</a:t>
            </a:r>
            <a:endParaRPr lang="en-US" dirty="0"/>
          </a:p>
        </p:txBody>
      </p:sp>
      <p:sp>
        <p:nvSpPr>
          <p:cNvPr id="5" name="Footer Placeholder 4"/>
          <p:cNvSpPr>
            <a:spLocks noGrp="1"/>
          </p:cNvSpPr>
          <p:nvPr>
            <p:ph type="ftr" sz="quarter" idx="11"/>
          </p:nvPr>
        </p:nvSpPr>
        <p:spPr/>
        <p:txBody>
          <a:bodyPr/>
          <a:lstStyle/>
          <a:p>
            <a:pPr defTabSz="9313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10/26/2016 1:14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1448858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48"/>
            <a:ext cx="12436475" cy="6995517"/>
          </a:xfrm>
          <a:prstGeom prst="rect">
            <a:avLst/>
          </a:prstGeom>
        </p:spPr>
      </p:pic>
      <p:sp>
        <p:nvSpPr>
          <p:cNvPr id="4" name="Rectangle 3"/>
          <p:cNvSpPr/>
          <p:nvPr userDrawn="1"/>
        </p:nvSpPr>
        <p:spPr bwMode="auto">
          <a:xfrm>
            <a:off x="274702" y="1485604"/>
            <a:ext cx="5943600"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6354" y="1485604"/>
            <a:ext cx="5943600"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4702" y="3314384"/>
            <a:ext cx="5943600"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grpSp>
        <p:nvGrpSpPr>
          <p:cNvPr id="8" name="Group 7"/>
          <p:cNvGrpSpPr>
            <a:grpSpLocks noChangeAspect="1"/>
          </p:cNvGrpSpPr>
          <p:nvPr userDrawn="1"/>
        </p:nvGrpSpPr>
        <p:grpSpPr bwMode="gray">
          <a:xfrm>
            <a:off x="457200" y="6154121"/>
            <a:ext cx="1681413" cy="360979"/>
            <a:chOff x="457200" y="1643393"/>
            <a:chExt cx="4492753" cy="964540"/>
          </a:xfrm>
        </p:grpSpPr>
        <p:pic>
          <p:nvPicPr>
            <p:cNvPr id="11" name="Picture 10"/>
            <p:cNvPicPr>
              <a:picLocks noChangeAspect="1"/>
            </p:cNvPicPr>
            <p:nvPr/>
          </p:nvPicPr>
          <p:blipFill>
            <a:blip r:embed="rId3"/>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18" y="479425"/>
            <a:ext cx="1645920" cy="353658"/>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Copyright</a:t>
            </a:r>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hapter Breadcrumb">
    <p:spTree>
      <p:nvGrpSpPr>
        <p:cNvPr id="1" name=""/>
        <p:cNvGrpSpPr/>
        <p:nvPr/>
      </p:nvGrpSpPr>
      <p:grpSpPr>
        <a:xfrm>
          <a:off x="0" y="0"/>
          <a:ext cx="0" cy="0"/>
          <a:chOff x="0" y="0"/>
          <a:chExt cx="0" cy="0"/>
        </a:xfrm>
      </p:grpSpPr>
      <p:sp>
        <p:nvSpPr>
          <p:cNvPr id="2" name="Title 1"/>
          <p:cNvSpPr>
            <a:spLocks noGrp="1"/>
          </p:cNvSpPr>
          <p:nvPr>
            <p:ph type="title"/>
          </p:nvPr>
        </p:nvSpPr>
        <p:spPr>
          <a:xfrm>
            <a:off x="274639" y="686247"/>
            <a:ext cx="11888787" cy="917575"/>
          </a:xfrm>
        </p:spPr>
        <p:txBody>
          <a:bodyPr/>
          <a:lstStyle/>
          <a:p>
            <a:r>
              <a:rPr lang="en-US" dirty="0"/>
              <a:t>Click to edit Master title style</a:t>
            </a:r>
          </a:p>
        </p:txBody>
      </p:sp>
      <p:sp>
        <p:nvSpPr>
          <p:cNvPr id="6" name="Text Placeholder 5"/>
          <p:cNvSpPr>
            <a:spLocks noGrp="1"/>
          </p:cNvSpPr>
          <p:nvPr>
            <p:ph type="body" sz="quarter" idx="10" hasCustomPrompt="1"/>
          </p:nvPr>
        </p:nvSpPr>
        <p:spPr>
          <a:xfrm>
            <a:off x="274639" y="295536"/>
            <a:ext cx="11887200" cy="418538"/>
          </a:xfrm>
        </p:spPr>
        <p:txBody>
          <a:bodyPr/>
          <a:lstStyle>
            <a:lvl1pPr marL="0" indent="0">
              <a:buNone/>
              <a:defRPr sz="1632" b="1">
                <a:solidFill>
                  <a:schemeClr val="accent4"/>
                </a:solidFill>
                <a:latin typeface="+mn-lt"/>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dirty="0"/>
              <a:t>CHAPTER TITLE BREADCRUM</a:t>
            </a:r>
          </a:p>
        </p:txBody>
      </p:sp>
    </p:spTree>
    <p:extLst>
      <p:ext uri="{BB962C8B-B14F-4D97-AF65-F5344CB8AC3E}">
        <p14:creationId xmlns:p14="http://schemas.microsoft.com/office/powerpoint/2010/main" val="106507352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55008" y="6482889"/>
            <a:ext cx="2798207" cy="372394"/>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FC59B51B-D138-4707-B547-A6ACCB28AD5E}" type="datetime1">
              <a:rPr kumimoji="0" lang="en-US" sz="1800" b="0" i="0" u="none" strike="noStrike" kern="1200" cap="none" spc="0" normalizeH="0" baseline="0" noProof="0" smtClean="0">
                <a:ln>
                  <a:noFill/>
                </a:ln>
                <a:solidFill>
                  <a:srgbClr val="505050"/>
                </a:solidFill>
                <a:effectLst/>
                <a:uLnTx/>
                <a:uFillTx/>
                <a:latin typeface="Segoe U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10/26/2016</a:t>
            </a:fld>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a:ea typeface="+mn-ea"/>
                <a:cs typeface="+mn-cs"/>
              </a:rPr>
              <a:t>Microsoft Confidential</a:t>
            </a:r>
          </a:p>
        </p:txBody>
      </p:sp>
      <p:sp>
        <p:nvSpPr>
          <p:cNvPr id="6" name="Slide Number Placeholder 5"/>
          <p:cNvSpPr>
            <a:spLocks noGrp="1"/>
          </p:cNvSpPr>
          <p:nvPr>
            <p:ph type="sldNum" sz="quarter" idx="12"/>
          </p:nvPr>
        </p:nvSpPr>
        <p:spPr>
          <a:xfrm>
            <a:off x="11650175" y="6559164"/>
            <a:ext cx="511664" cy="138499"/>
          </a:xfr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6253A64-99E8-4FAD-AD58-F28C5A3C6CF7}" type="slidenum">
              <a:rPr kumimoji="0" lang="en-US" sz="900" b="0" i="0" u="none" strike="noStrike" kern="1200" cap="none" spc="-20" normalizeH="0" baseline="0" noProof="0" smtClean="0">
                <a:ln>
                  <a:noFill/>
                </a:ln>
                <a:gradFill>
                  <a:gsLst>
                    <a:gs pos="0">
                      <a:srgbClr val="505050"/>
                    </a:gs>
                    <a:gs pos="100000">
                      <a:srgbClr val="505050"/>
                    </a:gs>
                  </a:gsLst>
                  <a:lin ang="5400000" scaled="0"/>
                </a:gradFill>
                <a:effectLst/>
                <a:uLnTx/>
                <a:uFillTx/>
                <a:latin typeface="Segoe U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20" normalizeH="0" baseline="0" noProof="0">
              <a:ln>
                <a:noFill/>
              </a:ln>
              <a:gradFill>
                <a:gsLst>
                  <a:gs pos="0">
                    <a:srgbClr val="505050"/>
                  </a:gs>
                  <a:gs pos="100000">
                    <a:srgbClr val="50505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691510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48"/>
            <a:ext cx="12436475" cy="6995517"/>
          </a:xfrm>
          <a:prstGeom prst="rect">
            <a:avLst/>
          </a:prstGeom>
        </p:spPr>
      </p:pic>
      <p:grpSp>
        <p:nvGrpSpPr>
          <p:cNvPr id="15" name="Group 14"/>
          <p:cNvGrpSpPr>
            <a:grpSpLocks noChangeAspect="1"/>
          </p:cNvGrpSpPr>
          <p:nvPr userDrawn="1"/>
        </p:nvGrpSpPr>
        <p:grpSpPr bwMode="gray">
          <a:xfrm>
            <a:off x="457200" y="6154121"/>
            <a:ext cx="1681413" cy="360979"/>
            <a:chOff x="457200" y="1643393"/>
            <a:chExt cx="4492753" cy="964540"/>
          </a:xfrm>
        </p:grpSpPr>
        <p:pic>
          <p:nvPicPr>
            <p:cNvPr id="16" name="Picture 15"/>
            <p:cNvPicPr>
              <a:picLocks noChangeAspect="1"/>
            </p:cNvPicPr>
            <p:nvPr/>
          </p:nvPicPr>
          <p:blipFill>
            <a:blip r:embed="rId3"/>
            <a:stretch>
              <a:fillRect/>
            </a:stretch>
          </p:blipFill>
          <p:spPr bwMode="gray">
            <a:xfrm>
              <a:off x="457200" y="1643393"/>
              <a:ext cx="964540" cy="964540"/>
            </a:xfrm>
            <a:prstGeom prst="rect">
              <a:avLst/>
            </a:prstGeom>
          </p:spPr>
        </p:pic>
        <p:sp>
          <p:nvSpPr>
            <p:cNvPr id="1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Rectangle 3"/>
          <p:cNvSpPr/>
          <p:nvPr userDrawn="1"/>
        </p:nvSpPr>
        <p:spPr bwMode="auto">
          <a:xfrm>
            <a:off x="274702" y="1485604"/>
            <a:ext cx="5943600"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6354" y="1485604"/>
            <a:ext cx="5943600"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4702" y="3314384"/>
            <a:ext cx="5943600"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64994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62520"/>
            <a:ext cx="1645920" cy="352580"/>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6720706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image" Target="../media/image1.png"/><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 id="2147484268" r:id="rId24"/>
    <p:sldLayoutId id="2147484269"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67"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0.png"/><Relationship Id="rId3" Type="http://schemas.openxmlformats.org/officeDocument/2006/relationships/image" Target="../media/image12.emf"/><Relationship Id="rId7" Type="http://schemas.openxmlformats.org/officeDocument/2006/relationships/image" Target="../media/image16.emf"/><Relationship Id="rId12" Type="http://schemas.openxmlformats.org/officeDocument/2006/relationships/image" Target="../media/image26.emf"/><Relationship Id="rId17" Type="http://schemas.openxmlformats.org/officeDocument/2006/relationships/image" Target="../media/image29.emf"/><Relationship Id="rId2" Type="http://schemas.openxmlformats.org/officeDocument/2006/relationships/notesSlide" Target="../notesSlides/notesSlide8.xml"/><Relationship Id="rId16" Type="http://schemas.openxmlformats.org/officeDocument/2006/relationships/image" Target="../media/image28.png"/><Relationship Id="rId1" Type="http://schemas.openxmlformats.org/officeDocument/2006/relationships/slideLayout" Target="../slideLayouts/slideLayout11.xml"/><Relationship Id="rId6" Type="http://schemas.openxmlformats.org/officeDocument/2006/relationships/image" Target="../media/image15.emf"/><Relationship Id="rId11" Type="http://schemas.openxmlformats.org/officeDocument/2006/relationships/image" Target="../media/image25.emf"/><Relationship Id="rId5" Type="http://schemas.openxmlformats.org/officeDocument/2006/relationships/image" Target="../media/image14.emf"/><Relationship Id="rId15" Type="http://schemas.openxmlformats.org/officeDocument/2006/relationships/image" Target="../media/image2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 Id="rId14" Type="http://schemas.openxmlformats.org/officeDocument/2006/relationships/image" Target="../media/image27.emf"/></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18.emf"/><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emf"/><Relationship Id="rId12" Type="http://schemas.openxmlformats.org/officeDocument/2006/relationships/image" Target="../media/image17.emf"/><Relationship Id="rId17" Type="http://schemas.openxmlformats.org/officeDocument/2006/relationships/image" Target="../media/image22.png"/><Relationship Id="rId2" Type="http://schemas.openxmlformats.org/officeDocument/2006/relationships/notesSlide" Target="../notesSlides/notesSlide3.xml"/><Relationship Id="rId16" Type="http://schemas.openxmlformats.org/officeDocument/2006/relationships/image" Target="../media/image21.png"/><Relationship Id="rId20" Type="http://schemas.openxmlformats.org/officeDocument/2006/relationships/image" Target="../media/image25.emf"/><Relationship Id="rId1" Type="http://schemas.openxmlformats.org/officeDocument/2006/relationships/slideLayout" Target="../slideLayouts/slideLayout11.xml"/><Relationship Id="rId6" Type="http://schemas.openxmlformats.org/officeDocument/2006/relationships/image" Target="../media/image11.png"/><Relationship Id="rId11" Type="http://schemas.openxmlformats.org/officeDocument/2006/relationships/image" Target="../media/image16.emf"/><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emf"/><Relationship Id="rId19" Type="http://schemas.openxmlformats.org/officeDocument/2006/relationships/image" Target="../media/image24.emf"/><Relationship Id="rId4" Type="http://schemas.openxmlformats.org/officeDocument/2006/relationships/image" Target="../media/image9.png"/><Relationship Id="rId9" Type="http://schemas.openxmlformats.org/officeDocument/2006/relationships/image" Target="../media/image14.emf"/><Relationship Id="rId14" Type="http://schemas.openxmlformats.org/officeDocument/2006/relationships/image" Target="../media/image19.emf"/></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0.png"/><Relationship Id="rId3" Type="http://schemas.openxmlformats.org/officeDocument/2006/relationships/image" Target="../media/image12.emf"/><Relationship Id="rId7" Type="http://schemas.openxmlformats.org/officeDocument/2006/relationships/image" Target="../media/image16.emf"/><Relationship Id="rId12" Type="http://schemas.openxmlformats.org/officeDocument/2006/relationships/image" Target="../media/image26.emf"/><Relationship Id="rId17" Type="http://schemas.openxmlformats.org/officeDocument/2006/relationships/image" Target="../media/image29.emf"/><Relationship Id="rId2" Type="http://schemas.openxmlformats.org/officeDocument/2006/relationships/notesSlide" Target="../notesSlides/notesSlide6.xml"/><Relationship Id="rId16" Type="http://schemas.openxmlformats.org/officeDocument/2006/relationships/image" Target="../media/image28.png"/><Relationship Id="rId1" Type="http://schemas.openxmlformats.org/officeDocument/2006/relationships/slideLayout" Target="../slideLayouts/slideLayout11.xml"/><Relationship Id="rId6" Type="http://schemas.openxmlformats.org/officeDocument/2006/relationships/image" Target="../media/image15.emf"/><Relationship Id="rId11" Type="http://schemas.openxmlformats.org/officeDocument/2006/relationships/image" Target="../media/image25.emf"/><Relationship Id="rId5" Type="http://schemas.openxmlformats.org/officeDocument/2006/relationships/image" Target="../media/image14.emf"/><Relationship Id="rId15" Type="http://schemas.openxmlformats.org/officeDocument/2006/relationships/image" Target="../media/image2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 Id="rId14" Type="http://schemas.openxmlformats.org/officeDocument/2006/relationships/image" Target="../media/image27.emf"/></Relationships>
</file>

<file path=ppt/slides/_rels/slide9.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8.png"/><Relationship Id="rId3" Type="http://schemas.openxmlformats.org/officeDocument/2006/relationships/image" Target="../media/image12.emf"/><Relationship Id="rId7" Type="http://schemas.openxmlformats.org/officeDocument/2006/relationships/image" Target="../media/image16.emf"/><Relationship Id="rId12" Type="http://schemas.openxmlformats.org/officeDocument/2006/relationships/image" Target="../media/image24.emf"/><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5.emf"/><Relationship Id="rId11" Type="http://schemas.openxmlformats.org/officeDocument/2006/relationships/image" Target="../media/image20.png"/><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 Id="rId14" Type="http://schemas.openxmlformats.org/officeDocument/2006/relationships/image" Target="../media/image2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4800" dirty="0"/>
              <a:t>Windows Tech Series</a:t>
            </a:r>
            <a:br>
              <a:rPr lang="en-US" sz="4800" dirty="0"/>
            </a:br>
            <a:r>
              <a:rPr lang="en-US" sz="3600" dirty="0"/>
              <a:t>Configuration</a:t>
            </a:r>
            <a:endParaRPr lang="en-US" sz="4800" dirty="0"/>
          </a:p>
        </p:txBody>
      </p:sp>
      <p:sp>
        <p:nvSpPr>
          <p:cNvPr id="3" name="Text Placeholder 2"/>
          <p:cNvSpPr>
            <a:spLocks noGrp="1"/>
          </p:cNvSpPr>
          <p:nvPr>
            <p:ph type="body" sz="quarter" idx="14"/>
          </p:nvPr>
        </p:nvSpPr>
        <p:spPr/>
        <p:txBody>
          <a:bodyPr/>
          <a:lstStyle/>
          <a:p>
            <a:pPr>
              <a:lnSpc>
                <a:spcPct val="100000"/>
              </a:lnSpc>
            </a:pPr>
            <a:r>
              <a:rPr lang="en-US" dirty="0"/>
              <a:t>Speaker 1</a:t>
            </a:r>
          </a:p>
          <a:p>
            <a:pPr>
              <a:lnSpc>
                <a:spcPct val="100000"/>
              </a:lnSpc>
            </a:pPr>
            <a:r>
              <a:rPr lang="en-US" sz="1800" dirty="0"/>
              <a:t>Title</a:t>
            </a:r>
          </a:p>
          <a:p>
            <a:pPr>
              <a:lnSpc>
                <a:spcPct val="100000"/>
              </a:lnSpc>
            </a:pPr>
            <a:r>
              <a:rPr lang="en-US" dirty="0"/>
              <a:t>Speaker 2</a:t>
            </a:r>
          </a:p>
          <a:p>
            <a:pPr>
              <a:lnSpc>
                <a:spcPct val="100000"/>
              </a:lnSpc>
            </a:pPr>
            <a:r>
              <a:rPr lang="en-US" sz="1800" dirty="0"/>
              <a:t>Title</a:t>
            </a:r>
          </a:p>
        </p:txBody>
      </p:sp>
    </p:spTree>
    <p:extLst>
      <p:ext uri="{BB962C8B-B14F-4D97-AF65-F5344CB8AC3E}">
        <p14:creationId xmlns:p14="http://schemas.microsoft.com/office/powerpoint/2010/main" val="40103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303" dirty="0"/>
              <a:t>Deployment flexibility</a:t>
            </a:r>
          </a:p>
        </p:txBody>
      </p:sp>
      <p:cxnSp>
        <p:nvCxnSpPr>
          <p:cNvPr id="182" name="Straight Connector 181"/>
          <p:cNvCxnSpPr/>
          <p:nvPr/>
        </p:nvCxnSpPr>
        <p:spPr>
          <a:xfrm>
            <a:off x="5798889" y="1244342"/>
            <a:ext cx="0" cy="559562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6619786" y="5757601"/>
            <a:ext cx="1007925" cy="723291"/>
            <a:chOff x="7398938" y="5620029"/>
            <a:chExt cx="1132936" cy="838892"/>
          </a:xfrm>
        </p:grpSpPr>
        <p:pic>
          <p:nvPicPr>
            <p:cNvPr id="89" name="Picture 88"/>
            <p:cNvPicPr>
              <a:picLocks noChangeAspect="1"/>
            </p:cNvPicPr>
            <p:nvPr/>
          </p:nvPicPr>
          <p:blipFill>
            <a:blip r:embed="rId3"/>
            <a:stretch>
              <a:fillRect/>
            </a:stretch>
          </p:blipFill>
          <p:spPr>
            <a:xfrm>
              <a:off x="7398938" y="5620029"/>
              <a:ext cx="1132936" cy="838892"/>
            </a:xfrm>
            <a:prstGeom prst="rect">
              <a:avLst/>
            </a:prstGeom>
          </p:spPr>
        </p:pic>
        <p:pic>
          <p:nvPicPr>
            <p:cNvPr id="90" name="Picture 89"/>
            <p:cNvPicPr>
              <a:picLocks noChangeAspect="1"/>
            </p:cNvPicPr>
            <p:nvPr/>
          </p:nvPicPr>
          <p:blipFill>
            <a:blip r:embed="rId4"/>
            <a:stretch>
              <a:fillRect/>
            </a:stretch>
          </p:blipFill>
          <p:spPr>
            <a:xfrm>
              <a:off x="7812147" y="5810552"/>
              <a:ext cx="317416" cy="322505"/>
            </a:xfrm>
            <a:prstGeom prst="rect">
              <a:avLst/>
            </a:prstGeom>
          </p:spPr>
        </p:pic>
      </p:grpSp>
      <p:grpSp>
        <p:nvGrpSpPr>
          <p:cNvPr id="91" name="Group 90"/>
          <p:cNvGrpSpPr/>
          <p:nvPr/>
        </p:nvGrpSpPr>
        <p:grpSpPr>
          <a:xfrm>
            <a:off x="10162022" y="5187323"/>
            <a:ext cx="1343308" cy="1316868"/>
            <a:chOff x="9689435" y="4325156"/>
            <a:chExt cx="1399135" cy="1436789"/>
          </a:xfrm>
        </p:grpSpPr>
        <p:grpSp>
          <p:nvGrpSpPr>
            <p:cNvPr id="92" name="Group 91"/>
            <p:cNvGrpSpPr/>
            <p:nvPr/>
          </p:nvGrpSpPr>
          <p:grpSpPr>
            <a:xfrm>
              <a:off x="9689435" y="4325156"/>
              <a:ext cx="1007987" cy="654037"/>
              <a:chOff x="8903791" y="5900035"/>
              <a:chExt cx="1221734" cy="792728"/>
            </a:xfrm>
          </p:grpSpPr>
          <p:pic>
            <p:nvPicPr>
              <p:cNvPr id="107" name="Picture 106"/>
              <p:cNvPicPr>
                <a:picLocks noChangeAspect="1"/>
              </p:cNvPicPr>
              <p:nvPr/>
            </p:nvPicPr>
            <p:blipFill>
              <a:blip r:embed="rId5"/>
              <a:stretch>
                <a:fillRect/>
              </a:stretch>
            </p:blipFill>
            <p:spPr>
              <a:xfrm>
                <a:off x="8903791" y="5900035"/>
                <a:ext cx="1221734" cy="792728"/>
              </a:xfrm>
              <a:prstGeom prst="rect">
                <a:avLst/>
              </a:prstGeom>
            </p:spPr>
          </p:pic>
          <p:pic>
            <p:nvPicPr>
              <p:cNvPr id="108" name="Picture 107"/>
              <p:cNvPicPr>
                <a:picLocks noChangeAspect="1"/>
              </p:cNvPicPr>
              <p:nvPr/>
            </p:nvPicPr>
            <p:blipFill>
              <a:blip r:embed="rId4"/>
              <a:stretch>
                <a:fillRect/>
              </a:stretch>
            </p:blipFill>
            <p:spPr>
              <a:xfrm>
                <a:off x="9261710" y="6044933"/>
                <a:ext cx="491274" cy="499153"/>
              </a:xfrm>
              <a:prstGeom prst="rect">
                <a:avLst/>
              </a:prstGeom>
            </p:spPr>
          </p:pic>
        </p:grpSp>
        <p:grpSp>
          <p:nvGrpSpPr>
            <p:cNvPr id="93" name="Group 92"/>
            <p:cNvGrpSpPr/>
            <p:nvPr/>
          </p:nvGrpSpPr>
          <p:grpSpPr>
            <a:xfrm>
              <a:off x="9694761" y="5081064"/>
              <a:ext cx="1393809" cy="680881"/>
              <a:chOff x="9694761" y="5081064"/>
              <a:chExt cx="1393809" cy="680881"/>
            </a:xfrm>
          </p:grpSpPr>
          <p:grpSp>
            <p:nvGrpSpPr>
              <p:cNvPr id="94" name="Group 93"/>
              <p:cNvGrpSpPr/>
              <p:nvPr/>
            </p:nvGrpSpPr>
            <p:grpSpPr>
              <a:xfrm>
                <a:off x="9694761" y="5081064"/>
                <a:ext cx="398388" cy="680881"/>
                <a:chOff x="9575217" y="4997445"/>
                <a:chExt cx="490572" cy="838432"/>
              </a:xfrm>
            </p:grpSpPr>
            <p:pic>
              <p:nvPicPr>
                <p:cNvPr id="105" name="Picture 104"/>
                <p:cNvPicPr>
                  <a:picLocks noChangeAspect="1"/>
                </p:cNvPicPr>
                <p:nvPr/>
              </p:nvPicPr>
              <p:blipFill>
                <a:blip r:embed="rId6"/>
                <a:stretch>
                  <a:fillRect/>
                </a:stretch>
              </p:blipFill>
              <p:spPr>
                <a:xfrm>
                  <a:off x="9575217" y="4997445"/>
                  <a:ext cx="490572" cy="838432"/>
                </a:xfrm>
                <a:prstGeom prst="rect">
                  <a:avLst/>
                </a:prstGeom>
              </p:spPr>
            </p:pic>
            <p:pic>
              <p:nvPicPr>
                <p:cNvPr id="106" name="Picture 105"/>
                <p:cNvPicPr>
                  <a:picLocks noChangeAspect="1"/>
                </p:cNvPicPr>
                <p:nvPr/>
              </p:nvPicPr>
              <p:blipFill>
                <a:blip r:embed="rId7"/>
                <a:stretch>
                  <a:fillRect/>
                </a:stretch>
              </p:blipFill>
              <p:spPr>
                <a:xfrm>
                  <a:off x="9697772" y="5237621"/>
                  <a:ext cx="252137" cy="276150"/>
                </a:xfrm>
                <a:prstGeom prst="rect">
                  <a:avLst/>
                </a:prstGeom>
              </p:spPr>
            </p:pic>
          </p:grpSp>
          <p:grpSp>
            <p:nvGrpSpPr>
              <p:cNvPr id="98" name="Group 97"/>
              <p:cNvGrpSpPr/>
              <p:nvPr/>
            </p:nvGrpSpPr>
            <p:grpSpPr>
              <a:xfrm>
                <a:off x="10166770" y="5081065"/>
                <a:ext cx="379859" cy="680880"/>
                <a:chOff x="10146847" y="4997445"/>
                <a:chExt cx="466117" cy="835493"/>
              </a:xfrm>
            </p:grpSpPr>
            <p:pic>
              <p:nvPicPr>
                <p:cNvPr id="103" name="Picture 102"/>
                <p:cNvPicPr>
                  <a:picLocks noChangeAspect="1"/>
                </p:cNvPicPr>
                <p:nvPr/>
              </p:nvPicPr>
              <p:blipFill>
                <a:blip r:embed="rId8"/>
                <a:stretch>
                  <a:fillRect/>
                </a:stretch>
              </p:blipFill>
              <p:spPr>
                <a:xfrm>
                  <a:off x="10146847" y="4997445"/>
                  <a:ext cx="466117" cy="835493"/>
                </a:xfrm>
                <a:prstGeom prst="rect">
                  <a:avLst/>
                </a:prstGeom>
              </p:spPr>
            </p:pic>
            <p:pic>
              <p:nvPicPr>
                <p:cNvPr id="104" name="Picture 103"/>
                <p:cNvPicPr>
                  <a:picLocks noChangeAspect="1"/>
                </p:cNvPicPr>
                <p:nvPr/>
              </p:nvPicPr>
              <p:blipFill>
                <a:blip r:embed="rId4"/>
                <a:stretch>
                  <a:fillRect/>
                </a:stretch>
              </p:blipFill>
              <p:spPr>
                <a:xfrm>
                  <a:off x="10245703" y="5245349"/>
                  <a:ext cx="256578" cy="260694"/>
                </a:xfrm>
                <a:prstGeom prst="rect">
                  <a:avLst/>
                </a:prstGeom>
              </p:spPr>
            </p:pic>
          </p:grpSp>
          <p:grpSp>
            <p:nvGrpSpPr>
              <p:cNvPr id="99" name="Group 98"/>
              <p:cNvGrpSpPr/>
              <p:nvPr/>
            </p:nvGrpSpPr>
            <p:grpSpPr>
              <a:xfrm>
                <a:off x="10595901" y="5081065"/>
                <a:ext cx="492669" cy="680880"/>
                <a:chOff x="8892965" y="4997445"/>
                <a:chExt cx="597851" cy="826244"/>
              </a:xfrm>
            </p:grpSpPr>
            <p:pic>
              <p:nvPicPr>
                <p:cNvPr id="101" name="Picture 100"/>
                <p:cNvPicPr>
                  <a:picLocks noChangeAspect="1"/>
                </p:cNvPicPr>
                <p:nvPr/>
              </p:nvPicPr>
              <p:blipFill>
                <a:blip r:embed="rId9"/>
                <a:stretch>
                  <a:fillRect/>
                </a:stretch>
              </p:blipFill>
              <p:spPr>
                <a:xfrm>
                  <a:off x="8892965" y="4997445"/>
                  <a:ext cx="597851" cy="826244"/>
                </a:xfrm>
                <a:prstGeom prst="rect">
                  <a:avLst/>
                </a:prstGeom>
              </p:spPr>
            </p:pic>
            <p:pic>
              <p:nvPicPr>
                <p:cNvPr id="102" name="Picture 101"/>
                <p:cNvPicPr>
                  <a:picLocks noChangeAspect="1"/>
                </p:cNvPicPr>
                <p:nvPr/>
              </p:nvPicPr>
              <p:blipFill>
                <a:blip r:embed="rId10"/>
                <a:stretch>
                  <a:fillRect/>
                </a:stretch>
              </p:blipFill>
              <p:spPr>
                <a:xfrm>
                  <a:off x="9022623" y="5167487"/>
                  <a:ext cx="337877" cy="416419"/>
                </a:xfrm>
                <a:prstGeom prst="rect">
                  <a:avLst/>
                </a:prstGeom>
              </p:spPr>
            </p:pic>
          </p:grpSp>
        </p:grpSp>
      </p:grpSp>
      <p:cxnSp>
        <p:nvCxnSpPr>
          <p:cNvPr id="109" name="Straight Arrow Connector 108"/>
          <p:cNvCxnSpPr/>
          <p:nvPr/>
        </p:nvCxnSpPr>
        <p:spPr>
          <a:xfrm flipV="1">
            <a:off x="10835256" y="4688737"/>
            <a:ext cx="1951" cy="420564"/>
          </a:xfrm>
          <a:prstGeom prst="straightConnector1">
            <a:avLst/>
          </a:prstGeom>
          <a:ln w="28575" cap="rnd" cmpd="sng">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0182396" y="6450296"/>
            <a:ext cx="1307668" cy="464758"/>
          </a:xfrm>
          <a:prstGeom prst="rect">
            <a:avLst/>
          </a:prstGeom>
          <a:noFill/>
        </p:spPr>
        <p:txBody>
          <a:bodyPr wrap="none" lIns="182828" tIns="146262" rIns="182828" bIns="146262" rtlCol="0">
            <a:spAutoFit/>
          </a:bodyPr>
          <a:lstStyle/>
          <a:p>
            <a:pPr algn="ctr" defTabSz="932597">
              <a:lnSpc>
                <a:spcPct val="90000"/>
              </a:lnSpc>
            </a:pPr>
            <a:r>
              <a:rPr lang="en-GB" sz="1199" spc="-50" dirty="0">
                <a:solidFill>
                  <a:srgbClr val="505050"/>
                </a:solidFill>
                <a:latin typeface="Segoe UI" panose="020B0502040204020203" pitchFamily="34" charset="0"/>
                <a:cs typeface="Segoe UI" panose="020B0502040204020203" pitchFamily="34" charset="0"/>
              </a:rPr>
              <a:t>Mobile devices</a:t>
            </a:r>
          </a:p>
        </p:txBody>
      </p:sp>
      <p:sp>
        <p:nvSpPr>
          <p:cNvPr id="111" name="TextBox 110"/>
          <p:cNvSpPr txBox="1"/>
          <p:nvPr/>
        </p:nvSpPr>
        <p:spPr>
          <a:xfrm>
            <a:off x="6370616" y="3823507"/>
            <a:ext cx="1532553" cy="803512"/>
          </a:xfrm>
          <a:prstGeom prst="rect">
            <a:avLst/>
          </a:prstGeom>
          <a:noFill/>
        </p:spPr>
        <p:txBody>
          <a:bodyPr wrap="square" lIns="182828" tIns="146262" rIns="182828" bIns="146262" rtlCol="0">
            <a:spAutoFit/>
          </a:bodyPr>
          <a:lstStyle/>
          <a:p>
            <a:pPr algn="r" defTabSz="932597">
              <a:lnSpc>
                <a:spcPct val="90000"/>
              </a:lnSpc>
            </a:pPr>
            <a:r>
              <a:rPr lang="en-GB" sz="1199" spc="-50" dirty="0">
                <a:solidFill>
                  <a:srgbClr val="505050"/>
                </a:solidFill>
                <a:latin typeface="Segoe UI" panose="020B0502040204020203" pitchFamily="34" charset="0"/>
                <a:cs typeface="Segoe UI" panose="020B0502040204020203" pitchFamily="34" charset="0"/>
              </a:rPr>
              <a:t>System Center Configuration Manager </a:t>
            </a:r>
          </a:p>
        </p:txBody>
      </p:sp>
      <p:cxnSp>
        <p:nvCxnSpPr>
          <p:cNvPr id="112" name="Straight Arrow Connector 111"/>
          <p:cNvCxnSpPr/>
          <p:nvPr/>
        </p:nvCxnSpPr>
        <p:spPr>
          <a:xfrm flipH="1">
            <a:off x="9087750" y="4335343"/>
            <a:ext cx="761892" cy="0"/>
          </a:xfrm>
          <a:prstGeom prst="straightConnector1">
            <a:avLst/>
          </a:prstGeom>
          <a:ln w="28575" cap="rnd" cmpd="sng">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3" name="Group 112"/>
          <p:cNvGrpSpPr/>
          <p:nvPr/>
        </p:nvGrpSpPr>
        <p:grpSpPr>
          <a:xfrm>
            <a:off x="7739571" y="5755579"/>
            <a:ext cx="945501" cy="727328"/>
            <a:chOff x="10788170" y="2647113"/>
            <a:chExt cx="815784" cy="604054"/>
          </a:xfrm>
        </p:grpSpPr>
        <p:pic>
          <p:nvPicPr>
            <p:cNvPr id="115" name="Picture 114"/>
            <p:cNvPicPr>
              <a:picLocks noChangeAspect="1"/>
            </p:cNvPicPr>
            <p:nvPr/>
          </p:nvPicPr>
          <p:blipFill>
            <a:blip r:embed="rId11"/>
            <a:stretch>
              <a:fillRect/>
            </a:stretch>
          </p:blipFill>
          <p:spPr>
            <a:xfrm>
              <a:off x="10788170" y="2647113"/>
              <a:ext cx="815784" cy="604054"/>
            </a:xfrm>
            <a:prstGeom prst="rect">
              <a:avLst/>
            </a:prstGeom>
          </p:spPr>
        </p:pic>
        <p:pic>
          <p:nvPicPr>
            <p:cNvPr id="137" name="Picture 136"/>
            <p:cNvPicPr>
              <a:picLocks noChangeAspect="1"/>
            </p:cNvPicPr>
            <p:nvPr/>
          </p:nvPicPr>
          <p:blipFill>
            <a:blip r:embed="rId10"/>
            <a:stretch>
              <a:fillRect/>
            </a:stretch>
          </p:blipFill>
          <p:spPr>
            <a:xfrm>
              <a:off x="11085436" y="2746695"/>
              <a:ext cx="221253" cy="272686"/>
            </a:xfrm>
            <a:prstGeom prst="rect">
              <a:avLst/>
            </a:prstGeom>
          </p:spPr>
        </p:pic>
      </p:grpSp>
      <p:cxnSp>
        <p:nvCxnSpPr>
          <p:cNvPr id="139" name="Straight Arrow Connector 138"/>
          <p:cNvCxnSpPr/>
          <p:nvPr/>
        </p:nvCxnSpPr>
        <p:spPr>
          <a:xfrm flipV="1">
            <a:off x="8229665" y="3182157"/>
            <a:ext cx="1951" cy="420564"/>
          </a:xfrm>
          <a:prstGeom prst="straightConnector1">
            <a:avLst/>
          </a:prstGeom>
          <a:ln w="28575" cap="rnd" cmpd="sng">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flipV="1">
            <a:off x="8249669" y="4973427"/>
            <a:ext cx="0" cy="582493"/>
          </a:xfrm>
          <a:prstGeom prst="straightConnector1">
            <a:avLst/>
          </a:prstGeom>
          <a:ln w="28575" cap="rnd" cmpd="sng">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7422938" y="6464219"/>
            <a:ext cx="1565983" cy="464758"/>
          </a:xfrm>
          <a:prstGeom prst="rect">
            <a:avLst/>
          </a:prstGeom>
          <a:noFill/>
        </p:spPr>
        <p:txBody>
          <a:bodyPr wrap="none" lIns="182828" tIns="146262" rIns="182828" bIns="146262" rtlCol="0">
            <a:spAutoFit/>
          </a:bodyPr>
          <a:lstStyle/>
          <a:p>
            <a:pPr algn="ctr" defTabSz="932597">
              <a:lnSpc>
                <a:spcPct val="90000"/>
              </a:lnSpc>
            </a:pPr>
            <a:r>
              <a:rPr lang="en-GB" sz="1199" spc="-50" dirty="0">
                <a:solidFill>
                  <a:srgbClr val="505050"/>
                </a:solidFill>
                <a:latin typeface="Segoe UI" panose="020B0502040204020203" pitchFamily="34" charset="0"/>
                <a:cs typeface="Segoe UI" panose="020B0502040204020203" pitchFamily="34" charset="0"/>
              </a:rPr>
              <a:t>Domain joined PCs</a:t>
            </a:r>
          </a:p>
        </p:txBody>
      </p:sp>
      <p:sp>
        <p:nvSpPr>
          <p:cNvPr id="148" name="TextBox 147"/>
          <p:cNvSpPr txBox="1"/>
          <p:nvPr/>
        </p:nvSpPr>
        <p:spPr>
          <a:xfrm>
            <a:off x="6320103" y="1326888"/>
            <a:ext cx="5010675" cy="345163"/>
          </a:xfrm>
          <a:prstGeom prst="rect">
            <a:avLst/>
          </a:prstGeom>
          <a:noFill/>
        </p:spPr>
        <p:txBody>
          <a:bodyPr wrap="square" rtlCol="0" anchor="ctr">
            <a:spAutoFit/>
          </a:bodyPr>
          <a:lstStyle/>
          <a:p>
            <a:pPr algn="ctr" defTabSz="932597"/>
            <a:r>
              <a:rPr lang="en-US" sz="1599" dirty="0">
                <a:solidFill>
                  <a:srgbClr val="505050"/>
                </a:solidFill>
                <a:latin typeface="Segoe UI Light" panose="020B0502040204020203" pitchFamily="34" charset="0"/>
                <a:cs typeface="Segoe UI Light" panose="020B0502040204020203" pitchFamily="34" charset="0"/>
              </a:rPr>
              <a:t>Configuration Manager integrated with Intune (hybrid)</a:t>
            </a:r>
          </a:p>
        </p:txBody>
      </p:sp>
      <p:cxnSp>
        <p:nvCxnSpPr>
          <p:cNvPr id="152" name="Straight Arrow Connector 151"/>
          <p:cNvCxnSpPr/>
          <p:nvPr/>
        </p:nvCxnSpPr>
        <p:spPr>
          <a:xfrm flipH="1">
            <a:off x="6929559" y="2406618"/>
            <a:ext cx="419612" cy="0"/>
          </a:xfrm>
          <a:prstGeom prst="straightConnector1">
            <a:avLst/>
          </a:prstGeom>
          <a:ln w="28575" cap="rnd" cmpd="sng">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55" name="Group 4"/>
          <p:cNvGrpSpPr>
            <a:grpSpLocks noChangeAspect="1"/>
          </p:cNvGrpSpPr>
          <p:nvPr/>
        </p:nvGrpSpPr>
        <p:grpSpPr bwMode="auto">
          <a:xfrm>
            <a:off x="8777666" y="5757601"/>
            <a:ext cx="944428" cy="726972"/>
            <a:chOff x="4715" y="3722"/>
            <a:chExt cx="595" cy="458"/>
          </a:xfrm>
        </p:grpSpPr>
        <p:sp>
          <p:nvSpPr>
            <p:cNvPr id="193" name="AutoShape 3"/>
            <p:cNvSpPr>
              <a:spLocks noChangeAspect="1" noChangeArrowheads="1" noTextEdit="1"/>
            </p:cNvSpPr>
            <p:nvPr/>
          </p:nvSpPr>
          <p:spPr bwMode="auto">
            <a:xfrm>
              <a:off x="4715" y="3722"/>
              <a:ext cx="595" cy="4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endParaRPr lang="en-US" dirty="0">
                <a:solidFill>
                  <a:srgbClr val="505050"/>
                </a:solidFill>
                <a:latin typeface="Segoe UI"/>
              </a:endParaRPr>
            </a:p>
          </p:txBody>
        </p:sp>
        <p:sp>
          <p:nvSpPr>
            <p:cNvPr id="194" name="Freeform 5"/>
            <p:cNvSpPr>
              <a:spLocks/>
            </p:cNvSpPr>
            <p:nvPr/>
          </p:nvSpPr>
          <p:spPr bwMode="auto">
            <a:xfrm>
              <a:off x="4713" y="3722"/>
              <a:ext cx="597" cy="402"/>
            </a:xfrm>
            <a:custGeom>
              <a:avLst/>
              <a:gdLst>
                <a:gd name="T0" fmla="*/ 13 w 391"/>
                <a:gd name="T1" fmla="*/ 253 h 253"/>
                <a:gd name="T2" fmla="*/ 378 w 391"/>
                <a:gd name="T3" fmla="*/ 253 h 253"/>
                <a:gd name="T4" fmla="*/ 391 w 391"/>
                <a:gd name="T5" fmla="*/ 240 h 253"/>
                <a:gd name="T6" fmla="*/ 391 w 391"/>
                <a:gd name="T7" fmla="*/ 14 h 253"/>
                <a:gd name="T8" fmla="*/ 378 w 391"/>
                <a:gd name="T9" fmla="*/ 0 h 253"/>
                <a:gd name="T10" fmla="*/ 13 w 391"/>
                <a:gd name="T11" fmla="*/ 0 h 253"/>
                <a:gd name="T12" fmla="*/ 0 w 391"/>
                <a:gd name="T13" fmla="*/ 14 h 253"/>
                <a:gd name="T14" fmla="*/ 0 w 391"/>
                <a:gd name="T15" fmla="*/ 240 h 253"/>
                <a:gd name="T16" fmla="*/ 13 w 391"/>
                <a:gd name="T17"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253">
                  <a:moveTo>
                    <a:pt x="13" y="253"/>
                  </a:moveTo>
                  <a:cubicBezTo>
                    <a:pt x="378" y="253"/>
                    <a:pt x="378" y="253"/>
                    <a:pt x="378" y="253"/>
                  </a:cubicBezTo>
                  <a:cubicBezTo>
                    <a:pt x="386" y="253"/>
                    <a:pt x="391" y="248"/>
                    <a:pt x="391" y="240"/>
                  </a:cubicBezTo>
                  <a:cubicBezTo>
                    <a:pt x="391" y="14"/>
                    <a:pt x="391" y="14"/>
                    <a:pt x="391" y="14"/>
                  </a:cubicBezTo>
                  <a:cubicBezTo>
                    <a:pt x="391" y="5"/>
                    <a:pt x="386" y="0"/>
                    <a:pt x="378" y="0"/>
                  </a:cubicBezTo>
                  <a:cubicBezTo>
                    <a:pt x="13" y="0"/>
                    <a:pt x="13" y="0"/>
                    <a:pt x="13" y="0"/>
                  </a:cubicBezTo>
                  <a:cubicBezTo>
                    <a:pt x="6" y="0"/>
                    <a:pt x="0" y="5"/>
                    <a:pt x="0" y="14"/>
                  </a:cubicBezTo>
                  <a:cubicBezTo>
                    <a:pt x="0" y="240"/>
                    <a:pt x="0" y="240"/>
                    <a:pt x="0" y="240"/>
                  </a:cubicBezTo>
                  <a:cubicBezTo>
                    <a:pt x="0" y="248"/>
                    <a:pt x="6" y="253"/>
                    <a:pt x="13" y="253"/>
                  </a:cubicBezTo>
                </a:path>
              </a:pathLst>
            </a:custGeom>
            <a:solidFill>
              <a:srgbClr val="2828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endParaRPr lang="en-US" dirty="0">
                <a:solidFill>
                  <a:srgbClr val="505050"/>
                </a:solidFill>
                <a:latin typeface="Segoe UI"/>
              </a:endParaRPr>
            </a:p>
          </p:txBody>
        </p:sp>
        <p:sp>
          <p:nvSpPr>
            <p:cNvPr id="195" name="Freeform 6"/>
            <p:cNvSpPr>
              <a:spLocks/>
            </p:cNvSpPr>
            <p:nvPr/>
          </p:nvSpPr>
          <p:spPr bwMode="auto">
            <a:xfrm>
              <a:off x="4739" y="3728"/>
              <a:ext cx="544" cy="353"/>
            </a:xfrm>
            <a:custGeom>
              <a:avLst/>
              <a:gdLst>
                <a:gd name="T0" fmla="*/ 0 w 356"/>
                <a:gd name="T1" fmla="*/ 11 h 222"/>
                <a:gd name="T2" fmla="*/ 356 w 356"/>
                <a:gd name="T3" fmla="*/ 11 h 222"/>
                <a:gd name="T4" fmla="*/ 356 w 356"/>
                <a:gd name="T5" fmla="*/ 222 h 222"/>
                <a:gd name="T6" fmla="*/ 0 w 356"/>
                <a:gd name="T7" fmla="*/ 222 h 222"/>
                <a:gd name="T8" fmla="*/ 0 w 356"/>
                <a:gd name="T9" fmla="*/ 11 h 222"/>
              </a:gdLst>
              <a:ahLst/>
              <a:cxnLst>
                <a:cxn ang="0">
                  <a:pos x="T0" y="T1"/>
                </a:cxn>
                <a:cxn ang="0">
                  <a:pos x="T2" y="T3"/>
                </a:cxn>
                <a:cxn ang="0">
                  <a:pos x="T4" y="T5"/>
                </a:cxn>
                <a:cxn ang="0">
                  <a:pos x="T6" y="T7"/>
                </a:cxn>
                <a:cxn ang="0">
                  <a:pos x="T8" y="T9"/>
                </a:cxn>
              </a:cxnLst>
              <a:rect l="0" t="0" r="r" b="b"/>
              <a:pathLst>
                <a:path w="356" h="222">
                  <a:moveTo>
                    <a:pt x="0" y="11"/>
                  </a:moveTo>
                  <a:cubicBezTo>
                    <a:pt x="356" y="11"/>
                    <a:pt x="356" y="11"/>
                    <a:pt x="356" y="11"/>
                  </a:cubicBezTo>
                  <a:cubicBezTo>
                    <a:pt x="356" y="158"/>
                    <a:pt x="356" y="222"/>
                    <a:pt x="356" y="222"/>
                  </a:cubicBezTo>
                  <a:cubicBezTo>
                    <a:pt x="0" y="222"/>
                    <a:pt x="0" y="222"/>
                    <a:pt x="0" y="222"/>
                  </a:cubicBezTo>
                  <a:cubicBezTo>
                    <a:pt x="0" y="0"/>
                    <a:pt x="0" y="11"/>
                    <a:pt x="0" y="11"/>
                  </a:cubicBezTo>
                </a:path>
              </a:pathLst>
            </a:custGeom>
            <a:solidFill>
              <a:srgbClr val="00827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endParaRPr lang="en-US" dirty="0">
                <a:solidFill>
                  <a:srgbClr val="505050"/>
                </a:solidFill>
                <a:latin typeface="Segoe UI"/>
              </a:endParaRPr>
            </a:p>
          </p:txBody>
        </p:sp>
        <p:sp>
          <p:nvSpPr>
            <p:cNvPr id="196" name="Freeform 7"/>
            <p:cNvSpPr>
              <a:spLocks noEditPoints="1"/>
            </p:cNvSpPr>
            <p:nvPr/>
          </p:nvSpPr>
          <p:spPr bwMode="auto">
            <a:xfrm>
              <a:off x="4739" y="3746"/>
              <a:ext cx="325" cy="335"/>
            </a:xfrm>
            <a:custGeom>
              <a:avLst/>
              <a:gdLst>
                <a:gd name="T0" fmla="*/ 213 w 213"/>
                <a:gd name="T1" fmla="*/ 0 h 211"/>
                <a:gd name="T2" fmla="*/ 0 w 213"/>
                <a:gd name="T3" fmla="*/ 0 h 211"/>
                <a:gd name="T4" fmla="*/ 0 w 213"/>
                <a:gd name="T5" fmla="*/ 211 h 211"/>
                <a:gd name="T6" fmla="*/ 185 w 213"/>
                <a:gd name="T7" fmla="*/ 211 h 211"/>
                <a:gd name="T8" fmla="*/ 213 w 213"/>
                <a:gd name="T9" fmla="*/ 0 h 211"/>
                <a:gd name="T10" fmla="*/ 0 w 213"/>
                <a:gd name="T11" fmla="*/ 0 h 211"/>
                <a:gd name="T12" fmla="*/ 0 w 213"/>
                <a:gd name="T13" fmla="*/ 0 h 211"/>
                <a:gd name="T14" fmla="*/ 0 w 213"/>
                <a:gd name="T15" fmla="*/ 0 h 211"/>
                <a:gd name="T16" fmla="*/ 0 w 213"/>
                <a:gd name="T17" fmla="*/ 0 h 211"/>
                <a:gd name="T18" fmla="*/ 0 w 213"/>
                <a:gd name="T1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11">
                  <a:moveTo>
                    <a:pt x="213" y="0"/>
                  </a:moveTo>
                  <a:cubicBezTo>
                    <a:pt x="162" y="0"/>
                    <a:pt x="92" y="0"/>
                    <a:pt x="0" y="0"/>
                  </a:cubicBezTo>
                  <a:cubicBezTo>
                    <a:pt x="0" y="1"/>
                    <a:pt x="0" y="19"/>
                    <a:pt x="0" y="211"/>
                  </a:cubicBezTo>
                  <a:cubicBezTo>
                    <a:pt x="185" y="211"/>
                    <a:pt x="185" y="211"/>
                    <a:pt x="185" y="211"/>
                  </a:cubicBezTo>
                  <a:cubicBezTo>
                    <a:pt x="213" y="0"/>
                    <a:pt x="213" y="0"/>
                    <a:pt x="213" y="0"/>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20B09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endParaRPr lang="en-US" dirty="0">
                <a:solidFill>
                  <a:srgbClr val="505050"/>
                </a:solidFill>
                <a:latin typeface="Segoe UI"/>
              </a:endParaRPr>
            </a:p>
          </p:txBody>
        </p:sp>
        <p:sp>
          <p:nvSpPr>
            <p:cNvPr id="197" name="Freeform 8"/>
            <p:cNvSpPr>
              <a:spLocks/>
            </p:cNvSpPr>
            <p:nvPr/>
          </p:nvSpPr>
          <p:spPr bwMode="auto">
            <a:xfrm>
              <a:off x="4811" y="4118"/>
              <a:ext cx="401" cy="60"/>
            </a:xfrm>
            <a:custGeom>
              <a:avLst/>
              <a:gdLst>
                <a:gd name="T0" fmla="*/ 166 w 263"/>
                <a:gd name="T1" fmla="*/ 38 h 38"/>
                <a:gd name="T2" fmla="*/ 255 w 263"/>
                <a:gd name="T3" fmla="*/ 38 h 38"/>
                <a:gd name="T4" fmla="*/ 263 w 263"/>
                <a:gd name="T5" fmla="*/ 30 h 38"/>
                <a:gd name="T6" fmla="*/ 255 w 263"/>
                <a:gd name="T7" fmla="*/ 21 h 38"/>
                <a:gd name="T8" fmla="*/ 206 w 263"/>
                <a:gd name="T9" fmla="*/ 21 h 38"/>
                <a:gd name="T10" fmla="*/ 192 w 263"/>
                <a:gd name="T11" fmla="*/ 0 h 38"/>
                <a:gd name="T12" fmla="*/ 166 w 263"/>
                <a:gd name="T13" fmla="*/ 0 h 38"/>
                <a:gd name="T14" fmla="*/ 97 w 263"/>
                <a:gd name="T15" fmla="*/ 0 h 38"/>
                <a:gd name="T16" fmla="*/ 71 w 263"/>
                <a:gd name="T17" fmla="*/ 0 h 38"/>
                <a:gd name="T18" fmla="*/ 57 w 263"/>
                <a:gd name="T19" fmla="*/ 21 h 38"/>
                <a:gd name="T20" fmla="*/ 8 w 263"/>
                <a:gd name="T21" fmla="*/ 21 h 38"/>
                <a:gd name="T22" fmla="*/ 0 w 263"/>
                <a:gd name="T23" fmla="*/ 30 h 38"/>
                <a:gd name="T24" fmla="*/ 8 w 263"/>
                <a:gd name="T25" fmla="*/ 38 h 38"/>
                <a:gd name="T26" fmla="*/ 97 w 263"/>
                <a:gd name="T27" fmla="*/ 38 h 38"/>
                <a:gd name="T28" fmla="*/ 166 w 263"/>
                <a:gd name="T2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3" h="38">
                  <a:moveTo>
                    <a:pt x="166" y="38"/>
                  </a:moveTo>
                  <a:cubicBezTo>
                    <a:pt x="255" y="38"/>
                    <a:pt x="255" y="38"/>
                    <a:pt x="255" y="38"/>
                  </a:cubicBezTo>
                  <a:cubicBezTo>
                    <a:pt x="255" y="38"/>
                    <a:pt x="263" y="37"/>
                    <a:pt x="263" y="30"/>
                  </a:cubicBezTo>
                  <a:cubicBezTo>
                    <a:pt x="263" y="22"/>
                    <a:pt x="255" y="21"/>
                    <a:pt x="255" y="21"/>
                  </a:cubicBezTo>
                  <a:cubicBezTo>
                    <a:pt x="255" y="21"/>
                    <a:pt x="220" y="21"/>
                    <a:pt x="206" y="21"/>
                  </a:cubicBezTo>
                  <a:cubicBezTo>
                    <a:pt x="191" y="21"/>
                    <a:pt x="192" y="0"/>
                    <a:pt x="192" y="0"/>
                  </a:cubicBezTo>
                  <a:cubicBezTo>
                    <a:pt x="166" y="0"/>
                    <a:pt x="166" y="0"/>
                    <a:pt x="166" y="0"/>
                  </a:cubicBezTo>
                  <a:cubicBezTo>
                    <a:pt x="97" y="0"/>
                    <a:pt x="97" y="0"/>
                    <a:pt x="97" y="0"/>
                  </a:cubicBezTo>
                  <a:cubicBezTo>
                    <a:pt x="71" y="0"/>
                    <a:pt x="71" y="0"/>
                    <a:pt x="71" y="0"/>
                  </a:cubicBezTo>
                  <a:cubicBezTo>
                    <a:pt x="71" y="0"/>
                    <a:pt x="72" y="21"/>
                    <a:pt x="57" y="21"/>
                  </a:cubicBezTo>
                  <a:cubicBezTo>
                    <a:pt x="43" y="21"/>
                    <a:pt x="8" y="21"/>
                    <a:pt x="8" y="21"/>
                  </a:cubicBezTo>
                  <a:cubicBezTo>
                    <a:pt x="8" y="21"/>
                    <a:pt x="0" y="22"/>
                    <a:pt x="0" y="30"/>
                  </a:cubicBezTo>
                  <a:cubicBezTo>
                    <a:pt x="0" y="37"/>
                    <a:pt x="8" y="38"/>
                    <a:pt x="8" y="38"/>
                  </a:cubicBezTo>
                  <a:cubicBezTo>
                    <a:pt x="97" y="38"/>
                    <a:pt x="97" y="38"/>
                    <a:pt x="97" y="38"/>
                  </a:cubicBezTo>
                  <a:lnTo>
                    <a:pt x="166" y="38"/>
                  </a:lnTo>
                  <a:close/>
                </a:path>
              </a:pathLst>
            </a:custGeom>
            <a:solidFill>
              <a:srgbClr val="2828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endParaRPr lang="en-US" dirty="0">
                <a:solidFill>
                  <a:srgbClr val="505050"/>
                </a:solidFill>
                <a:latin typeface="Segoe UI"/>
              </a:endParaRPr>
            </a:p>
          </p:txBody>
        </p:sp>
      </p:grpSp>
      <p:pic>
        <p:nvPicPr>
          <p:cNvPr id="198" name="Picture 197"/>
          <p:cNvPicPr>
            <a:picLocks noChangeAspect="1"/>
          </p:cNvPicPr>
          <p:nvPr/>
        </p:nvPicPr>
        <p:blipFill>
          <a:blip r:embed="rId12"/>
          <a:stretch>
            <a:fillRect/>
          </a:stretch>
        </p:blipFill>
        <p:spPr>
          <a:xfrm>
            <a:off x="7988308" y="3714087"/>
            <a:ext cx="922589" cy="1078391"/>
          </a:xfrm>
          <a:prstGeom prst="rect">
            <a:avLst/>
          </a:prstGeom>
        </p:spPr>
      </p:pic>
      <p:pic>
        <p:nvPicPr>
          <p:cNvPr id="199" name="Picture 23"/>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bwMode="auto">
          <a:xfrm>
            <a:off x="6086349" y="1741338"/>
            <a:ext cx="714199" cy="12409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0" name="TextBox 199"/>
          <p:cNvSpPr txBox="1"/>
          <p:nvPr/>
        </p:nvSpPr>
        <p:spPr>
          <a:xfrm>
            <a:off x="5983889" y="2429011"/>
            <a:ext cx="658868" cy="461600"/>
          </a:xfrm>
          <a:prstGeom prst="rect">
            <a:avLst/>
          </a:prstGeom>
          <a:noFill/>
        </p:spPr>
        <p:txBody>
          <a:bodyPr wrap="square" lIns="182854" tIns="146283" rIns="182854" bIns="146283">
            <a:spAutoFit/>
          </a:bodyPr>
          <a:lstStyle/>
          <a:p>
            <a:pPr defTabSz="932509">
              <a:lnSpc>
                <a:spcPct val="90000"/>
              </a:lnSpc>
              <a:defRPr/>
            </a:pPr>
            <a:r>
              <a:rPr lang="en-US" sz="1199" dirty="0">
                <a:solidFill>
                  <a:srgbClr val="505050"/>
                </a:solidFill>
                <a:latin typeface="Segoe UI Light"/>
              </a:rPr>
              <a:t>IT</a:t>
            </a:r>
          </a:p>
        </p:txBody>
      </p:sp>
      <p:pic>
        <p:nvPicPr>
          <p:cNvPr id="201" name="Picture 200"/>
          <p:cNvPicPr>
            <a:picLocks noChangeAspect="1"/>
          </p:cNvPicPr>
          <p:nvPr/>
        </p:nvPicPr>
        <p:blipFill>
          <a:blip r:embed="rId14"/>
          <a:stretch>
            <a:fillRect/>
          </a:stretch>
        </p:blipFill>
        <p:spPr>
          <a:xfrm>
            <a:off x="8935372" y="5991609"/>
            <a:ext cx="641528" cy="142958"/>
          </a:xfrm>
          <a:prstGeom prst="rect">
            <a:avLst/>
          </a:prstGeom>
        </p:spPr>
      </p:pic>
      <p:grpSp>
        <p:nvGrpSpPr>
          <p:cNvPr id="202" name="Group 201"/>
          <p:cNvGrpSpPr/>
          <p:nvPr/>
        </p:nvGrpSpPr>
        <p:grpSpPr>
          <a:xfrm>
            <a:off x="7412532" y="1785548"/>
            <a:ext cx="2097249" cy="1152505"/>
            <a:chOff x="8878888" y="3140075"/>
            <a:chExt cx="2371725" cy="1303338"/>
          </a:xfrm>
        </p:grpSpPr>
        <p:grpSp>
          <p:nvGrpSpPr>
            <p:cNvPr id="203" name="Group 81"/>
            <p:cNvGrpSpPr>
              <a:grpSpLocks/>
            </p:cNvGrpSpPr>
            <p:nvPr/>
          </p:nvGrpSpPr>
          <p:grpSpPr bwMode="auto">
            <a:xfrm>
              <a:off x="8878888" y="3140075"/>
              <a:ext cx="2371725" cy="1303338"/>
              <a:chOff x="-13115925" y="2173288"/>
              <a:chExt cx="10488613" cy="5756275"/>
            </a:xfrm>
          </p:grpSpPr>
          <p:sp>
            <p:nvSpPr>
              <p:cNvPr id="222" name="Freeform 5"/>
              <p:cNvSpPr>
                <a:spLocks/>
              </p:cNvSpPr>
              <p:nvPr/>
            </p:nvSpPr>
            <p:spPr bwMode="auto">
              <a:xfrm>
                <a:off x="-3848877" y="7340614"/>
                <a:ext cx="1221565" cy="588949"/>
              </a:xfrm>
              <a:custGeom>
                <a:avLst/>
                <a:gdLst>
                  <a:gd name="T0" fmla="*/ 168 w 326"/>
                  <a:gd name="T1" fmla="*/ 3 h 157"/>
                  <a:gd name="T2" fmla="*/ 0 w 326"/>
                  <a:gd name="T3" fmla="*/ 157 h 157"/>
                  <a:gd name="T4" fmla="*/ 322 w 326"/>
                  <a:gd name="T5" fmla="*/ 157 h 157"/>
                  <a:gd name="T6" fmla="*/ 168 w 326"/>
                  <a:gd name="T7" fmla="*/ 3 h 157"/>
                </a:gdLst>
                <a:ahLst/>
                <a:cxnLst>
                  <a:cxn ang="0">
                    <a:pos x="T0" y="T1"/>
                  </a:cxn>
                  <a:cxn ang="0">
                    <a:pos x="T2" y="T3"/>
                  </a:cxn>
                  <a:cxn ang="0">
                    <a:pos x="T4" y="T5"/>
                  </a:cxn>
                  <a:cxn ang="0">
                    <a:pos x="T6" y="T7"/>
                  </a:cxn>
                </a:cxnLst>
                <a:rect l="0" t="0" r="r" b="b"/>
                <a:pathLst>
                  <a:path w="326" h="157">
                    <a:moveTo>
                      <a:pt x="168" y="3"/>
                    </a:moveTo>
                    <a:cubicBezTo>
                      <a:pt x="79" y="0"/>
                      <a:pt x="4" y="69"/>
                      <a:pt x="0" y="157"/>
                    </a:cubicBezTo>
                    <a:cubicBezTo>
                      <a:pt x="322" y="157"/>
                      <a:pt x="322" y="157"/>
                      <a:pt x="322" y="157"/>
                    </a:cubicBezTo>
                    <a:cubicBezTo>
                      <a:pt x="326" y="69"/>
                      <a:pt x="257" y="7"/>
                      <a:pt x="168" y="3"/>
                    </a:cubicBezTo>
                    <a:close/>
                  </a:path>
                </a:pathLst>
              </a:custGeom>
              <a:solidFill>
                <a:schemeClr val="accent2">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sp>
            <p:nvSpPr>
              <p:cNvPr id="223" name="Freeform 6"/>
              <p:cNvSpPr>
                <a:spLocks/>
              </p:cNvSpPr>
              <p:nvPr/>
            </p:nvSpPr>
            <p:spPr bwMode="auto">
              <a:xfrm>
                <a:off x="-6081393" y="7347623"/>
                <a:ext cx="2590559" cy="329533"/>
              </a:xfrm>
              <a:custGeom>
                <a:avLst/>
                <a:gdLst>
                  <a:gd name="T0" fmla="*/ 680 w 690"/>
                  <a:gd name="T1" fmla="*/ 86 h 86"/>
                  <a:gd name="T2" fmla="*/ 609 w 690"/>
                  <a:gd name="T3" fmla="*/ 55 h 86"/>
                  <a:gd name="T4" fmla="*/ 460 w 690"/>
                  <a:gd name="T5" fmla="*/ 25 h 86"/>
                  <a:gd name="T6" fmla="*/ 0 w 690"/>
                  <a:gd name="T7" fmla="*/ 25 h 86"/>
                  <a:gd name="T8" fmla="*/ 0 w 690"/>
                  <a:gd name="T9" fmla="*/ 0 h 86"/>
                  <a:gd name="T10" fmla="*/ 460 w 690"/>
                  <a:gd name="T11" fmla="*/ 0 h 86"/>
                  <a:gd name="T12" fmla="*/ 619 w 690"/>
                  <a:gd name="T13" fmla="*/ 32 h 86"/>
                  <a:gd name="T14" fmla="*/ 690 w 690"/>
                  <a:gd name="T15" fmla="*/ 63 h 86"/>
                  <a:gd name="T16" fmla="*/ 680 w 690"/>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0" h="86">
                    <a:moveTo>
                      <a:pt x="680" y="86"/>
                    </a:moveTo>
                    <a:cubicBezTo>
                      <a:pt x="609" y="55"/>
                      <a:pt x="609" y="55"/>
                      <a:pt x="609" y="55"/>
                    </a:cubicBezTo>
                    <a:cubicBezTo>
                      <a:pt x="572" y="39"/>
                      <a:pt x="504" y="25"/>
                      <a:pt x="460" y="25"/>
                    </a:cubicBezTo>
                    <a:cubicBezTo>
                      <a:pt x="0" y="25"/>
                      <a:pt x="0" y="25"/>
                      <a:pt x="0" y="25"/>
                    </a:cubicBezTo>
                    <a:cubicBezTo>
                      <a:pt x="0" y="0"/>
                      <a:pt x="0" y="0"/>
                      <a:pt x="0" y="0"/>
                    </a:cubicBezTo>
                    <a:cubicBezTo>
                      <a:pt x="460" y="0"/>
                      <a:pt x="460" y="0"/>
                      <a:pt x="460" y="0"/>
                    </a:cubicBezTo>
                    <a:cubicBezTo>
                      <a:pt x="507" y="0"/>
                      <a:pt x="579" y="14"/>
                      <a:pt x="619" y="32"/>
                    </a:cubicBezTo>
                    <a:cubicBezTo>
                      <a:pt x="690" y="63"/>
                      <a:pt x="690" y="63"/>
                      <a:pt x="690" y="63"/>
                    </a:cubicBezTo>
                    <a:lnTo>
                      <a:pt x="680" y="86"/>
                    </a:lnTo>
                    <a:close/>
                  </a:path>
                </a:pathLst>
              </a:custGeom>
              <a:solidFill>
                <a:schemeClr val="accent2">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sp>
            <p:nvSpPr>
              <p:cNvPr id="224" name="Oval 7"/>
              <p:cNvSpPr>
                <a:spLocks noChangeArrowheads="1"/>
              </p:cNvSpPr>
              <p:nvPr/>
            </p:nvSpPr>
            <p:spPr bwMode="auto">
              <a:xfrm>
                <a:off x="-10420057" y="6401101"/>
                <a:ext cx="2681827" cy="574926"/>
              </a:xfrm>
              <a:prstGeom prst="ellipse">
                <a:avLst/>
              </a:prstGeom>
              <a:solidFill>
                <a:schemeClr val="accent2">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sp>
            <p:nvSpPr>
              <p:cNvPr id="225" name="Freeform 8"/>
              <p:cNvSpPr>
                <a:spLocks/>
              </p:cNvSpPr>
              <p:nvPr/>
            </p:nvSpPr>
            <p:spPr bwMode="auto">
              <a:xfrm>
                <a:off x="-12385794" y="2173288"/>
                <a:ext cx="6500974" cy="4515274"/>
              </a:xfrm>
              <a:custGeom>
                <a:avLst/>
                <a:gdLst>
                  <a:gd name="T0" fmla="*/ 1699 w 1733"/>
                  <a:gd name="T1" fmla="*/ 1202 h 1202"/>
                  <a:gd name="T2" fmla="*/ 1733 w 1733"/>
                  <a:gd name="T3" fmla="*/ 1168 h 1202"/>
                  <a:gd name="T4" fmla="*/ 1733 w 1733"/>
                  <a:gd name="T5" fmla="*/ 34 h 1202"/>
                  <a:gd name="T6" fmla="*/ 1699 w 1733"/>
                  <a:gd name="T7" fmla="*/ 0 h 1202"/>
                  <a:gd name="T8" fmla="*/ 34 w 1733"/>
                  <a:gd name="T9" fmla="*/ 0 h 1202"/>
                  <a:gd name="T10" fmla="*/ 0 w 1733"/>
                  <a:gd name="T11" fmla="*/ 34 h 1202"/>
                  <a:gd name="T12" fmla="*/ 0 w 1733"/>
                  <a:gd name="T13" fmla="*/ 1168 h 1202"/>
                  <a:gd name="T14" fmla="*/ 34 w 1733"/>
                  <a:gd name="T15" fmla="*/ 1202 h 1202"/>
                  <a:gd name="T16" fmla="*/ 1699 w 1733"/>
                  <a:gd name="T17" fmla="*/ 120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3" h="1202">
                    <a:moveTo>
                      <a:pt x="1699" y="1202"/>
                    </a:moveTo>
                    <a:cubicBezTo>
                      <a:pt x="1718" y="1202"/>
                      <a:pt x="1733" y="1187"/>
                      <a:pt x="1733" y="1168"/>
                    </a:cubicBezTo>
                    <a:cubicBezTo>
                      <a:pt x="1733" y="34"/>
                      <a:pt x="1733" y="34"/>
                      <a:pt x="1733" y="34"/>
                    </a:cubicBezTo>
                    <a:cubicBezTo>
                      <a:pt x="1733" y="15"/>
                      <a:pt x="1718" y="0"/>
                      <a:pt x="1699" y="0"/>
                    </a:cubicBezTo>
                    <a:cubicBezTo>
                      <a:pt x="34" y="0"/>
                      <a:pt x="34" y="0"/>
                      <a:pt x="34" y="0"/>
                    </a:cubicBezTo>
                    <a:cubicBezTo>
                      <a:pt x="15" y="0"/>
                      <a:pt x="0" y="15"/>
                      <a:pt x="0" y="34"/>
                    </a:cubicBezTo>
                    <a:cubicBezTo>
                      <a:pt x="0" y="1168"/>
                      <a:pt x="0" y="1168"/>
                      <a:pt x="0" y="1168"/>
                    </a:cubicBezTo>
                    <a:cubicBezTo>
                      <a:pt x="0" y="1187"/>
                      <a:pt x="15" y="1202"/>
                      <a:pt x="34" y="1202"/>
                    </a:cubicBezTo>
                    <a:lnTo>
                      <a:pt x="1699" y="1202"/>
                    </a:lnTo>
                    <a:close/>
                  </a:path>
                </a:pathLst>
              </a:custGeom>
              <a:solidFill>
                <a:schemeClr val="accent2">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sp>
            <p:nvSpPr>
              <p:cNvPr id="226" name="Rectangle 9"/>
              <p:cNvSpPr>
                <a:spLocks noChangeArrowheads="1"/>
              </p:cNvSpPr>
              <p:nvPr/>
            </p:nvSpPr>
            <p:spPr bwMode="auto">
              <a:xfrm>
                <a:off x="-12182202" y="2369604"/>
                <a:ext cx="6093786" cy="3463579"/>
              </a:xfrm>
              <a:prstGeom prst="rect">
                <a:avLst/>
              </a:prstGeom>
              <a:solidFill>
                <a:schemeClr val="bg1">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sp>
            <p:nvSpPr>
              <p:cNvPr id="227" name="Rectangle 10"/>
              <p:cNvSpPr>
                <a:spLocks noChangeArrowheads="1"/>
              </p:cNvSpPr>
              <p:nvPr/>
            </p:nvSpPr>
            <p:spPr bwMode="auto">
              <a:xfrm>
                <a:off x="-13115925" y="7614053"/>
                <a:ext cx="8066542" cy="301488"/>
              </a:xfrm>
              <a:prstGeom prst="rect">
                <a:avLst/>
              </a:prstGeom>
              <a:solidFill>
                <a:schemeClr val="accent2">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sp>
            <p:nvSpPr>
              <p:cNvPr id="228" name="Freeform 11"/>
              <p:cNvSpPr>
                <a:spLocks/>
              </p:cNvSpPr>
              <p:nvPr/>
            </p:nvSpPr>
            <p:spPr bwMode="auto">
              <a:xfrm>
                <a:off x="-13115925" y="7249465"/>
                <a:ext cx="8066542" cy="364587"/>
              </a:xfrm>
              <a:custGeom>
                <a:avLst/>
                <a:gdLst>
                  <a:gd name="T0" fmla="*/ 5080 w 5080"/>
                  <a:gd name="T1" fmla="*/ 232 h 232"/>
                  <a:gd name="T2" fmla="*/ 0 w 5080"/>
                  <a:gd name="T3" fmla="*/ 232 h 232"/>
                  <a:gd name="T4" fmla="*/ 315 w 5080"/>
                  <a:gd name="T5" fmla="*/ 0 h 232"/>
                  <a:gd name="T6" fmla="*/ 4763 w 5080"/>
                  <a:gd name="T7" fmla="*/ 0 h 232"/>
                  <a:gd name="T8" fmla="*/ 5080 w 5080"/>
                  <a:gd name="T9" fmla="*/ 232 h 232"/>
                </a:gdLst>
                <a:ahLst/>
                <a:cxnLst>
                  <a:cxn ang="0">
                    <a:pos x="T0" y="T1"/>
                  </a:cxn>
                  <a:cxn ang="0">
                    <a:pos x="T2" y="T3"/>
                  </a:cxn>
                  <a:cxn ang="0">
                    <a:pos x="T4" y="T5"/>
                  </a:cxn>
                  <a:cxn ang="0">
                    <a:pos x="T6" y="T7"/>
                  </a:cxn>
                  <a:cxn ang="0">
                    <a:pos x="T8" y="T9"/>
                  </a:cxn>
                </a:cxnLst>
                <a:rect l="0" t="0" r="r" b="b"/>
                <a:pathLst>
                  <a:path w="5080" h="232">
                    <a:moveTo>
                      <a:pt x="5080" y="232"/>
                    </a:moveTo>
                    <a:lnTo>
                      <a:pt x="0" y="232"/>
                    </a:lnTo>
                    <a:lnTo>
                      <a:pt x="315" y="0"/>
                    </a:lnTo>
                    <a:lnTo>
                      <a:pt x="4763" y="0"/>
                    </a:lnTo>
                    <a:lnTo>
                      <a:pt x="5080" y="232"/>
                    </a:lnTo>
                    <a:close/>
                  </a:path>
                </a:pathLst>
              </a:custGeom>
              <a:solidFill>
                <a:schemeClr val="accent2">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grpSp>
        <p:grpSp>
          <p:nvGrpSpPr>
            <p:cNvPr id="204" name="Group 203"/>
            <p:cNvGrpSpPr/>
            <p:nvPr/>
          </p:nvGrpSpPr>
          <p:grpSpPr>
            <a:xfrm>
              <a:off x="9209836" y="3245678"/>
              <a:ext cx="1119703" cy="698404"/>
              <a:chOff x="-3125614" y="2820855"/>
              <a:chExt cx="2995612" cy="1868487"/>
            </a:xfrm>
          </p:grpSpPr>
          <p:grpSp>
            <p:nvGrpSpPr>
              <p:cNvPr id="206" name="Group 3"/>
              <p:cNvGrpSpPr>
                <a:grpSpLocks/>
              </p:cNvGrpSpPr>
              <p:nvPr/>
            </p:nvGrpSpPr>
            <p:grpSpPr bwMode="auto">
              <a:xfrm>
                <a:off x="-3125614" y="2820855"/>
                <a:ext cx="2995612" cy="1868487"/>
                <a:chOff x="5437366" y="1237061"/>
                <a:chExt cx="4432300" cy="2764080"/>
              </a:xfrm>
            </p:grpSpPr>
            <p:sp>
              <p:nvSpPr>
                <p:cNvPr id="218" name="Rectangle 217"/>
                <p:cNvSpPr/>
                <p:nvPr/>
              </p:nvSpPr>
              <p:spPr bwMode="auto">
                <a:xfrm>
                  <a:off x="5437366" y="1237061"/>
                  <a:ext cx="4432300" cy="338171"/>
                </a:xfrm>
                <a:prstGeom prst="rect">
                  <a:avLst/>
                </a:prstGeom>
                <a:solidFill>
                  <a:srgbClr val="CDCDC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9" name="Oval 218"/>
                <p:cNvSpPr/>
                <p:nvPr/>
              </p:nvSpPr>
              <p:spPr bwMode="auto">
                <a:xfrm>
                  <a:off x="5552459" y="1302817"/>
                  <a:ext cx="321795" cy="321732"/>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20" name="Rectangle 219"/>
                <p:cNvSpPr/>
                <p:nvPr/>
              </p:nvSpPr>
              <p:spPr bwMode="auto">
                <a:xfrm>
                  <a:off x="5437366" y="1575232"/>
                  <a:ext cx="4432300" cy="242590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21" name="Oval 220"/>
                <p:cNvSpPr/>
                <p:nvPr/>
              </p:nvSpPr>
              <p:spPr bwMode="auto">
                <a:xfrm>
                  <a:off x="5904789" y="1349785"/>
                  <a:ext cx="213747" cy="21135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sp>
            <p:nvSpPr>
              <p:cNvPr id="207" name="Rectangle 206"/>
              <p:cNvSpPr/>
              <p:nvPr/>
            </p:nvSpPr>
            <p:spPr bwMode="auto">
              <a:xfrm>
                <a:off x="-2970054" y="3249779"/>
                <a:ext cx="129991" cy="129991"/>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208" name="Rectangle 207"/>
              <p:cNvSpPr/>
              <p:nvPr/>
            </p:nvSpPr>
            <p:spPr bwMode="auto">
              <a:xfrm>
                <a:off x="-2970054" y="3501338"/>
                <a:ext cx="129991" cy="129991"/>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209" name="Rectangle 208"/>
              <p:cNvSpPr/>
              <p:nvPr/>
            </p:nvSpPr>
            <p:spPr bwMode="auto">
              <a:xfrm>
                <a:off x="-2970054" y="3752897"/>
                <a:ext cx="129991" cy="129991"/>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210" name="Rectangle 209"/>
              <p:cNvSpPr/>
              <p:nvPr/>
            </p:nvSpPr>
            <p:spPr bwMode="auto">
              <a:xfrm>
                <a:off x="-2618563" y="3118201"/>
                <a:ext cx="390913" cy="1469740"/>
              </a:xfrm>
              <a:prstGeom prst="rect">
                <a:avLst/>
              </a:prstGeom>
              <a:solidFill>
                <a:srgbClr val="E0E0E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211" name="Rectangle 210"/>
              <p:cNvSpPr/>
              <p:nvPr/>
            </p:nvSpPr>
            <p:spPr bwMode="auto">
              <a:xfrm>
                <a:off x="-2041364" y="3187961"/>
                <a:ext cx="1011346" cy="12231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212" name="Rectangle 211"/>
              <p:cNvSpPr/>
              <p:nvPr/>
            </p:nvSpPr>
            <p:spPr bwMode="auto">
              <a:xfrm>
                <a:off x="-2041364" y="3440336"/>
                <a:ext cx="1491354" cy="12231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213" name="Rectangle 212"/>
              <p:cNvSpPr/>
              <p:nvPr/>
            </p:nvSpPr>
            <p:spPr bwMode="auto">
              <a:xfrm>
                <a:off x="-2041362" y="3945087"/>
                <a:ext cx="692614" cy="12231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214" name="Rectangle 213"/>
              <p:cNvSpPr/>
              <p:nvPr/>
            </p:nvSpPr>
            <p:spPr bwMode="auto">
              <a:xfrm>
                <a:off x="-2041364" y="3692712"/>
                <a:ext cx="1021344" cy="12231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215" name="Rectangle 214"/>
              <p:cNvSpPr/>
              <p:nvPr/>
            </p:nvSpPr>
            <p:spPr bwMode="auto">
              <a:xfrm>
                <a:off x="-2041364" y="4197463"/>
                <a:ext cx="1691356" cy="12231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216" name="Rectangle 215"/>
              <p:cNvSpPr/>
              <p:nvPr/>
            </p:nvSpPr>
            <p:spPr bwMode="auto">
              <a:xfrm>
                <a:off x="-2041364" y="4449838"/>
                <a:ext cx="1501352" cy="12231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217" name="Rectangle 216"/>
              <p:cNvSpPr/>
              <p:nvPr/>
            </p:nvSpPr>
            <p:spPr bwMode="auto">
              <a:xfrm>
                <a:off x="-2970054" y="4004457"/>
                <a:ext cx="129991" cy="129991"/>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grpSp>
        <p:sp>
          <p:nvSpPr>
            <p:cNvPr id="205" name="Rectangle 129"/>
            <p:cNvSpPr/>
            <p:nvPr/>
          </p:nvSpPr>
          <p:spPr bwMode="auto">
            <a:xfrm>
              <a:off x="9133371" y="3201988"/>
              <a:ext cx="1327150" cy="752475"/>
            </a:xfrm>
            <a:custGeom>
              <a:avLst/>
              <a:gdLst>
                <a:gd name="connsiteX0" fmla="*/ 0 w 4432300"/>
                <a:gd name="connsiteY0" fmla="*/ 0 h 2958709"/>
                <a:gd name="connsiteX1" fmla="*/ 4432300 w 4432300"/>
                <a:gd name="connsiteY1" fmla="*/ 0 h 2958709"/>
                <a:gd name="connsiteX2" fmla="*/ 4432300 w 4432300"/>
                <a:gd name="connsiteY2" fmla="*/ 2958709 h 2958709"/>
                <a:gd name="connsiteX3" fmla="*/ 0 w 4432300"/>
                <a:gd name="connsiteY3" fmla="*/ 2958709 h 2958709"/>
                <a:gd name="connsiteX4" fmla="*/ 0 w 4432300"/>
                <a:gd name="connsiteY4" fmla="*/ 0 h 2958709"/>
                <a:gd name="connsiteX0" fmla="*/ 0 w 4432300"/>
                <a:gd name="connsiteY0" fmla="*/ 2958709 h 2958709"/>
                <a:gd name="connsiteX1" fmla="*/ 4432300 w 4432300"/>
                <a:gd name="connsiteY1" fmla="*/ 0 h 2958709"/>
                <a:gd name="connsiteX2" fmla="*/ 4432300 w 4432300"/>
                <a:gd name="connsiteY2" fmla="*/ 2958709 h 2958709"/>
                <a:gd name="connsiteX3" fmla="*/ 0 w 4432300"/>
                <a:gd name="connsiteY3" fmla="*/ 2958709 h 2958709"/>
              </a:gdLst>
              <a:ahLst/>
              <a:cxnLst>
                <a:cxn ang="0">
                  <a:pos x="connsiteX0" y="connsiteY0"/>
                </a:cxn>
                <a:cxn ang="0">
                  <a:pos x="connsiteX1" y="connsiteY1"/>
                </a:cxn>
                <a:cxn ang="0">
                  <a:pos x="connsiteX2" y="connsiteY2"/>
                </a:cxn>
                <a:cxn ang="0">
                  <a:pos x="connsiteX3" y="connsiteY3"/>
                </a:cxn>
              </a:cxnLst>
              <a:rect l="l" t="t" r="r" b="b"/>
              <a:pathLst>
                <a:path w="4432300" h="2958709">
                  <a:moveTo>
                    <a:pt x="0" y="2958709"/>
                  </a:moveTo>
                  <a:lnTo>
                    <a:pt x="4432300" y="0"/>
                  </a:lnTo>
                  <a:lnTo>
                    <a:pt x="4432300" y="2958709"/>
                  </a:lnTo>
                  <a:lnTo>
                    <a:pt x="0" y="2958709"/>
                  </a:lnTo>
                  <a:close/>
                </a:path>
              </a:pathLst>
            </a:custGeom>
            <a:solidFill>
              <a:schemeClr val="bg1">
                <a:lumMod val="85000"/>
                <a:alpha val="31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nvGrpSpPr>
          <p:cNvPr id="229" name="Group 228"/>
          <p:cNvGrpSpPr/>
          <p:nvPr/>
        </p:nvGrpSpPr>
        <p:grpSpPr>
          <a:xfrm>
            <a:off x="10118527" y="3709285"/>
            <a:ext cx="1359013" cy="892040"/>
            <a:chOff x="1372275" y="3241611"/>
            <a:chExt cx="2013324" cy="1321521"/>
          </a:xfrm>
        </p:grpSpPr>
        <p:pic>
          <p:nvPicPr>
            <p:cNvPr id="230" name="Picture 229"/>
            <p:cNvPicPr>
              <a:picLocks noChangeAspect="1"/>
            </p:cNvPicPr>
            <p:nvPr/>
          </p:nvPicPr>
          <p:blipFill>
            <a:blip r:embed="rId15"/>
            <a:stretch>
              <a:fillRect/>
            </a:stretch>
          </p:blipFill>
          <p:spPr>
            <a:xfrm>
              <a:off x="1372275" y="3241611"/>
              <a:ext cx="2013324" cy="1321521"/>
            </a:xfrm>
            <a:prstGeom prst="rect">
              <a:avLst/>
            </a:prstGeom>
          </p:spPr>
        </p:pic>
        <p:pic>
          <p:nvPicPr>
            <p:cNvPr id="231" name="Picture 230"/>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569225" y="3907951"/>
              <a:ext cx="1675229" cy="373412"/>
            </a:xfrm>
            <a:prstGeom prst="rect">
              <a:avLst/>
            </a:prstGeom>
          </p:spPr>
        </p:pic>
      </p:grpSp>
      <p:pic>
        <p:nvPicPr>
          <p:cNvPr id="232" name="Picture 231"/>
          <p:cNvPicPr>
            <a:picLocks noChangeAspect="1"/>
          </p:cNvPicPr>
          <p:nvPr/>
        </p:nvPicPr>
        <p:blipFill>
          <a:blip r:embed="rId17"/>
          <a:stretch>
            <a:fillRect/>
          </a:stretch>
        </p:blipFill>
        <p:spPr>
          <a:xfrm>
            <a:off x="7644633" y="1853187"/>
            <a:ext cx="1127685" cy="643322"/>
          </a:xfrm>
          <a:prstGeom prst="rect">
            <a:avLst/>
          </a:prstGeom>
        </p:spPr>
      </p:pic>
      <p:sp>
        <p:nvSpPr>
          <p:cNvPr id="233" name="TextBox 232"/>
          <p:cNvSpPr txBox="1"/>
          <p:nvPr/>
        </p:nvSpPr>
        <p:spPr>
          <a:xfrm>
            <a:off x="7001030" y="2811560"/>
            <a:ext cx="2358917" cy="464758"/>
          </a:xfrm>
          <a:prstGeom prst="rect">
            <a:avLst/>
          </a:prstGeom>
          <a:noFill/>
        </p:spPr>
        <p:txBody>
          <a:bodyPr wrap="none" lIns="182828" tIns="146262" rIns="182828" bIns="146262" rtlCol="0">
            <a:spAutoFit/>
          </a:bodyPr>
          <a:lstStyle/>
          <a:p>
            <a:pPr algn="ctr" defTabSz="932597">
              <a:lnSpc>
                <a:spcPct val="90000"/>
              </a:lnSpc>
            </a:pPr>
            <a:r>
              <a:rPr lang="en-GB" sz="1199" spc="-50" dirty="0">
                <a:solidFill>
                  <a:srgbClr val="505050"/>
                </a:solidFill>
                <a:latin typeface="Segoe UI" panose="020B0502040204020203" pitchFamily="34" charset="0"/>
                <a:cs typeface="Segoe UI" panose="020B0502040204020203" pitchFamily="34" charset="0"/>
              </a:rPr>
              <a:t>Configuration Manager console</a:t>
            </a:r>
          </a:p>
        </p:txBody>
      </p:sp>
      <p:grpSp>
        <p:nvGrpSpPr>
          <p:cNvPr id="8" name="Group 7"/>
          <p:cNvGrpSpPr/>
          <p:nvPr/>
        </p:nvGrpSpPr>
        <p:grpSpPr>
          <a:xfrm>
            <a:off x="445295" y="1209215"/>
            <a:ext cx="5156107" cy="3233403"/>
            <a:chOff x="435739" y="1185612"/>
            <a:chExt cx="5055466" cy="3170291"/>
          </a:xfrm>
        </p:grpSpPr>
        <p:grpSp>
          <p:nvGrpSpPr>
            <p:cNvPr id="183" name="Group 182"/>
            <p:cNvGrpSpPr/>
            <p:nvPr/>
          </p:nvGrpSpPr>
          <p:grpSpPr>
            <a:xfrm>
              <a:off x="650657" y="1185612"/>
              <a:ext cx="4840548" cy="3170291"/>
              <a:chOff x="6766621" y="1027028"/>
              <a:chExt cx="4840548" cy="3170291"/>
            </a:xfrm>
          </p:grpSpPr>
          <p:sp>
            <p:nvSpPr>
              <p:cNvPr id="184" name="TextBox 183"/>
              <p:cNvSpPr txBox="1"/>
              <p:nvPr/>
            </p:nvSpPr>
            <p:spPr>
              <a:xfrm>
                <a:off x="6926354" y="1027028"/>
                <a:ext cx="4680815" cy="3170291"/>
              </a:xfrm>
              <a:prstGeom prst="rect">
                <a:avLst/>
              </a:prstGeom>
              <a:noFill/>
            </p:spPr>
            <p:txBody>
              <a:bodyPr wrap="square" lIns="186521" tIns="149217" rIns="186521" bIns="149217" rtlCol="0">
                <a:spAutoFit/>
              </a:bodyPr>
              <a:lstStyle/>
              <a:p>
                <a:pPr defTabSz="932597">
                  <a:spcAft>
                    <a:spcPts val="612"/>
                  </a:spcAft>
                </a:pPr>
                <a:r>
                  <a:rPr lang="en-US" sz="2040" dirty="0">
                    <a:solidFill>
                      <a:srgbClr val="002050"/>
                    </a:solidFill>
                    <a:latin typeface="Segoe UI Light"/>
                  </a:rPr>
                  <a:t>System Center Configuration Manager with Microsoft Intune</a:t>
                </a:r>
              </a:p>
              <a:p>
                <a:pPr marL="291436" lvl="1" indent="-291436" defTabSz="932563">
                  <a:spcBef>
                    <a:spcPts val="306"/>
                  </a:spcBef>
                  <a:buFont typeface="Arial" panose="020B0604020202020204" pitchFamily="34" charset="0"/>
                  <a:buChar char="•"/>
                </a:pPr>
                <a:r>
                  <a:rPr lang="en-US" sz="1428" dirty="0">
                    <a:solidFill>
                      <a:srgbClr val="505050"/>
                    </a:solidFill>
                    <a:latin typeface="Segoe UI"/>
                  </a:rPr>
                  <a:t>Build on existing Configuration Manager deployment</a:t>
                </a:r>
              </a:p>
              <a:p>
                <a:pPr marL="291436" lvl="1" indent="-291436" defTabSz="932563">
                  <a:spcBef>
                    <a:spcPts val="306"/>
                  </a:spcBef>
                  <a:buFont typeface="Arial" panose="020B0604020202020204" pitchFamily="34" charset="0"/>
                  <a:buChar char="•"/>
                </a:pPr>
                <a:r>
                  <a:rPr lang="en-US" sz="1428" dirty="0">
                    <a:solidFill>
                      <a:srgbClr val="505050"/>
                    </a:solidFill>
                    <a:latin typeface="Segoe UI"/>
                  </a:rPr>
                  <a:t>Full PC management (OS deployment, endpoint protection, application delivery control, custom reporting)</a:t>
                </a:r>
              </a:p>
              <a:p>
                <a:pPr marL="0" lvl="1" indent="-291436" defTabSz="932563">
                  <a:spcBef>
                    <a:spcPts val="306"/>
                  </a:spcBef>
                  <a:buFont typeface="Arial" panose="020B0604020202020204" pitchFamily="34" charset="0"/>
                  <a:buChar char="•"/>
                </a:pPr>
                <a:r>
                  <a:rPr lang="en-US" sz="1428" dirty="0">
                    <a:solidFill>
                      <a:srgbClr val="505050"/>
                    </a:solidFill>
                    <a:latin typeface="Segoe UI"/>
                  </a:rPr>
                  <a:t>Deep policy control requirements</a:t>
                </a:r>
              </a:p>
              <a:p>
                <a:pPr marL="0" lvl="1" indent="-291436" defTabSz="932563">
                  <a:spcBef>
                    <a:spcPts val="306"/>
                  </a:spcBef>
                  <a:buFont typeface="Arial" panose="020B0604020202020204" pitchFamily="34" charset="0"/>
                  <a:buChar char="•"/>
                </a:pPr>
                <a:r>
                  <a:rPr lang="en-US" sz="1428" dirty="0">
                    <a:solidFill>
                      <a:srgbClr val="505050"/>
                    </a:solidFill>
                    <a:latin typeface="Segoe UI"/>
                  </a:rPr>
                  <a:t>Greater scalability</a:t>
                </a:r>
              </a:p>
              <a:p>
                <a:pPr marL="291436" lvl="1" indent="-291436" defTabSz="932563">
                  <a:spcBef>
                    <a:spcPts val="306"/>
                  </a:spcBef>
                  <a:buFont typeface="Arial" panose="020B0604020202020204" pitchFamily="34" charset="0"/>
                  <a:buChar char="•"/>
                </a:pPr>
                <a:r>
                  <a:rPr lang="en-US" sz="1428" dirty="0">
                    <a:solidFill>
                      <a:srgbClr val="505050"/>
                    </a:solidFill>
                    <a:latin typeface="Segoe UI"/>
                  </a:rPr>
                  <a:t>Extensible administration tools (RBA, PowerShell, SQL reporting services)</a:t>
                </a:r>
              </a:p>
            </p:txBody>
          </p:sp>
          <p:sp>
            <p:nvSpPr>
              <p:cNvPr id="187" name="Isosceles Triangle 186"/>
              <p:cNvSpPr/>
              <p:nvPr/>
            </p:nvSpPr>
            <p:spPr bwMode="auto">
              <a:xfrm rot="5400000">
                <a:off x="6744994" y="1293673"/>
                <a:ext cx="152594" cy="10934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rgbClr val="FFFFFF"/>
                  </a:solidFill>
                  <a:latin typeface="Segoe UI Light"/>
                  <a:ea typeface="Segoe UI" pitchFamily="34" charset="0"/>
                  <a:cs typeface="Segoe UI" pitchFamily="34" charset="0"/>
                </a:endParaRPr>
              </a:p>
            </p:txBody>
          </p:sp>
        </p:grpSp>
        <p:grpSp>
          <p:nvGrpSpPr>
            <p:cNvPr id="86" name="Group 85"/>
            <p:cNvGrpSpPr/>
            <p:nvPr/>
          </p:nvGrpSpPr>
          <p:grpSpPr>
            <a:xfrm>
              <a:off x="435739" y="1297676"/>
              <a:ext cx="409673" cy="409673"/>
              <a:chOff x="459260" y="1785464"/>
              <a:chExt cx="409673" cy="409673"/>
            </a:xfrm>
          </p:grpSpPr>
          <p:sp>
            <p:nvSpPr>
              <p:cNvPr id="88" name="Oval 87"/>
              <p:cNvSpPr/>
              <p:nvPr/>
            </p:nvSpPr>
            <p:spPr bwMode="auto">
              <a:xfrm>
                <a:off x="459260" y="1785464"/>
                <a:ext cx="409673" cy="409673"/>
              </a:xfrm>
              <a:prstGeom prst="ellipse">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95" name="Isosceles Triangle 94"/>
              <p:cNvSpPr/>
              <p:nvPr/>
            </p:nvSpPr>
            <p:spPr bwMode="auto">
              <a:xfrm rot="5400000">
                <a:off x="612942" y="1937122"/>
                <a:ext cx="149594" cy="10719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rgbClr val="FFFFFF"/>
                  </a:solidFill>
                  <a:latin typeface="Segoe UI Light"/>
                  <a:ea typeface="Segoe UI" pitchFamily="34" charset="0"/>
                  <a:cs typeface="Segoe UI" pitchFamily="34" charset="0"/>
                </a:endParaRPr>
              </a:p>
            </p:txBody>
          </p:sp>
        </p:grpSp>
      </p:grpSp>
      <p:grpSp>
        <p:nvGrpSpPr>
          <p:cNvPr id="10" name="Group 9"/>
          <p:cNvGrpSpPr/>
          <p:nvPr/>
        </p:nvGrpSpPr>
        <p:grpSpPr>
          <a:xfrm>
            <a:off x="469407" y="4340419"/>
            <a:ext cx="5183792" cy="2240879"/>
            <a:chOff x="459381" y="4255699"/>
            <a:chExt cx="5082610" cy="2197140"/>
          </a:xfrm>
        </p:grpSpPr>
        <p:sp>
          <p:nvSpPr>
            <p:cNvPr id="5" name="Rectangle 4"/>
            <p:cNvSpPr/>
            <p:nvPr/>
          </p:nvSpPr>
          <p:spPr>
            <a:xfrm>
              <a:off x="3200400" y="4806074"/>
              <a:ext cx="2341591" cy="1086708"/>
            </a:xfrm>
            <a:prstGeom prst="rect">
              <a:avLst/>
            </a:prstGeom>
          </p:spPr>
          <p:txBody>
            <a:bodyPr wrap="square">
              <a:spAutoFit/>
            </a:bodyPr>
            <a:lstStyle/>
            <a:p>
              <a:pPr marL="291436" indent="-291436" defTabSz="895736">
                <a:spcBef>
                  <a:spcPts val="306"/>
                </a:spcBef>
                <a:buFont typeface="Arial" panose="020B0604020202020204" pitchFamily="34" charset="0"/>
                <a:buChar char="•"/>
              </a:pPr>
              <a:r>
                <a:rPr lang="en-US" sz="1428" dirty="0">
                  <a:solidFill>
                    <a:srgbClr val="505050"/>
                  </a:solidFill>
                  <a:latin typeface="Segoe UI"/>
                </a:rPr>
                <a:t>Windows RT</a:t>
              </a:r>
            </a:p>
            <a:p>
              <a:pPr marL="291436" indent="-291436" defTabSz="895736">
                <a:spcBef>
                  <a:spcPts val="306"/>
                </a:spcBef>
                <a:buFont typeface="Arial" panose="020B0604020202020204" pitchFamily="34" charset="0"/>
                <a:buChar char="•"/>
              </a:pPr>
              <a:r>
                <a:rPr lang="en-US" sz="1428" dirty="0">
                  <a:solidFill>
                    <a:srgbClr val="505050"/>
                  </a:solidFill>
                  <a:latin typeface="Segoe UI"/>
                </a:rPr>
                <a:t>Windows Phone 8.x</a:t>
              </a:r>
            </a:p>
            <a:p>
              <a:pPr marL="291436" indent="-291436" defTabSz="895736">
                <a:spcBef>
                  <a:spcPts val="306"/>
                </a:spcBef>
                <a:buFont typeface="Arial" panose="020B0604020202020204" pitchFamily="34" charset="0"/>
                <a:buChar char="•"/>
              </a:pPr>
              <a:r>
                <a:rPr lang="en-US" sz="1428" dirty="0">
                  <a:solidFill>
                    <a:srgbClr val="505050"/>
                  </a:solidFill>
                  <a:latin typeface="Segoe UI"/>
                </a:rPr>
                <a:t>iOS</a:t>
              </a:r>
            </a:p>
            <a:p>
              <a:pPr marL="291436" indent="-291436" defTabSz="895736">
                <a:spcBef>
                  <a:spcPts val="306"/>
                </a:spcBef>
                <a:buFont typeface="Arial" panose="020B0604020202020204" pitchFamily="34" charset="0"/>
                <a:buChar char="•"/>
              </a:pPr>
              <a:r>
                <a:rPr lang="en-US" sz="1428" dirty="0">
                  <a:solidFill>
                    <a:srgbClr val="505050"/>
                  </a:solidFill>
                  <a:latin typeface="Segoe UI"/>
                </a:rPr>
                <a:t>Android</a:t>
              </a:r>
            </a:p>
          </p:txBody>
        </p:sp>
        <p:grpSp>
          <p:nvGrpSpPr>
            <p:cNvPr id="9" name="Group 8"/>
            <p:cNvGrpSpPr/>
            <p:nvPr/>
          </p:nvGrpSpPr>
          <p:grpSpPr>
            <a:xfrm>
              <a:off x="459381" y="4255699"/>
              <a:ext cx="4151381" cy="2197140"/>
              <a:chOff x="459381" y="4255699"/>
              <a:chExt cx="4151381" cy="2197140"/>
            </a:xfrm>
          </p:grpSpPr>
          <p:grpSp>
            <p:nvGrpSpPr>
              <p:cNvPr id="188" name="Group 187"/>
              <p:cNvGrpSpPr/>
              <p:nvPr/>
            </p:nvGrpSpPr>
            <p:grpSpPr>
              <a:xfrm>
                <a:off x="650657" y="4255699"/>
                <a:ext cx="3960105" cy="2197140"/>
                <a:chOff x="6766621" y="1027028"/>
                <a:chExt cx="3960105" cy="2197140"/>
              </a:xfrm>
            </p:grpSpPr>
            <p:sp>
              <p:nvSpPr>
                <p:cNvPr id="189" name="TextBox 188"/>
                <p:cNvSpPr txBox="1"/>
                <p:nvPr/>
              </p:nvSpPr>
              <p:spPr>
                <a:xfrm>
                  <a:off x="6909408" y="1027028"/>
                  <a:ext cx="3817318" cy="2197140"/>
                </a:xfrm>
                <a:prstGeom prst="rect">
                  <a:avLst/>
                </a:prstGeom>
                <a:noFill/>
              </p:spPr>
              <p:txBody>
                <a:bodyPr wrap="square" lIns="186521" tIns="149217" rIns="186521" bIns="149217" rtlCol="0">
                  <a:spAutoFit/>
                </a:bodyPr>
                <a:lstStyle/>
                <a:p>
                  <a:pPr defTabSz="932597">
                    <a:spcAft>
                      <a:spcPts val="612"/>
                    </a:spcAft>
                  </a:pPr>
                  <a:r>
                    <a:rPr lang="en-US" sz="2040" dirty="0">
                      <a:solidFill>
                        <a:srgbClr val="002050"/>
                      </a:solidFill>
                      <a:latin typeface="Segoe UI Light"/>
                    </a:rPr>
                    <a:t>Devices Supported</a:t>
                  </a:r>
                </a:p>
                <a:p>
                  <a:pPr marL="291436" indent="-291436" defTabSz="895736">
                    <a:spcBef>
                      <a:spcPts val="306"/>
                    </a:spcBef>
                    <a:buFont typeface="Arial" panose="020B0604020202020204" pitchFamily="34" charset="0"/>
                    <a:buChar char="•"/>
                  </a:pPr>
                  <a:r>
                    <a:rPr lang="en-US" sz="1428" dirty="0">
                      <a:solidFill>
                        <a:srgbClr val="505050"/>
                      </a:solidFill>
                      <a:latin typeface="Segoe UI"/>
                    </a:rPr>
                    <a:t>Windows PCs  </a:t>
                  </a:r>
                  <a:br>
                    <a:rPr lang="en-US" sz="1428" dirty="0">
                      <a:solidFill>
                        <a:srgbClr val="505050"/>
                      </a:solidFill>
                      <a:latin typeface="Segoe UI"/>
                    </a:rPr>
                  </a:br>
                  <a:r>
                    <a:rPr lang="en-US" sz="1428" dirty="0">
                      <a:solidFill>
                        <a:srgbClr val="505050"/>
                      </a:solidFill>
                      <a:latin typeface="Segoe UI"/>
                    </a:rPr>
                    <a:t>(x86/64, Intel SoC)</a:t>
                  </a:r>
                </a:p>
                <a:p>
                  <a:pPr marL="291436" indent="-291436" defTabSz="895736">
                    <a:spcBef>
                      <a:spcPts val="306"/>
                    </a:spcBef>
                    <a:buFont typeface="Arial" panose="020B0604020202020204" pitchFamily="34" charset="0"/>
                    <a:buChar char="•"/>
                  </a:pPr>
                  <a:r>
                    <a:rPr lang="en-US" sz="1428" dirty="0">
                      <a:solidFill>
                        <a:srgbClr val="505050"/>
                      </a:solidFill>
                      <a:latin typeface="Segoe UI"/>
                    </a:rPr>
                    <a:t>Windows to Go</a:t>
                  </a:r>
                </a:p>
                <a:p>
                  <a:pPr marL="291436" indent="-291436" defTabSz="895736">
                    <a:spcBef>
                      <a:spcPts val="306"/>
                    </a:spcBef>
                    <a:buFont typeface="Arial" panose="020B0604020202020204" pitchFamily="34" charset="0"/>
                    <a:buChar char="•"/>
                  </a:pPr>
                  <a:r>
                    <a:rPr lang="en-US" sz="1428" dirty="0">
                      <a:solidFill>
                        <a:srgbClr val="505050"/>
                      </a:solidFill>
                      <a:latin typeface="Segoe UI"/>
                    </a:rPr>
                    <a:t>Windows Server</a:t>
                  </a:r>
                </a:p>
                <a:p>
                  <a:pPr marL="291436" indent="-291436" defTabSz="895736">
                    <a:spcBef>
                      <a:spcPts val="306"/>
                    </a:spcBef>
                    <a:buFont typeface="Arial" panose="020B0604020202020204" pitchFamily="34" charset="0"/>
                    <a:buChar char="•"/>
                  </a:pPr>
                  <a:r>
                    <a:rPr lang="en-US" sz="1428" dirty="0">
                      <a:solidFill>
                        <a:srgbClr val="505050"/>
                      </a:solidFill>
                      <a:latin typeface="Segoe UI"/>
                    </a:rPr>
                    <a:t>Linux</a:t>
                  </a:r>
                </a:p>
                <a:p>
                  <a:pPr marL="291436" indent="-291436" defTabSz="895736">
                    <a:spcBef>
                      <a:spcPts val="306"/>
                    </a:spcBef>
                    <a:buFont typeface="Arial" panose="020B0604020202020204" pitchFamily="34" charset="0"/>
                    <a:buChar char="•"/>
                  </a:pPr>
                  <a:r>
                    <a:rPr lang="en-US" sz="1428" dirty="0">
                      <a:solidFill>
                        <a:srgbClr val="505050"/>
                      </a:solidFill>
                      <a:latin typeface="Segoe UI"/>
                    </a:rPr>
                    <a:t>OS X</a:t>
                  </a:r>
                </a:p>
              </p:txBody>
            </p:sp>
            <p:sp>
              <p:nvSpPr>
                <p:cNvPr id="192" name="Isosceles Triangle 191"/>
                <p:cNvSpPr/>
                <p:nvPr/>
              </p:nvSpPr>
              <p:spPr bwMode="auto">
                <a:xfrm rot="5400000">
                  <a:off x="6744994" y="1293673"/>
                  <a:ext cx="152594" cy="10934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rgbClr val="FFFFFF"/>
                    </a:solidFill>
                    <a:latin typeface="Segoe UI Light"/>
                    <a:ea typeface="Segoe UI" pitchFamily="34" charset="0"/>
                    <a:cs typeface="Segoe UI" pitchFamily="34" charset="0"/>
                  </a:endParaRPr>
                </a:p>
              </p:txBody>
            </p:sp>
          </p:grpSp>
          <p:grpSp>
            <p:nvGrpSpPr>
              <p:cNvPr id="96" name="Group 95"/>
              <p:cNvGrpSpPr/>
              <p:nvPr/>
            </p:nvGrpSpPr>
            <p:grpSpPr>
              <a:xfrm>
                <a:off x="459381" y="4346545"/>
                <a:ext cx="409673" cy="409673"/>
                <a:chOff x="459260" y="1806980"/>
                <a:chExt cx="409673" cy="409673"/>
              </a:xfrm>
            </p:grpSpPr>
            <p:sp>
              <p:nvSpPr>
                <p:cNvPr id="97" name="Oval 96"/>
                <p:cNvSpPr/>
                <p:nvPr/>
              </p:nvSpPr>
              <p:spPr bwMode="auto">
                <a:xfrm>
                  <a:off x="459260" y="1806980"/>
                  <a:ext cx="409673" cy="409673"/>
                </a:xfrm>
                <a:prstGeom prst="ellipse">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00" name="Isosceles Triangle 99"/>
                <p:cNvSpPr/>
                <p:nvPr/>
              </p:nvSpPr>
              <p:spPr bwMode="auto">
                <a:xfrm rot="5400000">
                  <a:off x="612942" y="1958638"/>
                  <a:ext cx="149594" cy="10719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rgbClr val="FFFFFF"/>
                    </a:solidFill>
                    <a:latin typeface="Segoe UI Light"/>
                    <a:ea typeface="Segoe UI" pitchFamily="34" charset="0"/>
                    <a:cs typeface="Segoe UI" pitchFamily="34" charset="0"/>
                  </a:endParaRPr>
                </a:p>
              </p:txBody>
            </p:sp>
          </p:grpSp>
        </p:grpSp>
      </p:grpSp>
      <p:grpSp>
        <p:nvGrpSpPr>
          <p:cNvPr id="114" name="Group 113"/>
          <p:cNvGrpSpPr>
            <a:grpSpLocks noChangeAspect="1"/>
          </p:cNvGrpSpPr>
          <p:nvPr/>
        </p:nvGrpSpPr>
        <p:grpSpPr>
          <a:xfrm>
            <a:off x="11148820" y="5187453"/>
            <a:ext cx="779092" cy="599318"/>
            <a:chOff x="10788170" y="2647113"/>
            <a:chExt cx="815784" cy="604054"/>
          </a:xfrm>
        </p:grpSpPr>
        <p:pic>
          <p:nvPicPr>
            <p:cNvPr id="116" name="Picture 115"/>
            <p:cNvPicPr>
              <a:picLocks noChangeAspect="1"/>
            </p:cNvPicPr>
            <p:nvPr/>
          </p:nvPicPr>
          <p:blipFill>
            <a:blip r:embed="rId11"/>
            <a:stretch>
              <a:fillRect/>
            </a:stretch>
          </p:blipFill>
          <p:spPr>
            <a:xfrm>
              <a:off x="10788170" y="2647113"/>
              <a:ext cx="815784" cy="604054"/>
            </a:xfrm>
            <a:prstGeom prst="rect">
              <a:avLst/>
            </a:prstGeom>
          </p:spPr>
        </p:pic>
        <p:pic>
          <p:nvPicPr>
            <p:cNvPr id="117" name="Picture 116"/>
            <p:cNvPicPr>
              <a:picLocks noChangeAspect="1"/>
            </p:cNvPicPr>
            <p:nvPr/>
          </p:nvPicPr>
          <p:blipFill>
            <a:blip r:embed="rId10"/>
            <a:stretch>
              <a:fillRect/>
            </a:stretch>
          </p:blipFill>
          <p:spPr>
            <a:xfrm>
              <a:off x="11085436" y="2746695"/>
              <a:ext cx="221253" cy="272686"/>
            </a:xfrm>
            <a:prstGeom prst="rect">
              <a:avLst/>
            </a:prstGeom>
          </p:spPr>
        </p:pic>
      </p:grpSp>
    </p:spTree>
    <p:extLst>
      <p:ext uri="{BB962C8B-B14F-4D97-AF65-F5344CB8AC3E}">
        <p14:creationId xmlns:p14="http://schemas.microsoft.com/office/powerpoint/2010/main" val="119995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nodeType="withEffect">
                                  <p:stCondLst>
                                    <p:cond delay="0"/>
                                  </p:stCondLst>
                                  <p:childTnLst>
                                    <p:set>
                                      <p:cBhvr>
                                        <p:cTn id="12" dur="1" fill="hold">
                                          <p:stCondLst>
                                            <p:cond delay="0"/>
                                          </p:stCondLst>
                                        </p:cTn>
                                        <p:tgtEl>
                                          <p:spTgt spid="109"/>
                                        </p:tgtEl>
                                        <p:attrNameLst>
                                          <p:attrName>style.visibility</p:attrName>
                                        </p:attrNameLst>
                                      </p:cBhvr>
                                      <p:to>
                                        <p:strVal val="visible"/>
                                      </p:to>
                                    </p:set>
                                    <p:animEffect transition="in" filter="fade">
                                      <p:cBhvr>
                                        <p:cTn id="13" dur="500"/>
                                        <p:tgtEl>
                                          <p:spTgt spid="10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0"/>
                                        </p:tgtEl>
                                        <p:attrNameLst>
                                          <p:attrName>style.visibility</p:attrName>
                                        </p:attrNameLst>
                                      </p:cBhvr>
                                      <p:to>
                                        <p:strVal val="visible"/>
                                      </p:to>
                                    </p:set>
                                    <p:animEffect transition="in" filter="fade">
                                      <p:cBhvr>
                                        <p:cTn id="16" dur="500"/>
                                        <p:tgtEl>
                                          <p:spTgt spid="1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fade">
                                      <p:cBhvr>
                                        <p:cTn id="19" dur="500"/>
                                        <p:tgtEl>
                                          <p:spTgt spid="111"/>
                                        </p:tgtEl>
                                      </p:cBhvr>
                                    </p:animEffect>
                                  </p:childTnLst>
                                </p:cTn>
                              </p:par>
                              <p:par>
                                <p:cTn id="20" presetID="10" presetClass="entr" presetSubtype="0" fill="hold" nodeType="with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fade">
                                      <p:cBhvr>
                                        <p:cTn id="22" dur="500"/>
                                        <p:tgtEl>
                                          <p:spTgt spid="112"/>
                                        </p:tgtEl>
                                      </p:cBhvr>
                                    </p:animEffect>
                                  </p:childTnLst>
                                </p:cTn>
                              </p:par>
                              <p:par>
                                <p:cTn id="23" presetID="10" presetClass="entr" presetSubtype="0" fill="hold" nodeType="withEffect">
                                  <p:stCondLst>
                                    <p:cond delay="0"/>
                                  </p:stCondLst>
                                  <p:childTnLst>
                                    <p:set>
                                      <p:cBhvr>
                                        <p:cTn id="24" dur="1" fill="hold">
                                          <p:stCondLst>
                                            <p:cond delay="0"/>
                                          </p:stCondLst>
                                        </p:cTn>
                                        <p:tgtEl>
                                          <p:spTgt spid="113"/>
                                        </p:tgtEl>
                                        <p:attrNameLst>
                                          <p:attrName>style.visibility</p:attrName>
                                        </p:attrNameLst>
                                      </p:cBhvr>
                                      <p:to>
                                        <p:strVal val="visible"/>
                                      </p:to>
                                    </p:set>
                                    <p:animEffect transition="in" filter="fade">
                                      <p:cBhvr>
                                        <p:cTn id="25" dur="500"/>
                                        <p:tgtEl>
                                          <p:spTgt spid="113"/>
                                        </p:tgtEl>
                                      </p:cBhvr>
                                    </p:animEffect>
                                  </p:childTnLst>
                                </p:cTn>
                              </p:par>
                              <p:par>
                                <p:cTn id="26" presetID="10" presetClass="entr" presetSubtype="0" fill="hold" nodeType="withEffect">
                                  <p:stCondLst>
                                    <p:cond delay="0"/>
                                  </p:stCondLst>
                                  <p:childTnLst>
                                    <p:set>
                                      <p:cBhvr>
                                        <p:cTn id="27" dur="1" fill="hold">
                                          <p:stCondLst>
                                            <p:cond delay="0"/>
                                          </p:stCondLst>
                                        </p:cTn>
                                        <p:tgtEl>
                                          <p:spTgt spid="202"/>
                                        </p:tgtEl>
                                        <p:attrNameLst>
                                          <p:attrName>style.visibility</p:attrName>
                                        </p:attrNameLst>
                                      </p:cBhvr>
                                      <p:to>
                                        <p:strVal val="visible"/>
                                      </p:to>
                                    </p:set>
                                    <p:animEffect transition="in" filter="fade">
                                      <p:cBhvr>
                                        <p:cTn id="28" dur="500"/>
                                        <p:tgtEl>
                                          <p:spTgt spid="202"/>
                                        </p:tgtEl>
                                      </p:cBhvr>
                                    </p:animEffect>
                                  </p:childTnLst>
                                </p:cTn>
                              </p:par>
                              <p:par>
                                <p:cTn id="29" presetID="10" presetClass="entr" presetSubtype="0" fill="hold" nodeType="withEffect">
                                  <p:stCondLst>
                                    <p:cond delay="0"/>
                                  </p:stCondLst>
                                  <p:childTnLst>
                                    <p:set>
                                      <p:cBhvr>
                                        <p:cTn id="30" dur="1" fill="hold">
                                          <p:stCondLst>
                                            <p:cond delay="0"/>
                                          </p:stCondLst>
                                        </p:cTn>
                                        <p:tgtEl>
                                          <p:spTgt spid="139"/>
                                        </p:tgtEl>
                                        <p:attrNameLst>
                                          <p:attrName>style.visibility</p:attrName>
                                        </p:attrNameLst>
                                      </p:cBhvr>
                                      <p:to>
                                        <p:strVal val="visible"/>
                                      </p:to>
                                    </p:set>
                                    <p:animEffect transition="in" filter="fade">
                                      <p:cBhvr>
                                        <p:cTn id="31" dur="500"/>
                                        <p:tgtEl>
                                          <p:spTgt spid="139"/>
                                        </p:tgtEl>
                                      </p:cBhvr>
                                    </p:animEffect>
                                  </p:childTnLst>
                                </p:cTn>
                              </p:par>
                              <p:par>
                                <p:cTn id="32" presetID="10" presetClass="entr" presetSubtype="0" fill="hold" nodeType="withEffect">
                                  <p:stCondLst>
                                    <p:cond delay="0"/>
                                  </p:stCondLst>
                                  <p:childTnLst>
                                    <p:set>
                                      <p:cBhvr>
                                        <p:cTn id="33" dur="1" fill="hold">
                                          <p:stCondLst>
                                            <p:cond delay="0"/>
                                          </p:stCondLst>
                                        </p:cTn>
                                        <p:tgtEl>
                                          <p:spTgt spid="143"/>
                                        </p:tgtEl>
                                        <p:attrNameLst>
                                          <p:attrName>style.visibility</p:attrName>
                                        </p:attrNameLst>
                                      </p:cBhvr>
                                      <p:to>
                                        <p:strVal val="visible"/>
                                      </p:to>
                                    </p:set>
                                    <p:animEffect transition="in" filter="fade">
                                      <p:cBhvr>
                                        <p:cTn id="34" dur="500"/>
                                        <p:tgtEl>
                                          <p:spTgt spid="143"/>
                                        </p:tgtEl>
                                      </p:cBhvr>
                                    </p:animEffect>
                                  </p:childTnLst>
                                </p:cTn>
                              </p:par>
                              <p:par>
                                <p:cTn id="35" presetID="10" presetClass="entr" presetSubtype="0" fill="hold" nodeType="withEffect">
                                  <p:stCondLst>
                                    <p:cond delay="0"/>
                                  </p:stCondLst>
                                  <p:childTnLst>
                                    <p:set>
                                      <p:cBhvr>
                                        <p:cTn id="36" dur="1" fill="hold">
                                          <p:stCondLst>
                                            <p:cond delay="0"/>
                                          </p:stCondLst>
                                        </p:cTn>
                                        <p:tgtEl>
                                          <p:spTgt spid="229"/>
                                        </p:tgtEl>
                                        <p:attrNameLst>
                                          <p:attrName>style.visibility</p:attrName>
                                        </p:attrNameLst>
                                      </p:cBhvr>
                                      <p:to>
                                        <p:strVal val="visible"/>
                                      </p:to>
                                    </p:set>
                                    <p:animEffect transition="in" filter="fade">
                                      <p:cBhvr>
                                        <p:cTn id="37" dur="500"/>
                                        <p:tgtEl>
                                          <p:spTgt spid="2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7"/>
                                        </p:tgtEl>
                                        <p:attrNameLst>
                                          <p:attrName>style.visibility</p:attrName>
                                        </p:attrNameLst>
                                      </p:cBhvr>
                                      <p:to>
                                        <p:strVal val="visible"/>
                                      </p:to>
                                    </p:set>
                                    <p:animEffect transition="in" filter="fade">
                                      <p:cBhvr>
                                        <p:cTn id="40" dur="500"/>
                                        <p:tgtEl>
                                          <p:spTgt spid="14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8"/>
                                        </p:tgtEl>
                                        <p:attrNameLst>
                                          <p:attrName>style.visibility</p:attrName>
                                        </p:attrNameLst>
                                      </p:cBhvr>
                                      <p:to>
                                        <p:strVal val="visible"/>
                                      </p:to>
                                    </p:set>
                                    <p:animEffect transition="in" filter="fade">
                                      <p:cBhvr>
                                        <p:cTn id="43" dur="500"/>
                                        <p:tgtEl>
                                          <p:spTgt spid="148"/>
                                        </p:tgtEl>
                                      </p:cBhvr>
                                    </p:animEffect>
                                  </p:childTnLst>
                                </p:cTn>
                              </p:par>
                              <p:par>
                                <p:cTn id="44" presetID="10" presetClass="entr" presetSubtype="0" fill="hold" nodeType="withEffect">
                                  <p:stCondLst>
                                    <p:cond delay="0"/>
                                  </p:stCondLst>
                                  <p:childTnLst>
                                    <p:set>
                                      <p:cBhvr>
                                        <p:cTn id="45" dur="1" fill="hold">
                                          <p:stCondLst>
                                            <p:cond delay="0"/>
                                          </p:stCondLst>
                                        </p:cTn>
                                        <p:tgtEl>
                                          <p:spTgt spid="152"/>
                                        </p:tgtEl>
                                        <p:attrNameLst>
                                          <p:attrName>style.visibility</p:attrName>
                                        </p:attrNameLst>
                                      </p:cBhvr>
                                      <p:to>
                                        <p:strVal val="visible"/>
                                      </p:to>
                                    </p:set>
                                    <p:animEffect transition="in" filter="fade">
                                      <p:cBhvr>
                                        <p:cTn id="46" dur="500"/>
                                        <p:tgtEl>
                                          <p:spTgt spid="152"/>
                                        </p:tgtEl>
                                      </p:cBhvr>
                                    </p:animEffect>
                                  </p:childTnLst>
                                </p:cTn>
                              </p:par>
                              <p:par>
                                <p:cTn id="47" presetID="10" presetClass="entr" presetSubtype="0" fill="hold" nodeType="withEffect">
                                  <p:stCondLst>
                                    <p:cond delay="0"/>
                                  </p:stCondLst>
                                  <p:childTnLst>
                                    <p:set>
                                      <p:cBhvr>
                                        <p:cTn id="48" dur="1" fill="hold">
                                          <p:stCondLst>
                                            <p:cond delay="0"/>
                                          </p:stCondLst>
                                        </p:cTn>
                                        <p:tgtEl>
                                          <p:spTgt spid="155"/>
                                        </p:tgtEl>
                                        <p:attrNameLst>
                                          <p:attrName>style.visibility</p:attrName>
                                        </p:attrNameLst>
                                      </p:cBhvr>
                                      <p:to>
                                        <p:strVal val="visible"/>
                                      </p:to>
                                    </p:set>
                                    <p:animEffect transition="in" filter="fade">
                                      <p:cBhvr>
                                        <p:cTn id="49" dur="500"/>
                                        <p:tgtEl>
                                          <p:spTgt spid="155"/>
                                        </p:tgtEl>
                                      </p:cBhvr>
                                    </p:animEffect>
                                  </p:childTnLst>
                                </p:cTn>
                              </p:par>
                              <p:par>
                                <p:cTn id="50" presetID="10" presetClass="entr" presetSubtype="0" fill="hold" nodeType="withEffect">
                                  <p:stCondLst>
                                    <p:cond delay="0"/>
                                  </p:stCondLst>
                                  <p:childTnLst>
                                    <p:set>
                                      <p:cBhvr>
                                        <p:cTn id="51" dur="1" fill="hold">
                                          <p:stCondLst>
                                            <p:cond delay="0"/>
                                          </p:stCondLst>
                                        </p:cTn>
                                        <p:tgtEl>
                                          <p:spTgt spid="198"/>
                                        </p:tgtEl>
                                        <p:attrNameLst>
                                          <p:attrName>style.visibility</p:attrName>
                                        </p:attrNameLst>
                                      </p:cBhvr>
                                      <p:to>
                                        <p:strVal val="visible"/>
                                      </p:to>
                                    </p:set>
                                    <p:animEffect transition="in" filter="fade">
                                      <p:cBhvr>
                                        <p:cTn id="52" dur="500"/>
                                        <p:tgtEl>
                                          <p:spTgt spid="198"/>
                                        </p:tgtEl>
                                      </p:cBhvr>
                                    </p:animEffect>
                                  </p:childTnLst>
                                </p:cTn>
                              </p:par>
                              <p:par>
                                <p:cTn id="53" presetID="10" presetClass="entr" presetSubtype="0" fill="hold" nodeType="withEffect">
                                  <p:stCondLst>
                                    <p:cond delay="0"/>
                                  </p:stCondLst>
                                  <p:childTnLst>
                                    <p:set>
                                      <p:cBhvr>
                                        <p:cTn id="54" dur="1" fill="hold">
                                          <p:stCondLst>
                                            <p:cond delay="0"/>
                                          </p:stCondLst>
                                        </p:cTn>
                                        <p:tgtEl>
                                          <p:spTgt spid="199"/>
                                        </p:tgtEl>
                                        <p:attrNameLst>
                                          <p:attrName>style.visibility</p:attrName>
                                        </p:attrNameLst>
                                      </p:cBhvr>
                                      <p:to>
                                        <p:strVal val="visible"/>
                                      </p:to>
                                    </p:set>
                                    <p:animEffect transition="in" filter="fade">
                                      <p:cBhvr>
                                        <p:cTn id="55" dur="500"/>
                                        <p:tgtEl>
                                          <p:spTgt spid="19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00"/>
                                        </p:tgtEl>
                                        <p:attrNameLst>
                                          <p:attrName>style.visibility</p:attrName>
                                        </p:attrNameLst>
                                      </p:cBhvr>
                                      <p:to>
                                        <p:strVal val="visible"/>
                                      </p:to>
                                    </p:set>
                                    <p:animEffect transition="in" filter="fade">
                                      <p:cBhvr>
                                        <p:cTn id="58" dur="500"/>
                                        <p:tgtEl>
                                          <p:spTgt spid="200"/>
                                        </p:tgtEl>
                                      </p:cBhvr>
                                    </p:animEffect>
                                  </p:childTnLst>
                                </p:cTn>
                              </p:par>
                              <p:par>
                                <p:cTn id="59" presetID="10" presetClass="entr" presetSubtype="0" fill="hold" nodeType="withEffect">
                                  <p:stCondLst>
                                    <p:cond delay="0"/>
                                  </p:stCondLst>
                                  <p:childTnLst>
                                    <p:set>
                                      <p:cBhvr>
                                        <p:cTn id="60" dur="1" fill="hold">
                                          <p:stCondLst>
                                            <p:cond delay="0"/>
                                          </p:stCondLst>
                                        </p:cTn>
                                        <p:tgtEl>
                                          <p:spTgt spid="201"/>
                                        </p:tgtEl>
                                        <p:attrNameLst>
                                          <p:attrName>style.visibility</p:attrName>
                                        </p:attrNameLst>
                                      </p:cBhvr>
                                      <p:to>
                                        <p:strVal val="visible"/>
                                      </p:to>
                                    </p:set>
                                    <p:animEffect transition="in" filter="fade">
                                      <p:cBhvr>
                                        <p:cTn id="61" dur="500"/>
                                        <p:tgtEl>
                                          <p:spTgt spid="201"/>
                                        </p:tgtEl>
                                      </p:cBhvr>
                                    </p:animEffect>
                                  </p:childTnLst>
                                </p:cTn>
                              </p:par>
                              <p:par>
                                <p:cTn id="62" presetID="10" presetClass="entr" presetSubtype="0" fill="hold" nodeType="withEffect">
                                  <p:stCondLst>
                                    <p:cond delay="0"/>
                                  </p:stCondLst>
                                  <p:childTnLst>
                                    <p:set>
                                      <p:cBhvr>
                                        <p:cTn id="63" dur="1" fill="hold">
                                          <p:stCondLst>
                                            <p:cond delay="0"/>
                                          </p:stCondLst>
                                        </p:cTn>
                                        <p:tgtEl>
                                          <p:spTgt spid="232"/>
                                        </p:tgtEl>
                                        <p:attrNameLst>
                                          <p:attrName>style.visibility</p:attrName>
                                        </p:attrNameLst>
                                      </p:cBhvr>
                                      <p:to>
                                        <p:strVal val="visible"/>
                                      </p:to>
                                    </p:set>
                                    <p:animEffect transition="in" filter="fade">
                                      <p:cBhvr>
                                        <p:cTn id="64" dur="500"/>
                                        <p:tgtEl>
                                          <p:spTgt spid="23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33"/>
                                        </p:tgtEl>
                                        <p:attrNameLst>
                                          <p:attrName>style.visibility</p:attrName>
                                        </p:attrNameLst>
                                      </p:cBhvr>
                                      <p:to>
                                        <p:strVal val="visible"/>
                                      </p:to>
                                    </p:set>
                                    <p:animEffect transition="in" filter="fade">
                                      <p:cBhvr>
                                        <p:cTn id="67" dur="500"/>
                                        <p:tgtEl>
                                          <p:spTgt spid="233"/>
                                        </p:tgtEl>
                                      </p:cBhvr>
                                    </p:animEffect>
                                  </p:childTnLst>
                                </p:cTn>
                              </p:par>
                              <p:par>
                                <p:cTn id="68" presetID="10" presetClass="entr" presetSubtype="0" fill="hold" nodeType="withEffect">
                                  <p:stCondLst>
                                    <p:cond delay="0"/>
                                  </p:stCondLst>
                                  <p:childTnLst>
                                    <p:set>
                                      <p:cBhvr>
                                        <p:cTn id="69" dur="1" fill="hold">
                                          <p:stCondLst>
                                            <p:cond delay="0"/>
                                          </p:stCondLst>
                                        </p:cTn>
                                        <p:tgtEl>
                                          <p:spTgt spid="182"/>
                                        </p:tgtEl>
                                        <p:attrNameLst>
                                          <p:attrName>style.visibility</p:attrName>
                                        </p:attrNameLst>
                                      </p:cBhvr>
                                      <p:to>
                                        <p:strVal val="visible"/>
                                      </p:to>
                                    </p:set>
                                    <p:animEffect transition="in" filter="fade">
                                      <p:cBhvr>
                                        <p:cTn id="70" dur="500"/>
                                        <p:tgtEl>
                                          <p:spTgt spid="182"/>
                                        </p:tgtEl>
                                      </p:cBhvr>
                                    </p:animEffect>
                                  </p:childTnLst>
                                </p:cTn>
                              </p:par>
                              <p:par>
                                <p:cTn id="71" presetID="10" presetClass="entr" presetSubtype="0" fill="hold" nodeType="withEffect">
                                  <p:stCondLst>
                                    <p:cond delay="0"/>
                                  </p:stCondLst>
                                  <p:childTnLst>
                                    <p:set>
                                      <p:cBhvr>
                                        <p:cTn id="72" dur="1" fill="hold">
                                          <p:stCondLst>
                                            <p:cond delay="0"/>
                                          </p:stCondLst>
                                        </p:cTn>
                                        <p:tgtEl>
                                          <p:spTgt spid="114"/>
                                        </p:tgtEl>
                                        <p:attrNameLst>
                                          <p:attrName>style.visibility</p:attrName>
                                        </p:attrNameLst>
                                      </p:cBhvr>
                                      <p:to>
                                        <p:strVal val="visible"/>
                                      </p:to>
                                    </p:set>
                                    <p:animEffect transition="in" filter="fade">
                                      <p:cBhvr>
                                        <p:cTn id="73" dur="500"/>
                                        <p:tgtEl>
                                          <p:spTgt spid="114"/>
                                        </p:tgtEl>
                                      </p:cBhvr>
                                    </p:animEffect>
                                  </p:childTnLst>
                                </p:cTn>
                              </p:par>
                            </p:childTnLst>
                          </p:cTn>
                        </p:par>
                        <p:par>
                          <p:cTn id="74" fill="hold">
                            <p:stCondLst>
                              <p:cond delay="500"/>
                            </p:stCondLst>
                            <p:childTnLst>
                              <p:par>
                                <p:cTn id="75" presetID="10" presetClass="entr" presetSubtype="0" fill="hold" nodeType="after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fade">
                                      <p:cBhvr>
                                        <p:cTn id="77" dur="500"/>
                                        <p:tgtEl>
                                          <p:spTgt spid="8"/>
                                        </p:tgtEl>
                                      </p:cBhvr>
                                    </p:animEffect>
                                  </p:childTnLst>
                                </p:cTn>
                              </p:par>
                            </p:childTnLst>
                          </p:cTn>
                        </p:par>
                        <p:par>
                          <p:cTn id="78" fill="hold">
                            <p:stCondLst>
                              <p:cond delay="1000"/>
                            </p:stCondLst>
                            <p:childTnLst>
                              <p:par>
                                <p:cTn id="79" presetID="10" presetClass="entr" presetSubtype="0" fill="hold" nodeType="after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fade">
                                      <p:cBhvr>
                                        <p:cTn id="8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47" grpId="0"/>
      <p:bldP spid="148" grpId="0"/>
      <p:bldP spid="200" grpId="0"/>
      <p:bldP spid="2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3342453"/>
          </a:xfrm>
        </p:spPr>
        <p:txBody>
          <a:bodyPr/>
          <a:lstStyle/>
          <a:p>
            <a:r>
              <a:rPr lang="en-US" sz="6600" dirty="0"/>
              <a:t>Management Labs</a:t>
            </a:r>
            <a:br>
              <a:rPr lang="en-US" sz="6600" dirty="0"/>
            </a:br>
            <a:br>
              <a:rPr lang="en-US" sz="6600" dirty="0"/>
            </a:br>
            <a:r>
              <a:rPr lang="en-US" sz="3200" dirty="0"/>
              <a:t>Module 02-01: Microsoft Intune integration with SCCM </a:t>
            </a:r>
            <a:br>
              <a:rPr lang="en-US" sz="3200" dirty="0"/>
            </a:br>
            <a:r>
              <a:rPr lang="en-US" sz="3200" dirty="0"/>
              <a:t>Module 02-02: Windows Store for Business setup and configuration</a:t>
            </a:r>
            <a:br>
              <a:rPr lang="en-US" sz="3200" dirty="0"/>
            </a:br>
            <a:r>
              <a:rPr lang="en-US" sz="3200" dirty="0"/>
              <a:t>Module 02-03: Client Settings in Configuration Manager</a:t>
            </a:r>
          </a:p>
        </p:txBody>
      </p:sp>
    </p:spTree>
    <p:extLst>
      <p:ext uri="{BB962C8B-B14F-4D97-AF65-F5344CB8AC3E}">
        <p14:creationId xmlns:p14="http://schemas.microsoft.com/office/powerpoint/2010/main" val="22678858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Updates and Servicing node</a:t>
            </a:r>
          </a:p>
        </p:txBody>
      </p:sp>
      <p:sp>
        <p:nvSpPr>
          <p:cNvPr id="3" name="Text Placeholder 2"/>
          <p:cNvSpPr>
            <a:spLocks noGrp="1"/>
          </p:cNvSpPr>
          <p:nvPr>
            <p:ph type="body" sz="quarter" idx="10"/>
          </p:nvPr>
        </p:nvSpPr>
        <p:spPr/>
        <p:txBody>
          <a:bodyPr/>
          <a:lstStyle/>
          <a:p>
            <a:r>
              <a:rPr lang="en-US" dirty="0"/>
              <a:t>KEEP WINDOWS UP TO DATE</a:t>
            </a:r>
          </a:p>
        </p:txBody>
      </p:sp>
      <p:grpSp>
        <p:nvGrpSpPr>
          <p:cNvPr id="4" name="Group 3"/>
          <p:cNvGrpSpPr/>
          <p:nvPr/>
        </p:nvGrpSpPr>
        <p:grpSpPr>
          <a:xfrm>
            <a:off x="4210067" y="2272416"/>
            <a:ext cx="8194689" cy="4320776"/>
            <a:chOff x="3334242" y="1610865"/>
            <a:chExt cx="9543558" cy="5031988"/>
          </a:xfrm>
        </p:grpSpPr>
        <p:pic>
          <p:nvPicPr>
            <p:cNvPr id="8" name="Picture 7"/>
            <p:cNvPicPr>
              <a:picLocks noChangeAspect="1"/>
            </p:cNvPicPr>
            <p:nvPr/>
          </p:nvPicPr>
          <p:blipFill rotWithShape="1">
            <a:blip r:embed="rId2" cstate="screen">
              <a:extLst>
                <a:ext uri="{28A0092B-C50C-407E-A947-70E740481C1C}">
                  <a14:useLocalDpi xmlns:a14="http://schemas.microsoft.com/office/drawing/2010/main"/>
                </a:ext>
              </a:extLst>
            </a:blip>
            <a:srcRect l="10025" t="18923" r="9898" b="17745"/>
            <a:stretch/>
          </p:blipFill>
          <p:spPr>
            <a:xfrm>
              <a:off x="3334242" y="1610865"/>
              <a:ext cx="9543558" cy="503198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916073" y="2282338"/>
              <a:ext cx="6348875" cy="3585062"/>
            </a:xfrm>
            <a:prstGeom prst="roundRect">
              <a:avLst>
                <a:gd name="adj" fmla="val 0"/>
              </a:avLst>
            </a:prstGeom>
            <a:solidFill>
              <a:srgbClr val="FFFFFF">
                <a:shade val="85000"/>
              </a:srgbClr>
            </a:solidFill>
            <a:ln>
              <a:noFill/>
            </a:ln>
            <a:effectLst/>
          </p:spPr>
        </p:pic>
      </p:grpSp>
      <p:sp>
        <p:nvSpPr>
          <p:cNvPr id="12" name="TextBox 11"/>
          <p:cNvSpPr txBox="1"/>
          <p:nvPr/>
        </p:nvSpPr>
        <p:spPr>
          <a:xfrm>
            <a:off x="682296" y="1657164"/>
            <a:ext cx="5674975" cy="621530"/>
          </a:xfrm>
          <a:prstGeom prst="rect">
            <a:avLst/>
          </a:prstGeom>
          <a:noFill/>
        </p:spPr>
        <p:txBody>
          <a:bodyPr wrap="square" lIns="186521" tIns="149217" rIns="186521" bIns="149217" rtlCol="0">
            <a:spAutoFit/>
          </a:bodyPr>
          <a:lstStyle/>
          <a:p>
            <a:pPr defTabSz="914106">
              <a:spcBef>
                <a:spcPts val="1176"/>
              </a:spcBef>
              <a:defRPr/>
            </a:pPr>
            <a:r>
              <a:rPr lang="en-US" sz="2040" dirty="0">
                <a:solidFill>
                  <a:schemeClr val="accent2"/>
                </a:solidFill>
                <a:latin typeface="+mj-lt"/>
                <a:ea typeface="Segoe UI" charset="0"/>
                <a:cs typeface="Segoe UI" charset="0"/>
              </a:rPr>
              <a:t>Download and install updates for:</a:t>
            </a:r>
            <a:endParaRPr lang="en-US" altLang="zh-CN" sz="2040" dirty="0">
              <a:solidFill>
                <a:schemeClr val="accent2"/>
              </a:solidFill>
              <a:latin typeface="+mj-lt"/>
              <a:ea typeface="Segoe UI" charset="0"/>
              <a:cs typeface="Segoe UI" charset="0"/>
            </a:endParaRPr>
          </a:p>
        </p:txBody>
      </p:sp>
      <p:sp>
        <p:nvSpPr>
          <p:cNvPr id="14" name="TextBox 13"/>
          <p:cNvSpPr txBox="1"/>
          <p:nvPr/>
        </p:nvSpPr>
        <p:spPr>
          <a:xfrm>
            <a:off x="680235" y="3158479"/>
            <a:ext cx="6102057" cy="621530"/>
          </a:xfrm>
          <a:prstGeom prst="rect">
            <a:avLst/>
          </a:prstGeom>
          <a:noFill/>
        </p:spPr>
        <p:txBody>
          <a:bodyPr wrap="square" lIns="186521" tIns="149217" rIns="186521" bIns="149217" rtlCol="0">
            <a:spAutoFit/>
          </a:bodyPr>
          <a:lstStyle/>
          <a:p>
            <a:pPr defTabSz="914106">
              <a:defRPr/>
            </a:pPr>
            <a:r>
              <a:rPr lang="en-US" altLang="zh-CN" sz="2040" dirty="0">
                <a:solidFill>
                  <a:schemeClr val="accent2"/>
                </a:solidFill>
                <a:latin typeface="+mj-lt"/>
                <a:ea typeface="Segoe UI" charset="0"/>
                <a:cs typeface="Segoe UI" charset="0"/>
              </a:rPr>
              <a:t>Designed for Windows 10 CB/CBB</a:t>
            </a:r>
          </a:p>
        </p:txBody>
      </p:sp>
      <p:sp>
        <p:nvSpPr>
          <p:cNvPr id="27" name="TextBox 26"/>
          <p:cNvSpPr txBox="1"/>
          <p:nvPr/>
        </p:nvSpPr>
        <p:spPr>
          <a:xfrm>
            <a:off x="722936" y="2100796"/>
            <a:ext cx="2819246" cy="1203820"/>
          </a:xfrm>
          <a:prstGeom prst="rect">
            <a:avLst/>
          </a:prstGeom>
          <a:noFill/>
        </p:spPr>
        <p:txBody>
          <a:bodyPr wrap="none" lIns="186521" tIns="149217" rIns="186521" bIns="149217" rtlCol="0">
            <a:spAutoFit/>
          </a:bodyPr>
          <a:lstStyle/>
          <a:p>
            <a:pPr marL="198177" indent="-198177" defTabSz="914106">
              <a:lnSpc>
                <a:spcPts val="1549"/>
              </a:lnSpc>
              <a:spcBef>
                <a:spcPts val="1176"/>
              </a:spcBef>
              <a:buFont typeface="Arial" charset="0"/>
              <a:buChar char="•"/>
              <a:defRPr/>
            </a:pPr>
            <a:r>
              <a:rPr lang="en-US" altLang="zh-CN" sz="1632" dirty="0">
                <a:latin typeface="Segoe UI" charset="0"/>
                <a:ea typeface="Segoe UI" charset="0"/>
                <a:cs typeface="Segoe UI" charset="0"/>
              </a:rPr>
              <a:t>Configuration Manager</a:t>
            </a:r>
          </a:p>
          <a:p>
            <a:pPr marL="198177" indent="-198177" defTabSz="914106">
              <a:lnSpc>
                <a:spcPts val="1549"/>
              </a:lnSpc>
              <a:spcBef>
                <a:spcPts val="1176"/>
              </a:spcBef>
              <a:buFont typeface="Arial" charset="0"/>
              <a:buChar char="•"/>
              <a:defRPr/>
            </a:pPr>
            <a:r>
              <a:rPr lang="en-US" altLang="zh-CN" sz="1632" dirty="0">
                <a:latin typeface="Segoe UI" charset="0"/>
                <a:ea typeface="Segoe UI" charset="0"/>
                <a:cs typeface="Segoe UI" charset="0"/>
              </a:rPr>
              <a:t>Intune extensions</a:t>
            </a:r>
          </a:p>
          <a:p>
            <a:pPr marL="198177" indent="-198177" defTabSz="914106">
              <a:lnSpc>
                <a:spcPts val="1549"/>
              </a:lnSpc>
              <a:spcBef>
                <a:spcPts val="1176"/>
              </a:spcBef>
              <a:buFont typeface="Arial" charset="0"/>
              <a:buChar char="•"/>
              <a:defRPr/>
            </a:pPr>
            <a:r>
              <a:rPr lang="en-US" altLang="zh-CN" sz="1632" dirty="0">
                <a:latin typeface="Segoe UI" charset="0"/>
                <a:ea typeface="Segoe UI" charset="0"/>
                <a:cs typeface="Segoe UI" charset="0"/>
              </a:rPr>
              <a:t>Cumulative updates</a:t>
            </a:r>
          </a:p>
        </p:txBody>
      </p:sp>
      <p:sp>
        <p:nvSpPr>
          <p:cNvPr id="19" name="TextBox 18"/>
          <p:cNvSpPr txBox="1"/>
          <p:nvPr/>
        </p:nvSpPr>
        <p:spPr>
          <a:xfrm>
            <a:off x="680235" y="3617137"/>
            <a:ext cx="4606673" cy="941711"/>
          </a:xfrm>
          <a:prstGeom prst="rect">
            <a:avLst/>
          </a:prstGeom>
          <a:noFill/>
        </p:spPr>
        <p:txBody>
          <a:bodyPr wrap="square" lIns="186521" tIns="149217" rIns="186521" bIns="149217" rtlCol="0">
            <a:spAutoFit/>
          </a:bodyPr>
          <a:lstStyle/>
          <a:p>
            <a:pPr defTabSz="914106">
              <a:defRPr/>
            </a:pPr>
            <a:r>
              <a:rPr lang="en-US" altLang="zh-CN" sz="2040" dirty="0">
                <a:solidFill>
                  <a:schemeClr val="accent2"/>
                </a:solidFill>
                <a:latin typeface="+mj-lt"/>
                <a:ea typeface="Segoe UI" charset="0"/>
                <a:cs typeface="Segoe UI" charset="0"/>
              </a:rPr>
              <a:t>More frequent and easier to install directly from the admin console</a:t>
            </a:r>
          </a:p>
        </p:txBody>
      </p:sp>
      <p:sp>
        <p:nvSpPr>
          <p:cNvPr id="26" name="TextBox 25"/>
          <p:cNvSpPr txBox="1"/>
          <p:nvPr/>
        </p:nvSpPr>
        <p:spPr>
          <a:xfrm>
            <a:off x="680235" y="4381565"/>
            <a:ext cx="6102057" cy="621530"/>
          </a:xfrm>
          <a:prstGeom prst="rect">
            <a:avLst/>
          </a:prstGeom>
          <a:noFill/>
        </p:spPr>
        <p:txBody>
          <a:bodyPr wrap="square" lIns="186521" tIns="149217" rIns="186521" bIns="149217" rtlCol="0">
            <a:spAutoFit/>
          </a:bodyPr>
          <a:lstStyle/>
          <a:p>
            <a:pPr defTabSz="914106">
              <a:defRPr/>
            </a:pPr>
            <a:r>
              <a:rPr lang="en-US" altLang="zh-CN" sz="2040" dirty="0">
                <a:solidFill>
                  <a:schemeClr val="accent2"/>
                </a:solidFill>
                <a:latin typeface="+mj-lt"/>
                <a:ea typeface="Segoe UI" charset="0"/>
                <a:cs typeface="Segoe UI" charset="0"/>
              </a:rPr>
              <a:t>Choose what features to enable</a:t>
            </a:r>
          </a:p>
        </p:txBody>
      </p:sp>
      <p:sp>
        <p:nvSpPr>
          <p:cNvPr id="32" name="TextBox 31"/>
          <p:cNvSpPr txBox="1"/>
          <p:nvPr/>
        </p:nvSpPr>
        <p:spPr>
          <a:xfrm>
            <a:off x="680235" y="4824933"/>
            <a:ext cx="6102057" cy="621530"/>
          </a:xfrm>
          <a:prstGeom prst="rect">
            <a:avLst/>
          </a:prstGeom>
          <a:noFill/>
        </p:spPr>
        <p:txBody>
          <a:bodyPr wrap="square" lIns="186521" tIns="149217" rIns="186521" bIns="149217" rtlCol="0">
            <a:spAutoFit/>
          </a:bodyPr>
          <a:lstStyle/>
          <a:p>
            <a:pPr defTabSz="914106">
              <a:defRPr/>
            </a:pPr>
            <a:r>
              <a:rPr lang="en-US" altLang="zh-CN" sz="2040" dirty="0">
                <a:solidFill>
                  <a:schemeClr val="accent2"/>
                </a:solidFill>
                <a:latin typeface="+mj-lt"/>
                <a:ea typeface="Segoe UI" charset="0"/>
                <a:cs typeface="Segoe UI" charset="0"/>
              </a:rPr>
              <a:t>Run prerequisite checks</a:t>
            </a:r>
          </a:p>
        </p:txBody>
      </p:sp>
      <p:sp>
        <p:nvSpPr>
          <p:cNvPr id="36" name="TextBox 35"/>
          <p:cNvSpPr txBox="1"/>
          <p:nvPr/>
        </p:nvSpPr>
        <p:spPr>
          <a:xfrm>
            <a:off x="680235" y="5268302"/>
            <a:ext cx="6102057" cy="621530"/>
          </a:xfrm>
          <a:prstGeom prst="rect">
            <a:avLst/>
          </a:prstGeom>
          <a:noFill/>
        </p:spPr>
        <p:txBody>
          <a:bodyPr wrap="square" lIns="186521" tIns="149217" rIns="186521" bIns="149217" rtlCol="0">
            <a:spAutoFit/>
          </a:bodyPr>
          <a:lstStyle/>
          <a:p>
            <a:pPr defTabSz="914106">
              <a:defRPr/>
            </a:pPr>
            <a:r>
              <a:rPr lang="en-US" altLang="zh-CN" sz="2040" dirty="0">
                <a:solidFill>
                  <a:schemeClr val="accent2"/>
                </a:solidFill>
                <a:latin typeface="+mj-lt"/>
                <a:ea typeface="Segoe UI" charset="0"/>
                <a:cs typeface="Segoe UI" charset="0"/>
              </a:rPr>
              <a:t>Update sites, clients, and consoles</a:t>
            </a:r>
          </a:p>
        </p:txBody>
      </p:sp>
      <p:sp>
        <p:nvSpPr>
          <p:cNvPr id="40" name="TextBox 39"/>
          <p:cNvSpPr txBox="1"/>
          <p:nvPr/>
        </p:nvSpPr>
        <p:spPr>
          <a:xfrm>
            <a:off x="680235" y="5726961"/>
            <a:ext cx="6102057" cy="621530"/>
          </a:xfrm>
          <a:prstGeom prst="rect">
            <a:avLst/>
          </a:prstGeom>
          <a:noFill/>
        </p:spPr>
        <p:txBody>
          <a:bodyPr wrap="square" lIns="186521" tIns="149217" rIns="186521" bIns="149217" rtlCol="0">
            <a:spAutoFit/>
          </a:bodyPr>
          <a:lstStyle/>
          <a:p>
            <a:pPr defTabSz="914106">
              <a:defRPr/>
            </a:pPr>
            <a:r>
              <a:rPr lang="en-US" altLang="zh-CN" sz="2040" dirty="0">
                <a:solidFill>
                  <a:schemeClr val="accent2"/>
                </a:solidFill>
                <a:latin typeface="+mj-lt"/>
                <a:ea typeface="Segoe UI" charset="0"/>
                <a:cs typeface="Segoe UI" charset="0"/>
              </a:rPr>
              <a:t>Offline mode</a:t>
            </a:r>
          </a:p>
        </p:txBody>
      </p:sp>
      <p:grpSp>
        <p:nvGrpSpPr>
          <p:cNvPr id="22" name="Group 21"/>
          <p:cNvGrpSpPr/>
          <p:nvPr/>
        </p:nvGrpSpPr>
        <p:grpSpPr>
          <a:xfrm>
            <a:off x="409784" y="1850038"/>
            <a:ext cx="284768" cy="284768"/>
            <a:chOff x="5372581" y="1449035"/>
            <a:chExt cx="498112" cy="498112"/>
          </a:xfrm>
        </p:grpSpPr>
        <p:sp>
          <p:nvSpPr>
            <p:cNvPr id="23" name="Oval 22"/>
            <p:cNvSpPr/>
            <p:nvPr/>
          </p:nvSpPr>
          <p:spPr bwMode="auto">
            <a:xfrm>
              <a:off x="5372581" y="1449035"/>
              <a:ext cx="498112" cy="498112"/>
            </a:xfrm>
            <a:prstGeom prst="ellipse">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4" name="Isosceles Triangle 208"/>
            <p:cNvSpPr/>
            <p:nvPr/>
          </p:nvSpPr>
          <p:spPr bwMode="auto">
            <a:xfrm rot="5400000">
              <a:off x="5559440" y="1633433"/>
              <a:ext cx="181888" cy="13033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000" b="1" dirty="0">
                <a:solidFill>
                  <a:srgbClr val="505050"/>
                </a:solidFill>
                <a:latin typeface="Segoe UI Light"/>
                <a:ea typeface="Segoe UI" pitchFamily="34" charset="0"/>
                <a:cs typeface="Segoe UI" pitchFamily="34" charset="0"/>
              </a:endParaRPr>
            </a:p>
          </p:txBody>
        </p:sp>
      </p:grpSp>
      <p:grpSp>
        <p:nvGrpSpPr>
          <p:cNvPr id="25" name="Group 24"/>
          <p:cNvGrpSpPr/>
          <p:nvPr/>
        </p:nvGrpSpPr>
        <p:grpSpPr>
          <a:xfrm>
            <a:off x="409784" y="3334120"/>
            <a:ext cx="284768" cy="284768"/>
            <a:chOff x="5372581" y="1449035"/>
            <a:chExt cx="498112" cy="498112"/>
          </a:xfrm>
        </p:grpSpPr>
        <p:sp>
          <p:nvSpPr>
            <p:cNvPr id="28" name="Oval 27"/>
            <p:cNvSpPr/>
            <p:nvPr/>
          </p:nvSpPr>
          <p:spPr bwMode="auto">
            <a:xfrm>
              <a:off x="5372581" y="1449035"/>
              <a:ext cx="498112" cy="498112"/>
            </a:xfrm>
            <a:prstGeom prst="ellipse">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9" name="Isosceles Triangle 208"/>
            <p:cNvSpPr/>
            <p:nvPr/>
          </p:nvSpPr>
          <p:spPr bwMode="auto">
            <a:xfrm rot="5400000">
              <a:off x="5559440" y="1633433"/>
              <a:ext cx="181888" cy="13033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000" b="1" dirty="0">
                <a:solidFill>
                  <a:srgbClr val="505050"/>
                </a:solidFill>
                <a:latin typeface="Segoe UI Light"/>
                <a:ea typeface="Segoe UI" pitchFamily="34" charset="0"/>
                <a:cs typeface="Segoe UI" pitchFamily="34" charset="0"/>
              </a:endParaRPr>
            </a:p>
          </p:txBody>
        </p:sp>
      </p:grpSp>
      <p:grpSp>
        <p:nvGrpSpPr>
          <p:cNvPr id="30" name="Group 29"/>
          <p:cNvGrpSpPr/>
          <p:nvPr/>
        </p:nvGrpSpPr>
        <p:grpSpPr>
          <a:xfrm>
            <a:off x="409784" y="3791158"/>
            <a:ext cx="284768" cy="284768"/>
            <a:chOff x="5372581" y="1449035"/>
            <a:chExt cx="498112" cy="498112"/>
          </a:xfrm>
        </p:grpSpPr>
        <p:sp>
          <p:nvSpPr>
            <p:cNvPr id="31" name="Oval 30"/>
            <p:cNvSpPr/>
            <p:nvPr/>
          </p:nvSpPr>
          <p:spPr bwMode="auto">
            <a:xfrm>
              <a:off x="5372581" y="1449035"/>
              <a:ext cx="498112" cy="498112"/>
            </a:xfrm>
            <a:prstGeom prst="ellipse">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33" name="Isosceles Triangle 208"/>
            <p:cNvSpPr/>
            <p:nvPr/>
          </p:nvSpPr>
          <p:spPr bwMode="auto">
            <a:xfrm rot="5400000">
              <a:off x="5559440" y="1633433"/>
              <a:ext cx="181888" cy="13033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000" b="1" dirty="0">
                <a:solidFill>
                  <a:srgbClr val="505050"/>
                </a:solidFill>
                <a:latin typeface="Segoe UI Light"/>
                <a:ea typeface="Segoe UI" pitchFamily="34" charset="0"/>
                <a:cs typeface="Segoe UI" pitchFamily="34" charset="0"/>
              </a:endParaRPr>
            </a:p>
          </p:txBody>
        </p:sp>
      </p:grpSp>
      <p:grpSp>
        <p:nvGrpSpPr>
          <p:cNvPr id="34" name="Group 33"/>
          <p:cNvGrpSpPr/>
          <p:nvPr/>
        </p:nvGrpSpPr>
        <p:grpSpPr>
          <a:xfrm>
            <a:off x="409784" y="4554939"/>
            <a:ext cx="284768" cy="284768"/>
            <a:chOff x="5372581" y="1449035"/>
            <a:chExt cx="498112" cy="498112"/>
          </a:xfrm>
        </p:grpSpPr>
        <p:sp>
          <p:nvSpPr>
            <p:cNvPr id="35" name="Oval 34"/>
            <p:cNvSpPr/>
            <p:nvPr/>
          </p:nvSpPr>
          <p:spPr bwMode="auto">
            <a:xfrm>
              <a:off x="5372581" y="1449035"/>
              <a:ext cx="498112" cy="498112"/>
            </a:xfrm>
            <a:prstGeom prst="ellipse">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37" name="Isosceles Triangle 208"/>
            <p:cNvSpPr/>
            <p:nvPr/>
          </p:nvSpPr>
          <p:spPr bwMode="auto">
            <a:xfrm rot="5400000">
              <a:off x="5559440" y="1633433"/>
              <a:ext cx="181888" cy="13033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000" b="1" dirty="0">
                <a:solidFill>
                  <a:srgbClr val="505050"/>
                </a:solidFill>
                <a:latin typeface="Segoe UI Light"/>
                <a:ea typeface="Segoe UI" pitchFamily="34" charset="0"/>
                <a:cs typeface="Segoe UI" pitchFamily="34" charset="0"/>
              </a:endParaRPr>
            </a:p>
          </p:txBody>
        </p:sp>
      </p:grpSp>
      <p:grpSp>
        <p:nvGrpSpPr>
          <p:cNvPr id="38" name="Group 37"/>
          <p:cNvGrpSpPr/>
          <p:nvPr/>
        </p:nvGrpSpPr>
        <p:grpSpPr>
          <a:xfrm>
            <a:off x="409784" y="4998308"/>
            <a:ext cx="284768" cy="284768"/>
            <a:chOff x="5372581" y="1449035"/>
            <a:chExt cx="498112" cy="498112"/>
          </a:xfrm>
        </p:grpSpPr>
        <p:sp>
          <p:nvSpPr>
            <p:cNvPr id="39" name="Oval 38"/>
            <p:cNvSpPr/>
            <p:nvPr/>
          </p:nvSpPr>
          <p:spPr bwMode="auto">
            <a:xfrm>
              <a:off x="5372581" y="1449035"/>
              <a:ext cx="498112" cy="498112"/>
            </a:xfrm>
            <a:prstGeom prst="ellipse">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41" name="Isosceles Triangle 208"/>
            <p:cNvSpPr/>
            <p:nvPr/>
          </p:nvSpPr>
          <p:spPr bwMode="auto">
            <a:xfrm rot="5400000">
              <a:off x="5559440" y="1633433"/>
              <a:ext cx="181888" cy="13033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000" b="1" dirty="0">
                <a:solidFill>
                  <a:srgbClr val="505050"/>
                </a:solidFill>
                <a:latin typeface="Segoe UI Light"/>
                <a:ea typeface="Segoe UI" pitchFamily="34" charset="0"/>
                <a:cs typeface="Segoe UI" pitchFamily="34" charset="0"/>
              </a:endParaRPr>
            </a:p>
          </p:txBody>
        </p:sp>
      </p:grpSp>
      <p:grpSp>
        <p:nvGrpSpPr>
          <p:cNvPr id="42" name="Group 41"/>
          <p:cNvGrpSpPr/>
          <p:nvPr/>
        </p:nvGrpSpPr>
        <p:grpSpPr>
          <a:xfrm>
            <a:off x="409784" y="5426387"/>
            <a:ext cx="284768" cy="284768"/>
            <a:chOff x="5372581" y="1449035"/>
            <a:chExt cx="498112" cy="498112"/>
          </a:xfrm>
        </p:grpSpPr>
        <p:sp>
          <p:nvSpPr>
            <p:cNvPr id="43" name="Oval 42"/>
            <p:cNvSpPr/>
            <p:nvPr/>
          </p:nvSpPr>
          <p:spPr bwMode="auto">
            <a:xfrm>
              <a:off x="5372581" y="1449035"/>
              <a:ext cx="498112" cy="498112"/>
            </a:xfrm>
            <a:prstGeom prst="ellipse">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51" name="Isosceles Triangle 208"/>
            <p:cNvSpPr/>
            <p:nvPr/>
          </p:nvSpPr>
          <p:spPr bwMode="auto">
            <a:xfrm rot="5400000">
              <a:off x="5559440" y="1633433"/>
              <a:ext cx="181888" cy="13033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000" b="1" dirty="0">
                <a:solidFill>
                  <a:srgbClr val="505050"/>
                </a:solidFill>
                <a:latin typeface="Segoe UI Light"/>
                <a:ea typeface="Segoe UI" pitchFamily="34" charset="0"/>
                <a:cs typeface="Segoe UI" pitchFamily="34" charset="0"/>
              </a:endParaRPr>
            </a:p>
          </p:txBody>
        </p:sp>
      </p:grpSp>
      <p:grpSp>
        <p:nvGrpSpPr>
          <p:cNvPr id="52" name="Group 51"/>
          <p:cNvGrpSpPr/>
          <p:nvPr/>
        </p:nvGrpSpPr>
        <p:grpSpPr>
          <a:xfrm>
            <a:off x="409784" y="5885045"/>
            <a:ext cx="284768" cy="284768"/>
            <a:chOff x="5372581" y="1449035"/>
            <a:chExt cx="498112" cy="498112"/>
          </a:xfrm>
        </p:grpSpPr>
        <p:sp>
          <p:nvSpPr>
            <p:cNvPr id="53" name="Oval 52"/>
            <p:cNvSpPr/>
            <p:nvPr/>
          </p:nvSpPr>
          <p:spPr bwMode="auto">
            <a:xfrm>
              <a:off x="5372581" y="1449035"/>
              <a:ext cx="498112" cy="498112"/>
            </a:xfrm>
            <a:prstGeom prst="ellipse">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54" name="Isosceles Triangle 208"/>
            <p:cNvSpPr/>
            <p:nvPr/>
          </p:nvSpPr>
          <p:spPr bwMode="auto">
            <a:xfrm rot="5400000">
              <a:off x="5559440" y="1633433"/>
              <a:ext cx="181888" cy="13033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000" b="1" dirty="0">
                <a:solidFill>
                  <a:srgbClr val="505050"/>
                </a:solidFill>
                <a:latin typeface="Segoe UI Light"/>
                <a:ea typeface="Segoe UI" pitchFamily="34" charset="0"/>
                <a:cs typeface="Segoe UI" pitchFamily="34" charset="0"/>
              </a:endParaRPr>
            </a:p>
          </p:txBody>
        </p:sp>
      </p:grpSp>
    </p:spTree>
    <p:extLst>
      <p:ext uri="{BB962C8B-B14F-4D97-AF65-F5344CB8AC3E}">
        <p14:creationId xmlns:p14="http://schemas.microsoft.com/office/powerpoint/2010/main" val="42311096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 and deployment rings</a:t>
            </a:r>
          </a:p>
        </p:txBody>
      </p:sp>
      <p:sp>
        <p:nvSpPr>
          <p:cNvPr id="3" name="Text Placeholder 2"/>
          <p:cNvSpPr>
            <a:spLocks noGrp="1"/>
          </p:cNvSpPr>
          <p:nvPr>
            <p:ph type="body" sz="quarter" idx="10"/>
          </p:nvPr>
        </p:nvSpPr>
        <p:spPr/>
        <p:txBody>
          <a:bodyPr/>
          <a:lstStyle/>
          <a:p>
            <a:r>
              <a:rPr lang="en-US" dirty="0"/>
              <a:t>KEEP WINDOWS UP TO DATE</a:t>
            </a:r>
          </a:p>
        </p:txBody>
      </p:sp>
      <p:sp>
        <p:nvSpPr>
          <p:cNvPr id="30" name="TextBox 29"/>
          <p:cNvSpPr txBox="1"/>
          <p:nvPr/>
        </p:nvSpPr>
        <p:spPr>
          <a:xfrm>
            <a:off x="682296" y="2406305"/>
            <a:ext cx="4214753" cy="870929"/>
          </a:xfrm>
          <a:prstGeom prst="rect">
            <a:avLst/>
          </a:prstGeom>
          <a:noFill/>
        </p:spPr>
        <p:txBody>
          <a:bodyPr wrap="square" lIns="186521" tIns="149217" rIns="186521" bIns="149217" rtlCol="0">
            <a:spAutoFit/>
          </a:bodyPr>
          <a:lstStyle/>
          <a:p>
            <a:pPr>
              <a:lnSpc>
                <a:spcPct val="90000"/>
              </a:lnSpc>
            </a:pPr>
            <a:r>
              <a:rPr lang="en-US" sz="2040" dirty="0">
                <a:solidFill>
                  <a:schemeClr val="accent2"/>
                </a:solidFill>
                <a:latin typeface="+mj-lt"/>
                <a:ea typeface="Segoe UI" charset="0"/>
                <a:cs typeface="Segoe UI" charset="0"/>
              </a:rPr>
              <a:t>New dashboard to view current state of Windows as a Service </a:t>
            </a:r>
          </a:p>
        </p:txBody>
      </p:sp>
      <p:sp>
        <p:nvSpPr>
          <p:cNvPr id="39" name="TextBox 38"/>
          <p:cNvSpPr txBox="1"/>
          <p:nvPr/>
        </p:nvSpPr>
        <p:spPr>
          <a:xfrm>
            <a:off x="680235" y="3336144"/>
            <a:ext cx="3983663" cy="1165759"/>
          </a:xfrm>
          <a:prstGeom prst="rect">
            <a:avLst/>
          </a:prstGeom>
          <a:noFill/>
        </p:spPr>
        <p:txBody>
          <a:bodyPr wrap="square" lIns="186521" tIns="149217" rIns="186521" bIns="149217" rtlCol="0">
            <a:spAutoFit/>
          </a:bodyPr>
          <a:lstStyle/>
          <a:p>
            <a:pPr>
              <a:lnSpc>
                <a:spcPct val="90000"/>
              </a:lnSpc>
            </a:pPr>
            <a:r>
              <a:rPr lang="en-US" sz="2040" dirty="0">
                <a:solidFill>
                  <a:schemeClr val="accent2"/>
                </a:solidFill>
                <a:latin typeface="+mj-lt"/>
                <a:ea typeface="Segoe UI" charset="0"/>
                <a:cs typeface="Segoe UI" charset="0"/>
              </a:rPr>
              <a:t>Create Servicing Plans to automatically maintain latest Windows 10 builds</a:t>
            </a:r>
          </a:p>
        </p:txBody>
      </p:sp>
      <p:sp>
        <p:nvSpPr>
          <p:cNvPr id="47" name="TextBox 46"/>
          <p:cNvSpPr txBox="1"/>
          <p:nvPr/>
        </p:nvSpPr>
        <p:spPr>
          <a:xfrm>
            <a:off x="680235" y="4543940"/>
            <a:ext cx="3983663" cy="877622"/>
          </a:xfrm>
          <a:prstGeom prst="rect">
            <a:avLst/>
          </a:prstGeom>
          <a:noFill/>
        </p:spPr>
        <p:txBody>
          <a:bodyPr wrap="square" lIns="186521" tIns="149217" rIns="186521" bIns="149217" rtlCol="0">
            <a:spAutoFit/>
          </a:bodyPr>
          <a:lstStyle/>
          <a:p>
            <a:pPr>
              <a:lnSpc>
                <a:spcPct val="90000"/>
              </a:lnSpc>
            </a:pPr>
            <a:r>
              <a:rPr lang="en-US" sz="2040" dirty="0">
                <a:solidFill>
                  <a:schemeClr val="accent2"/>
                </a:solidFill>
                <a:latin typeface="+mj-lt"/>
                <a:ea typeface="Segoe UI" charset="0"/>
                <a:cs typeface="Segoe UI" charset="0"/>
              </a:rPr>
              <a:t>Build custom deployment rings to meet business requirements</a:t>
            </a:r>
          </a:p>
        </p:txBody>
      </p:sp>
      <p:sp>
        <p:nvSpPr>
          <p:cNvPr id="55" name="TextBox 54"/>
          <p:cNvSpPr txBox="1"/>
          <p:nvPr/>
        </p:nvSpPr>
        <p:spPr>
          <a:xfrm>
            <a:off x="680235" y="5476545"/>
            <a:ext cx="3983663" cy="1165759"/>
          </a:xfrm>
          <a:prstGeom prst="rect">
            <a:avLst/>
          </a:prstGeom>
          <a:noFill/>
        </p:spPr>
        <p:txBody>
          <a:bodyPr wrap="square" lIns="186521" tIns="149217" rIns="186521" bIns="149217" rtlCol="0">
            <a:spAutoFit/>
          </a:bodyPr>
          <a:lstStyle/>
          <a:p>
            <a:pPr>
              <a:lnSpc>
                <a:spcPct val="90000"/>
              </a:lnSpc>
            </a:pPr>
            <a:r>
              <a:rPr lang="en-US" sz="2040">
                <a:solidFill>
                  <a:schemeClr val="accent2"/>
                </a:solidFill>
                <a:latin typeface="+mj-lt"/>
                <a:ea typeface="Segoe UI" charset="0"/>
                <a:cs typeface="Segoe UI" charset="0"/>
              </a:rPr>
              <a:t>Easily monitor Windows deployment compliance</a:t>
            </a:r>
          </a:p>
          <a:p>
            <a:pPr>
              <a:lnSpc>
                <a:spcPct val="90000"/>
              </a:lnSpc>
            </a:pPr>
            <a:endParaRPr lang="en-US" sz="2040" dirty="0">
              <a:solidFill>
                <a:schemeClr val="accent2"/>
              </a:solidFill>
              <a:latin typeface="+mj-lt"/>
              <a:ea typeface="Segoe UI" charset="0"/>
              <a:cs typeface="Segoe UI" charset="0"/>
            </a:endParaRPr>
          </a:p>
        </p:txBody>
      </p:sp>
      <p:grpSp>
        <p:nvGrpSpPr>
          <p:cNvPr id="63" name="Group 62"/>
          <p:cNvGrpSpPr/>
          <p:nvPr/>
        </p:nvGrpSpPr>
        <p:grpSpPr>
          <a:xfrm>
            <a:off x="4210067" y="2263035"/>
            <a:ext cx="8194689" cy="4320776"/>
            <a:chOff x="4127027" y="2374505"/>
            <a:chExt cx="8034738" cy="4236439"/>
          </a:xfrm>
        </p:grpSpPr>
        <p:pic>
          <p:nvPicPr>
            <p:cNvPr id="60" name="Picture 59"/>
            <p:cNvPicPr>
              <a:picLocks noChangeAspect="1"/>
            </p:cNvPicPr>
            <p:nvPr/>
          </p:nvPicPr>
          <p:blipFill rotWithShape="1">
            <a:blip r:embed="rId2" cstate="screen">
              <a:extLst>
                <a:ext uri="{28A0092B-C50C-407E-A947-70E740481C1C}">
                  <a14:useLocalDpi xmlns:a14="http://schemas.microsoft.com/office/drawing/2010/main"/>
                </a:ext>
              </a:extLst>
            </a:blip>
            <a:srcRect l="10025" t="18923" r="9898" b="17745"/>
            <a:stretch/>
          </p:blipFill>
          <p:spPr>
            <a:xfrm>
              <a:off x="4127027" y="2374505"/>
              <a:ext cx="8034738" cy="4236439"/>
            </a:xfrm>
            <a:prstGeom prst="rect">
              <a:avLst/>
            </a:prstGeom>
          </p:spPr>
        </p:pic>
        <p:pic>
          <p:nvPicPr>
            <p:cNvPr id="62" name="Picture 61"/>
            <p:cNvPicPr>
              <a:picLocks noChangeAspect="1"/>
            </p:cNvPicPr>
            <p:nvPr/>
          </p:nvPicPr>
          <p:blipFill rotWithShape="1">
            <a:blip r:embed="rId3">
              <a:extLst>
                <a:ext uri="{28A0092B-C50C-407E-A947-70E740481C1C}">
                  <a14:useLocalDpi xmlns:a14="http://schemas.microsoft.com/office/drawing/2010/main"/>
                </a:ext>
              </a:extLst>
            </a:blip>
            <a:srcRect b="7096"/>
            <a:stretch/>
          </p:blipFill>
          <p:spPr>
            <a:xfrm>
              <a:off x="5471907" y="2950364"/>
              <a:ext cx="5352163" cy="2993236"/>
            </a:xfrm>
            <a:prstGeom prst="roundRect">
              <a:avLst>
                <a:gd name="adj" fmla="val 0"/>
              </a:avLst>
            </a:prstGeom>
            <a:solidFill>
              <a:srgbClr val="FFFFFF">
                <a:shade val="85000"/>
              </a:srgbClr>
            </a:solidFill>
            <a:ln>
              <a:noFill/>
            </a:ln>
            <a:effectLst/>
          </p:spPr>
        </p:pic>
      </p:grpSp>
      <p:grpSp>
        <p:nvGrpSpPr>
          <p:cNvPr id="15" name="Group 14"/>
          <p:cNvGrpSpPr/>
          <p:nvPr/>
        </p:nvGrpSpPr>
        <p:grpSpPr>
          <a:xfrm>
            <a:off x="409784" y="2565589"/>
            <a:ext cx="284768" cy="284768"/>
            <a:chOff x="5372581" y="1449035"/>
            <a:chExt cx="498112" cy="498112"/>
          </a:xfrm>
        </p:grpSpPr>
        <p:sp>
          <p:nvSpPr>
            <p:cNvPr id="16" name="Oval 15"/>
            <p:cNvSpPr/>
            <p:nvPr/>
          </p:nvSpPr>
          <p:spPr bwMode="auto">
            <a:xfrm>
              <a:off x="5372581" y="1449035"/>
              <a:ext cx="498112" cy="498112"/>
            </a:xfrm>
            <a:prstGeom prst="ellipse">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17" name="Isosceles Triangle 208"/>
            <p:cNvSpPr/>
            <p:nvPr/>
          </p:nvSpPr>
          <p:spPr bwMode="auto">
            <a:xfrm rot="5400000">
              <a:off x="5559440" y="1633433"/>
              <a:ext cx="181888" cy="13033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000" b="1" dirty="0">
                <a:solidFill>
                  <a:srgbClr val="505050"/>
                </a:solidFill>
                <a:latin typeface="Segoe UI Light"/>
                <a:ea typeface="Segoe UI" pitchFamily="34" charset="0"/>
                <a:cs typeface="Segoe UI" pitchFamily="34" charset="0"/>
              </a:endParaRPr>
            </a:p>
          </p:txBody>
        </p:sp>
      </p:grpSp>
      <p:grpSp>
        <p:nvGrpSpPr>
          <p:cNvPr id="18" name="Group 17"/>
          <p:cNvGrpSpPr/>
          <p:nvPr/>
        </p:nvGrpSpPr>
        <p:grpSpPr>
          <a:xfrm>
            <a:off x="409784" y="3467614"/>
            <a:ext cx="284768" cy="284768"/>
            <a:chOff x="5372581" y="1449035"/>
            <a:chExt cx="498112" cy="498112"/>
          </a:xfrm>
        </p:grpSpPr>
        <p:sp>
          <p:nvSpPr>
            <p:cNvPr id="19" name="Oval 18"/>
            <p:cNvSpPr/>
            <p:nvPr/>
          </p:nvSpPr>
          <p:spPr bwMode="auto">
            <a:xfrm>
              <a:off x="5372581" y="1449035"/>
              <a:ext cx="498112" cy="498112"/>
            </a:xfrm>
            <a:prstGeom prst="ellipse">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0" name="Isosceles Triangle 208"/>
            <p:cNvSpPr/>
            <p:nvPr/>
          </p:nvSpPr>
          <p:spPr bwMode="auto">
            <a:xfrm rot="5400000">
              <a:off x="5559440" y="1633433"/>
              <a:ext cx="181888" cy="13033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000" b="1" dirty="0">
                <a:solidFill>
                  <a:srgbClr val="505050"/>
                </a:solidFill>
                <a:latin typeface="Segoe UI Light"/>
                <a:ea typeface="Segoe UI" pitchFamily="34" charset="0"/>
                <a:cs typeface="Segoe UI" pitchFamily="34" charset="0"/>
              </a:endParaRPr>
            </a:p>
          </p:txBody>
        </p:sp>
      </p:grpSp>
      <p:grpSp>
        <p:nvGrpSpPr>
          <p:cNvPr id="21" name="Group 20"/>
          <p:cNvGrpSpPr/>
          <p:nvPr/>
        </p:nvGrpSpPr>
        <p:grpSpPr>
          <a:xfrm>
            <a:off x="409784" y="4675412"/>
            <a:ext cx="284768" cy="284768"/>
            <a:chOff x="5372581" y="1449035"/>
            <a:chExt cx="498112" cy="498112"/>
          </a:xfrm>
        </p:grpSpPr>
        <p:sp>
          <p:nvSpPr>
            <p:cNvPr id="22" name="Oval 21"/>
            <p:cNvSpPr/>
            <p:nvPr/>
          </p:nvSpPr>
          <p:spPr bwMode="auto">
            <a:xfrm>
              <a:off x="5372581" y="1449035"/>
              <a:ext cx="498112" cy="498112"/>
            </a:xfrm>
            <a:prstGeom prst="ellipse">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3" name="Isosceles Triangle 208"/>
            <p:cNvSpPr/>
            <p:nvPr/>
          </p:nvSpPr>
          <p:spPr bwMode="auto">
            <a:xfrm rot="5400000">
              <a:off x="5559440" y="1633433"/>
              <a:ext cx="181888" cy="13033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000" b="1" dirty="0">
                <a:solidFill>
                  <a:srgbClr val="505050"/>
                </a:solidFill>
                <a:latin typeface="Segoe UI Light"/>
                <a:ea typeface="Segoe UI" pitchFamily="34" charset="0"/>
                <a:cs typeface="Segoe UI" pitchFamily="34" charset="0"/>
              </a:endParaRPr>
            </a:p>
          </p:txBody>
        </p:sp>
      </p:grpSp>
      <p:grpSp>
        <p:nvGrpSpPr>
          <p:cNvPr id="28" name="Group 27"/>
          <p:cNvGrpSpPr/>
          <p:nvPr/>
        </p:nvGrpSpPr>
        <p:grpSpPr>
          <a:xfrm>
            <a:off x="409784" y="5608016"/>
            <a:ext cx="284768" cy="284768"/>
            <a:chOff x="5372581" y="1449035"/>
            <a:chExt cx="498112" cy="498112"/>
          </a:xfrm>
        </p:grpSpPr>
        <p:sp>
          <p:nvSpPr>
            <p:cNvPr id="29" name="Oval 28"/>
            <p:cNvSpPr/>
            <p:nvPr/>
          </p:nvSpPr>
          <p:spPr bwMode="auto">
            <a:xfrm>
              <a:off x="5372581" y="1449035"/>
              <a:ext cx="498112" cy="498112"/>
            </a:xfrm>
            <a:prstGeom prst="ellipse">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31" name="Isosceles Triangle 208"/>
            <p:cNvSpPr/>
            <p:nvPr/>
          </p:nvSpPr>
          <p:spPr bwMode="auto">
            <a:xfrm rot="5400000">
              <a:off x="5559440" y="1633433"/>
              <a:ext cx="181888" cy="13033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000" b="1" dirty="0">
                <a:solidFill>
                  <a:srgbClr val="505050"/>
                </a:solidFill>
                <a:latin typeface="Segoe UI Light"/>
                <a:ea typeface="Segoe UI" pitchFamily="34" charset="0"/>
                <a:cs typeface="Segoe UI" pitchFamily="34" charset="0"/>
              </a:endParaRPr>
            </a:p>
          </p:txBody>
        </p:sp>
      </p:grpSp>
    </p:spTree>
    <p:extLst>
      <p:ext uri="{BB962C8B-B14F-4D97-AF65-F5344CB8AC3E}">
        <p14:creationId xmlns:p14="http://schemas.microsoft.com/office/powerpoint/2010/main" val="22515579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899255"/>
          </a:xfrm>
        </p:spPr>
        <p:txBody>
          <a:bodyPr/>
          <a:lstStyle/>
          <a:p>
            <a:r>
              <a:rPr lang="en-US" sz="6600" dirty="0"/>
              <a:t>Management Labs</a:t>
            </a:r>
            <a:br>
              <a:rPr lang="en-US" sz="6600" dirty="0"/>
            </a:br>
            <a:br>
              <a:rPr lang="en-US" sz="6600" dirty="0"/>
            </a:br>
            <a:r>
              <a:rPr lang="en-US" sz="3200" dirty="0"/>
              <a:t>Module 02-04: Manage Windows as a Service with SCCM</a:t>
            </a:r>
            <a:br>
              <a:rPr lang="en-US" sz="3200" dirty="0"/>
            </a:br>
            <a:endParaRPr lang="en-US" sz="3200" dirty="0"/>
          </a:p>
        </p:txBody>
      </p:sp>
    </p:spTree>
    <p:extLst>
      <p:ext uri="{BB962C8B-B14F-4D97-AF65-F5344CB8AC3E}">
        <p14:creationId xmlns:p14="http://schemas.microsoft.com/office/powerpoint/2010/main" val="271039361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 for Microsoft Intune</a:t>
            </a:r>
          </a:p>
        </p:txBody>
      </p:sp>
      <p:pic>
        <p:nvPicPr>
          <p:cNvPr id="6" name="Picture 5"/>
          <p:cNvPicPr>
            <a:picLocks noChangeAspect="1"/>
          </p:cNvPicPr>
          <p:nvPr/>
        </p:nvPicPr>
        <p:blipFill>
          <a:blip r:embed="rId3"/>
          <a:stretch>
            <a:fillRect/>
          </a:stretch>
        </p:blipFill>
        <p:spPr>
          <a:xfrm>
            <a:off x="503238" y="1058862"/>
            <a:ext cx="9144000" cy="5473852"/>
          </a:xfrm>
          <a:prstGeom prst="rect">
            <a:avLst/>
          </a:prstGeom>
        </p:spPr>
      </p:pic>
      <p:sp>
        <p:nvSpPr>
          <p:cNvPr id="7" name="Rectangle 6"/>
          <p:cNvSpPr/>
          <p:nvPr/>
        </p:nvSpPr>
        <p:spPr>
          <a:xfrm>
            <a:off x="7517489" y="6530322"/>
            <a:ext cx="5230864" cy="338554"/>
          </a:xfrm>
          <a:prstGeom prst="rect">
            <a:avLst/>
          </a:prstGeom>
        </p:spPr>
        <p:txBody>
          <a:bodyPr wrap="square">
            <a:spAutoFit/>
          </a:bodyPr>
          <a:lstStyle/>
          <a:p>
            <a:r>
              <a:rPr lang="en-US" sz="1600" dirty="0"/>
              <a:t>https://technet.microsoft.com/library/jj676587.aspx </a:t>
            </a:r>
          </a:p>
        </p:txBody>
      </p:sp>
    </p:spTree>
    <p:extLst>
      <p:ext uri="{BB962C8B-B14F-4D97-AF65-F5344CB8AC3E}">
        <p14:creationId xmlns:p14="http://schemas.microsoft.com/office/powerpoint/2010/main" val="34028391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graphicFrame>
        <p:nvGraphicFramePr>
          <p:cNvPr id="4" name="Table 3"/>
          <p:cNvGraphicFramePr>
            <a:graphicFrameLocks noGrp="1"/>
          </p:cNvGraphicFramePr>
          <p:nvPr>
            <p:extLst>
              <p:ext uri="{D42A27DB-BD31-4B8C-83A1-F6EECF244321}">
                <p14:modId xmlns:p14="http://schemas.microsoft.com/office/powerpoint/2010/main" val="2818423540"/>
              </p:ext>
            </p:extLst>
          </p:nvPr>
        </p:nvGraphicFramePr>
        <p:xfrm>
          <a:off x="274639" y="1592262"/>
          <a:ext cx="11734799" cy="4177750"/>
        </p:xfrm>
        <a:graphic>
          <a:graphicData uri="http://schemas.openxmlformats.org/drawingml/2006/table">
            <a:tbl>
              <a:tblPr firstRow="1" bandRow="1">
                <a:tableStyleId>{5C22544A-7EE6-4342-B048-85BDC9FD1C3A}</a:tableStyleId>
              </a:tblPr>
              <a:tblGrid>
                <a:gridCol w="1506026">
                  <a:extLst>
                    <a:ext uri="{9D8B030D-6E8A-4147-A177-3AD203B41FA5}">
                      <a16:colId xmlns:a16="http://schemas.microsoft.com/office/drawing/2014/main" val="1860728608"/>
                    </a:ext>
                  </a:extLst>
                </a:gridCol>
                <a:gridCol w="2533110">
                  <a:extLst>
                    <a:ext uri="{9D8B030D-6E8A-4147-A177-3AD203B41FA5}">
                      <a16:colId xmlns:a16="http://schemas.microsoft.com/office/drawing/2014/main" val="1673371541"/>
                    </a:ext>
                  </a:extLst>
                </a:gridCol>
                <a:gridCol w="2533110">
                  <a:extLst>
                    <a:ext uri="{9D8B030D-6E8A-4147-A177-3AD203B41FA5}">
                      <a16:colId xmlns:a16="http://schemas.microsoft.com/office/drawing/2014/main" val="4078571987"/>
                    </a:ext>
                  </a:extLst>
                </a:gridCol>
                <a:gridCol w="2533110">
                  <a:extLst>
                    <a:ext uri="{9D8B030D-6E8A-4147-A177-3AD203B41FA5}">
                      <a16:colId xmlns:a16="http://schemas.microsoft.com/office/drawing/2014/main" val="330406170"/>
                    </a:ext>
                  </a:extLst>
                </a:gridCol>
                <a:gridCol w="876481">
                  <a:extLst>
                    <a:ext uri="{9D8B030D-6E8A-4147-A177-3AD203B41FA5}">
                      <a16:colId xmlns:a16="http://schemas.microsoft.com/office/drawing/2014/main" val="3209105062"/>
                    </a:ext>
                  </a:extLst>
                </a:gridCol>
                <a:gridCol w="876481">
                  <a:extLst>
                    <a:ext uri="{9D8B030D-6E8A-4147-A177-3AD203B41FA5}">
                      <a16:colId xmlns:a16="http://schemas.microsoft.com/office/drawing/2014/main" val="3037881235"/>
                    </a:ext>
                  </a:extLst>
                </a:gridCol>
                <a:gridCol w="876481">
                  <a:extLst>
                    <a:ext uri="{9D8B030D-6E8A-4147-A177-3AD203B41FA5}">
                      <a16:colId xmlns:a16="http://schemas.microsoft.com/office/drawing/2014/main" val="1690013346"/>
                    </a:ext>
                  </a:extLst>
                </a:gridCol>
              </a:tblGrid>
              <a:tr h="609600">
                <a:tc rowSpan="2">
                  <a:txBody>
                    <a:bodyPr/>
                    <a:lstStyle/>
                    <a:p>
                      <a:pPr algn="ctr"/>
                      <a:r>
                        <a:rPr lang="en-US" sz="1600" dirty="0"/>
                        <a:t>Day</a:t>
                      </a:r>
                      <a:endParaRPr lang="en-US" sz="1600" b="0" dirty="0">
                        <a:latin typeface="Segoe UI Semibold" panose="020B0702040204020203" pitchFamily="34" charset="0"/>
                        <a:cs typeface="Segoe UI Semibold" panose="020B0702040204020203" pitchFamily="34" charset="0"/>
                      </a:endParaRPr>
                    </a:p>
                  </a:txBody>
                  <a:tcPr anchor="ctr">
                    <a:lnL w="28575" cap="flat" cmpd="sng" algn="ctr">
                      <a:solidFill>
                        <a:srgbClr val="0078D7"/>
                      </a:solidFill>
                      <a:prstDash val="solid"/>
                      <a:round/>
                      <a:headEnd type="none" w="med" len="med"/>
                      <a:tailEnd type="none" w="med" len="med"/>
                    </a:lnL>
                    <a:lnT w="28575" cap="flat" cmpd="sng" algn="ctr">
                      <a:solidFill>
                        <a:srgbClr val="0078D7"/>
                      </a:solidFill>
                      <a:prstDash val="solid"/>
                      <a:round/>
                      <a:headEnd type="none" w="med" len="med"/>
                      <a:tailEnd type="none" w="med" len="med"/>
                    </a:lnT>
                  </a:tcPr>
                </a:tc>
                <a:tc rowSpan="2">
                  <a:txBody>
                    <a:bodyPr/>
                    <a:lstStyle/>
                    <a:p>
                      <a:pPr algn="ctr"/>
                      <a:r>
                        <a:rPr lang="en-US" sz="1200" dirty="0"/>
                        <a:t>Day 1</a:t>
                      </a:r>
                    </a:p>
                    <a:p>
                      <a:pPr algn="ctr"/>
                      <a:r>
                        <a:rPr lang="en-US" sz="1200" dirty="0"/>
                        <a:t>Deployment</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rowSpan="2">
                  <a:txBody>
                    <a:bodyPr/>
                    <a:lstStyle/>
                    <a:p>
                      <a:pPr algn="ctr"/>
                      <a:r>
                        <a:rPr lang="en-US" sz="1200" dirty="0"/>
                        <a:t>Day 2</a:t>
                      </a:r>
                    </a:p>
                    <a:p>
                      <a:pPr algn="ctr"/>
                      <a:r>
                        <a:rPr lang="en-US" sz="1200" dirty="0"/>
                        <a:t>Management</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rowSpan="2">
                  <a:txBody>
                    <a:bodyPr/>
                    <a:lstStyle/>
                    <a:p>
                      <a:pPr algn="ctr"/>
                      <a:r>
                        <a:rPr lang="en-US" sz="1200" dirty="0"/>
                        <a:t>Day 3</a:t>
                      </a:r>
                    </a:p>
                    <a:p>
                      <a:pPr algn="ctr"/>
                      <a:r>
                        <a:rPr lang="en-US" sz="1200" dirty="0"/>
                        <a:t>Security</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gridSpan="3">
                  <a:txBody>
                    <a:bodyPr/>
                    <a:lstStyle/>
                    <a:p>
                      <a:pPr algn="ctr"/>
                      <a:r>
                        <a:rPr lang="en-US" sz="1200" dirty="0">
                          <a:solidFill>
                            <a:srgbClr val="0078D7"/>
                          </a:solidFill>
                        </a:rPr>
                        <a:t>Day 4</a:t>
                      </a:r>
                    </a:p>
                    <a:p>
                      <a:pPr algn="ctr"/>
                      <a:r>
                        <a:rPr lang="en-US" sz="1200" dirty="0">
                          <a:solidFill>
                            <a:srgbClr val="0078D7"/>
                          </a:solidFill>
                        </a:rPr>
                        <a:t>Windows for CSP</a:t>
                      </a:r>
                      <a:endParaRPr lang="en-US" sz="1200" b="0" dirty="0">
                        <a:solidFill>
                          <a:srgbClr val="0078D7"/>
                        </a:solidFill>
                        <a:latin typeface="Segoe UI Semibold" panose="020B0702040204020203" pitchFamily="34" charset="0"/>
                        <a:cs typeface="Segoe UI Semibold" panose="020B0702040204020203" pitchFamily="34" charset="0"/>
                      </a:endParaRPr>
                    </a:p>
                  </a:txBody>
                  <a:tcPr anchor="ctr">
                    <a:lnR w="28575" cap="flat" cmpd="sng" algn="ctr">
                      <a:solidFill>
                        <a:srgbClr val="0078D7"/>
                      </a:solidFill>
                      <a:prstDash val="solid"/>
                      <a:round/>
                      <a:headEnd type="none" w="med" len="med"/>
                      <a:tailEnd type="none" w="med" len="med"/>
                    </a:lnR>
                    <a:lnT w="28575" cap="flat" cmpd="sng" algn="ctr">
                      <a:solidFill>
                        <a:srgbClr val="0078D7"/>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CF8"/>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03093489"/>
                  </a:ext>
                </a:extLst>
              </a:tr>
              <a:tr h="38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900" kern="1200" dirty="0">
                          <a:solidFill>
                            <a:schemeClr val="bg1"/>
                          </a:solidFill>
                        </a:rPr>
                        <a:t>Deployment</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algn="ctr"/>
                      <a:r>
                        <a:rPr lang="en-US" sz="900" kern="1200" dirty="0">
                          <a:solidFill>
                            <a:schemeClr val="bg1"/>
                          </a:solidFill>
                        </a:rPr>
                        <a:t>Management</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algn="ctr"/>
                      <a:r>
                        <a:rPr lang="en-US" sz="900" kern="1200" dirty="0">
                          <a:solidFill>
                            <a:schemeClr val="bg1"/>
                          </a:solidFill>
                        </a:rPr>
                        <a:t>Security</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28575" cap="flat" cmpd="sng" algn="ctr">
                      <a:solidFill>
                        <a:srgbClr val="0078D7"/>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2779937543"/>
                  </a:ext>
                </a:extLst>
              </a:tr>
              <a:tr h="637430">
                <a:tc rowSpan="5">
                  <a:txBody>
                    <a:bodyPr/>
                    <a:lstStyle/>
                    <a:p>
                      <a:pPr algn="ctr"/>
                      <a:r>
                        <a:rPr lang="en-US" sz="1600" dirty="0"/>
                        <a:t>Synopsis</a:t>
                      </a:r>
                      <a:endParaRPr lang="en-US" sz="1600" dirty="0">
                        <a:latin typeface="Segoe UI Semibold" panose="020B0702040204020203" pitchFamily="34" charset="0"/>
                        <a:cs typeface="Segoe UI Semibold" panose="020B0702040204020203" pitchFamily="34" charset="0"/>
                      </a:endParaRPr>
                    </a:p>
                  </a:txBody>
                  <a:tcPr anchor="ctr">
                    <a:lnL w="28575" cap="flat" cmpd="sng" algn="ctr">
                      <a:solidFill>
                        <a:srgbClr val="0078D7"/>
                      </a:solidFill>
                      <a:prstDash val="solid"/>
                      <a:round/>
                      <a:headEnd type="none" w="med" len="med"/>
                      <a:tailEnd type="none" w="med" len="med"/>
                    </a:lnL>
                    <a:lnB w="28575" cap="flat" cmpd="sng" algn="ctr">
                      <a:solidFill>
                        <a:srgbClr val="0078D7"/>
                      </a:solidFill>
                      <a:prstDash val="solid"/>
                      <a:round/>
                      <a:headEnd type="none" w="med" len="med"/>
                      <a:tailEnd type="none" w="med" len="med"/>
                    </a:lnB>
                  </a:tcPr>
                </a:tc>
                <a:tc>
                  <a:txBody>
                    <a:bodyPr/>
                    <a:lstStyle/>
                    <a:p>
                      <a:pPr algn="l"/>
                      <a:r>
                        <a:rPr lang="en-US" sz="1100" kern="1200" dirty="0">
                          <a:solidFill>
                            <a:schemeClr val="dk1"/>
                          </a:solidFill>
                          <a:latin typeface="+mn-lt"/>
                          <a:ea typeface="+mn-ea"/>
                          <a:cs typeface="+mn-cs"/>
                        </a:rPr>
                        <a:t>Module 1 – Introduction</a:t>
                      </a:r>
                    </a:p>
                  </a:txBody>
                  <a:tcPr anchor="ctr"/>
                </a:tc>
                <a:tc>
                  <a:txBody>
                    <a:bodyPr/>
                    <a:lstStyle/>
                    <a:p>
                      <a:pPr marL="0" algn="l" defTabSz="932742" rtl="0" eaLnBrk="1" latinLnBrk="0" hangingPunct="1"/>
                      <a:r>
                        <a:rPr lang="en-US" sz="1100" kern="1200" dirty="0">
                          <a:solidFill>
                            <a:schemeClr val="dk1"/>
                          </a:solidFill>
                          <a:latin typeface="+mn-lt"/>
                          <a:ea typeface="+mn-ea"/>
                          <a:cs typeface="+mn-cs"/>
                        </a:rPr>
                        <a:t>Module 1 – Base System Setup</a:t>
                      </a:r>
                    </a:p>
                  </a:txBody>
                  <a:tcPr anchor="ctr"/>
                </a:tc>
                <a:tc>
                  <a:txBody>
                    <a:bodyPr/>
                    <a:lstStyle/>
                    <a:p>
                      <a:pPr algn="l"/>
                      <a:r>
                        <a:rPr lang="en-US" sz="1100" dirty="0"/>
                        <a:t>Module 1 – Analysis Of Common Threats</a:t>
                      </a:r>
                      <a:endParaRPr lang="en-US" sz="1100" dirty="0">
                        <a:latin typeface="+mn-lt"/>
                        <a:cs typeface="Segoe UI Light" panose="020B0502040204020203" pitchFamily="34" charset="0"/>
                      </a:endParaRPr>
                    </a:p>
                  </a:txBody>
                  <a:tcPr anchor="ctr"/>
                </a:tc>
                <a:tc gridSpan="3">
                  <a:txBody>
                    <a:bodyPr/>
                    <a:lstStyle/>
                    <a:p>
                      <a:pPr algn="l"/>
                      <a:r>
                        <a:rPr lang="en-US" sz="1100" dirty="0"/>
                        <a:t>Module 1 – Windows for SMB Partners</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hMerge="1">
                  <a:txBody>
                    <a:bodyPr/>
                    <a:lstStyle/>
                    <a:p>
                      <a:pPr algn="ctr"/>
                      <a:endParaRPr lang="en-US" sz="1000" dirty="0"/>
                    </a:p>
                  </a:txBody>
                  <a:tcPr/>
                </a:tc>
                <a:tc hMerge="1">
                  <a:txBody>
                    <a:bodyPr/>
                    <a:lstStyle/>
                    <a:p>
                      <a:pPr algn="ctr"/>
                      <a:endParaRPr lang="en-US" sz="1000" dirty="0"/>
                    </a:p>
                  </a:txBody>
                  <a:tcPr/>
                </a:tc>
                <a:extLst>
                  <a:ext uri="{0D108BD9-81ED-4DB2-BD59-A6C34878D82A}">
                    <a16:rowId xmlns:a16="http://schemas.microsoft.com/office/drawing/2014/main" val="2649304522"/>
                  </a:ext>
                </a:extLst>
              </a:tr>
              <a:tr h="637430">
                <a:tc vMerge="1">
                  <a:txBody>
                    <a:bodyPr/>
                    <a:lstStyle/>
                    <a:p>
                      <a:endParaRPr lang="en-US"/>
                    </a:p>
                  </a:txBody>
                  <a:tcPr/>
                </a:tc>
                <a:tc>
                  <a:txBody>
                    <a:bodyPr/>
                    <a:lstStyle/>
                    <a:p>
                      <a:pPr algn="l"/>
                      <a:r>
                        <a:rPr lang="en-US" sz="1100" dirty="0"/>
                        <a:t>Module 2 – Applications</a:t>
                      </a:r>
                      <a:r>
                        <a:rPr lang="en-US" sz="1100" baseline="0" dirty="0"/>
                        <a:t> &amp; Updates</a:t>
                      </a:r>
                      <a:endParaRPr lang="en-US" sz="1100" dirty="0">
                        <a:latin typeface="+mn-lt"/>
                        <a:cs typeface="Segoe UI Light" panose="020B0502040204020203" pitchFamily="34" charset="0"/>
                      </a:endParaRPr>
                    </a:p>
                  </a:txBody>
                  <a:tcPr anchor="ctr"/>
                </a:tc>
                <a:tc>
                  <a:txBody>
                    <a:bodyPr/>
                    <a:lstStyle/>
                    <a:p>
                      <a:pPr algn="l"/>
                      <a:r>
                        <a:rPr lang="en-US" sz="1100" kern="1200" dirty="0">
                          <a:solidFill>
                            <a:srgbClr val="0078D7"/>
                          </a:solidFill>
                          <a:latin typeface="Segoe UI Semibold" panose="020B0702040204020203" pitchFamily="34" charset="0"/>
                          <a:ea typeface="+mn-ea"/>
                          <a:cs typeface="Segoe UI Semibold" panose="020B0702040204020203" pitchFamily="34" charset="0"/>
                        </a:rPr>
                        <a:t>Module 2 – Configuration</a:t>
                      </a:r>
                    </a:p>
                  </a:txBody>
                  <a:tcPr anchor="ctr"/>
                </a:tc>
                <a:tc>
                  <a:txBody>
                    <a:bodyPr/>
                    <a:lstStyle/>
                    <a:p>
                      <a:pPr algn="l"/>
                      <a:r>
                        <a:rPr lang="en-US" sz="1100" dirty="0"/>
                        <a:t>Module 2 – Hardening Windows</a:t>
                      </a:r>
                      <a:endParaRPr lang="en-US" sz="1100" dirty="0">
                        <a:latin typeface="+mn-lt"/>
                        <a:cs typeface="Segoe UI Light" panose="020B0502040204020203" pitchFamily="34" charset="0"/>
                      </a:endParaRPr>
                    </a:p>
                  </a:txBody>
                  <a:tcPr anchor="ctr"/>
                </a:tc>
                <a:tc gridSpan="3">
                  <a:txBody>
                    <a:bodyPr/>
                    <a:lstStyle/>
                    <a:p>
                      <a:pPr algn="l"/>
                      <a:r>
                        <a:rPr lang="en-US" sz="1100" dirty="0"/>
                        <a:t>Module 2 – Windows Ent. Subscription</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80145"/>
                  </a:ext>
                </a:extLst>
              </a:tr>
              <a:tr h="637430">
                <a:tc vMerge="1">
                  <a:txBody>
                    <a:bodyPr/>
                    <a:lstStyle/>
                    <a:p>
                      <a:endParaRPr lang="en-US"/>
                    </a:p>
                  </a:txBody>
                  <a:tcPr/>
                </a:tc>
                <a:tc>
                  <a:txBody>
                    <a:bodyPr/>
                    <a:lstStyle/>
                    <a:p>
                      <a:pPr algn="l"/>
                      <a:r>
                        <a:rPr lang="en-US" sz="1100" dirty="0"/>
                        <a:t>Module 3 – Windows</a:t>
                      </a:r>
                      <a:r>
                        <a:rPr lang="en-US" sz="1100" baseline="0" dirty="0"/>
                        <a:t> as a Service (</a:t>
                      </a:r>
                      <a:r>
                        <a:rPr lang="en-US" sz="1100" baseline="0" dirty="0" err="1"/>
                        <a:t>WaaS</a:t>
                      </a:r>
                      <a:r>
                        <a:rPr lang="en-US" sz="1100" baseline="0" dirty="0"/>
                        <a:t>)</a:t>
                      </a:r>
                      <a:endParaRPr lang="en-US" sz="1100" dirty="0">
                        <a:latin typeface="+mn-lt"/>
                        <a:cs typeface="Segoe UI Light" panose="020B0502040204020203" pitchFamily="34" charset="0"/>
                      </a:endParaRPr>
                    </a:p>
                  </a:txBody>
                  <a:tcPr anchor="ctr"/>
                </a:tc>
                <a:tc>
                  <a:txBody>
                    <a:bodyPr/>
                    <a:lstStyle/>
                    <a:p>
                      <a:pPr algn="l"/>
                      <a:r>
                        <a:rPr lang="en-US" sz="1100" kern="1200" dirty="0">
                          <a:solidFill>
                            <a:schemeClr val="dk1"/>
                          </a:solidFill>
                          <a:latin typeface="+mn-lt"/>
                          <a:ea typeface="+mn-ea"/>
                          <a:cs typeface="+mn-cs"/>
                        </a:rPr>
                        <a:t>Module 3 – Managing Client Devices</a:t>
                      </a:r>
                    </a:p>
                  </a:txBody>
                  <a:tcPr anchor="ctr"/>
                </a:tc>
                <a:tc>
                  <a:txBody>
                    <a:bodyPr/>
                    <a:lstStyle/>
                    <a:p>
                      <a:pPr algn="l"/>
                      <a:r>
                        <a:rPr lang="en-US" sz="1100" dirty="0"/>
                        <a:t>Module 3 – Advanced </a:t>
                      </a:r>
                      <a:r>
                        <a:rPr lang="en-US" sz="1100"/>
                        <a:t>Threat Protection</a:t>
                      </a:r>
                      <a:endParaRPr lang="en-US" sz="1100" dirty="0">
                        <a:latin typeface="+mn-lt"/>
                        <a:cs typeface="Segoe UI Light" panose="020B0502040204020203" pitchFamily="34" charset="0"/>
                      </a:endParaRPr>
                    </a:p>
                  </a:txBody>
                  <a:tcPr anchor="ctr"/>
                </a:tc>
                <a:tc gridSpan="3">
                  <a:txBody>
                    <a:bodyPr/>
                    <a:lstStyle/>
                    <a:p>
                      <a:pPr algn="l"/>
                      <a:r>
                        <a:rPr lang="en-US" sz="1100" dirty="0"/>
                        <a:t>Module 3 – Deployment</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1859801"/>
                  </a:ext>
                </a:extLst>
              </a:tr>
              <a:tr h="637430">
                <a:tc vMerge="1">
                  <a:txBody>
                    <a:bodyPr/>
                    <a:lstStyle/>
                    <a:p>
                      <a:endParaRPr lang="en-US"/>
                    </a:p>
                  </a:txBody>
                  <a:tcPr/>
                </a:tc>
                <a:tc>
                  <a:txBody>
                    <a:bodyPr/>
                    <a:lstStyle/>
                    <a:p>
                      <a:pPr algn="l"/>
                      <a:r>
                        <a:rPr lang="en-US" sz="1100" dirty="0"/>
                        <a:t>Module 4 – Browsers &amp; Internet Security</a:t>
                      </a:r>
                      <a:endParaRPr lang="en-US" sz="1100" dirty="0">
                        <a:latin typeface="+mn-lt"/>
                        <a:cs typeface="Segoe UI Light" panose="020B0502040204020203" pitchFamily="34" charset="0"/>
                      </a:endParaRPr>
                    </a:p>
                  </a:txBody>
                  <a:tcPr anchor="ctr"/>
                </a:tc>
                <a:tc>
                  <a:txBody>
                    <a:bodyPr/>
                    <a:lstStyle/>
                    <a:p>
                      <a:pPr marL="0" algn="l" defTabSz="932742" rtl="0" eaLnBrk="1" latinLnBrk="0" hangingPunct="1"/>
                      <a:r>
                        <a:rPr lang="en-US" sz="1100" kern="1200" dirty="0">
                          <a:solidFill>
                            <a:schemeClr val="dk1"/>
                          </a:solidFill>
                          <a:latin typeface="+mn-lt"/>
                          <a:ea typeface="+mn-ea"/>
                          <a:cs typeface="+mn-cs"/>
                        </a:rPr>
                        <a:t>Module 4 – Advanced management options I</a:t>
                      </a:r>
                    </a:p>
                  </a:txBody>
                  <a:tcPr anchor="ctr"/>
                </a:tc>
                <a:tc>
                  <a:txBody>
                    <a:bodyPr/>
                    <a:lstStyle/>
                    <a:p>
                      <a:pPr algn="l"/>
                      <a:r>
                        <a:rPr lang="en-US" sz="1100" dirty="0"/>
                        <a:t>Module 4 – Information Security (RMS/EDP)</a:t>
                      </a:r>
                      <a:endParaRPr lang="en-US" sz="1100" dirty="0">
                        <a:latin typeface="+mn-lt"/>
                        <a:cs typeface="Segoe UI Light" panose="020B0502040204020203" pitchFamily="34" charset="0"/>
                      </a:endParaRPr>
                    </a:p>
                  </a:txBody>
                  <a:tcPr anchor="ctr"/>
                </a:tc>
                <a:tc gridSpan="3">
                  <a:txBody>
                    <a:bodyPr/>
                    <a:lstStyle/>
                    <a:p>
                      <a:pPr algn="l"/>
                      <a:r>
                        <a:rPr lang="en-US" sz="1100" dirty="0"/>
                        <a:t>Module 4 – Managing Updates</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53951200"/>
                  </a:ext>
                </a:extLst>
              </a:tr>
              <a:tr h="637430">
                <a:tc vMerge="1">
                  <a:txBody>
                    <a:bodyPr/>
                    <a:lstStyle/>
                    <a:p>
                      <a:endParaRPr lang="en-US"/>
                    </a:p>
                  </a:txBody>
                  <a:tcPr/>
                </a:tc>
                <a:tc>
                  <a:txBody>
                    <a:bodyPr/>
                    <a:lstStyle/>
                    <a:p>
                      <a:pPr algn="l"/>
                      <a:r>
                        <a:rPr lang="en-US" sz="1100" dirty="0"/>
                        <a:t>Module 5 – Secure Boot &amp; Device Guard</a:t>
                      </a:r>
                      <a:endParaRPr lang="en-US" sz="1100" dirty="0">
                        <a:latin typeface="+mn-lt"/>
                        <a:cs typeface="Segoe UI Light" panose="020B0502040204020203" pitchFamily="34" charset="0"/>
                      </a:endParaRPr>
                    </a:p>
                  </a:txBody>
                  <a:tcPr anchor="ctr">
                    <a:lnB w="28575" cap="flat" cmpd="sng" algn="ctr">
                      <a:solidFill>
                        <a:srgbClr val="0078D7"/>
                      </a:solidFill>
                      <a:prstDash val="solid"/>
                      <a:round/>
                      <a:headEnd type="none" w="med" len="med"/>
                      <a:tailEnd type="none" w="med" len="med"/>
                    </a:lnB>
                  </a:tcPr>
                </a:tc>
                <a:tc>
                  <a:txBody>
                    <a:bodyPr/>
                    <a:lstStyle/>
                    <a:p>
                      <a:pPr marL="0" algn="l" defTabSz="932742" rtl="0" eaLnBrk="1" latinLnBrk="0" hangingPunct="1"/>
                      <a:r>
                        <a:rPr lang="en-US" sz="1100" kern="1200" dirty="0">
                          <a:solidFill>
                            <a:schemeClr val="dk1"/>
                          </a:solidFill>
                          <a:latin typeface="+mn-lt"/>
                          <a:ea typeface="+mn-ea"/>
                          <a:cs typeface="+mn-cs"/>
                        </a:rPr>
                        <a:t>Module 5 – Advanced management options II</a:t>
                      </a:r>
                    </a:p>
                  </a:txBody>
                  <a:tcPr anchor="ctr">
                    <a:lnB w="28575" cap="flat" cmpd="sng" algn="ctr">
                      <a:solidFill>
                        <a:srgbClr val="0078D7"/>
                      </a:solidFill>
                      <a:prstDash val="solid"/>
                      <a:round/>
                      <a:headEnd type="none" w="med" len="med"/>
                      <a:tailEnd type="none" w="med" len="med"/>
                    </a:lnB>
                  </a:tcPr>
                </a:tc>
                <a:tc>
                  <a:txBody>
                    <a:bodyPr/>
                    <a:lstStyle/>
                    <a:p>
                      <a:pPr algn="l"/>
                      <a:r>
                        <a:rPr lang="en-US" sz="1100" dirty="0"/>
                        <a:t>Module 5 – Internet Security </a:t>
                      </a:r>
                      <a:endParaRPr lang="en-US" sz="1100" dirty="0">
                        <a:latin typeface="+mn-lt"/>
                        <a:cs typeface="Segoe UI Light" panose="020B0502040204020203" pitchFamily="34" charset="0"/>
                      </a:endParaRPr>
                    </a:p>
                  </a:txBody>
                  <a:tcPr anchor="ctr">
                    <a:lnB w="28575" cap="flat" cmpd="sng" algn="ctr">
                      <a:solidFill>
                        <a:srgbClr val="0078D7"/>
                      </a:solidFill>
                      <a:prstDash val="solid"/>
                      <a:round/>
                      <a:headEnd type="none" w="med" len="med"/>
                      <a:tailEnd type="none" w="med" len="med"/>
                    </a:lnB>
                  </a:tcPr>
                </a:tc>
                <a:tc gridSpan="3">
                  <a:txBody>
                    <a:bodyPr/>
                    <a:lstStyle/>
                    <a:p>
                      <a:pPr algn="l"/>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lnB w="28575" cap="flat" cmpd="sng" algn="ctr">
                      <a:solidFill>
                        <a:srgbClr val="0078D7"/>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995993300"/>
                  </a:ext>
                </a:extLst>
              </a:tr>
            </a:tbl>
          </a:graphicData>
        </a:graphic>
      </p:graphicFrame>
    </p:spTree>
    <p:extLst>
      <p:ext uri="{BB962C8B-B14F-4D97-AF65-F5344CB8AC3E}">
        <p14:creationId xmlns:p14="http://schemas.microsoft.com/office/powerpoint/2010/main" val="18822559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Part 2 – Configuration</a:t>
            </a:r>
            <a:br>
              <a:rPr lang="en-US" dirty="0"/>
            </a:br>
            <a:endParaRPr lang="en-US" dirty="0"/>
          </a:p>
        </p:txBody>
      </p:sp>
      <p:sp>
        <p:nvSpPr>
          <p:cNvPr id="3" name="Textplatzhalter 2"/>
          <p:cNvSpPr>
            <a:spLocks noGrp="1"/>
          </p:cNvSpPr>
          <p:nvPr>
            <p:ph type="body" sz="quarter" idx="10"/>
          </p:nvPr>
        </p:nvSpPr>
        <p:spPr/>
        <p:txBody>
          <a:bodyPr/>
          <a:lstStyle/>
          <a:p>
            <a:pPr marL="582873" indent="-582873">
              <a:buFont typeface="Arial" panose="020B0604020202020204" pitchFamily="34" charset="0"/>
              <a:buChar char="•"/>
            </a:pPr>
            <a:r>
              <a:rPr lang="en-US" dirty="0"/>
              <a:t>Microsoft Intune integration with System Center Configuration Manager</a:t>
            </a:r>
          </a:p>
          <a:p>
            <a:pPr marL="582873" indent="-582873">
              <a:buFont typeface="Arial" panose="020B0604020202020204" pitchFamily="34" charset="0"/>
              <a:buChar char="•"/>
            </a:pPr>
            <a:r>
              <a:rPr lang="en-US" dirty="0"/>
              <a:t>Client Settings in Configuration Manager</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a:t>
            </a:r>
          </a:p>
          <a:p>
            <a:pPr marL="582873" indent="-582873">
              <a:buFont typeface="Arial" panose="020B0604020202020204" pitchFamily="34" charset="0"/>
              <a:buChar char="•"/>
            </a:pPr>
            <a:r>
              <a:rPr lang="en-US" dirty="0"/>
              <a:t>Manage Windows as a Service with System Center Configuration Manager Intune setup and initial configuration</a:t>
            </a:r>
          </a:p>
        </p:txBody>
      </p:sp>
    </p:spTree>
    <p:extLst>
      <p:ext uri="{BB962C8B-B14F-4D97-AF65-F5344CB8AC3E}">
        <p14:creationId xmlns:p14="http://schemas.microsoft.com/office/powerpoint/2010/main" val="15202044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3599" dirty="0"/>
              <a:t>Windows 10 management with new Configuration Manager</a:t>
            </a:r>
          </a:p>
        </p:txBody>
      </p:sp>
      <p:sp>
        <p:nvSpPr>
          <p:cNvPr id="4" name="Text Placeholder 3"/>
          <p:cNvSpPr>
            <a:spLocks noGrp="1"/>
          </p:cNvSpPr>
          <p:nvPr>
            <p:ph type="body" sz="quarter" idx="10"/>
          </p:nvPr>
        </p:nvSpPr>
        <p:spPr>
          <a:xfrm>
            <a:off x="275481" y="295535"/>
            <a:ext cx="11885514" cy="414353"/>
          </a:xfrm>
        </p:spPr>
        <p:txBody>
          <a:bodyPr/>
          <a:lstStyle/>
          <a:p>
            <a:r>
              <a:rPr lang="en-US" dirty="0"/>
              <a:t>KEEP WINDOWS UP TO DATE</a:t>
            </a:r>
          </a:p>
        </p:txBody>
      </p:sp>
      <p:grpSp>
        <p:nvGrpSpPr>
          <p:cNvPr id="2" name="Group 1"/>
          <p:cNvGrpSpPr/>
          <p:nvPr/>
        </p:nvGrpSpPr>
        <p:grpSpPr>
          <a:xfrm>
            <a:off x="1088919" y="2068962"/>
            <a:ext cx="10857891" cy="4480119"/>
            <a:chOff x="467183" y="1212849"/>
            <a:chExt cx="11934461" cy="5151356"/>
          </a:xfrm>
        </p:grpSpPr>
        <p:cxnSp>
          <p:nvCxnSpPr>
            <p:cNvPr id="32" name="Straight Arrow Connector 31"/>
            <p:cNvCxnSpPr/>
            <p:nvPr/>
          </p:nvCxnSpPr>
          <p:spPr>
            <a:xfrm>
              <a:off x="4107313" y="1212849"/>
              <a:ext cx="0" cy="5039958"/>
            </a:xfrm>
            <a:prstGeom prst="straightConnector1">
              <a:avLst/>
            </a:prstGeom>
            <a:noFill/>
            <a:ln w="9525" cap="flat" cmpd="sng" algn="ctr">
              <a:solidFill>
                <a:schemeClr val="tx1"/>
              </a:solidFill>
              <a:prstDash val="sysDot"/>
              <a:headEnd type="none"/>
              <a:tailEnd type="none"/>
            </a:ln>
            <a:effectLst/>
          </p:spPr>
        </p:cxnSp>
        <p:cxnSp>
          <p:nvCxnSpPr>
            <p:cNvPr id="33" name="Straight Arrow Connector 32"/>
            <p:cNvCxnSpPr/>
            <p:nvPr/>
          </p:nvCxnSpPr>
          <p:spPr>
            <a:xfrm>
              <a:off x="7772575" y="1394165"/>
              <a:ext cx="0" cy="4932725"/>
            </a:xfrm>
            <a:prstGeom prst="straightConnector1">
              <a:avLst/>
            </a:prstGeom>
            <a:noFill/>
            <a:ln w="9525" cap="flat" cmpd="sng" algn="ctr">
              <a:solidFill>
                <a:schemeClr val="tx1"/>
              </a:solidFill>
              <a:prstDash val="sysDot"/>
              <a:headEnd type="none"/>
              <a:tailEnd type="none"/>
            </a:ln>
            <a:effectLst/>
          </p:spPr>
        </p:cxnSp>
        <p:cxnSp>
          <p:nvCxnSpPr>
            <p:cNvPr id="34" name="Straight Arrow Connector 33"/>
            <p:cNvCxnSpPr/>
            <p:nvPr/>
          </p:nvCxnSpPr>
          <p:spPr>
            <a:xfrm>
              <a:off x="11425271" y="1212849"/>
              <a:ext cx="0" cy="5119022"/>
            </a:xfrm>
            <a:prstGeom prst="straightConnector1">
              <a:avLst/>
            </a:prstGeom>
            <a:noFill/>
            <a:ln w="9525" cap="flat" cmpd="sng" algn="ctr">
              <a:solidFill>
                <a:schemeClr val="tx1"/>
              </a:solidFill>
              <a:prstDash val="sysDot"/>
              <a:headEnd type="none"/>
              <a:tailEnd type="none"/>
            </a:ln>
            <a:effectLst/>
          </p:spPr>
        </p:cxnSp>
        <p:cxnSp>
          <p:nvCxnSpPr>
            <p:cNvPr id="35" name="Straight Arrow Connector 34"/>
            <p:cNvCxnSpPr/>
            <p:nvPr/>
          </p:nvCxnSpPr>
          <p:spPr>
            <a:xfrm>
              <a:off x="467183" y="1212849"/>
              <a:ext cx="0" cy="5039958"/>
            </a:xfrm>
            <a:prstGeom prst="straightConnector1">
              <a:avLst/>
            </a:prstGeom>
            <a:noFill/>
            <a:ln w="9525" cap="flat" cmpd="sng" algn="ctr">
              <a:solidFill>
                <a:schemeClr val="tx1"/>
              </a:solidFill>
              <a:prstDash val="sysDot"/>
              <a:headEnd type="none"/>
              <a:tailEnd type="none"/>
            </a:ln>
            <a:effectLst/>
          </p:spPr>
        </p:cxnSp>
        <p:grpSp>
          <p:nvGrpSpPr>
            <p:cNvPr id="38" name="Group 37"/>
            <p:cNvGrpSpPr/>
            <p:nvPr/>
          </p:nvGrpSpPr>
          <p:grpSpPr>
            <a:xfrm>
              <a:off x="619080" y="4191908"/>
              <a:ext cx="7153496" cy="416283"/>
              <a:chOff x="3096938" y="5418140"/>
              <a:chExt cx="3239280" cy="416342"/>
            </a:xfrm>
          </p:grpSpPr>
          <p:sp>
            <p:nvSpPr>
              <p:cNvPr id="51" name="Rectangle 50"/>
              <p:cNvSpPr/>
              <p:nvPr/>
            </p:nvSpPr>
            <p:spPr bwMode="auto">
              <a:xfrm>
                <a:off x="3096938" y="5457991"/>
                <a:ext cx="2238526" cy="37649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31935" fontAlgn="base">
                  <a:spcBef>
                    <a:spcPct val="0"/>
                  </a:spcBef>
                  <a:defRPr/>
                </a:pPr>
                <a:r>
                  <a:rPr lang="en-US" sz="1275" kern="0" dirty="0">
                    <a:latin typeface="Segoe UI Semibold" panose="020B0702040204020203" pitchFamily="34" charset="0"/>
                    <a:ea typeface="Segoe UI" panose="020B0502040204020203" pitchFamily="34" charset="0"/>
                    <a:cs typeface="Segoe UI Semibold" panose="020B0702040204020203" pitchFamily="34" charset="0"/>
                  </a:rPr>
                  <a:t>Current Branch (version 1511)</a:t>
                </a:r>
              </a:p>
            </p:txBody>
          </p:sp>
          <p:cxnSp>
            <p:nvCxnSpPr>
              <p:cNvPr id="52" name="Straight Arrow Connector 51"/>
              <p:cNvCxnSpPr/>
              <p:nvPr/>
            </p:nvCxnSpPr>
            <p:spPr>
              <a:xfrm flipH="1">
                <a:off x="4683980" y="5418140"/>
                <a:ext cx="1652238" cy="0"/>
              </a:xfrm>
              <a:prstGeom prst="straightConnector1">
                <a:avLst/>
              </a:prstGeom>
              <a:noFill/>
              <a:ln w="44450" cap="flat" cmpd="sng" algn="ctr">
                <a:solidFill>
                  <a:schemeClr val="accent3"/>
                </a:solidFill>
                <a:prstDash val="solid"/>
                <a:headEnd type="oval"/>
                <a:tailEnd type="oval"/>
              </a:ln>
              <a:effectLst/>
            </p:spPr>
          </p:cxnSp>
        </p:grpSp>
        <p:sp>
          <p:nvSpPr>
            <p:cNvPr id="42" name="Rectangle 41"/>
            <p:cNvSpPr/>
            <p:nvPr/>
          </p:nvSpPr>
          <p:spPr bwMode="auto">
            <a:xfrm>
              <a:off x="4237408" y="4176025"/>
              <a:ext cx="4539140" cy="51190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31935" fontAlgn="base">
                <a:spcBef>
                  <a:spcPct val="0"/>
                </a:spcBef>
                <a:defRPr/>
              </a:pPr>
              <a:r>
                <a:rPr lang="en-US" sz="1275" kern="0" dirty="0">
                  <a:latin typeface="Segoe UI Semibold" panose="020B0702040204020203" pitchFamily="34" charset="0"/>
                  <a:ea typeface="Segoe UI" panose="020B0502040204020203" pitchFamily="34" charset="0"/>
                  <a:cs typeface="Segoe UI Semibold" panose="020B0702040204020203" pitchFamily="34" charset="0"/>
                </a:rPr>
                <a:t>Current Branch (version yymm)</a:t>
              </a:r>
            </a:p>
          </p:txBody>
        </p:sp>
        <p:sp>
          <p:nvSpPr>
            <p:cNvPr id="44" name="Rectangle 43"/>
            <p:cNvSpPr/>
            <p:nvPr/>
          </p:nvSpPr>
          <p:spPr bwMode="auto">
            <a:xfrm>
              <a:off x="7862504" y="4192776"/>
              <a:ext cx="4539140" cy="51190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31935" fontAlgn="base">
                <a:spcBef>
                  <a:spcPct val="0"/>
                </a:spcBef>
                <a:defRPr/>
              </a:pPr>
              <a:r>
                <a:rPr lang="en-US" sz="1275" kern="0" dirty="0">
                  <a:latin typeface="Segoe UI Semibold" panose="020B0702040204020203" pitchFamily="34" charset="0"/>
                  <a:ea typeface="Segoe UI" panose="020B0502040204020203" pitchFamily="34" charset="0"/>
                  <a:cs typeface="Segoe UI Semibold" panose="020B0702040204020203" pitchFamily="34" charset="0"/>
                </a:rPr>
                <a:t>Current Branch (version yymm)</a:t>
              </a:r>
            </a:p>
          </p:txBody>
        </p:sp>
        <p:cxnSp>
          <p:nvCxnSpPr>
            <p:cNvPr id="47" name="Straight Arrow Connector 46"/>
            <p:cNvCxnSpPr/>
            <p:nvPr/>
          </p:nvCxnSpPr>
          <p:spPr>
            <a:xfrm flipH="1">
              <a:off x="471142" y="4191907"/>
              <a:ext cx="3648737" cy="0"/>
            </a:xfrm>
            <a:prstGeom prst="straightConnector1">
              <a:avLst/>
            </a:prstGeom>
            <a:noFill/>
            <a:ln w="44450" cap="flat" cmpd="sng" algn="ctr">
              <a:solidFill>
                <a:schemeClr val="accent3"/>
              </a:solidFill>
              <a:prstDash val="solid"/>
              <a:headEnd type="oval"/>
              <a:tailEnd type="oval"/>
            </a:ln>
            <a:effectLst/>
          </p:spPr>
        </p:cxnSp>
        <p:cxnSp>
          <p:nvCxnSpPr>
            <p:cNvPr id="48" name="Straight Arrow Connector 47"/>
            <p:cNvCxnSpPr/>
            <p:nvPr/>
          </p:nvCxnSpPr>
          <p:spPr>
            <a:xfrm flipH="1">
              <a:off x="7776536" y="4176025"/>
              <a:ext cx="4070175" cy="15882"/>
            </a:xfrm>
            <a:prstGeom prst="straightConnector1">
              <a:avLst/>
            </a:prstGeom>
            <a:noFill/>
            <a:ln w="44450" cap="flat" cmpd="sng" algn="ctr">
              <a:solidFill>
                <a:schemeClr val="accent3"/>
              </a:solidFill>
              <a:prstDash val="solid"/>
              <a:headEnd type="stealth"/>
              <a:tailEnd type="oval"/>
            </a:ln>
            <a:effectLst/>
          </p:spPr>
        </p:cxnSp>
        <p:cxnSp>
          <p:nvCxnSpPr>
            <p:cNvPr id="55" name="Straight Arrow Connector 54"/>
            <p:cNvCxnSpPr/>
            <p:nvPr/>
          </p:nvCxnSpPr>
          <p:spPr>
            <a:xfrm flipV="1">
              <a:off x="467183" y="6207255"/>
              <a:ext cx="11379528" cy="3814"/>
            </a:xfrm>
            <a:prstGeom prst="straightConnector1">
              <a:avLst/>
            </a:prstGeom>
            <a:noFill/>
            <a:ln w="247650" cap="flat" cmpd="sng" algn="ctr">
              <a:solidFill>
                <a:schemeClr val="accent3"/>
              </a:solidFill>
              <a:prstDash val="solid"/>
              <a:headEnd type="none" w="sm" len="sm"/>
              <a:tailEnd type="triangle" w="sm" len="sm"/>
            </a:ln>
            <a:effectLst/>
          </p:spPr>
        </p:cxnSp>
        <p:sp>
          <p:nvSpPr>
            <p:cNvPr id="37" name="TextBox 36"/>
            <p:cNvSpPr txBox="1"/>
            <p:nvPr/>
          </p:nvSpPr>
          <p:spPr>
            <a:xfrm>
              <a:off x="510950" y="6057935"/>
              <a:ext cx="3634782" cy="306269"/>
            </a:xfrm>
            <a:prstGeom prst="rect">
              <a:avLst/>
            </a:prstGeom>
            <a:noFill/>
            <a:ln>
              <a:noFill/>
            </a:ln>
            <a:effectLst/>
          </p:spPr>
          <p:txBody>
            <a:bodyPr wrap="square" lIns="91401" rtlCol="0" anchor="ctr">
              <a:spAutoFit/>
            </a:bodyPr>
            <a:lstStyle/>
            <a:p>
              <a:pPr algn="ctr" defTabSz="913873">
                <a:defRPr/>
              </a:pPr>
              <a:r>
                <a:rPr lang="en-US" sz="1097" b="1" kern="0" dirty="0">
                  <a:solidFill>
                    <a:srgbClr val="FFFFFF"/>
                  </a:solidFill>
                  <a:cs typeface="Segoe UI Semibold" panose="020B0702040204020203" pitchFamily="34" charset="0"/>
                </a:rPr>
                <a:t>Fall 2015</a:t>
              </a:r>
            </a:p>
          </p:txBody>
        </p:sp>
        <p:sp>
          <p:nvSpPr>
            <p:cNvPr id="39" name="TextBox 38"/>
            <p:cNvSpPr txBox="1"/>
            <p:nvPr/>
          </p:nvSpPr>
          <p:spPr>
            <a:xfrm>
              <a:off x="4108046" y="6057935"/>
              <a:ext cx="3634784" cy="306269"/>
            </a:xfrm>
            <a:prstGeom prst="rect">
              <a:avLst/>
            </a:prstGeom>
            <a:noFill/>
            <a:ln>
              <a:noFill/>
            </a:ln>
            <a:effectLst/>
          </p:spPr>
          <p:txBody>
            <a:bodyPr wrap="square" lIns="91401" rtlCol="0" anchor="ctr">
              <a:spAutoFit/>
            </a:bodyPr>
            <a:lstStyle/>
            <a:p>
              <a:pPr algn="ctr" defTabSz="913873">
                <a:defRPr/>
              </a:pPr>
              <a:r>
                <a:rPr lang="en-US" sz="1097" b="1" kern="0" dirty="0">
                  <a:solidFill>
                    <a:srgbClr val="FFFFFF"/>
                  </a:solidFill>
                  <a:cs typeface="Segoe UI Semibold" panose="020B0702040204020203" pitchFamily="34" charset="0"/>
                </a:rPr>
                <a:t>WINTER</a:t>
              </a:r>
            </a:p>
          </p:txBody>
        </p:sp>
        <p:sp>
          <p:nvSpPr>
            <p:cNvPr id="40" name="TextBox 39"/>
            <p:cNvSpPr txBox="1"/>
            <p:nvPr/>
          </p:nvSpPr>
          <p:spPr>
            <a:xfrm>
              <a:off x="7730747" y="6057936"/>
              <a:ext cx="3634782" cy="306269"/>
            </a:xfrm>
            <a:prstGeom prst="rect">
              <a:avLst/>
            </a:prstGeom>
            <a:noFill/>
            <a:ln>
              <a:noFill/>
            </a:ln>
            <a:effectLst/>
          </p:spPr>
          <p:txBody>
            <a:bodyPr wrap="square" lIns="91401" rtlCol="0" anchor="ctr">
              <a:spAutoFit/>
            </a:bodyPr>
            <a:lstStyle/>
            <a:p>
              <a:pPr algn="ctr" defTabSz="913873">
                <a:defRPr/>
              </a:pPr>
              <a:r>
                <a:rPr lang="en-US" sz="1097" b="1" kern="0" dirty="0">
                  <a:solidFill>
                    <a:srgbClr val="FFFFFF"/>
                  </a:solidFill>
                  <a:cs typeface="Segoe UI Semibold" panose="020B0702040204020203" pitchFamily="34" charset="0"/>
                </a:rPr>
                <a:t>2016</a:t>
              </a:r>
            </a:p>
          </p:txBody>
        </p:sp>
        <p:sp>
          <p:nvSpPr>
            <p:cNvPr id="46" name="Rectangle 45"/>
            <p:cNvSpPr/>
            <p:nvPr/>
          </p:nvSpPr>
          <p:spPr bwMode="auto">
            <a:xfrm>
              <a:off x="3974570" y="3465453"/>
              <a:ext cx="4292773" cy="193940"/>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31935" fontAlgn="base">
                <a:spcBef>
                  <a:spcPct val="0"/>
                </a:spcBef>
                <a:spcAft>
                  <a:spcPts val="900"/>
                </a:spcAft>
                <a:defRPr/>
              </a:pPr>
              <a:r>
                <a:rPr lang="en-US" sz="1632" kern="0" dirty="0">
                  <a:latin typeface="Segoe UI Semibold" panose="020B0702040204020203" pitchFamily="34" charset="0"/>
                  <a:ea typeface="Segoe UI" panose="020B0502040204020203" pitchFamily="34" charset="0"/>
                  <a:cs typeface="Segoe UI Semibold" panose="020B0702040204020203" pitchFamily="34" charset="0"/>
                </a:rPr>
                <a:t>System Center Configuration Manager</a:t>
              </a:r>
            </a:p>
          </p:txBody>
        </p:sp>
      </p:grpSp>
      <p:graphicFrame>
        <p:nvGraphicFramePr>
          <p:cNvPr id="53" name="Table 1"/>
          <p:cNvGraphicFramePr>
            <a:graphicFrameLocks noGrp="1"/>
          </p:cNvGraphicFramePr>
          <p:nvPr>
            <p:extLst/>
          </p:nvPr>
        </p:nvGraphicFramePr>
        <p:xfrm>
          <a:off x="921958" y="1617846"/>
          <a:ext cx="10300018" cy="1640578"/>
        </p:xfrm>
        <a:graphic>
          <a:graphicData uri="http://schemas.openxmlformats.org/drawingml/2006/table">
            <a:tbl>
              <a:tblPr firstRow="1" bandRow="1">
                <a:tableStyleId>{2D5ABB26-0587-4C30-8999-92F81FD0307C}</a:tableStyleId>
              </a:tblPr>
              <a:tblGrid>
                <a:gridCol w="1783655">
                  <a:extLst>
                    <a:ext uri="{9D8B030D-6E8A-4147-A177-3AD203B41FA5}">
                      <a16:colId xmlns:a16="http://schemas.microsoft.com/office/drawing/2014/main" val="20001"/>
                    </a:ext>
                  </a:extLst>
                </a:gridCol>
                <a:gridCol w="1284213">
                  <a:extLst>
                    <a:ext uri="{9D8B030D-6E8A-4147-A177-3AD203B41FA5}">
                      <a16:colId xmlns:a16="http://schemas.microsoft.com/office/drawing/2014/main" val="20004"/>
                    </a:ext>
                  </a:extLst>
                </a:gridCol>
                <a:gridCol w="1824936">
                  <a:extLst>
                    <a:ext uri="{9D8B030D-6E8A-4147-A177-3AD203B41FA5}">
                      <a16:colId xmlns:a16="http://schemas.microsoft.com/office/drawing/2014/main" val="20002"/>
                    </a:ext>
                  </a:extLst>
                </a:gridCol>
                <a:gridCol w="2095296">
                  <a:extLst>
                    <a:ext uri="{9D8B030D-6E8A-4147-A177-3AD203B41FA5}">
                      <a16:colId xmlns:a16="http://schemas.microsoft.com/office/drawing/2014/main" val="20005"/>
                    </a:ext>
                  </a:extLst>
                </a:gridCol>
                <a:gridCol w="1554574">
                  <a:extLst>
                    <a:ext uri="{9D8B030D-6E8A-4147-A177-3AD203B41FA5}">
                      <a16:colId xmlns:a16="http://schemas.microsoft.com/office/drawing/2014/main" val="20006"/>
                    </a:ext>
                  </a:extLst>
                </a:gridCol>
                <a:gridCol w="1757344">
                  <a:extLst>
                    <a:ext uri="{9D8B030D-6E8A-4147-A177-3AD203B41FA5}">
                      <a16:colId xmlns:a16="http://schemas.microsoft.com/office/drawing/2014/main" val="20003"/>
                    </a:ext>
                  </a:extLst>
                </a:gridCol>
              </a:tblGrid>
              <a:tr h="68390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91440"/>
                      <a:r>
                        <a:rPr lang="en-US" sz="1000" dirty="0">
                          <a:solidFill>
                            <a:schemeClr val="bg1"/>
                          </a:solidFill>
                        </a:rPr>
                        <a:t>Product</a:t>
                      </a:r>
                      <a:r>
                        <a:rPr lang="en-US" sz="1000" baseline="0" dirty="0">
                          <a:solidFill>
                            <a:schemeClr val="bg1"/>
                          </a:solidFill>
                        </a:rPr>
                        <a:t> v</a:t>
                      </a:r>
                      <a:r>
                        <a:rPr lang="en-US" sz="1000" dirty="0">
                          <a:solidFill>
                            <a:schemeClr val="bg1"/>
                          </a:solidFill>
                        </a:rPr>
                        <a:t>ersion</a:t>
                      </a:r>
                      <a:endParaRPr lang="en-US" sz="1000" b="0" dirty="0">
                        <a:solidFill>
                          <a:schemeClr val="bg1"/>
                        </a:solidFill>
                        <a:latin typeface="+mn-lt"/>
                        <a:cs typeface="Segoe UI Light" panose="020B0502040204020203" pitchFamily="34" charset="0"/>
                      </a:endParaRPr>
                    </a:p>
                  </a:txBody>
                  <a:tcPr marL="81097" marR="81097" marT="186521" marB="186521">
                    <a:lnR w="1270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solidFill>
                      <a:schemeClr val="accent2"/>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91440"/>
                      <a:r>
                        <a:rPr lang="en-US" sz="1000" dirty="0">
                          <a:solidFill>
                            <a:schemeClr val="bg1"/>
                          </a:solidFill>
                        </a:rPr>
                        <a:t>Release vehicle</a:t>
                      </a:r>
                      <a:endParaRPr lang="en-US" sz="1000" b="0" dirty="0">
                        <a:solidFill>
                          <a:schemeClr val="bg1"/>
                        </a:solidFill>
                        <a:latin typeface="+mn-lt"/>
                        <a:cs typeface="Segoe UI Light" panose="020B0502040204020203" pitchFamily="34" charset="0"/>
                      </a:endParaRPr>
                    </a:p>
                  </a:txBody>
                  <a:tcPr marL="81097" marR="81097" marT="186521" marB="186521">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solidFill>
                      <a:schemeClr val="accent2"/>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91440"/>
                      <a:r>
                        <a:rPr lang="en-US" sz="1000" dirty="0">
                          <a:solidFill>
                            <a:schemeClr val="bg1"/>
                          </a:solidFill>
                        </a:rPr>
                        <a:t>Availability</a:t>
                      </a:r>
                      <a:r>
                        <a:rPr lang="en-US" sz="1000" baseline="0" dirty="0">
                          <a:solidFill>
                            <a:schemeClr val="bg1"/>
                          </a:solidFill>
                        </a:rPr>
                        <a:t> </a:t>
                      </a:r>
                      <a:endParaRPr lang="en-US" sz="1000" b="0" dirty="0">
                        <a:solidFill>
                          <a:schemeClr val="bg1"/>
                        </a:solidFill>
                        <a:latin typeface="+mn-lt"/>
                        <a:cs typeface="Segoe UI Light" panose="020B0502040204020203" pitchFamily="34" charset="0"/>
                      </a:endParaRPr>
                    </a:p>
                  </a:txBody>
                  <a:tcPr marL="81097" marR="81097" marT="186521" marB="186521">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solidFill>
                      <a:schemeClr val="accent2"/>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91440"/>
                      <a:r>
                        <a:rPr lang="en-US" sz="1000" dirty="0">
                          <a:solidFill>
                            <a:schemeClr val="bg1"/>
                          </a:solidFill>
                        </a:rPr>
                        <a:t>Windows 10 features supported</a:t>
                      </a:r>
                      <a:endParaRPr lang="en-US" sz="1000" b="0" dirty="0">
                        <a:solidFill>
                          <a:schemeClr val="bg1"/>
                        </a:solidFill>
                        <a:latin typeface="+mn-lt"/>
                        <a:cs typeface="Segoe UI Light" panose="020B0502040204020203" pitchFamily="34" charset="0"/>
                      </a:endParaRPr>
                    </a:p>
                  </a:txBody>
                  <a:tcPr marL="81097" marR="81097" marT="186521" marB="186521">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solidFill>
                      <a:schemeClr val="accent2"/>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91440"/>
                      <a:r>
                        <a:rPr lang="en-US" sz="1000" dirty="0">
                          <a:solidFill>
                            <a:schemeClr val="bg1"/>
                          </a:solidFill>
                        </a:rPr>
                        <a:t>Support</a:t>
                      </a:r>
                      <a:endParaRPr lang="en-US" sz="1000" b="0" dirty="0">
                        <a:solidFill>
                          <a:schemeClr val="bg1"/>
                        </a:solidFill>
                        <a:latin typeface="+mn-lt"/>
                        <a:cs typeface="Segoe UI Light" panose="020B0502040204020203" pitchFamily="34" charset="0"/>
                      </a:endParaRPr>
                    </a:p>
                  </a:txBody>
                  <a:tcPr marL="81097" marR="81097" marT="186521" marB="186521">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solidFill>
                      <a:schemeClr val="accent2"/>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91440"/>
                      <a:r>
                        <a:rPr lang="en-US" sz="1000" dirty="0">
                          <a:solidFill>
                            <a:schemeClr val="bg1"/>
                          </a:solidFill>
                        </a:rPr>
                        <a:t>Windows Servicing </a:t>
                      </a:r>
                      <a:br>
                        <a:rPr lang="en-US" sz="1000" dirty="0">
                          <a:solidFill>
                            <a:schemeClr val="bg1"/>
                          </a:solidFill>
                        </a:rPr>
                      </a:br>
                      <a:r>
                        <a:rPr lang="en-US" sz="1000" dirty="0">
                          <a:solidFill>
                            <a:schemeClr val="bg1"/>
                          </a:solidFill>
                        </a:rPr>
                        <a:t>Model supported</a:t>
                      </a:r>
                      <a:endParaRPr lang="en-US" sz="1000" b="0" dirty="0">
                        <a:solidFill>
                          <a:schemeClr val="bg1"/>
                        </a:solidFill>
                        <a:latin typeface="+mn-lt"/>
                        <a:cs typeface="Segoe UI Light" panose="020B0502040204020203" pitchFamily="34" charset="0"/>
                      </a:endParaRPr>
                    </a:p>
                  </a:txBody>
                  <a:tcPr marL="81097" marR="81097" marT="186521" marB="186521">
                    <a:lnL w="1270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solidFill>
                      <a:schemeClr val="accent2"/>
                    </a:solidFill>
                  </a:tcPr>
                </a:tc>
                <a:extLst>
                  <a:ext uri="{0D108BD9-81ED-4DB2-BD59-A6C34878D82A}">
                    <a16:rowId xmlns:a16="http://schemas.microsoft.com/office/drawing/2014/main" val="10001"/>
                  </a:ext>
                </a:extLst>
              </a:tr>
              <a:tr h="95666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91440" marR="0" lvl="0" indent="0" algn="l" defTabSz="914075" rtl="0" eaLnBrk="1" fontAlgn="auto" latinLnBrk="0" hangingPunct="1">
                        <a:lnSpc>
                          <a:spcPct val="90000"/>
                        </a:lnSpc>
                        <a:spcBef>
                          <a:spcPts val="0"/>
                        </a:spcBef>
                        <a:spcAft>
                          <a:spcPts val="600"/>
                        </a:spcAft>
                        <a:buClrTx/>
                        <a:buSzTx/>
                        <a:buFontTx/>
                        <a:buNone/>
                        <a:tabLst/>
                        <a:defRPr/>
                      </a:pPr>
                      <a:r>
                        <a:rPr lang="en-US" sz="1000" kern="1200" dirty="0">
                          <a:solidFill>
                            <a:schemeClr val="bg1"/>
                          </a:solidFill>
                        </a:rPr>
                        <a:t>System Center Configuration</a:t>
                      </a:r>
                      <a:r>
                        <a:rPr lang="en-US" sz="1000" kern="1200" baseline="0" dirty="0">
                          <a:solidFill>
                            <a:schemeClr val="bg1"/>
                          </a:solidFill>
                        </a:rPr>
                        <a:t> Manager</a:t>
                      </a:r>
                      <a:endParaRPr lang="en-US" sz="1000" b="0" kern="1200" dirty="0">
                        <a:solidFill>
                          <a:schemeClr val="bg1"/>
                        </a:solidFill>
                        <a:latin typeface="+mn-lt"/>
                        <a:ea typeface=""/>
                        <a:cs typeface="Segoe UI Light" panose="020B0502040204020203" pitchFamily="34" charset="0"/>
                      </a:endParaRPr>
                    </a:p>
                  </a:txBody>
                  <a:tcPr marL="81097" marR="81097" marT="93260" marB="93260" anchor="ctr">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solidFill>
                      <a:schemeClr val="accent1"/>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91440" marR="0" lvl="0" indent="0" algn="l" defTabSz="914075" rtl="0" eaLnBrk="1" fontAlgn="auto" latinLnBrk="0" hangingPunct="1">
                        <a:lnSpc>
                          <a:spcPct val="90000"/>
                        </a:lnSpc>
                        <a:spcBef>
                          <a:spcPts val="0"/>
                        </a:spcBef>
                        <a:spcAft>
                          <a:spcPts val="600"/>
                        </a:spcAft>
                        <a:buClrTx/>
                        <a:buSzTx/>
                        <a:buFontTx/>
                        <a:buNone/>
                        <a:tabLst/>
                        <a:defRPr/>
                      </a:pPr>
                      <a:r>
                        <a:rPr lang="en-US" sz="1000" b="1" kern="1200" dirty="0">
                          <a:solidFill>
                            <a:schemeClr val="bg1"/>
                          </a:solidFill>
                        </a:rPr>
                        <a:t>Current Branch</a:t>
                      </a:r>
                      <a:endParaRPr lang="en-US" sz="1000" b="1" kern="1200" dirty="0">
                        <a:solidFill>
                          <a:schemeClr val="bg1"/>
                        </a:solidFill>
                        <a:latin typeface="+mn-lt"/>
                        <a:ea typeface=""/>
                        <a:cs typeface="Segoe UI Light" panose="020B0502040204020203" pitchFamily="34" charset="0"/>
                      </a:endParaRPr>
                    </a:p>
                  </a:txBody>
                  <a:tcPr marL="81097" marR="81097" marT="93260" marB="9326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solidFill>
                      <a:schemeClr val="accent1"/>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91440" marR="0" lvl="0" indent="0" algn="l" defTabSz="914075" rtl="0" eaLnBrk="1" fontAlgn="auto" latinLnBrk="0" hangingPunct="1">
                        <a:lnSpc>
                          <a:spcPct val="90000"/>
                        </a:lnSpc>
                        <a:spcBef>
                          <a:spcPts val="0"/>
                        </a:spcBef>
                        <a:spcAft>
                          <a:spcPts val="600"/>
                        </a:spcAft>
                        <a:buClrTx/>
                        <a:buSzTx/>
                        <a:buFontTx/>
                        <a:buNone/>
                        <a:tabLst/>
                        <a:defRPr/>
                      </a:pPr>
                      <a:r>
                        <a:rPr lang="en-US" sz="1000" kern="1200" dirty="0">
                          <a:solidFill>
                            <a:schemeClr val="bg1"/>
                          </a:solidFill>
                        </a:rPr>
                        <a:t>Generally available</a:t>
                      </a:r>
                      <a:r>
                        <a:rPr lang="en-US" sz="1000" kern="1200" baseline="0" dirty="0">
                          <a:solidFill>
                            <a:schemeClr val="bg1"/>
                          </a:solidFill>
                        </a:rPr>
                        <a:t> on</a:t>
                      </a:r>
                      <a:r>
                        <a:rPr lang="en-US" sz="1000" kern="1200" dirty="0">
                          <a:solidFill>
                            <a:schemeClr val="bg1"/>
                          </a:solidFill>
                        </a:rPr>
                        <a:t> 12/8/2015 with updates released periodically throughout the year</a:t>
                      </a:r>
                      <a:endParaRPr lang="en-US" sz="1000" kern="1200" dirty="0">
                        <a:solidFill>
                          <a:schemeClr val="bg1"/>
                        </a:solidFill>
                        <a:latin typeface="+mn-lt"/>
                        <a:ea typeface=""/>
                        <a:cs typeface="Segoe UI Light" panose="020B0502040204020203" pitchFamily="34" charset="0"/>
                      </a:endParaRPr>
                    </a:p>
                  </a:txBody>
                  <a:tcPr marL="81097" marR="81097" marT="93260" marB="9326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solidFill>
                      <a:schemeClr val="accent1"/>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91440" marR="0" lvl="0" indent="0" algn="l" defTabSz="914075" rtl="0" eaLnBrk="1" fontAlgn="auto" latinLnBrk="0" hangingPunct="1">
                        <a:lnSpc>
                          <a:spcPct val="90000"/>
                        </a:lnSpc>
                        <a:spcBef>
                          <a:spcPts val="0"/>
                        </a:spcBef>
                        <a:spcAft>
                          <a:spcPts val="600"/>
                        </a:spcAft>
                        <a:buClrTx/>
                        <a:buSzTx/>
                        <a:buFontTx/>
                        <a:buNone/>
                        <a:tabLst/>
                        <a:defRPr/>
                      </a:pPr>
                      <a:r>
                        <a:rPr lang="en-US" sz="1000" kern="1200" dirty="0">
                          <a:solidFill>
                            <a:schemeClr val="bg1"/>
                          </a:solidFill>
                        </a:rPr>
                        <a:t>New</a:t>
                      </a:r>
                      <a:r>
                        <a:rPr lang="en-US" sz="1000" kern="1200" baseline="0" dirty="0">
                          <a:solidFill>
                            <a:schemeClr val="bg1"/>
                          </a:solidFill>
                        </a:rPr>
                        <a:t> features, security updates, and bug fixes </a:t>
                      </a:r>
                      <a:endParaRPr lang="en-US" sz="1000" kern="1200" dirty="0">
                        <a:solidFill>
                          <a:schemeClr val="bg1"/>
                        </a:solidFill>
                        <a:latin typeface="+mn-lt"/>
                        <a:ea typeface=""/>
                        <a:cs typeface="Segoe UI Light" panose="020B0502040204020203" pitchFamily="34" charset="0"/>
                      </a:endParaRPr>
                    </a:p>
                  </a:txBody>
                  <a:tcPr marL="81097" marR="81097" marT="93260" marB="9326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solidFill>
                      <a:schemeClr val="accent1"/>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91440" marR="0" lvl="0" indent="0" algn="l" defTabSz="914075" rtl="0" eaLnBrk="1" fontAlgn="auto" latinLnBrk="0" hangingPunct="1">
                        <a:lnSpc>
                          <a:spcPct val="90000"/>
                        </a:lnSpc>
                        <a:spcBef>
                          <a:spcPts val="0"/>
                        </a:spcBef>
                        <a:spcAft>
                          <a:spcPts val="600"/>
                        </a:spcAft>
                        <a:buClrTx/>
                        <a:buSzTx/>
                        <a:buFontTx/>
                        <a:buNone/>
                        <a:tabLst/>
                        <a:defRPr/>
                      </a:pPr>
                      <a:r>
                        <a:rPr lang="en-US" sz="1000" kern="1200" dirty="0">
                          <a:solidFill>
                            <a:schemeClr val="bg1"/>
                          </a:solidFill>
                        </a:rPr>
                        <a:t>Can defer updates for up to 12 months before you must deploy updates to maintain support</a:t>
                      </a:r>
                      <a:endParaRPr lang="en-US" sz="1000" kern="1200" dirty="0">
                        <a:solidFill>
                          <a:schemeClr val="bg1"/>
                        </a:solidFill>
                        <a:latin typeface="+mn-lt"/>
                        <a:ea typeface=""/>
                        <a:cs typeface="Segoe UI Light" panose="020B0502040204020203" pitchFamily="34" charset="0"/>
                      </a:endParaRPr>
                    </a:p>
                  </a:txBody>
                  <a:tcPr marL="81097" marR="81097" marT="93260" marB="9326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solidFill>
                      <a:schemeClr val="accent1"/>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91440" marR="0" lvl="0" indent="0" algn="l" defTabSz="914075" rtl="0" eaLnBrk="1" fontAlgn="auto" latinLnBrk="0" hangingPunct="1">
                        <a:lnSpc>
                          <a:spcPct val="90000"/>
                        </a:lnSpc>
                        <a:spcBef>
                          <a:spcPts val="0"/>
                        </a:spcBef>
                        <a:spcAft>
                          <a:spcPts val="600"/>
                        </a:spcAft>
                        <a:buClrTx/>
                        <a:buSzTx/>
                        <a:buFontTx/>
                        <a:buNone/>
                        <a:tabLst/>
                        <a:defRPr/>
                      </a:pPr>
                      <a:r>
                        <a:rPr lang="en-US" sz="1000" kern="1200" dirty="0">
                          <a:solidFill>
                            <a:schemeClr val="bg1"/>
                          </a:solidFill>
                        </a:rPr>
                        <a:t>Windows 10 Current Branch, Current Branch for Business,</a:t>
                      </a:r>
                      <a:r>
                        <a:rPr lang="en-US" sz="1000" kern="1200" baseline="0" dirty="0">
                          <a:solidFill>
                            <a:schemeClr val="bg1"/>
                          </a:solidFill>
                        </a:rPr>
                        <a:t> and Long Term Servicing Branch</a:t>
                      </a:r>
                      <a:endParaRPr lang="en-US" sz="1000" kern="1200" dirty="0">
                        <a:solidFill>
                          <a:schemeClr val="bg1"/>
                        </a:solidFill>
                        <a:latin typeface="+mn-lt"/>
                        <a:ea typeface=""/>
                        <a:cs typeface="Segoe UI Light" panose="020B0502040204020203" pitchFamily="34" charset="0"/>
                      </a:endParaRPr>
                    </a:p>
                  </a:txBody>
                  <a:tcPr marL="81097" marR="81097" marT="93260" marB="93260" anchor="ctr">
                    <a:lnL w="12700" cap="flat" cmpd="sng" algn="ctr">
                      <a:solidFill>
                        <a:schemeClr val="accent4"/>
                      </a:solidFill>
                      <a:prstDash val="solid"/>
                      <a:round/>
                      <a:headEnd type="none" w="med" len="med"/>
                      <a:tailEnd type="none" w="med" len="med"/>
                    </a:lnL>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bl>
          </a:graphicData>
        </a:graphic>
      </p:graphicFrame>
      <p:sp>
        <p:nvSpPr>
          <p:cNvPr id="3" name="TextBox 2"/>
          <p:cNvSpPr txBox="1"/>
          <p:nvPr/>
        </p:nvSpPr>
        <p:spPr>
          <a:xfrm>
            <a:off x="4461665" y="4196715"/>
            <a:ext cx="3212670" cy="499095"/>
          </a:xfrm>
          <a:prstGeom prst="rect">
            <a:avLst/>
          </a:prstGeom>
          <a:noFill/>
        </p:spPr>
        <p:txBody>
          <a:bodyPr wrap="square" lIns="186521" tIns="149217" rIns="186521" bIns="149217" rtlCol="0">
            <a:spAutoFit/>
          </a:bodyPr>
          <a:lstStyle/>
          <a:p>
            <a:pPr>
              <a:lnSpc>
                <a:spcPct val="90000"/>
              </a:lnSpc>
            </a:pPr>
            <a:r>
              <a:rPr lang="en-US" sz="1428" dirty="0">
                <a:gradFill>
                  <a:gsLst>
                    <a:gs pos="2917">
                      <a:schemeClr val="tx1"/>
                    </a:gs>
                    <a:gs pos="30000">
                      <a:schemeClr val="tx1"/>
                    </a:gs>
                  </a:gsLst>
                  <a:lin ang="5400000" scaled="0"/>
                </a:gradFill>
              </a:rPr>
              <a:t>Periodic updates every few months</a:t>
            </a:r>
          </a:p>
        </p:txBody>
      </p:sp>
      <p:cxnSp>
        <p:nvCxnSpPr>
          <p:cNvPr id="23" name="Straight Arrow Connector 22"/>
          <p:cNvCxnSpPr/>
          <p:nvPr/>
        </p:nvCxnSpPr>
        <p:spPr>
          <a:xfrm flipH="1">
            <a:off x="6157334" y="5595620"/>
            <a:ext cx="3319596" cy="0"/>
          </a:xfrm>
          <a:prstGeom prst="straightConnector1">
            <a:avLst/>
          </a:prstGeom>
          <a:noFill/>
          <a:ln w="44450" cap="flat" cmpd="sng" algn="ctr">
            <a:solidFill>
              <a:schemeClr val="accent2">
                <a:lumMod val="60000"/>
                <a:lumOff val="40000"/>
              </a:schemeClr>
            </a:solidFill>
            <a:prstDash val="solid"/>
            <a:headEnd type="oval"/>
            <a:tailEnd type="oval"/>
          </a:ln>
          <a:effectLst/>
        </p:spPr>
      </p:cxnSp>
      <p:cxnSp>
        <p:nvCxnSpPr>
          <p:cNvPr id="24" name="Straight Arrow Connector 23"/>
          <p:cNvCxnSpPr/>
          <p:nvPr/>
        </p:nvCxnSpPr>
        <p:spPr>
          <a:xfrm flipH="1">
            <a:off x="1128739" y="5595620"/>
            <a:ext cx="1592236" cy="0"/>
          </a:xfrm>
          <a:prstGeom prst="straightConnector1">
            <a:avLst/>
          </a:prstGeom>
          <a:noFill/>
          <a:ln w="44450" cap="flat" cmpd="sng" algn="ctr">
            <a:solidFill>
              <a:schemeClr val="accent2">
                <a:lumMod val="60000"/>
                <a:lumOff val="40000"/>
              </a:schemeClr>
            </a:solidFill>
            <a:prstDash val="solid"/>
            <a:headEnd type="oval"/>
            <a:tailEnd type="oval"/>
          </a:ln>
          <a:effectLst/>
        </p:spPr>
      </p:cxnSp>
      <p:cxnSp>
        <p:nvCxnSpPr>
          <p:cNvPr id="25" name="Straight Arrow Connector 24"/>
          <p:cNvCxnSpPr/>
          <p:nvPr/>
        </p:nvCxnSpPr>
        <p:spPr>
          <a:xfrm flipH="1">
            <a:off x="9476932" y="5595620"/>
            <a:ext cx="1965004" cy="0"/>
          </a:xfrm>
          <a:prstGeom prst="straightConnector1">
            <a:avLst/>
          </a:prstGeom>
          <a:noFill/>
          <a:ln w="44450" cap="flat" cmpd="sng" algn="ctr">
            <a:solidFill>
              <a:schemeClr val="accent2">
                <a:lumMod val="60000"/>
                <a:lumOff val="40000"/>
              </a:schemeClr>
            </a:solidFill>
            <a:prstDash val="solid"/>
            <a:headEnd type="triangle"/>
            <a:tailEnd type="none"/>
          </a:ln>
          <a:effectLst/>
        </p:spPr>
      </p:cxnSp>
      <p:sp>
        <p:nvSpPr>
          <p:cNvPr id="27" name="Rectangle 26"/>
          <p:cNvSpPr/>
          <p:nvPr/>
        </p:nvSpPr>
        <p:spPr bwMode="auto">
          <a:xfrm>
            <a:off x="1227113" y="5548792"/>
            <a:ext cx="4129679" cy="445199"/>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31935" fontAlgn="base">
              <a:spcBef>
                <a:spcPct val="0"/>
              </a:spcBef>
              <a:defRPr/>
            </a:pPr>
            <a:r>
              <a:rPr lang="en-US" sz="1275" kern="0" dirty="0">
                <a:latin typeface="Segoe UI Semibold" panose="020B0702040204020203" pitchFamily="34" charset="0"/>
                <a:ea typeface="Segoe UI" panose="020B0502040204020203" pitchFamily="34" charset="0"/>
                <a:cs typeface="Segoe UI Semibold" panose="020B0702040204020203" pitchFamily="34" charset="0"/>
              </a:rPr>
              <a:t>Technical Preview (version yymm)</a:t>
            </a:r>
          </a:p>
        </p:txBody>
      </p:sp>
      <p:cxnSp>
        <p:nvCxnSpPr>
          <p:cNvPr id="36" name="Straight Arrow Connector 35"/>
          <p:cNvCxnSpPr/>
          <p:nvPr/>
        </p:nvCxnSpPr>
        <p:spPr>
          <a:xfrm flipH="1">
            <a:off x="2720976" y="5595620"/>
            <a:ext cx="1679709" cy="0"/>
          </a:xfrm>
          <a:prstGeom prst="straightConnector1">
            <a:avLst/>
          </a:prstGeom>
          <a:noFill/>
          <a:ln w="44450" cap="flat" cmpd="sng" algn="ctr">
            <a:solidFill>
              <a:schemeClr val="accent2">
                <a:lumMod val="60000"/>
                <a:lumOff val="40000"/>
              </a:schemeClr>
            </a:solidFill>
            <a:prstDash val="solid"/>
            <a:headEnd type="oval"/>
            <a:tailEnd type="oval"/>
          </a:ln>
          <a:effectLst/>
        </p:spPr>
      </p:cxnSp>
      <p:cxnSp>
        <p:nvCxnSpPr>
          <p:cNvPr id="41" name="Straight Arrow Connector 40"/>
          <p:cNvCxnSpPr/>
          <p:nvPr/>
        </p:nvCxnSpPr>
        <p:spPr>
          <a:xfrm flipH="1">
            <a:off x="4412118" y="5595620"/>
            <a:ext cx="1745216" cy="0"/>
          </a:xfrm>
          <a:prstGeom prst="straightConnector1">
            <a:avLst/>
          </a:prstGeom>
          <a:noFill/>
          <a:ln w="44450" cap="flat" cmpd="sng" algn="ctr">
            <a:solidFill>
              <a:schemeClr val="accent2">
                <a:lumMod val="60000"/>
                <a:lumOff val="40000"/>
              </a:schemeClr>
            </a:solidFill>
            <a:prstDash val="solid"/>
            <a:headEnd type="oval"/>
            <a:tailEnd type="oval"/>
          </a:ln>
          <a:effectLst/>
        </p:spPr>
      </p:cxnSp>
      <p:cxnSp>
        <p:nvCxnSpPr>
          <p:cNvPr id="43" name="Straight Arrow Connector 42"/>
          <p:cNvCxnSpPr/>
          <p:nvPr/>
        </p:nvCxnSpPr>
        <p:spPr>
          <a:xfrm flipH="1">
            <a:off x="7735316" y="5595620"/>
            <a:ext cx="1741613" cy="0"/>
          </a:xfrm>
          <a:prstGeom prst="straightConnector1">
            <a:avLst/>
          </a:prstGeom>
          <a:noFill/>
          <a:ln w="44450" cap="flat" cmpd="sng" algn="ctr">
            <a:solidFill>
              <a:schemeClr val="accent2">
                <a:lumMod val="60000"/>
                <a:lumOff val="40000"/>
              </a:schemeClr>
            </a:solidFill>
            <a:prstDash val="solid"/>
            <a:headEnd type="oval"/>
            <a:tailEnd type="oval"/>
          </a:ln>
          <a:effectLst/>
        </p:spPr>
      </p:cxnSp>
      <p:cxnSp>
        <p:nvCxnSpPr>
          <p:cNvPr id="45" name="Straight Arrow Connector 44"/>
          <p:cNvCxnSpPr/>
          <p:nvPr/>
        </p:nvCxnSpPr>
        <p:spPr>
          <a:xfrm flipH="1">
            <a:off x="1924856" y="5595620"/>
            <a:ext cx="1592236" cy="0"/>
          </a:xfrm>
          <a:prstGeom prst="straightConnector1">
            <a:avLst/>
          </a:prstGeom>
          <a:noFill/>
          <a:ln w="44450" cap="flat" cmpd="sng" algn="ctr">
            <a:solidFill>
              <a:schemeClr val="accent2">
                <a:lumMod val="60000"/>
                <a:lumOff val="40000"/>
              </a:schemeClr>
            </a:solidFill>
            <a:prstDash val="solid"/>
            <a:headEnd type="oval"/>
            <a:tailEnd type="oval"/>
          </a:ln>
          <a:effectLst/>
        </p:spPr>
      </p:cxnSp>
      <p:cxnSp>
        <p:nvCxnSpPr>
          <p:cNvPr id="49" name="Straight Arrow Connector 48"/>
          <p:cNvCxnSpPr/>
          <p:nvPr/>
        </p:nvCxnSpPr>
        <p:spPr>
          <a:xfrm flipH="1">
            <a:off x="5285634" y="5595620"/>
            <a:ext cx="1592236" cy="0"/>
          </a:xfrm>
          <a:prstGeom prst="straightConnector1">
            <a:avLst/>
          </a:prstGeom>
          <a:noFill/>
          <a:ln w="44450" cap="flat" cmpd="sng" algn="ctr">
            <a:solidFill>
              <a:schemeClr val="accent2">
                <a:lumMod val="60000"/>
                <a:lumOff val="40000"/>
              </a:schemeClr>
            </a:solidFill>
            <a:prstDash val="solid"/>
            <a:headEnd type="oval"/>
            <a:tailEnd type="oval"/>
          </a:ln>
          <a:effectLst/>
        </p:spPr>
      </p:cxnSp>
      <p:cxnSp>
        <p:nvCxnSpPr>
          <p:cNvPr id="50" name="Straight Arrow Connector 49"/>
          <p:cNvCxnSpPr/>
          <p:nvPr/>
        </p:nvCxnSpPr>
        <p:spPr>
          <a:xfrm flipH="1">
            <a:off x="8648723" y="5595620"/>
            <a:ext cx="1592236" cy="0"/>
          </a:xfrm>
          <a:prstGeom prst="straightConnector1">
            <a:avLst/>
          </a:prstGeom>
          <a:noFill/>
          <a:ln w="44450" cap="flat" cmpd="sng" algn="ctr">
            <a:solidFill>
              <a:schemeClr val="accent2">
                <a:lumMod val="60000"/>
                <a:lumOff val="40000"/>
              </a:schemeClr>
            </a:solidFill>
            <a:prstDash val="solid"/>
            <a:headEnd type="oval"/>
            <a:tailEnd type="oval"/>
          </a:ln>
          <a:effectLst/>
        </p:spPr>
      </p:cxnSp>
    </p:spTree>
    <p:extLst>
      <p:ext uri="{BB962C8B-B14F-4D97-AF65-F5344CB8AC3E}">
        <p14:creationId xmlns:p14="http://schemas.microsoft.com/office/powerpoint/2010/main" val="156907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1000"/>
                                        <p:tgtEl>
                                          <p:spTgt spid="23"/>
                                        </p:tgtEl>
                                      </p:cBhvr>
                                    </p:animEffect>
                                    <p:anim calcmode="lin" valueType="num">
                                      <p:cBhvr>
                                        <p:cTn id="24" dur="1000" fill="hold"/>
                                        <p:tgtEl>
                                          <p:spTgt spid="23"/>
                                        </p:tgtEl>
                                        <p:attrNameLst>
                                          <p:attrName>ppt_x</p:attrName>
                                        </p:attrNameLst>
                                      </p:cBhvr>
                                      <p:tavLst>
                                        <p:tav tm="0">
                                          <p:val>
                                            <p:strVal val="#ppt_x"/>
                                          </p:val>
                                        </p:tav>
                                        <p:tav tm="100000">
                                          <p:val>
                                            <p:strVal val="#ppt_x"/>
                                          </p:val>
                                        </p:tav>
                                      </p:tavLst>
                                    </p:anim>
                                    <p:anim calcmode="lin" valueType="num">
                                      <p:cBhvr>
                                        <p:cTn id="25" dur="1000" fill="hold"/>
                                        <p:tgtEl>
                                          <p:spTgt spid="23"/>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1000"/>
                                        <p:tgtEl>
                                          <p:spTgt spid="25"/>
                                        </p:tgtEl>
                                      </p:cBhvr>
                                    </p:animEffect>
                                    <p:anim calcmode="lin" valueType="num">
                                      <p:cBhvr>
                                        <p:cTn id="29" dur="1000" fill="hold"/>
                                        <p:tgtEl>
                                          <p:spTgt spid="25"/>
                                        </p:tgtEl>
                                        <p:attrNameLst>
                                          <p:attrName>ppt_x</p:attrName>
                                        </p:attrNameLst>
                                      </p:cBhvr>
                                      <p:tavLst>
                                        <p:tav tm="0">
                                          <p:val>
                                            <p:strVal val="#ppt_x"/>
                                          </p:val>
                                        </p:tav>
                                        <p:tav tm="100000">
                                          <p:val>
                                            <p:strVal val="#ppt_x"/>
                                          </p:val>
                                        </p:tav>
                                      </p:tavLst>
                                    </p:anim>
                                    <p:anim calcmode="lin" valueType="num">
                                      <p:cBhvr>
                                        <p:cTn id="30" dur="1000" fill="hold"/>
                                        <p:tgtEl>
                                          <p:spTgt spid="25"/>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1000"/>
                                        <p:tgtEl>
                                          <p:spTgt spid="27"/>
                                        </p:tgtEl>
                                      </p:cBhvr>
                                    </p:animEffect>
                                    <p:anim calcmode="lin" valueType="num">
                                      <p:cBhvr>
                                        <p:cTn id="34" dur="1000" fill="hold"/>
                                        <p:tgtEl>
                                          <p:spTgt spid="27"/>
                                        </p:tgtEl>
                                        <p:attrNameLst>
                                          <p:attrName>ppt_x</p:attrName>
                                        </p:attrNameLst>
                                      </p:cBhvr>
                                      <p:tavLst>
                                        <p:tav tm="0">
                                          <p:val>
                                            <p:strVal val="#ppt_x"/>
                                          </p:val>
                                        </p:tav>
                                        <p:tav tm="100000">
                                          <p:val>
                                            <p:strVal val="#ppt_x"/>
                                          </p:val>
                                        </p:tav>
                                      </p:tavLst>
                                    </p:anim>
                                    <p:anim calcmode="lin" valueType="num">
                                      <p:cBhvr>
                                        <p:cTn id="35" dur="1000" fill="hold"/>
                                        <p:tgtEl>
                                          <p:spTgt spid="27"/>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anim calcmode="lin" valueType="num">
                                      <p:cBhvr>
                                        <p:cTn id="39" dur="1000" fill="hold"/>
                                        <p:tgtEl>
                                          <p:spTgt spid="36"/>
                                        </p:tgtEl>
                                        <p:attrNameLst>
                                          <p:attrName>ppt_x</p:attrName>
                                        </p:attrNameLst>
                                      </p:cBhvr>
                                      <p:tavLst>
                                        <p:tav tm="0">
                                          <p:val>
                                            <p:strVal val="#ppt_x"/>
                                          </p:val>
                                        </p:tav>
                                        <p:tav tm="100000">
                                          <p:val>
                                            <p:strVal val="#ppt_x"/>
                                          </p:val>
                                        </p:tav>
                                      </p:tavLst>
                                    </p:anim>
                                    <p:anim calcmode="lin" valueType="num">
                                      <p:cBhvr>
                                        <p:cTn id="40" dur="1000" fill="hold"/>
                                        <p:tgtEl>
                                          <p:spTgt spid="36"/>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1000"/>
                                        <p:tgtEl>
                                          <p:spTgt spid="41"/>
                                        </p:tgtEl>
                                      </p:cBhvr>
                                    </p:animEffect>
                                    <p:anim calcmode="lin" valueType="num">
                                      <p:cBhvr>
                                        <p:cTn id="44" dur="1000" fill="hold"/>
                                        <p:tgtEl>
                                          <p:spTgt spid="41"/>
                                        </p:tgtEl>
                                        <p:attrNameLst>
                                          <p:attrName>ppt_x</p:attrName>
                                        </p:attrNameLst>
                                      </p:cBhvr>
                                      <p:tavLst>
                                        <p:tav tm="0">
                                          <p:val>
                                            <p:strVal val="#ppt_x"/>
                                          </p:val>
                                        </p:tav>
                                        <p:tav tm="100000">
                                          <p:val>
                                            <p:strVal val="#ppt_x"/>
                                          </p:val>
                                        </p:tav>
                                      </p:tavLst>
                                    </p:anim>
                                    <p:anim calcmode="lin" valueType="num">
                                      <p:cBhvr>
                                        <p:cTn id="45" dur="1000" fill="hold"/>
                                        <p:tgtEl>
                                          <p:spTgt spid="41"/>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1000"/>
                                        <p:tgtEl>
                                          <p:spTgt spid="43"/>
                                        </p:tgtEl>
                                      </p:cBhvr>
                                    </p:animEffect>
                                    <p:anim calcmode="lin" valueType="num">
                                      <p:cBhvr>
                                        <p:cTn id="49" dur="1000" fill="hold"/>
                                        <p:tgtEl>
                                          <p:spTgt spid="43"/>
                                        </p:tgtEl>
                                        <p:attrNameLst>
                                          <p:attrName>ppt_x</p:attrName>
                                        </p:attrNameLst>
                                      </p:cBhvr>
                                      <p:tavLst>
                                        <p:tav tm="0">
                                          <p:val>
                                            <p:strVal val="#ppt_x"/>
                                          </p:val>
                                        </p:tav>
                                        <p:tav tm="100000">
                                          <p:val>
                                            <p:strVal val="#ppt_x"/>
                                          </p:val>
                                        </p:tav>
                                      </p:tavLst>
                                    </p:anim>
                                    <p:anim calcmode="lin" valueType="num">
                                      <p:cBhvr>
                                        <p:cTn id="50" dur="1000" fill="hold"/>
                                        <p:tgtEl>
                                          <p:spTgt spid="43"/>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1000"/>
                                        <p:tgtEl>
                                          <p:spTgt spid="45"/>
                                        </p:tgtEl>
                                      </p:cBhvr>
                                    </p:animEffect>
                                    <p:anim calcmode="lin" valueType="num">
                                      <p:cBhvr>
                                        <p:cTn id="54" dur="1000" fill="hold"/>
                                        <p:tgtEl>
                                          <p:spTgt spid="45"/>
                                        </p:tgtEl>
                                        <p:attrNameLst>
                                          <p:attrName>ppt_x</p:attrName>
                                        </p:attrNameLst>
                                      </p:cBhvr>
                                      <p:tavLst>
                                        <p:tav tm="0">
                                          <p:val>
                                            <p:strVal val="#ppt_x"/>
                                          </p:val>
                                        </p:tav>
                                        <p:tav tm="100000">
                                          <p:val>
                                            <p:strVal val="#ppt_x"/>
                                          </p:val>
                                        </p:tav>
                                      </p:tavLst>
                                    </p:anim>
                                    <p:anim calcmode="lin" valueType="num">
                                      <p:cBhvr>
                                        <p:cTn id="55" dur="1000" fill="hold"/>
                                        <p:tgtEl>
                                          <p:spTgt spid="45"/>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fade">
                                      <p:cBhvr>
                                        <p:cTn id="58" dur="1000"/>
                                        <p:tgtEl>
                                          <p:spTgt spid="49"/>
                                        </p:tgtEl>
                                      </p:cBhvr>
                                    </p:animEffect>
                                    <p:anim calcmode="lin" valueType="num">
                                      <p:cBhvr>
                                        <p:cTn id="59" dur="1000" fill="hold"/>
                                        <p:tgtEl>
                                          <p:spTgt spid="49"/>
                                        </p:tgtEl>
                                        <p:attrNameLst>
                                          <p:attrName>ppt_x</p:attrName>
                                        </p:attrNameLst>
                                      </p:cBhvr>
                                      <p:tavLst>
                                        <p:tav tm="0">
                                          <p:val>
                                            <p:strVal val="#ppt_x"/>
                                          </p:val>
                                        </p:tav>
                                        <p:tav tm="100000">
                                          <p:val>
                                            <p:strVal val="#ppt_x"/>
                                          </p:val>
                                        </p:tav>
                                      </p:tavLst>
                                    </p:anim>
                                    <p:anim calcmode="lin" valueType="num">
                                      <p:cBhvr>
                                        <p:cTn id="60" dur="1000" fill="hold"/>
                                        <p:tgtEl>
                                          <p:spTgt spid="49"/>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fade">
                                      <p:cBhvr>
                                        <p:cTn id="63" dur="1000"/>
                                        <p:tgtEl>
                                          <p:spTgt spid="50"/>
                                        </p:tgtEl>
                                      </p:cBhvr>
                                    </p:animEffect>
                                    <p:anim calcmode="lin" valueType="num">
                                      <p:cBhvr>
                                        <p:cTn id="64" dur="1000" fill="hold"/>
                                        <p:tgtEl>
                                          <p:spTgt spid="50"/>
                                        </p:tgtEl>
                                        <p:attrNameLst>
                                          <p:attrName>ppt_x</p:attrName>
                                        </p:attrNameLst>
                                      </p:cBhvr>
                                      <p:tavLst>
                                        <p:tav tm="0">
                                          <p:val>
                                            <p:strVal val="#ppt_x"/>
                                          </p:val>
                                        </p:tav>
                                        <p:tav tm="100000">
                                          <p:val>
                                            <p:strVal val="#ppt_x"/>
                                          </p:val>
                                        </p:tav>
                                      </p:tavLst>
                                    </p:anim>
                                    <p:anim calcmode="lin" valueType="num">
                                      <p:cBhvr>
                                        <p:cTn id="65"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932623" y="1439769"/>
            <a:ext cx="2559593" cy="3423299"/>
            <a:chOff x="5397158" y="1780167"/>
            <a:chExt cx="2560320" cy="3424270"/>
          </a:xfrm>
        </p:grpSpPr>
        <p:sp>
          <p:nvSpPr>
            <p:cNvPr id="73" name="Rectangle 72"/>
            <p:cNvSpPr/>
            <p:nvPr/>
          </p:nvSpPr>
          <p:spPr bwMode="auto">
            <a:xfrm>
              <a:off x="5397158" y="1780167"/>
              <a:ext cx="2560320" cy="342427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19" tIns="182819" rIns="0" bIns="46620"/>
            <a:lstStyle/>
            <a:p>
              <a:pPr defTabSz="932026" fontAlgn="base">
                <a:lnSpc>
                  <a:spcPct val="90000"/>
                </a:lnSpc>
                <a:spcBef>
                  <a:spcPct val="0"/>
                </a:spcBef>
                <a:spcAft>
                  <a:spcPct val="0"/>
                </a:spcAft>
                <a:defRPr/>
              </a:pPr>
              <a:r>
                <a:rPr lang="en-US" sz="2000" dirty="0">
                  <a:solidFill>
                    <a:srgbClr val="505050"/>
                  </a:solidFill>
                  <a:latin typeface="Segoe UI Light"/>
                </a:rPr>
                <a:t>Mobile application management</a:t>
              </a:r>
            </a:p>
          </p:txBody>
        </p:sp>
        <p:pic>
          <p:nvPicPr>
            <p:cNvPr id="78" name="Picture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1475" y="2596372"/>
              <a:ext cx="1822107" cy="1116010"/>
            </a:xfrm>
            <a:prstGeom prst="rect">
              <a:avLst/>
            </a:prstGeom>
          </p:spPr>
        </p:pic>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6922" y="3730451"/>
              <a:ext cx="358385" cy="358385"/>
            </a:xfrm>
            <a:prstGeom prst="rect">
              <a:avLst/>
            </a:prstGeom>
          </p:spPr>
        </p:pic>
        <p:pic>
          <p:nvPicPr>
            <p:cNvPr id="79" name="Picture 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37765" y="3740039"/>
              <a:ext cx="334194" cy="334194"/>
            </a:xfrm>
            <a:prstGeom prst="rect">
              <a:avLst/>
            </a:prstGeom>
          </p:spPr>
        </p:pic>
        <p:pic>
          <p:nvPicPr>
            <p:cNvPr id="80" name="Picture 7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57320" y="3733963"/>
              <a:ext cx="340955" cy="340953"/>
            </a:xfrm>
            <a:prstGeom prst="rect">
              <a:avLst/>
            </a:prstGeom>
          </p:spPr>
        </p:pic>
      </p:grpSp>
      <p:grpSp>
        <p:nvGrpSpPr>
          <p:cNvPr id="8" name="Group 7"/>
          <p:cNvGrpSpPr/>
          <p:nvPr/>
        </p:nvGrpSpPr>
        <p:grpSpPr>
          <a:xfrm>
            <a:off x="7633215" y="1439768"/>
            <a:ext cx="2559593" cy="3411963"/>
            <a:chOff x="7248074" y="1780167"/>
            <a:chExt cx="2560320" cy="3412931"/>
          </a:xfrm>
        </p:grpSpPr>
        <p:sp>
          <p:nvSpPr>
            <p:cNvPr id="74" name="Rectangle 73"/>
            <p:cNvSpPr/>
            <p:nvPr/>
          </p:nvSpPr>
          <p:spPr bwMode="auto">
            <a:xfrm>
              <a:off x="7248074" y="1780167"/>
              <a:ext cx="2560320" cy="341293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19" tIns="182819" rIns="0" bIns="46620"/>
            <a:lstStyle/>
            <a:p>
              <a:pPr defTabSz="932026" fontAlgn="base">
                <a:lnSpc>
                  <a:spcPct val="90000"/>
                </a:lnSpc>
                <a:spcBef>
                  <a:spcPct val="0"/>
                </a:spcBef>
                <a:spcAft>
                  <a:spcPct val="0"/>
                </a:spcAft>
                <a:defRPr/>
              </a:pPr>
              <a:r>
                <a:rPr lang="en-US" sz="2000" dirty="0">
                  <a:solidFill>
                    <a:srgbClr val="505050"/>
                  </a:solidFill>
                  <a:latin typeface="Segoe UI Light"/>
                </a:rPr>
                <a:t>PC management</a:t>
              </a:r>
            </a:p>
          </p:txBody>
        </p:sp>
        <p:grpSp>
          <p:nvGrpSpPr>
            <p:cNvPr id="88" name="Group 87"/>
            <p:cNvGrpSpPr/>
            <p:nvPr/>
          </p:nvGrpSpPr>
          <p:grpSpPr>
            <a:xfrm>
              <a:off x="8017205" y="3258811"/>
              <a:ext cx="1023786" cy="734673"/>
              <a:chOff x="7886808" y="6265211"/>
              <a:chExt cx="1058546" cy="783809"/>
            </a:xfrm>
          </p:grpSpPr>
          <p:pic>
            <p:nvPicPr>
              <p:cNvPr id="89" name="Picture 88"/>
              <p:cNvPicPr>
                <a:picLocks noChangeAspect="1"/>
              </p:cNvPicPr>
              <p:nvPr/>
            </p:nvPicPr>
            <p:blipFill>
              <a:blip r:embed="rId7"/>
              <a:stretch>
                <a:fillRect/>
              </a:stretch>
            </p:blipFill>
            <p:spPr>
              <a:xfrm>
                <a:off x="7886808" y="6265211"/>
                <a:ext cx="1058546" cy="783809"/>
              </a:xfrm>
              <a:prstGeom prst="rect">
                <a:avLst/>
              </a:prstGeom>
            </p:spPr>
          </p:pic>
          <p:pic>
            <p:nvPicPr>
              <p:cNvPr id="109" name="Picture 108"/>
              <p:cNvPicPr>
                <a:picLocks noChangeAspect="1"/>
              </p:cNvPicPr>
              <p:nvPr/>
            </p:nvPicPr>
            <p:blipFill>
              <a:blip r:embed="rId8"/>
              <a:stretch>
                <a:fillRect/>
              </a:stretch>
            </p:blipFill>
            <p:spPr>
              <a:xfrm>
                <a:off x="8267318" y="6449052"/>
                <a:ext cx="296574" cy="301329"/>
              </a:xfrm>
              <a:prstGeom prst="rect">
                <a:avLst/>
              </a:prstGeom>
            </p:spPr>
          </p:pic>
        </p:grpSp>
      </p:grpSp>
      <p:grpSp>
        <p:nvGrpSpPr>
          <p:cNvPr id="5" name="Group 4"/>
          <p:cNvGrpSpPr/>
          <p:nvPr/>
        </p:nvGrpSpPr>
        <p:grpSpPr>
          <a:xfrm>
            <a:off x="2232031" y="1439767"/>
            <a:ext cx="2559593" cy="3491312"/>
            <a:chOff x="3546264" y="1780166"/>
            <a:chExt cx="2560320" cy="3492303"/>
          </a:xfrm>
        </p:grpSpPr>
        <p:sp>
          <p:nvSpPr>
            <p:cNvPr id="75" name="Rectangle 74"/>
            <p:cNvSpPr/>
            <p:nvPr/>
          </p:nvSpPr>
          <p:spPr bwMode="auto">
            <a:xfrm>
              <a:off x="3546264" y="1780166"/>
              <a:ext cx="2560320" cy="3492303"/>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19" tIns="182819" rIns="0" bIns="46620"/>
            <a:lstStyle/>
            <a:p>
              <a:pPr defTabSz="932026" fontAlgn="base">
                <a:lnSpc>
                  <a:spcPct val="90000"/>
                </a:lnSpc>
                <a:spcBef>
                  <a:spcPct val="0"/>
                </a:spcBef>
                <a:spcAft>
                  <a:spcPct val="0"/>
                </a:spcAft>
                <a:defRPr/>
              </a:pPr>
              <a:r>
                <a:rPr lang="en-US" sz="2000" dirty="0">
                  <a:solidFill>
                    <a:srgbClr val="505050"/>
                  </a:solidFill>
                  <a:latin typeface="Segoe UI Light"/>
                </a:rPr>
                <a:t>Mobile device management</a:t>
              </a:r>
            </a:p>
          </p:txBody>
        </p:sp>
        <p:grpSp>
          <p:nvGrpSpPr>
            <p:cNvPr id="117" name="Group 116"/>
            <p:cNvGrpSpPr/>
            <p:nvPr/>
          </p:nvGrpSpPr>
          <p:grpSpPr>
            <a:xfrm>
              <a:off x="3948593" y="2826403"/>
              <a:ext cx="1712632" cy="1363245"/>
              <a:chOff x="9883654" y="4506193"/>
              <a:chExt cx="1783555" cy="1487178"/>
            </a:xfrm>
          </p:grpSpPr>
          <p:grpSp>
            <p:nvGrpSpPr>
              <p:cNvPr id="118" name="Group 117"/>
              <p:cNvGrpSpPr/>
              <p:nvPr/>
            </p:nvGrpSpPr>
            <p:grpSpPr>
              <a:xfrm>
                <a:off x="9883654" y="4506193"/>
                <a:ext cx="921435" cy="627482"/>
                <a:chOff x="9139207" y="6119463"/>
                <a:chExt cx="1116830" cy="760542"/>
              </a:xfrm>
            </p:grpSpPr>
            <p:pic>
              <p:nvPicPr>
                <p:cNvPr id="142" name="Picture 141"/>
                <p:cNvPicPr>
                  <a:picLocks noChangeAspect="1"/>
                </p:cNvPicPr>
                <p:nvPr/>
              </p:nvPicPr>
              <p:blipFill>
                <a:blip r:embed="rId9"/>
                <a:stretch>
                  <a:fillRect/>
                </a:stretch>
              </p:blipFill>
              <p:spPr>
                <a:xfrm>
                  <a:off x="9139207" y="6119463"/>
                  <a:ext cx="1116830" cy="760542"/>
                </a:xfrm>
                <a:prstGeom prst="rect">
                  <a:avLst/>
                </a:prstGeom>
              </p:spPr>
            </p:pic>
            <p:pic>
              <p:nvPicPr>
                <p:cNvPr id="143" name="Picture 142"/>
                <p:cNvPicPr>
                  <a:picLocks noChangeAspect="1"/>
                </p:cNvPicPr>
                <p:nvPr/>
              </p:nvPicPr>
              <p:blipFill>
                <a:blip r:embed="rId8"/>
                <a:stretch>
                  <a:fillRect/>
                </a:stretch>
              </p:blipFill>
              <p:spPr>
                <a:xfrm>
                  <a:off x="9448741" y="6224747"/>
                  <a:ext cx="491273" cy="499154"/>
                </a:xfrm>
                <a:prstGeom prst="rect">
                  <a:avLst/>
                </a:prstGeom>
              </p:spPr>
            </p:pic>
          </p:grpSp>
          <p:grpSp>
            <p:nvGrpSpPr>
              <p:cNvPr id="119" name="Group 118"/>
              <p:cNvGrpSpPr/>
              <p:nvPr/>
            </p:nvGrpSpPr>
            <p:grpSpPr>
              <a:xfrm>
                <a:off x="9883704" y="5312489"/>
                <a:ext cx="1783505" cy="680882"/>
                <a:chOff x="9883704" y="5312489"/>
                <a:chExt cx="1783505" cy="680882"/>
              </a:xfrm>
            </p:grpSpPr>
            <p:grpSp>
              <p:nvGrpSpPr>
                <p:cNvPr id="120" name="Group 119"/>
                <p:cNvGrpSpPr/>
                <p:nvPr/>
              </p:nvGrpSpPr>
              <p:grpSpPr>
                <a:xfrm>
                  <a:off x="9883704" y="5312489"/>
                  <a:ext cx="398388" cy="680881"/>
                  <a:chOff x="9807880" y="5282421"/>
                  <a:chExt cx="490572" cy="838432"/>
                </a:xfrm>
              </p:grpSpPr>
              <p:pic>
                <p:nvPicPr>
                  <p:cNvPr id="136" name="Picture 135"/>
                  <p:cNvPicPr>
                    <a:picLocks noChangeAspect="1"/>
                  </p:cNvPicPr>
                  <p:nvPr/>
                </p:nvPicPr>
                <p:blipFill>
                  <a:blip r:embed="rId10"/>
                  <a:stretch>
                    <a:fillRect/>
                  </a:stretch>
                </p:blipFill>
                <p:spPr>
                  <a:xfrm>
                    <a:off x="9807880" y="5282421"/>
                    <a:ext cx="490572" cy="838432"/>
                  </a:xfrm>
                  <a:prstGeom prst="rect">
                    <a:avLst/>
                  </a:prstGeom>
                </p:spPr>
              </p:pic>
              <p:pic>
                <p:nvPicPr>
                  <p:cNvPr id="139" name="Picture 138"/>
                  <p:cNvPicPr>
                    <a:picLocks noChangeAspect="1"/>
                  </p:cNvPicPr>
                  <p:nvPr/>
                </p:nvPicPr>
                <p:blipFill>
                  <a:blip r:embed="rId11"/>
                  <a:stretch>
                    <a:fillRect/>
                  </a:stretch>
                </p:blipFill>
                <p:spPr>
                  <a:xfrm>
                    <a:off x="9930435" y="5522595"/>
                    <a:ext cx="252137" cy="276150"/>
                  </a:xfrm>
                  <a:prstGeom prst="rect">
                    <a:avLst/>
                  </a:prstGeom>
                </p:spPr>
              </p:pic>
            </p:grpSp>
            <p:grpSp>
              <p:nvGrpSpPr>
                <p:cNvPr id="124" name="Group 123"/>
                <p:cNvGrpSpPr/>
                <p:nvPr/>
              </p:nvGrpSpPr>
              <p:grpSpPr>
                <a:xfrm>
                  <a:off x="10556464" y="5312490"/>
                  <a:ext cx="379859" cy="680880"/>
                  <a:chOff x="10625032" y="5281420"/>
                  <a:chExt cx="466117" cy="835493"/>
                </a:xfrm>
              </p:grpSpPr>
              <p:pic>
                <p:nvPicPr>
                  <p:cNvPr id="134" name="Picture 133"/>
                  <p:cNvPicPr>
                    <a:picLocks noChangeAspect="1"/>
                  </p:cNvPicPr>
                  <p:nvPr/>
                </p:nvPicPr>
                <p:blipFill>
                  <a:blip r:embed="rId12"/>
                  <a:stretch>
                    <a:fillRect/>
                  </a:stretch>
                </p:blipFill>
                <p:spPr>
                  <a:xfrm>
                    <a:off x="10625032" y="5281420"/>
                    <a:ext cx="466117" cy="835493"/>
                  </a:xfrm>
                  <a:prstGeom prst="rect">
                    <a:avLst/>
                  </a:prstGeom>
                </p:spPr>
              </p:pic>
              <p:pic>
                <p:nvPicPr>
                  <p:cNvPr id="135" name="Picture 134"/>
                  <p:cNvPicPr>
                    <a:picLocks noChangeAspect="1"/>
                  </p:cNvPicPr>
                  <p:nvPr/>
                </p:nvPicPr>
                <p:blipFill>
                  <a:blip r:embed="rId8"/>
                  <a:stretch>
                    <a:fillRect/>
                  </a:stretch>
                </p:blipFill>
                <p:spPr>
                  <a:xfrm>
                    <a:off x="10723889" y="5529324"/>
                    <a:ext cx="256579" cy="260693"/>
                  </a:xfrm>
                  <a:prstGeom prst="rect">
                    <a:avLst/>
                  </a:prstGeom>
                </p:spPr>
              </p:pic>
            </p:grpSp>
            <p:grpSp>
              <p:nvGrpSpPr>
                <p:cNvPr id="126" name="Group 125"/>
                <p:cNvGrpSpPr/>
                <p:nvPr/>
              </p:nvGrpSpPr>
              <p:grpSpPr>
                <a:xfrm>
                  <a:off x="11174540" y="5312490"/>
                  <a:ext cx="492669" cy="680881"/>
                  <a:chOff x="9595140" y="5278277"/>
                  <a:chExt cx="597851" cy="826245"/>
                </a:xfrm>
              </p:grpSpPr>
              <p:pic>
                <p:nvPicPr>
                  <p:cNvPr id="127" name="Picture 126"/>
                  <p:cNvPicPr>
                    <a:picLocks noChangeAspect="1"/>
                  </p:cNvPicPr>
                  <p:nvPr/>
                </p:nvPicPr>
                <p:blipFill>
                  <a:blip r:embed="rId13"/>
                  <a:stretch>
                    <a:fillRect/>
                  </a:stretch>
                </p:blipFill>
                <p:spPr>
                  <a:xfrm>
                    <a:off x="9595140" y="5278277"/>
                    <a:ext cx="597851" cy="826245"/>
                  </a:xfrm>
                  <a:prstGeom prst="rect">
                    <a:avLst/>
                  </a:prstGeom>
                </p:spPr>
              </p:pic>
              <p:pic>
                <p:nvPicPr>
                  <p:cNvPr id="132" name="Picture 131"/>
                  <p:cNvPicPr>
                    <a:picLocks noChangeAspect="1"/>
                  </p:cNvPicPr>
                  <p:nvPr/>
                </p:nvPicPr>
                <p:blipFill>
                  <a:blip r:embed="rId14"/>
                  <a:stretch>
                    <a:fillRect/>
                  </a:stretch>
                </p:blipFill>
                <p:spPr>
                  <a:xfrm>
                    <a:off x="9724798" y="5448321"/>
                    <a:ext cx="337877" cy="416419"/>
                  </a:xfrm>
                  <a:prstGeom prst="rect">
                    <a:avLst/>
                  </a:prstGeom>
                </p:spPr>
              </p:pic>
            </p:grpSp>
          </p:grpSp>
        </p:grpSp>
      </p:grpSp>
      <p:sp>
        <p:nvSpPr>
          <p:cNvPr id="83" name="Rectangle 82"/>
          <p:cNvSpPr/>
          <p:nvPr/>
        </p:nvSpPr>
        <p:spPr bwMode="auto">
          <a:xfrm>
            <a:off x="278791" y="4178918"/>
            <a:ext cx="11881360" cy="2323868"/>
          </a:xfrm>
          <a:prstGeom prst="rect">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20" rIns="0" bIns="182819" anchor="b"/>
          <a:lstStyle/>
          <a:p>
            <a:pPr algn="ctr" defTabSz="932026" fontAlgn="base">
              <a:spcBef>
                <a:spcPct val="0"/>
              </a:spcBef>
              <a:spcAft>
                <a:spcPct val="0"/>
              </a:spcAft>
              <a:defRPr/>
            </a:pPr>
            <a:endParaRPr lang="en-US" sz="2000" dirty="0">
              <a:solidFill>
                <a:srgbClr val="505050"/>
              </a:solidFill>
              <a:latin typeface="Segoe UI Light"/>
            </a:endParaRPr>
          </a:p>
        </p:txBody>
      </p:sp>
      <p:sp>
        <p:nvSpPr>
          <p:cNvPr id="97" name="Freeform 8"/>
          <p:cNvSpPr>
            <a:spLocks/>
          </p:cNvSpPr>
          <p:nvPr/>
        </p:nvSpPr>
        <p:spPr bwMode="auto">
          <a:xfrm>
            <a:off x="2903386" y="4187639"/>
            <a:ext cx="694773" cy="727160"/>
          </a:xfrm>
          <a:custGeom>
            <a:avLst/>
            <a:gdLst>
              <a:gd name="T0" fmla="*/ 235 w 235"/>
              <a:gd name="T1" fmla="*/ 0 h 244"/>
              <a:gd name="T2" fmla="*/ 205 w 235"/>
              <a:gd name="T3" fmla="*/ 0 h 244"/>
              <a:gd name="T4" fmla="*/ 0 w 235"/>
              <a:gd name="T5" fmla="*/ 0 h 244"/>
              <a:gd name="T6" fmla="*/ 0 w 235"/>
              <a:gd name="T7" fmla="*/ 244 h 244"/>
              <a:gd name="T8" fmla="*/ 0 w 235"/>
              <a:gd name="T9" fmla="*/ 0 h 244"/>
              <a:gd name="T10" fmla="*/ 235 w 235"/>
              <a:gd name="T11" fmla="*/ 0 h 244"/>
              <a:gd name="T12" fmla="*/ 235 w 235"/>
              <a:gd name="T13" fmla="*/ 0 h 244"/>
            </a:gdLst>
            <a:ahLst/>
            <a:cxnLst>
              <a:cxn ang="0">
                <a:pos x="T0" y="T1"/>
              </a:cxn>
              <a:cxn ang="0">
                <a:pos x="T2" y="T3"/>
              </a:cxn>
              <a:cxn ang="0">
                <a:pos x="T4" y="T5"/>
              </a:cxn>
              <a:cxn ang="0">
                <a:pos x="T6" y="T7"/>
              </a:cxn>
              <a:cxn ang="0">
                <a:pos x="T8" y="T9"/>
              </a:cxn>
              <a:cxn ang="0">
                <a:pos x="T10" y="T11"/>
              </a:cxn>
              <a:cxn ang="0">
                <a:pos x="T12" y="T13"/>
              </a:cxn>
            </a:cxnLst>
            <a:rect l="0" t="0" r="r" b="b"/>
            <a:pathLst>
              <a:path w="235" h="244">
                <a:moveTo>
                  <a:pt x="235" y="0"/>
                </a:moveTo>
                <a:cubicBezTo>
                  <a:pt x="205" y="0"/>
                  <a:pt x="205" y="0"/>
                  <a:pt x="205" y="0"/>
                </a:cubicBezTo>
                <a:cubicBezTo>
                  <a:pt x="0" y="0"/>
                  <a:pt x="0" y="0"/>
                  <a:pt x="0" y="0"/>
                </a:cubicBezTo>
                <a:cubicBezTo>
                  <a:pt x="0" y="244"/>
                  <a:pt x="0" y="244"/>
                  <a:pt x="0" y="244"/>
                </a:cubicBezTo>
                <a:cubicBezTo>
                  <a:pt x="0" y="0"/>
                  <a:pt x="0" y="0"/>
                  <a:pt x="0" y="0"/>
                </a:cubicBezTo>
                <a:cubicBezTo>
                  <a:pt x="103" y="0"/>
                  <a:pt x="179" y="0"/>
                  <a:pt x="235" y="0"/>
                </a:cubicBezTo>
                <a:cubicBezTo>
                  <a:pt x="235" y="0"/>
                  <a:pt x="235" y="0"/>
                  <a:pt x="235" y="0"/>
                </a:cubicBezTo>
              </a:path>
            </a:pathLst>
          </a:custGeom>
          <a:solidFill>
            <a:srgbClr val="5C476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9" tIns="45703" rIns="91409" bIns="45703" numCol="1" anchor="t" anchorCtr="0" compatLnSpc="1">
            <a:prstTxWarp prst="textNoShape">
              <a:avLst/>
            </a:prstTxWarp>
          </a:bodyPr>
          <a:lstStyle/>
          <a:p>
            <a:pPr defTabSz="931418" fontAlgn="base">
              <a:spcBef>
                <a:spcPct val="0"/>
              </a:spcBef>
              <a:spcAft>
                <a:spcPct val="0"/>
              </a:spcAft>
            </a:pPr>
            <a:endParaRPr lang="en-US">
              <a:solidFill>
                <a:srgbClr val="505050"/>
              </a:solidFill>
              <a:latin typeface="Segoe UI"/>
              <a:ea typeface="ＭＳ Ｐゴシック" charset="0"/>
            </a:endParaRPr>
          </a:p>
        </p:txBody>
      </p:sp>
      <p:sp>
        <p:nvSpPr>
          <p:cNvPr id="112" name="Freeform 20"/>
          <p:cNvSpPr>
            <a:spLocks noEditPoints="1"/>
          </p:cNvSpPr>
          <p:nvPr/>
        </p:nvSpPr>
        <p:spPr bwMode="auto">
          <a:xfrm>
            <a:off x="3229108" y="3190298"/>
            <a:ext cx="711169" cy="704674"/>
          </a:xfrm>
          <a:custGeom>
            <a:avLst/>
            <a:gdLst>
              <a:gd name="T0" fmla="*/ 0 w 235"/>
              <a:gd name="T1" fmla="*/ 0 h 231"/>
              <a:gd name="T2" fmla="*/ 0 w 235"/>
              <a:gd name="T3" fmla="*/ 0 h 231"/>
              <a:gd name="T4" fmla="*/ 0 w 235"/>
              <a:gd name="T5" fmla="*/ 231 h 231"/>
              <a:gd name="T6" fmla="*/ 0 w 235"/>
              <a:gd name="T7" fmla="*/ 0 h 231"/>
              <a:gd name="T8" fmla="*/ 0 w 235"/>
              <a:gd name="T9" fmla="*/ 0 h 231"/>
              <a:gd name="T10" fmla="*/ 0 w 235"/>
              <a:gd name="T11" fmla="*/ 0 h 231"/>
              <a:gd name="T12" fmla="*/ 235 w 235"/>
              <a:gd name="T13" fmla="*/ 0 h 231"/>
              <a:gd name="T14" fmla="*/ 205 w 235"/>
              <a:gd name="T15" fmla="*/ 0 h 231"/>
              <a:gd name="T16" fmla="*/ 0 w 235"/>
              <a:gd name="T17" fmla="*/ 0 h 231"/>
              <a:gd name="T18" fmla="*/ 0 w 235"/>
              <a:gd name="T19" fmla="*/ 0 h 231"/>
              <a:gd name="T20" fmla="*/ 235 w 235"/>
              <a:gd name="T21" fmla="*/ 0 h 231"/>
              <a:gd name="T22" fmla="*/ 235 w 235"/>
              <a:gd name="T2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1">
                <a:moveTo>
                  <a:pt x="0" y="0"/>
                </a:moveTo>
                <a:cubicBezTo>
                  <a:pt x="0" y="0"/>
                  <a:pt x="0" y="0"/>
                  <a:pt x="0" y="0"/>
                </a:cubicBezTo>
                <a:cubicBezTo>
                  <a:pt x="0" y="231"/>
                  <a:pt x="0" y="231"/>
                  <a:pt x="0" y="231"/>
                </a:cubicBezTo>
                <a:cubicBezTo>
                  <a:pt x="0" y="20"/>
                  <a:pt x="0" y="1"/>
                  <a:pt x="0" y="0"/>
                </a:cubicBezTo>
                <a:cubicBezTo>
                  <a:pt x="0" y="0"/>
                  <a:pt x="0" y="0"/>
                  <a:pt x="0" y="0"/>
                </a:cubicBezTo>
                <a:cubicBezTo>
                  <a:pt x="0" y="0"/>
                  <a:pt x="0" y="0"/>
                  <a:pt x="0" y="0"/>
                </a:cubicBezTo>
                <a:moveTo>
                  <a:pt x="235" y="0"/>
                </a:moveTo>
                <a:cubicBezTo>
                  <a:pt x="205" y="0"/>
                  <a:pt x="205" y="0"/>
                  <a:pt x="205" y="0"/>
                </a:cubicBezTo>
                <a:cubicBezTo>
                  <a:pt x="0" y="0"/>
                  <a:pt x="0" y="0"/>
                  <a:pt x="0" y="0"/>
                </a:cubicBezTo>
                <a:cubicBezTo>
                  <a:pt x="0" y="0"/>
                  <a:pt x="0" y="0"/>
                  <a:pt x="0" y="0"/>
                </a:cubicBezTo>
                <a:cubicBezTo>
                  <a:pt x="102" y="0"/>
                  <a:pt x="179" y="0"/>
                  <a:pt x="235" y="0"/>
                </a:cubicBezTo>
                <a:cubicBezTo>
                  <a:pt x="235" y="0"/>
                  <a:pt x="235" y="0"/>
                  <a:pt x="235" y="0"/>
                </a:cubicBezTo>
              </a:path>
            </a:pathLst>
          </a:custGeom>
          <a:solidFill>
            <a:srgbClr val="5C476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9" tIns="45703" rIns="91409" bIns="45703" numCol="1" anchor="t" anchorCtr="0" compatLnSpc="1">
            <a:prstTxWarp prst="textNoShape">
              <a:avLst/>
            </a:prstTxWarp>
          </a:bodyPr>
          <a:lstStyle/>
          <a:p>
            <a:pPr defTabSz="931418" fontAlgn="base">
              <a:spcBef>
                <a:spcPct val="0"/>
              </a:spcBef>
              <a:spcAft>
                <a:spcPct val="0"/>
              </a:spcAft>
            </a:pPr>
            <a:endParaRPr lang="en-US">
              <a:solidFill>
                <a:srgbClr val="505050"/>
              </a:solidFill>
              <a:latin typeface="Segoe UI"/>
              <a:ea typeface="ＭＳ Ｐゴシック" charset="0"/>
            </a:endParaRPr>
          </a:p>
        </p:txBody>
      </p:sp>
      <p:grpSp>
        <p:nvGrpSpPr>
          <p:cNvPr id="69" name="Group 68"/>
          <p:cNvGrpSpPr/>
          <p:nvPr/>
        </p:nvGrpSpPr>
        <p:grpSpPr>
          <a:xfrm>
            <a:off x="10331286" y="1440739"/>
            <a:ext cx="1828023" cy="5062048"/>
            <a:chOff x="10333037" y="1439861"/>
            <a:chExt cx="1828800" cy="5256404"/>
          </a:xfrm>
        </p:grpSpPr>
        <p:sp>
          <p:nvSpPr>
            <p:cNvPr id="70" name="Rectangle 69"/>
            <p:cNvSpPr/>
            <p:nvPr/>
          </p:nvSpPr>
          <p:spPr bwMode="auto">
            <a:xfrm>
              <a:off x="10333037" y="1439861"/>
              <a:ext cx="1828800" cy="5256404"/>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793" tIns="182793" rIns="0" bIns="46614"/>
            <a:lstStyle/>
            <a:p>
              <a:pPr defTabSz="931847" fontAlgn="base">
                <a:lnSpc>
                  <a:spcPct val="90000"/>
                </a:lnSpc>
                <a:spcBef>
                  <a:spcPct val="0"/>
                </a:spcBef>
                <a:spcAft>
                  <a:spcPct val="0"/>
                </a:spcAft>
                <a:defRPr/>
              </a:pPr>
              <a:endParaRPr lang="en-US" sz="2800" dirty="0">
                <a:gradFill>
                  <a:gsLst>
                    <a:gs pos="0">
                      <a:srgbClr val="FFFFFF"/>
                    </a:gs>
                    <a:gs pos="100000">
                      <a:srgbClr val="FFFFFF"/>
                    </a:gs>
                  </a:gsLst>
                  <a:lin ang="5400000" scaled="0"/>
                </a:gradFill>
                <a:latin typeface="Segoe UI Light"/>
              </a:endParaRPr>
            </a:p>
          </p:txBody>
        </p:sp>
        <p:grpSp>
          <p:nvGrpSpPr>
            <p:cNvPr id="71" name="Group 70"/>
            <p:cNvGrpSpPr/>
            <p:nvPr/>
          </p:nvGrpSpPr>
          <p:grpSpPr>
            <a:xfrm>
              <a:off x="10627425" y="1820862"/>
              <a:ext cx="1211479" cy="1981200"/>
              <a:chOff x="10595676" y="1643064"/>
              <a:chExt cx="1211479" cy="1947860"/>
            </a:xfrm>
          </p:grpSpPr>
          <p:pic>
            <p:nvPicPr>
              <p:cNvPr id="81" name="Picture 23"/>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bwMode="auto">
              <a:xfrm>
                <a:off x="10666897" y="1643064"/>
                <a:ext cx="1140258" cy="1947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 name="TextBox 81"/>
              <p:cNvSpPr txBox="1"/>
              <p:nvPr/>
            </p:nvSpPr>
            <p:spPr>
              <a:xfrm>
                <a:off x="10595676" y="2786063"/>
                <a:ext cx="544317" cy="561061"/>
              </a:xfrm>
              <a:prstGeom prst="rect">
                <a:avLst/>
              </a:prstGeom>
              <a:noFill/>
            </p:spPr>
            <p:txBody>
              <a:bodyPr wrap="none" lIns="182802" tIns="146241" rIns="182802" bIns="146241">
                <a:spAutoFit/>
              </a:bodyPr>
              <a:lstStyle/>
              <a:p>
                <a:pPr defTabSz="932151">
                  <a:lnSpc>
                    <a:spcPct val="90000"/>
                  </a:lnSpc>
                  <a:defRPr/>
                </a:pPr>
                <a:r>
                  <a:rPr lang="en-US" dirty="0">
                    <a:solidFill>
                      <a:srgbClr val="505050"/>
                    </a:solidFill>
                    <a:latin typeface="Segoe UI Light"/>
                    <a:ea typeface="ＭＳ Ｐゴシック" charset="0"/>
                  </a:rPr>
                  <a:t>IT</a:t>
                </a:r>
              </a:p>
            </p:txBody>
          </p:sp>
        </p:grpSp>
      </p:grpSp>
      <p:grpSp>
        <p:nvGrpSpPr>
          <p:cNvPr id="84" name="Group 83"/>
          <p:cNvGrpSpPr/>
          <p:nvPr/>
        </p:nvGrpSpPr>
        <p:grpSpPr>
          <a:xfrm>
            <a:off x="277165" y="1440739"/>
            <a:ext cx="1828023" cy="5062048"/>
            <a:chOff x="274637" y="1439861"/>
            <a:chExt cx="1828800" cy="5256404"/>
          </a:xfrm>
        </p:grpSpPr>
        <p:sp>
          <p:nvSpPr>
            <p:cNvPr id="87" name="Rectangle 86"/>
            <p:cNvSpPr/>
            <p:nvPr/>
          </p:nvSpPr>
          <p:spPr bwMode="auto">
            <a:xfrm>
              <a:off x="274637" y="1439861"/>
              <a:ext cx="1828800" cy="5256404"/>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793" tIns="182793" rIns="0" bIns="46614"/>
            <a:lstStyle/>
            <a:p>
              <a:pPr defTabSz="931847" fontAlgn="base">
                <a:lnSpc>
                  <a:spcPct val="90000"/>
                </a:lnSpc>
                <a:spcBef>
                  <a:spcPct val="0"/>
                </a:spcBef>
                <a:spcAft>
                  <a:spcPct val="0"/>
                </a:spcAft>
                <a:defRPr/>
              </a:pPr>
              <a:endParaRPr lang="en-US" sz="2800" dirty="0">
                <a:gradFill>
                  <a:gsLst>
                    <a:gs pos="0">
                      <a:srgbClr val="FFFFFF"/>
                    </a:gs>
                    <a:gs pos="100000">
                      <a:srgbClr val="FFFFFF"/>
                    </a:gs>
                  </a:gsLst>
                  <a:lin ang="5400000" scaled="0"/>
                </a:gradFill>
                <a:latin typeface="Segoe UI Light"/>
              </a:endParaRPr>
            </a:p>
          </p:txBody>
        </p:sp>
        <p:grpSp>
          <p:nvGrpSpPr>
            <p:cNvPr id="91" name="Group 90"/>
            <p:cNvGrpSpPr/>
            <p:nvPr/>
          </p:nvGrpSpPr>
          <p:grpSpPr>
            <a:xfrm>
              <a:off x="537788" y="1820862"/>
              <a:ext cx="1219200" cy="1981200"/>
              <a:chOff x="451921" y="1643062"/>
              <a:chExt cx="1236224" cy="1964539"/>
            </a:xfrm>
          </p:grpSpPr>
          <p:pic>
            <p:nvPicPr>
              <p:cNvPr id="92" name="Picture 91"/>
              <p:cNvPicPr>
                <a:picLocks noChangeAspect="1"/>
              </p:cNvPicPr>
              <p:nvPr/>
            </p:nvPicPr>
            <p:blipFill rotWithShape="1">
              <a:blip r:embed="rId16"/>
              <a:srcRect b="37412"/>
              <a:stretch/>
            </p:blipFill>
            <p:spPr>
              <a:xfrm>
                <a:off x="535835" y="1643062"/>
                <a:ext cx="1152310" cy="1964539"/>
              </a:xfrm>
              <a:prstGeom prst="rect">
                <a:avLst/>
              </a:prstGeom>
            </p:spPr>
          </p:pic>
          <p:sp>
            <p:nvSpPr>
              <p:cNvPr id="93" name="TextBox 92"/>
              <p:cNvSpPr txBox="1"/>
              <p:nvPr/>
            </p:nvSpPr>
            <p:spPr bwMode="auto">
              <a:xfrm>
                <a:off x="451921" y="2786063"/>
                <a:ext cx="822205" cy="565866"/>
              </a:xfrm>
              <a:prstGeom prst="rect">
                <a:avLst/>
              </a:prstGeom>
              <a:noFill/>
            </p:spPr>
            <p:txBody>
              <a:bodyPr wrap="none" lIns="182802" tIns="146241" rIns="182802" bIns="146241">
                <a:spAutoFit/>
              </a:bodyPr>
              <a:lstStyle/>
              <a:p>
                <a:pPr defTabSz="932151">
                  <a:lnSpc>
                    <a:spcPct val="90000"/>
                  </a:lnSpc>
                  <a:defRPr/>
                </a:pPr>
                <a:r>
                  <a:rPr lang="en-US" dirty="0">
                    <a:solidFill>
                      <a:srgbClr val="505050"/>
                    </a:solidFill>
                    <a:latin typeface="Segoe UI Light"/>
                    <a:ea typeface="ＭＳ Ｐゴシック" charset="0"/>
                  </a:rPr>
                  <a:t>User</a:t>
                </a:r>
              </a:p>
            </p:txBody>
          </p:sp>
        </p:grpSp>
      </p:grpSp>
      <p:pic>
        <p:nvPicPr>
          <p:cNvPr id="4" name="Picture 3" descr="on prem.png"/>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396317" y="4098128"/>
            <a:ext cx="1814628" cy="2214588"/>
          </a:xfrm>
          <a:prstGeom prst="rect">
            <a:avLst/>
          </a:prstGeom>
        </p:spPr>
      </p:pic>
      <p:pic>
        <p:nvPicPr>
          <p:cNvPr id="9" name="Picture 8" descr="remote.png"/>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88908" y="4124376"/>
            <a:ext cx="1884441" cy="2155044"/>
          </a:xfrm>
          <a:prstGeom prst="rect">
            <a:avLst/>
          </a:prstGeom>
        </p:spPr>
      </p:pic>
      <p:cxnSp>
        <p:nvCxnSpPr>
          <p:cNvPr id="95" name="Straight Arrow Connector 94"/>
          <p:cNvCxnSpPr/>
          <p:nvPr/>
        </p:nvCxnSpPr>
        <p:spPr>
          <a:xfrm flipV="1">
            <a:off x="2029023" y="4937722"/>
            <a:ext cx="8282724" cy="15762"/>
          </a:xfrm>
          <a:prstGeom prst="straightConnector1">
            <a:avLst/>
          </a:prstGeom>
          <a:ln w="57150" cap="rnd" cmpd="sng">
            <a:solidFill>
              <a:srgbClr val="505050"/>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76" name="Picture 75"/>
          <p:cNvPicPr>
            <a:picLocks noChangeAspect="1"/>
          </p:cNvPicPr>
          <p:nvPr/>
        </p:nvPicPr>
        <p:blipFill>
          <a:blip r:embed="rId19"/>
          <a:stretch>
            <a:fillRect/>
          </a:stretch>
        </p:blipFill>
        <p:spPr>
          <a:xfrm>
            <a:off x="4992374" y="3892650"/>
            <a:ext cx="2408271" cy="1580758"/>
          </a:xfrm>
          <a:prstGeom prst="rect">
            <a:avLst/>
          </a:prstGeom>
        </p:spPr>
      </p:pic>
      <p:sp>
        <p:nvSpPr>
          <p:cNvPr id="77" name="TextBox 76"/>
          <p:cNvSpPr txBox="1"/>
          <p:nvPr/>
        </p:nvSpPr>
        <p:spPr>
          <a:xfrm>
            <a:off x="5366372" y="4738356"/>
            <a:ext cx="2716358" cy="282049"/>
          </a:xfrm>
          <a:prstGeom prst="rect">
            <a:avLst/>
          </a:prstGeom>
        </p:spPr>
        <p:txBody>
          <a:bodyPr wrap="square" lIns="0" tIns="0" rIns="0" bIns="0" rtlCol="0">
            <a:spAutoFit/>
          </a:bodyPr>
          <a:lstStyle/>
          <a:p>
            <a:pPr defTabSz="913748" fontAlgn="base">
              <a:lnSpc>
                <a:spcPct val="90000"/>
              </a:lnSpc>
              <a:spcBef>
                <a:spcPct val="0"/>
              </a:spcBef>
              <a:spcAft>
                <a:spcPct val="0"/>
              </a:spcAft>
              <a:buSzPct val="80000"/>
            </a:pPr>
            <a:r>
              <a:rPr lang="en-US" sz="2000" dirty="0">
                <a:solidFill>
                  <a:srgbClr val="FFFFFF"/>
                </a:solidFill>
                <a:latin typeface="Segoe UI Light"/>
                <a:ea typeface="ＭＳ Ｐゴシック" charset="0"/>
              </a:rPr>
              <a:t>Microsoft Intune</a:t>
            </a:r>
          </a:p>
        </p:txBody>
      </p:sp>
      <p:sp>
        <p:nvSpPr>
          <p:cNvPr id="48" name="TextBox 47"/>
          <p:cNvSpPr txBox="1"/>
          <p:nvPr/>
        </p:nvSpPr>
        <p:spPr>
          <a:xfrm>
            <a:off x="1875453" y="5659795"/>
            <a:ext cx="8187019" cy="600511"/>
          </a:xfrm>
          <a:prstGeom prst="rect">
            <a:avLst/>
          </a:prstGeom>
          <a:noFill/>
        </p:spPr>
        <p:txBody>
          <a:bodyPr wrap="square" lIns="639989" tIns="146283" rIns="182854" bIns="146283" rtlCol="0" anchor="ctr">
            <a:noAutofit/>
          </a:bodyPr>
          <a:lstStyle/>
          <a:p>
            <a:pPr algn="ctr" defTabSz="932563"/>
            <a:r>
              <a:rPr lang="en-US" dirty="0">
                <a:solidFill>
                  <a:srgbClr val="505050"/>
                </a:solidFill>
                <a:latin typeface="Segoe UI Light"/>
                <a:cs typeface="Segoe UI Light"/>
              </a:rPr>
              <a:t>Intune helps organizations provide their employees with access to corporate applications, data, and resources from virtually anywhere on almost any device, while helping to keep corporate information secure.</a:t>
            </a:r>
          </a:p>
        </p:txBody>
      </p:sp>
      <p:sp>
        <p:nvSpPr>
          <p:cNvPr id="49" name="Title 1"/>
          <p:cNvSpPr>
            <a:spLocks noGrp="1"/>
          </p:cNvSpPr>
          <p:nvPr>
            <p:ph type="title"/>
          </p:nvPr>
        </p:nvSpPr>
        <p:spPr/>
        <p:txBody>
          <a:bodyPr/>
          <a:lstStyle/>
          <a:p>
            <a:r>
              <a:rPr lang="en-US" sz="5100" dirty="0"/>
              <a:t>Enterprise mobility management with Intune</a:t>
            </a:r>
          </a:p>
        </p:txBody>
      </p:sp>
      <p:grpSp>
        <p:nvGrpSpPr>
          <p:cNvPr id="50" name="Group 49"/>
          <p:cNvGrpSpPr>
            <a:grpSpLocks noChangeAspect="1"/>
          </p:cNvGrpSpPr>
          <p:nvPr/>
        </p:nvGrpSpPr>
        <p:grpSpPr>
          <a:xfrm>
            <a:off x="3565456" y="2490469"/>
            <a:ext cx="779092" cy="599318"/>
            <a:chOff x="10788170" y="2647113"/>
            <a:chExt cx="815784" cy="604054"/>
          </a:xfrm>
        </p:grpSpPr>
        <p:pic>
          <p:nvPicPr>
            <p:cNvPr id="51" name="Picture 50"/>
            <p:cNvPicPr>
              <a:picLocks noChangeAspect="1"/>
            </p:cNvPicPr>
            <p:nvPr/>
          </p:nvPicPr>
          <p:blipFill>
            <a:blip r:embed="rId20"/>
            <a:stretch>
              <a:fillRect/>
            </a:stretch>
          </p:blipFill>
          <p:spPr>
            <a:xfrm>
              <a:off x="10788170" y="2647113"/>
              <a:ext cx="815784" cy="604054"/>
            </a:xfrm>
            <a:prstGeom prst="rect">
              <a:avLst/>
            </a:prstGeom>
          </p:spPr>
        </p:pic>
        <p:pic>
          <p:nvPicPr>
            <p:cNvPr id="52" name="Picture 51"/>
            <p:cNvPicPr>
              <a:picLocks noChangeAspect="1"/>
            </p:cNvPicPr>
            <p:nvPr/>
          </p:nvPicPr>
          <p:blipFill>
            <a:blip r:embed="rId14"/>
            <a:stretch>
              <a:fillRect/>
            </a:stretch>
          </p:blipFill>
          <p:spPr>
            <a:xfrm>
              <a:off x="11085436" y="2746695"/>
              <a:ext cx="221253" cy="272686"/>
            </a:xfrm>
            <a:prstGeom prst="rect">
              <a:avLst/>
            </a:prstGeom>
          </p:spPr>
        </p:pic>
      </p:grpSp>
    </p:spTree>
    <p:extLst>
      <p:ext uri="{BB962C8B-B14F-4D97-AF65-F5344CB8AC3E}">
        <p14:creationId xmlns:p14="http://schemas.microsoft.com/office/powerpoint/2010/main" val="309440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400"/>
                                  </p:stCondLst>
                                  <p:childTnLst>
                                    <p:set>
                                      <p:cBhvr>
                                        <p:cTn id="6" dur="1" fill="hold">
                                          <p:stCondLst>
                                            <p:cond delay="0"/>
                                          </p:stCondLst>
                                        </p:cTn>
                                        <p:tgtEl>
                                          <p:spTgt spid="95"/>
                                        </p:tgtEl>
                                        <p:attrNameLst>
                                          <p:attrName>style.visibility</p:attrName>
                                        </p:attrNameLst>
                                      </p:cBhvr>
                                      <p:to>
                                        <p:strVal val="visible"/>
                                      </p:to>
                                    </p:set>
                                    <p:anim calcmode="lin" valueType="num">
                                      <p:cBhvr>
                                        <p:cTn id="7" dur="500" fill="hold"/>
                                        <p:tgtEl>
                                          <p:spTgt spid="95"/>
                                        </p:tgtEl>
                                        <p:attrNameLst>
                                          <p:attrName>ppt_w</p:attrName>
                                        </p:attrNameLst>
                                      </p:cBhvr>
                                      <p:tavLst>
                                        <p:tav tm="0">
                                          <p:val>
                                            <p:strVal val="#ppt_w*0.70"/>
                                          </p:val>
                                        </p:tav>
                                        <p:tav tm="100000">
                                          <p:val>
                                            <p:strVal val="#ppt_w"/>
                                          </p:val>
                                        </p:tav>
                                      </p:tavLst>
                                    </p:anim>
                                    <p:anim calcmode="lin" valueType="num">
                                      <p:cBhvr>
                                        <p:cTn id="8" dur="500" fill="hold"/>
                                        <p:tgtEl>
                                          <p:spTgt spid="95"/>
                                        </p:tgtEl>
                                        <p:attrNameLst>
                                          <p:attrName>ppt_h</p:attrName>
                                        </p:attrNameLst>
                                      </p:cBhvr>
                                      <p:tavLst>
                                        <p:tav tm="0">
                                          <p:val>
                                            <p:strVal val="#ppt_h"/>
                                          </p:val>
                                        </p:tav>
                                        <p:tav tm="100000">
                                          <p:val>
                                            <p:strVal val="#ppt_h"/>
                                          </p:val>
                                        </p:tav>
                                      </p:tavLst>
                                    </p:anim>
                                    <p:animEffect transition="in" filter="fade">
                                      <p:cBhvr>
                                        <p:cTn id="9" dur="500"/>
                                        <p:tgtEl>
                                          <p:spTgt spid="9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ircular Arrow 13"/>
          <p:cNvSpPr>
            <a:spLocks noChangeAspect="1"/>
          </p:cNvSpPr>
          <p:nvPr/>
        </p:nvSpPr>
        <p:spPr bwMode="auto">
          <a:xfrm rot="10680000">
            <a:off x="3260898" y="1093678"/>
            <a:ext cx="5900352" cy="5900352"/>
          </a:xfrm>
          <a:prstGeom prst="circularArrow">
            <a:avLst>
              <a:gd name="adj1" fmla="val 12500"/>
              <a:gd name="adj2" fmla="val 961384"/>
              <a:gd name="adj3" fmla="val 20457681"/>
              <a:gd name="adj4" fmla="val 1104730"/>
              <a:gd name="adj5" fmla="val 11606"/>
            </a:avLst>
          </a:prstGeom>
          <a:solidFill>
            <a:schemeClr val="bg2">
              <a:alpha val="74902"/>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Title 1"/>
          <p:cNvSpPr>
            <a:spLocks noGrp="1"/>
          </p:cNvSpPr>
          <p:nvPr>
            <p:ph type="title"/>
          </p:nvPr>
        </p:nvSpPr>
        <p:spPr>
          <a:xfrm>
            <a:off x="275482" y="295730"/>
            <a:ext cx="11887878" cy="917444"/>
          </a:xfrm>
        </p:spPr>
        <p:txBody>
          <a:bodyPr/>
          <a:lstStyle/>
          <a:p>
            <a:r>
              <a:rPr lang="en-US" sz="5303" dirty="0"/>
              <a:t>Comprehensive lifecycle management</a:t>
            </a:r>
          </a:p>
        </p:txBody>
      </p:sp>
      <p:grpSp>
        <p:nvGrpSpPr>
          <p:cNvPr id="4" name="Group 3"/>
          <p:cNvGrpSpPr/>
          <p:nvPr/>
        </p:nvGrpSpPr>
        <p:grpSpPr>
          <a:xfrm>
            <a:off x="427859" y="1440155"/>
            <a:ext cx="3167880" cy="2679914"/>
            <a:chOff x="427037" y="1439862"/>
            <a:chExt cx="3168330" cy="2680294"/>
          </a:xfrm>
        </p:grpSpPr>
        <p:sp>
          <p:nvSpPr>
            <p:cNvPr id="50" name="TextBox 49"/>
            <p:cNvSpPr txBox="1"/>
            <p:nvPr/>
          </p:nvSpPr>
          <p:spPr>
            <a:xfrm>
              <a:off x="760727" y="1439862"/>
              <a:ext cx="2834640" cy="2680294"/>
            </a:xfrm>
            <a:prstGeom prst="rect">
              <a:avLst/>
            </a:prstGeom>
            <a:noFill/>
          </p:spPr>
          <p:txBody>
            <a:bodyPr wrap="square" lIns="182854" tIns="146283" rIns="182854" bIns="146283" rtlCol="0">
              <a:spAutoFit/>
            </a:bodyPr>
            <a:lstStyle/>
            <a:p>
              <a:pPr defTabSz="932597">
                <a:spcAft>
                  <a:spcPts val="600"/>
                </a:spcAft>
              </a:pPr>
              <a:r>
                <a:rPr lang="en-US" sz="2000" dirty="0">
                  <a:solidFill>
                    <a:srgbClr val="002050"/>
                  </a:solidFill>
                  <a:latin typeface="Segoe UI Light"/>
                </a:rPr>
                <a:t>Enroll</a:t>
              </a:r>
            </a:p>
            <a:p>
              <a:pPr marL="182845" indent="-182845" defTabSz="932597">
                <a:spcAft>
                  <a:spcPts val="300"/>
                </a:spcAft>
                <a:buFont typeface="Arial" panose="020B0604020202020204" pitchFamily="34" charset="0"/>
                <a:buChar char="•"/>
              </a:pPr>
              <a:r>
                <a:rPr lang="en-US" sz="1299" dirty="0">
                  <a:solidFill>
                    <a:srgbClr val="505050"/>
                  </a:solidFill>
                  <a:latin typeface="Segoe UI Light"/>
                </a:rPr>
                <a:t>Provide a self-service Company Portal for users to enroll devices</a:t>
              </a:r>
            </a:p>
            <a:p>
              <a:pPr marL="182845" indent="-182845" defTabSz="932597">
                <a:spcAft>
                  <a:spcPts val="300"/>
                </a:spcAft>
                <a:buFont typeface="Arial" panose="020B0604020202020204" pitchFamily="34" charset="0"/>
                <a:buChar char="•"/>
              </a:pPr>
              <a:r>
                <a:rPr lang="en-US" sz="1299" dirty="0">
                  <a:solidFill>
                    <a:srgbClr val="505050"/>
                  </a:solidFill>
                  <a:latin typeface="Segoe UI Light"/>
                </a:rPr>
                <a:t>Deliver custom terms and conditions at enrollment</a:t>
              </a:r>
            </a:p>
            <a:p>
              <a:pPr marL="182845" indent="-182845" defTabSz="932597">
                <a:spcAft>
                  <a:spcPts val="300"/>
                </a:spcAft>
                <a:buFont typeface="Arial" panose="020B0604020202020204" pitchFamily="34" charset="0"/>
                <a:buChar char="•"/>
              </a:pPr>
              <a:r>
                <a:rPr lang="en-US" sz="1299" dirty="0">
                  <a:solidFill>
                    <a:srgbClr val="505050"/>
                  </a:solidFill>
                  <a:latin typeface="Segoe UI Light"/>
                </a:rPr>
                <a:t>Bulk enroll devices using Apple Configurator or service account</a:t>
              </a:r>
            </a:p>
            <a:p>
              <a:pPr marL="182845" indent="-182845" defTabSz="932597">
                <a:spcAft>
                  <a:spcPts val="300"/>
                </a:spcAft>
                <a:buFont typeface="Arial" panose="020B0604020202020204" pitchFamily="34" charset="0"/>
                <a:buChar char="•"/>
              </a:pPr>
              <a:r>
                <a:rPr lang="en-US" sz="1299" dirty="0">
                  <a:solidFill>
                    <a:srgbClr val="505050"/>
                  </a:solidFill>
                  <a:latin typeface="Segoe UI Light"/>
                </a:rPr>
                <a:t>Restrict access to Exchange email if a device is not enrolled</a:t>
              </a:r>
            </a:p>
            <a:p>
              <a:pPr marL="182845" indent="-182845" defTabSz="932597">
                <a:spcAft>
                  <a:spcPts val="300"/>
                </a:spcAft>
                <a:buFont typeface="Arial" panose="020B0604020202020204" pitchFamily="34" charset="0"/>
                <a:buChar char="•"/>
              </a:pPr>
              <a:endParaRPr lang="en-US" sz="1299" dirty="0">
                <a:solidFill>
                  <a:srgbClr val="505050">
                    <a:lumMod val="60000"/>
                    <a:lumOff val="40000"/>
                  </a:srgbClr>
                </a:solidFill>
                <a:latin typeface="Segoe UI Light"/>
              </a:endParaRPr>
            </a:p>
          </p:txBody>
        </p:sp>
        <p:grpSp>
          <p:nvGrpSpPr>
            <p:cNvPr id="32" name="Group 31"/>
            <p:cNvGrpSpPr/>
            <p:nvPr/>
          </p:nvGrpSpPr>
          <p:grpSpPr>
            <a:xfrm>
              <a:off x="427037" y="1549523"/>
              <a:ext cx="417888" cy="417888"/>
              <a:chOff x="5372581" y="1617831"/>
              <a:chExt cx="498112" cy="498112"/>
            </a:xfrm>
          </p:grpSpPr>
          <p:sp>
            <p:nvSpPr>
              <p:cNvPr id="34" name="Oval 33"/>
              <p:cNvSpPr/>
              <p:nvPr/>
            </p:nvSpPr>
            <p:spPr bwMode="auto">
              <a:xfrm>
                <a:off x="5372581" y="1617831"/>
                <a:ext cx="498112" cy="498112"/>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35" name="Isosceles Triangle 34"/>
              <p:cNvSpPr/>
              <p:nvPr/>
            </p:nvSpPr>
            <p:spPr bwMode="auto">
              <a:xfrm rot="5400000">
                <a:off x="5559440" y="1802229"/>
                <a:ext cx="181888" cy="13033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rgbClr val="FFFFFF"/>
                  </a:solidFill>
                  <a:latin typeface="Segoe UI Light"/>
                  <a:ea typeface="Segoe UI" pitchFamily="34" charset="0"/>
                  <a:cs typeface="Segoe UI" pitchFamily="34" charset="0"/>
                </a:endParaRPr>
              </a:p>
            </p:txBody>
          </p:sp>
        </p:grpSp>
      </p:grpSp>
      <p:grpSp>
        <p:nvGrpSpPr>
          <p:cNvPr id="5" name="Group 4"/>
          <p:cNvGrpSpPr/>
          <p:nvPr/>
        </p:nvGrpSpPr>
        <p:grpSpPr>
          <a:xfrm>
            <a:off x="427859" y="4236939"/>
            <a:ext cx="3167880" cy="1581905"/>
            <a:chOff x="427037" y="4237043"/>
            <a:chExt cx="3168330" cy="1582129"/>
          </a:xfrm>
        </p:grpSpPr>
        <p:sp>
          <p:nvSpPr>
            <p:cNvPr id="53" name="TextBox 52"/>
            <p:cNvSpPr txBox="1"/>
            <p:nvPr/>
          </p:nvSpPr>
          <p:spPr>
            <a:xfrm>
              <a:off x="760727" y="4237043"/>
              <a:ext cx="2834640" cy="1582129"/>
            </a:xfrm>
            <a:prstGeom prst="rect">
              <a:avLst/>
            </a:prstGeom>
            <a:noFill/>
          </p:spPr>
          <p:txBody>
            <a:bodyPr wrap="square" lIns="182854" tIns="146283" rIns="182854" bIns="146283" rtlCol="0">
              <a:spAutoFit/>
            </a:bodyPr>
            <a:lstStyle/>
            <a:p>
              <a:pPr defTabSz="932597">
                <a:spcAft>
                  <a:spcPts val="600"/>
                </a:spcAft>
              </a:pPr>
              <a:r>
                <a:rPr lang="en-US" sz="2000" dirty="0">
                  <a:solidFill>
                    <a:srgbClr val="002050"/>
                  </a:solidFill>
                  <a:latin typeface="Segoe UI Light"/>
                </a:rPr>
                <a:t>Retire</a:t>
              </a:r>
            </a:p>
            <a:p>
              <a:pPr marL="182845" indent="-182845" defTabSz="932597">
                <a:spcAft>
                  <a:spcPts val="300"/>
                </a:spcAft>
                <a:buFont typeface="Arial" panose="020B0604020202020204" pitchFamily="34" charset="0"/>
                <a:buChar char="•"/>
              </a:pPr>
              <a:r>
                <a:rPr lang="en-US" sz="1299" dirty="0">
                  <a:solidFill>
                    <a:srgbClr val="505050"/>
                  </a:solidFill>
                  <a:latin typeface="Segoe UI Light"/>
                </a:rPr>
                <a:t>Revoke access to corporate resources</a:t>
              </a:r>
            </a:p>
            <a:p>
              <a:pPr marL="182845" indent="-182845" defTabSz="932597">
                <a:spcAft>
                  <a:spcPts val="300"/>
                </a:spcAft>
                <a:buFont typeface="Arial" panose="020B0604020202020204" pitchFamily="34" charset="0"/>
                <a:buChar char="•"/>
              </a:pPr>
              <a:r>
                <a:rPr lang="en-US" sz="1299" dirty="0">
                  <a:solidFill>
                    <a:srgbClr val="505050"/>
                  </a:solidFill>
                  <a:latin typeface="Segoe UI Light"/>
                </a:rPr>
                <a:t>Perform selective wipe </a:t>
              </a:r>
            </a:p>
            <a:p>
              <a:pPr marL="182845" indent="-182845" defTabSz="932597">
                <a:spcAft>
                  <a:spcPts val="300"/>
                </a:spcAft>
                <a:buFont typeface="Arial" panose="020B0604020202020204" pitchFamily="34" charset="0"/>
                <a:buChar char="•"/>
              </a:pPr>
              <a:r>
                <a:rPr lang="en-US" sz="1299" dirty="0">
                  <a:solidFill>
                    <a:srgbClr val="505050"/>
                  </a:solidFill>
                  <a:latin typeface="Segoe UI Light"/>
                </a:rPr>
                <a:t>Audit lost and stolen devices</a:t>
              </a:r>
            </a:p>
          </p:txBody>
        </p:sp>
        <p:grpSp>
          <p:nvGrpSpPr>
            <p:cNvPr id="36" name="Group 35"/>
            <p:cNvGrpSpPr/>
            <p:nvPr/>
          </p:nvGrpSpPr>
          <p:grpSpPr>
            <a:xfrm>
              <a:off x="427037" y="4346300"/>
              <a:ext cx="417888" cy="417888"/>
              <a:chOff x="5372581" y="1617831"/>
              <a:chExt cx="498112" cy="498112"/>
            </a:xfrm>
          </p:grpSpPr>
          <p:sp>
            <p:nvSpPr>
              <p:cNvPr id="37" name="Oval 36"/>
              <p:cNvSpPr/>
              <p:nvPr/>
            </p:nvSpPr>
            <p:spPr bwMode="auto">
              <a:xfrm>
                <a:off x="5372581" y="1617831"/>
                <a:ext cx="498112" cy="498112"/>
              </a:xfrm>
              <a:prstGeom prst="ellipse">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solidFill>
                    <a:srgbClr val="0072C6"/>
                  </a:solidFill>
                  <a:latin typeface="Segoe UI"/>
                </a:endParaRPr>
              </a:p>
            </p:txBody>
          </p:sp>
          <p:sp>
            <p:nvSpPr>
              <p:cNvPr id="38" name="Isosceles Triangle 37"/>
              <p:cNvSpPr/>
              <p:nvPr/>
            </p:nvSpPr>
            <p:spPr bwMode="auto">
              <a:xfrm rot="5400000">
                <a:off x="5559440" y="1802229"/>
                <a:ext cx="181888" cy="13033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rgbClr val="FFFFFF"/>
                  </a:solidFill>
                  <a:latin typeface="Segoe UI Light"/>
                  <a:ea typeface="Segoe UI" pitchFamily="34" charset="0"/>
                  <a:cs typeface="Segoe UI" pitchFamily="34" charset="0"/>
                </a:endParaRPr>
              </a:p>
            </p:txBody>
          </p:sp>
        </p:grpSp>
      </p:grpSp>
      <p:grpSp>
        <p:nvGrpSpPr>
          <p:cNvPr id="6" name="Group 5"/>
          <p:cNvGrpSpPr/>
          <p:nvPr/>
        </p:nvGrpSpPr>
        <p:grpSpPr>
          <a:xfrm>
            <a:off x="8982884" y="1445733"/>
            <a:ext cx="3161691" cy="2272101"/>
            <a:chOff x="8983276" y="1445442"/>
            <a:chExt cx="3162139" cy="2272423"/>
          </a:xfrm>
        </p:grpSpPr>
        <p:sp>
          <p:nvSpPr>
            <p:cNvPr id="56" name="TextBox 55"/>
            <p:cNvSpPr txBox="1"/>
            <p:nvPr/>
          </p:nvSpPr>
          <p:spPr>
            <a:xfrm>
              <a:off x="9310775" y="1445442"/>
              <a:ext cx="2834640" cy="2272423"/>
            </a:xfrm>
            <a:prstGeom prst="rect">
              <a:avLst/>
            </a:prstGeom>
            <a:noFill/>
          </p:spPr>
          <p:txBody>
            <a:bodyPr wrap="square" lIns="182854" tIns="146283" rIns="182854" bIns="146283" rtlCol="0">
              <a:spAutoFit/>
            </a:bodyPr>
            <a:lstStyle/>
            <a:p>
              <a:pPr defTabSz="932597">
                <a:spcAft>
                  <a:spcPts val="600"/>
                </a:spcAft>
              </a:pPr>
              <a:r>
                <a:rPr lang="en-US" sz="2000" dirty="0">
                  <a:solidFill>
                    <a:srgbClr val="002050"/>
                  </a:solidFill>
                  <a:latin typeface="Segoe UI Light"/>
                </a:rPr>
                <a:t>Provision</a:t>
              </a:r>
            </a:p>
            <a:p>
              <a:pPr marL="182845" indent="-182845" defTabSz="932597">
                <a:spcAft>
                  <a:spcPts val="300"/>
                </a:spcAft>
                <a:buFont typeface="Arial" panose="020B0604020202020204" pitchFamily="34" charset="0"/>
                <a:buChar char="•"/>
              </a:pPr>
              <a:r>
                <a:rPr lang="en-US" sz="1299" dirty="0">
                  <a:solidFill>
                    <a:srgbClr val="505050"/>
                  </a:solidFill>
                  <a:latin typeface="Segoe UI Light"/>
                </a:rPr>
                <a:t>Deploy certificates, email, VPN, and WiFi profiles</a:t>
              </a:r>
            </a:p>
            <a:p>
              <a:pPr marL="182845" indent="-182845" defTabSz="932597">
                <a:spcAft>
                  <a:spcPts val="300"/>
                </a:spcAft>
                <a:buFont typeface="Arial" panose="020B0604020202020204" pitchFamily="34" charset="0"/>
                <a:buChar char="•"/>
              </a:pPr>
              <a:r>
                <a:rPr lang="en-US" sz="1299" dirty="0">
                  <a:solidFill>
                    <a:srgbClr val="505050"/>
                  </a:solidFill>
                  <a:latin typeface="Segoe UI Light"/>
                </a:rPr>
                <a:t>Deploy device security policy settings</a:t>
              </a:r>
            </a:p>
            <a:p>
              <a:pPr marL="182845" indent="-182845" defTabSz="932597">
                <a:spcAft>
                  <a:spcPts val="300"/>
                </a:spcAft>
                <a:buFont typeface="Arial" panose="020B0604020202020204" pitchFamily="34" charset="0"/>
                <a:buChar char="•"/>
              </a:pPr>
              <a:r>
                <a:rPr lang="en-US" sz="1299" dirty="0">
                  <a:solidFill>
                    <a:srgbClr val="505050"/>
                  </a:solidFill>
                  <a:latin typeface="Segoe UI Light"/>
                </a:rPr>
                <a:t>Install mandatory apps</a:t>
              </a:r>
            </a:p>
            <a:p>
              <a:pPr marL="182845" indent="-182845" defTabSz="932597">
                <a:spcAft>
                  <a:spcPts val="300"/>
                </a:spcAft>
                <a:buFont typeface="Arial" panose="020B0604020202020204" pitchFamily="34" charset="0"/>
                <a:buChar char="•"/>
              </a:pPr>
              <a:r>
                <a:rPr lang="en-US" sz="1299" dirty="0">
                  <a:solidFill>
                    <a:srgbClr val="505050"/>
                  </a:solidFill>
                  <a:latin typeface="Segoe UI Light"/>
                </a:rPr>
                <a:t>Deploy app restriction policies</a:t>
              </a:r>
            </a:p>
            <a:p>
              <a:pPr marL="182845" indent="-182845" defTabSz="932597">
                <a:spcAft>
                  <a:spcPts val="300"/>
                </a:spcAft>
                <a:buFont typeface="Arial" panose="020B0604020202020204" pitchFamily="34" charset="0"/>
                <a:buChar char="•"/>
              </a:pPr>
              <a:r>
                <a:rPr lang="en-US" sz="1299" dirty="0">
                  <a:solidFill>
                    <a:srgbClr val="505050"/>
                  </a:solidFill>
                  <a:latin typeface="Segoe UI Light"/>
                </a:rPr>
                <a:t>Deploy data protection policies</a:t>
              </a:r>
            </a:p>
          </p:txBody>
        </p:sp>
        <p:grpSp>
          <p:nvGrpSpPr>
            <p:cNvPr id="39" name="Group 38"/>
            <p:cNvGrpSpPr/>
            <p:nvPr/>
          </p:nvGrpSpPr>
          <p:grpSpPr>
            <a:xfrm>
              <a:off x="8983276" y="1552210"/>
              <a:ext cx="417888" cy="417888"/>
              <a:chOff x="5372581" y="1617831"/>
              <a:chExt cx="498112" cy="498112"/>
            </a:xfrm>
          </p:grpSpPr>
          <p:sp>
            <p:nvSpPr>
              <p:cNvPr id="40" name="Oval 39"/>
              <p:cNvSpPr/>
              <p:nvPr/>
            </p:nvSpPr>
            <p:spPr bwMode="auto">
              <a:xfrm>
                <a:off x="5372581" y="1617831"/>
                <a:ext cx="498112" cy="498112"/>
              </a:xfrm>
              <a:prstGeom prst="ellipse">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41" name="Isosceles Triangle 40"/>
              <p:cNvSpPr/>
              <p:nvPr/>
            </p:nvSpPr>
            <p:spPr bwMode="auto">
              <a:xfrm rot="5400000">
                <a:off x="5559440" y="1802229"/>
                <a:ext cx="181888" cy="13033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rgbClr val="FFFFFF"/>
                  </a:solidFill>
                  <a:latin typeface="Segoe UI Light"/>
                  <a:ea typeface="Segoe UI" pitchFamily="34" charset="0"/>
                  <a:cs typeface="Segoe UI" pitchFamily="34" charset="0"/>
                </a:endParaRPr>
              </a:p>
            </p:txBody>
          </p:sp>
        </p:grpSp>
      </p:grpSp>
      <p:grpSp>
        <p:nvGrpSpPr>
          <p:cNvPr id="7" name="Group 6"/>
          <p:cNvGrpSpPr/>
          <p:nvPr/>
        </p:nvGrpSpPr>
        <p:grpSpPr>
          <a:xfrm>
            <a:off x="8982884" y="4236937"/>
            <a:ext cx="3325722" cy="2556427"/>
            <a:chOff x="8983276" y="4237043"/>
            <a:chExt cx="3326194" cy="2556791"/>
          </a:xfrm>
        </p:grpSpPr>
        <p:sp>
          <p:nvSpPr>
            <p:cNvPr id="59" name="TextBox 58"/>
            <p:cNvSpPr txBox="1"/>
            <p:nvPr/>
          </p:nvSpPr>
          <p:spPr>
            <a:xfrm>
              <a:off x="9304475" y="4237043"/>
              <a:ext cx="3004995" cy="2556791"/>
            </a:xfrm>
            <a:prstGeom prst="rect">
              <a:avLst/>
            </a:prstGeom>
            <a:noFill/>
          </p:spPr>
          <p:txBody>
            <a:bodyPr wrap="square" lIns="182854" tIns="146283" rIns="182854" bIns="146283" rtlCol="0">
              <a:spAutoFit/>
            </a:bodyPr>
            <a:lstStyle/>
            <a:p>
              <a:pPr defTabSz="932597">
                <a:spcAft>
                  <a:spcPts val="600"/>
                </a:spcAft>
              </a:pPr>
              <a:r>
                <a:rPr lang="en-US" sz="2000" dirty="0">
                  <a:solidFill>
                    <a:srgbClr val="002050"/>
                  </a:solidFill>
                  <a:latin typeface="Segoe UI Light"/>
                </a:rPr>
                <a:t>Manage and Protect</a:t>
              </a:r>
            </a:p>
            <a:p>
              <a:pPr marL="182845" indent="-182845" defTabSz="932597">
                <a:spcAft>
                  <a:spcPts val="300"/>
                </a:spcAft>
                <a:buFont typeface="Arial" panose="020B0604020202020204" pitchFamily="34" charset="0"/>
                <a:buChar char="•"/>
              </a:pPr>
              <a:r>
                <a:rPr lang="en-US" sz="1299" dirty="0">
                  <a:solidFill>
                    <a:srgbClr val="505050"/>
                  </a:solidFill>
                  <a:latin typeface="Segoe UI Light"/>
                </a:rPr>
                <a:t>Restrict access to corporate resources if policies are violated (e.g., jailbroken device) </a:t>
              </a:r>
            </a:p>
            <a:p>
              <a:pPr marL="182845" indent="-182845" defTabSz="932597">
                <a:spcAft>
                  <a:spcPts val="300"/>
                </a:spcAft>
                <a:buFont typeface="Arial" panose="020B0604020202020204" pitchFamily="34" charset="0"/>
                <a:buChar char="•"/>
              </a:pPr>
              <a:r>
                <a:rPr lang="en-US" sz="1299" dirty="0">
                  <a:solidFill>
                    <a:srgbClr val="505050"/>
                  </a:solidFill>
                  <a:latin typeface="Segoe UI Light"/>
                </a:rPr>
                <a:t>Protect corporate data by restricting actions such as copy, cut, paste, and save as between Intune-managed apps and personal apps</a:t>
              </a:r>
            </a:p>
            <a:p>
              <a:pPr marL="182845" indent="-182845" defTabSz="932597">
                <a:spcAft>
                  <a:spcPts val="300"/>
                </a:spcAft>
                <a:buFont typeface="Arial" panose="020B0604020202020204" pitchFamily="34" charset="0"/>
                <a:buChar char="•"/>
              </a:pPr>
              <a:r>
                <a:rPr lang="en-US" sz="1299" dirty="0">
                  <a:solidFill>
                    <a:srgbClr val="505050"/>
                  </a:solidFill>
                  <a:latin typeface="Segoe UI Light"/>
                </a:rPr>
                <a:t>Report on device and app compliance</a:t>
              </a:r>
            </a:p>
          </p:txBody>
        </p:sp>
        <p:grpSp>
          <p:nvGrpSpPr>
            <p:cNvPr id="42" name="Group 41"/>
            <p:cNvGrpSpPr/>
            <p:nvPr/>
          </p:nvGrpSpPr>
          <p:grpSpPr>
            <a:xfrm>
              <a:off x="8983276" y="4348987"/>
              <a:ext cx="417888" cy="417888"/>
              <a:chOff x="5372581" y="1617831"/>
              <a:chExt cx="498112" cy="498112"/>
            </a:xfrm>
          </p:grpSpPr>
          <p:sp>
            <p:nvSpPr>
              <p:cNvPr id="43" name="Oval 42"/>
              <p:cNvSpPr/>
              <p:nvPr/>
            </p:nvSpPr>
            <p:spPr bwMode="auto">
              <a:xfrm>
                <a:off x="5372581" y="1617831"/>
                <a:ext cx="498112" cy="498112"/>
              </a:xfrm>
              <a:prstGeom prst="ellipse">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44" name="Isosceles Triangle 43"/>
              <p:cNvSpPr/>
              <p:nvPr/>
            </p:nvSpPr>
            <p:spPr bwMode="auto">
              <a:xfrm rot="5400000">
                <a:off x="5559440" y="1802229"/>
                <a:ext cx="181888" cy="13033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rgbClr val="FFFFFF"/>
                  </a:solidFill>
                  <a:latin typeface="Segoe UI Light"/>
                  <a:ea typeface="Segoe UI" pitchFamily="34" charset="0"/>
                  <a:cs typeface="Segoe UI" pitchFamily="34" charset="0"/>
                </a:endParaRPr>
              </a:p>
            </p:txBody>
          </p:sp>
        </p:grpSp>
      </p:grpSp>
      <p:grpSp>
        <p:nvGrpSpPr>
          <p:cNvPr id="8" name="Group 7"/>
          <p:cNvGrpSpPr/>
          <p:nvPr/>
        </p:nvGrpSpPr>
        <p:grpSpPr>
          <a:xfrm>
            <a:off x="4654317" y="2605040"/>
            <a:ext cx="3066844" cy="3380233"/>
            <a:chOff x="4654094" y="2604913"/>
            <a:chExt cx="3067279" cy="3380713"/>
          </a:xfrm>
        </p:grpSpPr>
        <p:grpSp>
          <p:nvGrpSpPr>
            <p:cNvPr id="15" name="Group 14"/>
            <p:cNvGrpSpPr/>
            <p:nvPr/>
          </p:nvGrpSpPr>
          <p:grpSpPr>
            <a:xfrm>
              <a:off x="5585328" y="4715316"/>
              <a:ext cx="1020945" cy="1270310"/>
              <a:chOff x="6341716" y="3627566"/>
              <a:chExt cx="1364448" cy="1725235"/>
            </a:xfrm>
          </p:grpSpPr>
          <p:sp>
            <p:nvSpPr>
              <p:cNvPr id="85" name="Freeform 8"/>
              <p:cNvSpPr>
                <a:spLocks/>
              </p:cNvSpPr>
              <p:nvPr/>
            </p:nvSpPr>
            <p:spPr bwMode="auto">
              <a:xfrm>
                <a:off x="6668979" y="4625331"/>
                <a:ext cx="694971" cy="727470"/>
              </a:xfrm>
              <a:custGeom>
                <a:avLst/>
                <a:gdLst>
                  <a:gd name="T0" fmla="*/ 235 w 235"/>
                  <a:gd name="T1" fmla="*/ 0 h 244"/>
                  <a:gd name="T2" fmla="*/ 205 w 235"/>
                  <a:gd name="T3" fmla="*/ 0 h 244"/>
                  <a:gd name="T4" fmla="*/ 0 w 235"/>
                  <a:gd name="T5" fmla="*/ 0 h 244"/>
                  <a:gd name="T6" fmla="*/ 0 w 235"/>
                  <a:gd name="T7" fmla="*/ 244 h 244"/>
                  <a:gd name="T8" fmla="*/ 0 w 235"/>
                  <a:gd name="T9" fmla="*/ 0 h 244"/>
                  <a:gd name="T10" fmla="*/ 235 w 235"/>
                  <a:gd name="T11" fmla="*/ 0 h 244"/>
                  <a:gd name="T12" fmla="*/ 235 w 235"/>
                  <a:gd name="T13" fmla="*/ 0 h 244"/>
                </a:gdLst>
                <a:ahLst/>
                <a:cxnLst>
                  <a:cxn ang="0">
                    <a:pos x="T0" y="T1"/>
                  </a:cxn>
                  <a:cxn ang="0">
                    <a:pos x="T2" y="T3"/>
                  </a:cxn>
                  <a:cxn ang="0">
                    <a:pos x="T4" y="T5"/>
                  </a:cxn>
                  <a:cxn ang="0">
                    <a:pos x="T6" y="T7"/>
                  </a:cxn>
                  <a:cxn ang="0">
                    <a:pos x="T8" y="T9"/>
                  </a:cxn>
                  <a:cxn ang="0">
                    <a:pos x="T10" y="T11"/>
                  </a:cxn>
                  <a:cxn ang="0">
                    <a:pos x="T12" y="T13"/>
                  </a:cxn>
                </a:cxnLst>
                <a:rect l="0" t="0" r="r" b="b"/>
                <a:pathLst>
                  <a:path w="235" h="244">
                    <a:moveTo>
                      <a:pt x="235" y="0"/>
                    </a:moveTo>
                    <a:cubicBezTo>
                      <a:pt x="205" y="0"/>
                      <a:pt x="205" y="0"/>
                      <a:pt x="205" y="0"/>
                    </a:cubicBezTo>
                    <a:cubicBezTo>
                      <a:pt x="0" y="0"/>
                      <a:pt x="0" y="0"/>
                      <a:pt x="0" y="0"/>
                    </a:cubicBezTo>
                    <a:cubicBezTo>
                      <a:pt x="0" y="244"/>
                      <a:pt x="0" y="244"/>
                      <a:pt x="0" y="244"/>
                    </a:cubicBezTo>
                    <a:cubicBezTo>
                      <a:pt x="0" y="0"/>
                      <a:pt x="0" y="0"/>
                      <a:pt x="0" y="0"/>
                    </a:cubicBezTo>
                    <a:cubicBezTo>
                      <a:pt x="103" y="0"/>
                      <a:pt x="179" y="0"/>
                      <a:pt x="235" y="0"/>
                    </a:cubicBezTo>
                    <a:cubicBezTo>
                      <a:pt x="235" y="0"/>
                      <a:pt x="235" y="0"/>
                      <a:pt x="235" y="0"/>
                    </a:cubicBezTo>
                  </a:path>
                </a:pathLst>
              </a:custGeom>
              <a:solidFill>
                <a:srgbClr val="5C476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endParaRPr lang="en-US" dirty="0">
                  <a:solidFill>
                    <a:srgbClr val="505050"/>
                  </a:solidFill>
                  <a:latin typeface="Segoe UI"/>
                </a:endParaRPr>
              </a:p>
            </p:txBody>
          </p:sp>
          <p:grpSp>
            <p:nvGrpSpPr>
              <p:cNvPr id="87" name="Group 86"/>
              <p:cNvGrpSpPr>
                <a:grpSpLocks noChangeAspect="1"/>
              </p:cNvGrpSpPr>
              <p:nvPr/>
            </p:nvGrpSpPr>
            <p:grpSpPr>
              <a:xfrm>
                <a:off x="6341716" y="3670934"/>
                <a:ext cx="374359" cy="631062"/>
                <a:chOff x="7239000" y="7758113"/>
                <a:chExt cx="555625" cy="936625"/>
              </a:xfrm>
            </p:grpSpPr>
            <p:sp>
              <p:nvSpPr>
                <p:cNvPr id="90" name="Rectangle 12"/>
                <p:cNvSpPr>
                  <a:spLocks noChangeArrowheads="1"/>
                </p:cNvSpPr>
                <p:nvPr/>
              </p:nvSpPr>
              <p:spPr bwMode="auto">
                <a:xfrm>
                  <a:off x="7239000" y="7758113"/>
                  <a:ext cx="555625" cy="935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endParaRPr lang="en-US" dirty="0">
                    <a:solidFill>
                      <a:srgbClr val="505050"/>
                    </a:solidFill>
                    <a:latin typeface="Segoe UI"/>
                  </a:endParaRPr>
                </a:p>
              </p:txBody>
            </p:sp>
            <p:sp>
              <p:nvSpPr>
                <p:cNvPr id="92" name="Rectangle 14"/>
                <p:cNvSpPr>
                  <a:spLocks noChangeArrowheads="1"/>
                </p:cNvSpPr>
                <p:nvPr/>
              </p:nvSpPr>
              <p:spPr bwMode="auto">
                <a:xfrm>
                  <a:off x="7239000" y="8693150"/>
                  <a:ext cx="184150" cy="1588"/>
                </a:xfrm>
                <a:prstGeom prst="rect">
                  <a:avLst/>
                </a:prstGeom>
                <a:solidFill>
                  <a:srgbClr val="5C476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endParaRPr lang="en-US" dirty="0">
                    <a:solidFill>
                      <a:srgbClr val="505050"/>
                    </a:solidFill>
                    <a:latin typeface="Segoe UI"/>
                  </a:endParaRPr>
                </a:p>
              </p:txBody>
            </p:sp>
            <p:sp>
              <p:nvSpPr>
                <p:cNvPr id="93" name="Freeform 15"/>
                <p:cNvSpPr>
                  <a:spLocks/>
                </p:cNvSpPr>
                <p:nvPr/>
              </p:nvSpPr>
              <p:spPr bwMode="auto">
                <a:xfrm>
                  <a:off x="7239000" y="8693150"/>
                  <a:ext cx="184150" cy="0"/>
                </a:xfrm>
                <a:custGeom>
                  <a:avLst/>
                  <a:gdLst>
                    <a:gd name="T0" fmla="*/ 116 w 116"/>
                    <a:gd name="T1" fmla="*/ 0 w 116"/>
                    <a:gd name="T2" fmla="*/ 0 w 116"/>
                    <a:gd name="T3" fmla="*/ 116 w 116"/>
                  </a:gdLst>
                  <a:ahLst/>
                  <a:cxnLst>
                    <a:cxn ang="0">
                      <a:pos x="T0" y="0"/>
                    </a:cxn>
                    <a:cxn ang="0">
                      <a:pos x="T1" y="0"/>
                    </a:cxn>
                    <a:cxn ang="0">
                      <a:pos x="T2" y="0"/>
                    </a:cxn>
                    <a:cxn ang="0">
                      <a:pos x="T3" y="0"/>
                    </a:cxn>
                  </a:cxnLst>
                  <a:rect l="0" t="0" r="r" b="b"/>
                  <a:pathLst>
                    <a:path w="116">
                      <a:moveTo>
                        <a:pt x="116" y="0"/>
                      </a:moveTo>
                      <a:lnTo>
                        <a:pt x="0" y="0"/>
                      </a:lnTo>
                      <a:lnTo>
                        <a:pt x="0" y="0"/>
                      </a:lnTo>
                      <a:lnTo>
                        <a:pt x="11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endParaRPr lang="en-US" dirty="0">
                    <a:solidFill>
                      <a:srgbClr val="505050"/>
                    </a:solidFill>
                    <a:latin typeface="Segoe UI"/>
                  </a:endParaRPr>
                </a:p>
              </p:txBody>
            </p:sp>
          </p:grpSp>
          <p:sp>
            <p:nvSpPr>
              <p:cNvPr id="98" name="Freeform 20"/>
              <p:cNvSpPr>
                <a:spLocks noEditPoints="1"/>
              </p:cNvSpPr>
              <p:nvPr/>
            </p:nvSpPr>
            <p:spPr bwMode="auto">
              <a:xfrm>
                <a:off x="6994793" y="3627566"/>
                <a:ext cx="711371" cy="704974"/>
              </a:xfrm>
              <a:custGeom>
                <a:avLst/>
                <a:gdLst>
                  <a:gd name="T0" fmla="*/ 0 w 235"/>
                  <a:gd name="T1" fmla="*/ 0 h 231"/>
                  <a:gd name="T2" fmla="*/ 0 w 235"/>
                  <a:gd name="T3" fmla="*/ 0 h 231"/>
                  <a:gd name="T4" fmla="*/ 0 w 235"/>
                  <a:gd name="T5" fmla="*/ 231 h 231"/>
                  <a:gd name="T6" fmla="*/ 0 w 235"/>
                  <a:gd name="T7" fmla="*/ 0 h 231"/>
                  <a:gd name="T8" fmla="*/ 0 w 235"/>
                  <a:gd name="T9" fmla="*/ 0 h 231"/>
                  <a:gd name="T10" fmla="*/ 0 w 235"/>
                  <a:gd name="T11" fmla="*/ 0 h 231"/>
                  <a:gd name="T12" fmla="*/ 235 w 235"/>
                  <a:gd name="T13" fmla="*/ 0 h 231"/>
                  <a:gd name="T14" fmla="*/ 205 w 235"/>
                  <a:gd name="T15" fmla="*/ 0 h 231"/>
                  <a:gd name="T16" fmla="*/ 0 w 235"/>
                  <a:gd name="T17" fmla="*/ 0 h 231"/>
                  <a:gd name="T18" fmla="*/ 0 w 235"/>
                  <a:gd name="T19" fmla="*/ 0 h 231"/>
                  <a:gd name="T20" fmla="*/ 235 w 235"/>
                  <a:gd name="T21" fmla="*/ 0 h 231"/>
                  <a:gd name="T22" fmla="*/ 235 w 235"/>
                  <a:gd name="T2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1">
                    <a:moveTo>
                      <a:pt x="0" y="0"/>
                    </a:moveTo>
                    <a:cubicBezTo>
                      <a:pt x="0" y="0"/>
                      <a:pt x="0" y="0"/>
                      <a:pt x="0" y="0"/>
                    </a:cubicBezTo>
                    <a:cubicBezTo>
                      <a:pt x="0" y="231"/>
                      <a:pt x="0" y="231"/>
                      <a:pt x="0" y="231"/>
                    </a:cubicBezTo>
                    <a:cubicBezTo>
                      <a:pt x="0" y="20"/>
                      <a:pt x="0" y="1"/>
                      <a:pt x="0" y="0"/>
                    </a:cubicBezTo>
                    <a:cubicBezTo>
                      <a:pt x="0" y="0"/>
                      <a:pt x="0" y="0"/>
                      <a:pt x="0" y="0"/>
                    </a:cubicBezTo>
                    <a:cubicBezTo>
                      <a:pt x="0" y="0"/>
                      <a:pt x="0" y="0"/>
                      <a:pt x="0" y="0"/>
                    </a:cubicBezTo>
                    <a:moveTo>
                      <a:pt x="235" y="0"/>
                    </a:moveTo>
                    <a:cubicBezTo>
                      <a:pt x="205" y="0"/>
                      <a:pt x="205" y="0"/>
                      <a:pt x="205" y="0"/>
                    </a:cubicBezTo>
                    <a:cubicBezTo>
                      <a:pt x="0" y="0"/>
                      <a:pt x="0" y="0"/>
                      <a:pt x="0" y="0"/>
                    </a:cubicBezTo>
                    <a:cubicBezTo>
                      <a:pt x="0" y="0"/>
                      <a:pt x="0" y="0"/>
                      <a:pt x="0" y="0"/>
                    </a:cubicBezTo>
                    <a:cubicBezTo>
                      <a:pt x="102" y="0"/>
                      <a:pt x="179" y="0"/>
                      <a:pt x="235" y="0"/>
                    </a:cubicBezTo>
                    <a:cubicBezTo>
                      <a:pt x="235" y="0"/>
                      <a:pt x="235" y="0"/>
                      <a:pt x="235" y="0"/>
                    </a:cubicBezTo>
                  </a:path>
                </a:pathLst>
              </a:custGeom>
              <a:solidFill>
                <a:srgbClr val="5C476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endParaRPr lang="en-US" dirty="0">
                  <a:solidFill>
                    <a:srgbClr val="505050"/>
                  </a:solidFill>
                  <a:latin typeface="Segoe UI"/>
                </a:endParaRPr>
              </a:p>
            </p:txBody>
          </p:sp>
        </p:grpSp>
        <p:grpSp>
          <p:nvGrpSpPr>
            <p:cNvPr id="2" name="Group 1"/>
            <p:cNvGrpSpPr/>
            <p:nvPr/>
          </p:nvGrpSpPr>
          <p:grpSpPr>
            <a:xfrm>
              <a:off x="4654094" y="2604913"/>
              <a:ext cx="1251993" cy="1964539"/>
              <a:chOff x="4654094" y="2604913"/>
              <a:chExt cx="1251993" cy="1964539"/>
            </a:xfrm>
          </p:grpSpPr>
          <p:pic>
            <p:nvPicPr>
              <p:cNvPr id="30" name="Picture 29"/>
              <p:cNvPicPr>
                <a:picLocks noChangeAspect="1"/>
              </p:cNvPicPr>
              <p:nvPr/>
            </p:nvPicPr>
            <p:blipFill rotWithShape="1">
              <a:blip r:embed="rId3"/>
              <a:srcRect b="37412"/>
              <a:stretch/>
            </p:blipFill>
            <p:spPr>
              <a:xfrm>
                <a:off x="4753777" y="2604913"/>
                <a:ext cx="1152310" cy="1964539"/>
              </a:xfrm>
              <a:prstGeom prst="rect">
                <a:avLst/>
              </a:prstGeom>
            </p:spPr>
          </p:pic>
          <p:sp>
            <p:nvSpPr>
              <p:cNvPr id="31" name="TextBox 30"/>
              <p:cNvSpPr txBox="1"/>
              <p:nvPr/>
            </p:nvSpPr>
            <p:spPr bwMode="auto">
              <a:xfrm>
                <a:off x="4654094" y="3771547"/>
                <a:ext cx="810821" cy="549763"/>
              </a:xfrm>
              <a:prstGeom prst="rect">
                <a:avLst/>
              </a:prstGeom>
              <a:noFill/>
            </p:spPr>
            <p:txBody>
              <a:bodyPr wrap="none" lIns="182854" tIns="146283" rIns="182854" bIns="146283">
                <a:spAutoFit/>
              </a:bodyPr>
              <a:lstStyle/>
              <a:p>
                <a:pPr defTabSz="932509">
                  <a:lnSpc>
                    <a:spcPct val="90000"/>
                  </a:lnSpc>
                  <a:defRPr/>
                </a:pPr>
                <a:r>
                  <a:rPr lang="en-US" dirty="0">
                    <a:solidFill>
                      <a:srgbClr val="505050"/>
                    </a:solidFill>
                    <a:latin typeface="Segoe UI Light"/>
                  </a:rPr>
                  <a:t>User</a:t>
                </a:r>
              </a:p>
            </p:txBody>
          </p:sp>
        </p:grpSp>
        <p:grpSp>
          <p:nvGrpSpPr>
            <p:cNvPr id="3" name="Group 2"/>
            <p:cNvGrpSpPr/>
            <p:nvPr/>
          </p:nvGrpSpPr>
          <p:grpSpPr>
            <a:xfrm>
              <a:off x="6509895" y="2604913"/>
              <a:ext cx="1211478" cy="1981200"/>
              <a:chOff x="6509895" y="2604913"/>
              <a:chExt cx="1211478" cy="1981200"/>
            </a:xfrm>
          </p:grpSpPr>
          <p:pic>
            <p:nvPicPr>
              <p:cNvPr id="46" name="Picture 2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bwMode="auto">
              <a:xfrm>
                <a:off x="6581116" y="2604913"/>
                <a:ext cx="1140257" cy="198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7" name="TextBox 46"/>
              <p:cNvSpPr txBox="1"/>
              <p:nvPr/>
            </p:nvSpPr>
            <p:spPr>
              <a:xfrm>
                <a:off x="6509895" y="3771547"/>
                <a:ext cx="540854" cy="554089"/>
              </a:xfrm>
              <a:prstGeom prst="rect">
                <a:avLst/>
              </a:prstGeom>
              <a:noFill/>
            </p:spPr>
            <p:txBody>
              <a:bodyPr wrap="none" lIns="182854" tIns="146283" rIns="182854" bIns="146283">
                <a:spAutoFit/>
              </a:bodyPr>
              <a:lstStyle/>
              <a:p>
                <a:pPr defTabSz="932509">
                  <a:lnSpc>
                    <a:spcPct val="90000"/>
                  </a:lnSpc>
                  <a:defRPr/>
                </a:pPr>
                <a:r>
                  <a:rPr lang="en-US" dirty="0">
                    <a:solidFill>
                      <a:srgbClr val="505050"/>
                    </a:solidFill>
                    <a:latin typeface="Segoe UI Light"/>
                  </a:rPr>
                  <a:t>IT</a:t>
                </a:r>
              </a:p>
            </p:txBody>
          </p:sp>
        </p:grpSp>
      </p:grpSp>
      <p:sp>
        <p:nvSpPr>
          <p:cNvPr id="49" name="Circular Arrow 48"/>
          <p:cNvSpPr>
            <a:spLocks noChangeAspect="1"/>
          </p:cNvSpPr>
          <p:nvPr/>
        </p:nvSpPr>
        <p:spPr bwMode="auto">
          <a:xfrm rot="19860000">
            <a:off x="3246859" y="1101614"/>
            <a:ext cx="5900352" cy="5900352"/>
          </a:xfrm>
          <a:prstGeom prst="circularArrow">
            <a:avLst>
              <a:gd name="adj1" fmla="val 12500"/>
              <a:gd name="adj2" fmla="val 961384"/>
              <a:gd name="adj3" fmla="val 20457681"/>
              <a:gd name="adj4" fmla="val 13554724"/>
              <a:gd name="adj5" fmla="val 11606"/>
            </a:avLst>
          </a:prstGeom>
          <a:solidFill>
            <a:schemeClr val="bg2">
              <a:alpha val="74902"/>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Circular Arrow 50"/>
          <p:cNvSpPr>
            <a:spLocks noChangeAspect="1"/>
          </p:cNvSpPr>
          <p:nvPr/>
        </p:nvSpPr>
        <p:spPr bwMode="auto">
          <a:xfrm rot="2400000">
            <a:off x="3246859" y="1101614"/>
            <a:ext cx="5900352" cy="5900352"/>
          </a:xfrm>
          <a:prstGeom prst="circularArrow">
            <a:avLst>
              <a:gd name="adj1" fmla="val 12500"/>
              <a:gd name="adj2" fmla="val 961384"/>
              <a:gd name="adj3" fmla="val 20457681"/>
              <a:gd name="adj4" fmla="val 9515030"/>
              <a:gd name="adj5" fmla="val 11606"/>
            </a:avLst>
          </a:prstGeom>
          <a:solidFill>
            <a:schemeClr val="bg2">
              <a:alpha val="74902"/>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2" name="Group 51"/>
          <p:cNvGrpSpPr/>
          <p:nvPr/>
        </p:nvGrpSpPr>
        <p:grpSpPr>
          <a:xfrm>
            <a:off x="4897049" y="4274431"/>
            <a:ext cx="2253816" cy="1112874"/>
            <a:chOff x="10744200" y="3048000"/>
            <a:chExt cx="2362177" cy="1166380"/>
          </a:xfrm>
        </p:grpSpPr>
        <p:grpSp>
          <p:nvGrpSpPr>
            <p:cNvPr id="54" name="Group 53"/>
            <p:cNvGrpSpPr/>
            <p:nvPr/>
          </p:nvGrpSpPr>
          <p:grpSpPr>
            <a:xfrm>
              <a:off x="10744200" y="3276600"/>
              <a:ext cx="1676314" cy="856538"/>
              <a:chOff x="11605458" y="3406363"/>
              <a:chExt cx="1676314" cy="856538"/>
            </a:xfrm>
          </p:grpSpPr>
          <p:sp>
            <p:nvSpPr>
              <p:cNvPr id="71" name="Freeform 5"/>
              <p:cNvSpPr>
                <a:spLocks/>
              </p:cNvSpPr>
              <p:nvPr/>
            </p:nvSpPr>
            <p:spPr bwMode="auto">
              <a:xfrm>
                <a:off x="11605458" y="4195504"/>
                <a:ext cx="1676314" cy="67397"/>
              </a:xfrm>
              <a:custGeom>
                <a:avLst/>
                <a:gdLst>
                  <a:gd name="T0" fmla="*/ 0 w 578"/>
                  <a:gd name="T1" fmla="*/ 6 h 23"/>
                  <a:gd name="T2" fmla="*/ 0 w 578"/>
                  <a:gd name="T3" fmla="*/ 11 h 23"/>
                  <a:gd name="T4" fmla="*/ 0 w 578"/>
                  <a:gd name="T5" fmla="*/ 12 h 23"/>
                  <a:gd name="T6" fmla="*/ 0 w 578"/>
                  <a:gd name="T7" fmla="*/ 12 h 23"/>
                  <a:gd name="T8" fmla="*/ 0 w 578"/>
                  <a:gd name="T9" fmla="*/ 13 h 23"/>
                  <a:gd name="T10" fmla="*/ 0 w 578"/>
                  <a:gd name="T11" fmla="*/ 14 h 23"/>
                  <a:gd name="T12" fmla="*/ 11 w 578"/>
                  <a:gd name="T13" fmla="*/ 23 h 23"/>
                  <a:gd name="T14" fmla="*/ 566 w 578"/>
                  <a:gd name="T15" fmla="*/ 23 h 23"/>
                  <a:gd name="T16" fmla="*/ 578 w 578"/>
                  <a:gd name="T17" fmla="*/ 15 h 23"/>
                  <a:gd name="T18" fmla="*/ 578 w 578"/>
                  <a:gd name="T19" fmla="*/ 14 h 23"/>
                  <a:gd name="T20" fmla="*/ 578 w 578"/>
                  <a:gd name="T21" fmla="*/ 6 h 23"/>
                  <a:gd name="T22" fmla="*/ 0 w 578"/>
                  <a:gd name="T23"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8" h="23">
                    <a:moveTo>
                      <a:pt x="0" y="6"/>
                    </a:moveTo>
                    <a:cubicBezTo>
                      <a:pt x="0" y="18"/>
                      <a:pt x="0" y="11"/>
                      <a:pt x="0" y="11"/>
                    </a:cubicBezTo>
                    <a:cubicBezTo>
                      <a:pt x="0" y="12"/>
                      <a:pt x="0" y="12"/>
                      <a:pt x="0" y="12"/>
                    </a:cubicBezTo>
                    <a:cubicBezTo>
                      <a:pt x="0" y="12"/>
                      <a:pt x="0" y="12"/>
                      <a:pt x="0" y="12"/>
                    </a:cubicBezTo>
                    <a:cubicBezTo>
                      <a:pt x="0" y="13"/>
                      <a:pt x="0" y="13"/>
                      <a:pt x="0" y="13"/>
                    </a:cubicBezTo>
                    <a:cubicBezTo>
                      <a:pt x="0" y="14"/>
                      <a:pt x="0" y="14"/>
                      <a:pt x="0" y="14"/>
                    </a:cubicBezTo>
                    <a:cubicBezTo>
                      <a:pt x="0" y="19"/>
                      <a:pt x="6" y="23"/>
                      <a:pt x="11" y="23"/>
                    </a:cubicBezTo>
                    <a:cubicBezTo>
                      <a:pt x="566" y="23"/>
                      <a:pt x="566" y="23"/>
                      <a:pt x="566" y="23"/>
                    </a:cubicBezTo>
                    <a:cubicBezTo>
                      <a:pt x="572" y="23"/>
                      <a:pt x="576" y="20"/>
                      <a:pt x="578" y="15"/>
                    </a:cubicBezTo>
                    <a:cubicBezTo>
                      <a:pt x="578" y="14"/>
                      <a:pt x="578" y="14"/>
                      <a:pt x="578" y="14"/>
                    </a:cubicBezTo>
                    <a:cubicBezTo>
                      <a:pt x="578" y="0"/>
                      <a:pt x="578" y="6"/>
                      <a:pt x="578" y="6"/>
                    </a:cubicBezTo>
                    <a:lnTo>
                      <a:pt x="0" y="6"/>
                    </a:lnTo>
                    <a:close/>
                  </a:path>
                </a:pathLst>
              </a:custGeom>
              <a:solidFill>
                <a:schemeClr val="tx2">
                  <a:lumMod val="50000"/>
                </a:schemeClr>
              </a:solidFill>
              <a:ln>
                <a:noFill/>
              </a:ln>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defRPr/>
                </a:pPr>
                <a:endParaRPr lang="en-US" dirty="0">
                  <a:solidFill>
                    <a:srgbClr val="505050"/>
                  </a:solidFill>
                  <a:latin typeface="Segoe UI"/>
                </a:endParaRPr>
              </a:p>
            </p:txBody>
          </p:sp>
          <p:sp>
            <p:nvSpPr>
              <p:cNvPr id="72" name="Freeform 6"/>
              <p:cNvSpPr>
                <a:spLocks/>
              </p:cNvSpPr>
              <p:nvPr/>
            </p:nvSpPr>
            <p:spPr bwMode="auto">
              <a:xfrm>
                <a:off x="11817448" y="3406363"/>
                <a:ext cx="1252334" cy="812425"/>
              </a:xfrm>
              <a:custGeom>
                <a:avLst/>
                <a:gdLst>
                  <a:gd name="T0" fmla="*/ 15 w 432"/>
                  <a:gd name="T1" fmla="*/ 278 h 278"/>
                  <a:gd name="T2" fmla="*/ 418 w 432"/>
                  <a:gd name="T3" fmla="*/ 278 h 278"/>
                  <a:gd name="T4" fmla="*/ 432 w 432"/>
                  <a:gd name="T5" fmla="*/ 263 h 278"/>
                  <a:gd name="T6" fmla="*/ 432 w 432"/>
                  <a:gd name="T7" fmla="*/ 15 h 278"/>
                  <a:gd name="T8" fmla="*/ 418 w 432"/>
                  <a:gd name="T9" fmla="*/ 0 h 278"/>
                  <a:gd name="T10" fmla="*/ 15 w 432"/>
                  <a:gd name="T11" fmla="*/ 0 h 278"/>
                  <a:gd name="T12" fmla="*/ 0 w 432"/>
                  <a:gd name="T13" fmla="*/ 15 h 278"/>
                  <a:gd name="T14" fmla="*/ 0 w 432"/>
                  <a:gd name="T15" fmla="*/ 263 h 278"/>
                  <a:gd name="T16" fmla="*/ 15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5"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5" y="0"/>
                      <a:pt x="15" y="0"/>
                      <a:pt x="15" y="0"/>
                    </a:cubicBezTo>
                    <a:cubicBezTo>
                      <a:pt x="8" y="0"/>
                      <a:pt x="0" y="6"/>
                      <a:pt x="0" y="15"/>
                    </a:cubicBezTo>
                    <a:cubicBezTo>
                      <a:pt x="0" y="263"/>
                      <a:pt x="0" y="263"/>
                      <a:pt x="0" y="263"/>
                    </a:cubicBezTo>
                    <a:cubicBezTo>
                      <a:pt x="0" y="272"/>
                      <a:pt x="8" y="278"/>
                      <a:pt x="15" y="278"/>
                    </a:cubicBezTo>
                  </a:path>
                </a:pathLst>
              </a:custGeom>
              <a:solidFill>
                <a:schemeClr val="tx2">
                  <a:lumMod val="50000"/>
                </a:schemeClr>
              </a:solidFill>
              <a:ln>
                <a:noFill/>
              </a:ln>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defRPr/>
                </a:pPr>
                <a:endParaRPr lang="en-US" dirty="0">
                  <a:solidFill>
                    <a:srgbClr val="505050"/>
                  </a:solidFill>
                  <a:latin typeface="Segoe UI"/>
                </a:endParaRPr>
              </a:p>
            </p:txBody>
          </p:sp>
          <p:sp>
            <p:nvSpPr>
              <p:cNvPr id="73" name="Freeform 7"/>
              <p:cNvSpPr>
                <a:spLocks/>
              </p:cNvSpPr>
              <p:nvPr/>
            </p:nvSpPr>
            <p:spPr bwMode="auto">
              <a:xfrm>
                <a:off x="11872591" y="3452927"/>
                <a:ext cx="1144501" cy="713169"/>
              </a:xfrm>
              <a:custGeom>
                <a:avLst/>
                <a:gdLst>
                  <a:gd name="T0" fmla="*/ 0 w 395"/>
                  <a:gd name="T1" fmla="*/ 0 h 244"/>
                  <a:gd name="T2" fmla="*/ 395 w 395"/>
                  <a:gd name="T3" fmla="*/ 0 h 244"/>
                  <a:gd name="T4" fmla="*/ 395 w 395"/>
                  <a:gd name="T5" fmla="*/ 244 h 244"/>
                  <a:gd name="T6" fmla="*/ 0 w 395"/>
                  <a:gd name="T7" fmla="*/ 244 h 244"/>
                  <a:gd name="T8" fmla="*/ 0 w 395"/>
                  <a:gd name="T9" fmla="*/ 0 h 244"/>
                </a:gdLst>
                <a:ahLst/>
                <a:cxnLst>
                  <a:cxn ang="0">
                    <a:pos x="T0" y="T1"/>
                  </a:cxn>
                  <a:cxn ang="0">
                    <a:pos x="T2" y="T3"/>
                  </a:cxn>
                  <a:cxn ang="0">
                    <a:pos x="T4" y="T5"/>
                  </a:cxn>
                  <a:cxn ang="0">
                    <a:pos x="T6" y="T7"/>
                  </a:cxn>
                  <a:cxn ang="0">
                    <a:pos x="T8" y="T9"/>
                  </a:cxn>
                </a:cxnLst>
                <a:rect l="0" t="0" r="r" b="b"/>
                <a:pathLst>
                  <a:path w="395" h="244">
                    <a:moveTo>
                      <a:pt x="0" y="0"/>
                    </a:moveTo>
                    <a:cubicBezTo>
                      <a:pt x="395" y="0"/>
                      <a:pt x="395" y="0"/>
                      <a:pt x="395" y="0"/>
                    </a:cubicBezTo>
                    <a:cubicBezTo>
                      <a:pt x="395" y="244"/>
                      <a:pt x="395" y="244"/>
                      <a:pt x="395" y="244"/>
                    </a:cubicBezTo>
                    <a:cubicBezTo>
                      <a:pt x="0" y="244"/>
                      <a:pt x="0" y="244"/>
                      <a:pt x="0" y="244"/>
                    </a:cubicBezTo>
                    <a:cubicBezTo>
                      <a:pt x="0" y="0"/>
                      <a:pt x="0" y="0"/>
                      <a:pt x="0" y="0"/>
                    </a:cubicBezTo>
                  </a:path>
                </a:pathLst>
              </a:custGeom>
              <a:solidFill>
                <a:schemeClr val="accent5">
                  <a:lumMod val="75000"/>
                </a:schemeClr>
              </a:solidFill>
              <a:ln>
                <a:noFill/>
              </a:ln>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defRPr/>
                </a:pPr>
                <a:endParaRPr lang="en-US" dirty="0">
                  <a:solidFill>
                    <a:srgbClr val="505050"/>
                  </a:solidFill>
                  <a:latin typeface="Segoe UI"/>
                </a:endParaRPr>
              </a:p>
            </p:txBody>
          </p:sp>
          <p:sp>
            <p:nvSpPr>
              <p:cNvPr id="74" name="Freeform 8"/>
              <p:cNvSpPr>
                <a:spLocks/>
              </p:cNvSpPr>
              <p:nvPr/>
            </p:nvSpPr>
            <p:spPr bwMode="auto">
              <a:xfrm>
                <a:off x="11872591" y="3452927"/>
                <a:ext cx="681309" cy="713169"/>
              </a:xfrm>
              <a:custGeom>
                <a:avLst/>
                <a:gdLst>
                  <a:gd name="T0" fmla="*/ 235 w 235"/>
                  <a:gd name="T1" fmla="*/ 0 h 244"/>
                  <a:gd name="T2" fmla="*/ 205 w 235"/>
                  <a:gd name="T3" fmla="*/ 0 h 244"/>
                  <a:gd name="T4" fmla="*/ 0 w 235"/>
                  <a:gd name="T5" fmla="*/ 0 h 244"/>
                  <a:gd name="T6" fmla="*/ 0 w 235"/>
                  <a:gd name="T7" fmla="*/ 244 h 244"/>
                  <a:gd name="T8" fmla="*/ 0 w 235"/>
                  <a:gd name="T9" fmla="*/ 0 h 244"/>
                  <a:gd name="T10" fmla="*/ 235 w 235"/>
                  <a:gd name="T11" fmla="*/ 0 h 244"/>
                  <a:gd name="T12" fmla="*/ 235 w 235"/>
                  <a:gd name="T13" fmla="*/ 0 h 244"/>
                </a:gdLst>
                <a:ahLst/>
                <a:cxnLst>
                  <a:cxn ang="0">
                    <a:pos x="T0" y="T1"/>
                  </a:cxn>
                  <a:cxn ang="0">
                    <a:pos x="T2" y="T3"/>
                  </a:cxn>
                  <a:cxn ang="0">
                    <a:pos x="T4" y="T5"/>
                  </a:cxn>
                  <a:cxn ang="0">
                    <a:pos x="T6" y="T7"/>
                  </a:cxn>
                  <a:cxn ang="0">
                    <a:pos x="T8" y="T9"/>
                  </a:cxn>
                  <a:cxn ang="0">
                    <a:pos x="T10" y="T11"/>
                  </a:cxn>
                  <a:cxn ang="0">
                    <a:pos x="T12" y="T13"/>
                  </a:cxn>
                </a:cxnLst>
                <a:rect l="0" t="0" r="r" b="b"/>
                <a:pathLst>
                  <a:path w="235" h="244">
                    <a:moveTo>
                      <a:pt x="235" y="0"/>
                    </a:moveTo>
                    <a:cubicBezTo>
                      <a:pt x="205" y="0"/>
                      <a:pt x="205" y="0"/>
                      <a:pt x="205" y="0"/>
                    </a:cubicBezTo>
                    <a:cubicBezTo>
                      <a:pt x="0" y="0"/>
                      <a:pt x="0" y="0"/>
                      <a:pt x="0" y="0"/>
                    </a:cubicBezTo>
                    <a:cubicBezTo>
                      <a:pt x="0" y="244"/>
                      <a:pt x="0" y="244"/>
                      <a:pt x="0" y="244"/>
                    </a:cubicBezTo>
                    <a:cubicBezTo>
                      <a:pt x="0" y="0"/>
                      <a:pt x="0" y="0"/>
                      <a:pt x="0" y="0"/>
                    </a:cubicBezTo>
                    <a:cubicBezTo>
                      <a:pt x="103" y="0"/>
                      <a:pt x="179" y="0"/>
                      <a:pt x="235" y="0"/>
                    </a:cubicBezTo>
                    <a:cubicBezTo>
                      <a:pt x="235" y="0"/>
                      <a:pt x="235" y="0"/>
                      <a:pt x="235" y="0"/>
                    </a:cubicBezTo>
                  </a:path>
                </a:pathLst>
              </a:custGeom>
              <a:solidFill>
                <a:srgbClr val="5C476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defRPr/>
                </a:pPr>
                <a:endParaRPr lang="en-US" dirty="0">
                  <a:solidFill>
                    <a:srgbClr val="505050"/>
                  </a:solidFill>
                  <a:latin typeface="Segoe UI"/>
                </a:endParaRPr>
              </a:p>
            </p:txBody>
          </p:sp>
          <p:sp>
            <p:nvSpPr>
              <p:cNvPr id="75" name="Freeform 9"/>
              <p:cNvSpPr>
                <a:spLocks/>
              </p:cNvSpPr>
              <p:nvPr/>
            </p:nvSpPr>
            <p:spPr bwMode="auto">
              <a:xfrm>
                <a:off x="11872591" y="3452927"/>
                <a:ext cx="681309" cy="713169"/>
              </a:xfrm>
              <a:custGeom>
                <a:avLst/>
                <a:gdLst>
                  <a:gd name="T0" fmla="*/ 235 w 235"/>
                  <a:gd name="T1" fmla="*/ 0 h 244"/>
                  <a:gd name="T2" fmla="*/ 0 w 235"/>
                  <a:gd name="T3" fmla="*/ 0 h 244"/>
                  <a:gd name="T4" fmla="*/ 0 w 235"/>
                  <a:gd name="T5" fmla="*/ 244 h 244"/>
                  <a:gd name="T6" fmla="*/ 205 w 235"/>
                  <a:gd name="T7" fmla="*/ 244 h 244"/>
                  <a:gd name="T8" fmla="*/ 235 w 235"/>
                  <a:gd name="T9" fmla="*/ 0 h 244"/>
                </a:gdLst>
                <a:ahLst/>
                <a:cxnLst>
                  <a:cxn ang="0">
                    <a:pos x="T0" y="T1"/>
                  </a:cxn>
                  <a:cxn ang="0">
                    <a:pos x="T2" y="T3"/>
                  </a:cxn>
                  <a:cxn ang="0">
                    <a:pos x="T4" y="T5"/>
                  </a:cxn>
                  <a:cxn ang="0">
                    <a:pos x="T6" y="T7"/>
                  </a:cxn>
                  <a:cxn ang="0">
                    <a:pos x="T8" y="T9"/>
                  </a:cxn>
                </a:cxnLst>
                <a:rect l="0" t="0" r="r" b="b"/>
                <a:pathLst>
                  <a:path w="235" h="244">
                    <a:moveTo>
                      <a:pt x="235" y="0"/>
                    </a:moveTo>
                    <a:cubicBezTo>
                      <a:pt x="179" y="0"/>
                      <a:pt x="103" y="0"/>
                      <a:pt x="0" y="0"/>
                    </a:cubicBezTo>
                    <a:cubicBezTo>
                      <a:pt x="0" y="0"/>
                      <a:pt x="0" y="0"/>
                      <a:pt x="0" y="244"/>
                    </a:cubicBezTo>
                    <a:cubicBezTo>
                      <a:pt x="205" y="244"/>
                      <a:pt x="205" y="244"/>
                      <a:pt x="205" y="244"/>
                    </a:cubicBezTo>
                    <a:cubicBezTo>
                      <a:pt x="235" y="0"/>
                      <a:pt x="235" y="0"/>
                      <a:pt x="235" y="0"/>
                    </a:cubicBezTo>
                  </a:path>
                </a:pathLst>
              </a:custGeom>
              <a:solidFill>
                <a:schemeClr val="accent5"/>
              </a:solidFill>
              <a:ln>
                <a:noFill/>
              </a:ln>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defRPr/>
                </a:pPr>
                <a:endParaRPr lang="en-US" dirty="0">
                  <a:solidFill>
                    <a:srgbClr val="505050"/>
                  </a:solidFill>
                  <a:latin typeface="Segoe UI"/>
                </a:endParaRPr>
              </a:p>
            </p:txBody>
          </p:sp>
        </p:grpSp>
        <p:grpSp>
          <p:nvGrpSpPr>
            <p:cNvPr id="55" name="Group 54"/>
            <p:cNvGrpSpPr>
              <a:grpSpLocks noChangeAspect="1"/>
            </p:cNvGrpSpPr>
            <p:nvPr/>
          </p:nvGrpSpPr>
          <p:grpSpPr>
            <a:xfrm>
              <a:off x="12649200" y="3429000"/>
              <a:ext cx="457177" cy="785380"/>
              <a:chOff x="7170738" y="7689850"/>
              <a:chExt cx="692150" cy="1189038"/>
            </a:xfrm>
          </p:grpSpPr>
          <p:sp>
            <p:nvSpPr>
              <p:cNvPr id="63" name="Freeform 62"/>
              <p:cNvSpPr>
                <a:spLocks/>
              </p:cNvSpPr>
              <p:nvPr/>
            </p:nvSpPr>
            <p:spPr bwMode="auto">
              <a:xfrm>
                <a:off x="7170738" y="7689850"/>
                <a:ext cx="692150" cy="1189038"/>
              </a:xfrm>
              <a:custGeom>
                <a:avLst/>
                <a:gdLst>
                  <a:gd name="T0" fmla="*/ 172 w 184"/>
                  <a:gd name="T1" fmla="*/ 0 h 314"/>
                  <a:gd name="T2" fmla="*/ 12 w 184"/>
                  <a:gd name="T3" fmla="*/ 0 h 314"/>
                  <a:gd name="T4" fmla="*/ 0 w 184"/>
                  <a:gd name="T5" fmla="*/ 12 h 314"/>
                  <a:gd name="T6" fmla="*/ 0 w 184"/>
                  <a:gd name="T7" fmla="*/ 302 h 314"/>
                  <a:gd name="T8" fmla="*/ 12 w 184"/>
                  <a:gd name="T9" fmla="*/ 314 h 314"/>
                  <a:gd name="T10" fmla="*/ 172 w 184"/>
                  <a:gd name="T11" fmla="*/ 314 h 314"/>
                  <a:gd name="T12" fmla="*/ 184 w 184"/>
                  <a:gd name="T13" fmla="*/ 302 h 314"/>
                  <a:gd name="T14" fmla="*/ 184 w 184"/>
                  <a:gd name="T15" fmla="*/ 12 h 314"/>
                  <a:gd name="T16" fmla="*/ 172 w 184"/>
                  <a:gd name="T1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4">
                    <a:moveTo>
                      <a:pt x="172" y="0"/>
                    </a:moveTo>
                    <a:cubicBezTo>
                      <a:pt x="12" y="0"/>
                      <a:pt x="12" y="0"/>
                      <a:pt x="12" y="0"/>
                    </a:cubicBezTo>
                    <a:cubicBezTo>
                      <a:pt x="6" y="0"/>
                      <a:pt x="0" y="5"/>
                      <a:pt x="0" y="12"/>
                    </a:cubicBezTo>
                    <a:cubicBezTo>
                      <a:pt x="0" y="302"/>
                      <a:pt x="0" y="302"/>
                      <a:pt x="0" y="302"/>
                    </a:cubicBezTo>
                    <a:cubicBezTo>
                      <a:pt x="0" y="308"/>
                      <a:pt x="6" y="314"/>
                      <a:pt x="12" y="314"/>
                    </a:cubicBezTo>
                    <a:cubicBezTo>
                      <a:pt x="172" y="314"/>
                      <a:pt x="172" y="314"/>
                      <a:pt x="172" y="314"/>
                    </a:cubicBezTo>
                    <a:cubicBezTo>
                      <a:pt x="178" y="314"/>
                      <a:pt x="184" y="308"/>
                      <a:pt x="184" y="302"/>
                    </a:cubicBezTo>
                    <a:cubicBezTo>
                      <a:pt x="184" y="12"/>
                      <a:pt x="184" y="12"/>
                      <a:pt x="184" y="12"/>
                    </a:cubicBezTo>
                    <a:cubicBezTo>
                      <a:pt x="184" y="5"/>
                      <a:pt x="178" y="0"/>
                      <a:pt x="172" y="0"/>
                    </a:cubicBezTo>
                  </a:path>
                </a:pathLst>
              </a:custGeom>
              <a:solidFill>
                <a:srgbClr val="3319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defRPr/>
                </a:pPr>
                <a:endParaRPr lang="en-US" dirty="0">
                  <a:solidFill>
                    <a:srgbClr val="505050"/>
                  </a:solidFill>
                  <a:latin typeface="Segoe UI"/>
                </a:endParaRPr>
              </a:p>
            </p:txBody>
          </p:sp>
          <p:sp>
            <p:nvSpPr>
              <p:cNvPr id="64" name="Rectangle 63"/>
              <p:cNvSpPr>
                <a:spLocks noChangeArrowheads="1"/>
              </p:cNvSpPr>
              <p:nvPr/>
            </p:nvSpPr>
            <p:spPr bwMode="auto">
              <a:xfrm>
                <a:off x="7239000" y="7758113"/>
                <a:ext cx="555625" cy="935038"/>
              </a:xfrm>
              <a:prstGeom prst="rect">
                <a:avLst/>
              </a:prstGeom>
              <a:solidFill>
                <a:srgbClr val="672A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defRPr/>
                </a:pPr>
                <a:endParaRPr lang="en-US" dirty="0">
                  <a:solidFill>
                    <a:srgbClr val="505050"/>
                  </a:solidFill>
                  <a:latin typeface="Segoe UI"/>
                </a:endParaRPr>
              </a:p>
            </p:txBody>
          </p:sp>
          <p:sp>
            <p:nvSpPr>
              <p:cNvPr id="65" name="Rectangle 64"/>
              <p:cNvSpPr>
                <a:spLocks noChangeArrowheads="1"/>
              </p:cNvSpPr>
              <p:nvPr/>
            </p:nvSpPr>
            <p:spPr bwMode="auto">
              <a:xfrm>
                <a:off x="7239000" y="7758113"/>
                <a:ext cx="555625" cy="935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defRPr/>
                </a:pPr>
                <a:endParaRPr lang="en-US" dirty="0">
                  <a:solidFill>
                    <a:srgbClr val="505050"/>
                  </a:solidFill>
                  <a:latin typeface="Segoe UI"/>
                </a:endParaRPr>
              </a:p>
            </p:txBody>
          </p:sp>
          <p:sp>
            <p:nvSpPr>
              <p:cNvPr id="66" name="Freeform 65"/>
              <p:cNvSpPr>
                <a:spLocks/>
              </p:cNvSpPr>
              <p:nvPr/>
            </p:nvSpPr>
            <p:spPr bwMode="auto">
              <a:xfrm>
                <a:off x="7412038" y="8750300"/>
                <a:ext cx="209550" cy="26988"/>
              </a:xfrm>
              <a:custGeom>
                <a:avLst/>
                <a:gdLst>
                  <a:gd name="T0" fmla="*/ 56 w 56"/>
                  <a:gd name="T1" fmla="*/ 3 h 7"/>
                  <a:gd name="T2" fmla="*/ 52 w 56"/>
                  <a:gd name="T3" fmla="*/ 7 h 7"/>
                  <a:gd name="T4" fmla="*/ 4 w 56"/>
                  <a:gd name="T5" fmla="*/ 7 h 7"/>
                  <a:gd name="T6" fmla="*/ 0 w 56"/>
                  <a:gd name="T7" fmla="*/ 3 h 7"/>
                  <a:gd name="T8" fmla="*/ 4 w 56"/>
                  <a:gd name="T9" fmla="*/ 0 h 7"/>
                  <a:gd name="T10" fmla="*/ 52 w 56"/>
                  <a:gd name="T11" fmla="*/ 0 h 7"/>
                  <a:gd name="T12" fmla="*/ 56 w 56"/>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6" y="3"/>
                    </a:moveTo>
                    <a:cubicBezTo>
                      <a:pt x="56" y="5"/>
                      <a:pt x="54" y="7"/>
                      <a:pt x="52" y="7"/>
                    </a:cubicBezTo>
                    <a:cubicBezTo>
                      <a:pt x="4" y="7"/>
                      <a:pt x="4" y="7"/>
                      <a:pt x="4" y="7"/>
                    </a:cubicBezTo>
                    <a:cubicBezTo>
                      <a:pt x="2" y="7"/>
                      <a:pt x="0" y="5"/>
                      <a:pt x="0" y="3"/>
                    </a:cubicBezTo>
                    <a:cubicBezTo>
                      <a:pt x="0" y="1"/>
                      <a:pt x="2" y="0"/>
                      <a:pt x="4" y="0"/>
                    </a:cubicBezTo>
                    <a:cubicBezTo>
                      <a:pt x="52" y="0"/>
                      <a:pt x="52" y="0"/>
                      <a:pt x="52" y="0"/>
                    </a:cubicBezTo>
                    <a:cubicBezTo>
                      <a:pt x="54" y="0"/>
                      <a:pt x="56" y="1"/>
                      <a:pt x="56" y="3"/>
                    </a:cubicBezTo>
                    <a:close/>
                  </a:path>
                </a:pathLst>
              </a:custGeom>
              <a:solidFill>
                <a:srgbClr val="672A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defRPr/>
                </a:pPr>
                <a:endParaRPr lang="en-US" dirty="0">
                  <a:solidFill>
                    <a:srgbClr val="505050"/>
                  </a:solidFill>
                  <a:latin typeface="Segoe UI"/>
                </a:endParaRPr>
              </a:p>
            </p:txBody>
          </p:sp>
          <p:sp>
            <p:nvSpPr>
              <p:cNvPr id="67" name="Rectangle 66"/>
              <p:cNvSpPr>
                <a:spLocks noChangeArrowheads="1"/>
              </p:cNvSpPr>
              <p:nvPr/>
            </p:nvSpPr>
            <p:spPr bwMode="auto">
              <a:xfrm>
                <a:off x="7239000" y="8693150"/>
                <a:ext cx="184150" cy="1588"/>
              </a:xfrm>
              <a:prstGeom prst="rect">
                <a:avLst/>
              </a:prstGeom>
              <a:solidFill>
                <a:srgbClr val="5C476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defRPr/>
                </a:pPr>
                <a:endParaRPr lang="en-US" dirty="0">
                  <a:solidFill>
                    <a:srgbClr val="505050"/>
                  </a:solidFill>
                  <a:latin typeface="Segoe UI"/>
                </a:endParaRPr>
              </a:p>
            </p:txBody>
          </p:sp>
          <p:sp>
            <p:nvSpPr>
              <p:cNvPr id="68" name="Freeform 67"/>
              <p:cNvSpPr>
                <a:spLocks/>
              </p:cNvSpPr>
              <p:nvPr/>
            </p:nvSpPr>
            <p:spPr bwMode="auto">
              <a:xfrm>
                <a:off x="7239000" y="8693150"/>
                <a:ext cx="184150" cy="0"/>
              </a:xfrm>
              <a:custGeom>
                <a:avLst/>
                <a:gdLst>
                  <a:gd name="T0" fmla="*/ 116 w 116"/>
                  <a:gd name="T1" fmla="*/ 0 w 116"/>
                  <a:gd name="T2" fmla="*/ 0 w 116"/>
                  <a:gd name="T3" fmla="*/ 116 w 116"/>
                </a:gdLst>
                <a:ahLst/>
                <a:cxnLst>
                  <a:cxn ang="0">
                    <a:pos x="T0" y="0"/>
                  </a:cxn>
                  <a:cxn ang="0">
                    <a:pos x="T1" y="0"/>
                  </a:cxn>
                  <a:cxn ang="0">
                    <a:pos x="T2" y="0"/>
                  </a:cxn>
                  <a:cxn ang="0">
                    <a:pos x="T3" y="0"/>
                  </a:cxn>
                </a:cxnLst>
                <a:rect l="0" t="0" r="r" b="b"/>
                <a:pathLst>
                  <a:path w="116">
                    <a:moveTo>
                      <a:pt x="116" y="0"/>
                    </a:moveTo>
                    <a:lnTo>
                      <a:pt x="0" y="0"/>
                    </a:lnTo>
                    <a:lnTo>
                      <a:pt x="0" y="0"/>
                    </a:lnTo>
                    <a:lnTo>
                      <a:pt x="11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defRPr/>
                </a:pPr>
                <a:endParaRPr lang="en-US" dirty="0">
                  <a:solidFill>
                    <a:srgbClr val="505050"/>
                  </a:solidFill>
                  <a:latin typeface="Segoe UI"/>
                </a:endParaRPr>
              </a:p>
            </p:txBody>
          </p:sp>
          <p:sp>
            <p:nvSpPr>
              <p:cNvPr id="69" name="Freeform 68"/>
              <p:cNvSpPr>
                <a:spLocks/>
              </p:cNvSpPr>
              <p:nvPr/>
            </p:nvSpPr>
            <p:spPr bwMode="auto">
              <a:xfrm>
                <a:off x="7239000" y="7758113"/>
                <a:ext cx="327025" cy="935038"/>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close/>
                  </a:path>
                </a:pathLst>
              </a:custGeom>
              <a:solidFill>
                <a:srgbClr val="85559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defRPr/>
                </a:pPr>
                <a:endParaRPr lang="en-US" dirty="0">
                  <a:solidFill>
                    <a:srgbClr val="505050"/>
                  </a:solidFill>
                  <a:latin typeface="Segoe UI"/>
                </a:endParaRPr>
              </a:p>
            </p:txBody>
          </p:sp>
          <p:sp>
            <p:nvSpPr>
              <p:cNvPr id="70" name="Freeform 69"/>
              <p:cNvSpPr>
                <a:spLocks/>
              </p:cNvSpPr>
              <p:nvPr/>
            </p:nvSpPr>
            <p:spPr bwMode="auto">
              <a:xfrm>
                <a:off x="7239000" y="7758113"/>
                <a:ext cx="327025" cy="935038"/>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defRPr/>
                </a:pPr>
                <a:endParaRPr lang="en-US" dirty="0">
                  <a:solidFill>
                    <a:srgbClr val="505050"/>
                  </a:solidFill>
                  <a:latin typeface="Segoe UI"/>
                </a:endParaRPr>
              </a:p>
            </p:txBody>
          </p:sp>
        </p:grpSp>
        <p:grpSp>
          <p:nvGrpSpPr>
            <p:cNvPr id="57" name="Group 56"/>
            <p:cNvGrpSpPr/>
            <p:nvPr/>
          </p:nvGrpSpPr>
          <p:grpSpPr>
            <a:xfrm>
              <a:off x="11734800" y="3048000"/>
              <a:ext cx="1164603" cy="756651"/>
              <a:chOff x="12135557" y="2423349"/>
              <a:chExt cx="1281887" cy="832851"/>
            </a:xfrm>
          </p:grpSpPr>
          <p:sp>
            <p:nvSpPr>
              <p:cNvPr id="58" name="Freeform 57"/>
              <p:cNvSpPr>
                <a:spLocks/>
              </p:cNvSpPr>
              <p:nvPr/>
            </p:nvSpPr>
            <p:spPr bwMode="auto">
              <a:xfrm>
                <a:off x="12135557" y="2423349"/>
                <a:ext cx="1281887" cy="832851"/>
              </a:xfrm>
              <a:custGeom>
                <a:avLst/>
                <a:gdLst>
                  <a:gd name="T0" fmla="*/ 14 w 432"/>
                  <a:gd name="T1" fmla="*/ 278 h 278"/>
                  <a:gd name="T2" fmla="*/ 418 w 432"/>
                  <a:gd name="T3" fmla="*/ 278 h 278"/>
                  <a:gd name="T4" fmla="*/ 432 w 432"/>
                  <a:gd name="T5" fmla="*/ 263 h 278"/>
                  <a:gd name="T6" fmla="*/ 432 w 432"/>
                  <a:gd name="T7" fmla="*/ 15 h 278"/>
                  <a:gd name="T8" fmla="*/ 418 w 432"/>
                  <a:gd name="T9" fmla="*/ 0 h 278"/>
                  <a:gd name="T10" fmla="*/ 14 w 432"/>
                  <a:gd name="T11" fmla="*/ 0 h 278"/>
                  <a:gd name="T12" fmla="*/ 0 w 432"/>
                  <a:gd name="T13" fmla="*/ 15 h 278"/>
                  <a:gd name="T14" fmla="*/ 0 w 432"/>
                  <a:gd name="T15" fmla="*/ 263 h 278"/>
                  <a:gd name="T16" fmla="*/ 14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4"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4" y="0"/>
                      <a:pt x="14" y="0"/>
                      <a:pt x="14" y="0"/>
                    </a:cubicBezTo>
                    <a:cubicBezTo>
                      <a:pt x="7" y="0"/>
                      <a:pt x="0" y="6"/>
                      <a:pt x="0" y="15"/>
                    </a:cubicBezTo>
                    <a:cubicBezTo>
                      <a:pt x="0" y="263"/>
                      <a:pt x="0" y="263"/>
                      <a:pt x="0" y="263"/>
                    </a:cubicBezTo>
                    <a:cubicBezTo>
                      <a:pt x="0" y="272"/>
                      <a:pt x="7" y="278"/>
                      <a:pt x="14" y="278"/>
                    </a:cubicBezTo>
                  </a:path>
                </a:pathLst>
              </a:custGeom>
              <a:solidFill>
                <a:schemeClr val="accent2">
                  <a:lumMod val="50000"/>
                </a:schemeClr>
              </a:solidFill>
              <a:ln>
                <a:noFill/>
              </a:ln>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defRPr/>
                </a:pPr>
                <a:endParaRPr lang="en-US" dirty="0">
                  <a:solidFill>
                    <a:srgbClr val="505050"/>
                  </a:solidFill>
                  <a:latin typeface="Segoe UI"/>
                </a:endParaRPr>
              </a:p>
            </p:txBody>
          </p:sp>
          <p:sp>
            <p:nvSpPr>
              <p:cNvPr id="60" name="Freeform 59"/>
              <p:cNvSpPr>
                <a:spLocks/>
              </p:cNvSpPr>
              <p:nvPr/>
            </p:nvSpPr>
            <p:spPr bwMode="auto">
              <a:xfrm>
                <a:off x="12192000" y="2438400"/>
                <a:ext cx="1169001" cy="727490"/>
              </a:xfrm>
              <a:custGeom>
                <a:avLst/>
                <a:gdLst>
                  <a:gd name="T0" fmla="*/ 0 w 394"/>
                  <a:gd name="T1" fmla="*/ 12 h 243"/>
                  <a:gd name="T2" fmla="*/ 394 w 394"/>
                  <a:gd name="T3" fmla="*/ 12 h 243"/>
                  <a:gd name="T4" fmla="*/ 394 w 394"/>
                  <a:gd name="T5" fmla="*/ 243 h 243"/>
                  <a:gd name="T6" fmla="*/ 0 w 394"/>
                  <a:gd name="T7" fmla="*/ 243 h 243"/>
                  <a:gd name="T8" fmla="*/ 0 w 394"/>
                  <a:gd name="T9" fmla="*/ 12 h 243"/>
                </a:gdLst>
                <a:ahLst/>
                <a:cxnLst>
                  <a:cxn ang="0">
                    <a:pos x="T0" y="T1"/>
                  </a:cxn>
                  <a:cxn ang="0">
                    <a:pos x="T2" y="T3"/>
                  </a:cxn>
                  <a:cxn ang="0">
                    <a:pos x="T4" y="T5"/>
                  </a:cxn>
                  <a:cxn ang="0">
                    <a:pos x="T6" y="T7"/>
                  </a:cxn>
                  <a:cxn ang="0">
                    <a:pos x="T8" y="T9"/>
                  </a:cxn>
                </a:cxnLst>
                <a:rect l="0" t="0" r="r" b="b"/>
                <a:pathLst>
                  <a:path w="394" h="243">
                    <a:moveTo>
                      <a:pt x="0" y="12"/>
                    </a:moveTo>
                    <a:cubicBezTo>
                      <a:pt x="394" y="12"/>
                      <a:pt x="394" y="12"/>
                      <a:pt x="394" y="12"/>
                    </a:cubicBezTo>
                    <a:cubicBezTo>
                      <a:pt x="394" y="173"/>
                      <a:pt x="394" y="243"/>
                      <a:pt x="394" y="243"/>
                    </a:cubicBezTo>
                    <a:cubicBezTo>
                      <a:pt x="0" y="243"/>
                      <a:pt x="0" y="243"/>
                      <a:pt x="0" y="243"/>
                    </a:cubicBezTo>
                    <a:cubicBezTo>
                      <a:pt x="0" y="0"/>
                      <a:pt x="0" y="12"/>
                      <a:pt x="0" y="12"/>
                    </a:cubicBezTo>
                  </a:path>
                </a:pathLst>
              </a:custGeom>
              <a:solidFill>
                <a:schemeClr val="accent2">
                  <a:lumMod val="75000"/>
                </a:schemeClr>
              </a:solidFill>
              <a:ln>
                <a:noFill/>
              </a:ln>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defRPr/>
                </a:pPr>
                <a:endParaRPr lang="en-US" dirty="0">
                  <a:solidFill>
                    <a:srgbClr val="505050"/>
                  </a:solidFill>
                  <a:latin typeface="Segoe UI"/>
                </a:endParaRPr>
              </a:p>
            </p:txBody>
          </p:sp>
          <p:sp>
            <p:nvSpPr>
              <p:cNvPr id="61" name="Freeform 60"/>
              <p:cNvSpPr>
                <a:spLocks noEditPoints="1"/>
              </p:cNvSpPr>
              <p:nvPr/>
            </p:nvSpPr>
            <p:spPr bwMode="auto">
              <a:xfrm>
                <a:off x="12192000" y="2474776"/>
                <a:ext cx="697387" cy="691116"/>
              </a:xfrm>
              <a:custGeom>
                <a:avLst/>
                <a:gdLst>
                  <a:gd name="T0" fmla="*/ 0 w 235"/>
                  <a:gd name="T1" fmla="*/ 0 h 231"/>
                  <a:gd name="T2" fmla="*/ 0 w 235"/>
                  <a:gd name="T3" fmla="*/ 0 h 231"/>
                  <a:gd name="T4" fmla="*/ 0 w 235"/>
                  <a:gd name="T5" fmla="*/ 231 h 231"/>
                  <a:gd name="T6" fmla="*/ 0 w 235"/>
                  <a:gd name="T7" fmla="*/ 0 h 231"/>
                  <a:gd name="T8" fmla="*/ 0 w 235"/>
                  <a:gd name="T9" fmla="*/ 0 h 231"/>
                  <a:gd name="T10" fmla="*/ 0 w 235"/>
                  <a:gd name="T11" fmla="*/ 0 h 231"/>
                  <a:gd name="T12" fmla="*/ 235 w 235"/>
                  <a:gd name="T13" fmla="*/ 0 h 231"/>
                  <a:gd name="T14" fmla="*/ 205 w 235"/>
                  <a:gd name="T15" fmla="*/ 0 h 231"/>
                  <a:gd name="T16" fmla="*/ 0 w 235"/>
                  <a:gd name="T17" fmla="*/ 0 h 231"/>
                  <a:gd name="T18" fmla="*/ 0 w 235"/>
                  <a:gd name="T19" fmla="*/ 0 h 231"/>
                  <a:gd name="T20" fmla="*/ 235 w 235"/>
                  <a:gd name="T21" fmla="*/ 0 h 231"/>
                  <a:gd name="T22" fmla="*/ 235 w 235"/>
                  <a:gd name="T2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1">
                    <a:moveTo>
                      <a:pt x="0" y="0"/>
                    </a:moveTo>
                    <a:cubicBezTo>
                      <a:pt x="0" y="0"/>
                      <a:pt x="0" y="0"/>
                      <a:pt x="0" y="0"/>
                    </a:cubicBezTo>
                    <a:cubicBezTo>
                      <a:pt x="0" y="231"/>
                      <a:pt x="0" y="231"/>
                      <a:pt x="0" y="231"/>
                    </a:cubicBezTo>
                    <a:cubicBezTo>
                      <a:pt x="0" y="20"/>
                      <a:pt x="0" y="1"/>
                      <a:pt x="0" y="0"/>
                    </a:cubicBezTo>
                    <a:cubicBezTo>
                      <a:pt x="0" y="0"/>
                      <a:pt x="0" y="0"/>
                      <a:pt x="0" y="0"/>
                    </a:cubicBezTo>
                    <a:cubicBezTo>
                      <a:pt x="0" y="0"/>
                      <a:pt x="0" y="0"/>
                      <a:pt x="0" y="0"/>
                    </a:cubicBezTo>
                    <a:moveTo>
                      <a:pt x="235" y="0"/>
                    </a:moveTo>
                    <a:cubicBezTo>
                      <a:pt x="205" y="0"/>
                      <a:pt x="205" y="0"/>
                      <a:pt x="205" y="0"/>
                    </a:cubicBezTo>
                    <a:cubicBezTo>
                      <a:pt x="0" y="0"/>
                      <a:pt x="0" y="0"/>
                      <a:pt x="0" y="0"/>
                    </a:cubicBezTo>
                    <a:cubicBezTo>
                      <a:pt x="0" y="0"/>
                      <a:pt x="0" y="0"/>
                      <a:pt x="0" y="0"/>
                    </a:cubicBezTo>
                    <a:cubicBezTo>
                      <a:pt x="102" y="0"/>
                      <a:pt x="179" y="0"/>
                      <a:pt x="235" y="0"/>
                    </a:cubicBezTo>
                    <a:cubicBezTo>
                      <a:pt x="235" y="0"/>
                      <a:pt x="235" y="0"/>
                      <a:pt x="235" y="0"/>
                    </a:cubicBezTo>
                  </a:path>
                </a:pathLst>
              </a:custGeom>
              <a:solidFill>
                <a:srgbClr val="5C476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defRPr/>
                </a:pPr>
                <a:endParaRPr lang="en-US" dirty="0">
                  <a:solidFill>
                    <a:srgbClr val="505050"/>
                  </a:solidFill>
                  <a:latin typeface="Segoe UI"/>
                </a:endParaRPr>
              </a:p>
            </p:txBody>
          </p:sp>
          <p:sp>
            <p:nvSpPr>
              <p:cNvPr id="62" name="Freeform 61"/>
              <p:cNvSpPr>
                <a:spLocks noEditPoints="1"/>
              </p:cNvSpPr>
              <p:nvPr/>
            </p:nvSpPr>
            <p:spPr bwMode="auto">
              <a:xfrm>
                <a:off x="12192000" y="2474776"/>
                <a:ext cx="697387" cy="691116"/>
              </a:xfrm>
              <a:custGeom>
                <a:avLst/>
                <a:gdLst>
                  <a:gd name="T0" fmla="*/ 235 w 235"/>
                  <a:gd name="T1" fmla="*/ 0 h 231"/>
                  <a:gd name="T2" fmla="*/ 0 w 235"/>
                  <a:gd name="T3" fmla="*/ 0 h 231"/>
                  <a:gd name="T4" fmla="*/ 0 w 235"/>
                  <a:gd name="T5" fmla="*/ 231 h 231"/>
                  <a:gd name="T6" fmla="*/ 205 w 235"/>
                  <a:gd name="T7" fmla="*/ 231 h 231"/>
                  <a:gd name="T8" fmla="*/ 235 w 235"/>
                  <a:gd name="T9" fmla="*/ 0 h 231"/>
                  <a:gd name="T10" fmla="*/ 0 w 235"/>
                  <a:gd name="T11" fmla="*/ 0 h 231"/>
                  <a:gd name="T12" fmla="*/ 0 w 235"/>
                  <a:gd name="T13" fmla="*/ 0 h 231"/>
                  <a:gd name="T14" fmla="*/ 0 w 235"/>
                  <a:gd name="T15" fmla="*/ 0 h 231"/>
                  <a:gd name="T16" fmla="*/ 0 w 235"/>
                  <a:gd name="T17" fmla="*/ 0 h 231"/>
                  <a:gd name="T18" fmla="*/ 0 w 235"/>
                  <a:gd name="T19"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231">
                    <a:moveTo>
                      <a:pt x="235" y="0"/>
                    </a:moveTo>
                    <a:cubicBezTo>
                      <a:pt x="179" y="0"/>
                      <a:pt x="102" y="0"/>
                      <a:pt x="0" y="0"/>
                    </a:cubicBezTo>
                    <a:cubicBezTo>
                      <a:pt x="0" y="1"/>
                      <a:pt x="0" y="20"/>
                      <a:pt x="0" y="231"/>
                    </a:cubicBezTo>
                    <a:cubicBezTo>
                      <a:pt x="205" y="231"/>
                      <a:pt x="205" y="231"/>
                      <a:pt x="205" y="231"/>
                    </a:cubicBezTo>
                    <a:cubicBezTo>
                      <a:pt x="235" y="0"/>
                      <a:pt x="235" y="0"/>
                      <a:pt x="235" y="0"/>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chemeClr val="accent2"/>
              </a:solidFill>
              <a:ln>
                <a:noFill/>
              </a:ln>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defRPr/>
                </a:pPr>
                <a:endParaRPr lang="en-US" dirty="0">
                  <a:solidFill>
                    <a:srgbClr val="505050"/>
                  </a:solidFill>
                  <a:latin typeface="Segoe UI"/>
                </a:endParaRPr>
              </a:p>
            </p:txBody>
          </p:sp>
        </p:grpSp>
      </p:grpSp>
    </p:spTree>
    <p:extLst>
      <p:ext uri="{BB962C8B-B14F-4D97-AF65-F5344CB8AC3E}">
        <p14:creationId xmlns:p14="http://schemas.microsoft.com/office/powerpoint/2010/main" val="203208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10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50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500"/>
                                        <p:tgtEl>
                                          <p:spTgt spid="5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49"/>
                                        </p:tgtEl>
                                      </p:cBhvr>
                                    </p:animEffect>
                                    <p:set>
                                      <p:cBhvr>
                                        <p:cTn id="27" dur="1" fill="hold">
                                          <p:stCondLst>
                                            <p:cond delay="499"/>
                                          </p:stCondLst>
                                        </p:cTn>
                                        <p:tgtEl>
                                          <p:spTgt spid="49"/>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51"/>
                                        </p:tgtEl>
                                      </p:cBhvr>
                                    </p:animEffect>
                                    <p:set>
                                      <p:cBhvr>
                                        <p:cTn id="39" dur="1" fill="hold">
                                          <p:stCondLst>
                                            <p:cond delay="499"/>
                                          </p:stCondLst>
                                        </p:cTn>
                                        <p:tgtEl>
                                          <p:spTgt spid="51"/>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9" grpId="0" animBg="1"/>
      <p:bldP spid="49" grpId="1" animBg="1"/>
      <p:bldP spid="51" grpId="0" animBg="1"/>
      <p:bldP spid="5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3062" y="176349"/>
            <a:ext cx="11731469" cy="932431"/>
          </a:xfrm>
        </p:spPr>
        <p:txBody>
          <a:bodyPr/>
          <a:lstStyle/>
          <a:p>
            <a:r>
              <a:rPr lang="en-US" dirty="0"/>
              <a:t>Enterprise Mobility Suite + Office 365</a:t>
            </a:r>
          </a:p>
        </p:txBody>
      </p:sp>
      <p:sp>
        <p:nvSpPr>
          <p:cNvPr id="47" name="TextBox 46"/>
          <p:cNvSpPr txBox="1"/>
          <p:nvPr/>
        </p:nvSpPr>
        <p:spPr>
          <a:xfrm>
            <a:off x="6684702" y="2340375"/>
            <a:ext cx="4456670" cy="3536310"/>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800" b="1" i="0" u="none" strike="noStrike" kern="1200" cap="none" spc="-50" normalizeH="0" baseline="0" noProof="0" dirty="0">
                <a:ln>
                  <a:noFill/>
                </a:ln>
                <a:gradFill>
                  <a:gsLst>
                    <a:gs pos="2917">
                      <a:srgbClr val="505050"/>
                    </a:gs>
                    <a:gs pos="30000">
                      <a:srgbClr val="505050"/>
                    </a:gs>
                  </a:gsLst>
                  <a:lin ang="5400000" scaled="0"/>
                </a:gradFill>
                <a:effectLst/>
                <a:uLnTx/>
                <a:uFillTx/>
                <a:latin typeface="Segoe UI"/>
                <a:ea typeface="+mn-ea"/>
                <a:cs typeface="+mn-cs"/>
              </a:rPr>
              <a:t>Integrated experiences</a:t>
            </a:r>
          </a:p>
          <a:p>
            <a:pPr marL="342834" marR="0" lvl="0" indent="-342834" algn="l" defTabSz="932742"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1800" b="0" i="0" u="none" strike="noStrike" kern="1200" cap="none" spc="-50" normalizeH="0" baseline="0" noProof="0" dirty="0">
                <a:ln>
                  <a:noFill/>
                </a:ln>
                <a:gradFill>
                  <a:gsLst>
                    <a:gs pos="2917">
                      <a:srgbClr val="505050"/>
                    </a:gs>
                    <a:gs pos="30000">
                      <a:srgbClr val="505050"/>
                    </a:gs>
                  </a:gsLst>
                  <a:lin ang="5400000" scaled="0"/>
                </a:gradFill>
                <a:effectLst/>
                <a:uLnTx/>
                <a:uFillTx/>
                <a:latin typeface="Segoe UI"/>
                <a:ea typeface="+mn-ea"/>
                <a:cs typeface="+mn-cs"/>
              </a:rPr>
              <a:t>Enterprise Mobility Management</a:t>
            </a:r>
          </a:p>
          <a:p>
            <a:pPr marL="342834" marR="0" lvl="0" indent="-342834" algn="l" defTabSz="932742"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1800" b="0" i="0" u="none" strike="noStrike" kern="1200" cap="none" spc="-50" normalizeH="0" baseline="0" noProof="0" dirty="0">
                <a:ln>
                  <a:noFill/>
                </a:ln>
                <a:gradFill>
                  <a:gsLst>
                    <a:gs pos="2917">
                      <a:srgbClr val="505050"/>
                    </a:gs>
                    <a:gs pos="30000">
                      <a:srgbClr val="505050"/>
                    </a:gs>
                  </a:gsLst>
                  <a:lin ang="5400000" scaled="0"/>
                </a:gradFill>
                <a:effectLst/>
                <a:uLnTx/>
                <a:uFillTx/>
                <a:latin typeface="Segoe UI"/>
                <a:ea typeface="+mn-ea"/>
                <a:cs typeface="+mn-cs"/>
              </a:rPr>
              <a:t>Access control to cloud services</a:t>
            </a:r>
          </a:p>
          <a:p>
            <a:pPr marL="342834" marR="0" lvl="0" indent="-342834" algn="l" defTabSz="932742"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1800" b="0" i="0" u="none" strike="noStrike" kern="1200" cap="none" spc="-50" normalizeH="0" baseline="0" noProof="0" dirty="0">
                <a:ln>
                  <a:noFill/>
                </a:ln>
                <a:gradFill>
                  <a:gsLst>
                    <a:gs pos="2917">
                      <a:srgbClr val="505050"/>
                    </a:gs>
                    <a:gs pos="30000">
                      <a:srgbClr val="505050"/>
                    </a:gs>
                  </a:gsLst>
                  <a:lin ang="5400000" scaled="0"/>
                </a:gradFill>
                <a:effectLst/>
                <a:uLnTx/>
                <a:uFillTx/>
                <a:latin typeface="Segoe UI"/>
                <a:ea typeface="+mn-ea"/>
                <a:cs typeface="+mn-cs"/>
              </a:rPr>
              <a:t>Data leakage prevention</a:t>
            </a:r>
          </a:p>
          <a:p>
            <a:pPr marL="342834" marR="0" lvl="0" indent="-342834" algn="l" defTabSz="932742"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1800" b="0" i="0" u="none" strike="noStrike" kern="1200" cap="none" spc="-50" normalizeH="0" baseline="0" noProof="0" dirty="0">
                <a:ln>
                  <a:noFill/>
                </a:ln>
                <a:gradFill>
                  <a:gsLst>
                    <a:gs pos="2917">
                      <a:srgbClr val="505050"/>
                    </a:gs>
                    <a:gs pos="30000">
                      <a:srgbClr val="505050"/>
                    </a:gs>
                  </a:gsLst>
                  <a:lin ang="5400000" scaled="0"/>
                </a:gradFill>
                <a:effectLst/>
                <a:uLnTx/>
                <a:uFillTx/>
                <a:latin typeface="Segoe UI"/>
                <a:ea typeface="+mn-ea"/>
                <a:cs typeface="+mn-cs"/>
              </a:rPr>
              <a:t>Require MDM to access email</a:t>
            </a:r>
          </a:p>
          <a:p>
            <a:pPr marL="342834" marR="0" lvl="0" indent="-342834" algn="l" defTabSz="932742"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1800" b="0" i="0" u="none" strike="noStrike" kern="1200" cap="none" spc="-50" normalizeH="0" baseline="0" noProof="0" dirty="0">
                <a:ln>
                  <a:noFill/>
                </a:ln>
                <a:gradFill>
                  <a:gsLst>
                    <a:gs pos="2917">
                      <a:srgbClr val="505050"/>
                    </a:gs>
                    <a:gs pos="30000">
                      <a:srgbClr val="505050"/>
                    </a:gs>
                  </a:gsLst>
                  <a:lin ang="5400000" scaled="0"/>
                </a:gradFill>
                <a:effectLst/>
                <a:uLnTx/>
                <a:uFillTx/>
                <a:latin typeface="Segoe UI"/>
                <a:ea typeface="+mn-ea"/>
                <a:cs typeface="+mn-cs"/>
              </a:rPr>
              <a:t>Enterprise app store</a:t>
            </a:r>
          </a:p>
          <a:p>
            <a:pPr marL="342834" marR="0" lvl="0" indent="-342834" algn="l" defTabSz="932742"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1800" b="0" i="0" u="none" strike="noStrike" kern="1200" cap="none" spc="-50" normalizeH="0" baseline="0" noProof="0" dirty="0">
                <a:ln>
                  <a:noFill/>
                </a:ln>
                <a:gradFill>
                  <a:gsLst>
                    <a:gs pos="2917">
                      <a:srgbClr val="505050"/>
                    </a:gs>
                    <a:gs pos="30000">
                      <a:srgbClr val="505050"/>
                    </a:gs>
                  </a:gsLst>
                  <a:lin ang="5400000" scaled="0"/>
                </a:gradFill>
                <a:effectLst/>
                <a:uLnTx/>
                <a:uFillTx/>
                <a:latin typeface="Segoe UI"/>
                <a:ea typeface="+mn-ea"/>
                <a:cs typeface="+mn-cs"/>
              </a:rPr>
              <a:t>Secure collaboration</a:t>
            </a:r>
          </a:p>
          <a:p>
            <a:pPr marL="342834" marR="0" lvl="0" indent="-342834" algn="l" defTabSz="932742"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1800" b="0" i="0" u="none" strike="noStrike" kern="1200" cap="none" spc="-50" normalizeH="0" baseline="0" noProof="0" dirty="0">
                <a:ln>
                  <a:noFill/>
                </a:ln>
                <a:gradFill>
                  <a:gsLst>
                    <a:gs pos="2917">
                      <a:srgbClr val="505050"/>
                    </a:gs>
                    <a:gs pos="30000">
                      <a:srgbClr val="505050"/>
                    </a:gs>
                  </a:gsLst>
                  <a:lin ang="5400000" scaled="0"/>
                </a:gradFill>
                <a:effectLst/>
                <a:uLnTx/>
                <a:uFillTx/>
                <a:latin typeface="Segoe UI"/>
                <a:ea typeface="+mn-ea"/>
                <a:cs typeface="+mn-cs"/>
              </a:rPr>
              <a:t>Device and app compliance reporting</a:t>
            </a:r>
          </a:p>
          <a:p>
            <a:pPr marL="342834" marR="0" lvl="0" indent="-342834" algn="l" defTabSz="932742"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1800" b="0" i="0" u="none" strike="noStrike" kern="1200" cap="none" spc="-50" normalizeH="0" baseline="0" noProof="0" dirty="0">
                <a:ln>
                  <a:noFill/>
                </a:ln>
                <a:gradFill>
                  <a:gsLst>
                    <a:gs pos="2917">
                      <a:srgbClr val="505050"/>
                    </a:gs>
                    <a:gs pos="30000">
                      <a:srgbClr val="505050"/>
                    </a:gs>
                  </a:gsLst>
                  <a:lin ang="5400000" scaled="0"/>
                </a:gradFill>
                <a:effectLst/>
                <a:uLnTx/>
                <a:uFillTx/>
                <a:latin typeface="Segoe UI"/>
                <a:ea typeface="+mn-ea"/>
                <a:cs typeface="+mn-cs"/>
              </a:rPr>
              <a:t>Device and user provisioning</a:t>
            </a:r>
          </a:p>
          <a:p>
            <a:pPr marL="342834" marR="0" lvl="0" indent="-342834" algn="l" defTabSz="932742"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1800" b="0" i="0" u="none" strike="noStrike" kern="1200" cap="none" spc="-50" normalizeH="0" baseline="0" noProof="0" dirty="0">
                <a:ln>
                  <a:noFill/>
                </a:ln>
                <a:gradFill>
                  <a:gsLst>
                    <a:gs pos="2917">
                      <a:srgbClr val="505050"/>
                    </a:gs>
                    <a:gs pos="30000">
                      <a:srgbClr val="505050"/>
                    </a:gs>
                  </a:gsLst>
                  <a:lin ang="5400000" scaled="0"/>
                </a:gradFill>
                <a:effectLst/>
                <a:uLnTx/>
                <a:uFillTx/>
                <a:latin typeface="Segoe UI"/>
                <a:ea typeface="+mn-ea"/>
                <a:cs typeface="+mn-cs"/>
              </a:rPr>
              <a:t>Single sign on</a:t>
            </a:r>
          </a:p>
          <a:p>
            <a:pPr marL="342834" marR="0" lvl="0" indent="-342834" algn="l" defTabSz="932742"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1800" b="0" i="0" u="none" strike="noStrike" kern="1200" cap="none" spc="-50" normalizeH="0" baseline="0" noProof="0" dirty="0">
                <a:ln>
                  <a:noFill/>
                </a:ln>
                <a:gradFill>
                  <a:gsLst>
                    <a:gs pos="2917">
                      <a:srgbClr val="505050"/>
                    </a:gs>
                    <a:gs pos="30000">
                      <a:srgbClr val="505050"/>
                    </a:gs>
                  </a:gsLst>
                  <a:lin ang="5400000" scaled="0"/>
                </a:gradFill>
                <a:effectLst/>
                <a:uLnTx/>
                <a:uFillTx/>
                <a:latin typeface="Segoe UI"/>
                <a:ea typeface="+mn-ea"/>
                <a:cs typeface="+mn-cs"/>
              </a:rPr>
              <a:t>Employee leaves the company</a:t>
            </a:r>
          </a:p>
          <a:p>
            <a:pPr marL="342834" marR="0" lvl="0" indent="-342834" algn="l" defTabSz="932742"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1800" b="0" i="0" u="none" strike="noStrike" kern="1200" cap="none" spc="-50" normalizeH="0" baseline="0" noProof="0" dirty="0">
                <a:ln>
                  <a:noFill/>
                </a:ln>
                <a:gradFill>
                  <a:gsLst>
                    <a:gs pos="2917">
                      <a:srgbClr val="505050"/>
                    </a:gs>
                    <a:gs pos="30000">
                      <a:srgbClr val="505050"/>
                    </a:gs>
                  </a:gsLst>
                  <a:lin ang="5400000" scaled="0"/>
                </a:gradFill>
                <a:effectLst/>
                <a:uLnTx/>
                <a:uFillTx/>
                <a:latin typeface="Segoe UI"/>
                <a:ea typeface="+mn-ea"/>
                <a:cs typeface="+mn-cs"/>
              </a:rPr>
              <a:t>…and more in the works </a:t>
            </a:r>
          </a:p>
          <a:p>
            <a:pPr marL="0" marR="0" lvl="0" indent="0" algn="l" defTabSz="932742"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5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p:txBody>
      </p:sp>
      <p:sp>
        <p:nvSpPr>
          <p:cNvPr id="51" name="Right Brace 50"/>
          <p:cNvSpPr/>
          <p:nvPr/>
        </p:nvSpPr>
        <p:spPr>
          <a:xfrm>
            <a:off x="5405852" y="1475763"/>
            <a:ext cx="673672" cy="4976426"/>
          </a:xfrm>
          <a:prstGeom prst="rightBrace">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nvGrpSpPr>
          <p:cNvPr id="31" name="Group 30"/>
          <p:cNvGrpSpPr/>
          <p:nvPr/>
        </p:nvGrpSpPr>
        <p:grpSpPr>
          <a:xfrm>
            <a:off x="1650439" y="2329381"/>
            <a:ext cx="2393948" cy="1015481"/>
            <a:chOff x="7238596" y="2951539"/>
            <a:chExt cx="2552380" cy="1271839"/>
          </a:xfrm>
        </p:grpSpPr>
        <p:sp>
          <p:nvSpPr>
            <p:cNvPr id="29" name="Freeform 320"/>
            <p:cNvSpPr>
              <a:spLocks/>
            </p:cNvSpPr>
            <p:nvPr/>
          </p:nvSpPr>
          <p:spPr bwMode="auto">
            <a:xfrm>
              <a:off x="7238596" y="2951539"/>
              <a:ext cx="2552380" cy="1271839"/>
            </a:xfrm>
            <a:custGeom>
              <a:avLst/>
              <a:gdLst>
                <a:gd name="T0" fmla="*/ 743 w 959"/>
                <a:gd name="T1" fmla="*/ 528 h 534"/>
                <a:gd name="T2" fmla="*/ 607 w 959"/>
                <a:gd name="T3" fmla="*/ 531 h 534"/>
                <a:gd name="T4" fmla="*/ 187 w 959"/>
                <a:gd name="T5" fmla="*/ 531 h 534"/>
                <a:gd name="T6" fmla="*/ 121 w 959"/>
                <a:gd name="T7" fmla="*/ 526 h 534"/>
                <a:gd name="T8" fmla="*/ 13 w 959"/>
                <a:gd name="T9" fmla="*/ 419 h 534"/>
                <a:gd name="T10" fmla="*/ 23 w 959"/>
                <a:gd name="T11" fmla="*/ 297 h 534"/>
                <a:gd name="T12" fmla="*/ 96 w 959"/>
                <a:gd name="T13" fmla="*/ 227 h 534"/>
                <a:gd name="T14" fmla="*/ 212 w 959"/>
                <a:gd name="T15" fmla="*/ 224 h 534"/>
                <a:gd name="T16" fmla="*/ 320 w 959"/>
                <a:gd name="T17" fmla="*/ 123 h 534"/>
                <a:gd name="T18" fmla="*/ 487 w 959"/>
                <a:gd name="T19" fmla="*/ 133 h 534"/>
                <a:gd name="T20" fmla="*/ 687 w 959"/>
                <a:gd name="T21" fmla="*/ 3 h 534"/>
                <a:gd name="T22" fmla="*/ 805 w 959"/>
                <a:gd name="T23" fmla="*/ 26 h 534"/>
                <a:gd name="T24" fmla="*/ 940 w 959"/>
                <a:gd name="T25" fmla="*/ 178 h 534"/>
                <a:gd name="T26" fmla="*/ 952 w 959"/>
                <a:gd name="T27" fmla="*/ 307 h 534"/>
                <a:gd name="T28" fmla="*/ 843 w 959"/>
                <a:gd name="T29" fmla="*/ 486 h 534"/>
                <a:gd name="T30" fmla="*/ 743 w 959"/>
                <a:gd name="T31" fmla="*/ 52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9" h="534">
                  <a:moveTo>
                    <a:pt x="743" y="528"/>
                  </a:moveTo>
                  <a:cubicBezTo>
                    <a:pt x="703" y="534"/>
                    <a:pt x="657" y="531"/>
                    <a:pt x="607" y="531"/>
                  </a:cubicBezTo>
                  <a:cubicBezTo>
                    <a:pt x="468" y="531"/>
                    <a:pt x="327" y="531"/>
                    <a:pt x="187" y="531"/>
                  </a:cubicBezTo>
                  <a:cubicBezTo>
                    <a:pt x="162" y="531"/>
                    <a:pt x="140" y="531"/>
                    <a:pt x="121" y="526"/>
                  </a:cubicBezTo>
                  <a:cubicBezTo>
                    <a:pt x="68" y="513"/>
                    <a:pt x="29" y="473"/>
                    <a:pt x="13" y="419"/>
                  </a:cubicBezTo>
                  <a:cubicBezTo>
                    <a:pt x="0" y="377"/>
                    <a:pt x="7" y="330"/>
                    <a:pt x="23" y="297"/>
                  </a:cubicBezTo>
                  <a:cubicBezTo>
                    <a:pt x="38" y="268"/>
                    <a:pt x="64" y="241"/>
                    <a:pt x="96" y="227"/>
                  </a:cubicBezTo>
                  <a:cubicBezTo>
                    <a:pt x="126" y="213"/>
                    <a:pt x="174" y="207"/>
                    <a:pt x="212" y="224"/>
                  </a:cubicBezTo>
                  <a:cubicBezTo>
                    <a:pt x="236" y="179"/>
                    <a:pt x="271" y="143"/>
                    <a:pt x="320" y="123"/>
                  </a:cubicBezTo>
                  <a:cubicBezTo>
                    <a:pt x="371" y="101"/>
                    <a:pt x="445" y="105"/>
                    <a:pt x="487" y="133"/>
                  </a:cubicBezTo>
                  <a:cubicBezTo>
                    <a:pt x="528" y="66"/>
                    <a:pt x="590" y="10"/>
                    <a:pt x="687" y="3"/>
                  </a:cubicBezTo>
                  <a:cubicBezTo>
                    <a:pt x="734" y="0"/>
                    <a:pt x="772" y="10"/>
                    <a:pt x="805" y="26"/>
                  </a:cubicBezTo>
                  <a:cubicBezTo>
                    <a:pt x="868" y="55"/>
                    <a:pt x="917" y="106"/>
                    <a:pt x="940" y="178"/>
                  </a:cubicBezTo>
                  <a:cubicBezTo>
                    <a:pt x="952" y="213"/>
                    <a:pt x="959" y="259"/>
                    <a:pt x="952" y="307"/>
                  </a:cubicBezTo>
                  <a:cubicBezTo>
                    <a:pt x="941" y="389"/>
                    <a:pt x="897" y="448"/>
                    <a:pt x="843" y="486"/>
                  </a:cubicBezTo>
                  <a:cubicBezTo>
                    <a:pt x="815" y="505"/>
                    <a:pt x="782" y="521"/>
                    <a:pt x="743" y="528"/>
                  </a:cubicBezTo>
                  <a:close/>
                </a:path>
              </a:pathLst>
            </a:custGeom>
            <a:solidFill>
              <a:srgbClr val="002060"/>
            </a:solidFill>
            <a:ln w="9525" cap="flat" cmpd="sng" algn="ctr">
              <a:noFill/>
              <a:prstDash val="solid"/>
              <a:headEnd type="none" w="med" len="med"/>
              <a:tailEnd type="none" w="med" len="med"/>
            </a:ln>
            <a:effectLst/>
            <a:extLst/>
          </p:spPr>
          <p:txBody>
            <a:bodyPr vert="horz" wrap="square" lIns="111560" tIns="0" rIns="111560" bIns="55779" numCol="1" rtlCol="0" anchor="ctr" anchorCtr="0" compatLnSpc="1">
              <a:prstTxWarp prst="textNoShape">
                <a:avLst/>
              </a:prstTxWarp>
            </a:bodyPr>
            <a:lstStyle/>
            <a:p>
              <a:pPr marL="0" marR="0" lvl="0" indent="0" algn="l" defTabSz="1115232" rtl="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188F"/>
                </a:solidFill>
                <a:effectLst/>
                <a:uLnTx/>
                <a:uFillTx/>
                <a:latin typeface="Segoe" pitchFamily="34" charset="0"/>
                <a:ea typeface="+mn-ea"/>
                <a:cs typeface="+mn-cs"/>
              </a:endParaRPr>
            </a:p>
            <a:p>
              <a:pPr marL="0" marR="0" lvl="0" indent="0" algn="l" defTabSz="1115232"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188F"/>
                  </a:solidFill>
                  <a:effectLst/>
                  <a:uLnTx/>
                  <a:uFillTx/>
                  <a:latin typeface="Segoe" pitchFamily="34" charset="0"/>
                  <a:ea typeface="+mn-ea"/>
                  <a:cs typeface="+mn-cs"/>
                </a:rPr>
                <a:t>       </a:t>
              </a:r>
            </a:p>
          </p:txBody>
        </p:sp>
        <p:sp>
          <p:nvSpPr>
            <p:cNvPr id="30" name="TextBox 29"/>
            <p:cNvSpPr txBox="1"/>
            <p:nvPr/>
          </p:nvSpPr>
          <p:spPr>
            <a:xfrm>
              <a:off x="7567636" y="3373915"/>
              <a:ext cx="1894299" cy="754946"/>
            </a:xfrm>
            <a:prstGeom prst="rect">
              <a:avLst/>
            </a:prstGeom>
            <a:noFill/>
          </p:spPr>
          <p:txBody>
            <a:bodyPr wrap="none" lIns="182854" tIns="146283" rIns="182854" bIns="146283" rtlCol="0">
              <a:spAutoFit/>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FFFFFF"/>
                  </a:solidFill>
                  <a:effectLst/>
                  <a:uLnTx/>
                  <a:uFillTx/>
                  <a:latin typeface="Segoe UI"/>
                  <a:ea typeface="+mn-ea"/>
                  <a:cs typeface="+mn-cs"/>
                </a:rPr>
                <a:t>Azure AD</a:t>
              </a:r>
            </a:p>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50" normalizeH="0" baseline="0" noProof="0" dirty="0">
                  <a:ln>
                    <a:noFill/>
                  </a:ln>
                  <a:solidFill>
                    <a:srgbClr val="FFFFFF"/>
                  </a:solidFill>
                  <a:effectLst/>
                  <a:uLnTx/>
                  <a:uFillTx/>
                  <a:latin typeface="Segoe UI"/>
                  <a:ea typeface="+mn-ea"/>
                  <a:cs typeface="+mn-cs"/>
                </a:rPr>
                <a:t>Identity and Access</a:t>
              </a:r>
            </a:p>
          </p:txBody>
        </p:sp>
      </p:grpSp>
      <p:grpSp>
        <p:nvGrpSpPr>
          <p:cNvPr id="37" name="Group 36"/>
          <p:cNvGrpSpPr/>
          <p:nvPr/>
        </p:nvGrpSpPr>
        <p:grpSpPr>
          <a:xfrm>
            <a:off x="1650439" y="1247161"/>
            <a:ext cx="2393948" cy="1015481"/>
            <a:chOff x="7238596" y="2951539"/>
            <a:chExt cx="2552380" cy="1271839"/>
          </a:xfrm>
        </p:grpSpPr>
        <p:sp>
          <p:nvSpPr>
            <p:cNvPr id="38" name="Freeform 320"/>
            <p:cNvSpPr>
              <a:spLocks/>
            </p:cNvSpPr>
            <p:nvPr/>
          </p:nvSpPr>
          <p:spPr bwMode="auto">
            <a:xfrm>
              <a:off x="7238596" y="2951539"/>
              <a:ext cx="2552380" cy="1271839"/>
            </a:xfrm>
            <a:custGeom>
              <a:avLst/>
              <a:gdLst>
                <a:gd name="T0" fmla="*/ 743 w 959"/>
                <a:gd name="T1" fmla="*/ 528 h 534"/>
                <a:gd name="T2" fmla="*/ 607 w 959"/>
                <a:gd name="T3" fmla="*/ 531 h 534"/>
                <a:gd name="T4" fmla="*/ 187 w 959"/>
                <a:gd name="T5" fmla="*/ 531 h 534"/>
                <a:gd name="T6" fmla="*/ 121 w 959"/>
                <a:gd name="T7" fmla="*/ 526 h 534"/>
                <a:gd name="T8" fmla="*/ 13 w 959"/>
                <a:gd name="T9" fmla="*/ 419 h 534"/>
                <a:gd name="T10" fmla="*/ 23 w 959"/>
                <a:gd name="T11" fmla="*/ 297 h 534"/>
                <a:gd name="T12" fmla="*/ 96 w 959"/>
                <a:gd name="T13" fmla="*/ 227 h 534"/>
                <a:gd name="T14" fmla="*/ 212 w 959"/>
                <a:gd name="T15" fmla="*/ 224 h 534"/>
                <a:gd name="T16" fmla="*/ 320 w 959"/>
                <a:gd name="T17" fmla="*/ 123 h 534"/>
                <a:gd name="T18" fmla="*/ 487 w 959"/>
                <a:gd name="T19" fmla="*/ 133 h 534"/>
                <a:gd name="T20" fmla="*/ 687 w 959"/>
                <a:gd name="T21" fmla="*/ 3 h 534"/>
                <a:gd name="T22" fmla="*/ 805 w 959"/>
                <a:gd name="T23" fmla="*/ 26 h 534"/>
                <a:gd name="T24" fmla="*/ 940 w 959"/>
                <a:gd name="T25" fmla="*/ 178 h 534"/>
                <a:gd name="T26" fmla="*/ 952 w 959"/>
                <a:gd name="T27" fmla="*/ 307 h 534"/>
                <a:gd name="T28" fmla="*/ 843 w 959"/>
                <a:gd name="T29" fmla="*/ 486 h 534"/>
                <a:gd name="T30" fmla="*/ 743 w 959"/>
                <a:gd name="T31" fmla="*/ 52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9" h="534">
                  <a:moveTo>
                    <a:pt x="743" y="528"/>
                  </a:moveTo>
                  <a:cubicBezTo>
                    <a:pt x="703" y="534"/>
                    <a:pt x="657" y="531"/>
                    <a:pt x="607" y="531"/>
                  </a:cubicBezTo>
                  <a:cubicBezTo>
                    <a:pt x="468" y="531"/>
                    <a:pt x="327" y="531"/>
                    <a:pt x="187" y="531"/>
                  </a:cubicBezTo>
                  <a:cubicBezTo>
                    <a:pt x="162" y="531"/>
                    <a:pt x="140" y="531"/>
                    <a:pt x="121" y="526"/>
                  </a:cubicBezTo>
                  <a:cubicBezTo>
                    <a:pt x="68" y="513"/>
                    <a:pt x="29" y="473"/>
                    <a:pt x="13" y="419"/>
                  </a:cubicBezTo>
                  <a:cubicBezTo>
                    <a:pt x="0" y="377"/>
                    <a:pt x="7" y="330"/>
                    <a:pt x="23" y="297"/>
                  </a:cubicBezTo>
                  <a:cubicBezTo>
                    <a:pt x="38" y="268"/>
                    <a:pt x="64" y="241"/>
                    <a:pt x="96" y="227"/>
                  </a:cubicBezTo>
                  <a:cubicBezTo>
                    <a:pt x="126" y="213"/>
                    <a:pt x="174" y="207"/>
                    <a:pt x="212" y="224"/>
                  </a:cubicBezTo>
                  <a:cubicBezTo>
                    <a:pt x="236" y="179"/>
                    <a:pt x="271" y="143"/>
                    <a:pt x="320" y="123"/>
                  </a:cubicBezTo>
                  <a:cubicBezTo>
                    <a:pt x="371" y="101"/>
                    <a:pt x="445" y="105"/>
                    <a:pt x="487" y="133"/>
                  </a:cubicBezTo>
                  <a:cubicBezTo>
                    <a:pt x="528" y="66"/>
                    <a:pt x="590" y="10"/>
                    <a:pt x="687" y="3"/>
                  </a:cubicBezTo>
                  <a:cubicBezTo>
                    <a:pt x="734" y="0"/>
                    <a:pt x="772" y="10"/>
                    <a:pt x="805" y="26"/>
                  </a:cubicBezTo>
                  <a:cubicBezTo>
                    <a:pt x="868" y="55"/>
                    <a:pt x="917" y="106"/>
                    <a:pt x="940" y="178"/>
                  </a:cubicBezTo>
                  <a:cubicBezTo>
                    <a:pt x="952" y="213"/>
                    <a:pt x="959" y="259"/>
                    <a:pt x="952" y="307"/>
                  </a:cubicBezTo>
                  <a:cubicBezTo>
                    <a:pt x="941" y="389"/>
                    <a:pt x="897" y="448"/>
                    <a:pt x="843" y="486"/>
                  </a:cubicBezTo>
                  <a:cubicBezTo>
                    <a:pt x="815" y="505"/>
                    <a:pt x="782" y="521"/>
                    <a:pt x="743" y="528"/>
                  </a:cubicBezTo>
                  <a:close/>
                </a:path>
              </a:pathLst>
            </a:custGeom>
            <a:solidFill>
              <a:srgbClr val="002060"/>
            </a:solidFill>
            <a:ln w="9525" cap="flat" cmpd="sng" algn="ctr">
              <a:noFill/>
              <a:prstDash val="solid"/>
              <a:headEnd type="none" w="med" len="med"/>
              <a:tailEnd type="none" w="med" len="med"/>
            </a:ln>
            <a:effectLst/>
            <a:extLst/>
          </p:spPr>
          <p:txBody>
            <a:bodyPr vert="horz" wrap="square" lIns="111560" tIns="0" rIns="111560" bIns="55779" numCol="1" rtlCol="0" anchor="ctr" anchorCtr="0" compatLnSpc="1">
              <a:prstTxWarp prst="textNoShape">
                <a:avLst/>
              </a:prstTxWarp>
            </a:bodyPr>
            <a:lstStyle/>
            <a:p>
              <a:pPr marL="0" marR="0" lvl="0" indent="0" algn="l" defTabSz="1115232" rtl="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188F"/>
                </a:solidFill>
                <a:effectLst/>
                <a:uLnTx/>
                <a:uFillTx/>
                <a:latin typeface="Segoe" pitchFamily="34" charset="0"/>
                <a:ea typeface="+mn-ea"/>
                <a:cs typeface="+mn-cs"/>
              </a:endParaRPr>
            </a:p>
            <a:p>
              <a:pPr marL="0" marR="0" lvl="0" indent="0" algn="l" defTabSz="1115232"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188F"/>
                  </a:solidFill>
                  <a:effectLst/>
                  <a:uLnTx/>
                  <a:uFillTx/>
                  <a:latin typeface="Segoe" pitchFamily="34" charset="0"/>
                  <a:ea typeface="+mn-ea"/>
                  <a:cs typeface="+mn-cs"/>
                </a:rPr>
                <a:t>       </a:t>
              </a:r>
            </a:p>
          </p:txBody>
        </p:sp>
        <p:sp>
          <p:nvSpPr>
            <p:cNvPr id="39" name="TextBox 38"/>
            <p:cNvSpPr txBox="1"/>
            <p:nvPr/>
          </p:nvSpPr>
          <p:spPr>
            <a:xfrm>
              <a:off x="7858590" y="3373915"/>
              <a:ext cx="1312389" cy="754946"/>
            </a:xfrm>
            <a:prstGeom prst="rect">
              <a:avLst/>
            </a:prstGeom>
            <a:noFill/>
          </p:spPr>
          <p:txBody>
            <a:bodyPr wrap="none" lIns="182854" tIns="146283" rIns="182854" bIns="146283" rtlCol="0">
              <a:spAutoFit/>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FFFFFF"/>
                  </a:solidFill>
                  <a:effectLst/>
                  <a:uLnTx/>
                  <a:uFillTx/>
                  <a:latin typeface="Segoe UI"/>
                  <a:ea typeface="+mn-ea"/>
                  <a:cs typeface="+mn-cs"/>
                </a:rPr>
                <a:t>Office 365</a:t>
              </a:r>
            </a:p>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50" normalizeH="0" baseline="0" noProof="0" dirty="0">
                  <a:ln>
                    <a:noFill/>
                  </a:ln>
                  <a:solidFill>
                    <a:srgbClr val="FFFFFF"/>
                  </a:solidFill>
                  <a:effectLst/>
                  <a:uLnTx/>
                  <a:uFillTx/>
                  <a:latin typeface="Segoe UI"/>
                  <a:ea typeface="+mn-ea"/>
                  <a:cs typeface="+mn-cs"/>
                </a:rPr>
                <a:t>Productivity</a:t>
              </a:r>
            </a:p>
          </p:txBody>
        </p:sp>
      </p:grpSp>
      <p:grpSp>
        <p:nvGrpSpPr>
          <p:cNvPr id="42" name="Group 41"/>
          <p:cNvGrpSpPr/>
          <p:nvPr/>
        </p:nvGrpSpPr>
        <p:grpSpPr>
          <a:xfrm>
            <a:off x="1650439" y="3419910"/>
            <a:ext cx="2393948" cy="1015481"/>
            <a:chOff x="7238596" y="2951539"/>
            <a:chExt cx="2552380" cy="1271839"/>
          </a:xfrm>
        </p:grpSpPr>
        <p:sp>
          <p:nvSpPr>
            <p:cNvPr id="43" name="Freeform 320"/>
            <p:cNvSpPr>
              <a:spLocks/>
            </p:cNvSpPr>
            <p:nvPr/>
          </p:nvSpPr>
          <p:spPr bwMode="auto">
            <a:xfrm>
              <a:off x="7238596" y="2951539"/>
              <a:ext cx="2552380" cy="1271839"/>
            </a:xfrm>
            <a:custGeom>
              <a:avLst/>
              <a:gdLst>
                <a:gd name="T0" fmla="*/ 743 w 959"/>
                <a:gd name="T1" fmla="*/ 528 h 534"/>
                <a:gd name="T2" fmla="*/ 607 w 959"/>
                <a:gd name="T3" fmla="*/ 531 h 534"/>
                <a:gd name="T4" fmla="*/ 187 w 959"/>
                <a:gd name="T5" fmla="*/ 531 h 534"/>
                <a:gd name="T6" fmla="*/ 121 w 959"/>
                <a:gd name="T7" fmla="*/ 526 h 534"/>
                <a:gd name="T8" fmla="*/ 13 w 959"/>
                <a:gd name="T9" fmla="*/ 419 h 534"/>
                <a:gd name="T10" fmla="*/ 23 w 959"/>
                <a:gd name="T11" fmla="*/ 297 h 534"/>
                <a:gd name="T12" fmla="*/ 96 w 959"/>
                <a:gd name="T13" fmla="*/ 227 h 534"/>
                <a:gd name="T14" fmla="*/ 212 w 959"/>
                <a:gd name="T15" fmla="*/ 224 h 534"/>
                <a:gd name="T16" fmla="*/ 320 w 959"/>
                <a:gd name="T17" fmla="*/ 123 h 534"/>
                <a:gd name="T18" fmla="*/ 487 w 959"/>
                <a:gd name="T19" fmla="*/ 133 h 534"/>
                <a:gd name="T20" fmla="*/ 687 w 959"/>
                <a:gd name="T21" fmla="*/ 3 h 534"/>
                <a:gd name="T22" fmla="*/ 805 w 959"/>
                <a:gd name="T23" fmla="*/ 26 h 534"/>
                <a:gd name="T24" fmla="*/ 940 w 959"/>
                <a:gd name="T25" fmla="*/ 178 h 534"/>
                <a:gd name="T26" fmla="*/ 952 w 959"/>
                <a:gd name="T27" fmla="*/ 307 h 534"/>
                <a:gd name="T28" fmla="*/ 843 w 959"/>
                <a:gd name="T29" fmla="*/ 486 h 534"/>
                <a:gd name="T30" fmla="*/ 743 w 959"/>
                <a:gd name="T31" fmla="*/ 52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9" h="534">
                  <a:moveTo>
                    <a:pt x="743" y="528"/>
                  </a:moveTo>
                  <a:cubicBezTo>
                    <a:pt x="703" y="534"/>
                    <a:pt x="657" y="531"/>
                    <a:pt x="607" y="531"/>
                  </a:cubicBezTo>
                  <a:cubicBezTo>
                    <a:pt x="468" y="531"/>
                    <a:pt x="327" y="531"/>
                    <a:pt x="187" y="531"/>
                  </a:cubicBezTo>
                  <a:cubicBezTo>
                    <a:pt x="162" y="531"/>
                    <a:pt x="140" y="531"/>
                    <a:pt x="121" y="526"/>
                  </a:cubicBezTo>
                  <a:cubicBezTo>
                    <a:pt x="68" y="513"/>
                    <a:pt x="29" y="473"/>
                    <a:pt x="13" y="419"/>
                  </a:cubicBezTo>
                  <a:cubicBezTo>
                    <a:pt x="0" y="377"/>
                    <a:pt x="7" y="330"/>
                    <a:pt x="23" y="297"/>
                  </a:cubicBezTo>
                  <a:cubicBezTo>
                    <a:pt x="38" y="268"/>
                    <a:pt x="64" y="241"/>
                    <a:pt x="96" y="227"/>
                  </a:cubicBezTo>
                  <a:cubicBezTo>
                    <a:pt x="126" y="213"/>
                    <a:pt x="174" y="207"/>
                    <a:pt x="212" y="224"/>
                  </a:cubicBezTo>
                  <a:cubicBezTo>
                    <a:pt x="236" y="179"/>
                    <a:pt x="271" y="143"/>
                    <a:pt x="320" y="123"/>
                  </a:cubicBezTo>
                  <a:cubicBezTo>
                    <a:pt x="371" y="101"/>
                    <a:pt x="445" y="105"/>
                    <a:pt x="487" y="133"/>
                  </a:cubicBezTo>
                  <a:cubicBezTo>
                    <a:pt x="528" y="66"/>
                    <a:pt x="590" y="10"/>
                    <a:pt x="687" y="3"/>
                  </a:cubicBezTo>
                  <a:cubicBezTo>
                    <a:pt x="734" y="0"/>
                    <a:pt x="772" y="10"/>
                    <a:pt x="805" y="26"/>
                  </a:cubicBezTo>
                  <a:cubicBezTo>
                    <a:pt x="868" y="55"/>
                    <a:pt x="917" y="106"/>
                    <a:pt x="940" y="178"/>
                  </a:cubicBezTo>
                  <a:cubicBezTo>
                    <a:pt x="952" y="213"/>
                    <a:pt x="959" y="259"/>
                    <a:pt x="952" y="307"/>
                  </a:cubicBezTo>
                  <a:cubicBezTo>
                    <a:pt x="941" y="389"/>
                    <a:pt x="897" y="448"/>
                    <a:pt x="843" y="486"/>
                  </a:cubicBezTo>
                  <a:cubicBezTo>
                    <a:pt x="815" y="505"/>
                    <a:pt x="782" y="521"/>
                    <a:pt x="743" y="528"/>
                  </a:cubicBezTo>
                  <a:close/>
                </a:path>
              </a:pathLst>
            </a:custGeom>
            <a:solidFill>
              <a:srgbClr val="002060"/>
            </a:solidFill>
            <a:ln w="9525" cap="flat" cmpd="sng" algn="ctr">
              <a:noFill/>
              <a:prstDash val="solid"/>
              <a:headEnd type="none" w="med" len="med"/>
              <a:tailEnd type="none" w="med" len="med"/>
            </a:ln>
            <a:effectLst/>
            <a:extLst/>
          </p:spPr>
          <p:txBody>
            <a:bodyPr vert="horz" wrap="square" lIns="111560" tIns="0" rIns="111560" bIns="55779" numCol="1" rtlCol="0" anchor="ctr" anchorCtr="0" compatLnSpc="1">
              <a:prstTxWarp prst="textNoShape">
                <a:avLst/>
              </a:prstTxWarp>
            </a:bodyPr>
            <a:lstStyle/>
            <a:p>
              <a:pPr marL="0" marR="0" lvl="0" indent="0" algn="l" defTabSz="1115232" rtl="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188F"/>
                </a:solidFill>
                <a:effectLst/>
                <a:uLnTx/>
                <a:uFillTx/>
                <a:latin typeface="Segoe" pitchFamily="34" charset="0"/>
                <a:ea typeface="+mn-ea"/>
                <a:cs typeface="+mn-cs"/>
              </a:endParaRPr>
            </a:p>
            <a:p>
              <a:pPr marL="0" marR="0" lvl="0" indent="0" algn="l" defTabSz="1115232"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188F"/>
                  </a:solidFill>
                  <a:effectLst/>
                  <a:uLnTx/>
                  <a:uFillTx/>
                  <a:latin typeface="Segoe" pitchFamily="34" charset="0"/>
                  <a:ea typeface="+mn-ea"/>
                  <a:cs typeface="+mn-cs"/>
                </a:rPr>
                <a:t>       </a:t>
              </a:r>
            </a:p>
          </p:txBody>
        </p:sp>
        <p:sp>
          <p:nvSpPr>
            <p:cNvPr id="44" name="TextBox 43"/>
            <p:cNvSpPr txBox="1"/>
            <p:nvPr/>
          </p:nvSpPr>
          <p:spPr>
            <a:xfrm>
              <a:off x="7788964" y="3373915"/>
              <a:ext cx="1451647" cy="754946"/>
            </a:xfrm>
            <a:prstGeom prst="rect">
              <a:avLst/>
            </a:prstGeom>
            <a:noFill/>
          </p:spPr>
          <p:txBody>
            <a:bodyPr wrap="none" lIns="182854" tIns="146283" rIns="182854" bIns="146283" rtlCol="0">
              <a:spAutoFit/>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FFFFFF"/>
                  </a:solidFill>
                  <a:effectLst/>
                  <a:uLnTx/>
                  <a:uFillTx/>
                  <a:latin typeface="Segoe UI"/>
                  <a:ea typeface="+mn-ea"/>
                  <a:cs typeface="+mn-cs"/>
                </a:rPr>
                <a:t>Intune</a:t>
              </a:r>
            </a:p>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50" normalizeH="0" baseline="0" noProof="0" dirty="0">
                  <a:ln>
                    <a:noFill/>
                  </a:ln>
                  <a:solidFill>
                    <a:srgbClr val="FFFFFF"/>
                  </a:solidFill>
                  <a:effectLst/>
                  <a:uLnTx/>
                  <a:uFillTx/>
                  <a:latin typeface="Segoe UI"/>
                  <a:ea typeface="+mn-ea"/>
                  <a:cs typeface="+mn-cs"/>
                </a:rPr>
                <a:t>Management</a:t>
              </a:r>
            </a:p>
          </p:txBody>
        </p:sp>
      </p:grpSp>
      <p:grpSp>
        <p:nvGrpSpPr>
          <p:cNvPr id="22" name="Group 21"/>
          <p:cNvGrpSpPr/>
          <p:nvPr/>
        </p:nvGrpSpPr>
        <p:grpSpPr>
          <a:xfrm>
            <a:off x="1650439" y="4486710"/>
            <a:ext cx="2393948" cy="1015480"/>
            <a:chOff x="7238596" y="2951539"/>
            <a:chExt cx="2552380" cy="1271839"/>
          </a:xfrm>
        </p:grpSpPr>
        <p:sp>
          <p:nvSpPr>
            <p:cNvPr id="24" name="Freeform 320"/>
            <p:cNvSpPr>
              <a:spLocks/>
            </p:cNvSpPr>
            <p:nvPr/>
          </p:nvSpPr>
          <p:spPr bwMode="auto">
            <a:xfrm>
              <a:off x="7238596" y="2951539"/>
              <a:ext cx="2552380" cy="1271839"/>
            </a:xfrm>
            <a:custGeom>
              <a:avLst/>
              <a:gdLst>
                <a:gd name="T0" fmla="*/ 743 w 959"/>
                <a:gd name="T1" fmla="*/ 528 h 534"/>
                <a:gd name="T2" fmla="*/ 607 w 959"/>
                <a:gd name="T3" fmla="*/ 531 h 534"/>
                <a:gd name="T4" fmla="*/ 187 w 959"/>
                <a:gd name="T5" fmla="*/ 531 h 534"/>
                <a:gd name="T6" fmla="*/ 121 w 959"/>
                <a:gd name="T7" fmla="*/ 526 h 534"/>
                <a:gd name="T8" fmla="*/ 13 w 959"/>
                <a:gd name="T9" fmla="*/ 419 h 534"/>
                <a:gd name="T10" fmla="*/ 23 w 959"/>
                <a:gd name="T11" fmla="*/ 297 h 534"/>
                <a:gd name="T12" fmla="*/ 96 w 959"/>
                <a:gd name="T13" fmla="*/ 227 h 534"/>
                <a:gd name="T14" fmla="*/ 212 w 959"/>
                <a:gd name="T15" fmla="*/ 224 h 534"/>
                <a:gd name="T16" fmla="*/ 320 w 959"/>
                <a:gd name="T17" fmla="*/ 123 h 534"/>
                <a:gd name="T18" fmla="*/ 487 w 959"/>
                <a:gd name="T19" fmla="*/ 133 h 534"/>
                <a:gd name="T20" fmla="*/ 687 w 959"/>
                <a:gd name="T21" fmla="*/ 3 h 534"/>
                <a:gd name="T22" fmla="*/ 805 w 959"/>
                <a:gd name="T23" fmla="*/ 26 h 534"/>
                <a:gd name="T24" fmla="*/ 940 w 959"/>
                <a:gd name="T25" fmla="*/ 178 h 534"/>
                <a:gd name="T26" fmla="*/ 952 w 959"/>
                <a:gd name="T27" fmla="*/ 307 h 534"/>
                <a:gd name="T28" fmla="*/ 843 w 959"/>
                <a:gd name="T29" fmla="*/ 486 h 534"/>
                <a:gd name="T30" fmla="*/ 743 w 959"/>
                <a:gd name="T31" fmla="*/ 52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9" h="534">
                  <a:moveTo>
                    <a:pt x="743" y="528"/>
                  </a:moveTo>
                  <a:cubicBezTo>
                    <a:pt x="703" y="534"/>
                    <a:pt x="657" y="531"/>
                    <a:pt x="607" y="531"/>
                  </a:cubicBezTo>
                  <a:cubicBezTo>
                    <a:pt x="468" y="531"/>
                    <a:pt x="327" y="531"/>
                    <a:pt x="187" y="531"/>
                  </a:cubicBezTo>
                  <a:cubicBezTo>
                    <a:pt x="162" y="531"/>
                    <a:pt x="140" y="531"/>
                    <a:pt x="121" y="526"/>
                  </a:cubicBezTo>
                  <a:cubicBezTo>
                    <a:pt x="68" y="513"/>
                    <a:pt x="29" y="473"/>
                    <a:pt x="13" y="419"/>
                  </a:cubicBezTo>
                  <a:cubicBezTo>
                    <a:pt x="0" y="377"/>
                    <a:pt x="7" y="330"/>
                    <a:pt x="23" y="297"/>
                  </a:cubicBezTo>
                  <a:cubicBezTo>
                    <a:pt x="38" y="268"/>
                    <a:pt x="64" y="241"/>
                    <a:pt x="96" y="227"/>
                  </a:cubicBezTo>
                  <a:cubicBezTo>
                    <a:pt x="126" y="213"/>
                    <a:pt x="174" y="207"/>
                    <a:pt x="212" y="224"/>
                  </a:cubicBezTo>
                  <a:cubicBezTo>
                    <a:pt x="236" y="179"/>
                    <a:pt x="271" y="143"/>
                    <a:pt x="320" y="123"/>
                  </a:cubicBezTo>
                  <a:cubicBezTo>
                    <a:pt x="371" y="101"/>
                    <a:pt x="445" y="105"/>
                    <a:pt x="487" y="133"/>
                  </a:cubicBezTo>
                  <a:cubicBezTo>
                    <a:pt x="528" y="66"/>
                    <a:pt x="590" y="10"/>
                    <a:pt x="687" y="3"/>
                  </a:cubicBezTo>
                  <a:cubicBezTo>
                    <a:pt x="734" y="0"/>
                    <a:pt x="772" y="10"/>
                    <a:pt x="805" y="26"/>
                  </a:cubicBezTo>
                  <a:cubicBezTo>
                    <a:pt x="868" y="55"/>
                    <a:pt x="917" y="106"/>
                    <a:pt x="940" y="178"/>
                  </a:cubicBezTo>
                  <a:cubicBezTo>
                    <a:pt x="952" y="213"/>
                    <a:pt x="959" y="259"/>
                    <a:pt x="952" y="307"/>
                  </a:cubicBezTo>
                  <a:cubicBezTo>
                    <a:pt x="941" y="389"/>
                    <a:pt x="897" y="448"/>
                    <a:pt x="843" y="486"/>
                  </a:cubicBezTo>
                  <a:cubicBezTo>
                    <a:pt x="815" y="505"/>
                    <a:pt x="782" y="521"/>
                    <a:pt x="743" y="528"/>
                  </a:cubicBezTo>
                  <a:close/>
                </a:path>
              </a:pathLst>
            </a:custGeom>
            <a:solidFill>
              <a:srgbClr val="002060"/>
            </a:solidFill>
            <a:ln w="9525" cap="flat" cmpd="sng" algn="ctr">
              <a:noFill/>
              <a:prstDash val="solid"/>
              <a:headEnd type="none" w="med" len="med"/>
              <a:tailEnd type="none" w="med" len="med"/>
            </a:ln>
            <a:effectLst/>
            <a:extLst/>
          </p:spPr>
          <p:txBody>
            <a:bodyPr vert="horz" wrap="square" lIns="111560" tIns="0" rIns="111560" bIns="55779" numCol="1" rtlCol="0" anchor="ctr" anchorCtr="0" compatLnSpc="1">
              <a:prstTxWarp prst="textNoShape">
                <a:avLst/>
              </a:prstTxWarp>
            </a:bodyPr>
            <a:lstStyle/>
            <a:p>
              <a:pPr marL="0" marR="0" lvl="0" indent="0" algn="l" defTabSz="1115232" rtl="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188F"/>
                </a:solidFill>
                <a:effectLst/>
                <a:uLnTx/>
                <a:uFillTx/>
                <a:latin typeface="Segoe" pitchFamily="34" charset="0"/>
                <a:ea typeface="+mn-ea"/>
                <a:cs typeface="+mn-cs"/>
              </a:endParaRPr>
            </a:p>
            <a:p>
              <a:pPr marL="0" marR="0" lvl="0" indent="0" algn="l" defTabSz="1115232"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188F"/>
                  </a:solidFill>
                  <a:effectLst/>
                  <a:uLnTx/>
                  <a:uFillTx/>
                  <a:latin typeface="Segoe" pitchFamily="34" charset="0"/>
                  <a:ea typeface="+mn-ea"/>
                  <a:cs typeface="+mn-cs"/>
                </a:rPr>
                <a:t>       </a:t>
              </a:r>
            </a:p>
          </p:txBody>
        </p:sp>
        <p:sp>
          <p:nvSpPr>
            <p:cNvPr id="25" name="TextBox 24"/>
            <p:cNvSpPr txBox="1"/>
            <p:nvPr/>
          </p:nvSpPr>
          <p:spPr>
            <a:xfrm>
              <a:off x="7328946" y="3373915"/>
              <a:ext cx="2371683" cy="754946"/>
            </a:xfrm>
            <a:prstGeom prst="rect">
              <a:avLst/>
            </a:prstGeom>
            <a:noFill/>
          </p:spPr>
          <p:txBody>
            <a:bodyPr wrap="none" lIns="182854" tIns="146283" rIns="182854" bIns="146283" rtlCol="0">
              <a:spAutoFit/>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FFFFFF"/>
                  </a:solidFill>
                  <a:effectLst/>
                  <a:uLnTx/>
                  <a:uFillTx/>
                  <a:latin typeface="Segoe UI"/>
                  <a:ea typeface="+mn-ea"/>
                  <a:cs typeface="+mn-cs"/>
                </a:rPr>
                <a:t>Azure RMS</a:t>
              </a:r>
            </a:p>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50" normalizeH="0" baseline="0" noProof="0" dirty="0">
                  <a:ln>
                    <a:noFill/>
                  </a:ln>
                  <a:solidFill>
                    <a:srgbClr val="FFFFFF"/>
                  </a:solidFill>
                  <a:effectLst/>
                  <a:uLnTx/>
                  <a:uFillTx/>
                  <a:latin typeface="Segoe UI"/>
                  <a:ea typeface="+mn-ea"/>
                  <a:cs typeface="+mn-cs"/>
                </a:rPr>
                <a:t>File Encryption and Policy</a:t>
              </a:r>
            </a:p>
          </p:txBody>
        </p:sp>
      </p:grpSp>
      <p:grpSp>
        <p:nvGrpSpPr>
          <p:cNvPr id="17" name="Group 16"/>
          <p:cNvGrpSpPr/>
          <p:nvPr/>
        </p:nvGrpSpPr>
        <p:grpSpPr>
          <a:xfrm>
            <a:off x="1690689" y="5529782"/>
            <a:ext cx="2393948" cy="1020462"/>
            <a:chOff x="7238596" y="2951539"/>
            <a:chExt cx="2552380" cy="1278077"/>
          </a:xfrm>
        </p:grpSpPr>
        <p:sp>
          <p:nvSpPr>
            <p:cNvPr id="18" name="Freeform 320"/>
            <p:cNvSpPr>
              <a:spLocks/>
            </p:cNvSpPr>
            <p:nvPr/>
          </p:nvSpPr>
          <p:spPr bwMode="auto">
            <a:xfrm>
              <a:off x="7238596" y="2951539"/>
              <a:ext cx="2552380" cy="1271839"/>
            </a:xfrm>
            <a:custGeom>
              <a:avLst/>
              <a:gdLst>
                <a:gd name="T0" fmla="*/ 743 w 959"/>
                <a:gd name="T1" fmla="*/ 528 h 534"/>
                <a:gd name="T2" fmla="*/ 607 w 959"/>
                <a:gd name="T3" fmla="*/ 531 h 534"/>
                <a:gd name="T4" fmla="*/ 187 w 959"/>
                <a:gd name="T5" fmla="*/ 531 h 534"/>
                <a:gd name="T6" fmla="*/ 121 w 959"/>
                <a:gd name="T7" fmla="*/ 526 h 534"/>
                <a:gd name="T8" fmla="*/ 13 w 959"/>
                <a:gd name="T9" fmla="*/ 419 h 534"/>
                <a:gd name="T10" fmla="*/ 23 w 959"/>
                <a:gd name="T11" fmla="*/ 297 h 534"/>
                <a:gd name="T12" fmla="*/ 96 w 959"/>
                <a:gd name="T13" fmla="*/ 227 h 534"/>
                <a:gd name="T14" fmla="*/ 212 w 959"/>
                <a:gd name="T15" fmla="*/ 224 h 534"/>
                <a:gd name="T16" fmla="*/ 320 w 959"/>
                <a:gd name="T17" fmla="*/ 123 h 534"/>
                <a:gd name="T18" fmla="*/ 487 w 959"/>
                <a:gd name="T19" fmla="*/ 133 h 534"/>
                <a:gd name="T20" fmla="*/ 687 w 959"/>
                <a:gd name="T21" fmla="*/ 3 h 534"/>
                <a:gd name="T22" fmla="*/ 805 w 959"/>
                <a:gd name="T23" fmla="*/ 26 h 534"/>
                <a:gd name="T24" fmla="*/ 940 w 959"/>
                <a:gd name="T25" fmla="*/ 178 h 534"/>
                <a:gd name="T26" fmla="*/ 952 w 959"/>
                <a:gd name="T27" fmla="*/ 307 h 534"/>
                <a:gd name="T28" fmla="*/ 843 w 959"/>
                <a:gd name="T29" fmla="*/ 486 h 534"/>
                <a:gd name="T30" fmla="*/ 743 w 959"/>
                <a:gd name="T31" fmla="*/ 52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9" h="534">
                  <a:moveTo>
                    <a:pt x="743" y="528"/>
                  </a:moveTo>
                  <a:cubicBezTo>
                    <a:pt x="703" y="534"/>
                    <a:pt x="657" y="531"/>
                    <a:pt x="607" y="531"/>
                  </a:cubicBezTo>
                  <a:cubicBezTo>
                    <a:pt x="468" y="531"/>
                    <a:pt x="327" y="531"/>
                    <a:pt x="187" y="531"/>
                  </a:cubicBezTo>
                  <a:cubicBezTo>
                    <a:pt x="162" y="531"/>
                    <a:pt x="140" y="531"/>
                    <a:pt x="121" y="526"/>
                  </a:cubicBezTo>
                  <a:cubicBezTo>
                    <a:pt x="68" y="513"/>
                    <a:pt x="29" y="473"/>
                    <a:pt x="13" y="419"/>
                  </a:cubicBezTo>
                  <a:cubicBezTo>
                    <a:pt x="0" y="377"/>
                    <a:pt x="7" y="330"/>
                    <a:pt x="23" y="297"/>
                  </a:cubicBezTo>
                  <a:cubicBezTo>
                    <a:pt x="38" y="268"/>
                    <a:pt x="64" y="241"/>
                    <a:pt x="96" y="227"/>
                  </a:cubicBezTo>
                  <a:cubicBezTo>
                    <a:pt x="126" y="213"/>
                    <a:pt x="174" y="207"/>
                    <a:pt x="212" y="224"/>
                  </a:cubicBezTo>
                  <a:cubicBezTo>
                    <a:pt x="236" y="179"/>
                    <a:pt x="271" y="143"/>
                    <a:pt x="320" y="123"/>
                  </a:cubicBezTo>
                  <a:cubicBezTo>
                    <a:pt x="371" y="101"/>
                    <a:pt x="445" y="105"/>
                    <a:pt x="487" y="133"/>
                  </a:cubicBezTo>
                  <a:cubicBezTo>
                    <a:pt x="528" y="66"/>
                    <a:pt x="590" y="10"/>
                    <a:pt x="687" y="3"/>
                  </a:cubicBezTo>
                  <a:cubicBezTo>
                    <a:pt x="734" y="0"/>
                    <a:pt x="772" y="10"/>
                    <a:pt x="805" y="26"/>
                  </a:cubicBezTo>
                  <a:cubicBezTo>
                    <a:pt x="868" y="55"/>
                    <a:pt x="917" y="106"/>
                    <a:pt x="940" y="178"/>
                  </a:cubicBezTo>
                  <a:cubicBezTo>
                    <a:pt x="952" y="213"/>
                    <a:pt x="959" y="259"/>
                    <a:pt x="952" y="307"/>
                  </a:cubicBezTo>
                  <a:cubicBezTo>
                    <a:pt x="941" y="389"/>
                    <a:pt x="897" y="448"/>
                    <a:pt x="843" y="486"/>
                  </a:cubicBezTo>
                  <a:cubicBezTo>
                    <a:pt x="815" y="505"/>
                    <a:pt x="782" y="521"/>
                    <a:pt x="743" y="528"/>
                  </a:cubicBezTo>
                  <a:close/>
                </a:path>
              </a:pathLst>
            </a:custGeom>
            <a:solidFill>
              <a:srgbClr val="002060"/>
            </a:solidFill>
            <a:ln w="9525" cap="flat" cmpd="sng" algn="ctr">
              <a:noFill/>
              <a:prstDash val="solid"/>
              <a:headEnd type="none" w="med" len="med"/>
              <a:tailEnd type="none" w="med" len="med"/>
            </a:ln>
            <a:effectLst/>
            <a:extLst/>
          </p:spPr>
          <p:txBody>
            <a:bodyPr vert="horz" wrap="square" lIns="111560" tIns="0" rIns="111560" bIns="55779" numCol="1" rtlCol="0" anchor="ctr" anchorCtr="0" compatLnSpc="1">
              <a:prstTxWarp prst="textNoShape">
                <a:avLst/>
              </a:prstTxWarp>
            </a:bodyPr>
            <a:lstStyle/>
            <a:p>
              <a:pPr marL="0" marR="0" lvl="0" indent="0" algn="l" defTabSz="1115232" rtl="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188F"/>
                </a:solidFill>
                <a:effectLst/>
                <a:uLnTx/>
                <a:uFillTx/>
                <a:latin typeface="Segoe" pitchFamily="34" charset="0"/>
                <a:ea typeface="+mn-ea"/>
                <a:cs typeface="+mn-cs"/>
              </a:endParaRPr>
            </a:p>
            <a:p>
              <a:pPr marL="0" marR="0" lvl="0" indent="0" algn="l" defTabSz="1115232"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188F"/>
                  </a:solidFill>
                  <a:effectLst/>
                  <a:uLnTx/>
                  <a:uFillTx/>
                  <a:latin typeface="Segoe" pitchFamily="34" charset="0"/>
                  <a:ea typeface="+mn-ea"/>
                  <a:cs typeface="+mn-cs"/>
                </a:rPr>
                <a:t>       </a:t>
              </a:r>
            </a:p>
          </p:txBody>
        </p:sp>
        <p:sp>
          <p:nvSpPr>
            <p:cNvPr id="19" name="TextBox 18"/>
            <p:cNvSpPr txBox="1"/>
            <p:nvPr/>
          </p:nvSpPr>
          <p:spPr>
            <a:xfrm>
              <a:off x="7606195" y="3373915"/>
              <a:ext cx="1817185" cy="855701"/>
            </a:xfrm>
            <a:prstGeom prst="rect">
              <a:avLst/>
            </a:prstGeom>
            <a:noFill/>
          </p:spPr>
          <p:txBody>
            <a:bodyPr wrap="none" lIns="182854" tIns="146283" rIns="182854" bIns="146283" rtlCol="0">
              <a:spAutoFit/>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FFFFFF"/>
                  </a:solidFill>
                  <a:effectLst/>
                  <a:uLnTx/>
                  <a:uFillTx/>
                  <a:latin typeface="Segoe UI"/>
                  <a:ea typeface="+mn-ea"/>
                  <a:cs typeface="+mn-cs"/>
                </a:rPr>
                <a:t>Advanced Threat</a:t>
              </a:r>
              <a:br>
                <a:rPr kumimoji="0" lang="en-US" sz="1400" b="1" i="0" u="none" strike="noStrike" kern="1200" cap="none" spc="-50" normalizeH="0" baseline="0" noProof="0" dirty="0">
                  <a:ln>
                    <a:noFill/>
                  </a:ln>
                  <a:solidFill>
                    <a:srgbClr val="FFFFFF"/>
                  </a:solidFill>
                  <a:effectLst/>
                  <a:uLnTx/>
                  <a:uFillTx/>
                  <a:latin typeface="Segoe UI"/>
                  <a:ea typeface="+mn-ea"/>
                  <a:cs typeface="+mn-cs"/>
                </a:rPr>
              </a:br>
              <a:r>
                <a:rPr kumimoji="0" lang="en-US" sz="1400" b="1" i="0" u="none" strike="noStrike" kern="1200" cap="none" spc="-50" normalizeH="0" baseline="0" noProof="0" dirty="0">
                  <a:ln>
                    <a:noFill/>
                  </a:ln>
                  <a:solidFill>
                    <a:srgbClr val="FFFFFF"/>
                  </a:solidFill>
                  <a:effectLst/>
                  <a:uLnTx/>
                  <a:uFillTx/>
                  <a:latin typeface="Segoe UI"/>
                  <a:ea typeface="+mn-ea"/>
                  <a:cs typeface="+mn-cs"/>
                </a:rPr>
                <a:t>Analytics</a:t>
              </a:r>
              <a:endParaRPr kumimoji="0" lang="en-US" sz="1400" b="0" i="0" u="none" strike="noStrike" kern="1200" cap="none" spc="-50" normalizeH="0" baseline="0" noProof="0" dirty="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2273879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p:nvPr/>
        </p:nvCxnSpPr>
        <p:spPr>
          <a:xfrm flipV="1">
            <a:off x="3829460" y="3182157"/>
            <a:ext cx="1951" cy="419612"/>
          </a:xfrm>
          <a:prstGeom prst="straightConnector1">
            <a:avLst/>
          </a:prstGeom>
          <a:ln w="28575" cap="rnd" cmpd="sng">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 name="Group 15"/>
          <p:cNvGrpSpPr>
            <a:grpSpLocks noChangeAspect="1"/>
          </p:cNvGrpSpPr>
          <p:nvPr/>
        </p:nvGrpSpPr>
        <p:grpSpPr>
          <a:xfrm>
            <a:off x="2315416" y="5942030"/>
            <a:ext cx="783387" cy="562161"/>
            <a:chOff x="7398938" y="5620029"/>
            <a:chExt cx="1132936" cy="838892"/>
          </a:xfrm>
        </p:grpSpPr>
        <p:pic>
          <p:nvPicPr>
            <p:cNvPr id="17" name="Picture 16"/>
            <p:cNvPicPr>
              <a:picLocks noChangeAspect="1"/>
            </p:cNvPicPr>
            <p:nvPr/>
          </p:nvPicPr>
          <p:blipFill>
            <a:blip r:embed="rId3"/>
            <a:stretch>
              <a:fillRect/>
            </a:stretch>
          </p:blipFill>
          <p:spPr>
            <a:xfrm>
              <a:off x="7398938" y="5620029"/>
              <a:ext cx="1132936" cy="838892"/>
            </a:xfrm>
            <a:prstGeom prst="rect">
              <a:avLst/>
            </a:prstGeom>
          </p:spPr>
        </p:pic>
        <p:pic>
          <p:nvPicPr>
            <p:cNvPr id="18" name="Picture 17"/>
            <p:cNvPicPr>
              <a:picLocks noChangeAspect="1"/>
            </p:cNvPicPr>
            <p:nvPr/>
          </p:nvPicPr>
          <p:blipFill>
            <a:blip r:embed="rId4"/>
            <a:stretch>
              <a:fillRect/>
            </a:stretch>
          </p:blipFill>
          <p:spPr>
            <a:xfrm>
              <a:off x="7812147" y="5810552"/>
              <a:ext cx="317416" cy="322505"/>
            </a:xfrm>
            <a:prstGeom prst="rect">
              <a:avLst/>
            </a:prstGeom>
          </p:spPr>
        </p:pic>
      </p:grpSp>
      <p:grpSp>
        <p:nvGrpSpPr>
          <p:cNvPr id="21" name="Group 20"/>
          <p:cNvGrpSpPr/>
          <p:nvPr/>
        </p:nvGrpSpPr>
        <p:grpSpPr>
          <a:xfrm>
            <a:off x="3150094" y="5214083"/>
            <a:ext cx="1338194" cy="1316866"/>
            <a:chOff x="9694761" y="4325158"/>
            <a:chExt cx="1393809" cy="1436787"/>
          </a:xfrm>
        </p:grpSpPr>
        <p:grpSp>
          <p:nvGrpSpPr>
            <p:cNvPr id="22" name="Group 21"/>
            <p:cNvGrpSpPr/>
            <p:nvPr/>
          </p:nvGrpSpPr>
          <p:grpSpPr>
            <a:xfrm>
              <a:off x="9887672" y="4325158"/>
              <a:ext cx="1007987" cy="654037"/>
              <a:chOff x="9144068" y="5900038"/>
              <a:chExt cx="1221734" cy="792728"/>
            </a:xfrm>
          </p:grpSpPr>
          <p:pic>
            <p:nvPicPr>
              <p:cNvPr id="33" name="Picture 32"/>
              <p:cNvPicPr>
                <a:picLocks noChangeAspect="1"/>
              </p:cNvPicPr>
              <p:nvPr/>
            </p:nvPicPr>
            <p:blipFill>
              <a:blip r:embed="rId5"/>
              <a:stretch>
                <a:fillRect/>
              </a:stretch>
            </p:blipFill>
            <p:spPr>
              <a:xfrm>
                <a:off x="9144068" y="5900038"/>
                <a:ext cx="1221734" cy="792728"/>
              </a:xfrm>
              <a:prstGeom prst="rect">
                <a:avLst/>
              </a:prstGeom>
            </p:spPr>
          </p:pic>
          <p:pic>
            <p:nvPicPr>
              <p:cNvPr id="34" name="Picture 33"/>
              <p:cNvPicPr>
                <a:picLocks noChangeAspect="1"/>
              </p:cNvPicPr>
              <p:nvPr/>
            </p:nvPicPr>
            <p:blipFill>
              <a:blip r:embed="rId4"/>
              <a:stretch>
                <a:fillRect/>
              </a:stretch>
            </p:blipFill>
            <p:spPr>
              <a:xfrm>
                <a:off x="9501987" y="6044933"/>
                <a:ext cx="491274" cy="499154"/>
              </a:xfrm>
              <a:prstGeom prst="rect">
                <a:avLst/>
              </a:prstGeom>
            </p:spPr>
          </p:pic>
        </p:grpSp>
        <p:grpSp>
          <p:nvGrpSpPr>
            <p:cNvPr id="23" name="Group 22"/>
            <p:cNvGrpSpPr/>
            <p:nvPr/>
          </p:nvGrpSpPr>
          <p:grpSpPr>
            <a:xfrm>
              <a:off x="9694761" y="5081064"/>
              <a:ext cx="1393809" cy="680881"/>
              <a:chOff x="9694761" y="5081064"/>
              <a:chExt cx="1393809" cy="680881"/>
            </a:xfrm>
          </p:grpSpPr>
          <p:grpSp>
            <p:nvGrpSpPr>
              <p:cNvPr id="24" name="Group 23"/>
              <p:cNvGrpSpPr/>
              <p:nvPr/>
            </p:nvGrpSpPr>
            <p:grpSpPr>
              <a:xfrm>
                <a:off x="9694761" y="5081064"/>
                <a:ext cx="398388" cy="680881"/>
                <a:chOff x="9575217" y="4997445"/>
                <a:chExt cx="490572" cy="838432"/>
              </a:xfrm>
            </p:grpSpPr>
            <p:pic>
              <p:nvPicPr>
                <p:cNvPr id="31" name="Picture 30"/>
                <p:cNvPicPr>
                  <a:picLocks noChangeAspect="1"/>
                </p:cNvPicPr>
                <p:nvPr/>
              </p:nvPicPr>
              <p:blipFill>
                <a:blip r:embed="rId6"/>
                <a:stretch>
                  <a:fillRect/>
                </a:stretch>
              </p:blipFill>
              <p:spPr>
                <a:xfrm>
                  <a:off x="9575217" y="4997445"/>
                  <a:ext cx="490572" cy="838432"/>
                </a:xfrm>
                <a:prstGeom prst="rect">
                  <a:avLst/>
                </a:prstGeom>
              </p:spPr>
            </p:pic>
            <p:pic>
              <p:nvPicPr>
                <p:cNvPr id="32" name="Picture 31"/>
                <p:cNvPicPr>
                  <a:picLocks noChangeAspect="1"/>
                </p:cNvPicPr>
                <p:nvPr/>
              </p:nvPicPr>
              <p:blipFill>
                <a:blip r:embed="rId7"/>
                <a:stretch>
                  <a:fillRect/>
                </a:stretch>
              </p:blipFill>
              <p:spPr>
                <a:xfrm>
                  <a:off x="9697772" y="5237621"/>
                  <a:ext cx="252137" cy="276150"/>
                </a:xfrm>
                <a:prstGeom prst="rect">
                  <a:avLst/>
                </a:prstGeom>
              </p:spPr>
            </p:pic>
          </p:grpSp>
          <p:grpSp>
            <p:nvGrpSpPr>
              <p:cNvPr id="25" name="Group 24"/>
              <p:cNvGrpSpPr/>
              <p:nvPr/>
            </p:nvGrpSpPr>
            <p:grpSpPr>
              <a:xfrm>
                <a:off x="10166770" y="5081065"/>
                <a:ext cx="379859" cy="680880"/>
                <a:chOff x="10146847" y="4997445"/>
                <a:chExt cx="466117" cy="835493"/>
              </a:xfrm>
            </p:grpSpPr>
            <p:pic>
              <p:nvPicPr>
                <p:cNvPr id="29" name="Picture 28"/>
                <p:cNvPicPr>
                  <a:picLocks noChangeAspect="1"/>
                </p:cNvPicPr>
                <p:nvPr/>
              </p:nvPicPr>
              <p:blipFill>
                <a:blip r:embed="rId8"/>
                <a:stretch>
                  <a:fillRect/>
                </a:stretch>
              </p:blipFill>
              <p:spPr>
                <a:xfrm>
                  <a:off x="10146847" y="4997445"/>
                  <a:ext cx="466117" cy="835493"/>
                </a:xfrm>
                <a:prstGeom prst="rect">
                  <a:avLst/>
                </a:prstGeom>
              </p:spPr>
            </p:pic>
            <p:pic>
              <p:nvPicPr>
                <p:cNvPr id="30" name="Picture 29"/>
                <p:cNvPicPr>
                  <a:picLocks noChangeAspect="1"/>
                </p:cNvPicPr>
                <p:nvPr/>
              </p:nvPicPr>
              <p:blipFill>
                <a:blip r:embed="rId4"/>
                <a:stretch>
                  <a:fillRect/>
                </a:stretch>
              </p:blipFill>
              <p:spPr>
                <a:xfrm>
                  <a:off x="10245703" y="5245349"/>
                  <a:ext cx="256578" cy="260694"/>
                </a:xfrm>
                <a:prstGeom prst="rect">
                  <a:avLst/>
                </a:prstGeom>
              </p:spPr>
            </p:pic>
          </p:grpSp>
          <p:grpSp>
            <p:nvGrpSpPr>
              <p:cNvPr id="26" name="Group 25"/>
              <p:cNvGrpSpPr/>
              <p:nvPr/>
            </p:nvGrpSpPr>
            <p:grpSpPr>
              <a:xfrm>
                <a:off x="10595901" y="5081065"/>
                <a:ext cx="492669" cy="680880"/>
                <a:chOff x="8892965" y="4997445"/>
                <a:chExt cx="597851" cy="826244"/>
              </a:xfrm>
            </p:grpSpPr>
            <p:pic>
              <p:nvPicPr>
                <p:cNvPr id="27" name="Picture 26"/>
                <p:cNvPicPr>
                  <a:picLocks noChangeAspect="1"/>
                </p:cNvPicPr>
                <p:nvPr/>
              </p:nvPicPr>
              <p:blipFill>
                <a:blip r:embed="rId9"/>
                <a:stretch>
                  <a:fillRect/>
                </a:stretch>
              </p:blipFill>
              <p:spPr>
                <a:xfrm>
                  <a:off x="8892965" y="4997445"/>
                  <a:ext cx="597851" cy="826244"/>
                </a:xfrm>
                <a:prstGeom prst="rect">
                  <a:avLst/>
                </a:prstGeom>
              </p:spPr>
            </p:pic>
            <p:pic>
              <p:nvPicPr>
                <p:cNvPr id="28" name="Picture 27"/>
                <p:cNvPicPr>
                  <a:picLocks noChangeAspect="1"/>
                </p:cNvPicPr>
                <p:nvPr/>
              </p:nvPicPr>
              <p:blipFill>
                <a:blip r:embed="rId10"/>
                <a:stretch>
                  <a:fillRect/>
                </a:stretch>
              </p:blipFill>
              <p:spPr>
                <a:xfrm>
                  <a:off x="9022623" y="5167487"/>
                  <a:ext cx="337877" cy="416419"/>
                </a:xfrm>
                <a:prstGeom prst="rect">
                  <a:avLst/>
                </a:prstGeom>
              </p:spPr>
            </p:pic>
          </p:grpSp>
        </p:grpSp>
      </p:grpSp>
      <p:cxnSp>
        <p:nvCxnSpPr>
          <p:cNvPr id="48" name="Straight Arrow Connector 47"/>
          <p:cNvCxnSpPr/>
          <p:nvPr/>
        </p:nvCxnSpPr>
        <p:spPr>
          <a:xfrm flipV="1">
            <a:off x="3820632" y="4688736"/>
            <a:ext cx="1951" cy="419612"/>
          </a:xfrm>
          <a:prstGeom prst="straightConnector1">
            <a:avLst/>
          </a:prstGeom>
          <a:ln w="28575" cap="rnd" cmpd="sng">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394731" y="6427906"/>
            <a:ext cx="1852094" cy="464758"/>
          </a:xfrm>
          <a:prstGeom prst="rect">
            <a:avLst/>
          </a:prstGeom>
          <a:noFill/>
        </p:spPr>
        <p:txBody>
          <a:bodyPr wrap="none" lIns="182828" tIns="146262" rIns="182828" bIns="146262" rtlCol="0">
            <a:spAutoFit/>
          </a:bodyPr>
          <a:lstStyle/>
          <a:p>
            <a:pPr algn="ctr" defTabSz="932597">
              <a:lnSpc>
                <a:spcPct val="90000"/>
              </a:lnSpc>
            </a:pPr>
            <a:r>
              <a:rPr lang="en-GB" sz="1199" spc="-50" dirty="0">
                <a:solidFill>
                  <a:srgbClr val="505050"/>
                </a:solidFill>
                <a:latin typeface="Segoe UI" panose="020B0502040204020203" pitchFamily="34" charset="0"/>
                <a:cs typeface="Segoe UI" panose="020B0502040204020203" pitchFamily="34" charset="0"/>
              </a:rPr>
              <a:t>Mobile devices and PCs</a:t>
            </a:r>
          </a:p>
        </p:txBody>
      </p:sp>
      <p:cxnSp>
        <p:nvCxnSpPr>
          <p:cNvPr id="51" name="Straight Connector 50"/>
          <p:cNvCxnSpPr/>
          <p:nvPr/>
        </p:nvCxnSpPr>
        <p:spPr>
          <a:xfrm>
            <a:off x="5684913" y="1331070"/>
            <a:ext cx="0" cy="548562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6619786" y="5757601"/>
            <a:ext cx="1007925" cy="723291"/>
            <a:chOff x="7398938" y="5620029"/>
            <a:chExt cx="1132936" cy="838892"/>
          </a:xfrm>
        </p:grpSpPr>
        <p:pic>
          <p:nvPicPr>
            <p:cNvPr id="56" name="Picture 55"/>
            <p:cNvPicPr>
              <a:picLocks noChangeAspect="1"/>
            </p:cNvPicPr>
            <p:nvPr/>
          </p:nvPicPr>
          <p:blipFill>
            <a:blip r:embed="rId3"/>
            <a:stretch>
              <a:fillRect/>
            </a:stretch>
          </p:blipFill>
          <p:spPr>
            <a:xfrm>
              <a:off x="7398938" y="5620029"/>
              <a:ext cx="1132936" cy="838892"/>
            </a:xfrm>
            <a:prstGeom prst="rect">
              <a:avLst/>
            </a:prstGeom>
          </p:spPr>
        </p:pic>
        <p:pic>
          <p:nvPicPr>
            <p:cNvPr id="57" name="Picture 56"/>
            <p:cNvPicPr>
              <a:picLocks noChangeAspect="1"/>
            </p:cNvPicPr>
            <p:nvPr/>
          </p:nvPicPr>
          <p:blipFill>
            <a:blip r:embed="rId4"/>
            <a:stretch>
              <a:fillRect/>
            </a:stretch>
          </p:blipFill>
          <p:spPr>
            <a:xfrm>
              <a:off x="7812147" y="5810552"/>
              <a:ext cx="317416" cy="322505"/>
            </a:xfrm>
            <a:prstGeom prst="rect">
              <a:avLst/>
            </a:prstGeom>
          </p:spPr>
        </p:pic>
      </p:grpSp>
      <p:grpSp>
        <p:nvGrpSpPr>
          <p:cNvPr id="58" name="Group 57"/>
          <p:cNvGrpSpPr/>
          <p:nvPr/>
        </p:nvGrpSpPr>
        <p:grpSpPr>
          <a:xfrm>
            <a:off x="10167133" y="5187323"/>
            <a:ext cx="1338194" cy="1316868"/>
            <a:chOff x="9694761" y="4325156"/>
            <a:chExt cx="1393809" cy="1436789"/>
          </a:xfrm>
        </p:grpSpPr>
        <p:grpSp>
          <p:nvGrpSpPr>
            <p:cNvPr id="59" name="Group 58"/>
            <p:cNvGrpSpPr/>
            <p:nvPr/>
          </p:nvGrpSpPr>
          <p:grpSpPr>
            <a:xfrm>
              <a:off x="9709259" y="4325156"/>
              <a:ext cx="1007987" cy="654037"/>
              <a:chOff x="8927819" y="5900035"/>
              <a:chExt cx="1221734" cy="792728"/>
            </a:xfrm>
          </p:grpSpPr>
          <p:pic>
            <p:nvPicPr>
              <p:cNvPr id="70" name="Picture 69"/>
              <p:cNvPicPr>
                <a:picLocks noChangeAspect="1"/>
              </p:cNvPicPr>
              <p:nvPr/>
            </p:nvPicPr>
            <p:blipFill>
              <a:blip r:embed="rId5"/>
              <a:stretch>
                <a:fillRect/>
              </a:stretch>
            </p:blipFill>
            <p:spPr>
              <a:xfrm>
                <a:off x="8927819" y="5900035"/>
                <a:ext cx="1221734" cy="792728"/>
              </a:xfrm>
              <a:prstGeom prst="rect">
                <a:avLst/>
              </a:prstGeom>
            </p:spPr>
          </p:pic>
          <p:pic>
            <p:nvPicPr>
              <p:cNvPr id="71" name="Picture 70"/>
              <p:cNvPicPr>
                <a:picLocks noChangeAspect="1"/>
              </p:cNvPicPr>
              <p:nvPr/>
            </p:nvPicPr>
            <p:blipFill>
              <a:blip r:embed="rId4"/>
              <a:stretch>
                <a:fillRect/>
              </a:stretch>
            </p:blipFill>
            <p:spPr>
              <a:xfrm>
                <a:off x="9285739" y="6044933"/>
                <a:ext cx="491274" cy="499153"/>
              </a:xfrm>
              <a:prstGeom prst="rect">
                <a:avLst/>
              </a:prstGeom>
            </p:spPr>
          </p:pic>
        </p:grpSp>
        <p:grpSp>
          <p:nvGrpSpPr>
            <p:cNvPr id="60" name="Group 59"/>
            <p:cNvGrpSpPr/>
            <p:nvPr/>
          </p:nvGrpSpPr>
          <p:grpSpPr>
            <a:xfrm>
              <a:off x="9694761" y="5081064"/>
              <a:ext cx="1393809" cy="680881"/>
              <a:chOff x="9694761" y="5081064"/>
              <a:chExt cx="1393809" cy="680881"/>
            </a:xfrm>
          </p:grpSpPr>
          <p:grpSp>
            <p:nvGrpSpPr>
              <p:cNvPr id="61" name="Group 60"/>
              <p:cNvGrpSpPr/>
              <p:nvPr/>
            </p:nvGrpSpPr>
            <p:grpSpPr>
              <a:xfrm>
                <a:off x="9694761" y="5081064"/>
                <a:ext cx="398388" cy="680881"/>
                <a:chOff x="9575217" y="4997445"/>
                <a:chExt cx="490572" cy="838432"/>
              </a:xfrm>
            </p:grpSpPr>
            <p:pic>
              <p:nvPicPr>
                <p:cNvPr id="68" name="Picture 67"/>
                <p:cNvPicPr>
                  <a:picLocks noChangeAspect="1"/>
                </p:cNvPicPr>
                <p:nvPr/>
              </p:nvPicPr>
              <p:blipFill>
                <a:blip r:embed="rId6"/>
                <a:stretch>
                  <a:fillRect/>
                </a:stretch>
              </p:blipFill>
              <p:spPr>
                <a:xfrm>
                  <a:off x="9575217" y="4997445"/>
                  <a:ext cx="490572" cy="838432"/>
                </a:xfrm>
                <a:prstGeom prst="rect">
                  <a:avLst/>
                </a:prstGeom>
              </p:spPr>
            </p:pic>
            <p:pic>
              <p:nvPicPr>
                <p:cNvPr id="69" name="Picture 68"/>
                <p:cNvPicPr>
                  <a:picLocks noChangeAspect="1"/>
                </p:cNvPicPr>
                <p:nvPr/>
              </p:nvPicPr>
              <p:blipFill>
                <a:blip r:embed="rId7"/>
                <a:stretch>
                  <a:fillRect/>
                </a:stretch>
              </p:blipFill>
              <p:spPr>
                <a:xfrm>
                  <a:off x="9697772" y="5237621"/>
                  <a:ext cx="252137" cy="276150"/>
                </a:xfrm>
                <a:prstGeom prst="rect">
                  <a:avLst/>
                </a:prstGeom>
              </p:spPr>
            </p:pic>
          </p:grpSp>
          <p:grpSp>
            <p:nvGrpSpPr>
              <p:cNvPr id="62" name="Group 61"/>
              <p:cNvGrpSpPr/>
              <p:nvPr/>
            </p:nvGrpSpPr>
            <p:grpSpPr>
              <a:xfrm>
                <a:off x="10166770" y="5081065"/>
                <a:ext cx="379859" cy="680880"/>
                <a:chOff x="10146847" y="4997445"/>
                <a:chExt cx="466117" cy="835493"/>
              </a:xfrm>
            </p:grpSpPr>
            <p:pic>
              <p:nvPicPr>
                <p:cNvPr id="66" name="Picture 65"/>
                <p:cNvPicPr>
                  <a:picLocks noChangeAspect="1"/>
                </p:cNvPicPr>
                <p:nvPr/>
              </p:nvPicPr>
              <p:blipFill>
                <a:blip r:embed="rId8"/>
                <a:stretch>
                  <a:fillRect/>
                </a:stretch>
              </p:blipFill>
              <p:spPr>
                <a:xfrm>
                  <a:off x="10146847" y="4997445"/>
                  <a:ext cx="466117" cy="835493"/>
                </a:xfrm>
                <a:prstGeom prst="rect">
                  <a:avLst/>
                </a:prstGeom>
              </p:spPr>
            </p:pic>
            <p:pic>
              <p:nvPicPr>
                <p:cNvPr id="67" name="Picture 66"/>
                <p:cNvPicPr>
                  <a:picLocks noChangeAspect="1"/>
                </p:cNvPicPr>
                <p:nvPr/>
              </p:nvPicPr>
              <p:blipFill>
                <a:blip r:embed="rId4"/>
                <a:stretch>
                  <a:fillRect/>
                </a:stretch>
              </p:blipFill>
              <p:spPr>
                <a:xfrm>
                  <a:off x="10245703" y="5245349"/>
                  <a:ext cx="256578" cy="260694"/>
                </a:xfrm>
                <a:prstGeom prst="rect">
                  <a:avLst/>
                </a:prstGeom>
              </p:spPr>
            </p:pic>
          </p:grpSp>
          <p:grpSp>
            <p:nvGrpSpPr>
              <p:cNvPr id="63" name="Group 62"/>
              <p:cNvGrpSpPr/>
              <p:nvPr/>
            </p:nvGrpSpPr>
            <p:grpSpPr>
              <a:xfrm>
                <a:off x="10595901" y="5081065"/>
                <a:ext cx="492669" cy="680880"/>
                <a:chOff x="8892965" y="4997445"/>
                <a:chExt cx="597851" cy="826244"/>
              </a:xfrm>
            </p:grpSpPr>
            <p:pic>
              <p:nvPicPr>
                <p:cNvPr id="64" name="Picture 63"/>
                <p:cNvPicPr>
                  <a:picLocks noChangeAspect="1"/>
                </p:cNvPicPr>
                <p:nvPr/>
              </p:nvPicPr>
              <p:blipFill>
                <a:blip r:embed="rId9"/>
                <a:stretch>
                  <a:fillRect/>
                </a:stretch>
              </p:blipFill>
              <p:spPr>
                <a:xfrm>
                  <a:off x="8892965" y="4997445"/>
                  <a:ext cx="597851" cy="826244"/>
                </a:xfrm>
                <a:prstGeom prst="rect">
                  <a:avLst/>
                </a:prstGeom>
              </p:spPr>
            </p:pic>
            <p:pic>
              <p:nvPicPr>
                <p:cNvPr id="65" name="Picture 64"/>
                <p:cNvPicPr>
                  <a:picLocks noChangeAspect="1"/>
                </p:cNvPicPr>
                <p:nvPr/>
              </p:nvPicPr>
              <p:blipFill>
                <a:blip r:embed="rId10"/>
                <a:stretch>
                  <a:fillRect/>
                </a:stretch>
              </p:blipFill>
              <p:spPr>
                <a:xfrm>
                  <a:off x="9022623" y="5167487"/>
                  <a:ext cx="337877" cy="416419"/>
                </a:xfrm>
                <a:prstGeom prst="rect">
                  <a:avLst/>
                </a:prstGeom>
              </p:spPr>
            </p:pic>
          </p:grpSp>
        </p:grpSp>
      </p:grpSp>
      <p:cxnSp>
        <p:nvCxnSpPr>
          <p:cNvPr id="80" name="Straight Arrow Connector 79"/>
          <p:cNvCxnSpPr/>
          <p:nvPr/>
        </p:nvCxnSpPr>
        <p:spPr>
          <a:xfrm flipV="1">
            <a:off x="10835256" y="4688737"/>
            <a:ext cx="1951" cy="420564"/>
          </a:xfrm>
          <a:prstGeom prst="straightConnector1">
            <a:avLst/>
          </a:prstGeom>
          <a:ln w="28575" cap="rnd" cmpd="sng">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0182396" y="6450296"/>
            <a:ext cx="1307668" cy="464758"/>
          </a:xfrm>
          <a:prstGeom prst="rect">
            <a:avLst/>
          </a:prstGeom>
          <a:noFill/>
        </p:spPr>
        <p:txBody>
          <a:bodyPr wrap="none" lIns="182828" tIns="146262" rIns="182828" bIns="146262" rtlCol="0">
            <a:spAutoFit/>
          </a:bodyPr>
          <a:lstStyle/>
          <a:p>
            <a:pPr algn="ctr" defTabSz="932597">
              <a:lnSpc>
                <a:spcPct val="90000"/>
              </a:lnSpc>
            </a:pPr>
            <a:r>
              <a:rPr lang="en-GB" sz="1199" spc="-50" dirty="0">
                <a:solidFill>
                  <a:srgbClr val="505050"/>
                </a:solidFill>
                <a:latin typeface="Segoe UI" panose="020B0502040204020203" pitchFamily="34" charset="0"/>
                <a:cs typeface="Segoe UI" panose="020B0502040204020203" pitchFamily="34" charset="0"/>
              </a:rPr>
              <a:t>Mobile devices</a:t>
            </a:r>
          </a:p>
        </p:txBody>
      </p:sp>
      <p:sp>
        <p:nvSpPr>
          <p:cNvPr id="83" name="TextBox 82"/>
          <p:cNvSpPr txBox="1"/>
          <p:nvPr/>
        </p:nvSpPr>
        <p:spPr>
          <a:xfrm>
            <a:off x="6370616" y="3823507"/>
            <a:ext cx="1532553" cy="803512"/>
          </a:xfrm>
          <a:prstGeom prst="rect">
            <a:avLst/>
          </a:prstGeom>
          <a:noFill/>
        </p:spPr>
        <p:txBody>
          <a:bodyPr wrap="square" lIns="182828" tIns="146262" rIns="182828" bIns="146262" rtlCol="0">
            <a:spAutoFit/>
          </a:bodyPr>
          <a:lstStyle/>
          <a:p>
            <a:pPr algn="r" defTabSz="932597">
              <a:lnSpc>
                <a:spcPct val="90000"/>
              </a:lnSpc>
            </a:pPr>
            <a:r>
              <a:rPr lang="en-GB" sz="1199" spc="-50" dirty="0">
                <a:solidFill>
                  <a:srgbClr val="505050"/>
                </a:solidFill>
                <a:latin typeface="Segoe UI" panose="020B0502040204020203" pitchFamily="34" charset="0"/>
                <a:cs typeface="Segoe UI" panose="020B0502040204020203" pitchFamily="34" charset="0"/>
              </a:rPr>
              <a:t>System Center Configuration Manager </a:t>
            </a:r>
          </a:p>
        </p:txBody>
      </p:sp>
      <p:cxnSp>
        <p:nvCxnSpPr>
          <p:cNvPr id="88" name="Straight Arrow Connector 87"/>
          <p:cNvCxnSpPr/>
          <p:nvPr/>
        </p:nvCxnSpPr>
        <p:spPr>
          <a:xfrm flipH="1">
            <a:off x="2527322" y="2266082"/>
            <a:ext cx="419612" cy="0"/>
          </a:xfrm>
          <a:prstGeom prst="straightConnector1">
            <a:avLst/>
          </a:prstGeom>
          <a:ln w="28575" cap="rnd" cmpd="sng">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9087750" y="4335343"/>
            <a:ext cx="761892" cy="0"/>
          </a:xfrm>
          <a:prstGeom prst="straightConnector1">
            <a:avLst/>
          </a:prstGeom>
          <a:ln w="28575" cap="rnd" cmpd="sng">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7739571" y="5755579"/>
            <a:ext cx="945501" cy="727328"/>
            <a:chOff x="10788170" y="2647113"/>
            <a:chExt cx="815784" cy="604054"/>
          </a:xfrm>
        </p:grpSpPr>
        <p:pic>
          <p:nvPicPr>
            <p:cNvPr id="91" name="Picture 90"/>
            <p:cNvPicPr>
              <a:picLocks noChangeAspect="1"/>
            </p:cNvPicPr>
            <p:nvPr/>
          </p:nvPicPr>
          <p:blipFill>
            <a:blip r:embed="rId11"/>
            <a:stretch>
              <a:fillRect/>
            </a:stretch>
          </p:blipFill>
          <p:spPr>
            <a:xfrm>
              <a:off x="10788170" y="2647113"/>
              <a:ext cx="815784" cy="604054"/>
            </a:xfrm>
            <a:prstGeom prst="rect">
              <a:avLst/>
            </a:prstGeom>
          </p:spPr>
        </p:pic>
        <p:pic>
          <p:nvPicPr>
            <p:cNvPr id="92" name="Picture 91"/>
            <p:cNvPicPr>
              <a:picLocks noChangeAspect="1"/>
            </p:cNvPicPr>
            <p:nvPr/>
          </p:nvPicPr>
          <p:blipFill>
            <a:blip r:embed="rId10"/>
            <a:stretch>
              <a:fillRect/>
            </a:stretch>
          </p:blipFill>
          <p:spPr>
            <a:xfrm>
              <a:off x="11085436" y="2746695"/>
              <a:ext cx="221253" cy="272686"/>
            </a:xfrm>
            <a:prstGeom prst="rect">
              <a:avLst/>
            </a:prstGeom>
          </p:spPr>
        </p:pic>
      </p:grpSp>
      <p:cxnSp>
        <p:nvCxnSpPr>
          <p:cNvPr id="93" name="Straight Arrow Connector 92"/>
          <p:cNvCxnSpPr/>
          <p:nvPr/>
        </p:nvCxnSpPr>
        <p:spPr>
          <a:xfrm flipV="1">
            <a:off x="8229665" y="3182157"/>
            <a:ext cx="1951" cy="420564"/>
          </a:xfrm>
          <a:prstGeom prst="straightConnector1">
            <a:avLst/>
          </a:prstGeom>
          <a:ln w="28575" cap="rnd" cmpd="sng">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8249669" y="4973427"/>
            <a:ext cx="0" cy="582493"/>
          </a:xfrm>
          <a:prstGeom prst="straightConnector1">
            <a:avLst/>
          </a:prstGeom>
          <a:ln w="28575" cap="rnd" cmpd="sng">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7422938" y="6464219"/>
            <a:ext cx="1565983" cy="464758"/>
          </a:xfrm>
          <a:prstGeom prst="rect">
            <a:avLst/>
          </a:prstGeom>
          <a:noFill/>
        </p:spPr>
        <p:txBody>
          <a:bodyPr wrap="none" lIns="182828" tIns="146262" rIns="182828" bIns="146262" rtlCol="0">
            <a:spAutoFit/>
          </a:bodyPr>
          <a:lstStyle/>
          <a:p>
            <a:pPr algn="ctr" defTabSz="932597">
              <a:lnSpc>
                <a:spcPct val="90000"/>
              </a:lnSpc>
            </a:pPr>
            <a:r>
              <a:rPr lang="en-GB" sz="1199" spc="-50" dirty="0">
                <a:solidFill>
                  <a:srgbClr val="505050"/>
                </a:solidFill>
                <a:latin typeface="Segoe UI" panose="020B0502040204020203" pitchFamily="34" charset="0"/>
                <a:cs typeface="Segoe UI" panose="020B0502040204020203" pitchFamily="34" charset="0"/>
              </a:rPr>
              <a:t>Domain joined PCs</a:t>
            </a:r>
          </a:p>
        </p:txBody>
      </p:sp>
      <p:sp>
        <p:nvSpPr>
          <p:cNvPr id="137" name="TextBox 136"/>
          <p:cNvSpPr txBox="1"/>
          <p:nvPr/>
        </p:nvSpPr>
        <p:spPr>
          <a:xfrm>
            <a:off x="6320103" y="1326888"/>
            <a:ext cx="5010675" cy="345163"/>
          </a:xfrm>
          <a:prstGeom prst="rect">
            <a:avLst/>
          </a:prstGeom>
          <a:noFill/>
        </p:spPr>
        <p:txBody>
          <a:bodyPr wrap="square" rtlCol="0" anchor="ctr">
            <a:spAutoFit/>
          </a:bodyPr>
          <a:lstStyle/>
          <a:p>
            <a:pPr algn="ctr" defTabSz="932597"/>
            <a:r>
              <a:rPr lang="en-US" sz="1599" dirty="0">
                <a:solidFill>
                  <a:srgbClr val="505050"/>
                </a:solidFill>
                <a:latin typeface="Segoe UI Light" panose="020B0502040204020203" pitchFamily="34" charset="0"/>
                <a:cs typeface="Segoe UI Light" panose="020B0502040204020203" pitchFamily="34" charset="0"/>
              </a:rPr>
              <a:t>Configuration Manager integrated with Intune (hybrid)</a:t>
            </a:r>
          </a:p>
        </p:txBody>
      </p:sp>
      <p:sp>
        <p:nvSpPr>
          <p:cNvPr id="138" name="TextBox 137"/>
          <p:cNvSpPr txBox="1"/>
          <p:nvPr/>
        </p:nvSpPr>
        <p:spPr>
          <a:xfrm>
            <a:off x="1443392" y="1326888"/>
            <a:ext cx="3729735" cy="345163"/>
          </a:xfrm>
          <a:prstGeom prst="rect">
            <a:avLst/>
          </a:prstGeom>
          <a:noFill/>
        </p:spPr>
        <p:txBody>
          <a:bodyPr wrap="square" rtlCol="0" anchor="ctr">
            <a:spAutoFit/>
          </a:bodyPr>
          <a:lstStyle/>
          <a:p>
            <a:pPr algn="ctr" defTabSz="932597"/>
            <a:r>
              <a:rPr lang="en-US" sz="1599" dirty="0">
                <a:solidFill>
                  <a:srgbClr val="505050"/>
                </a:solidFill>
                <a:latin typeface="Segoe UI Light" panose="020B0502040204020203" pitchFamily="34" charset="0"/>
                <a:cs typeface="Segoe UI Light" panose="020B0502040204020203" pitchFamily="34" charset="0"/>
              </a:rPr>
              <a:t>Intune standalone (cloud only)</a:t>
            </a:r>
          </a:p>
        </p:txBody>
      </p:sp>
      <p:sp>
        <p:nvSpPr>
          <p:cNvPr id="3" name="Title 2"/>
          <p:cNvSpPr>
            <a:spLocks noGrp="1"/>
          </p:cNvSpPr>
          <p:nvPr>
            <p:ph type="title"/>
          </p:nvPr>
        </p:nvSpPr>
        <p:spPr/>
        <p:txBody>
          <a:bodyPr/>
          <a:lstStyle/>
          <a:p>
            <a:r>
              <a:rPr lang="en-US" sz="5303" dirty="0"/>
              <a:t>Deployment flexibility</a:t>
            </a:r>
          </a:p>
        </p:txBody>
      </p:sp>
      <p:cxnSp>
        <p:nvCxnSpPr>
          <p:cNvPr id="120" name="Straight Arrow Connector 119"/>
          <p:cNvCxnSpPr/>
          <p:nvPr/>
        </p:nvCxnSpPr>
        <p:spPr>
          <a:xfrm flipH="1">
            <a:off x="6929559" y="2406618"/>
            <a:ext cx="419612" cy="0"/>
          </a:xfrm>
          <a:prstGeom prst="straightConnector1">
            <a:avLst/>
          </a:prstGeom>
          <a:ln w="28575" cap="rnd" cmpd="sng">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Group 4"/>
          <p:cNvGrpSpPr>
            <a:grpSpLocks noChangeAspect="1"/>
          </p:cNvGrpSpPr>
          <p:nvPr/>
        </p:nvGrpSpPr>
        <p:grpSpPr bwMode="auto">
          <a:xfrm>
            <a:off x="8777666" y="5757601"/>
            <a:ext cx="944428" cy="726972"/>
            <a:chOff x="4715" y="3722"/>
            <a:chExt cx="595" cy="458"/>
          </a:xfrm>
        </p:grpSpPr>
        <p:sp>
          <p:nvSpPr>
            <p:cNvPr id="4" name="AutoShape 3"/>
            <p:cNvSpPr>
              <a:spLocks noChangeAspect="1" noChangeArrowheads="1" noTextEdit="1"/>
            </p:cNvSpPr>
            <p:nvPr/>
          </p:nvSpPr>
          <p:spPr bwMode="auto">
            <a:xfrm>
              <a:off x="4715" y="3722"/>
              <a:ext cx="595" cy="4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endParaRPr lang="en-US" dirty="0">
                <a:solidFill>
                  <a:srgbClr val="505050"/>
                </a:solidFill>
                <a:latin typeface="Segoe UI"/>
              </a:endParaRPr>
            </a:p>
          </p:txBody>
        </p:sp>
        <p:sp>
          <p:nvSpPr>
            <p:cNvPr id="5" name="Freeform 5"/>
            <p:cNvSpPr>
              <a:spLocks/>
            </p:cNvSpPr>
            <p:nvPr/>
          </p:nvSpPr>
          <p:spPr bwMode="auto">
            <a:xfrm>
              <a:off x="4713" y="3722"/>
              <a:ext cx="597" cy="402"/>
            </a:xfrm>
            <a:custGeom>
              <a:avLst/>
              <a:gdLst>
                <a:gd name="T0" fmla="*/ 13 w 391"/>
                <a:gd name="T1" fmla="*/ 253 h 253"/>
                <a:gd name="T2" fmla="*/ 378 w 391"/>
                <a:gd name="T3" fmla="*/ 253 h 253"/>
                <a:gd name="T4" fmla="*/ 391 w 391"/>
                <a:gd name="T5" fmla="*/ 240 h 253"/>
                <a:gd name="T6" fmla="*/ 391 w 391"/>
                <a:gd name="T7" fmla="*/ 14 h 253"/>
                <a:gd name="T8" fmla="*/ 378 w 391"/>
                <a:gd name="T9" fmla="*/ 0 h 253"/>
                <a:gd name="T10" fmla="*/ 13 w 391"/>
                <a:gd name="T11" fmla="*/ 0 h 253"/>
                <a:gd name="T12" fmla="*/ 0 w 391"/>
                <a:gd name="T13" fmla="*/ 14 h 253"/>
                <a:gd name="T14" fmla="*/ 0 w 391"/>
                <a:gd name="T15" fmla="*/ 240 h 253"/>
                <a:gd name="T16" fmla="*/ 13 w 391"/>
                <a:gd name="T17"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253">
                  <a:moveTo>
                    <a:pt x="13" y="253"/>
                  </a:moveTo>
                  <a:cubicBezTo>
                    <a:pt x="378" y="253"/>
                    <a:pt x="378" y="253"/>
                    <a:pt x="378" y="253"/>
                  </a:cubicBezTo>
                  <a:cubicBezTo>
                    <a:pt x="386" y="253"/>
                    <a:pt x="391" y="248"/>
                    <a:pt x="391" y="240"/>
                  </a:cubicBezTo>
                  <a:cubicBezTo>
                    <a:pt x="391" y="14"/>
                    <a:pt x="391" y="14"/>
                    <a:pt x="391" y="14"/>
                  </a:cubicBezTo>
                  <a:cubicBezTo>
                    <a:pt x="391" y="5"/>
                    <a:pt x="386" y="0"/>
                    <a:pt x="378" y="0"/>
                  </a:cubicBezTo>
                  <a:cubicBezTo>
                    <a:pt x="13" y="0"/>
                    <a:pt x="13" y="0"/>
                    <a:pt x="13" y="0"/>
                  </a:cubicBezTo>
                  <a:cubicBezTo>
                    <a:pt x="6" y="0"/>
                    <a:pt x="0" y="5"/>
                    <a:pt x="0" y="14"/>
                  </a:cubicBezTo>
                  <a:cubicBezTo>
                    <a:pt x="0" y="240"/>
                    <a:pt x="0" y="240"/>
                    <a:pt x="0" y="240"/>
                  </a:cubicBezTo>
                  <a:cubicBezTo>
                    <a:pt x="0" y="248"/>
                    <a:pt x="6" y="253"/>
                    <a:pt x="13" y="253"/>
                  </a:cubicBezTo>
                </a:path>
              </a:pathLst>
            </a:custGeom>
            <a:solidFill>
              <a:srgbClr val="2828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endParaRPr lang="en-US" dirty="0">
                <a:solidFill>
                  <a:srgbClr val="505050"/>
                </a:solidFill>
                <a:latin typeface="Segoe UI"/>
              </a:endParaRPr>
            </a:p>
          </p:txBody>
        </p:sp>
        <p:sp>
          <p:nvSpPr>
            <p:cNvPr id="6" name="Freeform 6"/>
            <p:cNvSpPr>
              <a:spLocks/>
            </p:cNvSpPr>
            <p:nvPr/>
          </p:nvSpPr>
          <p:spPr bwMode="auto">
            <a:xfrm>
              <a:off x="4739" y="3728"/>
              <a:ext cx="544" cy="353"/>
            </a:xfrm>
            <a:custGeom>
              <a:avLst/>
              <a:gdLst>
                <a:gd name="T0" fmla="*/ 0 w 356"/>
                <a:gd name="T1" fmla="*/ 11 h 222"/>
                <a:gd name="T2" fmla="*/ 356 w 356"/>
                <a:gd name="T3" fmla="*/ 11 h 222"/>
                <a:gd name="T4" fmla="*/ 356 w 356"/>
                <a:gd name="T5" fmla="*/ 222 h 222"/>
                <a:gd name="T6" fmla="*/ 0 w 356"/>
                <a:gd name="T7" fmla="*/ 222 h 222"/>
                <a:gd name="T8" fmla="*/ 0 w 356"/>
                <a:gd name="T9" fmla="*/ 11 h 222"/>
              </a:gdLst>
              <a:ahLst/>
              <a:cxnLst>
                <a:cxn ang="0">
                  <a:pos x="T0" y="T1"/>
                </a:cxn>
                <a:cxn ang="0">
                  <a:pos x="T2" y="T3"/>
                </a:cxn>
                <a:cxn ang="0">
                  <a:pos x="T4" y="T5"/>
                </a:cxn>
                <a:cxn ang="0">
                  <a:pos x="T6" y="T7"/>
                </a:cxn>
                <a:cxn ang="0">
                  <a:pos x="T8" y="T9"/>
                </a:cxn>
              </a:cxnLst>
              <a:rect l="0" t="0" r="r" b="b"/>
              <a:pathLst>
                <a:path w="356" h="222">
                  <a:moveTo>
                    <a:pt x="0" y="11"/>
                  </a:moveTo>
                  <a:cubicBezTo>
                    <a:pt x="356" y="11"/>
                    <a:pt x="356" y="11"/>
                    <a:pt x="356" y="11"/>
                  </a:cubicBezTo>
                  <a:cubicBezTo>
                    <a:pt x="356" y="158"/>
                    <a:pt x="356" y="222"/>
                    <a:pt x="356" y="222"/>
                  </a:cubicBezTo>
                  <a:cubicBezTo>
                    <a:pt x="0" y="222"/>
                    <a:pt x="0" y="222"/>
                    <a:pt x="0" y="222"/>
                  </a:cubicBezTo>
                  <a:cubicBezTo>
                    <a:pt x="0" y="0"/>
                    <a:pt x="0" y="11"/>
                    <a:pt x="0" y="11"/>
                  </a:cubicBezTo>
                </a:path>
              </a:pathLst>
            </a:custGeom>
            <a:solidFill>
              <a:srgbClr val="00827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endParaRPr lang="en-US" dirty="0">
                <a:solidFill>
                  <a:srgbClr val="505050"/>
                </a:solidFill>
                <a:latin typeface="Segoe UI"/>
              </a:endParaRPr>
            </a:p>
          </p:txBody>
        </p:sp>
        <p:sp>
          <p:nvSpPr>
            <p:cNvPr id="7" name="Freeform 7"/>
            <p:cNvSpPr>
              <a:spLocks noEditPoints="1"/>
            </p:cNvSpPr>
            <p:nvPr/>
          </p:nvSpPr>
          <p:spPr bwMode="auto">
            <a:xfrm>
              <a:off x="4739" y="3746"/>
              <a:ext cx="325" cy="335"/>
            </a:xfrm>
            <a:custGeom>
              <a:avLst/>
              <a:gdLst>
                <a:gd name="T0" fmla="*/ 213 w 213"/>
                <a:gd name="T1" fmla="*/ 0 h 211"/>
                <a:gd name="T2" fmla="*/ 0 w 213"/>
                <a:gd name="T3" fmla="*/ 0 h 211"/>
                <a:gd name="T4" fmla="*/ 0 w 213"/>
                <a:gd name="T5" fmla="*/ 211 h 211"/>
                <a:gd name="T6" fmla="*/ 185 w 213"/>
                <a:gd name="T7" fmla="*/ 211 h 211"/>
                <a:gd name="T8" fmla="*/ 213 w 213"/>
                <a:gd name="T9" fmla="*/ 0 h 211"/>
                <a:gd name="T10" fmla="*/ 0 w 213"/>
                <a:gd name="T11" fmla="*/ 0 h 211"/>
                <a:gd name="T12" fmla="*/ 0 w 213"/>
                <a:gd name="T13" fmla="*/ 0 h 211"/>
                <a:gd name="T14" fmla="*/ 0 w 213"/>
                <a:gd name="T15" fmla="*/ 0 h 211"/>
                <a:gd name="T16" fmla="*/ 0 w 213"/>
                <a:gd name="T17" fmla="*/ 0 h 211"/>
                <a:gd name="T18" fmla="*/ 0 w 213"/>
                <a:gd name="T1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11">
                  <a:moveTo>
                    <a:pt x="213" y="0"/>
                  </a:moveTo>
                  <a:cubicBezTo>
                    <a:pt x="162" y="0"/>
                    <a:pt x="92" y="0"/>
                    <a:pt x="0" y="0"/>
                  </a:cubicBezTo>
                  <a:cubicBezTo>
                    <a:pt x="0" y="1"/>
                    <a:pt x="0" y="19"/>
                    <a:pt x="0" y="211"/>
                  </a:cubicBezTo>
                  <a:cubicBezTo>
                    <a:pt x="185" y="211"/>
                    <a:pt x="185" y="211"/>
                    <a:pt x="185" y="211"/>
                  </a:cubicBezTo>
                  <a:cubicBezTo>
                    <a:pt x="213" y="0"/>
                    <a:pt x="213" y="0"/>
                    <a:pt x="213" y="0"/>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20B09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endParaRPr lang="en-US" dirty="0">
                <a:solidFill>
                  <a:srgbClr val="505050"/>
                </a:solidFill>
                <a:latin typeface="Segoe UI"/>
              </a:endParaRPr>
            </a:p>
          </p:txBody>
        </p:sp>
        <p:sp>
          <p:nvSpPr>
            <p:cNvPr id="8" name="Freeform 8"/>
            <p:cNvSpPr>
              <a:spLocks/>
            </p:cNvSpPr>
            <p:nvPr/>
          </p:nvSpPr>
          <p:spPr bwMode="auto">
            <a:xfrm>
              <a:off x="4811" y="4118"/>
              <a:ext cx="401" cy="60"/>
            </a:xfrm>
            <a:custGeom>
              <a:avLst/>
              <a:gdLst>
                <a:gd name="T0" fmla="*/ 166 w 263"/>
                <a:gd name="T1" fmla="*/ 38 h 38"/>
                <a:gd name="T2" fmla="*/ 255 w 263"/>
                <a:gd name="T3" fmla="*/ 38 h 38"/>
                <a:gd name="T4" fmla="*/ 263 w 263"/>
                <a:gd name="T5" fmla="*/ 30 h 38"/>
                <a:gd name="T6" fmla="*/ 255 w 263"/>
                <a:gd name="T7" fmla="*/ 21 h 38"/>
                <a:gd name="T8" fmla="*/ 206 w 263"/>
                <a:gd name="T9" fmla="*/ 21 h 38"/>
                <a:gd name="T10" fmla="*/ 192 w 263"/>
                <a:gd name="T11" fmla="*/ 0 h 38"/>
                <a:gd name="T12" fmla="*/ 166 w 263"/>
                <a:gd name="T13" fmla="*/ 0 h 38"/>
                <a:gd name="T14" fmla="*/ 97 w 263"/>
                <a:gd name="T15" fmla="*/ 0 h 38"/>
                <a:gd name="T16" fmla="*/ 71 w 263"/>
                <a:gd name="T17" fmla="*/ 0 h 38"/>
                <a:gd name="T18" fmla="*/ 57 w 263"/>
                <a:gd name="T19" fmla="*/ 21 h 38"/>
                <a:gd name="T20" fmla="*/ 8 w 263"/>
                <a:gd name="T21" fmla="*/ 21 h 38"/>
                <a:gd name="T22" fmla="*/ 0 w 263"/>
                <a:gd name="T23" fmla="*/ 30 h 38"/>
                <a:gd name="T24" fmla="*/ 8 w 263"/>
                <a:gd name="T25" fmla="*/ 38 h 38"/>
                <a:gd name="T26" fmla="*/ 97 w 263"/>
                <a:gd name="T27" fmla="*/ 38 h 38"/>
                <a:gd name="T28" fmla="*/ 166 w 263"/>
                <a:gd name="T2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3" h="38">
                  <a:moveTo>
                    <a:pt x="166" y="38"/>
                  </a:moveTo>
                  <a:cubicBezTo>
                    <a:pt x="255" y="38"/>
                    <a:pt x="255" y="38"/>
                    <a:pt x="255" y="38"/>
                  </a:cubicBezTo>
                  <a:cubicBezTo>
                    <a:pt x="255" y="38"/>
                    <a:pt x="263" y="37"/>
                    <a:pt x="263" y="30"/>
                  </a:cubicBezTo>
                  <a:cubicBezTo>
                    <a:pt x="263" y="22"/>
                    <a:pt x="255" y="21"/>
                    <a:pt x="255" y="21"/>
                  </a:cubicBezTo>
                  <a:cubicBezTo>
                    <a:pt x="255" y="21"/>
                    <a:pt x="220" y="21"/>
                    <a:pt x="206" y="21"/>
                  </a:cubicBezTo>
                  <a:cubicBezTo>
                    <a:pt x="191" y="21"/>
                    <a:pt x="192" y="0"/>
                    <a:pt x="192" y="0"/>
                  </a:cubicBezTo>
                  <a:cubicBezTo>
                    <a:pt x="166" y="0"/>
                    <a:pt x="166" y="0"/>
                    <a:pt x="166" y="0"/>
                  </a:cubicBezTo>
                  <a:cubicBezTo>
                    <a:pt x="97" y="0"/>
                    <a:pt x="97" y="0"/>
                    <a:pt x="97" y="0"/>
                  </a:cubicBezTo>
                  <a:cubicBezTo>
                    <a:pt x="71" y="0"/>
                    <a:pt x="71" y="0"/>
                    <a:pt x="71" y="0"/>
                  </a:cubicBezTo>
                  <a:cubicBezTo>
                    <a:pt x="71" y="0"/>
                    <a:pt x="72" y="21"/>
                    <a:pt x="57" y="21"/>
                  </a:cubicBezTo>
                  <a:cubicBezTo>
                    <a:pt x="43" y="21"/>
                    <a:pt x="8" y="21"/>
                    <a:pt x="8" y="21"/>
                  </a:cubicBezTo>
                  <a:cubicBezTo>
                    <a:pt x="8" y="21"/>
                    <a:pt x="0" y="22"/>
                    <a:pt x="0" y="30"/>
                  </a:cubicBezTo>
                  <a:cubicBezTo>
                    <a:pt x="0" y="37"/>
                    <a:pt x="8" y="38"/>
                    <a:pt x="8" y="38"/>
                  </a:cubicBezTo>
                  <a:cubicBezTo>
                    <a:pt x="97" y="38"/>
                    <a:pt x="97" y="38"/>
                    <a:pt x="97" y="38"/>
                  </a:cubicBezTo>
                  <a:lnTo>
                    <a:pt x="166" y="38"/>
                  </a:lnTo>
                  <a:close/>
                </a:path>
              </a:pathLst>
            </a:custGeom>
            <a:solidFill>
              <a:srgbClr val="2828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endParaRPr lang="en-US" dirty="0">
                <a:solidFill>
                  <a:srgbClr val="505050"/>
                </a:solidFill>
                <a:latin typeface="Segoe UI"/>
              </a:endParaRPr>
            </a:p>
          </p:txBody>
        </p:sp>
      </p:grpSp>
      <p:pic>
        <p:nvPicPr>
          <p:cNvPr id="14" name="Picture 13"/>
          <p:cNvPicPr>
            <a:picLocks noChangeAspect="1"/>
          </p:cNvPicPr>
          <p:nvPr/>
        </p:nvPicPr>
        <p:blipFill>
          <a:blip r:embed="rId12"/>
          <a:stretch>
            <a:fillRect/>
          </a:stretch>
        </p:blipFill>
        <p:spPr>
          <a:xfrm>
            <a:off x="7988308" y="3714087"/>
            <a:ext cx="922589" cy="1078391"/>
          </a:xfrm>
          <a:prstGeom prst="rect">
            <a:avLst/>
          </a:prstGeom>
        </p:spPr>
      </p:pic>
      <p:pic>
        <p:nvPicPr>
          <p:cNvPr id="105" name="Picture 23"/>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bwMode="auto">
          <a:xfrm>
            <a:off x="1711548" y="1741338"/>
            <a:ext cx="714199" cy="12409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6" name="TextBox 105"/>
          <p:cNvSpPr txBox="1"/>
          <p:nvPr/>
        </p:nvSpPr>
        <p:spPr>
          <a:xfrm>
            <a:off x="1597530" y="2429010"/>
            <a:ext cx="658868" cy="461600"/>
          </a:xfrm>
          <a:prstGeom prst="rect">
            <a:avLst/>
          </a:prstGeom>
          <a:noFill/>
        </p:spPr>
        <p:txBody>
          <a:bodyPr wrap="square" lIns="182854" tIns="146283" rIns="182854" bIns="146283">
            <a:spAutoFit/>
          </a:bodyPr>
          <a:lstStyle/>
          <a:p>
            <a:pPr defTabSz="932509">
              <a:lnSpc>
                <a:spcPct val="90000"/>
              </a:lnSpc>
              <a:defRPr/>
            </a:pPr>
            <a:r>
              <a:rPr lang="en-US" sz="1199" dirty="0">
                <a:solidFill>
                  <a:srgbClr val="505050"/>
                </a:solidFill>
                <a:latin typeface="Segoe UI Light"/>
              </a:rPr>
              <a:t>IT</a:t>
            </a:r>
          </a:p>
        </p:txBody>
      </p:sp>
      <p:pic>
        <p:nvPicPr>
          <p:cNvPr id="107" name="Picture 23"/>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bwMode="auto">
          <a:xfrm>
            <a:off x="6086349" y="1741338"/>
            <a:ext cx="714199" cy="12409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8" name="TextBox 107"/>
          <p:cNvSpPr txBox="1"/>
          <p:nvPr/>
        </p:nvSpPr>
        <p:spPr>
          <a:xfrm>
            <a:off x="5983889" y="2429011"/>
            <a:ext cx="658868" cy="461600"/>
          </a:xfrm>
          <a:prstGeom prst="rect">
            <a:avLst/>
          </a:prstGeom>
          <a:noFill/>
        </p:spPr>
        <p:txBody>
          <a:bodyPr wrap="square" lIns="182854" tIns="146283" rIns="182854" bIns="146283">
            <a:spAutoFit/>
          </a:bodyPr>
          <a:lstStyle/>
          <a:p>
            <a:pPr defTabSz="932509">
              <a:lnSpc>
                <a:spcPct val="90000"/>
              </a:lnSpc>
              <a:defRPr/>
            </a:pPr>
            <a:r>
              <a:rPr lang="en-US" sz="1199" dirty="0">
                <a:solidFill>
                  <a:srgbClr val="505050"/>
                </a:solidFill>
                <a:latin typeface="Segoe UI Light"/>
              </a:rPr>
              <a:t>IT</a:t>
            </a:r>
          </a:p>
        </p:txBody>
      </p:sp>
      <p:pic>
        <p:nvPicPr>
          <p:cNvPr id="42" name="Picture 41"/>
          <p:cNvPicPr>
            <a:picLocks noChangeAspect="1"/>
          </p:cNvPicPr>
          <p:nvPr/>
        </p:nvPicPr>
        <p:blipFill>
          <a:blip r:embed="rId14"/>
          <a:stretch>
            <a:fillRect/>
          </a:stretch>
        </p:blipFill>
        <p:spPr>
          <a:xfrm>
            <a:off x="8935372" y="5991609"/>
            <a:ext cx="641528" cy="142958"/>
          </a:xfrm>
          <a:prstGeom prst="rect">
            <a:avLst/>
          </a:prstGeom>
        </p:spPr>
      </p:pic>
      <p:grpSp>
        <p:nvGrpSpPr>
          <p:cNvPr id="109" name="Group 108"/>
          <p:cNvGrpSpPr/>
          <p:nvPr/>
        </p:nvGrpSpPr>
        <p:grpSpPr>
          <a:xfrm>
            <a:off x="3009420" y="1790633"/>
            <a:ext cx="2097249" cy="1152505"/>
            <a:chOff x="8878888" y="3140075"/>
            <a:chExt cx="2371725" cy="1303338"/>
          </a:xfrm>
        </p:grpSpPr>
        <p:grpSp>
          <p:nvGrpSpPr>
            <p:cNvPr id="110" name="Group 81"/>
            <p:cNvGrpSpPr>
              <a:grpSpLocks/>
            </p:cNvGrpSpPr>
            <p:nvPr/>
          </p:nvGrpSpPr>
          <p:grpSpPr bwMode="auto">
            <a:xfrm>
              <a:off x="8878888" y="3140075"/>
              <a:ext cx="2371725" cy="1303338"/>
              <a:chOff x="-13115925" y="2173288"/>
              <a:chExt cx="10488613" cy="5756275"/>
            </a:xfrm>
          </p:grpSpPr>
          <p:sp>
            <p:nvSpPr>
              <p:cNvPr id="140" name="Freeform 5"/>
              <p:cNvSpPr>
                <a:spLocks/>
              </p:cNvSpPr>
              <p:nvPr/>
            </p:nvSpPr>
            <p:spPr bwMode="auto">
              <a:xfrm>
                <a:off x="-3848877" y="7340614"/>
                <a:ext cx="1221565" cy="588949"/>
              </a:xfrm>
              <a:custGeom>
                <a:avLst/>
                <a:gdLst>
                  <a:gd name="T0" fmla="*/ 168 w 326"/>
                  <a:gd name="T1" fmla="*/ 3 h 157"/>
                  <a:gd name="T2" fmla="*/ 0 w 326"/>
                  <a:gd name="T3" fmla="*/ 157 h 157"/>
                  <a:gd name="T4" fmla="*/ 322 w 326"/>
                  <a:gd name="T5" fmla="*/ 157 h 157"/>
                  <a:gd name="T6" fmla="*/ 168 w 326"/>
                  <a:gd name="T7" fmla="*/ 3 h 157"/>
                </a:gdLst>
                <a:ahLst/>
                <a:cxnLst>
                  <a:cxn ang="0">
                    <a:pos x="T0" y="T1"/>
                  </a:cxn>
                  <a:cxn ang="0">
                    <a:pos x="T2" y="T3"/>
                  </a:cxn>
                  <a:cxn ang="0">
                    <a:pos x="T4" y="T5"/>
                  </a:cxn>
                  <a:cxn ang="0">
                    <a:pos x="T6" y="T7"/>
                  </a:cxn>
                </a:cxnLst>
                <a:rect l="0" t="0" r="r" b="b"/>
                <a:pathLst>
                  <a:path w="326" h="157">
                    <a:moveTo>
                      <a:pt x="168" y="3"/>
                    </a:moveTo>
                    <a:cubicBezTo>
                      <a:pt x="79" y="0"/>
                      <a:pt x="4" y="69"/>
                      <a:pt x="0" y="157"/>
                    </a:cubicBezTo>
                    <a:cubicBezTo>
                      <a:pt x="322" y="157"/>
                      <a:pt x="322" y="157"/>
                      <a:pt x="322" y="157"/>
                    </a:cubicBezTo>
                    <a:cubicBezTo>
                      <a:pt x="326" y="69"/>
                      <a:pt x="257" y="7"/>
                      <a:pt x="168" y="3"/>
                    </a:cubicBezTo>
                    <a:close/>
                  </a:path>
                </a:pathLst>
              </a:custGeom>
              <a:solidFill>
                <a:schemeClr val="accent2">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sp>
            <p:nvSpPr>
              <p:cNvPr id="141" name="Freeform 6"/>
              <p:cNvSpPr>
                <a:spLocks/>
              </p:cNvSpPr>
              <p:nvPr/>
            </p:nvSpPr>
            <p:spPr bwMode="auto">
              <a:xfrm>
                <a:off x="-6081393" y="7347623"/>
                <a:ext cx="2590559" cy="329533"/>
              </a:xfrm>
              <a:custGeom>
                <a:avLst/>
                <a:gdLst>
                  <a:gd name="T0" fmla="*/ 680 w 690"/>
                  <a:gd name="T1" fmla="*/ 86 h 86"/>
                  <a:gd name="T2" fmla="*/ 609 w 690"/>
                  <a:gd name="T3" fmla="*/ 55 h 86"/>
                  <a:gd name="T4" fmla="*/ 460 w 690"/>
                  <a:gd name="T5" fmla="*/ 25 h 86"/>
                  <a:gd name="T6" fmla="*/ 0 w 690"/>
                  <a:gd name="T7" fmla="*/ 25 h 86"/>
                  <a:gd name="T8" fmla="*/ 0 w 690"/>
                  <a:gd name="T9" fmla="*/ 0 h 86"/>
                  <a:gd name="T10" fmla="*/ 460 w 690"/>
                  <a:gd name="T11" fmla="*/ 0 h 86"/>
                  <a:gd name="T12" fmla="*/ 619 w 690"/>
                  <a:gd name="T13" fmla="*/ 32 h 86"/>
                  <a:gd name="T14" fmla="*/ 690 w 690"/>
                  <a:gd name="T15" fmla="*/ 63 h 86"/>
                  <a:gd name="T16" fmla="*/ 680 w 690"/>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0" h="86">
                    <a:moveTo>
                      <a:pt x="680" y="86"/>
                    </a:moveTo>
                    <a:cubicBezTo>
                      <a:pt x="609" y="55"/>
                      <a:pt x="609" y="55"/>
                      <a:pt x="609" y="55"/>
                    </a:cubicBezTo>
                    <a:cubicBezTo>
                      <a:pt x="572" y="39"/>
                      <a:pt x="504" y="25"/>
                      <a:pt x="460" y="25"/>
                    </a:cubicBezTo>
                    <a:cubicBezTo>
                      <a:pt x="0" y="25"/>
                      <a:pt x="0" y="25"/>
                      <a:pt x="0" y="25"/>
                    </a:cubicBezTo>
                    <a:cubicBezTo>
                      <a:pt x="0" y="0"/>
                      <a:pt x="0" y="0"/>
                      <a:pt x="0" y="0"/>
                    </a:cubicBezTo>
                    <a:cubicBezTo>
                      <a:pt x="460" y="0"/>
                      <a:pt x="460" y="0"/>
                      <a:pt x="460" y="0"/>
                    </a:cubicBezTo>
                    <a:cubicBezTo>
                      <a:pt x="507" y="0"/>
                      <a:pt x="579" y="14"/>
                      <a:pt x="619" y="32"/>
                    </a:cubicBezTo>
                    <a:cubicBezTo>
                      <a:pt x="690" y="63"/>
                      <a:pt x="690" y="63"/>
                      <a:pt x="690" y="63"/>
                    </a:cubicBezTo>
                    <a:lnTo>
                      <a:pt x="680" y="86"/>
                    </a:lnTo>
                    <a:close/>
                  </a:path>
                </a:pathLst>
              </a:custGeom>
              <a:solidFill>
                <a:schemeClr val="accent2">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sp>
            <p:nvSpPr>
              <p:cNvPr id="142" name="Oval 7"/>
              <p:cNvSpPr>
                <a:spLocks noChangeArrowheads="1"/>
              </p:cNvSpPr>
              <p:nvPr/>
            </p:nvSpPr>
            <p:spPr bwMode="auto">
              <a:xfrm>
                <a:off x="-10420057" y="6401101"/>
                <a:ext cx="2681827" cy="574926"/>
              </a:xfrm>
              <a:prstGeom prst="ellipse">
                <a:avLst/>
              </a:prstGeom>
              <a:solidFill>
                <a:schemeClr val="accent2">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sp>
            <p:nvSpPr>
              <p:cNvPr id="143" name="Freeform 8"/>
              <p:cNvSpPr>
                <a:spLocks/>
              </p:cNvSpPr>
              <p:nvPr/>
            </p:nvSpPr>
            <p:spPr bwMode="auto">
              <a:xfrm>
                <a:off x="-12385794" y="2173288"/>
                <a:ext cx="6500974" cy="4515274"/>
              </a:xfrm>
              <a:custGeom>
                <a:avLst/>
                <a:gdLst>
                  <a:gd name="T0" fmla="*/ 1699 w 1733"/>
                  <a:gd name="T1" fmla="*/ 1202 h 1202"/>
                  <a:gd name="T2" fmla="*/ 1733 w 1733"/>
                  <a:gd name="T3" fmla="*/ 1168 h 1202"/>
                  <a:gd name="T4" fmla="*/ 1733 w 1733"/>
                  <a:gd name="T5" fmla="*/ 34 h 1202"/>
                  <a:gd name="T6" fmla="*/ 1699 w 1733"/>
                  <a:gd name="T7" fmla="*/ 0 h 1202"/>
                  <a:gd name="T8" fmla="*/ 34 w 1733"/>
                  <a:gd name="T9" fmla="*/ 0 h 1202"/>
                  <a:gd name="T10" fmla="*/ 0 w 1733"/>
                  <a:gd name="T11" fmla="*/ 34 h 1202"/>
                  <a:gd name="T12" fmla="*/ 0 w 1733"/>
                  <a:gd name="T13" fmla="*/ 1168 h 1202"/>
                  <a:gd name="T14" fmla="*/ 34 w 1733"/>
                  <a:gd name="T15" fmla="*/ 1202 h 1202"/>
                  <a:gd name="T16" fmla="*/ 1699 w 1733"/>
                  <a:gd name="T17" fmla="*/ 120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3" h="1202">
                    <a:moveTo>
                      <a:pt x="1699" y="1202"/>
                    </a:moveTo>
                    <a:cubicBezTo>
                      <a:pt x="1718" y="1202"/>
                      <a:pt x="1733" y="1187"/>
                      <a:pt x="1733" y="1168"/>
                    </a:cubicBezTo>
                    <a:cubicBezTo>
                      <a:pt x="1733" y="34"/>
                      <a:pt x="1733" y="34"/>
                      <a:pt x="1733" y="34"/>
                    </a:cubicBezTo>
                    <a:cubicBezTo>
                      <a:pt x="1733" y="15"/>
                      <a:pt x="1718" y="0"/>
                      <a:pt x="1699" y="0"/>
                    </a:cubicBezTo>
                    <a:cubicBezTo>
                      <a:pt x="34" y="0"/>
                      <a:pt x="34" y="0"/>
                      <a:pt x="34" y="0"/>
                    </a:cubicBezTo>
                    <a:cubicBezTo>
                      <a:pt x="15" y="0"/>
                      <a:pt x="0" y="15"/>
                      <a:pt x="0" y="34"/>
                    </a:cubicBezTo>
                    <a:cubicBezTo>
                      <a:pt x="0" y="1168"/>
                      <a:pt x="0" y="1168"/>
                      <a:pt x="0" y="1168"/>
                    </a:cubicBezTo>
                    <a:cubicBezTo>
                      <a:pt x="0" y="1187"/>
                      <a:pt x="15" y="1202"/>
                      <a:pt x="34" y="1202"/>
                    </a:cubicBezTo>
                    <a:lnTo>
                      <a:pt x="1699" y="1202"/>
                    </a:lnTo>
                    <a:close/>
                  </a:path>
                </a:pathLst>
              </a:custGeom>
              <a:solidFill>
                <a:schemeClr val="accent2">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sp>
            <p:nvSpPr>
              <p:cNvPr id="144" name="Rectangle 9"/>
              <p:cNvSpPr>
                <a:spLocks noChangeArrowheads="1"/>
              </p:cNvSpPr>
              <p:nvPr/>
            </p:nvSpPr>
            <p:spPr bwMode="auto">
              <a:xfrm>
                <a:off x="-12182202" y="2369604"/>
                <a:ext cx="6093786" cy="3463579"/>
              </a:xfrm>
              <a:prstGeom prst="rect">
                <a:avLst/>
              </a:prstGeom>
              <a:solidFill>
                <a:schemeClr val="bg1">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sp>
            <p:nvSpPr>
              <p:cNvPr id="145" name="Rectangle 10"/>
              <p:cNvSpPr>
                <a:spLocks noChangeArrowheads="1"/>
              </p:cNvSpPr>
              <p:nvPr/>
            </p:nvSpPr>
            <p:spPr bwMode="auto">
              <a:xfrm>
                <a:off x="-13115925" y="7614053"/>
                <a:ext cx="8066542" cy="301488"/>
              </a:xfrm>
              <a:prstGeom prst="rect">
                <a:avLst/>
              </a:prstGeom>
              <a:solidFill>
                <a:schemeClr val="accent2">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sp>
            <p:nvSpPr>
              <p:cNvPr id="146" name="Freeform 11"/>
              <p:cNvSpPr>
                <a:spLocks/>
              </p:cNvSpPr>
              <p:nvPr/>
            </p:nvSpPr>
            <p:spPr bwMode="auto">
              <a:xfrm>
                <a:off x="-13115925" y="7249465"/>
                <a:ext cx="8066542" cy="364587"/>
              </a:xfrm>
              <a:custGeom>
                <a:avLst/>
                <a:gdLst>
                  <a:gd name="T0" fmla="*/ 5080 w 5080"/>
                  <a:gd name="T1" fmla="*/ 232 h 232"/>
                  <a:gd name="T2" fmla="*/ 0 w 5080"/>
                  <a:gd name="T3" fmla="*/ 232 h 232"/>
                  <a:gd name="T4" fmla="*/ 315 w 5080"/>
                  <a:gd name="T5" fmla="*/ 0 h 232"/>
                  <a:gd name="T6" fmla="*/ 4763 w 5080"/>
                  <a:gd name="T7" fmla="*/ 0 h 232"/>
                  <a:gd name="T8" fmla="*/ 5080 w 5080"/>
                  <a:gd name="T9" fmla="*/ 232 h 232"/>
                </a:gdLst>
                <a:ahLst/>
                <a:cxnLst>
                  <a:cxn ang="0">
                    <a:pos x="T0" y="T1"/>
                  </a:cxn>
                  <a:cxn ang="0">
                    <a:pos x="T2" y="T3"/>
                  </a:cxn>
                  <a:cxn ang="0">
                    <a:pos x="T4" y="T5"/>
                  </a:cxn>
                  <a:cxn ang="0">
                    <a:pos x="T6" y="T7"/>
                  </a:cxn>
                  <a:cxn ang="0">
                    <a:pos x="T8" y="T9"/>
                  </a:cxn>
                </a:cxnLst>
                <a:rect l="0" t="0" r="r" b="b"/>
                <a:pathLst>
                  <a:path w="5080" h="232">
                    <a:moveTo>
                      <a:pt x="5080" y="232"/>
                    </a:moveTo>
                    <a:lnTo>
                      <a:pt x="0" y="232"/>
                    </a:lnTo>
                    <a:lnTo>
                      <a:pt x="315" y="0"/>
                    </a:lnTo>
                    <a:lnTo>
                      <a:pt x="4763" y="0"/>
                    </a:lnTo>
                    <a:lnTo>
                      <a:pt x="5080" y="232"/>
                    </a:lnTo>
                    <a:close/>
                  </a:path>
                </a:pathLst>
              </a:custGeom>
              <a:solidFill>
                <a:schemeClr val="accent2">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grpSp>
        <p:grpSp>
          <p:nvGrpSpPr>
            <p:cNvPr id="111" name="Group 110"/>
            <p:cNvGrpSpPr/>
            <p:nvPr/>
          </p:nvGrpSpPr>
          <p:grpSpPr>
            <a:xfrm>
              <a:off x="9209836" y="3245678"/>
              <a:ext cx="1119703" cy="698404"/>
              <a:chOff x="-3125614" y="2820855"/>
              <a:chExt cx="2995612" cy="1868487"/>
            </a:xfrm>
          </p:grpSpPr>
          <p:grpSp>
            <p:nvGrpSpPr>
              <p:cNvPr id="113" name="Group 3"/>
              <p:cNvGrpSpPr>
                <a:grpSpLocks/>
              </p:cNvGrpSpPr>
              <p:nvPr/>
            </p:nvGrpSpPr>
            <p:grpSpPr bwMode="auto">
              <a:xfrm>
                <a:off x="-3125614" y="2820855"/>
                <a:ext cx="2995612" cy="1868487"/>
                <a:chOff x="5437366" y="1237061"/>
                <a:chExt cx="4432300" cy="2764080"/>
              </a:xfrm>
            </p:grpSpPr>
            <p:sp>
              <p:nvSpPr>
                <p:cNvPr id="133" name="Rectangle 132"/>
                <p:cNvSpPr/>
                <p:nvPr/>
              </p:nvSpPr>
              <p:spPr bwMode="auto">
                <a:xfrm>
                  <a:off x="5437366" y="1237061"/>
                  <a:ext cx="4432300" cy="338171"/>
                </a:xfrm>
                <a:prstGeom prst="rect">
                  <a:avLst/>
                </a:prstGeom>
                <a:solidFill>
                  <a:srgbClr val="CDCDC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134" name="Oval 133"/>
                <p:cNvSpPr/>
                <p:nvPr/>
              </p:nvSpPr>
              <p:spPr bwMode="auto">
                <a:xfrm>
                  <a:off x="5552459" y="1302817"/>
                  <a:ext cx="321795" cy="321732"/>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135" name="Rectangle 134"/>
                <p:cNvSpPr/>
                <p:nvPr/>
              </p:nvSpPr>
              <p:spPr bwMode="auto">
                <a:xfrm>
                  <a:off x="5437366" y="1575232"/>
                  <a:ext cx="4432300" cy="242590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136" name="Oval 135"/>
                <p:cNvSpPr/>
                <p:nvPr/>
              </p:nvSpPr>
              <p:spPr bwMode="auto">
                <a:xfrm>
                  <a:off x="5904789" y="1349785"/>
                  <a:ext cx="213747" cy="21135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sp>
            <p:nvSpPr>
              <p:cNvPr id="114" name="Rectangle 113"/>
              <p:cNvSpPr/>
              <p:nvPr/>
            </p:nvSpPr>
            <p:spPr bwMode="auto">
              <a:xfrm>
                <a:off x="-2970054" y="3249779"/>
                <a:ext cx="129991" cy="129991"/>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15" name="Rectangle 114"/>
              <p:cNvSpPr/>
              <p:nvPr/>
            </p:nvSpPr>
            <p:spPr bwMode="auto">
              <a:xfrm>
                <a:off x="-2970054" y="3501338"/>
                <a:ext cx="129991" cy="129991"/>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24" name="Rectangle 123"/>
              <p:cNvSpPr/>
              <p:nvPr/>
            </p:nvSpPr>
            <p:spPr bwMode="auto">
              <a:xfrm>
                <a:off x="-2970054" y="3752897"/>
                <a:ext cx="129991" cy="129991"/>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25" name="Rectangle 124"/>
              <p:cNvSpPr/>
              <p:nvPr/>
            </p:nvSpPr>
            <p:spPr bwMode="auto">
              <a:xfrm>
                <a:off x="-2618563" y="3118201"/>
                <a:ext cx="390913" cy="1469740"/>
              </a:xfrm>
              <a:prstGeom prst="rect">
                <a:avLst/>
              </a:prstGeom>
              <a:solidFill>
                <a:srgbClr val="E0E0E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26" name="Rectangle 125"/>
              <p:cNvSpPr/>
              <p:nvPr/>
            </p:nvSpPr>
            <p:spPr bwMode="auto">
              <a:xfrm>
                <a:off x="-2041364" y="3187961"/>
                <a:ext cx="1011346" cy="12231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27" name="Rectangle 126"/>
              <p:cNvSpPr/>
              <p:nvPr/>
            </p:nvSpPr>
            <p:spPr bwMode="auto">
              <a:xfrm>
                <a:off x="-2041364" y="3440336"/>
                <a:ext cx="1491354" cy="12231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28" name="Rectangle 127"/>
              <p:cNvSpPr/>
              <p:nvPr/>
            </p:nvSpPr>
            <p:spPr bwMode="auto">
              <a:xfrm>
                <a:off x="-2041362" y="3945087"/>
                <a:ext cx="692614" cy="12231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29" name="Rectangle 128"/>
              <p:cNvSpPr/>
              <p:nvPr/>
            </p:nvSpPr>
            <p:spPr bwMode="auto">
              <a:xfrm>
                <a:off x="-2041364" y="3692712"/>
                <a:ext cx="1021344" cy="12231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30" name="Rectangle 129"/>
              <p:cNvSpPr/>
              <p:nvPr/>
            </p:nvSpPr>
            <p:spPr bwMode="auto">
              <a:xfrm>
                <a:off x="-2041364" y="4197463"/>
                <a:ext cx="1691356" cy="12231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31" name="Rectangle 130"/>
              <p:cNvSpPr/>
              <p:nvPr/>
            </p:nvSpPr>
            <p:spPr bwMode="auto">
              <a:xfrm>
                <a:off x="-2041364" y="4449838"/>
                <a:ext cx="1501352" cy="12231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32" name="Rectangle 131"/>
              <p:cNvSpPr/>
              <p:nvPr/>
            </p:nvSpPr>
            <p:spPr bwMode="auto">
              <a:xfrm>
                <a:off x="-2970054" y="4004457"/>
                <a:ext cx="129991" cy="129991"/>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grpSp>
        <p:sp>
          <p:nvSpPr>
            <p:cNvPr id="112" name="Rectangle 129"/>
            <p:cNvSpPr/>
            <p:nvPr/>
          </p:nvSpPr>
          <p:spPr bwMode="auto">
            <a:xfrm>
              <a:off x="9133371" y="3201988"/>
              <a:ext cx="1327150" cy="752475"/>
            </a:xfrm>
            <a:custGeom>
              <a:avLst/>
              <a:gdLst>
                <a:gd name="connsiteX0" fmla="*/ 0 w 4432300"/>
                <a:gd name="connsiteY0" fmla="*/ 0 h 2958709"/>
                <a:gd name="connsiteX1" fmla="*/ 4432300 w 4432300"/>
                <a:gd name="connsiteY1" fmla="*/ 0 h 2958709"/>
                <a:gd name="connsiteX2" fmla="*/ 4432300 w 4432300"/>
                <a:gd name="connsiteY2" fmla="*/ 2958709 h 2958709"/>
                <a:gd name="connsiteX3" fmla="*/ 0 w 4432300"/>
                <a:gd name="connsiteY3" fmla="*/ 2958709 h 2958709"/>
                <a:gd name="connsiteX4" fmla="*/ 0 w 4432300"/>
                <a:gd name="connsiteY4" fmla="*/ 0 h 2958709"/>
                <a:gd name="connsiteX0" fmla="*/ 0 w 4432300"/>
                <a:gd name="connsiteY0" fmla="*/ 2958709 h 2958709"/>
                <a:gd name="connsiteX1" fmla="*/ 4432300 w 4432300"/>
                <a:gd name="connsiteY1" fmla="*/ 0 h 2958709"/>
                <a:gd name="connsiteX2" fmla="*/ 4432300 w 4432300"/>
                <a:gd name="connsiteY2" fmla="*/ 2958709 h 2958709"/>
                <a:gd name="connsiteX3" fmla="*/ 0 w 4432300"/>
                <a:gd name="connsiteY3" fmla="*/ 2958709 h 2958709"/>
              </a:gdLst>
              <a:ahLst/>
              <a:cxnLst>
                <a:cxn ang="0">
                  <a:pos x="connsiteX0" y="connsiteY0"/>
                </a:cxn>
                <a:cxn ang="0">
                  <a:pos x="connsiteX1" y="connsiteY1"/>
                </a:cxn>
                <a:cxn ang="0">
                  <a:pos x="connsiteX2" y="connsiteY2"/>
                </a:cxn>
                <a:cxn ang="0">
                  <a:pos x="connsiteX3" y="connsiteY3"/>
                </a:cxn>
              </a:cxnLst>
              <a:rect l="l" t="t" r="r" b="b"/>
              <a:pathLst>
                <a:path w="4432300" h="2958709">
                  <a:moveTo>
                    <a:pt x="0" y="2958709"/>
                  </a:moveTo>
                  <a:lnTo>
                    <a:pt x="4432300" y="0"/>
                  </a:lnTo>
                  <a:lnTo>
                    <a:pt x="4432300" y="2958709"/>
                  </a:lnTo>
                  <a:lnTo>
                    <a:pt x="0" y="2958709"/>
                  </a:lnTo>
                  <a:close/>
                </a:path>
              </a:pathLst>
            </a:custGeom>
            <a:solidFill>
              <a:schemeClr val="bg1">
                <a:lumMod val="85000"/>
                <a:alpha val="31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nvGrpSpPr>
          <p:cNvPr id="147" name="Group 146"/>
          <p:cNvGrpSpPr/>
          <p:nvPr/>
        </p:nvGrpSpPr>
        <p:grpSpPr>
          <a:xfrm>
            <a:off x="7412532" y="1785548"/>
            <a:ext cx="2097249" cy="1152505"/>
            <a:chOff x="8878888" y="3140075"/>
            <a:chExt cx="2371725" cy="1303338"/>
          </a:xfrm>
        </p:grpSpPr>
        <p:grpSp>
          <p:nvGrpSpPr>
            <p:cNvPr id="148" name="Group 81"/>
            <p:cNvGrpSpPr>
              <a:grpSpLocks/>
            </p:cNvGrpSpPr>
            <p:nvPr/>
          </p:nvGrpSpPr>
          <p:grpSpPr bwMode="auto">
            <a:xfrm>
              <a:off x="8878888" y="3140075"/>
              <a:ext cx="2371725" cy="1303338"/>
              <a:chOff x="-13115925" y="2173288"/>
              <a:chExt cx="10488613" cy="5756275"/>
            </a:xfrm>
          </p:grpSpPr>
          <p:sp>
            <p:nvSpPr>
              <p:cNvPr id="170" name="Freeform 5"/>
              <p:cNvSpPr>
                <a:spLocks/>
              </p:cNvSpPr>
              <p:nvPr/>
            </p:nvSpPr>
            <p:spPr bwMode="auto">
              <a:xfrm>
                <a:off x="-3848877" y="7340614"/>
                <a:ext cx="1221565" cy="588949"/>
              </a:xfrm>
              <a:custGeom>
                <a:avLst/>
                <a:gdLst>
                  <a:gd name="T0" fmla="*/ 168 w 326"/>
                  <a:gd name="T1" fmla="*/ 3 h 157"/>
                  <a:gd name="T2" fmla="*/ 0 w 326"/>
                  <a:gd name="T3" fmla="*/ 157 h 157"/>
                  <a:gd name="T4" fmla="*/ 322 w 326"/>
                  <a:gd name="T5" fmla="*/ 157 h 157"/>
                  <a:gd name="T6" fmla="*/ 168 w 326"/>
                  <a:gd name="T7" fmla="*/ 3 h 157"/>
                </a:gdLst>
                <a:ahLst/>
                <a:cxnLst>
                  <a:cxn ang="0">
                    <a:pos x="T0" y="T1"/>
                  </a:cxn>
                  <a:cxn ang="0">
                    <a:pos x="T2" y="T3"/>
                  </a:cxn>
                  <a:cxn ang="0">
                    <a:pos x="T4" y="T5"/>
                  </a:cxn>
                  <a:cxn ang="0">
                    <a:pos x="T6" y="T7"/>
                  </a:cxn>
                </a:cxnLst>
                <a:rect l="0" t="0" r="r" b="b"/>
                <a:pathLst>
                  <a:path w="326" h="157">
                    <a:moveTo>
                      <a:pt x="168" y="3"/>
                    </a:moveTo>
                    <a:cubicBezTo>
                      <a:pt x="79" y="0"/>
                      <a:pt x="4" y="69"/>
                      <a:pt x="0" y="157"/>
                    </a:cubicBezTo>
                    <a:cubicBezTo>
                      <a:pt x="322" y="157"/>
                      <a:pt x="322" y="157"/>
                      <a:pt x="322" y="157"/>
                    </a:cubicBezTo>
                    <a:cubicBezTo>
                      <a:pt x="326" y="69"/>
                      <a:pt x="257" y="7"/>
                      <a:pt x="168" y="3"/>
                    </a:cubicBezTo>
                    <a:close/>
                  </a:path>
                </a:pathLst>
              </a:custGeom>
              <a:solidFill>
                <a:schemeClr val="accent2">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sp>
            <p:nvSpPr>
              <p:cNvPr id="171" name="Freeform 6"/>
              <p:cNvSpPr>
                <a:spLocks/>
              </p:cNvSpPr>
              <p:nvPr/>
            </p:nvSpPr>
            <p:spPr bwMode="auto">
              <a:xfrm>
                <a:off x="-6081393" y="7347623"/>
                <a:ext cx="2590559" cy="329533"/>
              </a:xfrm>
              <a:custGeom>
                <a:avLst/>
                <a:gdLst>
                  <a:gd name="T0" fmla="*/ 680 w 690"/>
                  <a:gd name="T1" fmla="*/ 86 h 86"/>
                  <a:gd name="T2" fmla="*/ 609 w 690"/>
                  <a:gd name="T3" fmla="*/ 55 h 86"/>
                  <a:gd name="T4" fmla="*/ 460 w 690"/>
                  <a:gd name="T5" fmla="*/ 25 h 86"/>
                  <a:gd name="T6" fmla="*/ 0 w 690"/>
                  <a:gd name="T7" fmla="*/ 25 h 86"/>
                  <a:gd name="T8" fmla="*/ 0 w 690"/>
                  <a:gd name="T9" fmla="*/ 0 h 86"/>
                  <a:gd name="T10" fmla="*/ 460 w 690"/>
                  <a:gd name="T11" fmla="*/ 0 h 86"/>
                  <a:gd name="T12" fmla="*/ 619 w 690"/>
                  <a:gd name="T13" fmla="*/ 32 h 86"/>
                  <a:gd name="T14" fmla="*/ 690 w 690"/>
                  <a:gd name="T15" fmla="*/ 63 h 86"/>
                  <a:gd name="T16" fmla="*/ 680 w 690"/>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0" h="86">
                    <a:moveTo>
                      <a:pt x="680" y="86"/>
                    </a:moveTo>
                    <a:cubicBezTo>
                      <a:pt x="609" y="55"/>
                      <a:pt x="609" y="55"/>
                      <a:pt x="609" y="55"/>
                    </a:cubicBezTo>
                    <a:cubicBezTo>
                      <a:pt x="572" y="39"/>
                      <a:pt x="504" y="25"/>
                      <a:pt x="460" y="25"/>
                    </a:cubicBezTo>
                    <a:cubicBezTo>
                      <a:pt x="0" y="25"/>
                      <a:pt x="0" y="25"/>
                      <a:pt x="0" y="25"/>
                    </a:cubicBezTo>
                    <a:cubicBezTo>
                      <a:pt x="0" y="0"/>
                      <a:pt x="0" y="0"/>
                      <a:pt x="0" y="0"/>
                    </a:cubicBezTo>
                    <a:cubicBezTo>
                      <a:pt x="460" y="0"/>
                      <a:pt x="460" y="0"/>
                      <a:pt x="460" y="0"/>
                    </a:cubicBezTo>
                    <a:cubicBezTo>
                      <a:pt x="507" y="0"/>
                      <a:pt x="579" y="14"/>
                      <a:pt x="619" y="32"/>
                    </a:cubicBezTo>
                    <a:cubicBezTo>
                      <a:pt x="690" y="63"/>
                      <a:pt x="690" y="63"/>
                      <a:pt x="690" y="63"/>
                    </a:cubicBezTo>
                    <a:lnTo>
                      <a:pt x="680" y="86"/>
                    </a:lnTo>
                    <a:close/>
                  </a:path>
                </a:pathLst>
              </a:custGeom>
              <a:solidFill>
                <a:schemeClr val="accent2">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sp>
            <p:nvSpPr>
              <p:cNvPr id="172" name="Oval 7"/>
              <p:cNvSpPr>
                <a:spLocks noChangeArrowheads="1"/>
              </p:cNvSpPr>
              <p:nvPr/>
            </p:nvSpPr>
            <p:spPr bwMode="auto">
              <a:xfrm>
                <a:off x="-10420057" y="6401101"/>
                <a:ext cx="2681827" cy="574926"/>
              </a:xfrm>
              <a:prstGeom prst="ellipse">
                <a:avLst/>
              </a:prstGeom>
              <a:solidFill>
                <a:schemeClr val="accent2">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sp>
            <p:nvSpPr>
              <p:cNvPr id="173" name="Freeform 8"/>
              <p:cNvSpPr>
                <a:spLocks/>
              </p:cNvSpPr>
              <p:nvPr/>
            </p:nvSpPr>
            <p:spPr bwMode="auto">
              <a:xfrm>
                <a:off x="-12385794" y="2173288"/>
                <a:ext cx="6500974" cy="4515274"/>
              </a:xfrm>
              <a:custGeom>
                <a:avLst/>
                <a:gdLst>
                  <a:gd name="T0" fmla="*/ 1699 w 1733"/>
                  <a:gd name="T1" fmla="*/ 1202 h 1202"/>
                  <a:gd name="T2" fmla="*/ 1733 w 1733"/>
                  <a:gd name="T3" fmla="*/ 1168 h 1202"/>
                  <a:gd name="T4" fmla="*/ 1733 w 1733"/>
                  <a:gd name="T5" fmla="*/ 34 h 1202"/>
                  <a:gd name="T6" fmla="*/ 1699 w 1733"/>
                  <a:gd name="T7" fmla="*/ 0 h 1202"/>
                  <a:gd name="T8" fmla="*/ 34 w 1733"/>
                  <a:gd name="T9" fmla="*/ 0 h 1202"/>
                  <a:gd name="T10" fmla="*/ 0 w 1733"/>
                  <a:gd name="T11" fmla="*/ 34 h 1202"/>
                  <a:gd name="T12" fmla="*/ 0 w 1733"/>
                  <a:gd name="T13" fmla="*/ 1168 h 1202"/>
                  <a:gd name="T14" fmla="*/ 34 w 1733"/>
                  <a:gd name="T15" fmla="*/ 1202 h 1202"/>
                  <a:gd name="T16" fmla="*/ 1699 w 1733"/>
                  <a:gd name="T17" fmla="*/ 120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3" h="1202">
                    <a:moveTo>
                      <a:pt x="1699" y="1202"/>
                    </a:moveTo>
                    <a:cubicBezTo>
                      <a:pt x="1718" y="1202"/>
                      <a:pt x="1733" y="1187"/>
                      <a:pt x="1733" y="1168"/>
                    </a:cubicBezTo>
                    <a:cubicBezTo>
                      <a:pt x="1733" y="34"/>
                      <a:pt x="1733" y="34"/>
                      <a:pt x="1733" y="34"/>
                    </a:cubicBezTo>
                    <a:cubicBezTo>
                      <a:pt x="1733" y="15"/>
                      <a:pt x="1718" y="0"/>
                      <a:pt x="1699" y="0"/>
                    </a:cubicBezTo>
                    <a:cubicBezTo>
                      <a:pt x="34" y="0"/>
                      <a:pt x="34" y="0"/>
                      <a:pt x="34" y="0"/>
                    </a:cubicBezTo>
                    <a:cubicBezTo>
                      <a:pt x="15" y="0"/>
                      <a:pt x="0" y="15"/>
                      <a:pt x="0" y="34"/>
                    </a:cubicBezTo>
                    <a:cubicBezTo>
                      <a:pt x="0" y="1168"/>
                      <a:pt x="0" y="1168"/>
                      <a:pt x="0" y="1168"/>
                    </a:cubicBezTo>
                    <a:cubicBezTo>
                      <a:pt x="0" y="1187"/>
                      <a:pt x="15" y="1202"/>
                      <a:pt x="34" y="1202"/>
                    </a:cubicBezTo>
                    <a:lnTo>
                      <a:pt x="1699" y="1202"/>
                    </a:lnTo>
                    <a:close/>
                  </a:path>
                </a:pathLst>
              </a:custGeom>
              <a:solidFill>
                <a:schemeClr val="accent2">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sp>
            <p:nvSpPr>
              <p:cNvPr id="174" name="Rectangle 9"/>
              <p:cNvSpPr>
                <a:spLocks noChangeArrowheads="1"/>
              </p:cNvSpPr>
              <p:nvPr/>
            </p:nvSpPr>
            <p:spPr bwMode="auto">
              <a:xfrm>
                <a:off x="-12182202" y="2369604"/>
                <a:ext cx="6093786" cy="3463579"/>
              </a:xfrm>
              <a:prstGeom prst="rect">
                <a:avLst/>
              </a:prstGeom>
              <a:solidFill>
                <a:schemeClr val="bg1">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sp>
            <p:nvSpPr>
              <p:cNvPr id="175" name="Rectangle 10"/>
              <p:cNvSpPr>
                <a:spLocks noChangeArrowheads="1"/>
              </p:cNvSpPr>
              <p:nvPr/>
            </p:nvSpPr>
            <p:spPr bwMode="auto">
              <a:xfrm>
                <a:off x="-13115925" y="7614053"/>
                <a:ext cx="8066542" cy="301488"/>
              </a:xfrm>
              <a:prstGeom prst="rect">
                <a:avLst/>
              </a:prstGeom>
              <a:solidFill>
                <a:schemeClr val="accent2">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sp>
            <p:nvSpPr>
              <p:cNvPr id="176" name="Freeform 11"/>
              <p:cNvSpPr>
                <a:spLocks/>
              </p:cNvSpPr>
              <p:nvPr/>
            </p:nvSpPr>
            <p:spPr bwMode="auto">
              <a:xfrm>
                <a:off x="-13115925" y="7249465"/>
                <a:ext cx="8066542" cy="364587"/>
              </a:xfrm>
              <a:custGeom>
                <a:avLst/>
                <a:gdLst>
                  <a:gd name="T0" fmla="*/ 5080 w 5080"/>
                  <a:gd name="T1" fmla="*/ 232 h 232"/>
                  <a:gd name="T2" fmla="*/ 0 w 5080"/>
                  <a:gd name="T3" fmla="*/ 232 h 232"/>
                  <a:gd name="T4" fmla="*/ 315 w 5080"/>
                  <a:gd name="T5" fmla="*/ 0 h 232"/>
                  <a:gd name="T6" fmla="*/ 4763 w 5080"/>
                  <a:gd name="T7" fmla="*/ 0 h 232"/>
                  <a:gd name="T8" fmla="*/ 5080 w 5080"/>
                  <a:gd name="T9" fmla="*/ 232 h 232"/>
                </a:gdLst>
                <a:ahLst/>
                <a:cxnLst>
                  <a:cxn ang="0">
                    <a:pos x="T0" y="T1"/>
                  </a:cxn>
                  <a:cxn ang="0">
                    <a:pos x="T2" y="T3"/>
                  </a:cxn>
                  <a:cxn ang="0">
                    <a:pos x="T4" y="T5"/>
                  </a:cxn>
                  <a:cxn ang="0">
                    <a:pos x="T6" y="T7"/>
                  </a:cxn>
                  <a:cxn ang="0">
                    <a:pos x="T8" y="T9"/>
                  </a:cxn>
                </a:cxnLst>
                <a:rect l="0" t="0" r="r" b="b"/>
                <a:pathLst>
                  <a:path w="5080" h="232">
                    <a:moveTo>
                      <a:pt x="5080" y="232"/>
                    </a:moveTo>
                    <a:lnTo>
                      <a:pt x="0" y="232"/>
                    </a:lnTo>
                    <a:lnTo>
                      <a:pt x="315" y="0"/>
                    </a:lnTo>
                    <a:lnTo>
                      <a:pt x="4763" y="0"/>
                    </a:lnTo>
                    <a:lnTo>
                      <a:pt x="5080" y="232"/>
                    </a:lnTo>
                    <a:close/>
                  </a:path>
                </a:pathLst>
              </a:custGeom>
              <a:solidFill>
                <a:schemeClr val="accent2">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grpSp>
        <p:grpSp>
          <p:nvGrpSpPr>
            <p:cNvPr id="149" name="Group 148"/>
            <p:cNvGrpSpPr/>
            <p:nvPr/>
          </p:nvGrpSpPr>
          <p:grpSpPr>
            <a:xfrm>
              <a:off x="9209836" y="3245678"/>
              <a:ext cx="1119703" cy="698404"/>
              <a:chOff x="-3125614" y="2820855"/>
              <a:chExt cx="2995612" cy="1868487"/>
            </a:xfrm>
          </p:grpSpPr>
          <p:grpSp>
            <p:nvGrpSpPr>
              <p:cNvPr id="153" name="Group 3"/>
              <p:cNvGrpSpPr>
                <a:grpSpLocks/>
              </p:cNvGrpSpPr>
              <p:nvPr/>
            </p:nvGrpSpPr>
            <p:grpSpPr bwMode="auto">
              <a:xfrm>
                <a:off x="-3125614" y="2820855"/>
                <a:ext cx="2995612" cy="1868487"/>
                <a:chOff x="5437366" y="1237061"/>
                <a:chExt cx="4432300" cy="2764080"/>
              </a:xfrm>
            </p:grpSpPr>
            <p:sp>
              <p:nvSpPr>
                <p:cNvPr id="166" name="Rectangle 165"/>
                <p:cNvSpPr/>
                <p:nvPr/>
              </p:nvSpPr>
              <p:spPr bwMode="auto">
                <a:xfrm>
                  <a:off x="5437366" y="1237061"/>
                  <a:ext cx="4432300" cy="338171"/>
                </a:xfrm>
                <a:prstGeom prst="rect">
                  <a:avLst/>
                </a:prstGeom>
                <a:solidFill>
                  <a:srgbClr val="CDCDC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167" name="Oval 166"/>
                <p:cNvSpPr/>
                <p:nvPr/>
              </p:nvSpPr>
              <p:spPr bwMode="auto">
                <a:xfrm>
                  <a:off x="5552459" y="1302817"/>
                  <a:ext cx="321795" cy="321732"/>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168" name="Rectangle 167"/>
                <p:cNvSpPr/>
                <p:nvPr/>
              </p:nvSpPr>
              <p:spPr bwMode="auto">
                <a:xfrm>
                  <a:off x="5437366" y="1575232"/>
                  <a:ext cx="4432300" cy="242590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169" name="Oval 168"/>
                <p:cNvSpPr/>
                <p:nvPr/>
              </p:nvSpPr>
              <p:spPr bwMode="auto">
                <a:xfrm>
                  <a:off x="5904789" y="1349785"/>
                  <a:ext cx="213747" cy="21135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sp>
            <p:nvSpPr>
              <p:cNvPr id="154" name="Rectangle 153"/>
              <p:cNvSpPr/>
              <p:nvPr/>
            </p:nvSpPr>
            <p:spPr bwMode="auto">
              <a:xfrm>
                <a:off x="-2970054" y="3249779"/>
                <a:ext cx="129991" cy="129991"/>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55" name="Rectangle 154"/>
              <p:cNvSpPr/>
              <p:nvPr/>
            </p:nvSpPr>
            <p:spPr bwMode="auto">
              <a:xfrm>
                <a:off x="-2970054" y="3501338"/>
                <a:ext cx="129991" cy="129991"/>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57" name="Rectangle 156"/>
              <p:cNvSpPr/>
              <p:nvPr/>
            </p:nvSpPr>
            <p:spPr bwMode="auto">
              <a:xfrm>
                <a:off x="-2970054" y="3752897"/>
                <a:ext cx="129991" cy="129991"/>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58" name="Rectangle 157"/>
              <p:cNvSpPr/>
              <p:nvPr/>
            </p:nvSpPr>
            <p:spPr bwMode="auto">
              <a:xfrm>
                <a:off x="-2618563" y="3118201"/>
                <a:ext cx="390913" cy="1469740"/>
              </a:xfrm>
              <a:prstGeom prst="rect">
                <a:avLst/>
              </a:prstGeom>
              <a:solidFill>
                <a:srgbClr val="E0E0E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59" name="Rectangle 158"/>
              <p:cNvSpPr/>
              <p:nvPr/>
            </p:nvSpPr>
            <p:spPr bwMode="auto">
              <a:xfrm>
                <a:off x="-2041364" y="3187961"/>
                <a:ext cx="1011346" cy="12231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60" name="Rectangle 159"/>
              <p:cNvSpPr/>
              <p:nvPr/>
            </p:nvSpPr>
            <p:spPr bwMode="auto">
              <a:xfrm>
                <a:off x="-2041364" y="3440336"/>
                <a:ext cx="1491354" cy="12231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61" name="Rectangle 160"/>
              <p:cNvSpPr/>
              <p:nvPr/>
            </p:nvSpPr>
            <p:spPr bwMode="auto">
              <a:xfrm>
                <a:off x="-2041362" y="3945087"/>
                <a:ext cx="692614" cy="12231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62" name="Rectangle 161"/>
              <p:cNvSpPr/>
              <p:nvPr/>
            </p:nvSpPr>
            <p:spPr bwMode="auto">
              <a:xfrm>
                <a:off x="-2041364" y="3692712"/>
                <a:ext cx="1021344" cy="12231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63" name="Rectangle 162"/>
              <p:cNvSpPr/>
              <p:nvPr/>
            </p:nvSpPr>
            <p:spPr bwMode="auto">
              <a:xfrm>
                <a:off x="-2041364" y="4197463"/>
                <a:ext cx="1691356" cy="12231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64" name="Rectangle 163"/>
              <p:cNvSpPr/>
              <p:nvPr/>
            </p:nvSpPr>
            <p:spPr bwMode="auto">
              <a:xfrm>
                <a:off x="-2041364" y="4449838"/>
                <a:ext cx="1501352" cy="12231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65" name="Rectangle 164"/>
              <p:cNvSpPr/>
              <p:nvPr/>
            </p:nvSpPr>
            <p:spPr bwMode="auto">
              <a:xfrm>
                <a:off x="-2970054" y="4004457"/>
                <a:ext cx="129991" cy="129991"/>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grpSp>
        <p:sp>
          <p:nvSpPr>
            <p:cNvPr id="150" name="Rectangle 129"/>
            <p:cNvSpPr/>
            <p:nvPr/>
          </p:nvSpPr>
          <p:spPr bwMode="auto">
            <a:xfrm>
              <a:off x="9133371" y="3201988"/>
              <a:ext cx="1327150" cy="752475"/>
            </a:xfrm>
            <a:custGeom>
              <a:avLst/>
              <a:gdLst>
                <a:gd name="connsiteX0" fmla="*/ 0 w 4432300"/>
                <a:gd name="connsiteY0" fmla="*/ 0 h 2958709"/>
                <a:gd name="connsiteX1" fmla="*/ 4432300 w 4432300"/>
                <a:gd name="connsiteY1" fmla="*/ 0 h 2958709"/>
                <a:gd name="connsiteX2" fmla="*/ 4432300 w 4432300"/>
                <a:gd name="connsiteY2" fmla="*/ 2958709 h 2958709"/>
                <a:gd name="connsiteX3" fmla="*/ 0 w 4432300"/>
                <a:gd name="connsiteY3" fmla="*/ 2958709 h 2958709"/>
                <a:gd name="connsiteX4" fmla="*/ 0 w 4432300"/>
                <a:gd name="connsiteY4" fmla="*/ 0 h 2958709"/>
                <a:gd name="connsiteX0" fmla="*/ 0 w 4432300"/>
                <a:gd name="connsiteY0" fmla="*/ 2958709 h 2958709"/>
                <a:gd name="connsiteX1" fmla="*/ 4432300 w 4432300"/>
                <a:gd name="connsiteY1" fmla="*/ 0 h 2958709"/>
                <a:gd name="connsiteX2" fmla="*/ 4432300 w 4432300"/>
                <a:gd name="connsiteY2" fmla="*/ 2958709 h 2958709"/>
                <a:gd name="connsiteX3" fmla="*/ 0 w 4432300"/>
                <a:gd name="connsiteY3" fmla="*/ 2958709 h 2958709"/>
              </a:gdLst>
              <a:ahLst/>
              <a:cxnLst>
                <a:cxn ang="0">
                  <a:pos x="connsiteX0" y="connsiteY0"/>
                </a:cxn>
                <a:cxn ang="0">
                  <a:pos x="connsiteX1" y="connsiteY1"/>
                </a:cxn>
                <a:cxn ang="0">
                  <a:pos x="connsiteX2" y="connsiteY2"/>
                </a:cxn>
                <a:cxn ang="0">
                  <a:pos x="connsiteX3" y="connsiteY3"/>
                </a:cxn>
              </a:cxnLst>
              <a:rect l="l" t="t" r="r" b="b"/>
              <a:pathLst>
                <a:path w="4432300" h="2958709">
                  <a:moveTo>
                    <a:pt x="0" y="2958709"/>
                  </a:moveTo>
                  <a:lnTo>
                    <a:pt x="4432300" y="0"/>
                  </a:lnTo>
                  <a:lnTo>
                    <a:pt x="4432300" y="2958709"/>
                  </a:lnTo>
                  <a:lnTo>
                    <a:pt x="0" y="2958709"/>
                  </a:lnTo>
                  <a:close/>
                </a:path>
              </a:pathLst>
            </a:custGeom>
            <a:solidFill>
              <a:schemeClr val="bg1">
                <a:lumMod val="85000"/>
                <a:alpha val="31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nvGrpSpPr>
          <p:cNvPr id="44" name="Group 43"/>
          <p:cNvGrpSpPr/>
          <p:nvPr/>
        </p:nvGrpSpPr>
        <p:grpSpPr>
          <a:xfrm>
            <a:off x="3183063" y="3709285"/>
            <a:ext cx="1359013" cy="892040"/>
            <a:chOff x="1372275" y="3241611"/>
            <a:chExt cx="2013324" cy="1321521"/>
          </a:xfrm>
        </p:grpSpPr>
        <p:pic>
          <p:nvPicPr>
            <p:cNvPr id="177" name="Picture 176"/>
            <p:cNvPicPr>
              <a:picLocks noChangeAspect="1"/>
            </p:cNvPicPr>
            <p:nvPr/>
          </p:nvPicPr>
          <p:blipFill>
            <a:blip r:embed="rId15"/>
            <a:stretch>
              <a:fillRect/>
            </a:stretch>
          </p:blipFill>
          <p:spPr>
            <a:xfrm>
              <a:off x="1372275" y="3241611"/>
              <a:ext cx="2013324" cy="1321521"/>
            </a:xfrm>
            <a:prstGeom prst="rect">
              <a:avLst/>
            </a:prstGeom>
          </p:spPr>
        </p:pic>
        <p:pic>
          <p:nvPicPr>
            <p:cNvPr id="43" name="Picture 4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569225" y="3949820"/>
              <a:ext cx="1675229" cy="373412"/>
            </a:xfrm>
            <a:prstGeom prst="rect">
              <a:avLst/>
            </a:prstGeom>
          </p:spPr>
        </p:pic>
      </p:grpSp>
      <p:grpSp>
        <p:nvGrpSpPr>
          <p:cNvPr id="178" name="Group 177"/>
          <p:cNvGrpSpPr/>
          <p:nvPr/>
        </p:nvGrpSpPr>
        <p:grpSpPr>
          <a:xfrm>
            <a:off x="10118527" y="3709285"/>
            <a:ext cx="1359013" cy="892040"/>
            <a:chOff x="1372275" y="3241611"/>
            <a:chExt cx="2013324" cy="1321521"/>
          </a:xfrm>
        </p:grpSpPr>
        <p:pic>
          <p:nvPicPr>
            <p:cNvPr id="179" name="Picture 178"/>
            <p:cNvPicPr>
              <a:picLocks noChangeAspect="1"/>
            </p:cNvPicPr>
            <p:nvPr/>
          </p:nvPicPr>
          <p:blipFill>
            <a:blip r:embed="rId15"/>
            <a:stretch>
              <a:fillRect/>
            </a:stretch>
          </p:blipFill>
          <p:spPr>
            <a:xfrm>
              <a:off x="1372275" y="3241611"/>
              <a:ext cx="2013324" cy="1321521"/>
            </a:xfrm>
            <a:prstGeom prst="rect">
              <a:avLst/>
            </a:prstGeom>
          </p:spPr>
        </p:pic>
        <p:pic>
          <p:nvPicPr>
            <p:cNvPr id="180" name="Picture 17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569225" y="3923890"/>
              <a:ext cx="1675229" cy="373412"/>
            </a:xfrm>
            <a:prstGeom prst="rect">
              <a:avLst/>
            </a:prstGeom>
          </p:spPr>
        </p:pic>
      </p:grpSp>
      <p:pic>
        <p:nvPicPr>
          <p:cNvPr id="151" name="Picture 150"/>
          <p:cNvPicPr>
            <a:picLocks noChangeAspect="1"/>
          </p:cNvPicPr>
          <p:nvPr/>
        </p:nvPicPr>
        <p:blipFill>
          <a:blip r:embed="rId17"/>
          <a:stretch>
            <a:fillRect/>
          </a:stretch>
        </p:blipFill>
        <p:spPr>
          <a:xfrm>
            <a:off x="7644633" y="1853187"/>
            <a:ext cx="1127685" cy="643322"/>
          </a:xfrm>
          <a:prstGeom prst="rect">
            <a:avLst/>
          </a:prstGeom>
        </p:spPr>
      </p:pic>
      <p:sp>
        <p:nvSpPr>
          <p:cNvPr id="139" name="TextBox 138"/>
          <p:cNvSpPr txBox="1"/>
          <p:nvPr/>
        </p:nvSpPr>
        <p:spPr>
          <a:xfrm>
            <a:off x="3035288" y="2811560"/>
            <a:ext cx="1595413" cy="464758"/>
          </a:xfrm>
          <a:prstGeom prst="rect">
            <a:avLst/>
          </a:prstGeom>
          <a:noFill/>
        </p:spPr>
        <p:txBody>
          <a:bodyPr wrap="none" lIns="182828" tIns="146262" rIns="182828" bIns="146262" rtlCol="0">
            <a:spAutoFit/>
          </a:bodyPr>
          <a:lstStyle/>
          <a:p>
            <a:pPr algn="ctr" defTabSz="932597">
              <a:lnSpc>
                <a:spcPct val="90000"/>
              </a:lnSpc>
            </a:pPr>
            <a:r>
              <a:rPr lang="en-GB" sz="1199" spc="-50" dirty="0">
                <a:solidFill>
                  <a:srgbClr val="505050"/>
                </a:solidFill>
                <a:latin typeface="Segoe UI" panose="020B0502040204020203" pitchFamily="34" charset="0"/>
                <a:cs typeface="Segoe UI" panose="020B0502040204020203" pitchFamily="34" charset="0"/>
              </a:rPr>
              <a:t>Intune web console</a:t>
            </a:r>
          </a:p>
        </p:txBody>
      </p:sp>
      <p:sp>
        <p:nvSpPr>
          <p:cNvPr id="152" name="TextBox 151"/>
          <p:cNvSpPr txBox="1"/>
          <p:nvPr/>
        </p:nvSpPr>
        <p:spPr>
          <a:xfrm>
            <a:off x="7001030" y="2811560"/>
            <a:ext cx="2358917" cy="464758"/>
          </a:xfrm>
          <a:prstGeom prst="rect">
            <a:avLst/>
          </a:prstGeom>
          <a:noFill/>
        </p:spPr>
        <p:txBody>
          <a:bodyPr wrap="none" lIns="182828" tIns="146262" rIns="182828" bIns="146262" rtlCol="0">
            <a:spAutoFit/>
          </a:bodyPr>
          <a:lstStyle/>
          <a:p>
            <a:pPr algn="ctr" defTabSz="932597">
              <a:lnSpc>
                <a:spcPct val="90000"/>
              </a:lnSpc>
            </a:pPr>
            <a:r>
              <a:rPr lang="en-GB" sz="1199" spc="-50" dirty="0">
                <a:solidFill>
                  <a:srgbClr val="505050"/>
                </a:solidFill>
                <a:latin typeface="Segoe UI" panose="020B0502040204020203" pitchFamily="34" charset="0"/>
                <a:cs typeface="Segoe UI" panose="020B0502040204020203" pitchFamily="34" charset="0"/>
              </a:rPr>
              <a:t>Configuration Manager console</a:t>
            </a:r>
          </a:p>
        </p:txBody>
      </p:sp>
      <p:grpSp>
        <p:nvGrpSpPr>
          <p:cNvPr id="156" name="Group 155"/>
          <p:cNvGrpSpPr>
            <a:grpSpLocks noChangeAspect="1"/>
          </p:cNvGrpSpPr>
          <p:nvPr/>
        </p:nvGrpSpPr>
        <p:grpSpPr>
          <a:xfrm>
            <a:off x="2509918" y="5218197"/>
            <a:ext cx="779092" cy="599318"/>
            <a:chOff x="10788170" y="2647113"/>
            <a:chExt cx="815784" cy="604054"/>
          </a:xfrm>
        </p:grpSpPr>
        <p:pic>
          <p:nvPicPr>
            <p:cNvPr id="181" name="Picture 180"/>
            <p:cNvPicPr>
              <a:picLocks noChangeAspect="1"/>
            </p:cNvPicPr>
            <p:nvPr/>
          </p:nvPicPr>
          <p:blipFill>
            <a:blip r:embed="rId11"/>
            <a:stretch>
              <a:fillRect/>
            </a:stretch>
          </p:blipFill>
          <p:spPr>
            <a:xfrm>
              <a:off x="10788170" y="2647113"/>
              <a:ext cx="815784" cy="604054"/>
            </a:xfrm>
            <a:prstGeom prst="rect">
              <a:avLst/>
            </a:prstGeom>
          </p:spPr>
        </p:pic>
        <p:pic>
          <p:nvPicPr>
            <p:cNvPr id="182" name="Picture 181"/>
            <p:cNvPicPr>
              <a:picLocks noChangeAspect="1"/>
            </p:cNvPicPr>
            <p:nvPr/>
          </p:nvPicPr>
          <p:blipFill>
            <a:blip r:embed="rId10"/>
            <a:stretch>
              <a:fillRect/>
            </a:stretch>
          </p:blipFill>
          <p:spPr>
            <a:xfrm>
              <a:off x="11085436" y="2746695"/>
              <a:ext cx="221253" cy="272686"/>
            </a:xfrm>
            <a:prstGeom prst="rect">
              <a:avLst/>
            </a:prstGeom>
          </p:spPr>
        </p:pic>
      </p:grpSp>
      <p:grpSp>
        <p:nvGrpSpPr>
          <p:cNvPr id="183" name="Group 182"/>
          <p:cNvGrpSpPr>
            <a:grpSpLocks noChangeAspect="1"/>
          </p:cNvGrpSpPr>
          <p:nvPr/>
        </p:nvGrpSpPr>
        <p:grpSpPr>
          <a:xfrm>
            <a:off x="11148820" y="5187453"/>
            <a:ext cx="779092" cy="599318"/>
            <a:chOff x="10788170" y="2647113"/>
            <a:chExt cx="815784" cy="604054"/>
          </a:xfrm>
        </p:grpSpPr>
        <p:pic>
          <p:nvPicPr>
            <p:cNvPr id="184" name="Picture 183"/>
            <p:cNvPicPr>
              <a:picLocks noChangeAspect="1"/>
            </p:cNvPicPr>
            <p:nvPr/>
          </p:nvPicPr>
          <p:blipFill>
            <a:blip r:embed="rId11"/>
            <a:stretch>
              <a:fillRect/>
            </a:stretch>
          </p:blipFill>
          <p:spPr>
            <a:xfrm>
              <a:off x="10788170" y="2647113"/>
              <a:ext cx="815784" cy="604054"/>
            </a:xfrm>
            <a:prstGeom prst="rect">
              <a:avLst/>
            </a:prstGeom>
          </p:spPr>
        </p:pic>
        <p:pic>
          <p:nvPicPr>
            <p:cNvPr id="185" name="Picture 184"/>
            <p:cNvPicPr>
              <a:picLocks noChangeAspect="1"/>
            </p:cNvPicPr>
            <p:nvPr/>
          </p:nvPicPr>
          <p:blipFill>
            <a:blip r:embed="rId10"/>
            <a:stretch>
              <a:fillRect/>
            </a:stretch>
          </p:blipFill>
          <p:spPr>
            <a:xfrm>
              <a:off x="11085436" y="2746695"/>
              <a:ext cx="221253" cy="272686"/>
            </a:xfrm>
            <a:prstGeom prst="rect">
              <a:avLst/>
            </a:prstGeom>
          </p:spPr>
        </p:pic>
      </p:grpSp>
    </p:spTree>
    <p:extLst>
      <p:ext uri="{BB962C8B-B14F-4D97-AF65-F5344CB8AC3E}">
        <p14:creationId xmlns:p14="http://schemas.microsoft.com/office/powerpoint/2010/main" val="211490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09"/>
                                        </p:tgtEl>
                                        <p:attrNameLst>
                                          <p:attrName>style.visibility</p:attrName>
                                        </p:attrNameLst>
                                      </p:cBhvr>
                                      <p:to>
                                        <p:strVal val="visible"/>
                                      </p:to>
                                    </p:set>
                                    <p:animEffect transition="in" filter="fade">
                                      <p:cBhvr>
                                        <p:cTn id="13" dur="500"/>
                                        <p:tgtEl>
                                          <p:spTgt spid="109"/>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nodeType="with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par>
                                <p:cTn id="29" presetID="10" presetClass="entr" presetSubtype="0" fill="hold" nodeType="withEffect">
                                  <p:stCondLst>
                                    <p:cond delay="0"/>
                                  </p:stCondLst>
                                  <p:childTnLst>
                                    <p:set>
                                      <p:cBhvr>
                                        <p:cTn id="30" dur="1" fill="hold">
                                          <p:stCondLst>
                                            <p:cond delay="0"/>
                                          </p:stCondLst>
                                        </p:cTn>
                                        <p:tgtEl>
                                          <p:spTgt spid="105"/>
                                        </p:tgtEl>
                                        <p:attrNameLst>
                                          <p:attrName>style.visibility</p:attrName>
                                        </p:attrNameLst>
                                      </p:cBhvr>
                                      <p:to>
                                        <p:strVal val="visible"/>
                                      </p:to>
                                    </p:set>
                                    <p:animEffect transition="in" filter="fade">
                                      <p:cBhvr>
                                        <p:cTn id="31" dur="500"/>
                                        <p:tgtEl>
                                          <p:spTgt spid="10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6"/>
                                        </p:tgtEl>
                                        <p:attrNameLst>
                                          <p:attrName>style.visibility</p:attrName>
                                        </p:attrNameLst>
                                      </p:cBhvr>
                                      <p:to>
                                        <p:strVal val="visible"/>
                                      </p:to>
                                    </p:set>
                                    <p:animEffect transition="in" filter="fade">
                                      <p:cBhvr>
                                        <p:cTn id="34" dur="500"/>
                                        <p:tgtEl>
                                          <p:spTgt spid="10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9"/>
                                        </p:tgtEl>
                                        <p:attrNameLst>
                                          <p:attrName>style.visibility</p:attrName>
                                        </p:attrNameLst>
                                      </p:cBhvr>
                                      <p:to>
                                        <p:strVal val="visible"/>
                                      </p:to>
                                    </p:set>
                                    <p:animEffect transition="in" filter="fade">
                                      <p:cBhvr>
                                        <p:cTn id="37" dur="500"/>
                                        <p:tgtEl>
                                          <p:spTgt spid="1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8"/>
                                        </p:tgtEl>
                                        <p:attrNameLst>
                                          <p:attrName>style.visibility</p:attrName>
                                        </p:attrNameLst>
                                      </p:cBhvr>
                                      <p:to>
                                        <p:strVal val="visible"/>
                                      </p:to>
                                    </p:set>
                                    <p:animEffect transition="in" filter="fade">
                                      <p:cBhvr>
                                        <p:cTn id="40" dur="500"/>
                                        <p:tgtEl>
                                          <p:spTgt spid="138"/>
                                        </p:tgtEl>
                                      </p:cBhvr>
                                    </p:animEffect>
                                  </p:childTnLst>
                                </p:cTn>
                              </p:par>
                              <p:par>
                                <p:cTn id="41" presetID="10" presetClass="entr" presetSubtype="0" fill="hold" nodeType="withEffect">
                                  <p:stCondLst>
                                    <p:cond delay="0"/>
                                  </p:stCondLst>
                                  <p:childTnLst>
                                    <p:set>
                                      <p:cBhvr>
                                        <p:cTn id="42" dur="1" fill="hold">
                                          <p:stCondLst>
                                            <p:cond delay="0"/>
                                          </p:stCondLst>
                                        </p:cTn>
                                        <p:tgtEl>
                                          <p:spTgt spid="156"/>
                                        </p:tgtEl>
                                        <p:attrNameLst>
                                          <p:attrName>style.visibility</p:attrName>
                                        </p:attrNameLst>
                                      </p:cBhvr>
                                      <p:to>
                                        <p:strVal val="visible"/>
                                      </p:to>
                                    </p:set>
                                    <p:animEffect transition="in" filter="fade">
                                      <p:cBhvr>
                                        <p:cTn id="43" dur="500"/>
                                        <p:tgtEl>
                                          <p:spTgt spid="15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fade">
                                      <p:cBhvr>
                                        <p:cTn id="48" dur="500"/>
                                        <p:tgtEl>
                                          <p:spTgt spid="51"/>
                                        </p:tgtEl>
                                      </p:cBhvr>
                                    </p:animEffect>
                                  </p:childTnLst>
                                </p:cTn>
                              </p:par>
                              <p:par>
                                <p:cTn id="49" presetID="10" presetClass="entr" presetSubtype="0" fill="hold" nodeType="with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500"/>
                                        <p:tgtEl>
                                          <p:spTgt spid="55"/>
                                        </p:tgtEl>
                                      </p:cBhvr>
                                    </p:animEffect>
                                  </p:childTnLst>
                                </p:cTn>
                              </p:par>
                              <p:par>
                                <p:cTn id="52" presetID="10" presetClass="entr" presetSubtype="0" fill="hold" nodeType="with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500"/>
                                        <p:tgtEl>
                                          <p:spTgt spid="58"/>
                                        </p:tgtEl>
                                      </p:cBhvr>
                                    </p:animEffect>
                                  </p:childTnLst>
                                </p:cTn>
                              </p:par>
                              <p:par>
                                <p:cTn id="55" presetID="10" presetClass="entr" presetSubtype="0" fill="hold" nodeType="with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fade">
                                      <p:cBhvr>
                                        <p:cTn id="57" dur="500"/>
                                        <p:tgtEl>
                                          <p:spTgt spid="8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1"/>
                                        </p:tgtEl>
                                        <p:attrNameLst>
                                          <p:attrName>style.visibility</p:attrName>
                                        </p:attrNameLst>
                                      </p:cBhvr>
                                      <p:to>
                                        <p:strVal val="visible"/>
                                      </p:to>
                                    </p:set>
                                    <p:animEffect transition="in" filter="fade">
                                      <p:cBhvr>
                                        <p:cTn id="60" dur="500"/>
                                        <p:tgtEl>
                                          <p:spTgt spid="8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3"/>
                                        </p:tgtEl>
                                        <p:attrNameLst>
                                          <p:attrName>style.visibility</p:attrName>
                                        </p:attrNameLst>
                                      </p:cBhvr>
                                      <p:to>
                                        <p:strVal val="visible"/>
                                      </p:to>
                                    </p:set>
                                    <p:animEffect transition="in" filter="fade">
                                      <p:cBhvr>
                                        <p:cTn id="63" dur="500"/>
                                        <p:tgtEl>
                                          <p:spTgt spid="83"/>
                                        </p:tgtEl>
                                      </p:cBhvr>
                                    </p:animEffect>
                                  </p:childTnLst>
                                </p:cTn>
                              </p:par>
                              <p:par>
                                <p:cTn id="64" presetID="10" presetClass="entr" presetSubtype="0" fill="hold" nodeType="withEffect">
                                  <p:stCondLst>
                                    <p:cond delay="0"/>
                                  </p:stCondLst>
                                  <p:childTnLst>
                                    <p:set>
                                      <p:cBhvr>
                                        <p:cTn id="65" dur="1" fill="hold">
                                          <p:stCondLst>
                                            <p:cond delay="0"/>
                                          </p:stCondLst>
                                        </p:cTn>
                                        <p:tgtEl>
                                          <p:spTgt spid="89"/>
                                        </p:tgtEl>
                                        <p:attrNameLst>
                                          <p:attrName>style.visibility</p:attrName>
                                        </p:attrNameLst>
                                      </p:cBhvr>
                                      <p:to>
                                        <p:strVal val="visible"/>
                                      </p:to>
                                    </p:set>
                                    <p:animEffect transition="in" filter="fade">
                                      <p:cBhvr>
                                        <p:cTn id="66" dur="500"/>
                                        <p:tgtEl>
                                          <p:spTgt spid="89"/>
                                        </p:tgtEl>
                                      </p:cBhvr>
                                    </p:animEffect>
                                  </p:childTnLst>
                                </p:cTn>
                              </p:par>
                              <p:par>
                                <p:cTn id="67" presetID="10" presetClass="entr" presetSubtype="0" fill="hold" nodeType="with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fade">
                                      <p:cBhvr>
                                        <p:cTn id="69" dur="500"/>
                                        <p:tgtEl>
                                          <p:spTgt spid="90"/>
                                        </p:tgtEl>
                                      </p:cBhvr>
                                    </p:animEffect>
                                  </p:childTnLst>
                                </p:cTn>
                              </p:par>
                              <p:par>
                                <p:cTn id="70" presetID="10" presetClass="entr" presetSubtype="0" fill="hold" nodeType="withEffect">
                                  <p:stCondLst>
                                    <p:cond delay="0"/>
                                  </p:stCondLst>
                                  <p:childTnLst>
                                    <p:set>
                                      <p:cBhvr>
                                        <p:cTn id="71" dur="1" fill="hold">
                                          <p:stCondLst>
                                            <p:cond delay="0"/>
                                          </p:stCondLst>
                                        </p:cTn>
                                        <p:tgtEl>
                                          <p:spTgt spid="147"/>
                                        </p:tgtEl>
                                        <p:attrNameLst>
                                          <p:attrName>style.visibility</p:attrName>
                                        </p:attrNameLst>
                                      </p:cBhvr>
                                      <p:to>
                                        <p:strVal val="visible"/>
                                      </p:to>
                                    </p:set>
                                    <p:animEffect transition="in" filter="fade">
                                      <p:cBhvr>
                                        <p:cTn id="72" dur="500"/>
                                        <p:tgtEl>
                                          <p:spTgt spid="147"/>
                                        </p:tgtEl>
                                      </p:cBhvr>
                                    </p:animEffect>
                                  </p:childTnLst>
                                </p:cTn>
                              </p:par>
                              <p:par>
                                <p:cTn id="73" presetID="10" presetClass="entr" presetSubtype="0" fill="hold" nodeType="withEffect">
                                  <p:stCondLst>
                                    <p:cond delay="0"/>
                                  </p:stCondLst>
                                  <p:childTnLst>
                                    <p:set>
                                      <p:cBhvr>
                                        <p:cTn id="74" dur="1" fill="hold">
                                          <p:stCondLst>
                                            <p:cond delay="0"/>
                                          </p:stCondLst>
                                        </p:cTn>
                                        <p:tgtEl>
                                          <p:spTgt spid="93"/>
                                        </p:tgtEl>
                                        <p:attrNameLst>
                                          <p:attrName>style.visibility</p:attrName>
                                        </p:attrNameLst>
                                      </p:cBhvr>
                                      <p:to>
                                        <p:strVal val="visible"/>
                                      </p:to>
                                    </p:set>
                                    <p:animEffect transition="in" filter="fade">
                                      <p:cBhvr>
                                        <p:cTn id="75" dur="500"/>
                                        <p:tgtEl>
                                          <p:spTgt spid="93"/>
                                        </p:tgtEl>
                                      </p:cBhvr>
                                    </p:animEffect>
                                  </p:childTnLst>
                                </p:cTn>
                              </p:par>
                              <p:par>
                                <p:cTn id="76" presetID="10" presetClass="entr" presetSubtype="0" fill="hold" nodeType="withEffect">
                                  <p:stCondLst>
                                    <p:cond delay="0"/>
                                  </p:stCondLst>
                                  <p:childTnLst>
                                    <p:set>
                                      <p:cBhvr>
                                        <p:cTn id="77" dur="1" fill="hold">
                                          <p:stCondLst>
                                            <p:cond delay="0"/>
                                          </p:stCondLst>
                                        </p:cTn>
                                        <p:tgtEl>
                                          <p:spTgt spid="94"/>
                                        </p:tgtEl>
                                        <p:attrNameLst>
                                          <p:attrName>style.visibility</p:attrName>
                                        </p:attrNameLst>
                                      </p:cBhvr>
                                      <p:to>
                                        <p:strVal val="visible"/>
                                      </p:to>
                                    </p:set>
                                    <p:animEffect transition="in" filter="fade">
                                      <p:cBhvr>
                                        <p:cTn id="78" dur="500"/>
                                        <p:tgtEl>
                                          <p:spTgt spid="94"/>
                                        </p:tgtEl>
                                      </p:cBhvr>
                                    </p:animEffect>
                                  </p:childTnLst>
                                </p:cTn>
                              </p:par>
                              <p:par>
                                <p:cTn id="79" presetID="10" presetClass="entr" presetSubtype="0" fill="hold" nodeType="withEffect">
                                  <p:stCondLst>
                                    <p:cond delay="0"/>
                                  </p:stCondLst>
                                  <p:childTnLst>
                                    <p:set>
                                      <p:cBhvr>
                                        <p:cTn id="80" dur="1" fill="hold">
                                          <p:stCondLst>
                                            <p:cond delay="0"/>
                                          </p:stCondLst>
                                        </p:cTn>
                                        <p:tgtEl>
                                          <p:spTgt spid="178"/>
                                        </p:tgtEl>
                                        <p:attrNameLst>
                                          <p:attrName>style.visibility</p:attrName>
                                        </p:attrNameLst>
                                      </p:cBhvr>
                                      <p:to>
                                        <p:strVal val="visible"/>
                                      </p:to>
                                    </p:set>
                                    <p:animEffect transition="in" filter="fade">
                                      <p:cBhvr>
                                        <p:cTn id="81" dur="500"/>
                                        <p:tgtEl>
                                          <p:spTgt spid="17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8"/>
                                        </p:tgtEl>
                                        <p:attrNameLst>
                                          <p:attrName>style.visibility</p:attrName>
                                        </p:attrNameLst>
                                      </p:cBhvr>
                                      <p:to>
                                        <p:strVal val="visible"/>
                                      </p:to>
                                    </p:set>
                                    <p:animEffect transition="in" filter="fade">
                                      <p:cBhvr>
                                        <p:cTn id="84" dur="500"/>
                                        <p:tgtEl>
                                          <p:spTgt spid="9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37"/>
                                        </p:tgtEl>
                                        <p:attrNameLst>
                                          <p:attrName>style.visibility</p:attrName>
                                        </p:attrNameLst>
                                      </p:cBhvr>
                                      <p:to>
                                        <p:strVal val="visible"/>
                                      </p:to>
                                    </p:set>
                                    <p:animEffect transition="in" filter="fade">
                                      <p:cBhvr>
                                        <p:cTn id="87" dur="500"/>
                                        <p:tgtEl>
                                          <p:spTgt spid="137"/>
                                        </p:tgtEl>
                                      </p:cBhvr>
                                    </p:animEffect>
                                  </p:childTnLst>
                                </p:cTn>
                              </p:par>
                              <p:par>
                                <p:cTn id="88" presetID="10" presetClass="entr" presetSubtype="0" fill="hold" nodeType="withEffect">
                                  <p:stCondLst>
                                    <p:cond delay="0"/>
                                  </p:stCondLst>
                                  <p:childTnLst>
                                    <p:set>
                                      <p:cBhvr>
                                        <p:cTn id="89" dur="1" fill="hold">
                                          <p:stCondLst>
                                            <p:cond delay="0"/>
                                          </p:stCondLst>
                                        </p:cTn>
                                        <p:tgtEl>
                                          <p:spTgt spid="120"/>
                                        </p:tgtEl>
                                        <p:attrNameLst>
                                          <p:attrName>style.visibility</p:attrName>
                                        </p:attrNameLst>
                                      </p:cBhvr>
                                      <p:to>
                                        <p:strVal val="visible"/>
                                      </p:to>
                                    </p:set>
                                    <p:animEffect transition="in" filter="fade">
                                      <p:cBhvr>
                                        <p:cTn id="90" dur="500"/>
                                        <p:tgtEl>
                                          <p:spTgt spid="120"/>
                                        </p:tgtEl>
                                      </p:cBhvr>
                                    </p:animEffect>
                                  </p:childTnLst>
                                </p:cTn>
                              </p:par>
                              <p:par>
                                <p:cTn id="91" presetID="10" presetClass="entr" presetSubtype="0" fill="hold" nodeType="withEffect">
                                  <p:stCondLst>
                                    <p:cond delay="0"/>
                                  </p:stCondLst>
                                  <p:childTnLst>
                                    <p:set>
                                      <p:cBhvr>
                                        <p:cTn id="92" dur="1" fill="hold">
                                          <p:stCondLst>
                                            <p:cond delay="0"/>
                                          </p:stCondLst>
                                        </p:cTn>
                                        <p:tgtEl>
                                          <p:spTgt spid="2"/>
                                        </p:tgtEl>
                                        <p:attrNameLst>
                                          <p:attrName>style.visibility</p:attrName>
                                        </p:attrNameLst>
                                      </p:cBhvr>
                                      <p:to>
                                        <p:strVal val="visible"/>
                                      </p:to>
                                    </p:set>
                                    <p:animEffect transition="in" filter="fade">
                                      <p:cBhvr>
                                        <p:cTn id="93" dur="500"/>
                                        <p:tgtEl>
                                          <p:spTgt spid="2"/>
                                        </p:tgtEl>
                                      </p:cBhvr>
                                    </p:animEffect>
                                  </p:childTnLst>
                                </p:cTn>
                              </p:par>
                              <p:par>
                                <p:cTn id="94" presetID="10" presetClass="entr" presetSubtype="0" fill="hold" nodeType="withEffect">
                                  <p:stCondLst>
                                    <p:cond delay="0"/>
                                  </p:stCondLst>
                                  <p:childTnLst>
                                    <p:set>
                                      <p:cBhvr>
                                        <p:cTn id="95" dur="1" fill="hold">
                                          <p:stCondLst>
                                            <p:cond delay="0"/>
                                          </p:stCondLst>
                                        </p:cTn>
                                        <p:tgtEl>
                                          <p:spTgt spid="14"/>
                                        </p:tgtEl>
                                        <p:attrNameLst>
                                          <p:attrName>style.visibility</p:attrName>
                                        </p:attrNameLst>
                                      </p:cBhvr>
                                      <p:to>
                                        <p:strVal val="visible"/>
                                      </p:to>
                                    </p:set>
                                    <p:animEffect transition="in" filter="fade">
                                      <p:cBhvr>
                                        <p:cTn id="96" dur="500"/>
                                        <p:tgtEl>
                                          <p:spTgt spid="14"/>
                                        </p:tgtEl>
                                      </p:cBhvr>
                                    </p:animEffect>
                                  </p:childTnLst>
                                </p:cTn>
                              </p:par>
                              <p:par>
                                <p:cTn id="97" presetID="10" presetClass="entr" presetSubtype="0" fill="hold" nodeType="withEffect">
                                  <p:stCondLst>
                                    <p:cond delay="0"/>
                                  </p:stCondLst>
                                  <p:childTnLst>
                                    <p:set>
                                      <p:cBhvr>
                                        <p:cTn id="98" dur="1" fill="hold">
                                          <p:stCondLst>
                                            <p:cond delay="0"/>
                                          </p:stCondLst>
                                        </p:cTn>
                                        <p:tgtEl>
                                          <p:spTgt spid="107"/>
                                        </p:tgtEl>
                                        <p:attrNameLst>
                                          <p:attrName>style.visibility</p:attrName>
                                        </p:attrNameLst>
                                      </p:cBhvr>
                                      <p:to>
                                        <p:strVal val="visible"/>
                                      </p:to>
                                    </p:set>
                                    <p:animEffect transition="in" filter="fade">
                                      <p:cBhvr>
                                        <p:cTn id="99" dur="500"/>
                                        <p:tgtEl>
                                          <p:spTgt spid="10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08"/>
                                        </p:tgtEl>
                                        <p:attrNameLst>
                                          <p:attrName>style.visibility</p:attrName>
                                        </p:attrNameLst>
                                      </p:cBhvr>
                                      <p:to>
                                        <p:strVal val="visible"/>
                                      </p:to>
                                    </p:set>
                                    <p:animEffect transition="in" filter="fade">
                                      <p:cBhvr>
                                        <p:cTn id="102" dur="500"/>
                                        <p:tgtEl>
                                          <p:spTgt spid="108"/>
                                        </p:tgtEl>
                                      </p:cBhvr>
                                    </p:animEffect>
                                  </p:childTnLst>
                                </p:cTn>
                              </p:par>
                              <p:par>
                                <p:cTn id="103" presetID="10" presetClass="entr" presetSubtype="0" fill="hold" nodeType="with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fade">
                                      <p:cBhvr>
                                        <p:cTn id="105" dur="500"/>
                                        <p:tgtEl>
                                          <p:spTgt spid="42"/>
                                        </p:tgtEl>
                                      </p:cBhvr>
                                    </p:animEffect>
                                  </p:childTnLst>
                                </p:cTn>
                              </p:par>
                              <p:par>
                                <p:cTn id="106" presetID="10" presetClass="entr" presetSubtype="0" fill="hold" nodeType="withEffect">
                                  <p:stCondLst>
                                    <p:cond delay="0"/>
                                  </p:stCondLst>
                                  <p:childTnLst>
                                    <p:set>
                                      <p:cBhvr>
                                        <p:cTn id="107" dur="1" fill="hold">
                                          <p:stCondLst>
                                            <p:cond delay="0"/>
                                          </p:stCondLst>
                                        </p:cTn>
                                        <p:tgtEl>
                                          <p:spTgt spid="151"/>
                                        </p:tgtEl>
                                        <p:attrNameLst>
                                          <p:attrName>style.visibility</p:attrName>
                                        </p:attrNameLst>
                                      </p:cBhvr>
                                      <p:to>
                                        <p:strVal val="visible"/>
                                      </p:to>
                                    </p:set>
                                    <p:animEffect transition="in" filter="fade">
                                      <p:cBhvr>
                                        <p:cTn id="108" dur="500"/>
                                        <p:tgtEl>
                                          <p:spTgt spid="15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52"/>
                                        </p:tgtEl>
                                        <p:attrNameLst>
                                          <p:attrName>style.visibility</p:attrName>
                                        </p:attrNameLst>
                                      </p:cBhvr>
                                      <p:to>
                                        <p:strVal val="visible"/>
                                      </p:to>
                                    </p:set>
                                    <p:animEffect transition="in" filter="fade">
                                      <p:cBhvr>
                                        <p:cTn id="111" dur="500"/>
                                        <p:tgtEl>
                                          <p:spTgt spid="152"/>
                                        </p:tgtEl>
                                      </p:cBhvr>
                                    </p:animEffect>
                                  </p:childTnLst>
                                </p:cTn>
                              </p:par>
                              <p:par>
                                <p:cTn id="112" presetID="10" presetClass="entr" presetSubtype="0" fill="hold" nodeType="withEffect">
                                  <p:stCondLst>
                                    <p:cond delay="0"/>
                                  </p:stCondLst>
                                  <p:childTnLst>
                                    <p:set>
                                      <p:cBhvr>
                                        <p:cTn id="113" dur="1" fill="hold">
                                          <p:stCondLst>
                                            <p:cond delay="0"/>
                                          </p:stCondLst>
                                        </p:cTn>
                                        <p:tgtEl>
                                          <p:spTgt spid="183"/>
                                        </p:tgtEl>
                                        <p:attrNameLst>
                                          <p:attrName>style.visibility</p:attrName>
                                        </p:attrNameLst>
                                      </p:cBhvr>
                                      <p:to>
                                        <p:strVal val="visible"/>
                                      </p:to>
                                    </p:set>
                                    <p:animEffect transition="in" filter="fade">
                                      <p:cBhvr>
                                        <p:cTn id="114"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1" grpId="0"/>
      <p:bldP spid="83" grpId="0"/>
      <p:bldP spid="98" grpId="0"/>
      <p:bldP spid="137" grpId="0"/>
      <p:bldP spid="138" grpId="0"/>
      <p:bldP spid="106" grpId="0"/>
      <p:bldP spid="108" grpId="0"/>
      <p:bldP spid="139" grpId="0"/>
      <p:bldP spid="1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303" dirty="0"/>
              <a:t>Deployment flexibility</a:t>
            </a:r>
          </a:p>
        </p:txBody>
      </p:sp>
      <p:cxnSp>
        <p:nvCxnSpPr>
          <p:cNvPr id="129" name="Straight Connector 128"/>
          <p:cNvCxnSpPr/>
          <p:nvPr/>
        </p:nvCxnSpPr>
        <p:spPr>
          <a:xfrm>
            <a:off x="5684913" y="1331070"/>
            <a:ext cx="0" cy="54856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3829460" y="3182157"/>
            <a:ext cx="1951" cy="419612"/>
          </a:xfrm>
          <a:prstGeom prst="straightConnector1">
            <a:avLst/>
          </a:prstGeom>
          <a:ln w="28575" cap="rnd" cmpd="sng">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9" name="Group 68"/>
          <p:cNvGrpSpPr>
            <a:grpSpLocks noChangeAspect="1"/>
          </p:cNvGrpSpPr>
          <p:nvPr/>
        </p:nvGrpSpPr>
        <p:grpSpPr>
          <a:xfrm>
            <a:off x="2332037" y="5935576"/>
            <a:ext cx="783387" cy="562165"/>
            <a:chOff x="7398938" y="5620029"/>
            <a:chExt cx="1132936" cy="838892"/>
          </a:xfrm>
        </p:grpSpPr>
        <p:pic>
          <p:nvPicPr>
            <p:cNvPr id="70" name="Picture 69"/>
            <p:cNvPicPr>
              <a:picLocks noChangeAspect="1"/>
            </p:cNvPicPr>
            <p:nvPr/>
          </p:nvPicPr>
          <p:blipFill>
            <a:blip r:embed="rId3"/>
            <a:stretch>
              <a:fillRect/>
            </a:stretch>
          </p:blipFill>
          <p:spPr>
            <a:xfrm>
              <a:off x="7398938" y="5620029"/>
              <a:ext cx="1132936" cy="838892"/>
            </a:xfrm>
            <a:prstGeom prst="rect">
              <a:avLst/>
            </a:prstGeom>
          </p:spPr>
        </p:pic>
        <p:pic>
          <p:nvPicPr>
            <p:cNvPr id="71" name="Picture 70"/>
            <p:cNvPicPr>
              <a:picLocks noChangeAspect="1"/>
            </p:cNvPicPr>
            <p:nvPr/>
          </p:nvPicPr>
          <p:blipFill>
            <a:blip r:embed="rId4"/>
            <a:stretch>
              <a:fillRect/>
            </a:stretch>
          </p:blipFill>
          <p:spPr>
            <a:xfrm>
              <a:off x="7812147" y="5810552"/>
              <a:ext cx="317416" cy="322505"/>
            </a:xfrm>
            <a:prstGeom prst="rect">
              <a:avLst/>
            </a:prstGeom>
          </p:spPr>
        </p:pic>
      </p:grpSp>
      <p:grpSp>
        <p:nvGrpSpPr>
          <p:cNvPr id="72" name="Group 71"/>
          <p:cNvGrpSpPr/>
          <p:nvPr/>
        </p:nvGrpSpPr>
        <p:grpSpPr>
          <a:xfrm>
            <a:off x="3150094" y="5214082"/>
            <a:ext cx="1338194" cy="1316868"/>
            <a:chOff x="9694761" y="4325156"/>
            <a:chExt cx="1393809" cy="1436789"/>
          </a:xfrm>
        </p:grpSpPr>
        <p:grpSp>
          <p:nvGrpSpPr>
            <p:cNvPr id="73" name="Group 72"/>
            <p:cNvGrpSpPr/>
            <p:nvPr/>
          </p:nvGrpSpPr>
          <p:grpSpPr>
            <a:xfrm>
              <a:off x="9887672" y="4325156"/>
              <a:ext cx="1007987" cy="654037"/>
              <a:chOff x="9144068" y="5900035"/>
              <a:chExt cx="1221734" cy="792728"/>
            </a:xfrm>
          </p:grpSpPr>
          <p:pic>
            <p:nvPicPr>
              <p:cNvPr id="84" name="Picture 83"/>
              <p:cNvPicPr>
                <a:picLocks noChangeAspect="1"/>
              </p:cNvPicPr>
              <p:nvPr/>
            </p:nvPicPr>
            <p:blipFill>
              <a:blip r:embed="rId5"/>
              <a:stretch>
                <a:fillRect/>
              </a:stretch>
            </p:blipFill>
            <p:spPr>
              <a:xfrm>
                <a:off x="9144068" y="5900035"/>
                <a:ext cx="1221734" cy="792728"/>
              </a:xfrm>
              <a:prstGeom prst="rect">
                <a:avLst/>
              </a:prstGeom>
            </p:spPr>
          </p:pic>
          <p:pic>
            <p:nvPicPr>
              <p:cNvPr id="85" name="Picture 84"/>
              <p:cNvPicPr>
                <a:picLocks noChangeAspect="1"/>
              </p:cNvPicPr>
              <p:nvPr/>
            </p:nvPicPr>
            <p:blipFill>
              <a:blip r:embed="rId4"/>
              <a:stretch>
                <a:fillRect/>
              </a:stretch>
            </p:blipFill>
            <p:spPr>
              <a:xfrm>
                <a:off x="9501987" y="6044933"/>
                <a:ext cx="491274" cy="499154"/>
              </a:xfrm>
              <a:prstGeom prst="rect">
                <a:avLst/>
              </a:prstGeom>
            </p:spPr>
          </p:pic>
        </p:grpSp>
        <p:grpSp>
          <p:nvGrpSpPr>
            <p:cNvPr id="74" name="Group 73"/>
            <p:cNvGrpSpPr/>
            <p:nvPr/>
          </p:nvGrpSpPr>
          <p:grpSpPr>
            <a:xfrm>
              <a:off x="9694761" y="5081064"/>
              <a:ext cx="1393809" cy="680881"/>
              <a:chOff x="9694761" y="5081064"/>
              <a:chExt cx="1393809" cy="680881"/>
            </a:xfrm>
          </p:grpSpPr>
          <p:grpSp>
            <p:nvGrpSpPr>
              <p:cNvPr id="75" name="Group 74"/>
              <p:cNvGrpSpPr/>
              <p:nvPr/>
            </p:nvGrpSpPr>
            <p:grpSpPr>
              <a:xfrm>
                <a:off x="9694761" y="5081064"/>
                <a:ext cx="398388" cy="680881"/>
                <a:chOff x="9575217" y="4997445"/>
                <a:chExt cx="490572" cy="838432"/>
              </a:xfrm>
            </p:grpSpPr>
            <p:pic>
              <p:nvPicPr>
                <p:cNvPr id="82" name="Picture 81"/>
                <p:cNvPicPr>
                  <a:picLocks noChangeAspect="1"/>
                </p:cNvPicPr>
                <p:nvPr/>
              </p:nvPicPr>
              <p:blipFill>
                <a:blip r:embed="rId6"/>
                <a:stretch>
                  <a:fillRect/>
                </a:stretch>
              </p:blipFill>
              <p:spPr>
                <a:xfrm>
                  <a:off x="9575217" y="4997445"/>
                  <a:ext cx="490572" cy="838432"/>
                </a:xfrm>
                <a:prstGeom prst="rect">
                  <a:avLst/>
                </a:prstGeom>
              </p:spPr>
            </p:pic>
            <p:pic>
              <p:nvPicPr>
                <p:cNvPr id="83" name="Picture 82"/>
                <p:cNvPicPr>
                  <a:picLocks noChangeAspect="1"/>
                </p:cNvPicPr>
                <p:nvPr/>
              </p:nvPicPr>
              <p:blipFill>
                <a:blip r:embed="rId7"/>
                <a:stretch>
                  <a:fillRect/>
                </a:stretch>
              </p:blipFill>
              <p:spPr>
                <a:xfrm>
                  <a:off x="9697772" y="5237621"/>
                  <a:ext cx="252137" cy="276150"/>
                </a:xfrm>
                <a:prstGeom prst="rect">
                  <a:avLst/>
                </a:prstGeom>
              </p:spPr>
            </p:pic>
          </p:grpSp>
          <p:grpSp>
            <p:nvGrpSpPr>
              <p:cNvPr id="76" name="Group 75"/>
              <p:cNvGrpSpPr/>
              <p:nvPr/>
            </p:nvGrpSpPr>
            <p:grpSpPr>
              <a:xfrm>
                <a:off x="10166770" y="5081065"/>
                <a:ext cx="379859" cy="680880"/>
                <a:chOff x="10146847" y="4997445"/>
                <a:chExt cx="466117" cy="835493"/>
              </a:xfrm>
            </p:grpSpPr>
            <p:pic>
              <p:nvPicPr>
                <p:cNvPr id="80" name="Picture 79"/>
                <p:cNvPicPr>
                  <a:picLocks noChangeAspect="1"/>
                </p:cNvPicPr>
                <p:nvPr/>
              </p:nvPicPr>
              <p:blipFill>
                <a:blip r:embed="rId8"/>
                <a:stretch>
                  <a:fillRect/>
                </a:stretch>
              </p:blipFill>
              <p:spPr>
                <a:xfrm>
                  <a:off x="10146847" y="4997445"/>
                  <a:ext cx="466117" cy="835493"/>
                </a:xfrm>
                <a:prstGeom prst="rect">
                  <a:avLst/>
                </a:prstGeom>
              </p:spPr>
            </p:pic>
            <p:pic>
              <p:nvPicPr>
                <p:cNvPr id="81" name="Picture 80"/>
                <p:cNvPicPr>
                  <a:picLocks noChangeAspect="1"/>
                </p:cNvPicPr>
                <p:nvPr/>
              </p:nvPicPr>
              <p:blipFill>
                <a:blip r:embed="rId4"/>
                <a:stretch>
                  <a:fillRect/>
                </a:stretch>
              </p:blipFill>
              <p:spPr>
                <a:xfrm>
                  <a:off x="10245703" y="5245349"/>
                  <a:ext cx="256578" cy="260694"/>
                </a:xfrm>
                <a:prstGeom prst="rect">
                  <a:avLst/>
                </a:prstGeom>
              </p:spPr>
            </p:pic>
          </p:grpSp>
          <p:grpSp>
            <p:nvGrpSpPr>
              <p:cNvPr id="77" name="Group 76"/>
              <p:cNvGrpSpPr/>
              <p:nvPr/>
            </p:nvGrpSpPr>
            <p:grpSpPr>
              <a:xfrm>
                <a:off x="10595901" y="5081065"/>
                <a:ext cx="492669" cy="680880"/>
                <a:chOff x="8892965" y="4997445"/>
                <a:chExt cx="597851" cy="826244"/>
              </a:xfrm>
            </p:grpSpPr>
            <p:pic>
              <p:nvPicPr>
                <p:cNvPr id="78" name="Picture 77"/>
                <p:cNvPicPr>
                  <a:picLocks noChangeAspect="1"/>
                </p:cNvPicPr>
                <p:nvPr/>
              </p:nvPicPr>
              <p:blipFill>
                <a:blip r:embed="rId9"/>
                <a:stretch>
                  <a:fillRect/>
                </a:stretch>
              </p:blipFill>
              <p:spPr>
                <a:xfrm>
                  <a:off x="8892965" y="4997445"/>
                  <a:ext cx="597851" cy="826244"/>
                </a:xfrm>
                <a:prstGeom prst="rect">
                  <a:avLst/>
                </a:prstGeom>
              </p:spPr>
            </p:pic>
            <p:pic>
              <p:nvPicPr>
                <p:cNvPr id="79" name="Picture 78"/>
                <p:cNvPicPr>
                  <a:picLocks noChangeAspect="1"/>
                </p:cNvPicPr>
                <p:nvPr/>
              </p:nvPicPr>
              <p:blipFill>
                <a:blip r:embed="rId10"/>
                <a:stretch>
                  <a:fillRect/>
                </a:stretch>
              </p:blipFill>
              <p:spPr>
                <a:xfrm>
                  <a:off x="9022623" y="5167487"/>
                  <a:ext cx="337877" cy="416419"/>
                </a:xfrm>
                <a:prstGeom prst="rect">
                  <a:avLst/>
                </a:prstGeom>
              </p:spPr>
            </p:pic>
          </p:grpSp>
        </p:grpSp>
      </p:grpSp>
      <p:cxnSp>
        <p:nvCxnSpPr>
          <p:cNvPr id="86" name="Straight Arrow Connector 85"/>
          <p:cNvCxnSpPr/>
          <p:nvPr/>
        </p:nvCxnSpPr>
        <p:spPr>
          <a:xfrm flipV="1">
            <a:off x="3820632" y="4688736"/>
            <a:ext cx="1951" cy="419612"/>
          </a:xfrm>
          <a:prstGeom prst="straightConnector1">
            <a:avLst/>
          </a:prstGeom>
          <a:ln w="28575" cap="rnd" cmpd="sng">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4731" y="6427906"/>
            <a:ext cx="1852094" cy="464758"/>
          </a:xfrm>
          <a:prstGeom prst="rect">
            <a:avLst/>
          </a:prstGeom>
          <a:noFill/>
        </p:spPr>
        <p:txBody>
          <a:bodyPr wrap="none" lIns="182828" tIns="146262" rIns="182828" bIns="146262" rtlCol="0">
            <a:spAutoFit/>
          </a:bodyPr>
          <a:lstStyle/>
          <a:p>
            <a:pPr algn="ctr" defTabSz="932597">
              <a:lnSpc>
                <a:spcPct val="90000"/>
              </a:lnSpc>
            </a:pPr>
            <a:r>
              <a:rPr lang="en-GB" sz="1199" spc="-50" dirty="0">
                <a:solidFill>
                  <a:srgbClr val="505050"/>
                </a:solidFill>
                <a:latin typeface="Segoe UI" panose="020B0502040204020203" pitchFamily="34" charset="0"/>
                <a:cs typeface="Segoe UI" panose="020B0502040204020203" pitchFamily="34" charset="0"/>
              </a:rPr>
              <a:t>Mobile devices and PCs</a:t>
            </a:r>
          </a:p>
        </p:txBody>
      </p:sp>
      <p:cxnSp>
        <p:nvCxnSpPr>
          <p:cNvPr id="89" name="Straight Arrow Connector 88"/>
          <p:cNvCxnSpPr/>
          <p:nvPr/>
        </p:nvCxnSpPr>
        <p:spPr>
          <a:xfrm flipH="1">
            <a:off x="2527322" y="2266082"/>
            <a:ext cx="419612" cy="0"/>
          </a:xfrm>
          <a:prstGeom prst="straightConnector1">
            <a:avLst/>
          </a:prstGeom>
          <a:ln w="28575" cap="rnd" cmpd="sng">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443392" y="1326888"/>
            <a:ext cx="3729735" cy="345163"/>
          </a:xfrm>
          <a:prstGeom prst="rect">
            <a:avLst/>
          </a:prstGeom>
          <a:noFill/>
        </p:spPr>
        <p:txBody>
          <a:bodyPr wrap="square" rtlCol="0" anchor="ctr">
            <a:spAutoFit/>
          </a:bodyPr>
          <a:lstStyle/>
          <a:p>
            <a:pPr algn="ctr" defTabSz="932597"/>
            <a:r>
              <a:rPr lang="en-US" sz="1599" dirty="0">
                <a:solidFill>
                  <a:srgbClr val="505050"/>
                </a:solidFill>
                <a:latin typeface="Segoe UI Light" panose="020B0502040204020203" pitchFamily="34" charset="0"/>
                <a:cs typeface="Segoe UI Light" panose="020B0502040204020203" pitchFamily="34" charset="0"/>
              </a:rPr>
              <a:t>Intune standalone (cloud only)</a:t>
            </a:r>
          </a:p>
        </p:txBody>
      </p:sp>
      <p:pic>
        <p:nvPicPr>
          <p:cNvPr id="91" name="Picture 23"/>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bwMode="auto">
          <a:xfrm>
            <a:off x="1711548" y="1741338"/>
            <a:ext cx="714199" cy="12409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 name="TextBox 91"/>
          <p:cNvSpPr txBox="1"/>
          <p:nvPr/>
        </p:nvSpPr>
        <p:spPr>
          <a:xfrm>
            <a:off x="1597530" y="2429010"/>
            <a:ext cx="658868" cy="461600"/>
          </a:xfrm>
          <a:prstGeom prst="rect">
            <a:avLst/>
          </a:prstGeom>
          <a:noFill/>
        </p:spPr>
        <p:txBody>
          <a:bodyPr wrap="square" lIns="182854" tIns="146283" rIns="182854" bIns="146283">
            <a:spAutoFit/>
          </a:bodyPr>
          <a:lstStyle/>
          <a:p>
            <a:pPr defTabSz="932509">
              <a:lnSpc>
                <a:spcPct val="90000"/>
              </a:lnSpc>
              <a:defRPr/>
            </a:pPr>
            <a:r>
              <a:rPr lang="en-US" sz="1199" dirty="0">
                <a:solidFill>
                  <a:srgbClr val="505050"/>
                </a:solidFill>
                <a:latin typeface="Segoe UI Light"/>
              </a:rPr>
              <a:t>IT</a:t>
            </a:r>
          </a:p>
        </p:txBody>
      </p:sp>
      <p:grpSp>
        <p:nvGrpSpPr>
          <p:cNvPr id="93" name="Group 92"/>
          <p:cNvGrpSpPr/>
          <p:nvPr/>
        </p:nvGrpSpPr>
        <p:grpSpPr>
          <a:xfrm>
            <a:off x="3009420" y="1790633"/>
            <a:ext cx="2097249" cy="1152505"/>
            <a:chOff x="8878888" y="3140075"/>
            <a:chExt cx="2371725" cy="1303338"/>
          </a:xfrm>
        </p:grpSpPr>
        <p:grpSp>
          <p:nvGrpSpPr>
            <p:cNvPr id="94" name="Group 81"/>
            <p:cNvGrpSpPr>
              <a:grpSpLocks/>
            </p:cNvGrpSpPr>
            <p:nvPr/>
          </p:nvGrpSpPr>
          <p:grpSpPr bwMode="auto">
            <a:xfrm>
              <a:off x="8878888" y="3140075"/>
              <a:ext cx="2371725" cy="1303338"/>
              <a:chOff x="-13115925" y="2173288"/>
              <a:chExt cx="10488613" cy="5756275"/>
            </a:xfrm>
          </p:grpSpPr>
          <p:sp>
            <p:nvSpPr>
              <p:cNvPr id="176" name="Freeform 5"/>
              <p:cNvSpPr>
                <a:spLocks/>
              </p:cNvSpPr>
              <p:nvPr/>
            </p:nvSpPr>
            <p:spPr bwMode="auto">
              <a:xfrm>
                <a:off x="-3848877" y="7340614"/>
                <a:ext cx="1221565" cy="588949"/>
              </a:xfrm>
              <a:custGeom>
                <a:avLst/>
                <a:gdLst>
                  <a:gd name="T0" fmla="*/ 168 w 326"/>
                  <a:gd name="T1" fmla="*/ 3 h 157"/>
                  <a:gd name="T2" fmla="*/ 0 w 326"/>
                  <a:gd name="T3" fmla="*/ 157 h 157"/>
                  <a:gd name="T4" fmla="*/ 322 w 326"/>
                  <a:gd name="T5" fmla="*/ 157 h 157"/>
                  <a:gd name="T6" fmla="*/ 168 w 326"/>
                  <a:gd name="T7" fmla="*/ 3 h 157"/>
                </a:gdLst>
                <a:ahLst/>
                <a:cxnLst>
                  <a:cxn ang="0">
                    <a:pos x="T0" y="T1"/>
                  </a:cxn>
                  <a:cxn ang="0">
                    <a:pos x="T2" y="T3"/>
                  </a:cxn>
                  <a:cxn ang="0">
                    <a:pos x="T4" y="T5"/>
                  </a:cxn>
                  <a:cxn ang="0">
                    <a:pos x="T6" y="T7"/>
                  </a:cxn>
                </a:cxnLst>
                <a:rect l="0" t="0" r="r" b="b"/>
                <a:pathLst>
                  <a:path w="326" h="157">
                    <a:moveTo>
                      <a:pt x="168" y="3"/>
                    </a:moveTo>
                    <a:cubicBezTo>
                      <a:pt x="79" y="0"/>
                      <a:pt x="4" y="69"/>
                      <a:pt x="0" y="157"/>
                    </a:cubicBezTo>
                    <a:cubicBezTo>
                      <a:pt x="322" y="157"/>
                      <a:pt x="322" y="157"/>
                      <a:pt x="322" y="157"/>
                    </a:cubicBezTo>
                    <a:cubicBezTo>
                      <a:pt x="326" y="69"/>
                      <a:pt x="257" y="7"/>
                      <a:pt x="168" y="3"/>
                    </a:cubicBezTo>
                    <a:close/>
                  </a:path>
                </a:pathLst>
              </a:custGeom>
              <a:solidFill>
                <a:schemeClr val="accent2">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sp>
            <p:nvSpPr>
              <p:cNvPr id="177" name="Freeform 6"/>
              <p:cNvSpPr>
                <a:spLocks/>
              </p:cNvSpPr>
              <p:nvPr/>
            </p:nvSpPr>
            <p:spPr bwMode="auto">
              <a:xfrm>
                <a:off x="-6081393" y="7347623"/>
                <a:ext cx="2590559" cy="329533"/>
              </a:xfrm>
              <a:custGeom>
                <a:avLst/>
                <a:gdLst>
                  <a:gd name="T0" fmla="*/ 680 w 690"/>
                  <a:gd name="T1" fmla="*/ 86 h 86"/>
                  <a:gd name="T2" fmla="*/ 609 w 690"/>
                  <a:gd name="T3" fmla="*/ 55 h 86"/>
                  <a:gd name="T4" fmla="*/ 460 w 690"/>
                  <a:gd name="T5" fmla="*/ 25 h 86"/>
                  <a:gd name="T6" fmla="*/ 0 w 690"/>
                  <a:gd name="T7" fmla="*/ 25 h 86"/>
                  <a:gd name="T8" fmla="*/ 0 w 690"/>
                  <a:gd name="T9" fmla="*/ 0 h 86"/>
                  <a:gd name="T10" fmla="*/ 460 w 690"/>
                  <a:gd name="T11" fmla="*/ 0 h 86"/>
                  <a:gd name="T12" fmla="*/ 619 w 690"/>
                  <a:gd name="T13" fmla="*/ 32 h 86"/>
                  <a:gd name="T14" fmla="*/ 690 w 690"/>
                  <a:gd name="T15" fmla="*/ 63 h 86"/>
                  <a:gd name="T16" fmla="*/ 680 w 690"/>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0" h="86">
                    <a:moveTo>
                      <a:pt x="680" y="86"/>
                    </a:moveTo>
                    <a:cubicBezTo>
                      <a:pt x="609" y="55"/>
                      <a:pt x="609" y="55"/>
                      <a:pt x="609" y="55"/>
                    </a:cubicBezTo>
                    <a:cubicBezTo>
                      <a:pt x="572" y="39"/>
                      <a:pt x="504" y="25"/>
                      <a:pt x="460" y="25"/>
                    </a:cubicBezTo>
                    <a:cubicBezTo>
                      <a:pt x="0" y="25"/>
                      <a:pt x="0" y="25"/>
                      <a:pt x="0" y="25"/>
                    </a:cubicBezTo>
                    <a:cubicBezTo>
                      <a:pt x="0" y="0"/>
                      <a:pt x="0" y="0"/>
                      <a:pt x="0" y="0"/>
                    </a:cubicBezTo>
                    <a:cubicBezTo>
                      <a:pt x="460" y="0"/>
                      <a:pt x="460" y="0"/>
                      <a:pt x="460" y="0"/>
                    </a:cubicBezTo>
                    <a:cubicBezTo>
                      <a:pt x="507" y="0"/>
                      <a:pt x="579" y="14"/>
                      <a:pt x="619" y="32"/>
                    </a:cubicBezTo>
                    <a:cubicBezTo>
                      <a:pt x="690" y="63"/>
                      <a:pt x="690" y="63"/>
                      <a:pt x="690" y="63"/>
                    </a:cubicBezTo>
                    <a:lnTo>
                      <a:pt x="680" y="86"/>
                    </a:lnTo>
                    <a:close/>
                  </a:path>
                </a:pathLst>
              </a:custGeom>
              <a:solidFill>
                <a:schemeClr val="accent2">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sp>
            <p:nvSpPr>
              <p:cNvPr id="178" name="Oval 7"/>
              <p:cNvSpPr>
                <a:spLocks noChangeArrowheads="1"/>
              </p:cNvSpPr>
              <p:nvPr/>
            </p:nvSpPr>
            <p:spPr bwMode="auto">
              <a:xfrm>
                <a:off x="-10420057" y="6401101"/>
                <a:ext cx="2681827" cy="574926"/>
              </a:xfrm>
              <a:prstGeom prst="ellipse">
                <a:avLst/>
              </a:prstGeom>
              <a:solidFill>
                <a:schemeClr val="accent2">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sp>
            <p:nvSpPr>
              <p:cNvPr id="179" name="Freeform 8"/>
              <p:cNvSpPr>
                <a:spLocks/>
              </p:cNvSpPr>
              <p:nvPr/>
            </p:nvSpPr>
            <p:spPr bwMode="auto">
              <a:xfrm>
                <a:off x="-12385794" y="2173288"/>
                <a:ext cx="6500974" cy="4515274"/>
              </a:xfrm>
              <a:custGeom>
                <a:avLst/>
                <a:gdLst>
                  <a:gd name="T0" fmla="*/ 1699 w 1733"/>
                  <a:gd name="T1" fmla="*/ 1202 h 1202"/>
                  <a:gd name="T2" fmla="*/ 1733 w 1733"/>
                  <a:gd name="T3" fmla="*/ 1168 h 1202"/>
                  <a:gd name="T4" fmla="*/ 1733 w 1733"/>
                  <a:gd name="T5" fmla="*/ 34 h 1202"/>
                  <a:gd name="T6" fmla="*/ 1699 w 1733"/>
                  <a:gd name="T7" fmla="*/ 0 h 1202"/>
                  <a:gd name="T8" fmla="*/ 34 w 1733"/>
                  <a:gd name="T9" fmla="*/ 0 h 1202"/>
                  <a:gd name="T10" fmla="*/ 0 w 1733"/>
                  <a:gd name="T11" fmla="*/ 34 h 1202"/>
                  <a:gd name="T12" fmla="*/ 0 w 1733"/>
                  <a:gd name="T13" fmla="*/ 1168 h 1202"/>
                  <a:gd name="T14" fmla="*/ 34 w 1733"/>
                  <a:gd name="T15" fmla="*/ 1202 h 1202"/>
                  <a:gd name="T16" fmla="*/ 1699 w 1733"/>
                  <a:gd name="T17" fmla="*/ 120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3" h="1202">
                    <a:moveTo>
                      <a:pt x="1699" y="1202"/>
                    </a:moveTo>
                    <a:cubicBezTo>
                      <a:pt x="1718" y="1202"/>
                      <a:pt x="1733" y="1187"/>
                      <a:pt x="1733" y="1168"/>
                    </a:cubicBezTo>
                    <a:cubicBezTo>
                      <a:pt x="1733" y="34"/>
                      <a:pt x="1733" y="34"/>
                      <a:pt x="1733" y="34"/>
                    </a:cubicBezTo>
                    <a:cubicBezTo>
                      <a:pt x="1733" y="15"/>
                      <a:pt x="1718" y="0"/>
                      <a:pt x="1699" y="0"/>
                    </a:cubicBezTo>
                    <a:cubicBezTo>
                      <a:pt x="34" y="0"/>
                      <a:pt x="34" y="0"/>
                      <a:pt x="34" y="0"/>
                    </a:cubicBezTo>
                    <a:cubicBezTo>
                      <a:pt x="15" y="0"/>
                      <a:pt x="0" y="15"/>
                      <a:pt x="0" y="34"/>
                    </a:cubicBezTo>
                    <a:cubicBezTo>
                      <a:pt x="0" y="1168"/>
                      <a:pt x="0" y="1168"/>
                      <a:pt x="0" y="1168"/>
                    </a:cubicBezTo>
                    <a:cubicBezTo>
                      <a:pt x="0" y="1187"/>
                      <a:pt x="15" y="1202"/>
                      <a:pt x="34" y="1202"/>
                    </a:cubicBezTo>
                    <a:lnTo>
                      <a:pt x="1699" y="1202"/>
                    </a:lnTo>
                    <a:close/>
                  </a:path>
                </a:pathLst>
              </a:custGeom>
              <a:solidFill>
                <a:schemeClr val="accent2">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sp>
            <p:nvSpPr>
              <p:cNvPr id="180" name="Rectangle 9"/>
              <p:cNvSpPr>
                <a:spLocks noChangeArrowheads="1"/>
              </p:cNvSpPr>
              <p:nvPr/>
            </p:nvSpPr>
            <p:spPr bwMode="auto">
              <a:xfrm>
                <a:off x="-12182202" y="2369604"/>
                <a:ext cx="6093786" cy="3463579"/>
              </a:xfrm>
              <a:prstGeom prst="rect">
                <a:avLst/>
              </a:prstGeom>
              <a:solidFill>
                <a:schemeClr val="bg1">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sp>
            <p:nvSpPr>
              <p:cNvPr id="181" name="Rectangle 10"/>
              <p:cNvSpPr>
                <a:spLocks noChangeArrowheads="1"/>
              </p:cNvSpPr>
              <p:nvPr/>
            </p:nvSpPr>
            <p:spPr bwMode="auto">
              <a:xfrm>
                <a:off x="-13115925" y="7614053"/>
                <a:ext cx="8066542" cy="301488"/>
              </a:xfrm>
              <a:prstGeom prst="rect">
                <a:avLst/>
              </a:prstGeom>
              <a:solidFill>
                <a:schemeClr val="accent2">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sp>
            <p:nvSpPr>
              <p:cNvPr id="182" name="Freeform 11"/>
              <p:cNvSpPr>
                <a:spLocks/>
              </p:cNvSpPr>
              <p:nvPr/>
            </p:nvSpPr>
            <p:spPr bwMode="auto">
              <a:xfrm>
                <a:off x="-13115925" y="7249465"/>
                <a:ext cx="8066542" cy="364587"/>
              </a:xfrm>
              <a:custGeom>
                <a:avLst/>
                <a:gdLst>
                  <a:gd name="T0" fmla="*/ 5080 w 5080"/>
                  <a:gd name="T1" fmla="*/ 232 h 232"/>
                  <a:gd name="T2" fmla="*/ 0 w 5080"/>
                  <a:gd name="T3" fmla="*/ 232 h 232"/>
                  <a:gd name="T4" fmla="*/ 315 w 5080"/>
                  <a:gd name="T5" fmla="*/ 0 h 232"/>
                  <a:gd name="T6" fmla="*/ 4763 w 5080"/>
                  <a:gd name="T7" fmla="*/ 0 h 232"/>
                  <a:gd name="T8" fmla="*/ 5080 w 5080"/>
                  <a:gd name="T9" fmla="*/ 232 h 232"/>
                </a:gdLst>
                <a:ahLst/>
                <a:cxnLst>
                  <a:cxn ang="0">
                    <a:pos x="T0" y="T1"/>
                  </a:cxn>
                  <a:cxn ang="0">
                    <a:pos x="T2" y="T3"/>
                  </a:cxn>
                  <a:cxn ang="0">
                    <a:pos x="T4" y="T5"/>
                  </a:cxn>
                  <a:cxn ang="0">
                    <a:pos x="T6" y="T7"/>
                  </a:cxn>
                  <a:cxn ang="0">
                    <a:pos x="T8" y="T9"/>
                  </a:cxn>
                </a:cxnLst>
                <a:rect l="0" t="0" r="r" b="b"/>
                <a:pathLst>
                  <a:path w="5080" h="232">
                    <a:moveTo>
                      <a:pt x="5080" y="232"/>
                    </a:moveTo>
                    <a:lnTo>
                      <a:pt x="0" y="232"/>
                    </a:lnTo>
                    <a:lnTo>
                      <a:pt x="315" y="0"/>
                    </a:lnTo>
                    <a:lnTo>
                      <a:pt x="4763" y="0"/>
                    </a:lnTo>
                    <a:lnTo>
                      <a:pt x="5080" y="232"/>
                    </a:lnTo>
                    <a:close/>
                  </a:path>
                </a:pathLst>
              </a:custGeom>
              <a:solidFill>
                <a:schemeClr val="accent2">
                  <a:lumMod val="50000"/>
                </a:schemeClr>
              </a:solidFill>
              <a:ln>
                <a:noFill/>
              </a:ln>
            </p:spPr>
            <p:txBody>
              <a:bodyPr/>
              <a:lstStyle/>
              <a:p>
                <a:pPr defTabSz="932509">
                  <a:defRPr/>
                </a:pPr>
                <a:endParaRPr lang="en-US" sz="1836" dirty="0">
                  <a:solidFill>
                    <a:srgbClr val="505050"/>
                  </a:solidFill>
                  <a:latin typeface="Segoe UI"/>
                  <a:ea typeface="ＭＳ Ｐゴシック" charset="0"/>
                </a:endParaRPr>
              </a:p>
            </p:txBody>
          </p:sp>
        </p:grpSp>
        <p:grpSp>
          <p:nvGrpSpPr>
            <p:cNvPr id="98" name="Group 97"/>
            <p:cNvGrpSpPr/>
            <p:nvPr/>
          </p:nvGrpSpPr>
          <p:grpSpPr>
            <a:xfrm>
              <a:off x="9209836" y="3245678"/>
              <a:ext cx="1119703" cy="698404"/>
              <a:chOff x="-3125614" y="2820855"/>
              <a:chExt cx="2995612" cy="1868487"/>
            </a:xfrm>
          </p:grpSpPr>
          <p:grpSp>
            <p:nvGrpSpPr>
              <p:cNvPr id="102" name="Group 3"/>
              <p:cNvGrpSpPr>
                <a:grpSpLocks/>
              </p:cNvGrpSpPr>
              <p:nvPr/>
            </p:nvGrpSpPr>
            <p:grpSpPr bwMode="auto">
              <a:xfrm>
                <a:off x="-3125614" y="2820855"/>
                <a:ext cx="2995612" cy="1868487"/>
                <a:chOff x="5437366" y="1237061"/>
                <a:chExt cx="4432300" cy="2764080"/>
              </a:xfrm>
            </p:grpSpPr>
            <p:sp>
              <p:nvSpPr>
                <p:cNvPr id="172" name="Rectangle 171"/>
                <p:cNvSpPr/>
                <p:nvPr/>
              </p:nvSpPr>
              <p:spPr bwMode="auto">
                <a:xfrm>
                  <a:off x="5437366" y="1237061"/>
                  <a:ext cx="4432300" cy="338171"/>
                </a:xfrm>
                <a:prstGeom prst="rect">
                  <a:avLst/>
                </a:prstGeom>
                <a:solidFill>
                  <a:srgbClr val="CDCDC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173" name="Oval 172"/>
                <p:cNvSpPr/>
                <p:nvPr/>
              </p:nvSpPr>
              <p:spPr bwMode="auto">
                <a:xfrm>
                  <a:off x="5552459" y="1302817"/>
                  <a:ext cx="321795" cy="321732"/>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174" name="Rectangle 173"/>
                <p:cNvSpPr/>
                <p:nvPr/>
              </p:nvSpPr>
              <p:spPr bwMode="auto">
                <a:xfrm>
                  <a:off x="5437366" y="1575232"/>
                  <a:ext cx="4432300" cy="242590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175" name="Oval 174"/>
                <p:cNvSpPr/>
                <p:nvPr/>
              </p:nvSpPr>
              <p:spPr bwMode="auto">
                <a:xfrm>
                  <a:off x="5904789" y="1349785"/>
                  <a:ext cx="213747" cy="21135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sp>
            <p:nvSpPr>
              <p:cNvPr id="103" name="Rectangle 102"/>
              <p:cNvSpPr/>
              <p:nvPr/>
            </p:nvSpPr>
            <p:spPr bwMode="auto">
              <a:xfrm>
                <a:off x="-2970054" y="3249779"/>
                <a:ext cx="129991" cy="129991"/>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04" name="Rectangle 103"/>
              <p:cNvSpPr/>
              <p:nvPr/>
            </p:nvSpPr>
            <p:spPr bwMode="auto">
              <a:xfrm>
                <a:off x="-2970054" y="3501338"/>
                <a:ext cx="129991" cy="129991"/>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14" name="Rectangle 113"/>
              <p:cNvSpPr/>
              <p:nvPr/>
            </p:nvSpPr>
            <p:spPr bwMode="auto">
              <a:xfrm>
                <a:off x="-2970054" y="3752897"/>
                <a:ext cx="129991" cy="129991"/>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64" name="Rectangle 163"/>
              <p:cNvSpPr/>
              <p:nvPr/>
            </p:nvSpPr>
            <p:spPr bwMode="auto">
              <a:xfrm>
                <a:off x="-2618563" y="3118201"/>
                <a:ext cx="390913" cy="1469740"/>
              </a:xfrm>
              <a:prstGeom prst="rect">
                <a:avLst/>
              </a:prstGeom>
              <a:solidFill>
                <a:srgbClr val="E0E0E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65" name="Rectangle 164"/>
              <p:cNvSpPr/>
              <p:nvPr/>
            </p:nvSpPr>
            <p:spPr bwMode="auto">
              <a:xfrm>
                <a:off x="-2041364" y="3187961"/>
                <a:ext cx="1011346" cy="12231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66" name="Rectangle 165"/>
              <p:cNvSpPr/>
              <p:nvPr/>
            </p:nvSpPr>
            <p:spPr bwMode="auto">
              <a:xfrm>
                <a:off x="-2041364" y="3440336"/>
                <a:ext cx="1491354" cy="12231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67" name="Rectangle 166"/>
              <p:cNvSpPr/>
              <p:nvPr/>
            </p:nvSpPr>
            <p:spPr bwMode="auto">
              <a:xfrm>
                <a:off x="-2041362" y="3945087"/>
                <a:ext cx="692614" cy="12231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68" name="Rectangle 167"/>
              <p:cNvSpPr/>
              <p:nvPr/>
            </p:nvSpPr>
            <p:spPr bwMode="auto">
              <a:xfrm>
                <a:off x="-2041364" y="3692712"/>
                <a:ext cx="1021344" cy="12231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69" name="Rectangle 168"/>
              <p:cNvSpPr/>
              <p:nvPr/>
            </p:nvSpPr>
            <p:spPr bwMode="auto">
              <a:xfrm>
                <a:off x="-2041364" y="4197463"/>
                <a:ext cx="1691356" cy="12231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70" name="Rectangle 169"/>
              <p:cNvSpPr/>
              <p:nvPr/>
            </p:nvSpPr>
            <p:spPr bwMode="auto">
              <a:xfrm>
                <a:off x="-2041364" y="4449838"/>
                <a:ext cx="1501352" cy="12231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71" name="Rectangle 170"/>
              <p:cNvSpPr/>
              <p:nvPr/>
            </p:nvSpPr>
            <p:spPr bwMode="auto">
              <a:xfrm>
                <a:off x="-2970054" y="4004457"/>
                <a:ext cx="129991" cy="129991"/>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grpSp>
        <p:sp>
          <p:nvSpPr>
            <p:cNvPr id="101" name="Rectangle 129"/>
            <p:cNvSpPr/>
            <p:nvPr/>
          </p:nvSpPr>
          <p:spPr bwMode="auto">
            <a:xfrm>
              <a:off x="9133371" y="3201988"/>
              <a:ext cx="1327150" cy="752475"/>
            </a:xfrm>
            <a:custGeom>
              <a:avLst/>
              <a:gdLst>
                <a:gd name="connsiteX0" fmla="*/ 0 w 4432300"/>
                <a:gd name="connsiteY0" fmla="*/ 0 h 2958709"/>
                <a:gd name="connsiteX1" fmla="*/ 4432300 w 4432300"/>
                <a:gd name="connsiteY1" fmla="*/ 0 h 2958709"/>
                <a:gd name="connsiteX2" fmla="*/ 4432300 w 4432300"/>
                <a:gd name="connsiteY2" fmla="*/ 2958709 h 2958709"/>
                <a:gd name="connsiteX3" fmla="*/ 0 w 4432300"/>
                <a:gd name="connsiteY3" fmla="*/ 2958709 h 2958709"/>
                <a:gd name="connsiteX4" fmla="*/ 0 w 4432300"/>
                <a:gd name="connsiteY4" fmla="*/ 0 h 2958709"/>
                <a:gd name="connsiteX0" fmla="*/ 0 w 4432300"/>
                <a:gd name="connsiteY0" fmla="*/ 2958709 h 2958709"/>
                <a:gd name="connsiteX1" fmla="*/ 4432300 w 4432300"/>
                <a:gd name="connsiteY1" fmla="*/ 0 h 2958709"/>
                <a:gd name="connsiteX2" fmla="*/ 4432300 w 4432300"/>
                <a:gd name="connsiteY2" fmla="*/ 2958709 h 2958709"/>
                <a:gd name="connsiteX3" fmla="*/ 0 w 4432300"/>
                <a:gd name="connsiteY3" fmla="*/ 2958709 h 2958709"/>
              </a:gdLst>
              <a:ahLst/>
              <a:cxnLst>
                <a:cxn ang="0">
                  <a:pos x="connsiteX0" y="connsiteY0"/>
                </a:cxn>
                <a:cxn ang="0">
                  <a:pos x="connsiteX1" y="connsiteY1"/>
                </a:cxn>
                <a:cxn ang="0">
                  <a:pos x="connsiteX2" y="connsiteY2"/>
                </a:cxn>
                <a:cxn ang="0">
                  <a:pos x="connsiteX3" y="connsiteY3"/>
                </a:cxn>
              </a:cxnLst>
              <a:rect l="l" t="t" r="r" b="b"/>
              <a:pathLst>
                <a:path w="4432300" h="2958709">
                  <a:moveTo>
                    <a:pt x="0" y="2958709"/>
                  </a:moveTo>
                  <a:lnTo>
                    <a:pt x="4432300" y="0"/>
                  </a:lnTo>
                  <a:lnTo>
                    <a:pt x="4432300" y="2958709"/>
                  </a:lnTo>
                  <a:lnTo>
                    <a:pt x="0" y="2958709"/>
                  </a:lnTo>
                  <a:close/>
                </a:path>
              </a:pathLst>
            </a:custGeom>
            <a:solidFill>
              <a:schemeClr val="bg1">
                <a:lumMod val="85000"/>
                <a:alpha val="31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nvGrpSpPr>
          <p:cNvPr id="183" name="Group 182"/>
          <p:cNvGrpSpPr/>
          <p:nvPr/>
        </p:nvGrpSpPr>
        <p:grpSpPr>
          <a:xfrm>
            <a:off x="3183063" y="3709285"/>
            <a:ext cx="1359013" cy="892040"/>
            <a:chOff x="1372275" y="3241611"/>
            <a:chExt cx="2013324" cy="1321521"/>
          </a:xfrm>
        </p:grpSpPr>
        <p:pic>
          <p:nvPicPr>
            <p:cNvPr id="184" name="Picture 183"/>
            <p:cNvPicPr>
              <a:picLocks noChangeAspect="1"/>
            </p:cNvPicPr>
            <p:nvPr/>
          </p:nvPicPr>
          <p:blipFill>
            <a:blip r:embed="rId12"/>
            <a:stretch>
              <a:fillRect/>
            </a:stretch>
          </p:blipFill>
          <p:spPr>
            <a:xfrm>
              <a:off x="1372275" y="3241611"/>
              <a:ext cx="2013324" cy="1321521"/>
            </a:xfrm>
            <a:prstGeom prst="rect">
              <a:avLst/>
            </a:prstGeom>
          </p:spPr>
        </p:pic>
        <p:pic>
          <p:nvPicPr>
            <p:cNvPr id="185" name="Picture 18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569225" y="3907951"/>
              <a:ext cx="1675229" cy="373412"/>
            </a:xfrm>
            <a:prstGeom prst="rect">
              <a:avLst/>
            </a:prstGeom>
          </p:spPr>
        </p:pic>
      </p:grpSp>
      <p:sp>
        <p:nvSpPr>
          <p:cNvPr id="186" name="TextBox 185"/>
          <p:cNvSpPr txBox="1"/>
          <p:nvPr/>
        </p:nvSpPr>
        <p:spPr>
          <a:xfrm>
            <a:off x="3035288" y="2811560"/>
            <a:ext cx="1595413" cy="464758"/>
          </a:xfrm>
          <a:prstGeom prst="rect">
            <a:avLst/>
          </a:prstGeom>
          <a:noFill/>
        </p:spPr>
        <p:txBody>
          <a:bodyPr wrap="none" lIns="182828" tIns="146262" rIns="182828" bIns="146262" rtlCol="0">
            <a:spAutoFit/>
          </a:bodyPr>
          <a:lstStyle/>
          <a:p>
            <a:pPr algn="ctr" defTabSz="932597">
              <a:lnSpc>
                <a:spcPct val="90000"/>
              </a:lnSpc>
            </a:pPr>
            <a:r>
              <a:rPr lang="en-GB" sz="1199" spc="-50" dirty="0">
                <a:solidFill>
                  <a:srgbClr val="505050"/>
                </a:solidFill>
                <a:latin typeface="Segoe UI" panose="020B0502040204020203" pitchFamily="34" charset="0"/>
                <a:cs typeface="Segoe UI" panose="020B0502040204020203" pitchFamily="34" charset="0"/>
              </a:rPr>
              <a:t>Intune web console</a:t>
            </a:r>
          </a:p>
        </p:txBody>
      </p:sp>
      <p:grpSp>
        <p:nvGrpSpPr>
          <p:cNvPr id="2" name="Group 1"/>
          <p:cNvGrpSpPr/>
          <p:nvPr/>
        </p:nvGrpSpPr>
        <p:grpSpPr>
          <a:xfrm>
            <a:off x="6662744" y="1238962"/>
            <a:ext cx="4607095" cy="2739660"/>
            <a:chOff x="6531831" y="1214779"/>
            <a:chExt cx="4517170" cy="2686185"/>
          </a:xfrm>
        </p:grpSpPr>
        <p:grpSp>
          <p:nvGrpSpPr>
            <p:cNvPr id="5" name="Group 4"/>
            <p:cNvGrpSpPr/>
            <p:nvPr/>
          </p:nvGrpSpPr>
          <p:grpSpPr>
            <a:xfrm>
              <a:off x="6780516" y="1214779"/>
              <a:ext cx="4268485" cy="2686185"/>
              <a:chOff x="6766622" y="1027028"/>
              <a:chExt cx="3960104" cy="2686185"/>
            </a:xfrm>
          </p:grpSpPr>
          <p:sp>
            <p:nvSpPr>
              <p:cNvPr id="110" name="TextBox 109"/>
              <p:cNvSpPr txBox="1"/>
              <p:nvPr/>
            </p:nvSpPr>
            <p:spPr>
              <a:xfrm>
                <a:off x="6909408" y="1027028"/>
                <a:ext cx="3817318" cy="2686185"/>
              </a:xfrm>
              <a:prstGeom prst="rect">
                <a:avLst/>
              </a:prstGeom>
              <a:noFill/>
            </p:spPr>
            <p:txBody>
              <a:bodyPr wrap="square" lIns="186521" tIns="149217" rIns="186521" bIns="149217" rtlCol="0">
                <a:spAutoFit/>
              </a:bodyPr>
              <a:lstStyle/>
              <a:p>
                <a:pPr defTabSz="932597">
                  <a:spcAft>
                    <a:spcPts val="612"/>
                  </a:spcAft>
                </a:pPr>
                <a:r>
                  <a:rPr lang="en-US" sz="2040" dirty="0">
                    <a:solidFill>
                      <a:srgbClr val="002050"/>
                    </a:solidFill>
                    <a:latin typeface="Segoe UI Light"/>
                  </a:rPr>
                  <a:t>Manage and Protect</a:t>
                </a:r>
              </a:p>
              <a:p>
                <a:pPr marL="291436" indent="-291436" defTabSz="932563">
                  <a:spcBef>
                    <a:spcPts val="612"/>
                  </a:spcBef>
                  <a:buFont typeface="Arial" panose="020B0604020202020204" pitchFamily="34" charset="0"/>
                  <a:buChar char="•"/>
                </a:pPr>
                <a:r>
                  <a:rPr lang="en-US" sz="1428" dirty="0">
                    <a:solidFill>
                      <a:srgbClr val="505050"/>
                    </a:solidFill>
                    <a:latin typeface="Segoe UI"/>
                  </a:rPr>
                  <a:t>No existing infrastructure necessary</a:t>
                </a:r>
              </a:p>
              <a:p>
                <a:pPr marL="291436" indent="-291436" defTabSz="932563">
                  <a:spcBef>
                    <a:spcPts val="612"/>
                  </a:spcBef>
                  <a:buFont typeface="Arial" panose="020B0604020202020204" pitchFamily="34" charset="0"/>
                  <a:buChar char="•"/>
                </a:pPr>
                <a:r>
                  <a:rPr lang="en-US" sz="1428" dirty="0">
                    <a:solidFill>
                      <a:srgbClr val="505050"/>
                    </a:solidFill>
                    <a:latin typeface="Segoe UI"/>
                  </a:rPr>
                  <a:t>No existing Configuration Manager deployment required</a:t>
                </a:r>
              </a:p>
              <a:p>
                <a:pPr marL="291436" indent="-291436" defTabSz="932563">
                  <a:spcBef>
                    <a:spcPts val="612"/>
                  </a:spcBef>
                  <a:buFont typeface="Arial" panose="020B0604020202020204" pitchFamily="34" charset="0"/>
                  <a:buChar char="•"/>
                </a:pPr>
                <a:r>
                  <a:rPr lang="en-US" sz="1428" dirty="0">
                    <a:solidFill>
                      <a:srgbClr val="505050"/>
                    </a:solidFill>
                    <a:latin typeface="Segoe UI"/>
                  </a:rPr>
                  <a:t>Simplified policy control</a:t>
                </a:r>
              </a:p>
              <a:p>
                <a:pPr marL="291436" indent="-291436" defTabSz="932563">
                  <a:spcBef>
                    <a:spcPts val="612"/>
                  </a:spcBef>
                  <a:buFont typeface="Arial" panose="020B0604020202020204" pitchFamily="34" charset="0"/>
                  <a:buChar char="•"/>
                </a:pPr>
                <a:r>
                  <a:rPr lang="en-US" sz="1428" dirty="0">
                    <a:solidFill>
                      <a:srgbClr val="505050"/>
                    </a:solidFill>
                    <a:latin typeface="Segoe UI"/>
                  </a:rPr>
                  <a:t>Simple web-based administration console</a:t>
                </a:r>
              </a:p>
              <a:p>
                <a:pPr marL="291436" indent="-291436" defTabSz="932563">
                  <a:spcBef>
                    <a:spcPts val="612"/>
                  </a:spcBef>
                  <a:buFont typeface="Arial" panose="020B0604020202020204" pitchFamily="34" charset="0"/>
                  <a:buChar char="•"/>
                </a:pPr>
                <a:r>
                  <a:rPr lang="en-US" sz="1428" dirty="0">
                    <a:solidFill>
                      <a:srgbClr val="505050"/>
                    </a:solidFill>
                    <a:latin typeface="Segoe UI"/>
                  </a:rPr>
                  <a:t>Faster cadence of updates</a:t>
                </a:r>
              </a:p>
              <a:p>
                <a:pPr marL="291436" indent="-291436" defTabSz="932563">
                  <a:spcBef>
                    <a:spcPts val="612"/>
                  </a:spcBef>
                  <a:buFont typeface="Arial" panose="020B0604020202020204" pitchFamily="34" charset="0"/>
                  <a:buChar char="•"/>
                </a:pPr>
                <a:r>
                  <a:rPr lang="en-US" sz="1428" dirty="0">
                    <a:solidFill>
                      <a:srgbClr val="505050"/>
                    </a:solidFill>
                    <a:latin typeface="Segoe UI"/>
                  </a:rPr>
                  <a:t>Always up-to-date</a:t>
                </a:r>
              </a:p>
            </p:txBody>
          </p:sp>
          <p:sp>
            <p:nvSpPr>
              <p:cNvPr id="113" name="Isosceles Triangle 112"/>
              <p:cNvSpPr/>
              <p:nvPr/>
            </p:nvSpPr>
            <p:spPr bwMode="auto">
              <a:xfrm rot="5400000">
                <a:off x="6744995" y="1293673"/>
                <a:ext cx="152594" cy="10934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rgbClr val="FFFFFF"/>
                  </a:solidFill>
                  <a:latin typeface="Segoe UI Light"/>
                  <a:ea typeface="Segoe UI" pitchFamily="34" charset="0"/>
                  <a:cs typeface="Segoe UI" pitchFamily="34" charset="0"/>
                </a:endParaRPr>
              </a:p>
            </p:txBody>
          </p:sp>
        </p:grpSp>
        <p:grpSp>
          <p:nvGrpSpPr>
            <p:cNvPr id="88" name="Group 87"/>
            <p:cNvGrpSpPr/>
            <p:nvPr/>
          </p:nvGrpSpPr>
          <p:grpSpPr>
            <a:xfrm>
              <a:off x="6531831" y="1312368"/>
              <a:ext cx="409673" cy="409673"/>
              <a:chOff x="459260" y="1785464"/>
              <a:chExt cx="409673" cy="409673"/>
            </a:xfrm>
          </p:grpSpPr>
          <p:sp>
            <p:nvSpPr>
              <p:cNvPr id="95" name="Oval 94"/>
              <p:cNvSpPr/>
              <p:nvPr/>
            </p:nvSpPr>
            <p:spPr bwMode="auto">
              <a:xfrm>
                <a:off x="459260" y="1785464"/>
                <a:ext cx="409673" cy="409673"/>
              </a:xfrm>
              <a:prstGeom prst="ellipse">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96" name="Isosceles Triangle 95"/>
              <p:cNvSpPr/>
              <p:nvPr/>
            </p:nvSpPr>
            <p:spPr bwMode="auto">
              <a:xfrm rot="5400000">
                <a:off x="612942" y="1937122"/>
                <a:ext cx="149594" cy="10719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rgbClr val="FFFFFF"/>
                  </a:solidFill>
                  <a:latin typeface="Segoe UI Light"/>
                  <a:ea typeface="Segoe UI" pitchFamily="34" charset="0"/>
                  <a:cs typeface="Segoe UI" pitchFamily="34" charset="0"/>
                </a:endParaRPr>
              </a:p>
            </p:txBody>
          </p:sp>
        </p:grpSp>
      </p:grpSp>
      <p:grpSp>
        <p:nvGrpSpPr>
          <p:cNvPr id="3" name="Group 2"/>
          <p:cNvGrpSpPr/>
          <p:nvPr/>
        </p:nvGrpSpPr>
        <p:grpSpPr>
          <a:xfrm>
            <a:off x="6659669" y="4268482"/>
            <a:ext cx="4281480" cy="2472327"/>
            <a:chOff x="6528816" y="4185168"/>
            <a:chExt cx="4197910" cy="2424070"/>
          </a:xfrm>
        </p:grpSpPr>
        <p:grpSp>
          <p:nvGrpSpPr>
            <p:cNvPr id="120" name="Group 119"/>
            <p:cNvGrpSpPr/>
            <p:nvPr/>
          </p:nvGrpSpPr>
          <p:grpSpPr>
            <a:xfrm>
              <a:off x="6766621" y="4185168"/>
              <a:ext cx="3960105" cy="2424070"/>
              <a:chOff x="6766621" y="1027028"/>
              <a:chExt cx="3960105" cy="2424070"/>
            </a:xfrm>
          </p:grpSpPr>
          <p:sp>
            <p:nvSpPr>
              <p:cNvPr id="121" name="TextBox 120"/>
              <p:cNvSpPr txBox="1"/>
              <p:nvPr/>
            </p:nvSpPr>
            <p:spPr>
              <a:xfrm>
                <a:off x="6909408" y="1027028"/>
                <a:ext cx="3817318" cy="2424070"/>
              </a:xfrm>
              <a:prstGeom prst="rect">
                <a:avLst/>
              </a:prstGeom>
              <a:noFill/>
            </p:spPr>
            <p:txBody>
              <a:bodyPr wrap="square" lIns="186521" tIns="149217" rIns="186521" bIns="149217" rtlCol="0">
                <a:spAutoFit/>
              </a:bodyPr>
              <a:lstStyle/>
              <a:p>
                <a:pPr defTabSz="932597">
                  <a:spcAft>
                    <a:spcPts val="612"/>
                  </a:spcAft>
                </a:pPr>
                <a:r>
                  <a:rPr lang="en-US" sz="2040" dirty="0">
                    <a:solidFill>
                      <a:srgbClr val="002050"/>
                    </a:solidFill>
                    <a:latin typeface="Segoe UI Light"/>
                  </a:rPr>
                  <a:t>Devices Supported</a:t>
                </a:r>
              </a:p>
              <a:p>
                <a:pPr marL="291436" indent="-291436" defTabSz="895736">
                  <a:spcBef>
                    <a:spcPts val="612"/>
                  </a:spcBef>
                  <a:buFont typeface="Arial" panose="020B0604020202020204" pitchFamily="34" charset="0"/>
                  <a:buChar char="•"/>
                </a:pPr>
                <a:r>
                  <a:rPr lang="en-US" sz="1428" dirty="0">
                    <a:solidFill>
                      <a:srgbClr val="505050"/>
                    </a:solidFill>
                    <a:latin typeface="Segoe UI"/>
                  </a:rPr>
                  <a:t>Windows 7 and later</a:t>
                </a:r>
              </a:p>
              <a:p>
                <a:pPr marL="291436" indent="-291436" defTabSz="895736">
                  <a:spcBef>
                    <a:spcPts val="612"/>
                  </a:spcBef>
                  <a:buFont typeface="Arial" panose="020B0604020202020204" pitchFamily="34" charset="0"/>
                  <a:buChar char="•"/>
                </a:pPr>
                <a:r>
                  <a:rPr lang="en-US" sz="1428" dirty="0">
                    <a:solidFill>
                      <a:srgbClr val="505050"/>
                    </a:solidFill>
                    <a:latin typeface="Segoe UI"/>
                  </a:rPr>
                  <a:t>Windows Phone 8.0 and later</a:t>
                </a:r>
              </a:p>
              <a:p>
                <a:pPr marL="291436" indent="-291436" defTabSz="895736">
                  <a:spcBef>
                    <a:spcPts val="612"/>
                  </a:spcBef>
                  <a:buFont typeface="Arial" panose="020B0604020202020204" pitchFamily="34" charset="0"/>
                  <a:buChar char="•"/>
                </a:pPr>
                <a:r>
                  <a:rPr lang="en-US" sz="1428" dirty="0">
                    <a:solidFill>
                      <a:srgbClr val="505050"/>
                    </a:solidFill>
                    <a:latin typeface="Segoe UI"/>
                  </a:rPr>
                  <a:t>Windows RT 8.0 and later</a:t>
                </a:r>
              </a:p>
              <a:p>
                <a:pPr marL="291436" indent="-291436" defTabSz="895736">
                  <a:spcBef>
                    <a:spcPts val="612"/>
                  </a:spcBef>
                  <a:buFont typeface="Arial" panose="020B0604020202020204" pitchFamily="34" charset="0"/>
                  <a:buChar char="•"/>
                </a:pPr>
                <a:r>
                  <a:rPr lang="en-US" sz="1428" dirty="0">
                    <a:solidFill>
                      <a:srgbClr val="505050"/>
                    </a:solidFill>
                    <a:latin typeface="Segoe UI"/>
                  </a:rPr>
                  <a:t>iOS 7.1 and later</a:t>
                </a:r>
              </a:p>
              <a:p>
                <a:pPr marL="291436" indent="-291436" defTabSz="895736">
                  <a:spcBef>
                    <a:spcPts val="612"/>
                  </a:spcBef>
                  <a:buFont typeface="Arial" panose="020B0604020202020204" pitchFamily="34" charset="0"/>
                  <a:buChar char="•"/>
                </a:pPr>
                <a:r>
                  <a:rPr lang="en-US" sz="1428" dirty="0">
                    <a:solidFill>
                      <a:srgbClr val="505050"/>
                    </a:solidFill>
                    <a:latin typeface="Segoe UI"/>
                  </a:rPr>
                  <a:t>Android 4.0 and later</a:t>
                </a:r>
              </a:p>
              <a:p>
                <a:pPr marL="291436" indent="-291436" defTabSz="895736">
                  <a:spcBef>
                    <a:spcPts val="612"/>
                  </a:spcBef>
                  <a:buFont typeface="Arial" panose="020B0604020202020204" pitchFamily="34" charset="0"/>
                  <a:buChar char="•"/>
                </a:pPr>
                <a:r>
                  <a:rPr lang="en-US" sz="1428" dirty="0">
                    <a:solidFill>
                      <a:srgbClr val="505050"/>
                    </a:solidFill>
                    <a:latin typeface="Segoe UI"/>
                  </a:rPr>
                  <a:t>OS X 10.9 and later</a:t>
                </a:r>
              </a:p>
            </p:txBody>
          </p:sp>
          <p:sp>
            <p:nvSpPr>
              <p:cNvPr id="124" name="Isosceles Triangle 123"/>
              <p:cNvSpPr/>
              <p:nvPr/>
            </p:nvSpPr>
            <p:spPr bwMode="auto">
              <a:xfrm rot="5400000">
                <a:off x="6744994" y="1293673"/>
                <a:ext cx="152594" cy="10934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rgbClr val="FFFFFF"/>
                  </a:solidFill>
                  <a:latin typeface="Segoe UI Light"/>
                  <a:ea typeface="Segoe UI" pitchFamily="34" charset="0"/>
                  <a:cs typeface="Segoe UI" pitchFamily="34" charset="0"/>
                </a:endParaRPr>
              </a:p>
            </p:txBody>
          </p:sp>
        </p:grpSp>
        <p:grpSp>
          <p:nvGrpSpPr>
            <p:cNvPr id="97" name="Group 96"/>
            <p:cNvGrpSpPr/>
            <p:nvPr/>
          </p:nvGrpSpPr>
          <p:grpSpPr>
            <a:xfrm>
              <a:off x="6528816" y="4289277"/>
              <a:ext cx="409673" cy="409673"/>
              <a:chOff x="459260" y="1785464"/>
              <a:chExt cx="409673" cy="409673"/>
            </a:xfrm>
          </p:grpSpPr>
          <p:sp>
            <p:nvSpPr>
              <p:cNvPr id="99" name="Oval 98"/>
              <p:cNvSpPr/>
              <p:nvPr/>
            </p:nvSpPr>
            <p:spPr bwMode="auto">
              <a:xfrm>
                <a:off x="459260" y="1785464"/>
                <a:ext cx="409673" cy="409673"/>
              </a:xfrm>
              <a:prstGeom prst="ellipse">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100" name="Isosceles Triangle 99"/>
              <p:cNvSpPr/>
              <p:nvPr/>
            </p:nvSpPr>
            <p:spPr bwMode="auto">
              <a:xfrm rot="5400000">
                <a:off x="612942" y="1937122"/>
                <a:ext cx="149594" cy="10719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rgbClr val="FFFFFF"/>
                  </a:solidFill>
                  <a:latin typeface="Segoe UI Light"/>
                  <a:ea typeface="Segoe UI" pitchFamily="34" charset="0"/>
                  <a:cs typeface="Segoe UI" pitchFamily="34" charset="0"/>
                </a:endParaRPr>
              </a:p>
            </p:txBody>
          </p:sp>
        </p:grpSp>
      </p:grpSp>
      <p:grpSp>
        <p:nvGrpSpPr>
          <p:cNvPr id="105" name="Group 104"/>
          <p:cNvGrpSpPr>
            <a:grpSpLocks noChangeAspect="1"/>
          </p:cNvGrpSpPr>
          <p:nvPr/>
        </p:nvGrpSpPr>
        <p:grpSpPr>
          <a:xfrm>
            <a:off x="2484123" y="5241473"/>
            <a:ext cx="779092" cy="599318"/>
            <a:chOff x="10788170" y="2647113"/>
            <a:chExt cx="815784" cy="604054"/>
          </a:xfrm>
        </p:grpSpPr>
        <p:pic>
          <p:nvPicPr>
            <p:cNvPr id="106" name="Picture 105"/>
            <p:cNvPicPr>
              <a:picLocks noChangeAspect="1"/>
            </p:cNvPicPr>
            <p:nvPr/>
          </p:nvPicPr>
          <p:blipFill>
            <a:blip r:embed="rId14"/>
            <a:stretch>
              <a:fillRect/>
            </a:stretch>
          </p:blipFill>
          <p:spPr>
            <a:xfrm>
              <a:off x="10788170" y="2647113"/>
              <a:ext cx="815784" cy="604054"/>
            </a:xfrm>
            <a:prstGeom prst="rect">
              <a:avLst/>
            </a:prstGeom>
          </p:spPr>
        </p:pic>
        <p:pic>
          <p:nvPicPr>
            <p:cNvPr id="107" name="Picture 106"/>
            <p:cNvPicPr>
              <a:picLocks noChangeAspect="1"/>
            </p:cNvPicPr>
            <p:nvPr/>
          </p:nvPicPr>
          <p:blipFill>
            <a:blip r:embed="rId10"/>
            <a:stretch>
              <a:fillRect/>
            </a:stretch>
          </p:blipFill>
          <p:spPr>
            <a:xfrm>
              <a:off x="11085436" y="2746695"/>
              <a:ext cx="221253" cy="272686"/>
            </a:xfrm>
            <a:prstGeom prst="rect">
              <a:avLst/>
            </a:prstGeom>
          </p:spPr>
        </p:pic>
      </p:grpSp>
    </p:spTree>
    <p:extLst>
      <p:ext uri="{BB962C8B-B14F-4D97-AF65-F5344CB8AC3E}">
        <p14:creationId xmlns:p14="http://schemas.microsoft.com/office/powerpoint/2010/main" val="375839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TEMPLATE">
  <a:themeElements>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E4C34C91-D761-4653-B4A8-D2B297A93954}" vid="{FD8CDD81-C58F-44BA-9199-FB28CC2F61B4}"/>
    </a:ext>
  </a:extLst>
</a:theme>
</file>

<file path=ppt/theme/theme2.xml><?xml version="1.0" encoding="utf-8"?>
<a:theme xmlns:a="http://schemas.openxmlformats.org/drawingml/2006/main" name="COLOR TEMPLATE">
  <a:themeElements>
    <a:clrScheme name="BT - Blue">
      <a:dk1>
        <a:srgbClr val="505050"/>
      </a:dk1>
      <a:lt1>
        <a:srgbClr val="FFFFFF"/>
      </a:lt1>
      <a:dk2>
        <a:srgbClr val="0078D7"/>
      </a:dk2>
      <a:lt2>
        <a:srgbClr val="CDF4FF"/>
      </a:lt2>
      <a:accent1>
        <a:srgbClr val="002050"/>
      </a:accent1>
      <a:accent2>
        <a:srgbClr val="D83B01"/>
      </a:accent2>
      <a:accent3>
        <a:srgbClr val="5C2D91"/>
      </a:accent3>
      <a:accent4>
        <a:srgbClr val="004B50"/>
      </a:accent4>
      <a:accent5>
        <a:srgbClr val="B4009E"/>
      </a:accent5>
      <a:accent6>
        <a:srgbClr val="32145A"/>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E4C34C91-D761-4653-B4A8-D2B297A93954}" vid="{6DAFF277-0ABD-4843-9581-151AC106FCA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277279579A0454B857F5303129CCB60" ma:contentTypeVersion="4" ma:contentTypeDescription="Create a new document." ma:contentTypeScope="" ma:versionID="182caf5a2de310c7b894f3ebd0cf3205">
  <xsd:schema xmlns:xsd="http://www.w3.org/2001/XMLSchema" xmlns:xs="http://www.w3.org/2001/XMLSchema" xmlns:p="http://schemas.microsoft.com/office/2006/metadata/properties" xmlns:ns2="4a531b04-6090-4f07-81d2-e7d9285f981d" targetNamespace="http://schemas.microsoft.com/office/2006/metadata/properties" ma:root="true" ma:fieldsID="b7c562f2df7134a4b91f92869e819523" ns2:_="">
    <xsd:import namespace="4a531b04-6090-4f07-81d2-e7d9285f981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531b04-6090-4f07-81d2-e7d9285f981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a531b04-6090-4f07-81d2-e7d9285f981d"/>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5E178140-89C2-40DC-93B9-88B813D729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531b04-6090-4f07-81d2-e7d9285f98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WTS-FY17-Series-Template</Template>
  <TotalTime>42</TotalTime>
  <Words>1216</Words>
  <Application>Microsoft Office PowerPoint</Application>
  <PresentationFormat>Custom</PresentationFormat>
  <Paragraphs>235</Paragraphs>
  <Slides>16</Slides>
  <Notes>12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ＭＳ Ｐゴシック</vt:lpstr>
      <vt:lpstr>Arial</vt:lpstr>
      <vt:lpstr>Calibri</vt:lpstr>
      <vt:lpstr>Consolas</vt:lpstr>
      <vt:lpstr>Segoe</vt:lpstr>
      <vt:lpstr>Segoe UI</vt:lpstr>
      <vt:lpstr>Segoe UI Light</vt:lpstr>
      <vt:lpstr>Segoe UI Semibold</vt:lpstr>
      <vt:lpstr>Times New Roman</vt:lpstr>
      <vt:lpstr>Wingdings</vt:lpstr>
      <vt:lpstr>WHITE TEMPLATE</vt:lpstr>
      <vt:lpstr>COLOR TEMPLATE</vt:lpstr>
      <vt:lpstr>Windows Tech Series Configuration</vt:lpstr>
      <vt:lpstr>Agenda</vt:lpstr>
      <vt:lpstr>Part 2 – Configuration </vt:lpstr>
      <vt:lpstr>Windows 10 management with new Configuration Manager</vt:lpstr>
      <vt:lpstr>Enterprise mobility management with Intune</vt:lpstr>
      <vt:lpstr>Comprehensive lifecycle management</vt:lpstr>
      <vt:lpstr>Enterprise Mobility Suite + Office 365</vt:lpstr>
      <vt:lpstr>Deployment flexibility</vt:lpstr>
      <vt:lpstr>Deployment flexibility</vt:lpstr>
      <vt:lpstr>Deployment flexibility</vt:lpstr>
      <vt:lpstr>Management Labs  Module 02-01: Microsoft Intune integration with SCCM  Module 02-02: Windows Store for Business setup and configuration Module 02-03: Client Settings in Configuration Manager</vt:lpstr>
      <vt:lpstr>Updates and Servicing node</vt:lpstr>
      <vt:lpstr>Dashboard and deployment rings</vt:lpstr>
      <vt:lpstr>Management Labs  Module 02-04: Manage Windows as a Service with SCCM </vt:lpstr>
      <vt:lpstr>Documentation for Microsoft Intune</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Tech Series template</dc:title>
  <dc:subject>&lt;Speech title here&gt;</dc:subject>
  <dc:creator>Dave Field</dc:creator>
  <cp:keywords/>
  <dc:description>Template: Maryfj_x000d_
Formatting:_x000d_
Audience Type:</dc:description>
  <cp:lastModifiedBy>Dave Field</cp:lastModifiedBy>
  <cp:revision>13</cp:revision>
  <dcterms:created xsi:type="dcterms:W3CDTF">2016-07-18T23:01:25Z</dcterms:created>
  <dcterms:modified xsi:type="dcterms:W3CDTF">2016-10-26T20:57:10Z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0x0101004277279579A0454B857F5303129CCB60</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