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22"/>
  </p:notesMasterIdLst>
  <p:handoutMasterIdLst>
    <p:handoutMasterId r:id="rId23"/>
  </p:handoutMasterIdLst>
  <p:sldIdLst>
    <p:sldId id="1308" r:id="rId6"/>
    <p:sldId id="1309" r:id="rId7"/>
    <p:sldId id="1315" r:id="rId8"/>
    <p:sldId id="1328" r:id="rId9"/>
    <p:sldId id="1329" r:id="rId10"/>
    <p:sldId id="1330" r:id="rId11"/>
    <p:sldId id="1331" r:id="rId12"/>
    <p:sldId id="1332" r:id="rId13"/>
    <p:sldId id="1333" r:id="rId14"/>
    <p:sldId id="1334" r:id="rId15"/>
    <p:sldId id="1335" r:id="rId16"/>
    <p:sldId id="1336" r:id="rId17"/>
    <p:sldId id="1325" r:id="rId18"/>
    <p:sldId id="1326" r:id="rId19"/>
    <p:sldId id="1327" r:id="rId20"/>
    <p:sldId id="1248" r:id="rId2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Author" initials="A" lastIdx="444"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37373"/>
    <a:srgbClr val="525252"/>
    <a:srgbClr val="0078D7"/>
    <a:srgbClr val="B4009E"/>
    <a:srgbClr val="E3008C"/>
    <a:srgbClr val="107C10"/>
    <a:srgbClr val="004B50"/>
    <a:srgbClr val="D83B01"/>
    <a:srgbClr val="5C00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74142" autoAdjust="0"/>
  </p:normalViewPr>
  <p:slideViewPr>
    <p:cSldViewPr>
      <p:cViewPr varScale="1">
        <p:scale>
          <a:sx n="78" d="100"/>
          <a:sy n="78" d="100"/>
        </p:scale>
        <p:origin x="591" y="42"/>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67" d="100"/>
          <a:sy n="67" d="100"/>
        </p:scale>
        <p:origin x="3043" y="4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microsoft-my.sharepoint.com/personal/mamill_microsoft_com/Documents/Slides/2016_01_BlueHat_browser_exploit/MSRC%20VEX%20Trend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icrosoft-my.sharepoint.com/personal/mamill_microsoft_com/Documents/Slides/2016_01_BlueHat_browser_exploit/MSRC%20VEX%20Trend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microsoft-my.sharepoint.com/personal/mamill_microsoft_com/Documents/Slides/2016_01_BlueHat_browser_exploit/MSRC%20VEX%20Trend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[MSRC VEX Trends.xlsx]R Exp CVE When!PivotTable3</c:name>
    <c:fmtId val="58"/>
  </c:pivotSource>
  <c:chart>
    <c:autoTitleDeleted val="1"/>
    <c:pivotFmts>
      <c:pivotFmt>
        <c:idx val="0"/>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4"/>
      </c:pivotFmt>
      <c:pivotFmt>
        <c:idx val="5"/>
      </c:pivotFmt>
      <c:pivotFmt>
        <c:idx val="6"/>
      </c:pivotFmt>
      <c:pivotFmt>
        <c:idx val="7"/>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8"/>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9"/>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pivotFmt>
      <c:pivotFmt>
        <c:idx val="1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pivotFmt>
      <c:pivotFmt>
        <c:idx val="1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pivotFmt>
      <c:pivotFmt>
        <c:idx val="1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2243595870054679E-2"/>
          <c:y val="8.0333459643804478E-2"/>
          <c:w val="0.87149575258414647"/>
          <c:h val="0.678664922686401"/>
        </c:manualLayout>
      </c:layout>
      <c:barChart>
        <c:barDir val="col"/>
        <c:grouping val="stacked"/>
        <c:varyColors val="0"/>
        <c:ser>
          <c:idx val="0"/>
          <c:order val="0"/>
          <c:tx>
            <c:strRef>
              <c:f>'R Exp CVE When'!$B$9:$B$11</c:f>
              <c:strCache>
                <c:ptCount val="1"/>
                <c:pt idx="0">
                  <c:v>Exploited as zero day</c:v>
                </c:pt>
              </c:strCache>
            </c:strRef>
          </c:tx>
          <c:spPr>
            <a:solidFill>
              <a:schemeClr val="tx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 Exp CVE When'!$A$12:$A$15</c:f>
              <c:strCache>
                <c:ptCount val="3"/>
                <c:pt idx="0">
                  <c:v>2013</c:v>
                </c:pt>
                <c:pt idx="1">
                  <c:v>2014</c:v>
                </c:pt>
                <c:pt idx="2">
                  <c:v>2015</c:v>
                </c:pt>
              </c:strCache>
            </c:strRef>
          </c:cat>
          <c:val>
            <c:numRef>
              <c:f>'R Exp CVE When'!$B$12:$B$15</c:f>
              <c:numCache>
                <c:formatCode>General</c:formatCode>
                <c:ptCount val="3"/>
                <c:pt idx="0">
                  <c:v>8</c:v>
                </c:pt>
                <c:pt idx="1">
                  <c:v>4</c:v>
                </c:pt>
                <c:pt idx="2">
                  <c:v>1</c:v>
                </c:pt>
              </c:numCache>
            </c:numRef>
          </c:val>
          <c:extLst>
            <c:ext xmlns:c16="http://schemas.microsoft.com/office/drawing/2014/chart" uri="{C3380CC4-5D6E-409C-BE32-E72D297353CC}">
              <c16:uniqueId val="{00000000-BE49-485A-A5F0-8CABF3643346}"/>
            </c:ext>
          </c:extLst>
        </c:ser>
        <c:ser>
          <c:idx val="1"/>
          <c:order val="1"/>
          <c:tx>
            <c:strRef>
              <c:f>'R Exp CVE When'!$C$9:$C$11</c:f>
              <c:strCache>
                <c:ptCount val="1"/>
                <c:pt idx="0">
                  <c:v>Exploited after patch - Within 30 days</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 Exp CVE When'!$A$12:$A$15</c:f>
              <c:strCache>
                <c:ptCount val="3"/>
                <c:pt idx="0">
                  <c:v>2013</c:v>
                </c:pt>
                <c:pt idx="1">
                  <c:v>2014</c:v>
                </c:pt>
                <c:pt idx="2">
                  <c:v>2015</c:v>
                </c:pt>
              </c:strCache>
            </c:strRef>
          </c:cat>
          <c:val>
            <c:numRef>
              <c:f>'R Exp CVE When'!$C$12:$C$15</c:f>
              <c:numCache>
                <c:formatCode>General</c:formatCode>
                <c:ptCount val="3"/>
                <c:pt idx="0">
                  <c:v>6</c:v>
                </c:pt>
                <c:pt idx="1">
                  <c:v>2</c:v>
                </c:pt>
                <c:pt idx="2">
                  <c:v>1</c:v>
                </c:pt>
              </c:numCache>
            </c:numRef>
          </c:val>
          <c:extLst>
            <c:ext xmlns:c16="http://schemas.microsoft.com/office/drawing/2014/chart" uri="{C3380CC4-5D6E-409C-BE32-E72D297353CC}">
              <c16:uniqueId val="{00000001-BE49-485A-A5F0-8CABF3643346}"/>
            </c:ext>
          </c:extLst>
        </c:ser>
        <c:ser>
          <c:idx val="2"/>
          <c:order val="2"/>
          <c:tx>
            <c:strRef>
              <c:f>'R Exp CVE When'!$D$9:$D$11</c:f>
              <c:strCache>
                <c:ptCount val="1"/>
                <c:pt idx="0">
                  <c:v>Exploited after patch - After 30 days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 Exp CVE When'!$A$12:$A$15</c:f>
              <c:strCache>
                <c:ptCount val="3"/>
                <c:pt idx="0">
                  <c:v>2013</c:v>
                </c:pt>
                <c:pt idx="1">
                  <c:v>2014</c:v>
                </c:pt>
                <c:pt idx="2">
                  <c:v>2015</c:v>
                </c:pt>
              </c:strCache>
            </c:strRef>
          </c:cat>
          <c:val>
            <c:numRef>
              <c:f>'R Exp CVE When'!$D$12:$D$15</c:f>
              <c:numCache>
                <c:formatCode>General</c:formatCode>
                <c:ptCount val="3"/>
                <c:pt idx="1">
                  <c:v>2</c:v>
                </c:pt>
              </c:numCache>
            </c:numRef>
          </c:val>
          <c:extLst>
            <c:ext xmlns:c16="http://schemas.microsoft.com/office/drawing/2014/chart" uri="{C3380CC4-5D6E-409C-BE32-E72D297353CC}">
              <c16:uniqueId val="{00000002-BE49-485A-A5F0-8CABF3643346}"/>
            </c:ext>
          </c:extLst>
        </c:ser>
        <c:dLbls>
          <c:dLblPos val="ctr"/>
          <c:showLegendKey val="0"/>
          <c:showVal val="1"/>
          <c:showCatName val="0"/>
          <c:showSerName val="0"/>
          <c:showPercent val="0"/>
          <c:showBubbleSize val="0"/>
        </c:dLbls>
        <c:gapWidth val="150"/>
        <c:overlap val="100"/>
        <c:axId val="-2126924832"/>
        <c:axId val="-2126958176"/>
      </c:barChart>
      <c:catAx>
        <c:axId val="-2126924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cap="none" spc="0" normalizeH="0" baseline="0">
                <a:solidFill>
                  <a:schemeClr val="tx1">
                    <a:lumMod val="60000"/>
                    <a:lumOff val="40000"/>
                  </a:schemeClr>
                </a:solidFill>
                <a:latin typeface="+mn-lt"/>
                <a:ea typeface="+mn-ea"/>
                <a:cs typeface="+mn-cs"/>
              </a:defRPr>
            </a:pPr>
            <a:endParaRPr lang="en-US"/>
          </a:p>
        </c:txPr>
        <c:crossAx val="-2126958176"/>
        <c:crosses val="autoZero"/>
        <c:auto val="1"/>
        <c:lblAlgn val="ctr"/>
        <c:lblOffset val="100"/>
        <c:noMultiLvlLbl val="0"/>
      </c:catAx>
      <c:valAx>
        <c:axId val="-2126958176"/>
        <c:scaling>
          <c:orientation val="minMax"/>
          <c:max val="14"/>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300" b="0" i="0" u="none" strike="noStrike" kern="1200" baseline="0">
                <a:solidFill>
                  <a:schemeClr val="tx1">
                    <a:lumMod val="60000"/>
                    <a:lumOff val="40000"/>
                  </a:schemeClr>
                </a:solidFill>
                <a:latin typeface="+mn-lt"/>
                <a:ea typeface="+mn-ea"/>
                <a:cs typeface="+mn-cs"/>
              </a:defRPr>
            </a:pPr>
            <a:endParaRPr lang="en-US"/>
          </a:p>
        </c:txPr>
        <c:crossAx val="-2126924832"/>
        <c:crosses val="autoZero"/>
        <c:crossBetween val="between"/>
      </c:valAx>
      <c:spPr>
        <a:noFill/>
        <a:ln w="25400">
          <a:noFill/>
        </a:ln>
        <a:effectLst/>
      </c:spPr>
    </c:plotArea>
    <c:legend>
      <c:legendPos val="b"/>
      <c:legendEntry>
        <c:idx val="1"/>
        <c:txPr>
          <a:bodyPr rot="0" spcFirstLastPara="1" vertOverflow="ellipsis" vert="horz" wrap="square" anchor="ctr" anchorCtr="1"/>
          <a:lstStyle/>
          <a:p>
            <a:pPr>
              <a:defRPr sz="900" b="0" i="0" u="none" strike="noStrike" kern="1200" baseline="0">
                <a:solidFill>
                  <a:schemeClr val="tx1">
                    <a:lumMod val="60000"/>
                    <a:lumOff val="40000"/>
                  </a:schemeClr>
                </a:solidFill>
                <a:latin typeface="+mn-lt"/>
                <a:ea typeface="+mn-ea"/>
                <a:cs typeface="+mn-cs"/>
              </a:defRPr>
            </a:pPr>
            <a:endParaRPr lang="en-US"/>
          </a:p>
        </c:txPr>
      </c:legendEntry>
      <c:layout>
        <c:manualLayout>
          <c:xMode val="edge"/>
          <c:yMode val="edge"/>
          <c:x val="0.59991978415238723"/>
          <c:y val="0"/>
          <c:w val="0.39333211893183856"/>
          <c:h val="0.382637183614647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[MSRC VEX Trends.xlsx]Days RCE Zero Day!PivotTable5</c:name>
    <c:fmtId val="12"/>
  </c:pivotSource>
  <c:chart>
    <c:autoTitleDeleted val="1"/>
    <c:pivotFmts>
      <c:pivotFmt>
        <c:idx val="0"/>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2508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22225" cap="rnd" cmpd="sng" algn="ctr">
            <a:solidFill>
              <a:schemeClr val="accent1"/>
            </a:solidFill>
            <a:round/>
          </a:ln>
          <a:effectLst/>
        </c:spPr>
        <c:marker>
          <c:symbol val="circle"/>
          <c:size val="4"/>
          <c:spPr>
            <a:solidFill>
              <a:schemeClr val="accent1"/>
            </a:solidFill>
            <a:ln w="2508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tint val="65000"/>
            </a:schemeClr>
          </a:solidFill>
          <a:ln w="22225" cap="rnd" cmpd="sng" algn="ctr">
            <a:solidFill>
              <a:schemeClr val="accent1"/>
            </a:solidFill>
            <a:round/>
          </a:ln>
          <a:effectLst/>
        </c:spPr>
        <c:marker>
          <c:symbol val="circle"/>
          <c:size val="4"/>
          <c:spPr>
            <a:solidFill>
              <a:schemeClr val="accent1"/>
            </a:solidFill>
            <a:ln w="250825" cap="flat" cmpd="sng" algn="ctr">
              <a:solidFill>
                <a:schemeClr val="accen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'Days RCE Zero Day'!$B$7</c:f>
              <c:strCache>
                <c:ptCount val="1"/>
                <c:pt idx="0">
                  <c:v>Total</c:v>
                </c:pt>
              </c:strCache>
            </c:strRef>
          </c:tx>
          <c:spPr>
            <a:ln w="22225" cap="rnd" cmpd="sng" algn="ctr">
              <a:solidFill>
                <a:schemeClr val="accent1"/>
              </a:solidFill>
              <a:round/>
            </a:ln>
            <a:effectLst/>
          </c:spPr>
          <c:marker>
            <c:symbol val="circle"/>
            <c:size val="4"/>
            <c:spPr>
              <a:solidFill>
                <a:schemeClr val="accent1"/>
              </a:solidFill>
              <a:ln w="250825" cap="flat" cmpd="sng" algn="ctr">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'Days RCE Zero Day'!$A$8:$A$11</c:f>
              <c:strCache>
                <c:ptCount val="3"/>
                <c:pt idx="0">
                  <c:v>2013</c:v>
                </c:pt>
                <c:pt idx="1">
                  <c:v>2014</c:v>
                </c:pt>
                <c:pt idx="2">
                  <c:v>2015</c:v>
                </c:pt>
              </c:strCache>
            </c:strRef>
          </c:cat>
          <c:val>
            <c:numRef>
              <c:f>'Days RCE Zero Day'!$B$8:$B$11</c:f>
              <c:numCache>
                <c:formatCode>General</c:formatCode>
                <c:ptCount val="3"/>
                <c:pt idx="0">
                  <c:v>135</c:v>
                </c:pt>
                <c:pt idx="1">
                  <c:v>45</c:v>
                </c:pt>
                <c:pt idx="2">
                  <c:v>6</c:v>
                </c:pt>
              </c:numCache>
            </c:numRef>
          </c:val>
          <c:smooth val="0"/>
          <c:extLst>
            <c:ext xmlns:c16="http://schemas.microsoft.com/office/drawing/2014/chart" uri="{C3380CC4-5D6E-409C-BE32-E72D297353CC}">
              <c16:uniqueId val="{00000000-1346-4749-A028-8A6532996A83}"/>
            </c:ext>
          </c:extLst>
        </c:ser>
        <c:dLbls>
          <c:dLblPos val="ctr"/>
          <c:showLegendKey val="0"/>
          <c:showVal val="1"/>
          <c:showCatName val="0"/>
          <c:showSerName val="0"/>
          <c:showPercent val="0"/>
          <c:showBubbleSize val="0"/>
        </c:dLbls>
        <c:marker val="1"/>
        <c:smooth val="0"/>
        <c:axId val="-2128159408"/>
        <c:axId val="-2128156128"/>
      </c:lineChart>
      <c:catAx>
        <c:axId val="-2128159408"/>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300" b="0" i="0" u="none" strike="noStrike" kern="1200" spc="20" baseline="0">
                <a:solidFill>
                  <a:schemeClr val="tx1">
                    <a:lumMod val="60000"/>
                    <a:lumOff val="40000"/>
                  </a:schemeClr>
                </a:solidFill>
                <a:latin typeface="+mn-lt"/>
                <a:ea typeface="+mn-ea"/>
                <a:cs typeface="+mn-cs"/>
              </a:defRPr>
            </a:pPr>
            <a:endParaRPr lang="en-US"/>
          </a:p>
        </c:txPr>
        <c:crossAx val="-2128156128"/>
        <c:crosses val="autoZero"/>
        <c:auto val="1"/>
        <c:lblAlgn val="ctr"/>
        <c:lblOffset val="100"/>
        <c:noMultiLvlLbl val="0"/>
      </c:catAx>
      <c:valAx>
        <c:axId val="-2128156128"/>
        <c:scaling>
          <c:orientation val="minMax"/>
          <c:max val="14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0000"/>
                    <a:lumOff val="40000"/>
                  </a:schemeClr>
                </a:solidFill>
                <a:latin typeface="+mn-lt"/>
                <a:ea typeface="+mn-ea"/>
                <a:cs typeface="+mn-cs"/>
              </a:defRPr>
            </a:pPr>
            <a:endParaRPr lang="en-US"/>
          </a:p>
        </c:txPr>
        <c:crossAx val="-2128159408"/>
        <c:crosses val="autoZero"/>
        <c:crossBetween val="between"/>
      </c:valAx>
      <c:spPr>
        <a:noFill/>
        <a:ln w="25400">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[MSRC VEX Trends.xlsx]IE vs Edge CVE count!PivotTable2</c:name>
    <c:fmtId val="5"/>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w="28575" cap="rnd">
            <a:solidFill>
              <a:schemeClr val="accent1"/>
            </a:solidFill>
            <a:round/>
          </a:ln>
          <a:effectLst/>
        </c:spPr>
        <c:marker>
          <c:symbol val="none"/>
        </c:marker>
      </c:pivotFmt>
      <c:pivotFmt>
        <c:idx val="7"/>
        <c:spPr>
          <a:solidFill>
            <a:schemeClr val="accent1"/>
          </a:solidFill>
          <a:ln w="28575" cap="rnd">
            <a:solidFill>
              <a:schemeClr val="accent1"/>
            </a:solidFill>
            <a:round/>
          </a:ln>
          <a:effectLst/>
        </c:spPr>
        <c:marker>
          <c:symbol val="none"/>
        </c:marker>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ymbol val="none"/>
        </c:marker>
      </c:pivotFmt>
      <c:pivotFmt>
        <c:idx val="10"/>
        <c:spPr>
          <a:solidFill>
            <a:schemeClr val="accent1"/>
          </a:solidFill>
          <a:ln w="28575" cap="rnd">
            <a:solidFill>
              <a:schemeClr val="accent1"/>
            </a:solidFill>
            <a:round/>
          </a:ln>
          <a:effectLst/>
        </c:spPr>
        <c:marker>
          <c:symbol val="none"/>
        </c:marker>
      </c:pivotFmt>
      <c:pivotFmt>
        <c:idx val="11"/>
        <c:spPr>
          <a:solidFill>
            <a:schemeClr val="accent1"/>
          </a:solidFill>
          <a:ln w="28575" cap="rnd">
            <a:solidFill>
              <a:schemeClr val="accent1"/>
            </a:solidFill>
            <a:round/>
          </a:ln>
          <a:effectLst/>
        </c:spPr>
        <c:marker>
          <c:symbol val="none"/>
        </c:marker>
      </c:pivotFmt>
    </c:pivotFmts>
    <c:plotArea>
      <c:layout>
        <c:manualLayout>
          <c:layoutTarget val="inner"/>
          <c:xMode val="edge"/>
          <c:yMode val="edge"/>
          <c:x val="6.4533555261849326E-2"/>
          <c:y val="0.19031933588895614"/>
          <c:w val="0.89964749466946337"/>
          <c:h val="0.64654588863449625"/>
        </c:manualLayout>
      </c:layout>
      <c:lineChart>
        <c:grouping val="standard"/>
        <c:varyColors val="0"/>
        <c:ser>
          <c:idx val="0"/>
          <c:order val="0"/>
          <c:tx>
            <c:strRef>
              <c:f>'IE vs Edge CVE count'!$I$24:$I$25</c:f>
              <c:strCache>
                <c:ptCount val="1"/>
                <c:pt idx="0">
                  <c:v>Edge on Windows 10</c:v>
                </c:pt>
              </c:strCache>
            </c:strRef>
          </c:tx>
          <c:spPr>
            <a:ln w="28575" cap="rnd">
              <a:solidFill>
                <a:schemeClr val="accent1"/>
              </a:solidFill>
              <a:round/>
            </a:ln>
            <a:effectLst/>
          </c:spPr>
          <c:marker>
            <c:symbol val="none"/>
          </c:marker>
          <c:cat>
            <c:strRef>
              <c:f>'IE vs Edge CVE count'!$H$26:$H$31</c:f>
              <c:strCache>
                <c:ptCount val="5"/>
                <c:pt idx="0">
                  <c:v>Aug</c:v>
                </c:pt>
                <c:pt idx="1">
                  <c:v>Sep</c:v>
                </c:pt>
                <c:pt idx="2">
                  <c:v>Oct</c:v>
                </c:pt>
                <c:pt idx="3">
                  <c:v>Nov</c:v>
                </c:pt>
                <c:pt idx="4">
                  <c:v>Dec</c:v>
                </c:pt>
              </c:strCache>
            </c:strRef>
          </c:cat>
          <c:val>
            <c:numRef>
              <c:f>'IE vs Edge CVE count'!$I$26:$I$31</c:f>
              <c:numCache>
                <c:formatCode>General</c:formatCode>
                <c:ptCount val="5"/>
                <c:pt idx="0">
                  <c:v>3</c:v>
                </c:pt>
                <c:pt idx="1">
                  <c:v>4</c:v>
                </c:pt>
                <c:pt idx="2">
                  <c:v>0</c:v>
                </c:pt>
                <c:pt idx="3">
                  <c:v>3</c:v>
                </c:pt>
                <c:pt idx="4">
                  <c:v>10</c:v>
                </c:pt>
              </c:numCache>
            </c:numRef>
          </c:val>
          <c:smooth val="0"/>
          <c:extLst>
            <c:ext xmlns:c16="http://schemas.microsoft.com/office/drawing/2014/chart" uri="{C3380CC4-5D6E-409C-BE32-E72D297353CC}">
              <c16:uniqueId val="{00000000-6920-4A52-96B1-F5C16C78031C}"/>
            </c:ext>
          </c:extLst>
        </c:ser>
        <c:ser>
          <c:idx val="1"/>
          <c:order val="1"/>
          <c:tx>
            <c:strRef>
              <c:f>'IE vs Edge CVE count'!$J$24:$J$25</c:f>
              <c:strCache>
                <c:ptCount val="1"/>
                <c:pt idx="0">
                  <c:v>IE11 on Windows 10</c:v>
                </c:pt>
              </c:strCache>
            </c:strRef>
          </c:tx>
          <c:spPr>
            <a:ln w="28575" cap="rnd">
              <a:solidFill>
                <a:schemeClr val="accent2"/>
              </a:solidFill>
              <a:round/>
            </a:ln>
            <a:effectLst/>
          </c:spPr>
          <c:marker>
            <c:symbol val="none"/>
          </c:marker>
          <c:cat>
            <c:strRef>
              <c:f>'IE vs Edge CVE count'!$H$26:$H$31</c:f>
              <c:strCache>
                <c:ptCount val="5"/>
                <c:pt idx="0">
                  <c:v>Aug</c:v>
                </c:pt>
                <c:pt idx="1">
                  <c:v>Sep</c:v>
                </c:pt>
                <c:pt idx="2">
                  <c:v>Oct</c:v>
                </c:pt>
                <c:pt idx="3">
                  <c:v>Nov</c:v>
                </c:pt>
                <c:pt idx="4">
                  <c:v>Dec</c:v>
                </c:pt>
              </c:strCache>
            </c:strRef>
          </c:cat>
          <c:val>
            <c:numRef>
              <c:f>'IE vs Edge CVE count'!$J$26:$J$31</c:f>
              <c:numCache>
                <c:formatCode>General</c:formatCode>
                <c:ptCount val="5"/>
                <c:pt idx="0">
                  <c:v>3</c:v>
                </c:pt>
                <c:pt idx="1">
                  <c:v>7</c:v>
                </c:pt>
                <c:pt idx="2">
                  <c:v>6</c:v>
                </c:pt>
                <c:pt idx="3">
                  <c:v>21</c:v>
                </c:pt>
                <c:pt idx="4">
                  <c:v>13</c:v>
                </c:pt>
              </c:numCache>
            </c:numRef>
          </c:val>
          <c:smooth val="0"/>
          <c:extLst>
            <c:ext xmlns:c16="http://schemas.microsoft.com/office/drawing/2014/chart" uri="{C3380CC4-5D6E-409C-BE32-E72D297353CC}">
              <c16:uniqueId val="{00000001-6920-4A52-96B1-F5C16C78031C}"/>
            </c:ext>
          </c:extLst>
        </c:ser>
        <c:ser>
          <c:idx val="2"/>
          <c:order val="2"/>
          <c:tx>
            <c:strRef>
              <c:f>'IE vs Edge CVE count'!$K$24:$K$25</c:f>
              <c:strCache>
                <c:ptCount val="1"/>
                <c:pt idx="0">
                  <c:v>IE on Windows 8.1 and below</c:v>
                </c:pt>
              </c:strCache>
            </c:strRef>
          </c:tx>
          <c:spPr>
            <a:ln w="28575" cap="rnd">
              <a:solidFill>
                <a:schemeClr val="tx1">
                  <a:lumMod val="60000"/>
                  <a:lumOff val="40000"/>
                </a:schemeClr>
              </a:solidFill>
              <a:round/>
            </a:ln>
            <a:effectLst/>
          </c:spPr>
          <c:marker>
            <c:symbol val="none"/>
          </c:marker>
          <c:cat>
            <c:strRef>
              <c:f>'IE vs Edge CVE count'!$H$26:$H$31</c:f>
              <c:strCache>
                <c:ptCount val="5"/>
                <c:pt idx="0">
                  <c:v>Aug</c:v>
                </c:pt>
                <c:pt idx="1">
                  <c:v>Sep</c:v>
                </c:pt>
                <c:pt idx="2">
                  <c:v>Oct</c:v>
                </c:pt>
                <c:pt idx="3">
                  <c:v>Nov</c:v>
                </c:pt>
                <c:pt idx="4">
                  <c:v>Dec</c:v>
                </c:pt>
              </c:strCache>
            </c:strRef>
          </c:cat>
          <c:val>
            <c:numRef>
              <c:f>'IE vs Edge CVE count'!$K$26:$K$31</c:f>
              <c:numCache>
                <c:formatCode>General</c:formatCode>
                <c:ptCount val="5"/>
                <c:pt idx="0">
                  <c:v>10</c:v>
                </c:pt>
                <c:pt idx="1">
                  <c:v>14</c:v>
                </c:pt>
                <c:pt idx="2">
                  <c:v>9</c:v>
                </c:pt>
                <c:pt idx="3">
                  <c:v>23</c:v>
                </c:pt>
                <c:pt idx="4">
                  <c:v>23</c:v>
                </c:pt>
              </c:numCache>
            </c:numRef>
          </c:val>
          <c:smooth val="0"/>
          <c:extLst>
            <c:ext xmlns:c16="http://schemas.microsoft.com/office/drawing/2014/chart" uri="{C3380CC4-5D6E-409C-BE32-E72D297353CC}">
              <c16:uniqueId val="{00000002-6920-4A52-96B1-F5C16C78031C}"/>
            </c:ext>
          </c:extLst>
        </c:ser>
        <c:dLbls>
          <c:showLegendKey val="0"/>
          <c:showVal val="0"/>
          <c:showCatName val="0"/>
          <c:showSerName val="0"/>
          <c:showPercent val="0"/>
          <c:showBubbleSize val="0"/>
        </c:dLbls>
        <c:smooth val="0"/>
        <c:axId val="-2128113168"/>
        <c:axId val="-2128109936"/>
      </c:lineChart>
      <c:catAx>
        <c:axId val="-2128113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8109936"/>
        <c:crosses val="autoZero"/>
        <c:auto val="1"/>
        <c:lblAlgn val="ctr"/>
        <c:lblOffset val="100"/>
        <c:noMultiLvlLbl val="0"/>
      </c:catAx>
      <c:valAx>
        <c:axId val="-212810993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28113168"/>
        <c:crosses val="autoZero"/>
        <c:crossBetween val="between"/>
      </c:valAx>
      <c:spPr>
        <a:noFill/>
        <a:ln>
          <a:noFill/>
        </a:ln>
        <a:effectLst/>
      </c:spPr>
    </c:plotArea>
    <c:legend>
      <c:legendPos val="b"/>
      <c:layout>
        <c:manualLayout>
          <c:xMode val="edge"/>
          <c:yMode val="edge"/>
          <c:x val="1.2846658445592081E-2"/>
          <c:y val="1.0533902938966685E-3"/>
          <c:w val="0.98532789851456559"/>
          <c:h val="0.15875637078168725"/>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6">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77F5F5C-3124-48E9-B6C7-8A079B7D71F5}" type="datetime8">
              <a:rPr lang="en-US" smtClean="0">
                <a:latin typeface="Segoe UI" pitchFamily="34" charset="0"/>
              </a:rPr>
              <a:t>10/26/2016 3:03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9C601B9-5273-467A-8E48-EC9939578C8F}" type="datetime8">
              <a:rPr lang="en-US" smtClean="0"/>
              <a:t>10/26/2016 3:03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6" name="Date Placeholder 5"/>
          <p:cNvSpPr>
            <a:spLocks noGrp="1"/>
          </p:cNvSpPr>
          <p:nvPr>
            <p:ph type="dt" idx="12"/>
          </p:nvPr>
        </p:nvSpPr>
        <p:spPr/>
        <p:txBody>
          <a:bodyPr/>
          <a:lstStyle/>
          <a:p>
            <a:fld id="{A3EB11B5-CB56-41DC-8ACC-D502B5C632C9}" type="datetime8">
              <a:rPr lang="en-US" smtClean="0"/>
              <a:t>10/26/2016 3:03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42931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2D001EE0-6785-4F1D-8FEC-EA0F91644D20}"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10/26/2016</a:t>
            </a:fld>
            <a:endParaRPr kumimoji="0" lang="en-US" sz="1800" b="0" i="0" u="none" strike="noStrike" kern="0" cap="none" spc="0" normalizeH="0" baseline="0" noProof="0">
              <a:ln>
                <a:noFill/>
              </a:ln>
              <a:solidFill>
                <a:sysClr val="windowText" lastClr="000000"/>
              </a:solidFill>
              <a:effectLst/>
              <a:uLnTx/>
              <a:uFillTx/>
            </a:endParaRPr>
          </a:p>
        </p:txBody>
      </p:sp>
      <p:sp>
        <p:nvSpPr>
          <p:cNvPr id="6" name="Footer Placeholder 5"/>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 2016 Microsoft Corporation. All rights reserved. 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A6B70A6-6008-47FD-9CA9-C2B8B348C4A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endParaRPr>
          </a:p>
        </p:txBody>
      </p:sp>
      <p:sp>
        <p:nvSpPr>
          <p:cNvPr id="8" name="Header Placeholder 7"/>
          <p:cNvSpPr>
            <a:spLocks noGrp="1"/>
          </p:cNvSpPr>
          <p:nvPr>
            <p:ph type="hdr"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Slide Image Placeholder 13"/>
          <p:cNvSpPr>
            <a:spLocks noGrp="1" noRot="1" noChangeAspect="1"/>
          </p:cNvSpPr>
          <p:nvPr>
            <p:ph type="sldImg"/>
          </p:nvPr>
        </p:nvSpPr>
        <p:spPr/>
      </p:sp>
    </p:spTree>
    <p:extLst>
      <p:ext uri="{BB962C8B-B14F-4D97-AF65-F5344CB8AC3E}">
        <p14:creationId xmlns:p14="http://schemas.microsoft.com/office/powerpoint/2010/main" val="1475528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 2016 Microsoft Corporation. All rights reserved. MICROSOFT MAKES NO WARRANTIES, EXPRESS, IMPLIED OR STATUTORY, AS TO THE INFORMATION IN THIS PRESENTATION</a:t>
            </a:r>
            <a:endParaRPr kumimoji="0" lang="en-US" sz="1800" b="0" i="0" u="none" strike="noStrike" kern="0" cap="none" spc="0" normalizeH="0" baseline="0" noProof="0" dirty="0">
              <a:ln>
                <a:noFill/>
              </a:ln>
              <a:solidFill>
                <a:sysClr val="windowText" lastClr="000000"/>
              </a:solidFill>
              <a:effectLst/>
              <a:uLnTx/>
              <a:uFillTx/>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66878D1-3071-44E9-B50F-5B7CDE142EA9}"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10/26/2016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8" name="Slide Number Placeholder 7"/>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A6B70A6-6008-47FD-9CA9-C2B8B348C4A2}"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endParaRPr>
          </a:p>
        </p:txBody>
      </p:sp>
      <p:sp>
        <p:nvSpPr>
          <p:cNvPr id="14" name="Slide Image Placeholder 13"/>
          <p:cNvSpPr>
            <a:spLocks noGrp="1" noRot="1" noChangeAspect="1"/>
          </p:cNvSpPr>
          <p:nvPr>
            <p:ph type="sldImg"/>
          </p:nvPr>
        </p:nvSpPr>
        <p:spPr/>
      </p:sp>
    </p:spTree>
    <p:extLst>
      <p:ext uri="{BB962C8B-B14F-4D97-AF65-F5344CB8AC3E}">
        <p14:creationId xmlns:p14="http://schemas.microsoft.com/office/powerpoint/2010/main" val="2795581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14D740C-3149-44AE-BF1C-F61678A69DB6}"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10/26/2016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58769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0" marR="0" lvl="0" indent="0" defTabSz="905293"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781F342-3729-4412-9682-E794E22C6839}"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10/26/2016</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59851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Microsoft Build 2016</a:t>
            </a:r>
            <a:endParaRPr kumimoji="0" lang="en-US" sz="1800" b="0" i="0" u="none" strike="noStrike" kern="0" cap="none" spc="0" normalizeH="0" baseline="0" noProof="0" dirty="0">
              <a:ln>
                <a:noFill/>
              </a:ln>
              <a:solidFill>
                <a:sysClr val="windowText" lastClr="000000"/>
              </a:solidFill>
              <a:effectLst/>
              <a:uLnTx/>
              <a:uFillTx/>
            </a:endParaRPr>
          </a:p>
        </p:txBody>
      </p:sp>
      <p:sp>
        <p:nvSpPr>
          <p:cNvPr id="5" name="Footer Placeholder 4"/>
          <p:cNvSpPr>
            <a:spLocks noGrp="1"/>
          </p:cNvSpPr>
          <p:nvPr>
            <p:ph type="ftr" sz="quarter" idx="11"/>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10/26/2016 3:03 PM</a:t>
            </a:fld>
            <a:endParaRPr kumimoji="0" lang="en-US" sz="1800" b="0" i="0" u="none" strike="noStrike" kern="0" cap="none" spc="0" normalizeH="0" baseline="0" noProof="0" dirty="0">
              <a:ln>
                <a:noFill/>
              </a:ln>
              <a:solidFill>
                <a:sysClr val="windowText" lastClr="000000"/>
              </a:solidFill>
              <a:effectLst/>
              <a:uLnTx/>
              <a:uFillTx/>
            </a:endParaRPr>
          </a:p>
        </p:txBody>
      </p:sp>
      <p:sp>
        <p:nvSpPr>
          <p:cNvPr id="7" name="Slide Number Placeholder 6"/>
          <p:cNvSpPr>
            <a:spLocks noGrp="1"/>
          </p:cNvSpPr>
          <p:nvPr>
            <p:ph type="sldNum" sz="quarter" idx="1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4187389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330D77EC-7210-4A9C-B813-11969CCBFAFC}" type="datetime8">
              <a:rPr lang="en-US" smtClean="0">
                <a:solidFill>
                  <a:prstClr val="black"/>
                </a:solidFill>
              </a:rPr>
              <a:t>10/26/2016 3:03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16</a:t>
            </a:fld>
            <a:endParaRPr lang="en-US" dirty="0">
              <a:solidFill>
                <a:prstClr val="black"/>
              </a:solidFill>
            </a:endParaRPr>
          </a:p>
        </p:txBody>
      </p:sp>
      <p:sp>
        <p:nvSpPr>
          <p:cNvPr id="8" name="Footer Placeholder 7"/>
          <p:cNvSpPr>
            <a:spLocks noGrp="1"/>
          </p:cNvSpPr>
          <p:nvPr>
            <p:ph type="ftr" sz="quarter" idx="1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09399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Talk</a:t>
            </a:r>
            <a:r>
              <a:rPr lang="en-US" sz="900" b="1" baseline="0" dirty="0"/>
              <a:t> Track</a:t>
            </a:r>
          </a:p>
          <a:p>
            <a:endParaRPr lang="en-US" sz="900" b="1" baseline="0" dirty="0"/>
          </a:p>
          <a:p>
            <a:r>
              <a:rPr lang="en-US" sz="900" kern="1200" dirty="0">
                <a:solidFill>
                  <a:schemeClr val="tx1"/>
                </a:solidFill>
                <a:effectLst/>
                <a:latin typeface="Segoe UI Light" pitchFamily="34" charset="0"/>
                <a:ea typeface="+mn-ea"/>
                <a:cs typeface="+mn-cs"/>
              </a:rPr>
              <a:t>Next let’s talk about zero day’s which is something that customers are constantly asking about. The challenge with a zero day is you don’t know about it until the day it’s used by someone and of course by then it’s too late.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Since it’s impossible to imagine vulnerabilities not being discovered in software we’re investing in defenses that can eliminate to at least mitigate the impact they can have. Some of these mitigations we’ve already talked about earlier when we talked about Platform and App security but I thought I’d show you the impact that these mitigations have had for IE and its users. </a:t>
            </a:r>
          </a:p>
          <a:p>
            <a:endParaRPr lang="en-US" sz="900" b="1" baseline="0"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8B263312-38AA-4E1E-B2B5-0F8F122B24FE}"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86390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 2016 Microsoft Corporation. All rights reserved. MICROSOFT MAKES NO WARRANTIES, EXPRESS, IMPLIED OR STATUTORY, AS TO THE INFORMATION IN THIS PRESENTATION</a:t>
            </a:r>
            <a:endParaRPr lang="en-US" dirty="0"/>
          </a:p>
        </p:txBody>
      </p:sp>
      <p:sp>
        <p:nvSpPr>
          <p:cNvPr id="6" name="Date Placeholder 5"/>
          <p:cNvSpPr>
            <a:spLocks noGrp="1"/>
          </p:cNvSpPr>
          <p:nvPr>
            <p:ph type="dt" idx="12"/>
          </p:nvPr>
        </p:nvSpPr>
        <p:spPr/>
        <p:txBody>
          <a:bodyPr/>
          <a:lstStyle/>
          <a:p>
            <a:fld id="{49F4D9B0-18B6-443A-AE56-8D101DF2AB94}" type="datetime1">
              <a:rPr lang="en-US" smtClean="0"/>
              <a:pPr/>
              <a:t>10/26/2016</a:t>
            </a:fld>
            <a:endParaRPr lang="en-US"/>
          </a:p>
        </p:txBody>
      </p:sp>
      <p:sp>
        <p:nvSpPr>
          <p:cNvPr id="7" name="Slide Number Placeholder 6"/>
          <p:cNvSpPr>
            <a:spLocks noGrp="1"/>
          </p:cNvSpPr>
          <p:nvPr>
            <p:ph type="sldNum" sz="quarter" idx="13"/>
          </p:nvPr>
        </p:nvSpPr>
        <p:spPr/>
        <p:txBody>
          <a:bodyPr/>
          <a:lstStyle/>
          <a:p>
            <a:fld id="{8A6B70A6-6008-47FD-9CA9-C2B8B348C4A2}" type="slidenum">
              <a:rPr lang="en-US" smtClean="0"/>
              <a:pPr/>
              <a:t>4</a:t>
            </a:fld>
            <a:endParaRPr lang="en-US"/>
          </a:p>
        </p:txBody>
      </p:sp>
      <p:sp>
        <p:nvSpPr>
          <p:cNvPr id="8" name="Header Placeholder 7"/>
          <p:cNvSpPr>
            <a:spLocks noGrp="1"/>
          </p:cNvSpPr>
          <p:nvPr>
            <p:ph type="hdr" sz="quarter" idx="14"/>
          </p:nvPr>
        </p:nvSpPr>
        <p:spPr/>
        <p:txBody>
          <a:bodyPr/>
          <a:lstStyle/>
          <a:p>
            <a:endParaRPr lang="en-US"/>
          </a:p>
        </p:txBody>
      </p:sp>
      <p:sp>
        <p:nvSpPr>
          <p:cNvPr id="14" name="Slide Image Placeholder 13"/>
          <p:cNvSpPr>
            <a:spLocks noGrp="1" noRot="1" noChangeAspect="1"/>
          </p:cNvSpPr>
          <p:nvPr>
            <p:ph type="sldImg"/>
          </p:nvPr>
        </p:nvSpPr>
        <p:spPr/>
      </p:sp>
    </p:spTree>
    <p:extLst>
      <p:ext uri="{BB962C8B-B14F-4D97-AF65-F5344CB8AC3E}">
        <p14:creationId xmlns:p14="http://schemas.microsoft.com/office/powerpoint/2010/main" val="2767816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 2016 Microsoft Corporation. All rights reserved. MICROSOFT MAKES NO WARRANTIES, EXPRESS, IMPLIED OR STATUTORY, AS TO THE INFORMATION IN THIS PRESENTATION</a:t>
            </a:r>
            <a:endParaRPr lang="en-US" dirty="0"/>
          </a:p>
        </p:txBody>
      </p:sp>
      <p:sp>
        <p:nvSpPr>
          <p:cNvPr id="6" name="Date Placeholder 5"/>
          <p:cNvSpPr>
            <a:spLocks noGrp="1"/>
          </p:cNvSpPr>
          <p:nvPr>
            <p:ph type="dt" idx="12"/>
          </p:nvPr>
        </p:nvSpPr>
        <p:spPr/>
        <p:txBody>
          <a:bodyPr/>
          <a:lstStyle/>
          <a:p>
            <a:fld id="{EAD93188-5192-4835-A574-BCF3C7857232}" type="datetime1">
              <a:rPr lang="en-US" smtClean="0"/>
              <a:pPr/>
              <a:t>10/26/2016</a:t>
            </a:fld>
            <a:endParaRPr lang="en-US" dirty="0"/>
          </a:p>
        </p:txBody>
      </p:sp>
      <p:sp>
        <p:nvSpPr>
          <p:cNvPr id="8" name="Slide Number Placeholder 7"/>
          <p:cNvSpPr>
            <a:spLocks noGrp="1"/>
          </p:cNvSpPr>
          <p:nvPr>
            <p:ph type="sldNum" sz="quarter" idx="13"/>
          </p:nvPr>
        </p:nvSpPr>
        <p:spPr/>
        <p:txBody>
          <a:bodyPr/>
          <a:lstStyle/>
          <a:p>
            <a:fld id="{8A6B70A6-6008-47FD-9CA9-C2B8B348C4A2}" type="slidenum">
              <a:rPr lang="en-US" smtClean="0"/>
              <a:pPr/>
              <a:t>5</a:t>
            </a:fld>
            <a:endParaRPr lang="en-US"/>
          </a:p>
        </p:txBody>
      </p:sp>
      <p:sp>
        <p:nvSpPr>
          <p:cNvPr id="14" name="Slide Image Placeholder 13"/>
          <p:cNvSpPr>
            <a:spLocks noGrp="1" noRot="1" noChangeAspect="1"/>
          </p:cNvSpPr>
          <p:nvPr>
            <p:ph type="sldImg"/>
          </p:nvPr>
        </p:nvSpPr>
        <p:spPr/>
      </p:sp>
    </p:spTree>
    <p:extLst>
      <p:ext uri="{BB962C8B-B14F-4D97-AF65-F5344CB8AC3E}">
        <p14:creationId xmlns:p14="http://schemas.microsoft.com/office/powerpoint/2010/main" val="2616811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idx="10"/>
          </p:nvPr>
        </p:nvSpPr>
        <p:spPr/>
        <p:txBody>
          <a:bodyPr/>
          <a:lstStyle/>
          <a:p>
            <a:fld id="{03910250-B576-4C4F-A633-D18462CC276C}" type="datetime1">
              <a:rPr lang="en-US" smtClean="0"/>
              <a:pPr/>
              <a:t>10/26/2016</a:t>
            </a:fld>
            <a:endParaRPr lang="en-US"/>
          </a:p>
        </p:txBody>
      </p:sp>
      <p:sp>
        <p:nvSpPr>
          <p:cNvPr id="6" name="Footer Placeholder 5"/>
          <p:cNvSpPr>
            <a:spLocks noGrp="1"/>
          </p:cNvSpPr>
          <p:nvPr>
            <p:ph type="ftr" sz="quarter" idx="11"/>
          </p:nvPr>
        </p:nvSpPr>
        <p:spPr/>
        <p:txBody>
          <a:bodyPr/>
          <a:lstStyle/>
          <a:p>
            <a:r>
              <a:rPr lang="en-US"/>
              <a:t>© 2016 Microsoft Corporation. All rights reserved. 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A6B70A6-6008-47FD-9CA9-C2B8B348C4A2}" type="slidenum">
              <a:rPr lang="en-US" smtClean="0"/>
              <a:pPr/>
              <a:t>6</a:t>
            </a:fld>
            <a:endParaRPr lang="en-US"/>
          </a:p>
        </p:txBody>
      </p:sp>
      <p:sp>
        <p:nvSpPr>
          <p:cNvPr id="8" name="Header Placeholder 7"/>
          <p:cNvSpPr>
            <a:spLocks noGrp="1"/>
          </p:cNvSpPr>
          <p:nvPr>
            <p:ph type="hdr" sz="quarter" idx="13"/>
          </p:nvPr>
        </p:nvSpPr>
        <p:spPr/>
        <p:txBody>
          <a:bodyPr/>
          <a:lstStyle/>
          <a:p>
            <a:endParaRPr lang="en-US"/>
          </a:p>
        </p:txBody>
      </p:sp>
      <p:sp>
        <p:nvSpPr>
          <p:cNvPr id="13" name="Slide Image Placeholder 12"/>
          <p:cNvSpPr>
            <a:spLocks noGrp="1" noRot="1" noChangeAspect="1"/>
          </p:cNvSpPr>
          <p:nvPr>
            <p:ph type="sldImg"/>
          </p:nvPr>
        </p:nvSpPr>
        <p:spPr/>
      </p:sp>
      <p:sp>
        <p:nvSpPr>
          <p:cNvPr id="14" name="Notes Placeholder 13"/>
          <p:cNvSpPr>
            <a:spLocks noGrp="1"/>
          </p:cNvSpPr>
          <p:nvPr>
            <p:ph type="body" idx="1"/>
          </p:nvPr>
        </p:nvSpPr>
        <p:spPr/>
        <p:txBody>
          <a:bodyPr/>
          <a:lstStyle/>
          <a:p>
            <a:endParaRPr lang="en-US"/>
          </a:p>
        </p:txBody>
      </p:sp>
    </p:spTree>
    <p:extLst>
      <p:ext uri="{BB962C8B-B14F-4D97-AF65-F5344CB8AC3E}">
        <p14:creationId xmlns:p14="http://schemas.microsoft.com/office/powerpoint/2010/main" val="3651733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 2016 Microsoft Corporation. All rights reserved. MICROSOFT MAKES NO WARRANTIES, EXPRESS, IMPLIED OR STATUTORY, AS TO THE INFORMATION IN THIS PRESENTATION</a:t>
            </a:r>
            <a:endParaRPr lang="en-US" dirty="0"/>
          </a:p>
        </p:txBody>
      </p:sp>
      <p:sp>
        <p:nvSpPr>
          <p:cNvPr id="6" name="Date Placeholder 5"/>
          <p:cNvSpPr>
            <a:spLocks noGrp="1"/>
          </p:cNvSpPr>
          <p:nvPr>
            <p:ph type="dt" idx="12"/>
          </p:nvPr>
        </p:nvSpPr>
        <p:spPr/>
        <p:txBody>
          <a:bodyPr/>
          <a:lstStyle/>
          <a:p>
            <a:fld id="{9B0F4A20-06B8-4EF6-8E1F-23981B7D75A7}" type="datetime1">
              <a:rPr lang="en-US" smtClean="0"/>
              <a:pPr/>
              <a:t>10/26/2016</a:t>
            </a:fld>
            <a:endParaRPr lang="en-US" dirty="0"/>
          </a:p>
        </p:txBody>
      </p:sp>
      <p:sp>
        <p:nvSpPr>
          <p:cNvPr id="8" name="Slide Number Placeholder 7"/>
          <p:cNvSpPr>
            <a:spLocks noGrp="1"/>
          </p:cNvSpPr>
          <p:nvPr>
            <p:ph type="sldNum" sz="quarter" idx="13"/>
          </p:nvPr>
        </p:nvSpPr>
        <p:spPr/>
        <p:txBody>
          <a:bodyPr/>
          <a:lstStyle/>
          <a:p>
            <a:fld id="{8A6B70A6-6008-47FD-9CA9-C2B8B348C4A2}" type="slidenum">
              <a:rPr lang="en-US" smtClean="0"/>
              <a:pPr/>
              <a:t>7</a:t>
            </a:fld>
            <a:endParaRPr lang="en-US"/>
          </a:p>
        </p:txBody>
      </p:sp>
      <p:sp>
        <p:nvSpPr>
          <p:cNvPr id="14" name="Slide Image Placeholder 13"/>
          <p:cNvSpPr>
            <a:spLocks noGrp="1" noRot="1" noChangeAspect="1"/>
          </p:cNvSpPr>
          <p:nvPr>
            <p:ph type="sldImg"/>
          </p:nvPr>
        </p:nvSpPr>
        <p:spPr/>
      </p:sp>
    </p:spTree>
    <p:extLst>
      <p:ext uri="{BB962C8B-B14F-4D97-AF65-F5344CB8AC3E}">
        <p14:creationId xmlns:p14="http://schemas.microsoft.com/office/powerpoint/2010/main" val="374843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idx="10"/>
          </p:nvPr>
        </p:nvSpPr>
        <p:spPr/>
        <p:txBody>
          <a:bodyPr/>
          <a:lstStyle/>
          <a:p>
            <a:fld id="{03910250-B576-4C4F-A633-D18462CC276C}" type="datetime1">
              <a:rPr lang="en-US" smtClean="0"/>
              <a:pPr/>
              <a:t>10/26/2016</a:t>
            </a:fld>
            <a:endParaRPr lang="en-US"/>
          </a:p>
        </p:txBody>
      </p:sp>
      <p:sp>
        <p:nvSpPr>
          <p:cNvPr id="6" name="Footer Placeholder 5"/>
          <p:cNvSpPr>
            <a:spLocks noGrp="1"/>
          </p:cNvSpPr>
          <p:nvPr>
            <p:ph type="ftr" sz="quarter" idx="11"/>
          </p:nvPr>
        </p:nvSpPr>
        <p:spPr/>
        <p:txBody>
          <a:bodyPr/>
          <a:lstStyle/>
          <a:p>
            <a:r>
              <a:rPr lang="en-US"/>
              <a:t>© 2016 Microsoft Corporation. All rights reserved. MICROSOFT MAKES NO WARRANTIES, EXPRESS, IMPLIED OR STATUTORY, AS TO THE INFORMATION IN THIS PRESENTATION</a:t>
            </a:r>
          </a:p>
        </p:txBody>
      </p:sp>
      <p:sp>
        <p:nvSpPr>
          <p:cNvPr id="7" name="Slide Number Placeholder 6"/>
          <p:cNvSpPr>
            <a:spLocks noGrp="1"/>
          </p:cNvSpPr>
          <p:nvPr>
            <p:ph type="sldNum" sz="quarter" idx="12"/>
          </p:nvPr>
        </p:nvSpPr>
        <p:spPr/>
        <p:txBody>
          <a:bodyPr/>
          <a:lstStyle/>
          <a:p>
            <a:fld id="{8A6B70A6-6008-47FD-9CA9-C2B8B348C4A2}" type="slidenum">
              <a:rPr lang="en-US" smtClean="0"/>
              <a:pPr/>
              <a:t>8</a:t>
            </a:fld>
            <a:endParaRPr lang="en-US"/>
          </a:p>
        </p:txBody>
      </p:sp>
      <p:sp>
        <p:nvSpPr>
          <p:cNvPr id="8" name="Header Placeholder 7"/>
          <p:cNvSpPr>
            <a:spLocks noGrp="1"/>
          </p:cNvSpPr>
          <p:nvPr>
            <p:ph type="hdr" sz="quarter" idx="13"/>
          </p:nvPr>
        </p:nvSpPr>
        <p:spPr/>
        <p:txBody>
          <a:bodyPr/>
          <a:lstStyle/>
          <a:p>
            <a:endParaRPr lang="en-US"/>
          </a:p>
        </p:txBody>
      </p:sp>
      <p:sp>
        <p:nvSpPr>
          <p:cNvPr id="13" name="Slide Image Placeholder 12"/>
          <p:cNvSpPr>
            <a:spLocks noGrp="1" noRot="1" noChangeAspect="1"/>
          </p:cNvSpPr>
          <p:nvPr>
            <p:ph type="sldImg"/>
          </p:nvPr>
        </p:nvSpPr>
        <p:spPr/>
      </p:sp>
      <p:sp>
        <p:nvSpPr>
          <p:cNvPr id="14" name="Notes Placeholder 1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2932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C79451-5317-451F-A36F-0891854DFE4C}"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537388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 2016 Microsoft Corporation. All rights reserved. MICROSOFT MAKES NO WARRANTIES, EXPRESS, IMPLIED OR STATUTORY, AS TO THE INFORMATION IN THIS PRESENTATION</a:t>
            </a:r>
            <a:endParaRPr lang="en-US" dirty="0"/>
          </a:p>
        </p:txBody>
      </p:sp>
      <p:sp>
        <p:nvSpPr>
          <p:cNvPr id="6" name="Date Placeholder 5"/>
          <p:cNvSpPr>
            <a:spLocks noGrp="1"/>
          </p:cNvSpPr>
          <p:nvPr>
            <p:ph type="dt" idx="12"/>
          </p:nvPr>
        </p:nvSpPr>
        <p:spPr/>
        <p:txBody>
          <a:bodyPr/>
          <a:lstStyle/>
          <a:p>
            <a:fld id="{0DC8FFA1-594D-4A82-AA35-F2695E501626}" type="datetime1">
              <a:rPr lang="en-US" smtClean="0"/>
              <a:pPr/>
              <a:t>10/26/2016</a:t>
            </a:fld>
            <a:endParaRPr lang="en-US" dirty="0"/>
          </a:p>
        </p:txBody>
      </p:sp>
      <p:sp>
        <p:nvSpPr>
          <p:cNvPr id="8" name="Slide Number Placeholder 7"/>
          <p:cNvSpPr>
            <a:spLocks noGrp="1"/>
          </p:cNvSpPr>
          <p:nvPr>
            <p:ph type="sldNum" sz="quarter" idx="13"/>
          </p:nvPr>
        </p:nvSpPr>
        <p:spPr/>
        <p:txBody>
          <a:bodyPr/>
          <a:lstStyle/>
          <a:p>
            <a:fld id="{8A6B70A6-6008-47FD-9CA9-C2B8B348C4A2}" type="slidenum">
              <a:rPr lang="en-US" smtClean="0"/>
              <a:pPr/>
              <a:t>10</a:t>
            </a:fld>
            <a:endParaRPr lang="en-US"/>
          </a:p>
        </p:txBody>
      </p:sp>
      <p:sp>
        <p:nvSpPr>
          <p:cNvPr id="14" name="Slide Image Placeholder 13"/>
          <p:cNvSpPr>
            <a:spLocks noGrp="1" noRot="1" noChangeAspect="1"/>
          </p:cNvSpPr>
          <p:nvPr>
            <p:ph type="sldImg"/>
          </p:nvPr>
        </p:nvSpPr>
        <p:spPr/>
      </p:sp>
    </p:spTree>
    <p:extLst>
      <p:ext uri="{BB962C8B-B14F-4D97-AF65-F5344CB8AC3E}">
        <p14:creationId xmlns:p14="http://schemas.microsoft.com/office/powerpoint/2010/main" val="33654567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48"/>
            <a:ext cx="12436475" cy="6995517"/>
          </a:xfrm>
          <a:prstGeom prst="rect">
            <a:avLst/>
          </a:prstGeom>
        </p:spPr>
      </p:pic>
      <p:sp>
        <p:nvSpPr>
          <p:cNvPr id="4" name="Rectangle 3"/>
          <p:cNvSpPr/>
          <p:nvPr userDrawn="1"/>
        </p:nvSpPr>
        <p:spPr bwMode="auto">
          <a:xfrm>
            <a:off x="274702" y="1485604"/>
            <a:ext cx="5943600"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6354" y="1485604"/>
            <a:ext cx="5943600"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4702" y="3314384"/>
            <a:ext cx="5943600"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grpSp>
        <p:nvGrpSpPr>
          <p:cNvPr id="8" name="Group 7"/>
          <p:cNvGrpSpPr>
            <a:grpSpLocks noChangeAspect="1"/>
          </p:cNvGrpSpPr>
          <p:nvPr userDrawn="1"/>
        </p:nvGrpSpPr>
        <p:grpSpPr bwMode="gray">
          <a:xfrm>
            <a:off x="457200" y="6154121"/>
            <a:ext cx="1681413" cy="360979"/>
            <a:chOff x="457200" y="1643393"/>
            <a:chExt cx="4492753" cy="964540"/>
          </a:xfrm>
        </p:grpSpPr>
        <p:pic>
          <p:nvPicPr>
            <p:cNvPr id="11" name="Picture 10"/>
            <p:cNvPicPr>
              <a:picLocks noChangeAspect="1"/>
            </p:cNvPicPr>
            <p:nvPr/>
          </p:nvPicPr>
          <p:blipFill>
            <a:blip r:embed="rId3"/>
            <a:stretch>
              <a:fillRect/>
            </a:stretch>
          </p:blipFill>
          <p:spPr bwMode="gray">
            <a:xfrm>
              <a:off x="457200" y="1643393"/>
              <a:ext cx="964540" cy="964540"/>
            </a:xfrm>
            <a:prstGeom prst="rect">
              <a:avLst/>
            </a:prstGeom>
          </p:spPr>
        </p:pic>
        <p:sp>
          <p:nvSpPr>
            <p:cNvPr id="12"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37298"/>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18" y="479425"/>
            <a:ext cx="1645920" cy="353658"/>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a:t>
            </a:r>
            <a:r>
              <a:rPr lang="en-US" sz="700" baseline="0" dirty="0">
                <a:gradFill>
                  <a:gsLst>
                    <a:gs pos="0">
                      <a:schemeClr val="tx1"/>
                    </a:gs>
                    <a:gs pos="100000">
                      <a:schemeClr val="tx1"/>
                    </a:gs>
                  </a:gsLst>
                  <a:lin ang="5400000" scaled="0"/>
                </a:gradFill>
                <a:cs typeface="Segoe UI" pitchFamily="34" charset="0"/>
              </a:rPr>
              <a:t> Copyright</a:t>
            </a:r>
            <a:r>
              <a:rPr lang="en-US" sz="700" dirty="0">
                <a:gradFill>
                  <a:gsLst>
                    <a:gs pos="0">
                      <a:schemeClr val="tx1"/>
                    </a:gs>
                    <a:gs pos="100000">
                      <a:schemeClr val="tx1"/>
                    </a:gs>
                  </a:gsLst>
                  <a:lin ang="5400000" scaled="0"/>
                </a:gradFill>
                <a:cs typeface="Segoe UI" pitchFamily="34" charset="0"/>
              </a:rPr>
              <a: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lide Photo_Option">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48"/>
            <a:ext cx="12436475" cy="6995517"/>
          </a:xfrm>
          <a:prstGeom prst="rect">
            <a:avLst/>
          </a:prstGeom>
        </p:spPr>
      </p:pic>
      <p:grpSp>
        <p:nvGrpSpPr>
          <p:cNvPr id="15" name="Group 14"/>
          <p:cNvGrpSpPr>
            <a:grpSpLocks noChangeAspect="1"/>
          </p:cNvGrpSpPr>
          <p:nvPr userDrawn="1"/>
        </p:nvGrpSpPr>
        <p:grpSpPr bwMode="gray">
          <a:xfrm>
            <a:off x="457200" y="6154121"/>
            <a:ext cx="1681413" cy="360979"/>
            <a:chOff x="457200" y="1643393"/>
            <a:chExt cx="4492753" cy="964540"/>
          </a:xfrm>
        </p:grpSpPr>
        <p:pic>
          <p:nvPicPr>
            <p:cNvPr id="16" name="Picture 15"/>
            <p:cNvPicPr>
              <a:picLocks noChangeAspect="1"/>
            </p:cNvPicPr>
            <p:nvPr/>
          </p:nvPicPr>
          <p:blipFill>
            <a:blip r:embed="rId3"/>
            <a:stretch>
              <a:fillRect/>
            </a:stretch>
          </p:blipFill>
          <p:spPr bwMode="gray">
            <a:xfrm>
              <a:off x="457200" y="1643393"/>
              <a:ext cx="964540" cy="964540"/>
            </a:xfrm>
            <a:prstGeom prst="rect">
              <a:avLst/>
            </a:prstGeom>
          </p:spPr>
        </p:pic>
        <p:sp>
          <p:nvSpPr>
            <p:cNvPr id="1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Rectangle 3"/>
          <p:cNvSpPr/>
          <p:nvPr userDrawn="1"/>
        </p:nvSpPr>
        <p:spPr bwMode="auto">
          <a:xfrm>
            <a:off x="274702" y="1485604"/>
            <a:ext cx="5943600"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6354" y="1485604"/>
            <a:ext cx="5943600" cy="1828800"/>
          </a:xfrm>
          <a:noFill/>
        </p:spPr>
        <p:txBody>
          <a:bodyPr lIns="146304" tIns="91440" rIns="146304" bIns="91440" anchor="t" anchorCtr="0"/>
          <a:lstStyle>
            <a:lvl1pPr>
              <a:defRPr sz="5400" spc="-100" baseline="0">
                <a:gradFill>
                  <a:gsLst>
                    <a:gs pos="76250">
                      <a:srgbClr val="FFFFFF"/>
                    </a:gs>
                    <a:gs pos="51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4702" y="3314384"/>
            <a:ext cx="5943600" cy="1825625"/>
          </a:xfrm>
        </p:spPr>
        <p:txBody>
          <a:bodyPr tIns="109728" bIns="109728">
            <a:noAutofit/>
          </a:bodyPr>
          <a:lstStyle>
            <a:lvl1pPr marL="0" indent="0">
              <a:spcBef>
                <a:spcPts val="0"/>
              </a:spcBef>
              <a:buNone/>
              <a:defRPr sz="3200">
                <a:gradFill>
                  <a:gsLst>
                    <a:gs pos="76250">
                      <a:srgbClr val="FFFFFF"/>
                    </a:gs>
                    <a:gs pos="51000">
                      <a:srgbClr val="FFFFFF"/>
                    </a:gs>
                  </a:gsLst>
                  <a:lin ang="5400000" scaled="0"/>
                </a:gradFill>
              </a:defRPr>
            </a:lvl1pPr>
          </a:lstStyle>
          <a:p>
            <a:pPr lvl="0"/>
            <a:r>
              <a:rPr lang="en-US" dirty="0"/>
              <a:t>Speaker Name</a:t>
            </a:r>
          </a:p>
        </p:txBody>
      </p:sp>
    </p:spTree>
    <p:extLst>
      <p:ext uri="{BB962C8B-B14F-4D97-AF65-F5344CB8AC3E}">
        <p14:creationId xmlns:p14="http://schemas.microsoft.com/office/powerpoint/2010/main" val="2649949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200" y="6162520"/>
            <a:ext cx="1645920" cy="352580"/>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6720706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67"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chart" Target="../charts/chart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4800" dirty="0"/>
              <a:t>Windows Tech Series</a:t>
            </a:r>
            <a:br>
              <a:rPr lang="en-US" sz="4800" dirty="0"/>
            </a:br>
            <a:r>
              <a:rPr lang="en-US" sz="3600" dirty="0"/>
              <a:t>Internet Security</a:t>
            </a:r>
            <a:endParaRPr lang="en-US" sz="4800" dirty="0"/>
          </a:p>
        </p:txBody>
      </p:sp>
      <p:sp>
        <p:nvSpPr>
          <p:cNvPr id="3" name="Text Placeholder 2"/>
          <p:cNvSpPr>
            <a:spLocks noGrp="1"/>
          </p:cNvSpPr>
          <p:nvPr>
            <p:ph type="body" sz="quarter" idx="14"/>
          </p:nvPr>
        </p:nvSpPr>
        <p:spPr/>
        <p:txBody>
          <a:bodyPr/>
          <a:lstStyle/>
          <a:p>
            <a:pPr>
              <a:lnSpc>
                <a:spcPct val="100000"/>
              </a:lnSpc>
            </a:pPr>
            <a:r>
              <a:rPr lang="en-US" dirty="0"/>
              <a:t>Speaker 1</a:t>
            </a:r>
          </a:p>
          <a:p>
            <a:pPr>
              <a:lnSpc>
                <a:spcPct val="100000"/>
              </a:lnSpc>
            </a:pPr>
            <a:r>
              <a:rPr lang="en-US" sz="1800" dirty="0"/>
              <a:t>Title</a:t>
            </a:r>
          </a:p>
          <a:p>
            <a:pPr>
              <a:lnSpc>
                <a:spcPct val="100000"/>
              </a:lnSpc>
            </a:pPr>
            <a:r>
              <a:rPr lang="en-US" dirty="0"/>
              <a:t>Speaker 2</a:t>
            </a:r>
          </a:p>
          <a:p>
            <a:pPr>
              <a:lnSpc>
                <a:spcPct val="100000"/>
              </a:lnSpc>
            </a:pPr>
            <a:r>
              <a:rPr lang="en-US" sz="1800" dirty="0"/>
              <a:t>Title</a:t>
            </a:r>
          </a:p>
        </p:txBody>
      </p:sp>
    </p:spTree>
    <p:extLst>
      <p:ext uri="{BB962C8B-B14F-4D97-AF65-F5344CB8AC3E}">
        <p14:creationId xmlns:p14="http://schemas.microsoft.com/office/powerpoint/2010/main" val="40103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4" name="Group 253"/>
          <p:cNvGrpSpPr/>
          <p:nvPr/>
        </p:nvGrpSpPr>
        <p:grpSpPr>
          <a:xfrm>
            <a:off x="883" y="801"/>
            <a:ext cx="12434711" cy="1514776"/>
            <a:chOff x="0" y="305"/>
            <a:chExt cx="12436475" cy="1514975"/>
          </a:xfrm>
        </p:grpSpPr>
        <p:sp>
          <p:nvSpPr>
            <p:cNvPr id="255" name="Rectangle 254"/>
            <p:cNvSpPr/>
            <p:nvPr/>
          </p:nvSpPr>
          <p:spPr bwMode="auto">
            <a:xfrm>
              <a:off x="0" y="305"/>
              <a:ext cx="12436475" cy="1469239"/>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6" name="Rectangle 255"/>
            <p:cNvSpPr/>
            <p:nvPr/>
          </p:nvSpPr>
          <p:spPr bwMode="auto">
            <a:xfrm>
              <a:off x="634" y="1469560"/>
              <a:ext cx="12435840" cy="45720"/>
            </a:xfrm>
            <a:prstGeom prst="rect">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57" name="Title 974"/>
          <p:cNvSpPr txBox="1">
            <a:spLocks/>
          </p:cNvSpPr>
          <p:nvPr/>
        </p:nvSpPr>
        <p:spPr>
          <a:xfrm>
            <a:off x="175746" y="439345"/>
            <a:ext cx="12084985" cy="1096970"/>
          </a:xfrm>
          <a:prstGeom prst="rect">
            <a:avLst/>
          </a:prstGeom>
        </p:spPr>
        <p:txBody>
          <a:bodyPr vert="horz" wrap="square" lIns="146262" tIns="91414" rIns="146262" bIns="91414" rtlCol="0" anchor="t">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a:spcAft>
                <a:spcPts val="600"/>
              </a:spcAft>
            </a:pPr>
            <a:r>
              <a:rPr lang="en-US" sz="2856" cap="all" spc="214" dirty="0">
                <a:solidFill>
                  <a:srgbClr val="0078D7"/>
                </a:solidFill>
                <a:latin typeface="Segoe UI Light" panose="020B0502040204020203" pitchFamily="34" charset="0"/>
                <a:cs typeface="Arial" panose="020B0604020202020204" pitchFamily="34" charset="0"/>
              </a:rPr>
              <a:t>Microsoft Edge </a:t>
            </a:r>
            <a:r>
              <a:rPr lang="en-US" sz="3000" cap="all" spc="300" dirty="0">
                <a:solidFill>
                  <a:srgbClr val="0078D7"/>
                </a:solidFill>
                <a:latin typeface="Segoe UI Black" panose="020B0A02040204020203" pitchFamily="34" charset="0"/>
                <a:ea typeface="Segoe UI Black" panose="020B0A02040204020203" pitchFamily="34" charset="0"/>
                <a:cs typeface="Segoe UI Black" panose="020B0A02040204020203" pitchFamily="34" charset="0"/>
              </a:rPr>
              <a:t>SECURITY</a:t>
            </a:r>
            <a:r>
              <a:rPr lang="en-US" sz="2856" cap="all" spc="214" dirty="0">
                <a:solidFill>
                  <a:srgbClr val="0078D7"/>
                </a:solidFill>
                <a:latin typeface="Segoe UI Light" panose="020B0502040204020203" pitchFamily="34" charset="0"/>
                <a:cs typeface="Arial" panose="020B0604020202020204" pitchFamily="34" charset="0"/>
              </a:rPr>
              <a:t> </a:t>
            </a:r>
            <a:r>
              <a:rPr lang="en-US" sz="3000" cap="all" spc="300" dirty="0">
                <a:solidFill>
                  <a:srgbClr val="0078D7"/>
                </a:solidFill>
                <a:latin typeface="Segoe UI Black" panose="020B0A02040204020203" pitchFamily="34" charset="0"/>
                <a:ea typeface="Segoe UI Black" panose="020B0A02040204020203" pitchFamily="34" charset="0"/>
                <a:cs typeface="Segoe UI Black" panose="020B0A02040204020203" pitchFamily="34" charset="0"/>
              </a:rPr>
              <a:t>Improvements</a:t>
            </a:r>
          </a:p>
        </p:txBody>
      </p:sp>
      <p:sp>
        <p:nvSpPr>
          <p:cNvPr id="351" name="Rectangle 350"/>
          <p:cNvSpPr/>
          <p:nvPr/>
        </p:nvSpPr>
        <p:spPr>
          <a:xfrm>
            <a:off x="246145" y="2041242"/>
            <a:ext cx="3794386" cy="4702457"/>
          </a:xfrm>
          <a:prstGeom prst="rect">
            <a:avLst/>
          </a:prstGeom>
          <a:noFill/>
          <a:ln w="10795" cap="flat" cmpd="sng" algn="ctr">
            <a:noFill/>
            <a:prstDash val="solid"/>
          </a:ln>
          <a:effectLst/>
        </p:spPr>
        <p:txBody>
          <a:bodyPr rtlCol="0" anchor="t"/>
          <a:lstStyle/>
          <a:p>
            <a:pPr marL="342900" lvl="0" indent="-342900" defTabSz="914400">
              <a:spcAft>
                <a:spcPts val="1200"/>
              </a:spcAft>
              <a:buClr>
                <a:srgbClr val="077BD8"/>
              </a:buClr>
              <a:buSzPct val="60000"/>
              <a:buFont typeface="Wingdings" panose="05000000000000000000" pitchFamily="2" charset="2"/>
              <a:buChar char="à"/>
              <a:defRPr/>
            </a:pPr>
            <a:r>
              <a:rPr lang="en-US" sz="2000" kern="0" dirty="0">
                <a:solidFill>
                  <a:srgbClr val="EAEAEA">
                    <a:lumMod val="25000"/>
                  </a:srgbClr>
                </a:solidFill>
                <a:latin typeface="Segoe UI Light"/>
                <a:cs typeface="Segoe UI Semibold" panose="020B0702040204020203" pitchFamily="34" charset="0"/>
              </a:rPr>
              <a:t>Microsoft Edge and Flash no longer have full access to win32k.sys—API calls are filtered</a:t>
            </a:r>
          </a:p>
          <a:p>
            <a:pPr marL="342900" lvl="0" indent="-342900" defTabSz="914400">
              <a:spcAft>
                <a:spcPts val="1200"/>
              </a:spcAft>
              <a:buClr>
                <a:srgbClr val="077BD8"/>
              </a:buClr>
              <a:buSzPct val="60000"/>
              <a:buFont typeface="Wingdings" panose="05000000000000000000" pitchFamily="2" charset="2"/>
              <a:buChar char="à"/>
              <a:defRPr/>
            </a:pPr>
            <a:r>
              <a:rPr lang="en-US" sz="2000" kern="0" dirty="0">
                <a:solidFill>
                  <a:srgbClr val="EAEAEA">
                    <a:lumMod val="25000"/>
                  </a:srgbClr>
                </a:solidFill>
                <a:latin typeface="Segoe UI Light"/>
                <a:cs typeface="Segoe UI Semibold" panose="020B0702040204020203" pitchFamily="34" charset="0"/>
              </a:rPr>
              <a:t>Only 40% of interfaces are available to Flash and Edge reducing attack surface </a:t>
            </a:r>
          </a:p>
          <a:p>
            <a:pPr marL="342900" lvl="0" indent="-342900" defTabSz="914400">
              <a:spcAft>
                <a:spcPts val="1200"/>
              </a:spcAft>
              <a:buClr>
                <a:srgbClr val="077BD8"/>
              </a:buClr>
              <a:buSzPct val="60000"/>
              <a:buFont typeface="Wingdings" panose="05000000000000000000" pitchFamily="2" charset="2"/>
              <a:buChar char="à"/>
              <a:defRPr/>
            </a:pPr>
            <a:r>
              <a:rPr lang="en-US" sz="2000" kern="0" dirty="0">
                <a:solidFill>
                  <a:srgbClr val="EAEAEA">
                    <a:lumMod val="25000"/>
                  </a:srgbClr>
                </a:solidFill>
                <a:latin typeface="Segoe UI Light"/>
                <a:cs typeface="Segoe UI Semibold" panose="020B0702040204020203" pitchFamily="34" charset="0"/>
              </a:rPr>
              <a:t>Flash player move into its own AppContainer</a:t>
            </a:r>
          </a:p>
          <a:p>
            <a:pPr marL="342900" lvl="0" indent="-342900" defTabSz="914400">
              <a:spcAft>
                <a:spcPts val="1200"/>
              </a:spcAft>
              <a:buClr>
                <a:srgbClr val="077BD8"/>
              </a:buClr>
              <a:buSzPct val="60000"/>
              <a:buFont typeface="Wingdings" panose="05000000000000000000" pitchFamily="2" charset="2"/>
              <a:buChar char="à"/>
              <a:defRPr/>
            </a:pPr>
            <a:r>
              <a:rPr lang="en-US" sz="2000" kern="0" dirty="0">
                <a:solidFill>
                  <a:srgbClr val="EAEAEA">
                    <a:lumMod val="25000"/>
                  </a:srgbClr>
                </a:solidFill>
                <a:latin typeface="Segoe UI Light"/>
                <a:cs typeface="Segoe UI Semibold" panose="020B0702040204020203" pitchFamily="34" charset="0"/>
              </a:rPr>
              <a:t>Working directly with Adobe to harden Flash player to be resistant to vulnerability exploits</a:t>
            </a:r>
          </a:p>
        </p:txBody>
      </p:sp>
      <p:grpSp>
        <p:nvGrpSpPr>
          <p:cNvPr id="225" name="Group 224"/>
          <p:cNvGrpSpPr/>
          <p:nvPr/>
        </p:nvGrpSpPr>
        <p:grpSpPr>
          <a:xfrm>
            <a:off x="4099263" y="1606979"/>
            <a:ext cx="8222397" cy="2475919"/>
            <a:chOff x="4099263" y="1606979"/>
            <a:chExt cx="8222397" cy="2475919"/>
          </a:xfrm>
        </p:grpSpPr>
        <p:sp>
          <p:nvSpPr>
            <p:cNvPr id="253" name="Rectangle 252"/>
            <p:cNvSpPr/>
            <p:nvPr/>
          </p:nvSpPr>
          <p:spPr bwMode="auto">
            <a:xfrm flipH="1">
              <a:off x="4099263" y="1606979"/>
              <a:ext cx="8222397" cy="2475919"/>
            </a:xfrm>
            <a:prstGeom prst="rect">
              <a:avLst/>
            </a:prstGeom>
            <a:solidFill>
              <a:srgbClr val="FBFBFB"/>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0078D7"/>
                </a:solidFill>
                <a:effectLst/>
                <a:uLnTx/>
                <a:uFillTx/>
                <a:latin typeface="Segoe UI"/>
                <a:ea typeface="Segoe UI" pitchFamily="34" charset="0"/>
                <a:cs typeface="Segoe UI" pitchFamily="34" charset="0"/>
              </a:endParaRPr>
            </a:p>
          </p:txBody>
        </p:sp>
        <p:sp>
          <p:nvSpPr>
            <p:cNvPr id="320" name="Rounded Rectangle 319"/>
            <p:cNvSpPr/>
            <p:nvPr/>
          </p:nvSpPr>
          <p:spPr>
            <a:xfrm>
              <a:off x="8210757" y="2149557"/>
              <a:ext cx="3745173" cy="1828800"/>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grpSp>
          <p:nvGrpSpPr>
            <p:cNvPr id="12" name="Group 11"/>
            <p:cNvGrpSpPr/>
            <p:nvPr/>
          </p:nvGrpSpPr>
          <p:grpSpPr>
            <a:xfrm>
              <a:off x="8324849" y="2809875"/>
              <a:ext cx="3514725" cy="1104900"/>
              <a:chOff x="5386500" y="4744086"/>
              <a:chExt cx="4473605" cy="667410"/>
            </a:xfrm>
            <a:solidFill>
              <a:srgbClr val="737373"/>
            </a:solidFill>
          </p:grpSpPr>
          <p:sp>
            <p:nvSpPr>
              <p:cNvPr id="319" name="Rounded Rectangle 318"/>
              <p:cNvSpPr/>
              <p:nvPr/>
            </p:nvSpPr>
            <p:spPr>
              <a:xfrm>
                <a:off x="5386500" y="4744086"/>
                <a:ext cx="4473605" cy="667410"/>
              </a:xfrm>
              <a:prstGeom prst="roundRect">
                <a:avLst>
                  <a:gd name="adj" fmla="val 1883"/>
                </a:avLst>
              </a:prstGeom>
              <a:solidFill>
                <a:srgbClr val="969696"/>
              </a:solidFill>
              <a:ln w="19050" cap="flat" cmpd="sng" algn="ctr">
                <a:no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endParaRPr lang="en-US" sz="1122" kern="0" dirty="0" err="1">
                  <a:solidFill>
                    <a:prstClr val="white"/>
                  </a:solidFill>
                  <a:latin typeface="Segoe UI"/>
                </a:endParaRPr>
              </a:p>
            </p:txBody>
          </p:sp>
          <p:sp>
            <p:nvSpPr>
              <p:cNvPr id="138" name="Rectangle 137"/>
              <p:cNvSpPr/>
              <p:nvPr/>
            </p:nvSpPr>
            <p:spPr bwMode="auto">
              <a:xfrm>
                <a:off x="6702614" y="4769876"/>
                <a:ext cx="1841376" cy="61583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Win32k.sys</a:t>
                </a:r>
              </a:p>
            </p:txBody>
          </p:sp>
        </p:grpSp>
        <p:sp>
          <p:nvSpPr>
            <p:cNvPr id="326" name="Rounded Rectangle 325"/>
            <p:cNvSpPr/>
            <p:nvPr/>
          </p:nvSpPr>
          <p:spPr>
            <a:xfrm>
              <a:off x="4462633" y="2149557"/>
              <a:ext cx="2934923" cy="1828800"/>
            </a:xfrm>
            <a:prstGeom prst="roundRect">
              <a:avLst>
                <a:gd name="adj" fmla="val 3177"/>
              </a:avLst>
            </a:prstGeom>
            <a:solidFill>
              <a:srgbClr val="FFFFFF"/>
            </a:solidFill>
            <a:ln w="28575" cap="flat" cmpd="sng" algn="ctr">
              <a:solidFill>
                <a:srgbClr val="0078D7"/>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grpSp>
          <p:nvGrpSpPr>
            <p:cNvPr id="19" name="Group 18"/>
            <p:cNvGrpSpPr/>
            <p:nvPr/>
          </p:nvGrpSpPr>
          <p:grpSpPr>
            <a:xfrm>
              <a:off x="4810682" y="3380663"/>
              <a:ext cx="2296802" cy="383111"/>
              <a:chOff x="5761317" y="2662334"/>
              <a:chExt cx="2507023" cy="667410"/>
            </a:xfrm>
          </p:grpSpPr>
          <p:sp>
            <p:nvSpPr>
              <p:cNvPr id="143" name="Rounded Rectangle 142"/>
              <p:cNvSpPr/>
              <p:nvPr/>
            </p:nvSpPr>
            <p:spPr>
              <a:xfrm>
                <a:off x="5761317" y="2662334"/>
                <a:ext cx="2507023" cy="667410"/>
              </a:xfrm>
              <a:prstGeom prst="roundRect">
                <a:avLst>
                  <a:gd name="adj" fmla="val 1883"/>
                </a:avLst>
              </a:prstGeom>
              <a:solidFill>
                <a:srgbClr val="0078D7"/>
              </a:solidFill>
              <a:ln w="12700" cap="flat" cmpd="sng" algn="ctr">
                <a:solidFill>
                  <a:srgbClr val="0078D7"/>
                </a:solidFill>
                <a:prstDash val="sysDash"/>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049" b="0" i="0" u="none" strike="noStrike" kern="0" cap="none" spc="0" normalizeH="0" baseline="0" noProof="0" dirty="0" err="1">
                  <a:ln>
                    <a:noFill/>
                  </a:ln>
                  <a:solidFill>
                    <a:prstClr val="white"/>
                  </a:solidFill>
                  <a:effectLst/>
                  <a:uLnTx/>
                  <a:uFillTx/>
                  <a:latin typeface="Segoe UI"/>
                  <a:ea typeface="+mn-ea"/>
                  <a:cs typeface="+mn-cs"/>
                </a:endParaRPr>
              </a:p>
            </p:txBody>
          </p:sp>
          <p:sp>
            <p:nvSpPr>
              <p:cNvPr id="144" name="Rectangle 143"/>
              <p:cNvSpPr/>
              <p:nvPr/>
            </p:nvSpPr>
            <p:spPr bwMode="auto">
              <a:xfrm>
                <a:off x="6094140" y="2688124"/>
                <a:ext cx="1841376" cy="61583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Flash Host Process</a:t>
                </a:r>
              </a:p>
            </p:txBody>
          </p:sp>
        </p:grpSp>
        <p:grpSp>
          <p:nvGrpSpPr>
            <p:cNvPr id="18" name="Group 17"/>
            <p:cNvGrpSpPr/>
            <p:nvPr/>
          </p:nvGrpSpPr>
          <p:grpSpPr>
            <a:xfrm>
              <a:off x="4810682" y="2893761"/>
              <a:ext cx="2296802" cy="383111"/>
              <a:chOff x="8581841" y="2662334"/>
              <a:chExt cx="2507023" cy="667410"/>
            </a:xfrm>
          </p:grpSpPr>
          <p:sp>
            <p:nvSpPr>
              <p:cNvPr id="150" name="Rounded Rectangle 149"/>
              <p:cNvSpPr/>
              <p:nvPr/>
            </p:nvSpPr>
            <p:spPr>
              <a:xfrm>
                <a:off x="8581841" y="2662334"/>
                <a:ext cx="2507023" cy="667410"/>
              </a:xfrm>
              <a:prstGeom prst="roundRect">
                <a:avLst>
                  <a:gd name="adj" fmla="val 1883"/>
                </a:avLst>
              </a:prstGeom>
              <a:solidFill>
                <a:srgbClr val="0078D7"/>
              </a:solidFill>
              <a:ln w="12700" cap="flat" cmpd="sng" algn="ctr">
                <a:solidFill>
                  <a:srgbClr val="0078D7"/>
                </a:solidFill>
                <a:prstDash val="sysDash"/>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049" b="0" i="0" u="none" strike="noStrike" kern="0" cap="none" spc="0" normalizeH="0" baseline="0" noProof="0" dirty="0" err="1">
                  <a:ln>
                    <a:noFill/>
                  </a:ln>
                  <a:solidFill>
                    <a:prstClr val="white"/>
                  </a:solidFill>
                  <a:effectLst/>
                  <a:uLnTx/>
                  <a:uFillTx/>
                  <a:latin typeface="Segoe UI"/>
                  <a:ea typeface="+mn-ea"/>
                  <a:cs typeface="+mn-cs"/>
                </a:endParaRPr>
              </a:p>
            </p:txBody>
          </p:sp>
          <p:sp>
            <p:nvSpPr>
              <p:cNvPr id="151" name="Rectangle 150"/>
              <p:cNvSpPr/>
              <p:nvPr/>
            </p:nvSpPr>
            <p:spPr bwMode="auto">
              <a:xfrm>
                <a:off x="8677059" y="2688124"/>
                <a:ext cx="2316586" cy="61583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Edge Content</a:t>
                </a:r>
                <a:r>
                  <a:rPr kumimoji="0" lang="en-US" sz="1600" b="0" i="0" u="none" strike="noStrike" kern="0" cap="none" spc="0" normalizeH="0" noProof="0" dirty="0">
                    <a:ln>
                      <a:noFill/>
                    </a:ln>
                    <a:solidFill>
                      <a:srgbClr val="FFFFFF"/>
                    </a:solidFill>
                    <a:effectLst/>
                    <a:uLnTx/>
                    <a:uFillTx/>
                    <a:latin typeface="Segoe UI"/>
                    <a:ea typeface="Segoe UI" pitchFamily="34" charset="0"/>
                    <a:cs typeface="Segoe UI" pitchFamily="34" charset="0"/>
                  </a:rPr>
                  <a:t> Process</a:t>
                </a:r>
                <a:endParaRPr kumimoji="0" lang="en-US" sz="1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sp>
          <p:nvSpPr>
            <p:cNvPr id="97" name="Rectangle 96"/>
            <p:cNvSpPr/>
            <p:nvPr/>
          </p:nvSpPr>
          <p:spPr bwMode="auto">
            <a:xfrm>
              <a:off x="4291650" y="1764380"/>
              <a:ext cx="4242750" cy="2620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rgbClr val="0078D7"/>
                  </a:solidFill>
                  <a:latin typeface="Segoe UI Semibold" panose="020B0702040204020203" pitchFamily="34" charset="0"/>
                  <a:ea typeface="Segoe UI" pitchFamily="34" charset="0"/>
                  <a:cs typeface="Segoe UI Semibold" panose="020B0702040204020203" pitchFamily="34" charset="0"/>
                </a:rPr>
                <a:t>Before </a:t>
              </a:r>
              <a:r>
                <a:rPr lang="en-US" sz="1800" dirty="0">
                  <a:solidFill>
                    <a:srgbClr val="737373"/>
                  </a:solidFill>
                  <a:latin typeface="Segoe UI Semibold" panose="020B0702040204020203" pitchFamily="34" charset="0"/>
                  <a:ea typeface="Segoe UI" pitchFamily="34" charset="0"/>
                  <a:cs typeface="Segoe UI Semibold" panose="020B0702040204020203" pitchFamily="34" charset="0"/>
                </a:rPr>
                <a:t>– Full access to Win32.sys</a:t>
              </a:r>
            </a:p>
          </p:txBody>
        </p:sp>
        <p:cxnSp>
          <p:nvCxnSpPr>
            <p:cNvPr id="7" name="Curved Connector 6"/>
            <p:cNvCxnSpPr>
              <a:stCxn id="150" idx="3"/>
              <a:endCxn id="319" idx="1"/>
            </p:cNvCxnSpPr>
            <p:nvPr/>
          </p:nvCxnSpPr>
          <p:spPr>
            <a:xfrm>
              <a:off x="7107484" y="3085317"/>
              <a:ext cx="1217365" cy="277008"/>
            </a:xfrm>
            <a:prstGeom prst="curvedConnector3">
              <a:avLst/>
            </a:prstGeom>
            <a:ln w="57150">
              <a:solidFill>
                <a:srgbClr val="73737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4" name="Rectangle 323"/>
            <p:cNvSpPr/>
            <p:nvPr/>
          </p:nvSpPr>
          <p:spPr bwMode="auto">
            <a:xfrm>
              <a:off x="5028101" y="2339805"/>
              <a:ext cx="2264680" cy="33345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defTabSz="932293" eaLnBrk="1" fontAlgn="base" latinLnBrk="0" hangingPunct="1">
                <a:lnSpc>
                  <a:spcPct val="90000"/>
                </a:lnSpc>
                <a:spcBef>
                  <a:spcPct val="0"/>
                </a:spcBef>
                <a:spcAft>
                  <a:spcPct val="0"/>
                </a:spcAft>
                <a:buClrTx/>
                <a:buSzTx/>
                <a:buFontTx/>
                <a:buNone/>
                <a:tabLst/>
                <a:defRPr/>
              </a:pPr>
              <a:r>
                <a:rPr lang="en-US" sz="1600" kern="0" dirty="0">
                  <a:solidFill>
                    <a:srgbClr val="505050">
                      <a:lumMod val="60000"/>
                      <a:lumOff val="40000"/>
                    </a:srgbClr>
                  </a:solidFill>
                  <a:latin typeface="Segoe UI"/>
                  <a:ea typeface="Segoe UI" pitchFamily="34" charset="0"/>
                  <a:cs typeface="Segoe UI" pitchFamily="34" charset="0"/>
                </a:rPr>
                <a:t>Microsoft Edge Browser</a:t>
              </a:r>
            </a:p>
          </p:txBody>
        </p:sp>
        <p:pic>
          <p:nvPicPr>
            <p:cNvPr id="309" name="Picture 30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7646" y="2339880"/>
              <a:ext cx="307017" cy="333305"/>
            </a:xfrm>
            <a:prstGeom prst="rect">
              <a:avLst/>
            </a:prstGeom>
          </p:spPr>
        </p:pic>
        <p:sp>
          <p:nvSpPr>
            <p:cNvPr id="118" name="Rectangle 117"/>
            <p:cNvSpPr/>
            <p:nvPr/>
          </p:nvSpPr>
          <p:spPr bwMode="auto">
            <a:xfrm>
              <a:off x="9364774" y="2198617"/>
              <a:ext cx="1841376" cy="61583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Windows Kernel</a:t>
              </a:r>
            </a:p>
          </p:txBody>
        </p:sp>
        <p:grpSp>
          <p:nvGrpSpPr>
            <p:cNvPr id="119" name="Group 118"/>
            <p:cNvGrpSpPr/>
            <p:nvPr/>
          </p:nvGrpSpPr>
          <p:grpSpPr>
            <a:xfrm>
              <a:off x="8960536" y="2299838"/>
              <a:ext cx="413389" cy="413389"/>
              <a:chOff x="5585059" y="5757768"/>
              <a:chExt cx="212238" cy="212238"/>
            </a:xfrm>
          </p:grpSpPr>
          <p:sp>
            <p:nvSpPr>
              <p:cNvPr id="120" name="Oval 119"/>
              <p:cNvSpPr/>
              <p:nvPr/>
            </p:nvSpPr>
            <p:spPr bwMode="auto">
              <a:xfrm>
                <a:off x="5666618" y="5757768"/>
                <a:ext cx="49120" cy="212238"/>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1" name="Oval 120"/>
              <p:cNvSpPr/>
              <p:nvPr/>
            </p:nvSpPr>
            <p:spPr bwMode="auto">
              <a:xfrm rot="2700000">
                <a:off x="5668041" y="5765888"/>
                <a:ext cx="46274" cy="195998"/>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2" name="Oval 121"/>
              <p:cNvSpPr/>
              <p:nvPr/>
            </p:nvSpPr>
            <p:spPr bwMode="auto">
              <a:xfrm rot="5400000">
                <a:off x="5666618" y="5757768"/>
                <a:ext cx="49120" cy="212238"/>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3" name="Oval 122"/>
              <p:cNvSpPr/>
              <p:nvPr/>
            </p:nvSpPr>
            <p:spPr bwMode="auto">
              <a:xfrm rot="18900000" flipH="1">
                <a:off x="5668041" y="5765888"/>
                <a:ext cx="46274" cy="195998"/>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4" name="Oval 123"/>
              <p:cNvSpPr/>
              <p:nvPr/>
            </p:nvSpPr>
            <p:spPr bwMode="auto">
              <a:xfrm>
                <a:off x="5674925" y="5848744"/>
                <a:ext cx="31372" cy="30754"/>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5" name="Oval 124"/>
              <p:cNvSpPr/>
              <p:nvPr/>
            </p:nvSpPr>
            <p:spPr bwMode="auto">
              <a:xfrm flipH="1">
                <a:off x="5742580" y="5788369"/>
                <a:ext cx="11727" cy="1172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6" name="Oval 125"/>
              <p:cNvSpPr/>
              <p:nvPr/>
            </p:nvSpPr>
            <p:spPr bwMode="auto">
              <a:xfrm flipH="1">
                <a:off x="5755244" y="5877021"/>
                <a:ext cx="11727" cy="1172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7" name="Oval 126"/>
              <p:cNvSpPr/>
              <p:nvPr/>
            </p:nvSpPr>
            <p:spPr bwMode="auto">
              <a:xfrm flipH="1">
                <a:off x="5668938" y="5938936"/>
                <a:ext cx="11727" cy="1172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28" name="Oval 127"/>
              <p:cNvSpPr/>
              <p:nvPr/>
            </p:nvSpPr>
            <p:spPr bwMode="auto">
              <a:xfrm flipH="1">
                <a:off x="5620626" y="5813698"/>
                <a:ext cx="11727" cy="1172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33" name="Curved Connector 132"/>
            <p:cNvCxnSpPr>
              <a:stCxn id="143" idx="3"/>
              <a:endCxn id="319" idx="1"/>
            </p:cNvCxnSpPr>
            <p:nvPr/>
          </p:nvCxnSpPr>
          <p:spPr>
            <a:xfrm flipV="1">
              <a:off x="7107484" y="3362325"/>
              <a:ext cx="1217365" cy="209894"/>
            </a:xfrm>
            <a:prstGeom prst="curvedConnector3">
              <a:avLst/>
            </a:prstGeom>
            <a:ln w="57150">
              <a:solidFill>
                <a:srgbClr val="737373"/>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29" name="Group 228"/>
          <p:cNvGrpSpPr/>
          <p:nvPr/>
        </p:nvGrpSpPr>
        <p:grpSpPr>
          <a:xfrm>
            <a:off x="4099263" y="4240299"/>
            <a:ext cx="8222397" cy="2475919"/>
            <a:chOff x="4099263" y="4240299"/>
            <a:chExt cx="8222397" cy="2475919"/>
          </a:xfrm>
        </p:grpSpPr>
        <p:grpSp>
          <p:nvGrpSpPr>
            <p:cNvPr id="226" name="Group 225"/>
            <p:cNvGrpSpPr/>
            <p:nvPr/>
          </p:nvGrpSpPr>
          <p:grpSpPr>
            <a:xfrm>
              <a:off x="4099263" y="4240299"/>
              <a:ext cx="8222397" cy="2475919"/>
              <a:chOff x="4099263" y="4240299"/>
              <a:chExt cx="8222397" cy="2475919"/>
            </a:xfrm>
          </p:grpSpPr>
          <p:sp>
            <p:nvSpPr>
              <p:cNvPr id="136" name="Rectangle 135"/>
              <p:cNvSpPr/>
              <p:nvPr/>
            </p:nvSpPr>
            <p:spPr bwMode="auto">
              <a:xfrm flipH="1">
                <a:off x="4099263" y="4240299"/>
                <a:ext cx="8222397" cy="2475919"/>
              </a:xfrm>
              <a:prstGeom prst="rect">
                <a:avLst/>
              </a:prstGeom>
              <a:solidFill>
                <a:srgbClr val="FBFBFB"/>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0078D7"/>
                  </a:solidFill>
                  <a:effectLst/>
                  <a:uLnTx/>
                  <a:uFillTx/>
                  <a:latin typeface="Segoe UI"/>
                  <a:ea typeface="Segoe UI" pitchFamily="34" charset="0"/>
                  <a:cs typeface="Segoe UI" pitchFamily="34" charset="0"/>
                </a:endParaRPr>
              </a:p>
            </p:txBody>
          </p:sp>
          <p:sp>
            <p:nvSpPr>
              <p:cNvPr id="137" name="Rounded Rectangle 136"/>
              <p:cNvSpPr/>
              <p:nvPr/>
            </p:nvSpPr>
            <p:spPr>
              <a:xfrm>
                <a:off x="8210757" y="4782877"/>
                <a:ext cx="3745173" cy="1828800"/>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grpSp>
            <p:nvGrpSpPr>
              <p:cNvPr id="141" name="Group 140"/>
              <p:cNvGrpSpPr/>
              <p:nvPr/>
            </p:nvGrpSpPr>
            <p:grpSpPr>
              <a:xfrm>
                <a:off x="8321673" y="5434469"/>
                <a:ext cx="3520440" cy="1113626"/>
                <a:chOff x="5382458" y="4738816"/>
                <a:chExt cx="4480879" cy="672681"/>
              </a:xfrm>
              <a:solidFill>
                <a:srgbClr val="737373"/>
              </a:solidFill>
            </p:grpSpPr>
            <p:sp>
              <p:nvSpPr>
                <p:cNvPr id="142" name="Rounded Rectangle 141"/>
                <p:cNvSpPr/>
                <p:nvPr/>
              </p:nvSpPr>
              <p:spPr>
                <a:xfrm>
                  <a:off x="5386500" y="5030859"/>
                  <a:ext cx="4473605" cy="380638"/>
                </a:xfrm>
                <a:prstGeom prst="roundRect">
                  <a:avLst>
                    <a:gd name="adj" fmla="val 1883"/>
                  </a:avLst>
                </a:prstGeom>
                <a:pattFill prst="dkUpDiag">
                  <a:fgClr>
                    <a:schemeClr val="bg1">
                      <a:lumMod val="75000"/>
                    </a:schemeClr>
                  </a:fgClr>
                  <a:bgClr>
                    <a:srgbClr val="737373"/>
                  </a:bgClr>
                </a:pattFill>
                <a:ln w="6350" cap="flat" cmpd="sng" algn="ctr">
                  <a:solidFill>
                    <a:srgbClr val="E81123"/>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endParaRPr lang="en-US" sz="1122" kern="0" dirty="0" err="1">
                    <a:solidFill>
                      <a:prstClr val="white"/>
                    </a:solidFill>
                    <a:latin typeface="Segoe UI"/>
                  </a:endParaRPr>
                </a:p>
              </p:txBody>
            </p:sp>
            <p:sp>
              <p:nvSpPr>
                <p:cNvPr id="176" name="Rounded Rectangle 175"/>
                <p:cNvSpPr/>
                <p:nvPr/>
              </p:nvSpPr>
              <p:spPr>
                <a:xfrm>
                  <a:off x="5382458" y="4738816"/>
                  <a:ext cx="4480879" cy="274633"/>
                </a:xfrm>
                <a:prstGeom prst="roundRect">
                  <a:avLst>
                    <a:gd name="adj" fmla="val 1883"/>
                  </a:avLst>
                </a:prstGeom>
                <a:solidFill>
                  <a:srgbClr val="969696"/>
                </a:solidFill>
                <a:ln w="19050" cap="flat" cmpd="sng" algn="ctr">
                  <a:no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algn="r" defTabSz="932418"/>
                  <a:endParaRPr lang="en-US" sz="1122" kern="0" dirty="0" err="1">
                    <a:solidFill>
                      <a:prstClr val="white"/>
                    </a:solidFill>
                    <a:latin typeface="Segoe UI"/>
                  </a:endParaRPr>
                </a:p>
              </p:txBody>
            </p:sp>
            <p:sp>
              <p:nvSpPr>
                <p:cNvPr id="175" name="Rectangle 174"/>
                <p:cNvSpPr/>
                <p:nvPr/>
              </p:nvSpPr>
              <p:spPr bwMode="auto">
                <a:xfrm>
                  <a:off x="5689586" y="5096096"/>
                  <a:ext cx="3867429" cy="26098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chemeClr val="bg1">
                          <a:lumMod val="40000"/>
                          <a:lumOff val="60000"/>
                        </a:schemeClr>
                      </a:solidFill>
                      <a:effectLst/>
                      <a:uLnTx/>
                      <a:uFillTx/>
                      <a:latin typeface="Segoe UI"/>
                      <a:ea typeface="Segoe UI" pitchFamily="34" charset="0"/>
                      <a:cs typeface="Segoe UI" pitchFamily="34" charset="0"/>
                    </a:rPr>
                    <a:t>Blocked Win32k.sys interfaces</a:t>
                  </a:r>
                </a:p>
              </p:txBody>
            </p:sp>
            <p:sp>
              <p:nvSpPr>
                <p:cNvPr id="147" name="Rectangle 146"/>
                <p:cNvSpPr/>
                <p:nvPr/>
              </p:nvSpPr>
              <p:spPr bwMode="auto">
                <a:xfrm>
                  <a:off x="5689586" y="4750696"/>
                  <a:ext cx="3867429" cy="26098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Allowed Win32k.sys interfaces</a:t>
                  </a:r>
                </a:p>
              </p:txBody>
            </p:sp>
          </p:grpSp>
          <p:sp>
            <p:nvSpPr>
              <p:cNvPr id="148" name="Rounded Rectangle 147"/>
              <p:cNvSpPr/>
              <p:nvPr/>
            </p:nvSpPr>
            <p:spPr>
              <a:xfrm>
                <a:off x="4462633" y="4782877"/>
                <a:ext cx="2934923" cy="1828800"/>
              </a:xfrm>
              <a:prstGeom prst="roundRect">
                <a:avLst>
                  <a:gd name="adj" fmla="val 3177"/>
                </a:avLst>
              </a:prstGeom>
              <a:solidFill>
                <a:srgbClr val="FFFFFF"/>
              </a:solidFill>
              <a:ln w="28575" cap="flat" cmpd="sng" algn="ctr">
                <a:solidFill>
                  <a:srgbClr val="0078D7"/>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grpSp>
            <p:nvGrpSpPr>
              <p:cNvPr id="149" name="Group 148"/>
              <p:cNvGrpSpPr/>
              <p:nvPr/>
            </p:nvGrpSpPr>
            <p:grpSpPr>
              <a:xfrm>
                <a:off x="4810682" y="6013983"/>
                <a:ext cx="2296802" cy="383111"/>
                <a:chOff x="5761317" y="2662334"/>
                <a:chExt cx="2507023" cy="667410"/>
              </a:xfrm>
            </p:grpSpPr>
            <p:sp>
              <p:nvSpPr>
                <p:cNvPr id="154" name="Rounded Rectangle 153"/>
                <p:cNvSpPr/>
                <p:nvPr/>
              </p:nvSpPr>
              <p:spPr>
                <a:xfrm>
                  <a:off x="5761317" y="2662334"/>
                  <a:ext cx="2507023" cy="667410"/>
                </a:xfrm>
                <a:prstGeom prst="roundRect">
                  <a:avLst>
                    <a:gd name="adj" fmla="val 1883"/>
                  </a:avLst>
                </a:prstGeom>
                <a:solidFill>
                  <a:srgbClr val="0078D7"/>
                </a:solidFill>
                <a:ln w="12700" cap="flat" cmpd="sng" algn="ctr">
                  <a:solidFill>
                    <a:srgbClr val="0078D7"/>
                  </a:solidFill>
                  <a:prstDash val="sysDash"/>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049" b="0" i="0" u="none" strike="noStrike" kern="0" cap="none" spc="0" normalizeH="0" baseline="0" noProof="0" dirty="0" err="1">
                    <a:ln>
                      <a:noFill/>
                    </a:ln>
                    <a:solidFill>
                      <a:prstClr val="white"/>
                    </a:solidFill>
                    <a:effectLst/>
                    <a:uLnTx/>
                    <a:uFillTx/>
                    <a:latin typeface="Segoe UI"/>
                    <a:ea typeface="+mn-ea"/>
                    <a:cs typeface="+mn-cs"/>
                  </a:endParaRPr>
                </a:p>
              </p:txBody>
            </p:sp>
            <p:sp>
              <p:nvSpPr>
                <p:cNvPr id="155" name="Rectangle 154"/>
                <p:cNvSpPr/>
                <p:nvPr/>
              </p:nvSpPr>
              <p:spPr bwMode="auto">
                <a:xfrm>
                  <a:off x="6094140" y="2688124"/>
                  <a:ext cx="1841376" cy="61583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Flash Host Process</a:t>
                  </a:r>
                </a:p>
              </p:txBody>
            </p:sp>
          </p:grpSp>
          <p:grpSp>
            <p:nvGrpSpPr>
              <p:cNvPr id="156" name="Group 155"/>
              <p:cNvGrpSpPr/>
              <p:nvPr/>
            </p:nvGrpSpPr>
            <p:grpSpPr>
              <a:xfrm>
                <a:off x="4810682" y="5527081"/>
                <a:ext cx="2296802" cy="383111"/>
                <a:chOff x="8581841" y="2662334"/>
                <a:chExt cx="2507023" cy="667410"/>
              </a:xfrm>
            </p:grpSpPr>
            <p:sp>
              <p:nvSpPr>
                <p:cNvPr id="157" name="Rounded Rectangle 156"/>
                <p:cNvSpPr/>
                <p:nvPr/>
              </p:nvSpPr>
              <p:spPr>
                <a:xfrm>
                  <a:off x="8581841" y="2662334"/>
                  <a:ext cx="2507023" cy="667410"/>
                </a:xfrm>
                <a:prstGeom prst="roundRect">
                  <a:avLst>
                    <a:gd name="adj" fmla="val 1883"/>
                  </a:avLst>
                </a:prstGeom>
                <a:solidFill>
                  <a:srgbClr val="0078D7"/>
                </a:solidFill>
                <a:ln w="12700" cap="flat" cmpd="sng" algn="ctr">
                  <a:solidFill>
                    <a:srgbClr val="0078D7"/>
                  </a:solidFill>
                  <a:prstDash val="sysDash"/>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049" b="0" i="0" u="none" strike="noStrike" kern="0" cap="none" spc="0" normalizeH="0" baseline="0" noProof="0" dirty="0" err="1">
                    <a:ln>
                      <a:noFill/>
                    </a:ln>
                    <a:solidFill>
                      <a:prstClr val="white"/>
                    </a:solidFill>
                    <a:effectLst/>
                    <a:uLnTx/>
                    <a:uFillTx/>
                    <a:latin typeface="Segoe UI"/>
                    <a:ea typeface="+mn-ea"/>
                    <a:cs typeface="+mn-cs"/>
                  </a:endParaRPr>
                </a:p>
              </p:txBody>
            </p:sp>
            <p:sp>
              <p:nvSpPr>
                <p:cNvPr id="158" name="Rectangle 157"/>
                <p:cNvSpPr/>
                <p:nvPr/>
              </p:nvSpPr>
              <p:spPr bwMode="auto">
                <a:xfrm>
                  <a:off x="8677059" y="2688124"/>
                  <a:ext cx="2316586" cy="61583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Edge Content</a:t>
                  </a:r>
                  <a:r>
                    <a:rPr kumimoji="0" lang="en-US" sz="1600" b="0" i="0" u="none" strike="noStrike" kern="0" cap="none" spc="0" normalizeH="0" noProof="0" dirty="0">
                      <a:ln>
                        <a:noFill/>
                      </a:ln>
                      <a:solidFill>
                        <a:srgbClr val="FFFFFF"/>
                      </a:solidFill>
                      <a:effectLst/>
                      <a:uLnTx/>
                      <a:uFillTx/>
                      <a:latin typeface="Segoe UI"/>
                      <a:ea typeface="Segoe UI" pitchFamily="34" charset="0"/>
                      <a:cs typeface="Segoe UI" pitchFamily="34" charset="0"/>
                    </a:rPr>
                    <a:t> Process</a:t>
                  </a:r>
                  <a:endParaRPr kumimoji="0" lang="en-US" sz="1600"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grpSp>
          <p:sp>
            <p:nvSpPr>
              <p:cNvPr id="159" name="Rectangle 158"/>
              <p:cNvSpPr/>
              <p:nvPr/>
            </p:nvSpPr>
            <p:spPr bwMode="auto">
              <a:xfrm>
                <a:off x="4291650" y="4397700"/>
                <a:ext cx="7664280" cy="26209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rgbClr val="0078D7"/>
                    </a:solidFill>
                    <a:latin typeface="Segoe UI Semibold" panose="020B0702040204020203" pitchFamily="34" charset="0"/>
                    <a:ea typeface="Segoe UI" pitchFamily="34" charset="0"/>
                    <a:cs typeface="Segoe UI Semibold" panose="020B0702040204020203" pitchFamily="34" charset="0"/>
                  </a:rPr>
                  <a:t>Today </a:t>
                </a:r>
                <a:r>
                  <a:rPr lang="en-US" sz="1800" dirty="0">
                    <a:solidFill>
                      <a:srgbClr val="737373"/>
                    </a:solidFill>
                    <a:latin typeface="Segoe UI Semibold" panose="020B0702040204020203" pitchFamily="34" charset="0"/>
                    <a:ea typeface="Segoe UI" pitchFamily="34" charset="0"/>
                    <a:cs typeface="Segoe UI Semibold" panose="020B0702040204020203" pitchFamily="34" charset="0"/>
                  </a:rPr>
                  <a:t>– 60% less surface area of attack on a highly targeted library </a:t>
                </a:r>
              </a:p>
            </p:txBody>
          </p:sp>
          <p:cxnSp>
            <p:nvCxnSpPr>
              <p:cNvPr id="160" name="Curved Connector 159"/>
              <p:cNvCxnSpPr>
                <a:stCxn id="157" idx="3"/>
                <a:endCxn id="176" idx="1"/>
              </p:cNvCxnSpPr>
              <p:nvPr/>
            </p:nvCxnSpPr>
            <p:spPr>
              <a:xfrm flipV="1">
                <a:off x="7107484" y="5661797"/>
                <a:ext cx="1214189" cy="56840"/>
              </a:xfrm>
              <a:prstGeom prst="curvedConnector3">
                <a:avLst/>
              </a:prstGeom>
              <a:ln w="57150">
                <a:solidFill>
                  <a:srgbClr val="737373"/>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1" name="Rectangle 160"/>
              <p:cNvSpPr/>
              <p:nvPr/>
            </p:nvSpPr>
            <p:spPr bwMode="auto">
              <a:xfrm>
                <a:off x="5028101" y="4973125"/>
                <a:ext cx="2264680" cy="33345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defTabSz="932293" eaLnBrk="1" fontAlgn="base" latinLnBrk="0" hangingPunct="1">
                  <a:lnSpc>
                    <a:spcPct val="90000"/>
                  </a:lnSpc>
                  <a:spcBef>
                    <a:spcPct val="0"/>
                  </a:spcBef>
                  <a:spcAft>
                    <a:spcPct val="0"/>
                  </a:spcAft>
                  <a:buClrTx/>
                  <a:buSzTx/>
                  <a:buFontTx/>
                  <a:buNone/>
                  <a:tabLst/>
                  <a:defRPr/>
                </a:pPr>
                <a:r>
                  <a:rPr lang="en-US" sz="1600" kern="0" dirty="0">
                    <a:solidFill>
                      <a:srgbClr val="505050">
                        <a:lumMod val="60000"/>
                        <a:lumOff val="40000"/>
                      </a:srgbClr>
                    </a:solidFill>
                    <a:latin typeface="Segoe UI"/>
                    <a:ea typeface="Segoe UI" pitchFamily="34" charset="0"/>
                    <a:cs typeface="Segoe UI" pitchFamily="34" charset="0"/>
                  </a:rPr>
                  <a:t>Microsoft Edge Browser</a:t>
                </a:r>
              </a:p>
            </p:txBody>
          </p:sp>
          <p:pic>
            <p:nvPicPr>
              <p:cNvPr id="162" name="Picture 1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7646" y="4973200"/>
                <a:ext cx="307017" cy="333305"/>
              </a:xfrm>
              <a:prstGeom prst="rect">
                <a:avLst/>
              </a:prstGeom>
            </p:spPr>
          </p:pic>
          <p:sp>
            <p:nvSpPr>
              <p:cNvPr id="163" name="Rectangle 162"/>
              <p:cNvSpPr/>
              <p:nvPr/>
            </p:nvSpPr>
            <p:spPr bwMode="auto">
              <a:xfrm>
                <a:off x="9364774" y="4831937"/>
                <a:ext cx="1841376" cy="61583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Windows Kernel</a:t>
                </a:r>
              </a:p>
            </p:txBody>
          </p:sp>
          <p:grpSp>
            <p:nvGrpSpPr>
              <p:cNvPr id="164" name="Group 163"/>
              <p:cNvGrpSpPr/>
              <p:nvPr/>
            </p:nvGrpSpPr>
            <p:grpSpPr>
              <a:xfrm>
                <a:off x="8960536" y="4933158"/>
                <a:ext cx="413389" cy="413389"/>
                <a:chOff x="5585059" y="5757768"/>
                <a:chExt cx="212238" cy="212238"/>
              </a:xfrm>
            </p:grpSpPr>
            <p:sp>
              <p:nvSpPr>
                <p:cNvPr id="165" name="Oval 164"/>
                <p:cNvSpPr/>
                <p:nvPr/>
              </p:nvSpPr>
              <p:spPr bwMode="auto">
                <a:xfrm>
                  <a:off x="5666618" y="5757768"/>
                  <a:ext cx="49120" cy="212238"/>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6" name="Oval 165"/>
                <p:cNvSpPr/>
                <p:nvPr/>
              </p:nvSpPr>
              <p:spPr bwMode="auto">
                <a:xfrm rot="2700000">
                  <a:off x="5668041" y="5765888"/>
                  <a:ext cx="46274" cy="195998"/>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7" name="Oval 166"/>
                <p:cNvSpPr/>
                <p:nvPr/>
              </p:nvSpPr>
              <p:spPr bwMode="auto">
                <a:xfrm rot="5400000">
                  <a:off x="5666618" y="5757768"/>
                  <a:ext cx="49120" cy="212238"/>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8" name="Oval 167"/>
                <p:cNvSpPr/>
                <p:nvPr/>
              </p:nvSpPr>
              <p:spPr bwMode="auto">
                <a:xfrm rot="18900000" flipH="1">
                  <a:off x="5668041" y="5765888"/>
                  <a:ext cx="46274" cy="195998"/>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69" name="Oval 168"/>
                <p:cNvSpPr/>
                <p:nvPr/>
              </p:nvSpPr>
              <p:spPr bwMode="auto">
                <a:xfrm>
                  <a:off x="5674925" y="5848744"/>
                  <a:ext cx="31372" cy="30754"/>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0" name="Oval 169"/>
                <p:cNvSpPr/>
                <p:nvPr/>
              </p:nvSpPr>
              <p:spPr bwMode="auto">
                <a:xfrm flipH="1">
                  <a:off x="5742580" y="5788369"/>
                  <a:ext cx="11727" cy="1172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1" name="Oval 170"/>
                <p:cNvSpPr/>
                <p:nvPr/>
              </p:nvSpPr>
              <p:spPr bwMode="auto">
                <a:xfrm flipH="1">
                  <a:off x="5755244" y="5877021"/>
                  <a:ext cx="11727" cy="1172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2" name="Oval 171"/>
                <p:cNvSpPr/>
                <p:nvPr/>
              </p:nvSpPr>
              <p:spPr bwMode="auto">
                <a:xfrm flipH="1">
                  <a:off x="5668938" y="5938936"/>
                  <a:ext cx="11727" cy="1172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3" name="Oval 172"/>
                <p:cNvSpPr/>
                <p:nvPr/>
              </p:nvSpPr>
              <p:spPr bwMode="auto">
                <a:xfrm flipH="1">
                  <a:off x="5620626" y="5813698"/>
                  <a:ext cx="11727" cy="1172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74" name="Curved Connector 173"/>
              <p:cNvCxnSpPr>
                <a:stCxn id="154" idx="3"/>
                <a:endCxn id="176" idx="1"/>
              </p:cNvCxnSpPr>
              <p:nvPr/>
            </p:nvCxnSpPr>
            <p:spPr>
              <a:xfrm flipV="1">
                <a:off x="7107484" y="5661797"/>
                <a:ext cx="1214189" cy="543742"/>
              </a:xfrm>
              <a:prstGeom prst="curvedConnector3">
                <a:avLst/>
              </a:prstGeom>
              <a:ln w="57150">
                <a:solidFill>
                  <a:srgbClr val="737373"/>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227" name="Multiply 226"/>
            <p:cNvSpPr/>
            <p:nvPr/>
          </p:nvSpPr>
          <p:spPr bwMode="auto">
            <a:xfrm>
              <a:off x="8115300" y="5990687"/>
              <a:ext cx="419100" cy="519308"/>
            </a:xfrm>
            <a:prstGeom prst="mathMultiply">
              <a:avLst/>
            </a:prstGeom>
            <a:solidFill>
              <a:srgbClr val="E81123"/>
            </a:solidFill>
            <a:ln>
              <a:solidFill>
                <a:srgbClr val="E8112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76916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animEffect transition="in" filter="fade">
                                      <p:cBhvr>
                                        <p:cTn id="7" dur="500"/>
                                        <p:tgtEl>
                                          <p:spTgt spid="229"/>
                                        </p:tgtEl>
                                      </p:cBhvr>
                                    </p:animEffect>
                                  </p:childTnLst>
                                </p:cTn>
                              </p:par>
                              <p:par>
                                <p:cTn id="8" presetID="10" presetClass="entr" presetSubtype="0" fill="hold" nodeType="withEffect">
                                  <p:stCondLst>
                                    <p:cond delay="0"/>
                                  </p:stCondLst>
                                  <p:childTnLst>
                                    <p:set>
                                      <p:cBhvr>
                                        <p:cTn id="9" dur="1" fill="hold">
                                          <p:stCondLst>
                                            <p:cond delay="0"/>
                                          </p:stCondLst>
                                        </p:cTn>
                                        <p:tgtEl>
                                          <p:spTgt spid="351">
                                            <p:txEl>
                                              <p:pRg st="1" end="1"/>
                                            </p:txEl>
                                          </p:spTgt>
                                        </p:tgtEl>
                                        <p:attrNameLst>
                                          <p:attrName>style.visibility</p:attrName>
                                        </p:attrNameLst>
                                      </p:cBhvr>
                                      <p:to>
                                        <p:strVal val="visible"/>
                                      </p:to>
                                    </p:set>
                                    <p:animEffect transition="in" filter="fade">
                                      <p:cBhvr>
                                        <p:cTn id="10" dur="500"/>
                                        <p:tgtEl>
                                          <p:spTgt spid="3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1">
                                            <p:txEl>
                                              <p:pRg st="2" end="2"/>
                                            </p:txEl>
                                          </p:spTgt>
                                        </p:tgtEl>
                                        <p:attrNameLst>
                                          <p:attrName>style.visibility</p:attrName>
                                        </p:attrNameLst>
                                      </p:cBhvr>
                                      <p:to>
                                        <p:strVal val="visible"/>
                                      </p:to>
                                    </p:set>
                                    <p:animEffect transition="in" filter="fade">
                                      <p:cBhvr>
                                        <p:cTn id="15" dur="500"/>
                                        <p:tgtEl>
                                          <p:spTgt spid="351">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51">
                                            <p:txEl>
                                              <p:pRg st="3" end="3"/>
                                            </p:txEl>
                                          </p:spTgt>
                                        </p:tgtEl>
                                        <p:attrNameLst>
                                          <p:attrName>style.visibility</p:attrName>
                                        </p:attrNameLst>
                                      </p:cBhvr>
                                      <p:to>
                                        <p:strVal val="visible"/>
                                      </p:to>
                                    </p:set>
                                    <p:animEffect transition="in" filter="fade">
                                      <p:cBhvr>
                                        <p:cTn id="18" dur="500"/>
                                        <p:tgtEl>
                                          <p:spTgt spid="3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p:blipFill>
        <p:spPr>
          <a:xfrm>
            <a:off x="0" y="11230"/>
            <a:ext cx="12436464" cy="6995511"/>
          </a:xfrm>
          <a:prstGeom prst="rect">
            <a:avLst/>
          </a:prstGeom>
        </p:spPr>
      </p:pic>
      <p:sp>
        <p:nvSpPr>
          <p:cNvPr id="53" name="Rectangle 52"/>
          <p:cNvSpPr/>
          <p:nvPr/>
        </p:nvSpPr>
        <p:spPr bwMode="auto">
          <a:xfrm>
            <a:off x="-36631" y="78515"/>
            <a:ext cx="12438641" cy="6928226"/>
          </a:xfrm>
          <a:prstGeom prst="rect">
            <a:avLst/>
          </a:prstGeom>
          <a:solidFill>
            <a:srgbClr val="0078D7">
              <a:alpha val="68000"/>
            </a:srgbClr>
          </a:solidFill>
          <a:ln w="9525" cap="flat" cmpd="sng" algn="ctr">
            <a:solidFill>
              <a:srgbClr val="FFFFFF"/>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4" name="Rectangle 53"/>
          <p:cNvSpPr/>
          <p:nvPr/>
        </p:nvSpPr>
        <p:spPr bwMode="auto">
          <a:xfrm>
            <a:off x="2" y="-319"/>
            <a:ext cx="12436475" cy="1469255"/>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 name="Title 974"/>
          <p:cNvSpPr txBox="1">
            <a:spLocks/>
          </p:cNvSpPr>
          <p:nvPr/>
        </p:nvSpPr>
        <p:spPr>
          <a:xfrm>
            <a:off x="634001" y="351203"/>
            <a:ext cx="11168476" cy="1097125"/>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marL="0" marR="0" lvl="0" indent="0" algn="ctr" defTabSz="932742" rtl="0" eaLnBrk="1" fontAlgn="auto" latinLnBrk="0" hangingPunct="1">
              <a:lnSpc>
                <a:spcPct val="90000"/>
              </a:lnSpc>
              <a:spcBef>
                <a:spcPct val="0"/>
              </a:spcBef>
              <a:spcAft>
                <a:spcPts val="600"/>
              </a:spcAft>
              <a:buClrTx/>
              <a:buSzTx/>
              <a:buFontTx/>
              <a:buNone/>
              <a:tabLst/>
              <a:defRPr/>
            </a:pPr>
            <a:r>
              <a:rPr kumimoji="0" lang="en-US" sz="3000" b="0" i="0" u="none" strike="noStrike" kern="1200" cap="all" spc="300" normalizeH="0" baseline="0" noProof="0" dirty="0">
                <a:ln w="3175">
                  <a:noFill/>
                </a:ln>
                <a:solidFill>
                  <a:srgbClr val="0078D7"/>
                </a:solidFill>
                <a:effectLst/>
                <a:uLnTx/>
                <a:uFillTx/>
                <a:latin typeface="Segoe UI Light" panose="020B0502040204020203" pitchFamily="34" charset="0"/>
                <a:ea typeface="+mn-ea"/>
                <a:cs typeface="Arial" panose="020B0604020202020204" pitchFamily="34" charset="0"/>
              </a:rPr>
              <a:t>Microsoft Edge</a:t>
            </a:r>
            <a:endParaRPr kumimoji="0" lang="en-US" sz="3000" b="0" i="0" u="none" strike="noStrike" kern="1200" cap="all" spc="300" normalizeH="0" baseline="0" noProof="0" dirty="0">
              <a:ln w="3175">
                <a:noFill/>
              </a:ln>
              <a:solidFill>
                <a:srgbClr val="0078D7"/>
              </a:solidFill>
              <a:effectLst/>
              <a:uLnTx/>
              <a:uFillTx/>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56" name="Group 55"/>
          <p:cNvGrpSpPr/>
          <p:nvPr/>
        </p:nvGrpSpPr>
        <p:grpSpPr>
          <a:xfrm>
            <a:off x="-12078" y="1516700"/>
            <a:ext cx="6272323" cy="5477825"/>
            <a:chOff x="12873774" y="7815178"/>
            <a:chExt cx="12221511" cy="2273178"/>
          </a:xfrm>
        </p:grpSpPr>
        <p:sp>
          <p:nvSpPr>
            <p:cNvPr id="57" name="Rectangle 56"/>
            <p:cNvSpPr/>
            <p:nvPr/>
          </p:nvSpPr>
          <p:spPr bwMode="auto">
            <a:xfrm>
              <a:off x="12897316" y="7815338"/>
              <a:ext cx="12197969" cy="2271162"/>
            </a:xfrm>
            <a:prstGeom prst="rect">
              <a:avLst/>
            </a:prstGeom>
            <a:solidFill>
              <a:srgbClr val="0078D7">
                <a:alpha val="70000"/>
              </a:srgbClr>
            </a:solidFill>
            <a:ln w="19050"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 name="Rectangle 57"/>
            <p:cNvSpPr/>
            <p:nvPr/>
          </p:nvSpPr>
          <p:spPr bwMode="auto">
            <a:xfrm>
              <a:off x="12873774" y="7815178"/>
              <a:ext cx="12221511" cy="2273178"/>
            </a:xfrm>
            <a:prstGeom prst="rect">
              <a:avLst/>
            </a:prstGeom>
            <a:solidFill>
              <a:srgbClr val="080A0E">
                <a:alpha val="27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grpSp>
      <p:sp>
        <p:nvSpPr>
          <p:cNvPr id="59" name="Rectangle 58"/>
          <p:cNvSpPr/>
          <p:nvPr/>
        </p:nvSpPr>
        <p:spPr bwMode="auto">
          <a:xfrm>
            <a:off x="2" y="1468936"/>
            <a:ext cx="12435840" cy="45720"/>
          </a:xfrm>
          <a:prstGeom prst="rect">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TextBox 59"/>
          <p:cNvSpPr txBox="1"/>
          <p:nvPr/>
        </p:nvSpPr>
        <p:spPr>
          <a:xfrm>
            <a:off x="205648" y="1761834"/>
            <a:ext cx="5838940" cy="5061386"/>
          </a:xfrm>
          <a:prstGeom prst="rect">
            <a:avLst/>
          </a:prstGeom>
          <a:noFill/>
        </p:spPr>
        <p:txBody>
          <a:bodyPr wrap="square" lIns="182880" tIns="146304" rIns="182880" bIns="146304" rtlCol="0">
            <a:spAutoFit/>
          </a:bodyPr>
          <a:lstStyle/>
          <a:p>
            <a:pPr marL="0" marR="0" lvl="0" indent="0" defTabSz="914400" eaLnBrk="1" fontAlgn="auto" latinLnBrk="0" hangingPunct="1">
              <a:lnSpc>
                <a:spcPct val="90000"/>
              </a:lnSpc>
              <a:spcBef>
                <a:spcPts val="0"/>
              </a:spcBef>
              <a:spcAft>
                <a:spcPts val="1300"/>
              </a:spcAft>
              <a:buClrTx/>
              <a:buSzTx/>
              <a:buFontTx/>
              <a:buNone/>
              <a:tabLst/>
              <a:defRPr/>
            </a:pPr>
            <a:r>
              <a:rPr kumimoji="0" lang="en-US" sz="2200" b="0" i="0" u="none" strike="noStrike" kern="0" cap="none" spc="0" normalizeH="0" baseline="0" noProof="0" dirty="0">
                <a:ln>
                  <a:noFill/>
                </a:ln>
                <a:solidFill>
                  <a:srgbClr val="FFFFFF"/>
                </a:solidFill>
                <a:effectLst/>
                <a:uLnTx/>
                <a:uFillTx/>
                <a:cs typeface="Segoe UI Semibold" panose="020B0702040204020203" pitchFamily="34" charset="0"/>
              </a:rPr>
              <a:t>Windows Defender Application Guard protects the device from advanced attacks launched against Microsoft Edge</a:t>
            </a:r>
          </a:p>
          <a:p>
            <a:pPr marL="0" marR="0" lvl="0" indent="0" defTabSz="914400" eaLnBrk="1" fontAlgn="auto" latinLnBrk="0" hangingPunct="1">
              <a:lnSpc>
                <a:spcPct val="90000"/>
              </a:lnSpc>
              <a:spcBef>
                <a:spcPts val="0"/>
              </a:spcBef>
              <a:spcAft>
                <a:spcPts val="1300"/>
              </a:spcAft>
              <a:buClrTx/>
              <a:buSzTx/>
              <a:buFontTx/>
              <a:buNone/>
              <a:tabLst/>
              <a:defRPr/>
            </a:pPr>
            <a:r>
              <a:rPr kumimoji="0" lang="en-US" sz="2200" b="0" i="0" u="none" strike="noStrike" kern="0" cap="none" spc="0" normalizeH="0" baseline="0" noProof="0" dirty="0">
                <a:ln>
                  <a:noFill/>
                </a:ln>
                <a:solidFill>
                  <a:srgbClr val="FFFFFF"/>
                </a:solidFill>
                <a:effectLst/>
                <a:uLnTx/>
                <a:uFillTx/>
                <a:cs typeface="Segoe UI Semibold" panose="020B0702040204020203" pitchFamily="34" charset="0"/>
              </a:rPr>
              <a:t>Malware and vulnerability exploits targeting the browser, including zero days, are unable to impact the operating system, apps, data and network</a:t>
            </a:r>
          </a:p>
          <a:p>
            <a:pPr marL="0" marR="0" lvl="0" indent="0" defTabSz="914400" eaLnBrk="1" fontAlgn="auto" latinLnBrk="0" hangingPunct="1">
              <a:lnSpc>
                <a:spcPct val="90000"/>
              </a:lnSpc>
              <a:spcBef>
                <a:spcPts val="0"/>
              </a:spcBef>
              <a:spcAft>
                <a:spcPts val="1300"/>
              </a:spcAft>
              <a:buClrTx/>
              <a:buSzTx/>
              <a:buFontTx/>
              <a:buNone/>
              <a:tabLst/>
              <a:defRPr/>
            </a:pPr>
            <a:r>
              <a:rPr kumimoji="0" lang="en-US" sz="2200" b="0" i="0" u="none" strike="noStrike" kern="0" cap="none" spc="-30" normalizeH="0" baseline="0" noProof="0" dirty="0">
                <a:ln>
                  <a:noFill/>
                </a:ln>
                <a:solidFill>
                  <a:srgbClr val="FFFFFF"/>
                </a:solidFill>
                <a:effectLst/>
                <a:uLnTx/>
                <a:uFillTx/>
                <a:cs typeface="Segoe UI Semibold" panose="020B0702040204020203" pitchFamily="34" charset="0"/>
              </a:rPr>
              <a:t>Application Guard uses </a:t>
            </a:r>
            <a:r>
              <a:rPr kumimoji="0" lang="en-US" sz="2200" b="0" i="0" u="none" strike="noStrike" kern="0" cap="none" spc="0" normalizeH="0" baseline="0" noProof="0" dirty="0">
                <a:ln>
                  <a:noFill/>
                </a:ln>
                <a:solidFill>
                  <a:srgbClr val="FFFFFF"/>
                </a:solidFill>
                <a:effectLst/>
                <a:uLnTx/>
                <a:uFillTx/>
                <a:cs typeface="Segoe UI Semibold" panose="020B0702040204020203" pitchFamily="34" charset="0"/>
              </a:rPr>
              <a:t>virtualization based security to hardware isolate to isolate Microsoft Edge and any browsing activity away from the rest of the system</a:t>
            </a:r>
          </a:p>
          <a:p>
            <a:pPr marL="0" marR="0" lvl="0" indent="0" defTabSz="914400" eaLnBrk="1" fontAlgn="auto" latinLnBrk="0" hangingPunct="1">
              <a:lnSpc>
                <a:spcPct val="90000"/>
              </a:lnSpc>
              <a:spcBef>
                <a:spcPts val="0"/>
              </a:spcBef>
              <a:spcAft>
                <a:spcPts val="1300"/>
              </a:spcAft>
              <a:buClrTx/>
              <a:buSzTx/>
              <a:buFontTx/>
              <a:buNone/>
              <a:tabLst/>
              <a:defRPr/>
            </a:pPr>
            <a:r>
              <a:rPr kumimoji="0" lang="en-US" sz="2200" b="0" i="0" u="none" strike="noStrike" kern="0" cap="none" spc="-30" normalizeH="0" baseline="0" noProof="0" dirty="0">
                <a:ln>
                  <a:noFill/>
                </a:ln>
                <a:solidFill>
                  <a:srgbClr val="FFFFFF"/>
                </a:solidFill>
                <a:effectLst/>
                <a:uLnTx/>
                <a:uFillTx/>
                <a:cs typeface="Segoe UI Semibold" panose="020B0702040204020203" pitchFamily="34" charset="0"/>
              </a:rPr>
              <a:t>Closing Microsoft Edge wipes all traces of attacks that may been encountered while online</a:t>
            </a:r>
          </a:p>
        </p:txBody>
      </p:sp>
      <p:sp>
        <p:nvSpPr>
          <p:cNvPr id="61" name="Title 1"/>
          <p:cNvSpPr txBox="1">
            <a:spLocks/>
          </p:cNvSpPr>
          <p:nvPr/>
        </p:nvSpPr>
        <p:spPr>
          <a:xfrm>
            <a:off x="403952" y="894202"/>
            <a:ext cx="11435507" cy="332399"/>
          </a:xfrm>
          <a:prstGeom prst="rect">
            <a:avLst/>
          </a:prstGeom>
          <a:noFill/>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ctr" defTabSz="896266" rtl="0" eaLnBrk="1" fontAlgn="auto" latinLnBrk="0" hangingPunct="1">
              <a:lnSpc>
                <a:spcPct val="90000"/>
              </a:lnSpc>
              <a:spcBef>
                <a:spcPts val="588"/>
              </a:spcBef>
              <a:spcAft>
                <a:spcPts val="0"/>
              </a:spcAft>
              <a:buClrTx/>
              <a:buSzTx/>
              <a:buFontTx/>
              <a:buNone/>
              <a:tabLst/>
              <a:defRPr/>
            </a:pPr>
            <a:r>
              <a:rPr kumimoji="0" lang="en-US" sz="2400" b="0" i="0" u="none" strike="noStrike" kern="1200" cap="none" spc="0" normalizeH="0" baseline="0" noProof="0" dirty="0">
                <a:ln w="3175">
                  <a:noFill/>
                </a:ln>
                <a:solidFill>
                  <a:srgbClr val="0078D7"/>
                </a:solidFill>
                <a:effectLst/>
                <a:uLnTx/>
                <a:uFillTx/>
                <a:latin typeface="Segoe UI" panose="020B0502040204020203" pitchFamily="34" charset="0"/>
                <a:ea typeface="+mn-ea"/>
                <a:cs typeface="Segoe UI" panose="020B0502040204020203" pitchFamily="34" charset="0"/>
              </a:rPr>
              <a:t>Windows Defender Application Guard enabling the most secure browsing experience</a:t>
            </a:r>
          </a:p>
        </p:txBody>
      </p:sp>
    </p:spTree>
    <p:extLst>
      <p:ext uri="{BB962C8B-B14F-4D97-AF65-F5344CB8AC3E}">
        <p14:creationId xmlns:p14="http://schemas.microsoft.com/office/powerpoint/2010/main" val="346307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1000"/>
                                  </p:stCondLst>
                                  <p:childTnLst>
                                    <p:set>
                                      <p:cBhvr>
                                        <p:cTn id="6" dur="1" fill="hold">
                                          <p:stCondLst>
                                            <p:cond delay="0"/>
                                          </p:stCondLst>
                                        </p:cTn>
                                        <p:tgtEl>
                                          <p:spTgt spid="60">
                                            <p:txEl>
                                              <p:pRg st="0" end="0"/>
                                            </p:txEl>
                                          </p:spTgt>
                                        </p:tgtEl>
                                        <p:attrNameLst>
                                          <p:attrName>style.visibility</p:attrName>
                                        </p:attrNameLst>
                                      </p:cBhvr>
                                      <p:to>
                                        <p:strVal val="visible"/>
                                      </p:to>
                                    </p:set>
                                    <p:anim calcmode="lin" valueType="num">
                                      <p:cBhvr additive="base">
                                        <p:cTn id="7" dur="500" fill="hold"/>
                                        <p:tgtEl>
                                          <p:spTgt spid="6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1000"/>
                                  </p:stCondLst>
                                  <p:childTnLst>
                                    <p:set>
                                      <p:cBhvr>
                                        <p:cTn id="10" dur="1" fill="hold">
                                          <p:stCondLst>
                                            <p:cond delay="0"/>
                                          </p:stCondLst>
                                        </p:cTn>
                                        <p:tgtEl>
                                          <p:spTgt spid="60">
                                            <p:txEl>
                                              <p:pRg st="1" end="1"/>
                                            </p:txEl>
                                          </p:spTgt>
                                        </p:tgtEl>
                                        <p:attrNameLst>
                                          <p:attrName>style.visibility</p:attrName>
                                        </p:attrNameLst>
                                      </p:cBhvr>
                                      <p:to>
                                        <p:strVal val="visible"/>
                                      </p:to>
                                    </p:set>
                                    <p:anim calcmode="lin" valueType="num">
                                      <p:cBhvr additive="base">
                                        <p:cTn id="11" dur="500" fill="hold"/>
                                        <p:tgtEl>
                                          <p:spTgt spid="60">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0">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1000"/>
                                  </p:stCondLst>
                                  <p:childTnLst>
                                    <p:set>
                                      <p:cBhvr>
                                        <p:cTn id="14" dur="1" fill="hold">
                                          <p:stCondLst>
                                            <p:cond delay="0"/>
                                          </p:stCondLst>
                                        </p:cTn>
                                        <p:tgtEl>
                                          <p:spTgt spid="60">
                                            <p:txEl>
                                              <p:pRg st="2" end="2"/>
                                            </p:txEl>
                                          </p:spTgt>
                                        </p:tgtEl>
                                        <p:attrNameLst>
                                          <p:attrName>style.visibility</p:attrName>
                                        </p:attrNameLst>
                                      </p:cBhvr>
                                      <p:to>
                                        <p:strVal val="visible"/>
                                      </p:to>
                                    </p:set>
                                    <p:anim calcmode="lin" valueType="num">
                                      <p:cBhvr additive="base">
                                        <p:cTn id="15" dur="500" fill="hold"/>
                                        <p:tgtEl>
                                          <p:spTgt spid="60">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60">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1000"/>
                                  </p:stCondLst>
                                  <p:childTnLst>
                                    <p:set>
                                      <p:cBhvr>
                                        <p:cTn id="18" dur="1" fill="hold">
                                          <p:stCondLst>
                                            <p:cond delay="0"/>
                                          </p:stCondLst>
                                        </p:cTn>
                                        <p:tgtEl>
                                          <p:spTgt spid="60">
                                            <p:txEl>
                                              <p:pRg st="3" end="3"/>
                                            </p:txEl>
                                          </p:spTgt>
                                        </p:tgtEl>
                                        <p:attrNameLst>
                                          <p:attrName>style.visibility</p:attrName>
                                        </p:attrNameLst>
                                      </p:cBhvr>
                                      <p:to>
                                        <p:strVal val="visible"/>
                                      </p:to>
                                    </p:set>
                                    <p:anim calcmode="lin" valueType="num">
                                      <p:cBhvr additive="base">
                                        <p:cTn id="19" dur="500" fill="hold"/>
                                        <p:tgtEl>
                                          <p:spTgt spid="60">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7" name="Group 246"/>
          <p:cNvGrpSpPr/>
          <p:nvPr/>
        </p:nvGrpSpPr>
        <p:grpSpPr>
          <a:xfrm>
            <a:off x="883" y="801"/>
            <a:ext cx="12434711" cy="1514760"/>
            <a:chOff x="0" y="305"/>
            <a:chExt cx="12436475" cy="1514975"/>
          </a:xfrm>
        </p:grpSpPr>
        <p:sp>
          <p:nvSpPr>
            <p:cNvPr id="248" name="Rectangle 247"/>
            <p:cNvSpPr/>
            <p:nvPr/>
          </p:nvSpPr>
          <p:spPr bwMode="auto">
            <a:xfrm>
              <a:off x="0" y="305"/>
              <a:ext cx="12436475" cy="1469255"/>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9" name="Rectangle 248"/>
            <p:cNvSpPr/>
            <p:nvPr/>
          </p:nvSpPr>
          <p:spPr bwMode="auto">
            <a:xfrm>
              <a:off x="634" y="1469560"/>
              <a:ext cx="12435840" cy="45720"/>
            </a:xfrm>
            <a:prstGeom prst="rect">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50" name="Title 974"/>
          <p:cNvSpPr txBox="1">
            <a:spLocks/>
          </p:cNvSpPr>
          <p:nvPr/>
        </p:nvSpPr>
        <p:spPr>
          <a:xfrm>
            <a:off x="173527" y="298716"/>
            <a:ext cx="12084985" cy="1096970"/>
          </a:xfrm>
          <a:prstGeom prst="rect">
            <a:avLst/>
          </a:prstGeom>
        </p:spPr>
        <p:txBody>
          <a:bodyPr vert="horz" wrap="square" lIns="146262" tIns="91414" rIns="146262" bIns="91414" rtlCol="0" anchor="t">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marL="0" marR="0" lvl="0" indent="0" algn="ctr" defTabSz="932742" rtl="0" eaLnBrk="1" fontAlgn="auto" latinLnBrk="0" hangingPunct="1">
              <a:lnSpc>
                <a:spcPct val="90000"/>
              </a:lnSpc>
              <a:spcBef>
                <a:spcPct val="0"/>
              </a:spcBef>
              <a:spcAft>
                <a:spcPts val="600"/>
              </a:spcAft>
              <a:buClrTx/>
              <a:buSzTx/>
              <a:buFontTx/>
              <a:buNone/>
              <a:tabLst/>
              <a:defRPr/>
            </a:pPr>
            <a:r>
              <a:rPr kumimoji="0" lang="en-US" sz="2856" b="0" i="0" u="none" strike="noStrike" kern="1200" cap="all" spc="214" normalizeH="0" baseline="0" noProof="0" dirty="0">
                <a:ln w="3175">
                  <a:noFill/>
                </a:ln>
                <a:solidFill>
                  <a:srgbClr val="0078D7"/>
                </a:solidFill>
                <a:effectLst/>
                <a:uLnTx/>
                <a:uFillTx/>
                <a:latin typeface="Segoe UI Light" panose="020B0502040204020203" pitchFamily="34" charset="0"/>
                <a:ea typeface="+mn-ea"/>
                <a:cs typeface="Arial" panose="020B0604020202020204" pitchFamily="34" charset="0"/>
              </a:rPr>
              <a:t>Hardware </a:t>
            </a:r>
            <a:r>
              <a:rPr kumimoji="0" lang="en-US" sz="2856" b="0" i="0" u="none" strike="noStrike" kern="1200" cap="all" spc="214" normalizeH="0" baseline="0" noProof="0" dirty="0">
                <a:ln w="3175">
                  <a:noFill/>
                </a:ln>
                <a:solidFill>
                  <a:srgbClr val="0078D7"/>
                </a:solidFill>
                <a:effectLst/>
                <a:uLnTx/>
                <a:uFillTx/>
                <a:latin typeface="+mj-lt"/>
                <a:ea typeface="+mn-ea"/>
                <a:cs typeface="Arial" panose="020B0604020202020204" pitchFamily="34" charset="0"/>
              </a:rPr>
              <a:t>isolation </a:t>
            </a:r>
            <a:r>
              <a:rPr kumimoji="0" lang="en-US" sz="2856" b="0" i="0" u="none" strike="noStrike" kern="1200" cap="all" spc="214" normalizeH="0" baseline="0" noProof="0" dirty="0">
                <a:ln w="3175">
                  <a:noFill/>
                </a:ln>
                <a:solidFill>
                  <a:srgbClr val="0078D7"/>
                </a:solidFill>
                <a:effectLst/>
                <a:uLnTx/>
                <a:uFillTx/>
                <a:latin typeface="Segoe UI Light" panose="020B0502040204020203" pitchFamily="34" charset="0"/>
                <a:ea typeface="+mn-ea"/>
                <a:cs typeface="Arial" panose="020B0604020202020204" pitchFamily="34" charset="0"/>
              </a:rPr>
              <a:t>with </a:t>
            </a:r>
          </a:p>
          <a:p>
            <a:pPr marL="0" marR="0" lvl="0" indent="0" algn="ctr" defTabSz="932742" rtl="0" eaLnBrk="1" fontAlgn="auto" latinLnBrk="0" hangingPunct="1">
              <a:lnSpc>
                <a:spcPct val="90000"/>
              </a:lnSpc>
              <a:spcBef>
                <a:spcPct val="0"/>
              </a:spcBef>
              <a:spcAft>
                <a:spcPts val="600"/>
              </a:spcAft>
              <a:buClrTx/>
              <a:buSzTx/>
              <a:buFontTx/>
              <a:buNone/>
              <a:tabLst/>
              <a:defRPr/>
            </a:pPr>
            <a:r>
              <a:rPr kumimoji="0" lang="en-US" sz="2856" b="0" i="0" u="none" strike="noStrike" kern="1200" cap="all" spc="214" normalizeH="0" baseline="0" noProof="0" dirty="0">
                <a:ln w="3175">
                  <a:noFill/>
                </a:ln>
                <a:solidFill>
                  <a:srgbClr val="0078D7"/>
                </a:solidFill>
                <a:effectLst/>
                <a:uLnTx/>
                <a:uFillTx/>
                <a:latin typeface="Segoe UI Black" panose="020B0A02040204020203" pitchFamily="34" charset="0"/>
                <a:ea typeface="Segoe UI Black" panose="020B0A02040204020203" pitchFamily="34" charset="0"/>
                <a:cs typeface="Segoe UI Black" panose="020B0A02040204020203" pitchFamily="34" charset="0"/>
              </a:rPr>
              <a:t>Windows Defender application Guard </a:t>
            </a:r>
          </a:p>
          <a:p>
            <a:pPr marL="0" marR="0" lvl="0" indent="0" algn="ctr" defTabSz="932742" rtl="0" eaLnBrk="1" fontAlgn="auto" latinLnBrk="0" hangingPunct="1">
              <a:lnSpc>
                <a:spcPct val="90000"/>
              </a:lnSpc>
              <a:spcBef>
                <a:spcPct val="0"/>
              </a:spcBef>
              <a:spcAft>
                <a:spcPts val="600"/>
              </a:spcAft>
              <a:buClrTx/>
              <a:buSzTx/>
              <a:buFontTx/>
              <a:buNone/>
              <a:tabLst/>
              <a:defRPr/>
            </a:pPr>
            <a:endParaRPr kumimoji="0" lang="en-US" sz="2856" b="0" i="0" u="none" strike="noStrike" kern="1200" cap="all" spc="214" normalizeH="0" baseline="0" noProof="0" dirty="0">
              <a:ln w="3175">
                <a:noFill/>
              </a:ln>
              <a:solidFill>
                <a:srgbClr val="0078D7"/>
              </a:solidFill>
              <a:effectLst/>
              <a:uLnTx/>
              <a:uFillTx/>
              <a:latin typeface="Segoe UI Light" panose="020B0502040204020203" pitchFamily="34" charset="0"/>
              <a:ea typeface="+mn-ea"/>
              <a:cs typeface="Arial" panose="020B0604020202020204" pitchFamily="34" charset="0"/>
            </a:endParaRPr>
          </a:p>
        </p:txBody>
      </p:sp>
      <p:sp>
        <p:nvSpPr>
          <p:cNvPr id="252" name="Rounded Rectangle 251"/>
          <p:cNvSpPr/>
          <p:nvPr/>
        </p:nvSpPr>
        <p:spPr>
          <a:xfrm flipH="1" flipV="1">
            <a:off x="4842647" y="5668721"/>
            <a:ext cx="2782267" cy="1142439"/>
          </a:xfrm>
          <a:prstGeom prst="roundRect">
            <a:avLst>
              <a:gd name="adj" fmla="val 1883"/>
            </a:avLst>
          </a:prstGeom>
          <a:solidFill>
            <a:srgbClr val="FFFFFF"/>
          </a:solidFill>
          <a:ln w="12700" cap="flat" cmpd="sng" algn="ctr">
            <a:solidFill>
              <a:srgbClr val="FFFFFF">
                <a:lumMod val="75000"/>
              </a:srgbClr>
            </a:solidFill>
            <a:prstDash val="sysDash"/>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049" b="0" i="0" u="none" strike="noStrike" kern="0" cap="none" spc="0" normalizeH="0" baseline="0" noProof="0" dirty="0" err="1">
              <a:ln>
                <a:noFill/>
              </a:ln>
              <a:solidFill>
                <a:prstClr val="white"/>
              </a:solidFill>
              <a:effectLst/>
              <a:uLnTx/>
              <a:uFillTx/>
              <a:latin typeface="Segoe UI"/>
              <a:ea typeface="+mn-ea"/>
              <a:cs typeface="+mn-cs"/>
            </a:endParaRPr>
          </a:p>
        </p:txBody>
      </p:sp>
      <p:sp>
        <p:nvSpPr>
          <p:cNvPr id="253" name="Rectangle 252"/>
          <p:cNvSpPr/>
          <p:nvPr/>
        </p:nvSpPr>
        <p:spPr bwMode="auto">
          <a:xfrm>
            <a:off x="4918124" y="6717252"/>
            <a:ext cx="1212035" cy="192946"/>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16205" marR="0" lvl="0" indent="0" defTabSz="932293" eaLnBrk="1" fontAlgn="base" latinLnBrk="0" hangingPunct="1">
              <a:lnSpc>
                <a:spcPct val="90000"/>
              </a:lnSpc>
              <a:spcBef>
                <a:spcPct val="0"/>
              </a:spcBef>
              <a:spcAft>
                <a:spcPct val="0"/>
              </a:spcAft>
              <a:buClrTx/>
              <a:buSzTx/>
              <a:buFontTx/>
              <a:buNone/>
              <a:tabLst>
                <a:tab pos="63145" algn="l"/>
              </a:tabLst>
              <a:defRPr/>
            </a:pPr>
            <a:r>
              <a:rPr kumimoji="0" lang="EN-US" sz="918" b="0" i="0" u="none" strike="noStrike" kern="0" cap="none" spc="0" normalizeH="0" baseline="0" noProof="0">
                <a:ln>
                  <a:noFill/>
                </a:ln>
                <a:solidFill>
                  <a:srgbClr val="505050">
                    <a:lumMod val="60000"/>
                    <a:lumOff val="40000"/>
                  </a:srgbClr>
                </a:solidFill>
                <a:effectLst/>
                <a:uLnTx/>
                <a:uFillTx/>
                <a:latin typeface="Segoe UI"/>
                <a:ea typeface="Segoe UI" pitchFamily="34" charset="0"/>
                <a:cs typeface="Segoe UI" pitchFamily="34" charset="0"/>
              </a:rPr>
              <a:t>Hypervisor</a:t>
            </a:r>
          </a:p>
        </p:txBody>
      </p:sp>
      <p:grpSp>
        <p:nvGrpSpPr>
          <p:cNvPr id="254" name="Group 253"/>
          <p:cNvGrpSpPr/>
          <p:nvPr/>
        </p:nvGrpSpPr>
        <p:grpSpPr>
          <a:xfrm>
            <a:off x="5853773" y="5816917"/>
            <a:ext cx="728881" cy="540074"/>
            <a:chOff x="6611938" y="6832601"/>
            <a:chExt cx="263525" cy="195263"/>
          </a:xfrm>
        </p:grpSpPr>
        <p:sp>
          <p:nvSpPr>
            <p:cNvPr id="339" name="Freeform 8"/>
            <p:cNvSpPr>
              <a:spLocks/>
            </p:cNvSpPr>
            <p:nvPr/>
          </p:nvSpPr>
          <p:spPr bwMode="auto">
            <a:xfrm>
              <a:off x="6691313" y="6999288"/>
              <a:ext cx="104775" cy="28575"/>
            </a:xfrm>
            <a:custGeom>
              <a:avLst/>
              <a:gdLst>
                <a:gd name="T0" fmla="*/ 66 w 66"/>
                <a:gd name="T1" fmla="*/ 18 h 18"/>
                <a:gd name="T2" fmla="*/ 0 w 66"/>
                <a:gd name="T3" fmla="*/ 18 h 18"/>
                <a:gd name="T4" fmla="*/ 11 w 66"/>
                <a:gd name="T5" fmla="*/ 0 h 18"/>
                <a:gd name="T6" fmla="*/ 56 w 66"/>
                <a:gd name="T7" fmla="*/ 0 h 18"/>
                <a:gd name="T8" fmla="*/ 66 w 66"/>
                <a:gd name="T9" fmla="*/ 18 h 18"/>
              </a:gdLst>
              <a:ahLst/>
              <a:cxnLst>
                <a:cxn ang="0">
                  <a:pos x="T0" y="T1"/>
                </a:cxn>
                <a:cxn ang="0">
                  <a:pos x="T2" y="T3"/>
                </a:cxn>
                <a:cxn ang="0">
                  <a:pos x="T4" y="T5"/>
                </a:cxn>
                <a:cxn ang="0">
                  <a:pos x="T6" y="T7"/>
                </a:cxn>
                <a:cxn ang="0">
                  <a:pos x="T8" y="T9"/>
                </a:cxn>
              </a:cxnLst>
              <a:rect l="0" t="0" r="r" b="b"/>
              <a:pathLst>
                <a:path w="66" h="18">
                  <a:moveTo>
                    <a:pt x="66" y="18"/>
                  </a:moveTo>
                  <a:lnTo>
                    <a:pt x="0" y="18"/>
                  </a:lnTo>
                  <a:lnTo>
                    <a:pt x="11" y="0"/>
                  </a:lnTo>
                  <a:lnTo>
                    <a:pt x="56" y="0"/>
                  </a:lnTo>
                  <a:lnTo>
                    <a:pt x="66" y="18"/>
                  </a:ln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40" name="Line 54"/>
            <p:cNvSpPr>
              <a:spLocks noChangeShapeType="1"/>
            </p:cNvSpPr>
            <p:nvPr/>
          </p:nvSpPr>
          <p:spPr bwMode="auto">
            <a:xfrm>
              <a:off x="6653213" y="6999288"/>
              <a:ext cx="180975" cy="0"/>
            </a:xfrm>
            <a:prstGeom prst="line">
              <a:avLst/>
            </a:prstGeom>
            <a:noFill/>
            <a:ln w="11113" cap="rnd">
              <a:solidFill>
                <a:srgbClr val="0078D7"/>
              </a:solidFill>
              <a:prstDash val="solid"/>
              <a:round/>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41" name="Rectangle 56"/>
            <p:cNvSpPr>
              <a:spLocks noChangeArrowheads="1"/>
            </p:cNvSpPr>
            <p:nvPr/>
          </p:nvSpPr>
          <p:spPr bwMode="auto">
            <a:xfrm>
              <a:off x="6645276" y="6832601"/>
              <a:ext cx="195263" cy="136525"/>
            </a:xfrm>
            <a:prstGeom prst="rect">
              <a:avLst/>
            </a:pr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342" name="Freeform 57"/>
            <p:cNvSpPr>
              <a:spLocks/>
            </p:cNvSpPr>
            <p:nvPr/>
          </p:nvSpPr>
          <p:spPr bwMode="auto">
            <a:xfrm>
              <a:off x="6611938" y="6969126"/>
              <a:ext cx="263525" cy="58738"/>
            </a:xfrm>
            <a:custGeom>
              <a:avLst/>
              <a:gdLst>
                <a:gd name="T0" fmla="*/ 166 w 166"/>
                <a:gd name="T1" fmla="*/ 37 h 37"/>
                <a:gd name="T2" fmla="*/ 0 w 166"/>
                <a:gd name="T3" fmla="*/ 37 h 37"/>
                <a:gd name="T4" fmla="*/ 21 w 166"/>
                <a:gd name="T5" fmla="*/ 0 h 37"/>
                <a:gd name="T6" fmla="*/ 144 w 166"/>
                <a:gd name="T7" fmla="*/ 0 h 37"/>
                <a:gd name="T8" fmla="*/ 166 w 166"/>
                <a:gd name="T9" fmla="*/ 37 h 37"/>
              </a:gdLst>
              <a:ahLst/>
              <a:cxnLst>
                <a:cxn ang="0">
                  <a:pos x="T0" y="T1"/>
                </a:cxn>
                <a:cxn ang="0">
                  <a:pos x="T2" y="T3"/>
                </a:cxn>
                <a:cxn ang="0">
                  <a:pos x="T4" y="T5"/>
                </a:cxn>
                <a:cxn ang="0">
                  <a:pos x="T6" y="T7"/>
                </a:cxn>
                <a:cxn ang="0">
                  <a:pos x="T8" y="T9"/>
                </a:cxn>
              </a:cxnLst>
              <a:rect l="0" t="0" r="r" b="b"/>
              <a:pathLst>
                <a:path w="166" h="37">
                  <a:moveTo>
                    <a:pt x="166" y="37"/>
                  </a:moveTo>
                  <a:lnTo>
                    <a:pt x="0" y="37"/>
                  </a:lnTo>
                  <a:lnTo>
                    <a:pt x="21" y="0"/>
                  </a:lnTo>
                  <a:lnTo>
                    <a:pt x="144" y="0"/>
                  </a:lnTo>
                  <a:lnTo>
                    <a:pt x="166" y="37"/>
                  </a:ln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255" name="Rectangle 254"/>
          <p:cNvSpPr/>
          <p:nvPr/>
        </p:nvSpPr>
        <p:spPr bwMode="auto">
          <a:xfrm>
            <a:off x="5596503" y="6411802"/>
            <a:ext cx="1243471" cy="261513"/>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224"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Device Hardware</a:t>
            </a:r>
          </a:p>
        </p:txBody>
      </p:sp>
      <p:grpSp>
        <p:nvGrpSpPr>
          <p:cNvPr id="256" name="Group 255"/>
          <p:cNvGrpSpPr/>
          <p:nvPr/>
        </p:nvGrpSpPr>
        <p:grpSpPr>
          <a:xfrm>
            <a:off x="2435191" y="5022867"/>
            <a:ext cx="7566094" cy="404106"/>
            <a:chOff x="2439547" y="4677904"/>
            <a:chExt cx="7418413" cy="396219"/>
          </a:xfrm>
        </p:grpSpPr>
        <p:sp>
          <p:nvSpPr>
            <p:cNvPr id="335" name="Rectangle 334"/>
            <p:cNvSpPr/>
            <p:nvPr/>
          </p:nvSpPr>
          <p:spPr bwMode="auto">
            <a:xfrm>
              <a:off x="2525542" y="4999116"/>
              <a:ext cx="7260336" cy="75007"/>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6" name="Right Arrow 335"/>
            <p:cNvSpPr/>
            <p:nvPr/>
          </p:nvSpPr>
          <p:spPr>
            <a:xfrm rot="16200000">
              <a:off x="5974457" y="4800593"/>
              <a:ext cx="396218" cy="150839"/>
            </a:xfrm>
            <a:prstGeom prst="rightArrow">
              <a:avLst>
                <a:gd name="adj1" fmla="val 34066"/>
                <a:gd name="adj2" fmla="val 74623"/>
              </a:avLst>
            </a:prstGeom>
            <a:solidFill>
              <a:srgbClr val="969696"/>
            </a:solidFill>
            <a:ln w="10795" cap="flat" cmpd="sng" algn="ctr">
              <a:no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prstClr val="white"/>
                </a:solidFill>
                <a:effectLst/>
                <a:uLnTx/>
                <a:uFillTx/>
                <a:latin typeface="Segoe UI"/>
                <a:ea typeface="+mn-ea"/>
                <a:cs typeface="+mn-cs"/>
              </a:endParaRPr>
            </a:p>
          </p:txBody>
        </p:sp>
        <p:sp>
          <p:nvSpPr>
            <p:cNvPr id="337" name="Right Arrow 336"/>
            <p:cNvSpPr/>
            <p:nvPr/>
          </p:nvSpPr>
          <p:spPr>
            <a:xfrm rot="16200000">
              <a:off x="9584432" y="4800594"/>
              <a:ext cx="396218" cy="150839"/>
            </a:xfrm>
            <a:prstGeom prst="rightArrow">
              <a:avLst>
                <a:gd name="adj1" fmla="val 34066"/>
                <a:gd name="adj2" fmla="val 74623"/>
              </a:avLst>
            </a:prstGeom>
            <a:solidFill>
              <a:srgbClr val="969696"/>
            </a:solidFill>
            <a:ln w="10795" cap="flat" cmpd="sng" algn="ctr">
              <a:no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prstClr val="white"/>
                </a:solidFill>
                <a:effectLst/>
                <a:uLnTx/>
                <a:uFillTx/>
                <a:latin typeface="Segoe UI"/>
                <a:ea typeface="+mn-ea"/>
                <a:cs typeface="+mn-cs"/>
              </a:endParaRPr>
            </a:p>
          </p:txBody>
        </p:sp>
        <p:sp>
          <p:nvSpPr>
            <p:cNvPr id="338" name="Right Arrow 337"/>
            <p:cNvSpPr/>
            <p:nvPr/>
          </p:nvSpPr>
          <p:spPr>
            <a:xfrm rot="16200000">
              <a:off x="2316858" y="4800593"/>
              <a:ext cx="396218" cy="150839"/>
            </a:xfrm>
            <a:prstGeom prst="rightArrow">
              <a:avLst>
                <a:gd name="adj1" fmla="val 34066"/>
                <a:gd name="adj2" fmla="val 74623"/>
              </a:avLst>
            </a:prstGeom>
            <a:solidFill>
              <a:srgbClr val="969696"/>
            </a:solidFill>
            <a:ln w="10795" cap="flat" cmpd="sng" algn="ctr">
              <a:no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prstClr val="white"/>
                </a:solidFill>
                <a:effectLst/>
                <a:uLnTx/>
                <a:uFillTx/>
                <a:latin typeface="Segoe UI"/>
                <a:ea typeface="+mn-ea"/>
                <a:cs typeface="+mn-cs"/>
              </a:endParaRPr>
            </a:p>
          </p:txBody>
        </p:sp>
      </p:grpSp>
      <p:sp>
        <p:nvSpPr>
          <p:cNvPr id="257" name="Rectangle 256"/>
          <p:cNvSpPr/>
          <p:nvPr/>
        </p:nvSpPr>
        <p:spPr bwMode="auto">
          <a:xfrm>
            <a:off x="6218205" y="5374368"/>
            <a:ext cx="49882" cy="269403"/>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7" name="Rounded Rectangle 306"/>
          <p:cNvSpPr/>
          <p:nvPr/>
        </p:nvSpPr>
        <p:spPr>
          <a:xfrm>
            <a:off x="4598375" y="1718126"/>
            <a:ext cx="3424751" cy="3283919"/>
          </a:xfrm>
          <a:prstGeom prst="roundRect">
            <a:avLst>
              <a:gd name="adj" fmla="val 1883"/>
            </a:avLst>
          </a:prstGeom>
          <a:solidFill>
            <a:srgbClr val="FFFFFF"/>
          </a:solidFill>
          <a:ln w="12700" cap="flat" cmpd="sng" algn="ctr">
            <a:solidFill>
              <a:srgbClr val="FFFFFF">
                <a:lumMod val="75000"/>
              </a:srgbClr>
            </a:solidFill>
            <a:prstDash val="sysDash"/>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049" b="0" i="0" u="none" strike="noStrike" kern="0" cap="none" spc="0" normalizeH="0" baseline="0" noProof="0" dirty="0" err="1">
              <a:ln>
                <a:noFill/>
              </a:ln>
              <a:solidFill>
                <a:prstClr val="white"/>
              </a:solidFill>
              <a:effectLst/>
              <a:uLnTx/>
              <a:uFillTx/>
              <a:latin typeface="Segoe UI"/>
              <a:ea typeface="+mn-ea"/>
              <a:cs typeface="+mn-cs"/>
            </a:endParaRPr>
          </a:p>
        </p:txBody>
      </p:sp>
      <p:sp>
        <p:nvSpPr>
          <p:cNvPr id="308" name="Rounded Rectangle 307"/>
          <p:cNvSpPr/>
          <p:nvPr/>
        </p:nvSpPr>
        <p:spPr>
          <a:xfrm>
            <a:off x="4716943" y="4140210"/>
            <a:ext cx="3176526" cy="457200"/>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sp>
        <p:nvSpPr>
          <p:cNvPr id="334" name="Rounded Rectangle 333"/>
          <p:cNvSpPr/>
          <p:nvPr/>
        </p:nvSpPr>
        <p:spPr>
          <a:xfrm>
            <a:off x="4716942" y="1791264"/>
            <a:ext cx="3176526" cy="1413652"/>
          </a:xfrm>
          <a:prstGeom prst="roundRect">
            <a:avLst>
              <a:gd name="adj" fmla="val 3177"/>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sp>
        <p:nvSpPr>
          <p:cNvPr id="310" name="Rectangle 309"/>
          <p:cNvSpPr/>
          <p:nvPr/>
        </p:nvSpPr>
        <p:spPr bwMode="auto">
          <a:xfrm>
            <a:off x="5638411" y="4132855"/>
            <a:ext cx="2112486" cy="47191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defTabSz="932293" eaLnBrk="1" fontAlgn="base" latinLnBrk="0" hangingPunct="1">
              <a:lnSpc>
                <a:spcPct val="90000"/>
              </a:lnSpc>
              <a:spcBef>
                <a:spcPct val="0"/>
              </a:spcBef>
              <a:spcAft>
                <a:spcPct val="0"/>
              </a:spcAft>
              <a:buClrTx/>
              <a:buSzTx/>
              <a:buFontTx/>
              <a:buNone/>
              <a:tabLst/>
              <a:defRPr/>
            </a:pPr>
            <a:r>
              <a:rPr kumimoji="0" lang="en-US" sz="1428"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Kernel</a:t>
            </a:r>
          </a:p>
        </p:txBody>
      </p:sp>
      <p:sp>
        <p:nvSpPr>
          <p:cNvPr id="312" name="Rectangle 311"/>
          <p:cNvSpPr/>
          <p:nvPr/>
        </p:nvSpPr>
        <p:spPr bwMode="auto">
          <a:xfrm>
            <a:off x="5638411" y="2303797"/>
            <a:ext cx="2112486" cy="38858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defTabSz="932293" eaLnBrk="1" fontAlgn="base" latinLnBrk="0" hangingPunct="1">
              <a:lnSpc>
                <a:spcPct val="90000"/>
              </a:lnSpc>
              <a:spcBef>
                <a:spcPct val="0"/>
              </a:spcBef>
              <a:spcAft>
                <a:spcPct val="0"/>
              </a:spcAft>
              <a:buClrTx/>
              <a:buSzTx/>
              <a:buFontTx/>
              <a:buNone/>
              <a:tabLst/>
              <a:defRPr/>
            </a:pPr>
            <a:r>
              <a:rPr kumimoji="0" lang="en-US" sz="1428"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Apps</a:t>
            </a:r>
          </a:p>
        </p:txBody>
      </p:sp>
      <p:grpSp>
        <p:nvGrpSpPr>
          <p:cNvPr id="313" name="Group 312"/>
          <p:cNvGrpSpPr/>
          <p:nvPr/>
        </p:nvGrpSpPr>
        <p:grpSpPr>
          <a:xfrm>
            <a:off x="5063957" y="4245145"/>
            <a:ext cx="247332" cy="247330"/>
            <a:chOff x="4689206" y="4402092"/>
            <a:chExt cx="517572" cy="517572"/>
          </a:xfrm>
        </p:grpSpPr>
        <p:sp>
          <p:nvSpPr>
            <p:cNvPr id="324" name="Oval 323"/>
            <p:cNvSpPr/>
            <p:nvPr/>
          </p:nvSpPr>
          <p:spPr bwMode="auto">
            <a:xfrm>
              <a:off x="4888098" y="4402092"/>
              <a:ext cx="119787" cy="517572"/>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5" name="Oval 324"/>
            <p:cNvSpPr/>
            <p:nvPr/>
          </p:nvSpPr>
          <p:spPr bwMode="auto">
            <a:xfrm rot="2700000">
              <a:off x="4891569" y="4421894"/>
              <a:ext cx="112845" cy="477969"/>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6" name="Oval 325"/>
            <p:cNvSpPr/>
            <p:nvPr/>
          </p:nvSpPr>
          <p:spPr bwMode="auto">
            <a:xfrm rot="5400000">
              <a:off x="4888098" y="4402092"/>
              <a:ext cx="119787" cy="517572"/>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7" name="Oval 326"/>
            <p:cNvSpPr/>
            <p:nvPr/>
          </p:nvSpPr>
          <p:spPr bwMode="auto">
            <a:xfrm rot="18900000" flipH="1">
              <a:off x="4891569" y="4421894"/>
              <a:ext cx="112845" cy="477969"/>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8" name="Oval 327"/>
            <p:cNvSpPr/>
            <p:nvPr/>
          </p:nvSpPr>
          <p:spPr bwMode="auto">
            <a:xfrm>
              <a:off x="4908358" y="4623949"/>
              <a:ext cx="76506" cy="74999"/>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29" name="Oval 328"/>
            <p:cNvSpPr/>
            <p:nvPr/>
          </p:nvSpPr>
          <p:spPr bwMode="auto">
            <a:xfrm flipH="1">
              <a:off x="5073342" y="4476717"/>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0" name="Oval 329"/>
            <p:cNvSpPr/>
            <p:nvPr/>
          </p:nvSpPr>
          <p:spPr bwMode="auto">
            <a:xfrm flipH="1">
              <a:off x="5104227" y="4692906"/>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1" name="Oval 330"/>
            <p:cNvSpPr/>
            <p:nvPr/>
          </p:nvSpPr>
          <p:spPr bwMode="auto">
            <a:xfrm flipH="1">
              <a:off x="4893757" y="4843895"/>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2" name="Oval 331"/>
            <p:cNvSpPr/>
            <p:nvPr/>
          </p:nvSpPr>
          <p:spPr bwMode="auto">
            <a:xfrm flipH="1">
              <a:off x="4775940" y="4538485"/>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 name="Group 3"/>
          <p:cNvGrpSpPr/>
          <p:nvPr/>
        </p:nvGrpSpPr>
        <p:grpSpPr>
          <a:xfrm>
            <a:off x="4716942" y="3253299"/>
            <a:ext cx="3176527" cy="822960"/>
            <a:chOff x="4716942" y="3126299"/>
            <a:chExt cx="3176527" cy="822960"/>
          </a:xfrm>
        </p:grpSpPr>
        <p:sp>
          <p:nvSpPr>
            <p:cNvPr id="333" name="Rounded Rectangle 332"/>
            <p:cNvSpPr/>
            <p:nvPr/>
          </p:nvSpPr>
          <p:spPr>
            <a:xfrm>
              <a:off x="4716942" y="3126299"/>
              <a:ext cx="3176527" cy="822960"/>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sp>
          <p:nvSpPr>
            <p:cNvPr id="311" name="Rectangle 310"/>
            <p:cNvSpPr/>
            <p:nvPr/>
          </p:nvSpPr>
          <p:spPr bwMode="auto">
            <a:xfrm>
              <a:off x="5638411" y="3142718"/>
              <a:ext cx="2112486" cy="790122"/>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defTabSz="932293" eaLnBrk="1" fontAlgn="base" latinLnBrk="0" hangingPunct="1">
                <a:lnSpc>
                  <a:spcPct val="90000"/>
                </a:lnSpc>
                <a:spcBef>
                  <a:spcPct val="0"/>
                </a:spcBef>
                <a:spcAft>
                  <a:spcPct val="0"/>
                </a:spcAft>
                <a:buClrTx/>
                <a:buSzTx/>
                <a:buFontTx/>
                <a:buNone/>
                <a:tabLst/>
                <a:defRPr/>
              </a:pPr>
              <a:r>
                <a:rPr kumimoji="0" lang="en-US" sz="1428"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Windows Platform Services</a:t>
              </a:r>
            </a:p>
          </p:txBody>
        </p:sp>
        <p:pic>
          <p:nvPicPr>
            <p:cNvPr id="314" name="Picture 313"/>
            <p:cNvPicPr>
              <a:picLocks noChangeAspect="1"/>
            </p:cNvPicPr>
            <p:nvPr/>
          </p:nvPicPr>
          <p:blipFill rotWithShape="1">
            <a:blip r:embed="rId3"/>
            <a:srcRect r="77554"/>
            <a:stretch/>
          </p:blipFill>
          <p:spPr>
            <a:xfrm>
              <a:off x="5001081" y="3352545"/>
              <a:ext cx="373041" cy="370469"/>
            </a:xfrm>
            <a:prstGeom prst="rect">
              <a:avLst/>
            </a:prstGeom>
          </p:spPr>
        </p:pic>
      </p:grpSp>
      <p:grpSp>
        <p:nvGrpSpPr>
          <p:cNvPr id="315" name="Group 314"/>
          <p:cNvGrpSpPr/>
          <p:nvPr/>
        </p:nvGrpSpPr>
        <p:grpSpPr>
          <a:xfrm>
            <a:off x="4975152" y="2297232"/>
            <a:ext cx="450805" cy="401716"/>
            <a:chOff x="4719080" y="2629993"/>
            <a:chExt cx="442006" cy="393875"/>
          </a:xfrm>
        </p:grpSpPr>
        <p:pic>
          <p:nvPicPr>
            <p:cNvPr id="316" name="Picture 315"/>
            <p:cNvPicPr>
              <a:picLocks noChangeAspect="1"/>
            </p:cNvPicPr>
            <p:nvPr/>
          </p:nvPicPr>
          <p:blipFill>
            <a:blip r:embed="rId4"/>
            <a:stretch>
              <a:fillRect/>
            </a:stretch>
          </p:blipFill>
          <p:spPr>
            <a:xfrm>
              <a:off x="4719080" y="2938303"/>
              <a:ext cx="88238" cy="85565"/>
            </a:xfrm>
            <a:prstGeom prst="rect">
              <a:avLst/>
            </a:prstGeom>
          </p:spPr>
        </p:pic>
        <p:pic>
          <p:nvPicPr>
            <p:cNvPr id="317" name="Picture 316"/>
            <p:cNvPicPr>
              <a:picLocks noChangeAspect="1"/>
            </p:cNvPicPr>
            <p:nvPr/>
          </p:nvPicPr>
          <p:blipFill>
            <a:blip r:embed="rId4"/>
            <a:stretch>
              <a:fillRect/>
            </a:stretch>
          </p:blipFill>
          <p:spPr>
            <a:xfrm>
              <a:off x="4719080" y="2835533"/>
              <a:ext cx="88238" cy="85565"/>
            </a:xfrm>
            <a:prstGeom prst="rect">
              <a:avLst/>
            </a:prstGeom>
          </p:spPr>
        </p:pic>
        <p:pic>
          <p:nvPicPr>
            <p:cNvPr id="318" name="Picture 317"/>
            <p:cNvPicPr>
              <a:picLocks noChangeAspect="1"/>
            </p:cNvPicPr>
            <p:nvPr/>
          </p:nvPicPr>
          <p:blipFill>
            <a:blip r:embed="rId4"/>
            <a:stretch>
              <a:fillRect/>
            </a:stretch>
          </p:blipFill>
          <p:spPr>
            <a:xfrm>
              <a:off x="4719080" y="2732763"/>
              <a:ext cx="88238" cy="85565"/>
            </a:xfrm>
            <a:prstGeom prst="rect">
              <a:avLst/>
            </a:prstGeom>
          </p:spPr>
        </p:pic>
        <p:cxnSp>
          <p:nvCxnSpPr>
            <p:cNvPr id="319" name="Straight Connector 318"/>
            <p:cNvCxnSpPr/>
            <p:nvPr/>
          </p:nvCxnSpPr>
          <p:spPr>
            <a:xfrm>
              <a:off x="4851015" y="2983456"/>
              <a:ext cx="310071" cy="0"/>
            </a:xfrm>
            <a:prstGeom prst="line">
              <a:avLst/>
            </a:prstGeom>
            <a:noFill/>
            <a:ln w="28575" cap="flat" cmpd="sng" algn="ctr">
              <a:solidFill>
                <a:srgbClr val="0078D7"/>
              </a:solidFill>
              <a:prstDash val="solid"/>
              <a:headEnd type="none"/>
              <a:tailEnd type="none"/>
            </a:ln>
            <a:effectLst/>
          </p:spPr>
        </p:cxnSp>
        <p:cxnSp>
          <p:nvCxnSpPr>
            <p:cNvPr id="320" name="Straight Connector 319"/>
            <p:cNvCxnSpPr/>
            <p:nvPr/>
          </p:nvCxnSpPr>
          <p:spPr>
            <a:xfrm>
              <a:off x="4851015" y="2879896"/>
              <a:ext cx="187675" cy="0"/>
            </a:xfrm>
            <a:prstGeom prst="line">
              <a:avLst/>
            </a:prstGeom>
            <a:noFill/>
            <a:ln w="28575" cap="flat" cmpd="sng" algn="ctr">
              <a:solidFill>
                <a:srgbClr val="0078D7"/>
              </a:solidFill>
              <a:prstDash val="solid"/>
              <a:headEnd type="none"/>
              <a:tailEnd type="none"/>
            </a:ln>
            <a:effectLst/>
          </p:spPr>
        </p:cxnSp>
        <p:cxnSp>
          <p:nvCxnSpPr>
            <p:cNvPr id="321" name="Straight Connector 320"/>
            <p:cNvCxnSpPr/>
            <p:nvPr/>
          </p:nvCxnSpPr>
          <p:spPr>
            <a:xfrm>
              <a:off x="4851015" y="2776336"/>
              <a:ext cx="250232" cy="0"/>
            </a:xfrm>
            <a:prstGeom prst="line">
              <a:avLst/>
            </a:prstGeom>
            <a:noFill/>
            <a:ln w="28575" cap="flat" cmpd="sng" algn="ctr">
              <a:solidFill>
                <a:srgbClr val="0078D7"/>
              </a:solidFill>
              <a:prstDash val="solid"/>
              <a:headEnd type="none"/>
              <a:tailEnd type="none"/>
            </a:ln>
            <a:effectLst/>
          </p:spPr>
        </p:cxnSp>
        <p:cxnSp>
          <p:nvCxnSpPr>
            <p:cNvPr id="322" name="Straight Connector 321"/>
            <p:cNvCxnSpPr/>
            <p:nvPr/>
          </p:nvCxnSpPr>
          <p:spPr>
            <a:xfrm>
              <a:off x="4851015" y="2672776"/>
              <a:ext cx="310071" cy="0"/>
            </a:xfrm>
            <a:prstGeom prst="line">
              <a:avLst/>
            </a:prstGeom>
            <a:noFill/>
            <a:ln w="28575" cap="flat" cmpd="sng" algn="ctr">
              <a:solidFill>
                <a:srgbClr val="0078D7"/>
              </a:solidFill>
              <a:prstDash val="solid"/>
              <a:headEnd type="none"/>
              <a:tailEnd type="none"/>
            </a:ln>
            <a:effectLst/>
          </p:spPr>
        </p:cxnSp>
        <p:pic>
          <p:nvPicPr>
            <p:cNvPr id="323" name="Picture 322"/>
            <p:cNvPicPr>
              <a:picLocks noChangeAspect="1"/>
            </p:cNvPicPr>
            <p:nvPr/>
          </p:nvPicPr>
          <p:blipFill>
            <a:blip r:embed="rId4"/>
            <a:stretch>
              <a:fillRect/>
            </a:stretch>
          </p:blipFill>
          <p:spPr>
            <a:xfrm>
              <a:off x="4719080" y="2629993"/>
              <a:ext cx="88238" cy="85565"/>
            </a:xfrm>
            <a:prstGeom prst="rect">
              <a:avLst/>
            </a:prstGeom>
          </p:spPr>
        </p:pic>
      </p:grpSp>
      <p:grpSp>
        <p:nvGrpSpPr>
          <p:cNvPr id="259" name="Group 258"/>
          <p:cNvGrpSpPr/>
          <p:nvPr/>
        </p:nvGrpSpPr>
        <p:grpSpPr>
          <a:xfrm>
            <a:off x="8062865" y="3451500"/>
            <a:ext cx="594302" cy="317527"/>
            <a:chOff x="3723971" y="2509717"/>
            <a:chExt cx="981744" cy="322495"/>
          </a:xfrm>
          <a:solidFill>
            <a:srgbClr val="969696"/>
          </a:solidFill>
        </p:grpSpPr>
        <p:sp>
          <p:nvSpPr>
            <p:cNvPr id="305" name="Right Arrow 304"/>
            <p:cNvSpPr/>
            <p:nvPr/>
          </p:nvSpPr>
          <p:spPr>
            <a:xfrm>
              <a:off x="3723971" y="2509717"/>
              <a:ext cx="981744" cy="165905"/>
            </a:xfrm>
            <a:prstGeom prst="rightArrow">
              <a:avLst>
                <a:gd name="adj1" fmla="val 34066"/>
                <a:gd name="adj2" fmla="val 74623"/>
              </a:avLst>
            </a:prstGeom>
            <a:grpFill/>
            <a:ln w="10795" cap="flat" cmpd="sng" algn="ctr">
              <a:no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srgbClr val="BFBFBF"/>
                </a:solidFill>
                <a:effectLst/>
                <a:uLnTx/>
                <a:uFillTx/>
                <a:latin typeface="Segoe UI"/>
                <a:ea typeface="+mn-ea"/>
                <a:cs typeface="+mn-cs"/>
              </a:endParaRPr>
            </a:p>
          </p:txBody>
        </p:sp>
        <p:sp>
          <p:nvSpPr>
            <p:cNvPr id="306" name="Right Arrow 305"/>
            <p:cNvSpPr/>
            <p:nvPr/>
          </p:nvSpPr>
          <p:spPr>
            <a:xfrm rot="10800000">
              <a:off x="3723971" y="2666307"/>
              <a:ext cx="981744" cy="165905"/>
            </a:xfrm>
            <a:prstGeom prst="rightArrow">
              <a:avLst>
                <a:gd name="adj1" fmla="val 34066"/>
                <a:gd name="adj2" fmla="val 74623"/>
              </a:avLst>
            </a:prstGeom>
            <a:grpFill/>
            <a:ln w="10795" cap="flat" cmpd="sng" algn="ctr">
              <a:no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srgbClr val="BFBFBF"/>
                </a:solidFill>
                <a:effectLst/>
                <a:uLnTx/>
                <a:uFillTx/>
                <a:latin typeface="Segoe UI"/>
                <a:ea typeface="+mn-ea"/>
                <a:cs typeface="+mn-cs"/>
              </a:endParaRPr>
            </a:p>
          </p:txBody>
        </p:sp>
      </p:grpSp>
      <p:sp>
        <p:nvSpPr>
          <p:cNvPr id="297" name="Rounded Rectangle 296"/>
          <p:cNvSpPr/>
          <p:nvPr/>
        </p:nvSpPr>
        <p:spPr>
          <a:xfrm>
            <a:off x="1201721" y="1722479"/>
            <a:ext cx="2723929" cy="3279428"/>
          </a:xfrm>
          <a:prstGeom prst="roundRect">
            <a:avLst>
              <a:gd name="adj" fmla="val 1883"/>
            </a:avLst>
          </a:prstGeom>
          <a:solidFill>
            <a:srgbClr val="FFFFFF"/>
          </a:solidFill>
          <a:ln w="12700" cap="flat" cmpd="sng" algn="ctr">
            <a:solidFill>
              <a:srgbClr val="FFFFFF">
                <a:lumMod val="75000"/>
              </a:srgbClr>
            </a:solidFill>
            <a:prstDash val="sysDash"/>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049" b="0" i="0" u="none" strike="noStrike" kern="0" cap="none" spc="0" normalizeH="0" baseline="0" noProof="0" dirty="0" err="1">
              <a:ln>
                <a:noFill/>
              </a:ln>
              <a:solidFill>
                <a:prstClr val="white"/>
              </a:solidFill>
              <a:effectLst/>
              <a:uLnTx/>
              <a:uFillTx/>
              <a:latin typeface="Segoe UI"/>
              <a:ea typeface="+mn-ea"/>
              <a:cs typeface="+mn-cs"/>
            </a:endParaRPr>
          </a:p>
        </p:txBody>
      </p:sp>
      <p:sp>
        <p:nvSpPr>
          <p:cNvPr id="298" name="Rounded Rectangle 297"/>
          <p:cNvSpPr/>
          <p:nvPr/>
        </p:nvSpPr>
        <p:spPr>
          <a:xfrm>
            <a:off x="1296026" y="4140210"/>
            <a:ext cx="2526499" cy="457200"/>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sp>
        <p:nvSpPr>
          <p:cNvPr id="303" name="Rounded Rectangle 302"/>
          <p:cNvSpPr/>
          <p:nvPr/>
        </p:nvSpPr>
        <p:spPr>
          <a:xfrm>
            <a:off x="1296025" y="3253299"/>
            <a:ext cx="2526500" cy="822960"/>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sp>
        <p:nvSpPr>
          <p:cNvPr id="304" name="Rounded Rectangle 303"/>
          <p:cNvSpPr/>
          <p:nvPr/>
        </p:nvSpPr>
        <p:spPr>
          <a:xfrm>
            <a:off x="1296025" y="1791264"/>
            <a:ext cx="2526499" cy="1413652"/>
          </a:xfrm>
          <a:prstGeom prst="roundRect">
            <a:avLst>
              <a:gd name="adj" fmla="val 3177"/>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sp>
        <p:nvSpPr>
          <p:cNvPr id="300" name="Rectangle 299"/>
          <p:cNvSpPr/>
          <p:nvPr/>
        </p:nvSpPr>
        <p:spPr bwMode="auto">
          <a:xfrm>
            <a:off x="2028930" y="4132855"/>
            <a:ext cx="1680199" cy="47191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defTabSz="932293" eaLnBrk="1" fontAlgn="base" latinLnBrk="0" hangingPunct="1">
              <a:lnSpc>
                <a:spcPct val="90000"/>
              </a:lnSpc>
              <a:spcBef>
                <a:spcPct val="0"/>
              </a:spcBef>
              <a:spcAft>
                <a:spcPct val="0"/>
              </a:spcAft>
              <a:buClrTx/>
              <a:buSzTx/>
              <a:buFontTx/>
              <a:buNone/>
              <a:tabLst/>
              <a:defRPr/>
            </a:pPr>
            <a:r>
              <a:rPr kumimoji="0" lang="en-US" sz="1428"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Kernel</a:t>
            </a:r>
          </a:p>
        </p:txBody>
      </p:sp>
      <p:sp>
        <p:nvSpPr>
          <p:cNvPr id="301" name="Rectangle 300"/>
          <p:cNvSpPr/>
          <p:nvPr/>
        </p:nvSpPr>
        <p:spPr bwMode="auto">
          <a:xfrm>
            <a:off x="2028930" y="3269718"/>
            <a:ext cx="1680199" cy="790122"/>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defTabSz="932293" eaLnBrk="1" fontAlgn="base" latinLnBrk="0" hangingPunct="1">
              <a:lnSpc>
                <a:spcPct val="90000"/>
              </a:lnSpc>
              <a:spcBef>
                <a:spcPct val="0"/>
              </a:spcBef>
              <a:spcAft>
                <a:spcPct val="0"/>
              </a:spcAft>
              <a:buClrTx/>
              <a:buSzTx/>
              <a:buFontTx/>
              <a:buNone/>
              <a:tabLst/>
              <a:defRPr/>
            </a:pPr>
            <a:r>
              <a:rPr kumimoji="0" lang="en-US" sz="1428"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Windows Platform Services</a:t>
            </a:r>
          </a:p>
        </p:txBody>
      </p:sp>
      <p:sp>
        <p:nvSpPr>
          <p:cNvPr id="302" name="Rectangle 301"/>
          <p:cNvSpPr/>
          <p:nvPr/>
        </p:nvSpPr>
        <p:spPr bwMode="auto">
          <a:xfrm>
            <a:off x="2028930" y="2303797"/>
            <a:ext cx="1680199" cy="38858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defTabSz="932293" eaLnBrk="1" fontAlgn="base" latinLnBrk="0" hangingPunct="1">
              <a:lnSpc>
                <a:spcPct val="90000"/>
              </a:lnSpc>
              <a:spcBef>
                <a:spcPct val="0"/>
              </a:spcBef>
              <a:spcAft>
                <a:spcPct val="0"/>
              </a:spcAft>
              <a:buClrTx/>
              <a:buSzTx/>
              <a:buFontTx/>
              <a:buNone/>
              <a:tabLst/>
              <a:defRPr/>
            </a:pPr>
            <a:r>
              <a:rPr kumimoji="0" lang="en-US" sz="1428"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Microsoft Edge</a:t>
            </a:r>
          </a:p>
        </p:txBody>
      </p:sp>
      <p:grpSp>
        <p:nvGrpSpPr>
          <p:cNvPr id="285" name="Group 284"/>
          <p:cNvGrpSpPr/>
          <p:nvPr/>
        </p:nvGrpSpPr>
        <p:grpSpPr>
          <a:xfrm>
            <a:off x="1497662" y="4245145"/>
            <a:ext cx="247332" cy="247330"/>
            <a:chOff x="4689206" y="4402092"/>
            <a:chExt cx="517572" cy="517572"/>
          </a:xfrm>
        </p:grpSpPr>
        <p:sp>
          <p:nvSpPr>
            <p:cNvPr id="288" name="Oval 287"/>
            <p:cNvSpPr/>
            <p:nvPr/>
          </p:nvSpPr>
          <p:spPr bwMode="auto">
            <a:xfrm>
              <a:off x="4888098" y="4402092"/>
              <a:ext cx="119787" cy="517572"/>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9" name="Oval 288"/>
            <p:cNvSpPr/>
            <p:nvPr/>
          </p:nvSpPr>
          <p:spPr bwMode="auto">
            <a:xfrm rot="2700000">
              <a:off x="4891569" y="4421894"/>
              <a:ext cx="112845" cy="477969"/>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0" name="Oval 289"/>
            <p:cNvSpPr/>
            <p:nvPr/>
          </p:nvSpPr>
          <p:spPr bwMode="auto">
            <a:xfrm rot="5400000">
              <a:off x="4888098" y="4402092"/>
              <a:ext cx="119787" cy="517572"/>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1" name="Oval 290"/>
            <p:cNvSpPr/>
            <p:nvPr/>
          </p:nvSpPr>
          <p:spPr bwMode="auto">
            <a:xfrm rot="18900000" flipH="1">
              <a:off x="4891569" y="4421894"/>
              <a:ext cx="112845" cy="477969"/>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2" name="Oval 291"/>
            <p:cNvSpPr/>
            <p:nvPr/>
          </p:nvSpPr>
          <p:spPr bwMode="auto">
            <a:xfrm>
              <a:off x="4908358" y="4623949"/>
              <a:ext cx="76506" cy="74999"/>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3" name="Oval 292"/>
            <p:cNvSpPr/>
            <p:nvPr/>
          </p:nvSpPr>
          <p:spPr bwMode="auto">
            <a:xfrm flipH="1">
              <a:off x="5073342" y="4476717"/>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4" name="Oval 293"/>
            <p:cNvSpPr/>
            <p:nvPr/>
          </p:nvSpPr>
          <p:spPr bwMode="auto">
            <a:xfrm flipH="1">
              <a:off x="5104227" y="4692906"/>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5" name="Oval 294"/>
            <p:cNvSpPr/>
            <p:nvPr/>
          </p:nvSpPr>
          <p:spPr bwMode="auto">
            <a:xfrm flipH="1">
              <a:off x="4893757" y="4843895"/>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6" name="Oval 295"/>
            <p:cNvSpPr/>
            <p:nvPr/>
          </p:nvSpPr>
          <p:spPr bwMode="auto">
            <a:xfrm flipH="1">
              <a:off x="4775940" y="4538485"/>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286" name="Picture 285"/>
          <p:cNvPicPr>
            <a:picLocks noChangeAspect="1"/>
          </p:cNvPicPr>
          <p:nvPr/>
        </p:nvPicPr>
        <p:blipFill rotWithShape="1">
          <a:blip r:embed="rId3"/>
          <a:srcRect r="77554"/>
          <a:stretch/>
        </p:blipFill>
        <p:spPr>
          <a:xfrm>
            <a:off x="1497643" y="3479545"/>
            <a:ext cx="373041" cy="370469"/>
          </a:xfrm>
          <a:prstGeom prst="rect">
            <a:avLst/>
          </a:prstGeom>
        </p:spPr>
      </p:pic>
      <p:pic>
        <p:nvPicPr>
          <p:cNvPr id="287" name="Picture 28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97643" y="2318744"/>
            <a:ext cx="330403" cy="358693"/>
          </a:xfrm>
          <a:prstGeom prst="rect">
            <a:avLst/>
          </a:prstGeom>
        </p:spPr>
      </p:pic>
      <p:sp>
        <p:nvSpPr>
          <p:cNvPr id="261" name="Rounded Rectangle 260"/>
          <p:cNvSpPr/>
          <p:nvPr/>
        </p:nvSpPr>
        <p:spPr>
          <a:xfrm>
            <a:off x="8703797" y="2446488"/>
            <a:ext cx="2530957" cy="2532377"/>
          </a:xfrm>
          <a:prstGeom prst="roundRect">
            <a:avLst>
              <a:gd name="adj" fmla="val 1883"/>
            </a:avLst>
          </a:prstGeom>
          <a:solidFill>
            <a:srgbClr val="FFFFFF"/>
          </a:solidFill>
          <a:ln w="12700" cap="flat" cmpd="sng" algn="ctr">
            <a:solidFill>
              <a:srgbClr val="FFFFFF">
                <a:lumMod val="75000"/>
              </a:srgbClr>
            </a:solidFill>
            <a:prstDash val="sysDash"/>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049" b="0" i="0" u="none" strike="noStrike" kern="0" cap="none" spc="0" normalizeH="0" baseline="0" noProof="0" dirty="0" err="1">
              <a:ln>
                <a:noFill/>
              </a:ln>
              <a:solidFill>
                <a:prstClr val="white"/>
              </a:solidFill>
              <a:effectLst/>
              <a:uLnTx/>
              <a:uFillTx/>
              <a:latin typeface="Segoe UI"/>
              <a:ea typeface="+mn-ea"/>
              <a:cs typeface="+mn-cs"/>
            </a:endParaRPr>
          </a:p>
        </p:txBody>
      </p:sp>
      <p:sp>
        <p:nvSpPr>
          <p:cNvPr id="262" name="Rounded Rectangle 261"/>
          <p:cNvSpPr/>
          <p:nvPr/>
        </p:nvSpPr>
        <p:spPr>
          <a:xfrm>
            <a:off x="8798578" y="4140210"/>
            <a:ext cx="2340459" cy="457200"/>
          </a:xfrm>
          <a:prstGeom prst="roundRect">
            <a:avLst>
              <a:gd name="adj" fmla="val 3090"/>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sp>
        <p:nvSpPr>
          <p:cNvPr id="263" name="Rectangle 262"/>
          <p:cNvSpPr/>
          <p:nvPr/>
        </p:nvSpPr>
        <p:spPr bwMode="auto">
          <a:xfrm>
            <a:off x="9477514" y="4183018"/>
            <a:ext cx="1556477" cy="37158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defTabSz="932293" eaLnBrk="1" fontAlgn="base" latinLnBrk="0" hangingPunct="1">
              <a:lnSpc>
                <a:spcPct val="90000"/>
              </a:lnSpc>
              <a:spcBef>
                <a:spcPct val="0"/>
              </a:spcBef>
              <a:spcAft>
                <a:spcPct val="0"/>
              </a:spcAft>
              <a:buClrTx/>
              <a:buSzTx/>
              <a:buFontTx/>
              <a:buNone/>
              <a:tabLst/>
              <a:defRPr/>
            </a:pPr>
            <a:r>
              <a:rPr kumimoji="0" lang="en-US" sz="1428"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Kernel</a:t>
            </a:r>
          </a:p>
        </p:txBody>
      </p:sp>
      <p:sp>
        <p:nvSpPr>
          <p:cNvPr id="264" name="Rectangle 263"/>
          <p:cNvSpPr/>
          <p:nvPr/>
        </p:nvSpPr>
        <p:spPr bwMode="auto">
          <a:xfrm>
            <a:off x="9298621" y="4689021"/>
            <a:ext cx="1332557" cy="195302"/>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16575" marR="0" lvl="0" indent="0" defTabSz="932293" eaLnBrk="1" fontAlgn="base" latinLnBrk="0" hangingPunct="1">
              <a:lnSpc>
                <a:spcPct val="90000"/>
              </a:lnSpc>
              <a:spcBef>
                <a:spcPct val="0"/>
              </a:spcBef>
              <a:spcAft>
                <a:spcPct val="0"/>
              </a:spcAft>
              <a:buClrTx/>
              <a:buSzTx/>
              <a:buFontTx/>
              <a:buNone/>
              <a:tabLst>
                <a:tab pos="63145" algn="l"/>
              </a:tabLst>
              <a:defRPr/>
            </a:pPr>
            <a:r>
              <a:rPr kumimoji="0" lang="en-US" sz="1122"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System Container</a:t>
            </a:r>
          </a:p>
        </p:txBody>
      </p:sp>
      <p:grpSp>
        <p:nvGrpSpPr>
          <p:cNvPr id="265" name="Group 264"/>
          <p:cNvGrpSpPr/>
          <p:nvPr/>
        </p:nvGrpSpPr>
        <p:grpSpPr>
          <a:xfrm>
            <a:off x="8964201" y="4245145"/>
            <a:ext cx="247328" cy="247330"/>
            <a:chOff x="4689142" y="4402014"/>
            <a:chExt cx="517565" cy="517563"/>
          </a:xfrm>
        </p:grpSpPr>
        <p:sp>
          <p:nvSpPr>
            <p:cNvPr id="275" name="Oval 274"/>
            <p:cNvSpPr/>
            <p:nvPr/>
          </p:nvSpPr>
          <p:spPr bwMode="auto">
            <a:xfrm>
              <a:off x="4888030" y="4402014"/>
              <a:ext cx="119786" cy="517563"/>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6" name="Oval 275"/>
            <p:cNvSpPr/>
            <p:nvPr/>
          </p:nvSpPr>
          <p:spPr bwMode="auto">
            <a:xfrm rot="2700000">
              <a:off x="4891503" y="4421815"/>
              <a:ext cx="112843" cy="477964"/>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7" name="Oval 276"/>
            <p:cNvSpPr/>
            <p:nvPr/>
          </p:nvSpPr>
          <p:spPr bwMode="auto">
            <a:xfrm rot="5400000">
              <a:off x="4888032" y="4402013"/>
              <a:ext cx="119786" cy="517565"/>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8" name="Oval 277"/>
            <p:cNvSpPr/>
            <p:nvPr/>
          </p:nvSpPr>
          <p:spPr bwMode="auto">
            <a:xfrm rot="18900000" flipH="1">
              <a:off x="4891505" y="4421816"/>
              <a:ext cx="112843" cy="477964"/>
            </a:xfrm>
            <a:prstGeom prst="ellipse">
              <a:avLst/>
            </a:prstGeom>
            <a:no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9" name="Oval 278"/>
            <p:cNvSpPr/>
            <p:nvPr/>
          </p:nvSpPr>
          <p:spPr bwMode="auto">
            <a:xfrm>
              <a:off x="4908293" y="4623868"/>
              <a:ext cx="76505" cy="74998"/>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0" name="Oval 279"/>
            <p:cNvSpPr/>
            <p:nvPr/>
          </p:nvSpPr>
          <p:spPr bwMode="auto">
            <a:xfrm flipH="1">
              <a:off x="5073274" y="4476644"/>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1" name="Oval 280"/>
            <p:cNvSpPr/>
            <p:nvPr/>
          </p:nvSpPr>
          <p:spPr bwMode="auto">
            <a:xfrm flipH="1">
              <a:off x="5104157" y="4692828"/>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2" name="Oval 281"/>
            <p:cNvSpPr/>
            <p:nvPr/>
          </p:nvSpPr>
          <p:spPr bwMode="auto">
            <a:xfrm flipH="1">
              <a:off x="4893675" y="4843812"/>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3" name="Oval 282"/>
            <p:cNvSpPr/>
            <p:nvPr/>
          </p:nvSpPr>
          <p:spPr bwMode="auto">
            <a:xfrm flipH="1">
              <a:off x="4775940" y="4538484"/>
              <a:ext cx="28597" cy="28597"/>
            </a:xfrm>
            <a:prstGeom prst="ellipse">
              <a:avLst/>
            </a:prstGeom>
            <a:solidFill>
              <a:srgbClr val="0078D7"/>
            </a:solidFill>
            <a:ln w="3175" cap="flat" cmpd="sng" algn="ctr">
              <a:solidFill>
                <a:srgbClr val="0078D7"/>
              </a:solidFill>
              <a:prstDash val="solid"/>
              <a:headEnd type="none" w="med" len="med"/>
              <a:tailEnd type="none" w="med" len="med"/>
            </a:ln>
            <a:effectLst/>
          </p:spPr>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ctr" defTabSz="951028"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 name="Group 2"/>
          <p:cNvGrpSpPr/>
          <p:nvPr/>
        </p:nvGrpSpPr>
        <p:grpSpPr>
          <a:xfrm>
            <a:off x="8798581" y="2512205"/>
            <a:ext cx="2342938" cy="1564054"/>
            <a:chOff x="8798581" y="2179456"/>
            <a:chExt cx="2342938" cy="1564054"/>
          </a:xfrm>
        </p:grpSpPr>
        <p:sp>
          <p:nvSpPr>
            <p:cNvPr id="266" name="Rounded Rectangle 265"/>
            <p:cNvSpPr/>
            <p:nvPr/>
          </p:nvSpPr>
          <p:spPr>
            <a:xfrm>
              <a:off x="8798581" y="2179456"/>
              <a:ext cx="2342938" cy="1564054"/>
            </a:xfrm>
            <a:prstGeom prst="roundRect">
              <a:avLst>
                <a:gd name="adj" fmla="val 2314"/>
              </a:avLst>
            </a:prstGeom>
            <a:solidFill>
              <a:srgbClr val="FFFFFF"/>
            </a:solidFill>
            <a:ln w="19050" cap="flat" cmpd="sng" algn="ctr">
              <a:solidFill>
                <a:srgbClr val="FFFFFF">
                  <a:lumMod val="75000"/>
                </a:srgbClr>
              </a:solid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122" b="0" i="0" u="none" strike="noStrike" kern="0" cap="none" spc="0" normalizeH="0" baseline="0" noProof="0" dirty="0" err="1">
                <a:ln>
                  <a:noFill/>
                </a:ln>
                <a:solidFill>
                  <a:prstClr val="white"/>
                </a:solidFill>
                <a:effectLst/>
                <a:uLnTx/>
                <a:uFillTx/>
                <a:latin typeface="Segoe UI"/>
                <a:ea typeface="+mn-ea"/>
                <a:cs typeface="+mn-cs"/>
              </a:endParaRPr>
            </a:p>
          </p:txBody>
        </p:sp>
        <p:grpSp>
          <p:nvGrpSpPr>
            <p:cNvPr id="267" name="Group 266"/>
            <p:cNvGrpSpPr/>
            <p:nvPr/>
          </p:nvGrpSpPr>
          <p:grpSpPr>
            <a:xfrm>
              <a:off x="9800673" y="2482049"/>
              <a:ext cx="337001" cy="396863"/>
              <a:chOff x="7003827" y="3574898"/>
              <a:chExt cx="183467" cy="216057"/>
            </a:xfrm>
          </p:grpSpPr>
          <p:sp>
            <p:nvSpPr>
              <p:cNvPr id="272" name="Freeform 79"/>
              <p:cNvSpPr>
                <a:spLocks/>
              </p:cNvSpPr>
              <p:nvPr/>
            </p:nvSpPr>
            <p:spPr bwMode="auto">
              <a:xfrm>
                <a:off x="7003827" y="3574898"/>
                <a:ext cx="183467" cy="216057"/>
              </a:xfrm>
              <a:custGeom>
                <a:avLst/>
                <a:gdLst>
                  <a:gd name="T0" fmla="*/ 63 w 64"/>
                  <a:gd name="T1" fmla="*/ 4 h 76"/>
                  <a:gd name="T2" fmla="*/ 64 w 64"/>
                  <a:gd name="T3" fmla="*/ 6 h 76"/>
                  <a:gd name="T4" fmla="*/ 64 w 64"/>
                  <a:gd name="T5" fmla="*/ 38 h 76"/>
                  <a:gd name="T6" fmla="*/ 33 w 64"/>
                  <a:gd name="T7" fmla="*/ 76 h 76"/>
                  <a:gd name="T8" fmla="*/ 31 w 64"/>
                  <a:gd name="T9" fmla="*/ 76 h 76"/>
                  <a:gd name="T10" fmla="*/ 0 w 64"/>
                  <a:gd name="T11" fmla="*/ 38 h 76"/>
                  <a:gd name="T12" fmla="*/ 0 w 64"/>
                  <a:gd name="T13" fmla="*/ 6 h 76"/>
                  <a:gd name="T14" fmla="*/ 1 w 64"/>
                  <a:gd name="T15" fmla="*/ 4 h 76"/>
                  <a:gd name="T16" fmla="*/ 32 w 64"/>
                  <a:gd name="T17" fmla="*/ 0 h 76"/>
                  <a:gd name="T18" fmla="*/ 63 w 64"/>
                  <a:gd name="T19" fmla="*/ 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76">
                    <a:moveTo>
                      <a:pt x="63" y="4"/>
                    </a:moveTo>
                    <a:cubicBezTo>
                      <a:pt x="64" y="4"/>
                      <a:pt x="64" y="5"/>
                      <a:pt x="64" y="6"/>
                    </a:cubicBezTo>
                    <a:cubicBezTo>
                      <a:pt x="64" y="6"/>
                      <a:pt x="64" y="29"/>
                      <a:pt x="64" y="38"/>
                    </a:cubicBezTo>
                    <a:cubicBezTo>
                      <a:pt x="64" y="57"/>
                      <a:pt x="33" y="76"/>
                      <a:pt x="33" y="76"/>
                    </a:cubicBezTo>
                    <a:cubicBezTo>
                      <a:pt x="32" y="76"/>
                      <a:pt x="32" y="76"/>
                      <a:pt x="31" y="76"/>
                    </a:cubicBezTo>
                    <a:cubicBezTo>
                      <a:pt x="31" y="76"/>
                      <a:pt x="0" y="57"/>
                      <a:pt x="0" y="38"/>
                    </a:cubicBezTo>
                    <a:cubicBezTo>
                      <a:pt x="0" y="29"/>
                      <a:pt x="0" y="6"/>
                      <a:pt x="0" y="6"/>
                    </a:cubicBezTo>
                    <a:cubicBezTo>
                      <a:pt x="0" y="5"/>
                      <a:pt x="0" y="4"/>
                      <a:pt x="1" y="4"/>
                    </a:cubicBezTo>
                    <a:cubicBezTo>
                      <a:pt x="1" y="4"/>
                      <a:pt x="6" y="0"/>
                      <a:pt x="32" y="0"/>
                    </a:cubicBezTo>
                    <a:cubicBezTo>
                      <a:pt x="58" y="0"/>
                      <a:pt x="63" y="4"/>
                      <a:pt x="63" y="4"/>
                    </a:cubicBez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73" name="Freeform 80"/>
              <p:cNvSpPr>
                <a:spLocks/>
              </p:cNvSpPr>
              <p:nvPr/>
            </p:nvSpPr>
            <p:spPr bwMode="auto">
              <a:xfrm>
                <a:off x="7026762" y="3596631"/>
                <a:ext cx="117081" cy="112253"/>
              </a:xfrm>
              <a:custGeom>
                <a:avLst/>
                <a:gdLst>
                  <a:gd name="T0" fmla="*/ 41 w 41"/>
                  <a:gd name="T1" fmla="*/ 1 h 39"/>
                  <a:gd name="T2" fmla="*/ 24 w 41"/>
                  <a:gd name="T3" fmla="*/ 0 h 39"/>
                  <a:gd name="T4" fmla="*/ 0 w 41"/>
                  <a:gd name="T5" fmla="*/ 4 h 39"/>
                  <a:gd name="T6" fmla="*/ 0 w 41"/>
                  <a:gd name="T7" fmla="*/ 29 h 39"/>
                  <a:gd name="T8" fmla="*/ 4 w 41"/>
                  <a:gd name="T9" fmla="*/ 39 h 39"/>
                  <a:gd name="T10" fmla="*/ 23 w 41"/>
                  <a:gd name="T11" fmla="*/ 22 h 39"/>
                  <a:gd name="T12" fmla="*/ 41 w 41"/>
                  <a:gd name="T13" fmla="*/ 1 h 39"/>
                </a:gdLst>
                <a:ahLst/>
                <a:cxnLst>
                  <a:cxn ang="0">
                    <a:pos x="T0" y="T1"/>
                  </a:cxn>
                  <a:cxn ang="0">
                    <a:pos x="T2" y="T3"/>
                  </a:cxn>
                  <a:cxn ang="0">
                    <a:pos x="T4" y="T5"/>
                  </a:cxn>
                  <a:cxn ang="0">
                    <a:pos x="T6" y="T7"/>
                  </a:cxn>
                  <a:cxn ang="0">
                    <a:pos x="T8" y="T9"/>
                  </a:cxn>
                  <a:cxn ang="0">
                    <a:pos x="T10" y="T11"/>
                  </a:cxn>
                  <a:cxn ang="0">
                    <a:pos x="T12" y="T13"/>
                  </a:cxn>
                </a:cxnLst>
                <a:rect l="0" t="0" r="r" b="b"/>
                <a:pathLst>
                  <a:path w="41" h="39">
                    <a:moveTo>
                      <a:pt x="41" y="1"/>
                    </a:moveTo>
                    <a:cubicBezTo>
                      <a:pt x="37" y="1"/>
                      <a:pt x="32" y="0"/>
                      <a:pt x="24" y="0"/>
                    </a:cubicBezTo>
                    <a:cubicBezTo>
                      <a:pt x="5" y="0"/>
                      <a:pt x="0" y="4"/>
                      <a:pt x="0" y="4"/>
                    </a:cubicBezTo>
                    <a:cubicBezTo>
                      <a:pt x="0" y="4"/>
                      <a:pt x="0" y="21"/>
                      <a:pt x="0" y="29"/>
                    </a:cubicBezTo>
                    <a:cubicBezTo>
                      <a:pt x="0" y="32"/>
                      <a:pt x="1" y="36"/>
                      <a:pt x="4" y="39"/>
                    </a:cubicBezTo>
                    <a:cubicBezTo>
                      <a:pt x="4" y="39"/>
                      <a:pt x="6" y="39"/>
                      <a:pt x="23" y="22"/>
                    </a:cubicBezTo>
                    <a:cubicBezTo>
                      <a:pt x="40" y="5"/>
                      <a:pt x="41" y="1"/>
                      <a:pt x="41" y="1"/>
                    </a:cubicBez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274" name="Freeform 81"/>
              <p:cNvSpPr>
                <a:spLocks/>
              </p:cNvSpPr>
              <p:nvPr/>
            </p:nvSpPr>
            <p:spPr bwMode="auto">
              <a:xfrm>
                <a:off x="7055733" y="3619552"/>
                <a:ext cx="108632" cy="140014"/>
              </a:xfrm>
              <a:custGeom>
                <a:avLst/>
                <a:gdLst>
                  <a:gd name="T0" fmla="*/ 0 w 38"/>
                  <a:gd name="T1" fmla="*/ 38 h 49"/>
                  <a:gd name="T2" fmla="*/ 14 w 38"/>
                  <a:gd name="T3" fmla="*/ 49 h 49"/>
                  <a:gd name="T4" fmla="*/ 38 w 38"/>
                  <a:gd name="T5" fmla="*/ 21 h 49"/>
                  <a:gd name="T6" fmla="*/ 38 w 38"/>
                  <a:gd name="T7" fmla="*/ 0 h 49"/>
                  <a:gd name="T8" fmla="*/ 19 w 38"/>
                  <a:gd name="T9" fmla="*/ 21 h 49"/>
                  <a:gd name="T10" fmla="*/ 0 w 38"/>
                  <a:gd name="T11" fmla="*/ 38 h 49"/>
                </a:gdLst>
                <a:ahLst/>
                <a:cxnLst>
                  <a:cxn ang="0">
                    <a:pos x="T0" y="T1"/>
                  </a:cxn>
                  <a:cxn ang="0">
                    <a:pos x="T2" y="T3"/>
                  </a:cxn>
                  <a:cxn ang="0">
                    <a:pos x="T4" y="T5"/>
                  </a:cxn>
                  <a:cxn ang="0">
                    <a:pos x="T6" y="T7"/>
                  </a:cxn>
                  <a:cxn ang="0">
                    <a:pos x="T8" y="T9"/>
                  </a:cxn>
                  <a:cxn ang="0">
                    <a:pos x="T10" y="T11"/>
                  </a:cxn>
                </a:cxnLst>
                <a:rect l="0" t="0" r="r" b="b"/>
                <a:pathLst>
                  <a:path w="38" h="49">
                    <a:moveTo>
                      <a:pt x="0" y="38"/>
                    </a:moveTo>
                    <a:cubicBezTo>
                      <a:pt x="6" y="45"/>
                      <a:pt x="14" y="49"/>
                      <a:pt x="14" y="49"/>
                    </a:cubicBezTo>
                    <a:cubicBezTo>
                      <a:pt x="14" y="49"/>
                      <a:pt x="38" y="35"/>
                      <a:pt x="38" y="21"/>
                    </a:cubicBezTo>
                    <a:cubicBezTo>
                      <a:pt x="38" y="16"/>
                      <a:pt x="38" y="6"/>
                      <a:pt x="38" y="0"/>
                    </a:cubicBezTo>
                    <a:cubicBezTo>
                      <a:pt x="38" y="0"/>
                      <a:pt x="36" y="5"/>
                      <a:pt x="19" y="21"/>
                    </a:cubicBezTo>
                    <a:cubicBezTo>
                      <a:pt x="3" y="37"/>
                      <a:pt x="0" y="38"/>
                      <a:pt x="0" y="38"/>
                    </a:cubicBez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268" name="Rectangle 267"/>
            <p:cNvSpPr/>
            <p:nvPr/>
          </p:nvSpPr>
          <p:spPr bwMode="auto">
            <a:xfrm>
              <a:off x="8811630" y="3129060"/>
              <a:ext cx="2292650" cy="37158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428"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Critical System Processes</a:t>
              </a:r>
            </a:p>
          </p:txBody>
        </p:sp>
      </p:grpSp>
      <p:grpSp>
        <p:nvGrpSpPr>
          <p:cNvPr id="269" name="Group 268"/>
          <p:cNvGrpSpPr/>
          <p:nvPr/>
        </p:nvGrpSpPr>
        <p:grpSpPr>
          <a:xfrm>
            <a:off x="3973758" y="3451500"/>
            <a:ext cx="594302" cy="317527"/>
            <a:chOff x="3723971" y="2509717"/>
            <a:chExt cx="981744" cy="322495"/>
          </a:xfrm>
          <a:solidFill>
            <a:srgbClr val="969696"/>
          </a:solidFill>
        </p:grpSpPr>
        <p:sp>
          <p:nvSpPr>
            <p:cNvPr id="270" name="Right Arrow 269"/>
            <p:cNvSpPr/>
            <p:nvPr/>
          </p:nvSpPr>
          <p:spPr>
            <a:xfrm>
              <a:off x="3723971" y="2509717"/>
              <a:ext cx="981744" cy="165905"/>
            </a:xfrm>
            <a:prstGeom prst="rightArrow">
              <a:avLst>
                <a:gd name="adj1" fmla="val 34066"/>
                <a:gd name="adj2" fmla="val 74623"/>
              </a:avLst>
            </a:prstGeom>
            <a:grpFill/>
            <a:ln w="10795" cap="flat" cmpd="sng" algn="ctr">
              <a:no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srgbClr val="BFBFBF"/>
                </a:solidFill>
                <a:effectLst/>
                <a:uLnTx/>
                <a:uFillTx/>
                <a:latin typeface="Segoe UI"/>
                <a:ea typeface="+mn-ea"/>
                <a:cs typeface="+mn-cs"/>
              </a:endParaRPr>
            </a:p>
          </p:txBody>
        </p:sp>
        <p:sp>
          <p:nvSpPr>
            <p:cNvPr id="271" name="Right Arrow 270"/>
            <p:cNvSpPr/>
            <p:nvPr/>
          </p:nvSpPr>
          <p:spPr>
            <a:xfrm rot="10800000">
              <a:off x="3723971" y="2666307"/>
              <a:ext cx="981744" cy="165905"/>
            </a:xfrm>
            <a:prstGeom prst="rightArrow">
              <a:avLst>
                <a:gd name="adj1" fmla="val 34066"/>
                <a:gd name="adj2" fmla="val 74623"/>
              </a:avLst>
            </a:prstGeom>
            <a:grpFill/>
            <a:ln w="10795" cap="flat" cmpd="sng" algn="ctr">
              <a:noFill/>
              <a:prstDash val="solid"/>
            </a:ln>
            <a:effectLst/>
          </p:spPr>
          <p:txBody>
            <a:bodyPr rot="0" spcFirstLastPara="0" vertOverflow="overflow" horzOverflow="overflow" vert="horz" wrap="square" lIns="93247" tIns="93247" rIns="93247" bIns="93247" numCol="1" spcCol="0" rtlCol="0" fromWordArt="0" anchor="b" anchorCtr="0" forceAA="0" compatLnSpc="1">
              <a:prstTxWarp prst="textNoShape">
                <a:avLst/>
              </a:prstTxWarp>
              <a:noAutofit/>
            </a:bodyPr>
            <a:lstStyle/>
            <a:p>
              <a:pPr marL="0" marR="0" lvl="0" indent="0" algn="r" defTabSz="932418"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err="1">
                <a:ln>
                  <a:noFill/>
                </a:ln>
                <a:solidFill>
                  <a:srgbClr val="BFBFBF"/>
                </a:solidFill>
                <a:effectLst/>
                <a:uLnTx/>
                <a:uFillTx/>
                <a:latin typeface="Segoe UI"/>
                <a:ea typeface="+mn-ea"/>
                <a:cs typeface="+mn-cs"/>
              </a:endParaRPr>
            </a:p>
          </p:txBody>
        </p:sp>
      </p:grpSp>
      <p:sp>
        <p:nvSpPr>
          <p:cNvPr id="99" name="Rectangle 98"/>
          <p:cNvSpPr/>
          <p:nvPr/>
        </p:nvSpPr>
        <p:spPr bwMode="auto">
          <a:xfrm>
            <a:off x="1346899" y="4700037"/>
            <a:ext cx="2337769" cy="18288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tab pos="63145" algn="l"/>
              </a:tabLst>
              <a:defRPr/>
            </a:pPr>
            <a:r>
              <a:rPr kumimoji="0" lang="en-US" sz="1122"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Windows Defender </a:t>
            </a:r>
          </a:p>
          <a:p>
            <a:pPr marL="0" marR="0" lvl="0" indent="0" algn="ctr" defTabSz="932293" eaLnBrk="1" fontAlgn="base" latinLnBrk="0" hangingPunct="1">
              <a:lnSpc>
                <a:spcPct val="90000"/>
              </a:lnSpc>
              <a:spcBef>
                <a:spcPct val="0"/>
              </a:spcBef>
              <a:spcAft>
                <a:spcPct val="0"/>
              </a:spcAft>
              <a:buClrTx/>
              <a:buSzTx/>
              <a:buFontTx/>
              <a:buNone/>
              <a:tabLst>
                <a:tab pos="63145" algn="l"/>
              </a:tabLst>
              <a:defRPr/>
            </a:pPr>
            <a:r>
              <a:rPr kumimoji="0" lang="en-US" sz="1122"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Application Guard Container</a:t>
            </a:r>
          </a:p>
        </p:txBody>
      </p:sp>
      <p:sp>
        <p:nvSpPr>
          <p:cNvPr id="100" name="Rectangle 99"/>
          <p:cNvSpPr/>
          <p:nvPr/>
        </p:nvSpPr>
        <p:spPr bwMode="auto">
          <a:xfrm>
            <a:off x="5247524" y="4689021"/>
            <a:ext cx="2115362" cy="18288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tab pos="63145" algn="l"/>
              </a:tabLst>
              <a:defRPr/>
            </a:pPr>
            <a:r>
              <a:rPr kumimoji="0" lang="en-US" sz="1122"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Windows Operating System</a:t>
            </a:r>
          </a:p>
        </p:txBody>
      </p:sp>
      <p:sp>
        <p:nvSpPr>
          <p:cNvPr id="101" name="Rectangle 100"/>
          <p:cNvSpPr/>
          <p:nvPr/>
        </p:nvSpPr>
        <p:spPr bwMode="auto">
          <a:xfrm>
            <a:off x="3450378" y="5447933"/>
            <a:ext cx="1786392" cy="16557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122"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Hyper-V</a:t>
            </a:r>
          </a:p>
        </p:txBody>
      </p:sp>
      <p:sp>
        <p:nvSpPr>
          <p:cNvPr id="103" name="Rectangle 102"/>
          <p:cNvSpPr/>
          <p:nvPr/>
        </p:nvSpPr>
        <p:spPr bwMode="auto">
          <a:xfrm>
            <a:off x="7199705" y="5447933"/>
            <a:ext cx="1786392" cy="165571"/>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122" b="0" i="0"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Hyper-V</a:t>
            </a:r>
          </a:p>
        </p:txBody>
      </p:sp>
    </p:spTree>
    <p:extLst>
      <p:ext uri="{BB962C8B-B14F-4D97-AF65-F5344CB8AC3E}">
        <p14:creationId xmlns:p14="http://schemas.microsoft.com/office/powerpoint/2010/main" val="22041423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bwMode="auto">
          <a:xfrm>
            <a:off x="0" y="1813882"/>
            <a:ext cx="12436475" cy="6667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 name="Title 2"/>
          <p:cNvSpPr>
            <a:spLocks noGrp="1"/>
          </p:cNvSpPr>
          <p:nvPr>
            <p:ph type="title"/>
          </p:nvPr>
        </p:nvSpPr>
        <p:spPr/>
        <p:txBody>
          <a:bodyPr/>
          <a:lstStyle/>
          <a:p>
            <a:r>
              <a:rPr lang="en-US" sz="4400" dirty="0"/>
              <a:t>Microsoft Edge Security Assurance</a:t>
            </a:r>
          </a:p>
        </p:txBody>
      </p:sp>
      <p:sp>
        <p:nvSpPr>
          <p:cNvPr id="19" name="Text Placeholder 5"/>
          <p:cNvSpPr>
            <a:spLocks noGrp="1"/>
          </p:cNvSpPr>
          <p:nvPr>
            <p:ph type="body" sz="quarter" idx="4294967295"/>
          </p:nvPr>
        </p:nvSpPr>
        <p:spPr>
          <a:xfrm>
            <a:off x="0" y="2622550"/>
            <a:ext cx="3419475" cy="2986088"/>
          </a:xfrm>
        </p:spPr>
        <p:txBody>
          <a:bodyPr lIns="91440" rIns="91440"/>
          <a:lstStyle/>
          <a:p>
            <a:pPr indent="0">
              <a:spcBef>
                <a:spcPts val="0"/>
              </a:spcBef>
              <a:spcAft>
                <a:spcPts val="1200"/>
              </a:spcAft>
              <a:buNone/>
            </a:pPr>
            <a:r>
              <a:rPr lang="en-US" sz="1800" dirty="0">
                <a:solidFill>
                  <a:schemeClr val="tx1"/>
                </a:solidFill>
                <a:latin typeface="+mn-lt"/>
              </a:rPr>
              <a:t>Greater than 670 machine years devoted to fuzz testing Microsoft Edge and Internet Explorer during development</a:t>
            </a:r>
          </a:p>
          <a:p>
            <a:pPr indent="0">
              <a:spcBef>
                <a:spcPts val="0"/>
              </a:spcBef>
              <a:spcAft>
                <a:spcPts val="1200"/>
              </a:spcAft>
              <a:buNone/>
            </a:pPr>
            <a:r>
              <a:rPr lang="en-US" sz="1800" dirty="0">
                <a:solidFill>
                  <a:schemeClr val="tx1"/>
                </a:solidFill>
                <a:latin typeface="+mn-lt"/>
              </a:rPr>
              <a:t>More than 400 billion DOM manipulations generated from 1 billion html files</a:t>
            </a:r>
          </a:p>
          <a:p>
            <a:pPr indent="0">
              <a:spcBef>
                <a:spcPts val="0"/>
              </a:spcBef>
              <a:spcAft>
                <a:spcPts val="1200"/>
              </a:spcAft>
              <a:buNone/>
            </a:pPr>
            <a:r>
              <a:rPr lang="en-US" sz="1800" dirty="0">
                <a:solidFill>
                  <a:schemeClr val="tx1"/>
                </a:solidFill>
                <a:latin typeface="+mn-lt"/>
              </a:rPr>
              <a:t>Hundreds of security issues addressed</a:t>
            </a:r>
          </a:p>
        </p:txBody>
      </p:sp>
      <p:sp>
        <p:nvSpPr>
          <p:cNvPr id="20" name="Text Placeholder 5"/>
          <p:cNvSpPr txBox="1">
            <a:spLocks/>
          </p:cNvSpPr>
          <p:nvPr/>
        </p:nvSpPr>
        <p:spPr>
          <a:xfrm>
            <a:off x="4508309" y="2623242"/>
            <a:ext cx="3419856" cy="2736134"/>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2" indent="0" algn="l" defTabSz="932742" rtl="0" eaLnBrk="1" fontAlgn="auto" latinLnBrk="0" hangingPunct="1">
              <a:lnSpc>
                <a:spcPct val="90000"/>
              </a:lnSpc>
              <a:spcBef>
                <a:spcPts val="0"/>
              </a:spcBef>
              <a:spcAft>
                <a:spcPts val="1200"/>
              </a:spcAft>
              <a:buClrTx/>
              <a:buSzPct val="90000"/>
              <a:buFont typeface="Arial" pitchFamily="34" charset="0"/>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Security review of all key features  resulted in over 70 security review engagements</a:t>
            </a:r>
          </a:p>
          <a:p>
            <a:pPr marL="228600" marR="0" lvl="2" indent="0" algn="l" defTabSz="932742" rtl="0" eaLnBrk="1" fontAlgn="auto" latinLnBrk="0" hangingPunct="1">
              <a:lnSpc>
                <a:spcPct val="90000"/>
              </a:lnSpc>
              <a:spcBef>
                <a:spcPts val="0"/>
              </a:spcBef>
              <a:spcAft>
                <a:spcPts val="1200"/>
              </a:spcAft>
              <a:buClrTx/>
              <a:buSzPct val="90000"/>
              <a:buFont typeface="Arial" pitchFamily="34" charset="0"/>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Dozens of security implementation and design issues addressed prior to ship</a:t>
            </a:r>
          </a:p>
          <a:p>
            <a:pPr marL="228600" marR="0" lvl="2" indent="0" algn="l" defTabSz="932742" rtl="0" eaLnBrk="1" fontAlgn="auto" latinLnBrk="0" hangingPunct="1">
              <a:lnSpc>
                <a:spcPct val="90000"/>
              </a:lnSpc>
              <a:spcBef>
                <a:spcPts val="0"/>
              </a:spcBef>
              <a:spcAft>
                <a:spcPts val="1200"/>
              </a:spcAft>
              <a:buClrTx/>
              <a:buSzPct val="90000"/>
              <a:buFont typeface="Arial" pitchFamily="34" charset="0"/>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Security static analysis checkers integrated into Edge builds and </a:t>
            </a:r>
          </a:p>
        </p:txBody>
      </p:sp>
      <p:sp>
        <p:nvSpPr>
          <p:cNvPr id="24" name="Text Placeholder 5"/>
          <p:cNvSpPr txBox="1">
            <a:spLocks/>
          </p:cNvSpPr>
          <p:nvPr/>
        </p:nvSpPr>
        <p:spPr>
          <a:xfrm>
            <a:off x="8552934" y="2623242"/>
            <a:ext cx="3419858" cy="2985433"/>
          </a:xfrm>
          <a:prstGeom prst="rect">
            <a:avLst/>
          </a:prstGeom>
        </p:spPr>
        <p:txBody>
          <a:bodyPr vert="horz" wrap="square" lIns="91440" tIns="91440" rIns="91440" bIns="91440"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2" indent="0" algn="l" defTabSz="932742" rtl="0" eaLnBrk="1" fontAlgn="auto" latinLnBrk="0" hangingPunct="1">
              <a:lnSpc>
                <a:spcPct val="90000"/>
              </a:lnSpc>
              <a:spcBef>
                <a:spcPts val="0"/>
              </a:spcBef>
              <a:spcAft>
                <a:spcPts val="1200"/>
              </a:spcAft>
              <a:buClrTx/>
              <a:buSzPct val="90000"/>
              <a:buFont typeface="Arial" pitchFamily="34" charset="0"/>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Windows REDTEAM emulates the techniques and expertise of skilled real-world attackers</a:t>
            </a:r>
          </a:p>
          <a:p>
            <a:pPr marL="228600" marR="0" lvl="2" indent="0" algn="l" defTabSz="932742" rtl="0" eaLnBrk="1" fontAlgn="auto" latinLnBrk="0" hangingPunct="1">
              <a:lnSpc>
                <a:spcPct val="90000"/>
              </a:lnSpc>
              <a:spcBef>
                <a:spcPts val="0"/>
              </a:spcBef>
              <a:spcAft>
                <a:spcPts val="1200"/>
              </a:spcAft>
              <a:buClrTx/>
              <a:buSzPct val="90000"/>
              <a:buFont typeface="Arial" pitchFamily="34" charset="0"/>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Exploited Microsoft Edge vulnerabilities discovered through penetration testing</a:t>
            </a:r>
          </a:p>
          <a:p>
            <a:pPr marL="228600" marR="0" lvl="2" indent="0" algn="l" defTabSz="932742" rtl="0" eaLnBrk="1" fontAlgn="auto" latinLnBrk="0" hangingPunct="1">
              <a:lnSpc>
                <a:spcPct val="90000"/>
              </a:lnSpc>
              <a:spcBef>
                <a:spcPts val="0"/>
              </a:spcBef>
              <a:spcAft>
                <a:spcPts val="1200"/>
              </a:spcAft>
              <a:buClrTx/>
              <a:buSzPct val="90000"/>
              <a:buFont typeface="Arial" pitchFamily="34" charset="0"/>
              <a:buNone/>
              <a:tabLst/>
              <a:defRPr/>
            </a:pPr>
            <a:r>
              <a:rPr kumimoji="0" lang="en-US" sz="1800" b="0" i="0" u="none" strike="noStrike" kern="1200" cap="none" spc="0" normalizeH="0" baseline="0" noProof="0" dirty="0">
                <a:ln>
                  <a:noFill/>
                </a:ln>
                <a:solidFill>
                  <a:schemeClr val="tx1"/>
                </a:solidFill>
                <a:effectLst/>
                <a:uLnTx/>
                <a:uFillTx/>
                <a:latin typeface="+mn-lt"/>
                <a:ea typeface="+mn-ea"/>
                <a:cs typeface="+mn-cs"/>
              </a:rPr>
              <a:t>End result in improved mitigation of new novel attacks discovered prior to shipping Microsoft Edge</a:t>
            </a:r>
          </a:p>
        </p:txBody>
      </p:sp>
      <p:sp>
        <p:nvSpPr>
          <p:cNvPr id="2" name="Rectangle 1"/>
          <p:cNvSpPr/>
          <p:nvPr/>
        </p:nvSpPr>
        <p:spPr>
          <a:xfrm>
            <a:off x="4393571" y="1976465"/>
            <a:ext cx="3649333" cy="3416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Code Review/Penetration Testing</a:t>
            </a: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4" name="Rectangle 3"/>
          <p:cNvSpPr/>
          <p:nvPr/>
        </p:nvSpPr>
        <p:spPr>
          <a:xfrm>
            <a:off x="9651575" y="1976465"/>
            <a:ext cx="1222579" cy="3416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REDTEAM</a:t>
            </a:r>
            <a:endParaRPr kumimoji="0" lang="en-US" sz="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5" name="Rectangle 4"/>
          <p:cNvSpPr/>
          <p:nvPr/>
        </p:nvSpPr>
        <p:spPr>
          <a:xfrm>
            <a:off x="889574" y="1976465"/>
            <a:ext cx="2568075" cy="341632"/>
          </a:xfrm>
          <a:prstGeom prst="rect">
            <a:avLst/>
          </a:prstGeom>
        </p:spPr>
        <p:txBody>
          <a:bodyPr wrap="none">
            <a:sp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rPr>
              <a:t>Fuzzing/Static Analysis</a:t>
            </a:r>
            <a:endParaRPr kumimoji="0" lang="en-US" sz="6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17" name="Rounded Rectangle 16"/>
          <p:cNvSpPr/>
          <p:nvPr/>
        </p:nvSpPr>
        <p:spPr bwMode="auto">
          <a:xfrm>
            <a:off x="274638" y="872719"/>
            <a:ext cx="11887200" cy="643343"/>
          </a:xfrm>
          <a:prstGeom prst="roundRect">
            <a:avLst>
              <a:gd name="adj" fmla="val 0"/>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defTabSz="932472" eaLnBrk="1" fontAlgn="base" latinLnBrk="0" hangingPunct="1">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chemeClr val="tx1"/>
                </a:solidFill>
                <a:effectLst/>
                <a:uLnTx/>
                <a:uFillTx/>
                <a:ea typeface="Segoe UI" pitchFamily="34" charset="0"/>
                <a:cs typeface="Segoe UI" pitchFamily="34" charset="0"/>
              </a:rPr>
              <a:t>Microsoft Edge was built together with in house security experts</a:t>
            </a:r>
          </a:p>
        </p:txBody>
      </p:sp>
      <p:cxnSp>
        <p:nvCxnSpPr>
          <p:cNvPr id="21" name="Straight Connector 20"/>
          <p:cNvCxnSpPr/>
          <p:nvPr/>
        </p:nvCxnSpPr>
        <p:spPr>
          <a:xfrm>
            <a:off x="4237037" y="2722979"/>
            <a:ext cx="0" cy="3206011"/>
          </a:xfrm>
          <a:prstGeom prst="line">
            <a:avLst/>
          </a:prstGeom>
          <a:ln w="190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275637" y="2735262"/>
            <a:ext cx="0" cy="3206011"/>
          </a:xfrm>
          <a:prstGeom prst="line">
            <a:avLst/>
          </a:prstGeom>
          <a:ln w="19050">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bwMode="auto">
          <a:xfrm>
            <a:off x="0" y="6327727"/>
            <a:ext cx="12436475" cy="6667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rPr>
              <a:t>Ongoing Microsoft “Bug Bounty” Programs</a:t>
            </a:r>
          </a:p>
        </p:txBody>
      </p:sp>
    </p:spTree>
    <p:extLst>
      <p:ext uri="{BB962C8B-B14F-4D97-AF65-F5344CB8AC3E}">
        <p14:creationId xmlns:p14="http://schemas.microsoft.com/office/powerpoint/2010/main" val="48909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16" presetClass="entr" presetSubtype="42"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arn(outHorizontal)">
                                      <p:cBhvr>
                                        <p:cTn id="10" dur="500"/>
                                        <p:tgtEl>
                                          <p:spTgt spid="21"/>
                                        </p:tgtEl>
                                      </p:cBhvr>
                                    </p:animEffect>
                                  </p:childTnLst>
                                </p:cTn>
                              </p:par>
                              <p:par>
                                <p:cTn id="11" presetID="16" presetClass="entr" presetSubtype="42"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Horizontal)">
                                      <p:cBhvr>
                                        <p:cTn id="13" dur="500"/>
                                        <p:tgtEl>
                                          <p:spTgt spid="23"/>
                                        </p:tgtEl>
                                      </p:cBhvr>
                                    </p:animEffect>
                                  </p:childTnLst>
                                </p:cTn>
                              </p:par>
                            </p:childTnLst>
                          </p:cTn>
                        </p:par>
                        <p:par>
                          <p:cTn id="14" fill="hold">
                            <p:stCondLst>
                              <p:cond delay="500"/>
                            </p:stCondLst>
                            <p:childTnLst>
                              <p:par>
                                <p:cTn id="15" presetID="1" presetClass="entr" presetSubtype="0" fill="hold" grpId="0" nodeType="afterEffect">
                                  <p:stCondLst>
                                    <p:cond delay="0"/>
                                  </p:stCondLst>
                                  <p:iterate type="lt">
                                    <p:tmAbs val="70"/>
                                  </p:iterate>
                                  <p:childTnLst>
                                    <p:set>
                                      <p:cBhvr>
                                        <p:cTn id="16" dur="1" fill="hold">
                                          <p:stCondLst>
                                            <p:cond delay="0"/>
                                          </p:stCondLst>
                                        </p:cTn>
                                        <p:tgtEl>
                                          <p:spTgt spid="5"/>
                                        </p:tgtEl>
                                        <p:attrNameLst>
                                          <p:attrName>style.visibility</p:attrName>
                                        </p:attrNameLst>
                                      </p:cBhvr>
                                      <p:to>
                                        <p:strVal val="visible"/>
                                      </p:to>
                                    </p:set>
                                  </p:childTnLst>
                                </p:cTn>
                              </p:par>
                            </p:childTnLst>
                          </p:cTn>
                        </p:par>
                        <p:par>
                          <p:cTn id="17" fill="hold">
                            <p:stCondLst>
                              <p:cond delay="1971"/>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2471"/>
                            </p:stCondLst>
                            <p:childTnLst>
                              <p:par>
                                <p:cTn id="22" presetID="1" presetClass="entr" presetSubtype="0" fill="hold" grpId="0" nodeType="afterEffect">
                                  <p:stCondLst>
                                    <p:cond delay="0"/>
                                  </p:stCondLst>
                                  <p:iterate type="lt">
                                    <p:tmAbs val="70"/>
                                  </p:iterate>
                                  <p:childTnLst>
                                    <p:set>
                                      <p:cBhvr>
                                        <p:cTn id="23" dur="1" fill="hold">
                                          <p:stCondLst>
                                            <p:cond delay="0"/>
                                          </p:stCondLst>
                                        </p:cTn>
                                        <p:tgtEl>
                                          <p:spTgt spid="2"/>
                                        </p:tgtEl>
                                        <p:attrNameLst>
                                          <p:attrName>style.visibility</p:attrName>
                                        </p:attrNameLst>
                                      </p:cBhvr>
                                      <p:to>
                                        <p:strVal val="visible"/>
                                      </p:to>
                                    </p:set>
                                  </p:childTnLst>
                                </p:cTn>
                              </p:par>
                            </p:childTnLst>
                          </p:cTn>
                        </p:par>
                        <p:par>
                          <p:cTn id="24" fill="hold">
                            <p:stCondLst>
                              <p:cond delay="4432"/>
                            </p:stCondLst>
                            <p:childTnLst>
                              <p:par>
                                <p:cTn id="25" presetID="10" presetClass="entr" presetSubtype="0"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4932"/>
                            </p:stCondLst>
                            <p:childTnLst>
                              <p:par>
                                <p:cTn id="29" presetID="1" presetClass="entr" presetSubtype="0" fill="hold" grpId="0" nodeType="afterEffect">
                                  <p:stCondLst>
                                    <p:cond delay="0"/>
                                  </p:stCondLst>
                                  <p:iterate type="lt">
                                    <p:tmAbs val="70"/>
                                  </p:iterate>
                                  <p:childTnLst>
                                    <p:set>
                                      <p:cBhvr>
                                        <p:cTn id="30" dur="1" fill="hold">
                                          <p:stCondLst>
                                            <p:cond delay="0"/>
                                          </p:stCondLst>
                                        </p:cTn>
                                        <p:tgtEl>
                                          <p:spTgt spid="4"/>
                                        </p:tgtEl>
                                        <p:attrNameLst>
                                          <p:attrName>style.visibility</p:attrName>
                                        </p:attrNameLst>
                                      </p:cBhvr>
                                      <p:to>
                                        <p:strVal val="visible"/>
                                      </p:to>
                                    </p:set>
                                  </p:childTnLst>
                                </p:cTn>
                              </p:par>
                            </p:childTnLst>
                          </p:cTn>
                        </p:par>
                        <p:par>
                          <p:cTn id="31" fill="hold">
                            <p:stCondLst>
                              <p:cond delay="5353"/>
                            </p:stCondLst>
                            <p:childTnLst>
                              <p:par>
                                <p:cTn id="32" presetID="10" presetClass="entr" presetSubtype="0"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4" grpId="0"/>
      <p:bldP spid="2" grpId="0"/>
      <p:bldP spid="4" grpId="0"/>
      <p:bldP spid="5"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1" y="5783262"/>
            <a:ext cx="12436476" cy="1211263"/>
            <a:chOff x="-1" y="5935662"/>
            <a:chExt cx="12436476" cy="1211263"/>
          </a:xfrm>
        </p:grpSpPr>
        <p:sp>
          <p:nvSpPr>
            <p:cNvPr id="33" name="Rectangle 32"/>
            <p:cNvSpPr/>
            <p:nvPr/>
          </p:nvSpPr>
          <p:spPr bwMode="auto">
            <a:xfrm>
              <a:off x="-1" y="5949211"/>
              <a:ext cx="12436476" cy="119771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cxnSp>
          <p:nvCxnSpPr>
            <p:cNvPr id="34" name="Straight Connector 33"/>
            <p:cNvCxnSpPr/>
            <p:nvPr/>
          </p:nvCxnSpPr>
          <p:spPr>
            <a:xfrm>
              <a:off x="0" y="5935662"/>
              <a:ext cx="12436475" cy="13549"/>
            </a:xfrm>
            <a:prstGeom prst="line">
              <a:avLst/>
            </a:prstGeom>
            <a:ln w="381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Title 2"/>
          <p:cNvSpPr>
            <a:spLocks noGrp="1"/>
          </p:cNvSpPr>
          <p:nvPr>
            <p:ph type="title"/>
          </p:nvPr>
        </p:nvSpPr>
        <p:spPr/>
        <p:txBody>
          <a:bodyPr/>
          <a:lstStyle/>
          <a:p>
            <a:r>
              <a:rPr lang="en-US" sz="4400" dirty="0"/>
              <a:t>Measuring Microsoft Edge Security Improvements</a:t>
            </a:r>
          </a:p>
        </p:txBody>
      </p:sp>
      <p:grpSp>
        <p:nvGrpSpPr>
          <p:cNvPr id="2" name="Group 1"/>
          <p:cNvGrpSpPr/>
          <p:nvPr/>
        </p:nvGrpSpPr>
        <p:grpSpPr>
          <a:xfrm>
            <a:off x="274638" y="2774013"/>
            <a:ext cx="3672591" cy="2780649"/>
            <a:chOff x="274638" y="2469213"/>
            <a:chExt cx="3672591" cy="2780649"/>
          </a:xfrm>
        </p:grpSpPr>
        <p:graphicFrame>
          <p:nvGraphicFramePr>
            <p:cNvPr id="5" name="Chart 4"/>
            <p:cNvGraphicFramePr>
              <a:graphicFrameLocks/>
            </p:cNvGraphicFramePr>
            <p:nvPr>
              <p:extLst/>
            </p:nvPr>
          </p:nvGraphicFramePr>
          <p:xfrm>
            <a:off x="274638" y="2469213"/>
            <a:ext cx="3672591" cy="2681224"/>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57200" y="4705097"/>
              <a:ext cx="3333901" cy="544765"/>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900" b="0" i="1" u="none" strike="noStrike" kern="0" cap="none" spc="0" normalizeH="0" baseline="0" noProof="0" dirty="0">
                  <a:ln>
                    <a:noFill/>
                  </a:ln>
                  <a:solidFill>
                    <a:schemeClr val="tx1">
                      <a:lumMod val="60000"/>
                      <a:lumOff val="40000"/>
                    </a:schemeClr>
                  </a:solidFill>
                  <a:effectLst/>
                  <a:uLnTx/>
                  <a:uFillTx/>
                </a:rPr>
                <a:t>Number of exploited Microsoft web browser Remote Code Execution (RCE) CVEs by patch year</a:t>
              </a:r>
            </a:p>
          </p:txBody>
        </p:sp>
      </p:grpSp>
      <p:grpSp>
        <p:nvGrpSpPr>
          <p:cNvPr id="4" name="Group 3"/>
          <p:cNvGrpSpPr/>
          <p:nvPr/>
        </p:nvGrpSpPr>
        <p:grpSpPr>
          <a:xfrm>
            <a:off x="4008437" y="2877640"/>
            <a:ext cx="3886200" cy="2677022"/>
            <a:chOff x="4008437" y="2572840"/>
            <a:chExt cx="3886200" cy="2677022"/>
          </a:xfrm>
        </p:grpSpPr>
        <p:graphicFrame>
          <p:nvGraphicFramePr>
            <p:cNvPr id="12" name="Chart 11"/>
            <p:cNvGraphicFramePr>
              <a:graphicFrameLocks/>
            </p:cNvGraphicFramePr>
            <p:nvPr>
              <p:extLst/>
            </p:nvPr>
          </p:nvGraphicFramePr>
          <p:xfrm>
            <a:off x="4008437" y="2572840"/>
            <a:ext cx="3886200" cy="2245986"/>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p:cNvSpPr txBox="1"/>
            <p:nvPr/>
          </p:nvSpPr>
          <p:spPr>
            <a:xfrm>
              <a:off x="4166469" y="4705097"/>
              <a:ext cx="3581401" cy="544765"/>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900" b="0" i="1" u="none" strike="noStrike" kern="0" cap="none" spc="0" normalizeH="0" baseline="0" noProof="0" dirty="0">
                  <a:ln>
                    <a:noFill/>
                  </a:ln>
                  <a:solidFill>
                    <a:schemeClr val="tx1">
                      <a:lumMod val="60000"/>
                      <a:lumOff val="40000"/>
                    </a:schemeClr>
                  </a:solidFill>
                  <a:effectLst/>
                  <a:uLnTx/>
                  <a:uFillTx/>
                </a:rPr>
                <a:t>Number of days with known Microsoft web browser Remote Code Execution (RCE) zero day in the wild before patch</a:t>
              </a:r>
            </a:p>
          </p:txBody>
        </p:sp>
      </p:grpSp>
      <p:grpSp>
        <p:nvGrpSpPr>
          <p:cNvPr id="7" name="Group 6"/>
          <p:cNvGrpSpPr/>
          <p:nvPr/>
        </p:nvGrpSpPr>
        <p:grpSpPr>
          <a:xfrm>
            <a:off x="7812449" y="2421836"/>
            <a:ext cx="4609292" cy="3106610"/>
            <a:chOff x="7812449" y="2117036"/>
            <a:chExt cx="4609292" cy="3106610"/>
          </a:xfrm>
        </p:grpSpPr>
        <p:graphicFrame>
          <p:nvGraphicFramePr>
            <p:cNvPr id="19" name="Chart 18"/>
            <p:cNvGraphicFramePr>
              <a:graphicFrameLocks/>
            </p:cNvGraphicFramePr>
            <p:nvPr>
              <p:extLst/>
            </p:nvPr>
          </p:nvGraphicFramePr>
          <p:xfrm>
            <a:off x="7812449" y="2117036"/>
            <a:ext cx="4609292" cy="2735928"/>
          </p:xfrm>
          <a:graphic>
            <a:graphicData uri="http://schemas.openxmlformats.org/drawingml/2006/chart">
              <c:chart xmlns:c="http://schemas.openxmlformats.org/drawingml/2006/chart" xmlns:r="http://schemas.openxmlformats.org/officeDocument/2006/relationships" r:id="rId5"/>
            </a:graphicData>
          </a:graphic>
        </p:graphicFrame>
        <p:sp>
          <p:nvSpPr>
            <p:cNvPr id="21" name="TextBox 20"/>
            <p:cNvSpPr txBox="1"/>
            <p:nvPr/>
          </p:nvSpPr>
          <p:spPr>
            <a:xfrm>
              <a:off x="8123237" y="4678881"/>
              <a:ext cx="3856999" cy="544765"/>
            </a:xfrm>
            <a:prstGeom prst="rect">
              <a:avLst/>
            </a:prstGeom>
            <a:noFill/>
          </p:spPr>
          <p:txBody>
            <a:bodyPr wrap="square" lIns="182880" tIns="146304" rIns="182880" bIns="146304" rtlCol="0">
              <a:sp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900" b="0" i="1" u="none" strike="noStrike" kern="0" cap="none" spc="0" normalizeH="0" baseline="0" noProof="0" dirty="0">
                  <a:ln>
                    <a:noFill/>
                  </a:ln>
                  <a:solidFill>
                    <a:schemeClr val="tx1">
                      <a:lumMod val="60000"/>
                      <a:lumOff val="40000"/>
                    </a:schemeClr>
                  </a:solidFill>
                  <a:effectLst/>
                  <a:uLnTx/>
                  <a:uFillTx/>
                </a:rPr>
                <a:t>Number of Remote Code Execution (CVEs) addressed in 2015 by web browser version</a:t>
              </a:r>
            </a:p>
          </p:txBody>
        </p:sp>
      </p:grpSp>
      <p:sp>
        <p:nvSpPr>
          <p:cNvPr id="23" name="Rectangle 22"/>
          <p:cNvSpPr/>
          <p:nvPr/>
        </p:nvSpPr>
        <p:spPr bwMode="auto">
          <a:xfrm>
            <a:off x="0" y="1813882"/>
            <a:ext cx="12436475" cy="6667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 name="Rectangle 8"/>
          <p:cNvSpPr/>
          <p:nvPr/>
        </p:nvSpPr>
        <p:spPr bwMode="auto">
          <a:xfrm>
            <a:off x="293691" y="1918375"/>
            <a:ext cx="3566160" cy="457200"/>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Number of exploited web browser CVEs</a:t>
            </a:r>
          </a:p>
        </p:txBody>
      </p:sp>
      <p:sp>
        <p:nvSpPr>
          <p:cNvPr id="10" name="Rectangle 9"/>
          <p:cNvSpPr/>
          <p:nvPr/>
        </p:nvSpPr>
        <p:spPr bwMode="auto">
          <a:xfrm>
            <a:off x="4447376" y="1918375"/>
            <a:ext cx="3566160" cy="457200"/>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Number of days with known zero day exploit in the wild</a:t>
            </a:r>
          </a:p>
        </p:txBody>
      </p:sp>
      <p:sp>
        <p:nvSpPr>
          <p:cNvPr id="20" name="Rectangle 19"/>
          <p:cNvSpPr/>
          <p:nvPr/>
        </p:nvSpPr>
        <p:spPr bwMode="auto">
          <a:xfrm>
            <a:off x="8601062" y="1918375"/>
            <a:ext cx="3566160" cy="457200"/>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0"/>
              </a:spcBef>
              <a:spcAft>
                <a:spcPts val="60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Semibold" panose="020B0702040204020203" pitchFamily="34" charset="0"/>
                <a:cs typeface="Segoe UI Semibold" panose="020B0702040204020203" pitchFamily="34" charset="0"/>
              </a:rPr>
              <a:t>Number of RCE CVEs by web browser version</a:t>
            </a:r>
          </a:p>
        </p:txBody>
      </p:sp>
      <p:cxnSp>
        <p:nvCxnSpPr>
          <p:cNvPr id="24" name="Straight Connector 23"/>
          <p:cNvCxnSpPr/>
          <p:nvPr/>
        </p:nvCxnSpPr>
        <p:spPr>
          <a:xfrm>
            <a:off x="3932237" y="2811462"/>
            <a:ext cx="0" cy="2408723"/>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123237" y="2823745"/>
            <a:ext cx="0" cy="2408723"/>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75737" y="5935662"/>
            <a:ext cx="3657600" cy="1089529"/>
          </a:xfrm>
          <a:prstGeom prst="rect">
            <a:avLst/>
          </a:prstGeom>
        </p:spPr>
        <p:txBody>
          <a:bodyPr wrap="square">
            <a:noAutofit/>
          </a:bodyPr>
          <a:lstStyle/>
          <a:p>
            <a:pPr marL="0" marR="0" lvl="1" indent="0" algn="ctr" defTabSz="914400" eaLnBrk="1" fontAlgn="auto" latinLnBrk="0" hangingPunct="1">
              <a:lnSpc>
                <a:spcPct val="90000"/>
              </a:lnSpc>
              <a:spcBef>
                <a:spcPts val="0"/>
              </a:spcBef>
              <a:spcAft>
                <a:spcPts val="0"/>
              </a:spcAft>
              <a:buClrTx/>
              <a:buSzPct val="90000"/>
              <a:buFontTx/>
              <a:buNone/>
              <a:tabLst/>
              <a:defRPr/>
            </a:pPr>
            <a:r>
              <a:rPr kumimoji="0" lang="en-US" sz="1800" b="0" i="0" u="none" strike="noStrike" kern="0" cap="none" spc="-70" normalizeH="0" baseline="0" noProof="0" dirty="0">
                <a:ln>
                  <a:noFill/>
                </a:ln>
                <a:solidFill>
                  <a:schemeClr val="accent1"/>
                </a:solidFill>
                <a:effectLst/>
                <a:uLnTx/>
                <a:uFillTx/>
              </a:rPr>
              <a:t>No known zero day exploit for a Microsoft RCE CVE that works against IE11 on Windows 8.1+ for 19 months</a:t>
            </a:r>
          </a:p>
        </p:txBody>
      </p:sp>
      <p:sp>
        <p:nvSpPr>
          <p:cNvPr id="14" name="Rectangle 13"/>
          <p:cNvSpPr/>
          <p:nvPr/>
        </p:nvSpPr>
        <p:spPr>
          <a:xfrm>
            <a:off x="8324337" y="5935662"/>
            <a:ext cx="3657600" cy="840230"/>
          </a:xfrm>
          <a:prstGeom prst="rect">
            <a:avLst/>
          </a:prstGeom>
        </p:spPr>
        <p:txBody>
          <a:bodyPr wrap="square">
            <a:noAutofit/>
          </a:bodyPr>
          <a:lstStyle/>
          <a:p>
            <a:pPr marL="0" marR="0" lvl="1" indent="0" algn="ctr" defTabSz="914400" eaLnBrk="1" fontAlgn="auto" latinLnBrk="0" hangingPunct="1">
              <a:lnSpc>
                <a:spcPct val="90000"/>
              </a:lnSpc>
              <a:spcBef>
                <a:spcPts val="0"/>
              </a:spcBef>
              <a:spcAft>
                <a:spcPts val="0"/>
              </a:spcAft>
              <a:buClrTx/>
              <a:buSzPct val="90000"/>
              <a:buFontTx/>
              <a:buNone/>
              <a:tabLst/>
              <a:defRPr/>
            </a:pPr>
            <a:r>
              <a:rPr kumimoji="0" lang="en-US" sz="1800" b="0" i="0" u="none" strike="noStrike" kern="0" cap="none" spc="-70" normalizeH="0" baseline="0" noProof="0" dirty="0">
                <a:ln>
                  <a:noFill/>
                </a:ln>
                <a:solidFill>
                  <a:schemeClr val="accent1"/>
                </a:solidFill>
                <a:effectLst/>
                <a:uLnTx/>
                <a:uFillTx/>
              </a:rPr>
              <a:t>75% reduction in RCE CVEs that affect Microsoft Edge in the first 5 servicing months</a:t>
            </a:r>
          </a:p>
        </p:txBody>
      </p:sp>
      <p:sp>
        <p:nvSpPr>
          <p:cNvPr id="18" name="Rectangle 17"/>
          <p:cNvSpPr/>
          <p:nvPr/>
        </p:nvSpPr>
        <p:spPr>
          <a:xfrm>
            <a:off x="4389437" y="5935662"/>
            <a:ext cx="3657600" cy="590931"/>
          </a:xfrm>
          <a:prstGeom prst="rect">
            <a:avLst/>
          </a:prstGeom>
        </p:spPr>
        <p:txBody>
          <a:bodyPr wrap="square">
            <a:spAutoFit/>
          </a:bodyPr>
          <a:lstStyle/>
          <a:p>
            <a:pPr marL="0" marR="0" lvl="1" indent="0" algn="ctr" defTabSz="914400" eaLnBrk="1" fontAlgn="auto" latinLnBrk="0" hangingPunct="1">
              <a:lnSpc>
                <a:spcPct val="90000"/>
              </a:lnSpc>
              <a:spcBef>
                <a:spcPts val="0"/>
              </a:spcBef>
              <a:spcAft>
                <a:spcPts val="0"/>
              </a:spcAft>
              <a:buClrTx/>
              <a:buSzPct val="90000"/>
              <a:buFontTx/>
              <a:buNone/>
              <a:tabLst/>
              <a:defRPr/>
            </a:pPr>
            <a:r>
              <a:rPr kumimoji="0" lang="en-US" sz="1800" b="0" i="0" u="none" strike="noStrike" kern="0" cap="none" spc="-70" normalizeH="0" baseline="0" noProof="0" dirty="0">
                <a:ln>
                  <a:noFill/>
                </a:ln>
                <a:solidFill>
                  <a:schemeClr val="accent1"/>
                </a:solidFill>
                <a:effectLst/>
                <a:uLnTx/>
                <a:uFillTx/>
              </a:rPr>
              <a:t>No known exploits in-the-wild that target Microsoft Edge</a:t>
            </a:r>
          </a:p>
        </p:txBody>
      </p:sp>
    </p:spTree>
    <p:extLst>
      <p:ext uri="{BB962C8B-B14F-4D97-AF65-F5344CB8AC3E}">
        <p14:creationId xmlns:p14="http://schemas.microsoft.com/office/powerpoint/2010/main" val="2882775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outHorizontal)">
                                      <p:cBhvr>
                                        <p:cTn id="7" dur="500"/>
                                        <p:tgtEl>
                                          <p:spTgt spid="24"/>
                                        </p:tgtEl>
                                      </p:cBhvr>
                                    </p:animEffect>
                                  </p:childTnLst>
                                </p:cTn>
                              </p:par>
                              <p:par>
                                <p:cTn id="8" presetID="16" presetClass="entr" presetSubtype="42"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arn(outHorizontal)">
                                      <p:cBhvr>
                                        <p:cTn id="10" dur="5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25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ppt_x"/>
                                          </p:val>
                                        </p:tav>
                                        <p:tav tm="100000">
                                          <p:val>
                                            <p:strVal val="#ppt_x"/>
                                          </p:val>
                                        </p:tav>
                                      </p:tavLst>
                                    </p:anim>
                                    <p:anim calcmode="lin" valueType="num">
                                      <p:cBhvr additive="base">
                                        <p:cTn id="42" dur="500" fill="hold"/>
                                        <p:tgtEl>
                                          <p:spTgt spid="32"/>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ID="2" presetClass="entr" presetSubtype="4"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additive="base">
                                        <p:cTn id="46" dur="500" fill="hold"/>
                                        <p:tgtEl>
                                          <p:spTgt spid="8"/>
                                        </p:tgtEl>
                                        <p:attrNameLst>
                                          <p:attrName>ppt_x</p:attrName>
                                        </p:attrNameLst>
                                      </p:cBhvr>
                                      <p:tavLst>
                                        <p:tav tm="0">
                                          <p:val>
                                            <p:strVal val="#ppt_x"/>
                                          </p:val>
                                        </p:tav>
                                        <p:tav tm="100000">
                                          <p:val>
                                            <p:strVal val="#ppt_x"/>
                                          </p:val>
                                        </p:tav>
                                      </p:tavLst>
                                    </p:anim>
                                    <p:anim calcmode="lin" valueType="num">
                                      <p:cBhvr additive="base">
                                        <p:cTn id="4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ppt_x"/>
                                          </p:val>
                                        </p:tav>
                                        <p:tav tm="100000">
                                          <p:val>
                                            <p:strVal val="#ppt_x"/>
                                          </p:val>
                                        </p:tav>
                                      </p:tavLst>
                                    </p:anim>
                                    <p:anim calcmode="lin" valueType="num">
                                      <p:cBhvr additive="base">
                                        <p:cTn id="5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4">
                                            <p:txEl>
                                              <p:pRg st="0" end="0"/>
                                            </p:txEl>
                                          </p:spTgt>
                                        </p:tgtEl>
                                        <p:attrNameLst>
                                          <p:attrName>style.visibility</p:attrName>
                                        </p:attrNameLst>
                                      </p:cBhvr>
                                      <p:to>
                                        <p:strVal val="visible"/>
                                      </p:to>
                                    </p:set>
                                    <p:anim calcmode="lin" valueType="num">
                                      <p:cBhvr additive="base">
                                        <p:cTn id="58"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0" grpId="0"/>
      <p:bldP spid="8"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Conclusion</a:t>
            </a:r>
          </a:p>
        </p:txBody>
      </p:sp>
      <p:sp>
        <p:nvSpPr>
          <p:cNvPr id="5" name="Text Placeholder 4"/>
          <p:cNvSpPr>
            <a:spLocks noGrp="1"/>
          </p:cNvSpPr>
          <p:nvPr>
            <p:ph type="body" sz="quarter" idx="10"/>
          </p:nvPr>
        </p:nvSpPr>
        <p:spPr>
          <a:xfrm>
            <a:off x="274638" y="1212850"/>
            <a:ext cx="11887200" cy="4444294"/>
          </a:xfrm>
        </p:spPr>
        <p:txBody>
          <a:bodyPr/>
          <a:lstStyle/>
          <a:p>
            <a:pPr marL="0" indent="0">
              <a:spcBef>
                <a:spcPts val="3000"/>
              </a:spcBef>
              <a:buNone/>
            </a:pPr>
            <a:r>
              <a:rPr lang="en-US" sz="3600" dirty="0">
                <a:solidFill>
                  <a:schemeClr val="accent1"/>
                </a:solidFill>
              </a:rPr>
              <a:t>Microsoft Edge was built from the ground up to mitigate current and future exploit techniques</a:t>
            </a:r>
          </a:p>
          <a:p>
            <a:pPr marL="0" indent="0">
              <a:spcBef>
                <a:spcPts val="3000"/>
              </a:spcBef>
              <a:buNone/>
            </a:pPr>
            <a:r>
              <a:rPr lang="en-US" sz="3600" dirty="0">
                <a:solidFill>
                  <a:schemeClr val="accent1"/>
                </a:solidFill>
              </a:rPr>
              <a:t>Each iteration of Microsoft Edge introduces new and innovative security features to keep attackers in a disrupted state</a:t>
            </a:r>
          </a:p>
          <a:p>
            <a:pPr marL="0" indent="0">
              <a:spcBef>
                <a:spcPts val="3000"/>
              </a:spcBef>
              <a:buNone/>
            </a:pPr>
            <a:r>
              <a:rPr lang="en-US" sz="3600" dirty="0">
                <a:solidFill>
                  <a:schemeClr val="accent1"/>
                </a:solidFill>
              </a:rPr>
              <a:t>Microsoft Edge has seen no zero-day exploits or in-the-wild-attacks since shipping</a:t>
            </a:r>
          </a:p>
        </p:txBody>
      </p:sp>
    </p:spTree>
    <p:extLst>
      <p:ext uri="{BB962C8B-B14F-4D97-AF65-F5344CB8AC3E}">
        <p14:creationId xmlns:p14="http://schemas.microsoft.com/office/powerpoint/2010/main" val="355109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5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Agenda</a:t>
            </a:r>
          </a:p>
        </p:txBody>
      </p:sp>
      <p:graphicFrame>
        <p:nvGraphicFramePr>
          <p:cNvPr id="4" name="Table 3"/>
          <p:cNvGraphicFramePr>
            <a:graphicFrameLocks noGrp="1"/>
          </p:cNvGraphicFramePr>
          <p:nvPr>
            <p:extLst>
              <p:ext uri="{D42A27DB-BD31-4B8C-83A1-F6EECF244321}">
                <p14:modId xmlns:p14="http://schemas.microsoft.com/office/powerpoint/2010/main" val="2035336982"/>
              </p:ext>
            </p:extLst>
          </p:nvPr>
        </p:nvGraphicFramePr>
        <p:xfrm>
          <a:off x="274639" y="1592262"/>
          <a:ext cx="11734799" cy="4177750"/>
        </p:xfrm>
        <a:graphic>
          <a:graphicData uri="http://schemas.openxmlformats.org/drawingml/2006/table">
            <a:tbl>
              <a:tblPr firstRow="1" bandRow="1">
                <a:tableStyleId>{5C22544A-7EE6-4342-B048-85BDC9FD1C3A}</a:tableStyleId>
              </a:tblPr>
              <a:tblGrid>
                <a:gridCol w="1506026">
                  <a:extLst>
                    <a:ext uri="{9D8B030D-6E8A-4147-A177-3AD203B41FA5}">
                      <a16:colId xmlns:a16="http://schemas.microsoft.com/office/drawing/2014/main" val="1860728608"/>
                    </a:ext>
                  </a:extLst>
                </a:gridCol>
                <a:gridCol w="2533110">
                  <a:extLst>
                    <a:ext uri="{9D8B030D-6E8A-4147-A177-3AD203B41FA5}">
                      <a16:colId xmlns:a16="http://schemas.microsoft.com/office/drawing/2014/main" val="1673371541"/>
                    </a:ext>
                  </a:extLst>
                </a:gridCol>
                <a:gridCol w="2533110">
                  <a:extLst>
                    <a:ext uri="{9D8B030D-6E8A-4147-A177-3AD203B41FA5}">
                      <a16:colId xmlns:a16="http://schemas.microsoft.com/office/drawing/2014/main" val="4078571987"/>
                    </a:ext>
                  </a:extLst>
                </a:gridCol>
                <a:gridCol w="2533110">
                  <a:extLst>
                    <a:ext uri="{9D8B030D-6E8A-4147-A177-3AD203B41FA5}">
                      <a16:colId xmlns:a16="http://schemas.microsoft.com/office/drawing/2014/main" val="330406170"/>
                    </a:ext>
                  </a:extLst>
                </a:gridCol>
                <a:gridCol w="876481">
                  <a:extLst>
                    <a:ext uri="{9D8B030D-6E8A-4147-A177-3AD203B41FA5}">
                      <a16:colId xmlns:a16="http://schemas.microsoft.com/office/drawing/2014/main" val="3209105062"/>
                    </a:ext>
                  </a:extLst>
                </a:gridCol>
                <a:gridCol w="876481">
                  <a:extLst>
                    <a:ext uri="{9D8B030D-6E8A-4147-A177-3AD203B41FA5}">
                      <a16:colId xmlns:a16="http://schemas.microsoft.com/office/drawing/2014/main" val="3037881235"/>
                    </a:ext>
                  </a:extLst>
                </a:gridCol>
                <a:gridCol w="876481">
                  <a:extLst>
                    <a:ext uri="{9D8B030D-6E8A-4147-A177-3AD203B41FA5}">
                      <a16:colId xmlns:a16="http://schemas.microsoft.com/office/drawing/2014/main" val="1690013346"/>
                    </a:ext>
                  </a:extLst>
                </a:gridCol>
              </a:tblGrid>
              <a:tr h="609600">
                <a:tc rowSpan="2">
                  <a:txBody>
                    <a:bodyPr/>
                    <a:lstStyle/>
                    <a:p>
                      <a:pPr algn="ctr"/>
                      <a:r>
                        <a:rPr lang="en-US" sz="1600" dirty="0"/>
                        <a:t>Day</a:t>
                      </a:r>
                      <a:endParaRPr lang="en-US" sz="1600" b="0" dirty="0">
                        <a:latin typeface="Segoe UI Semibold" panose="020B0702040204020203" pitchFamily="34" charset="0"/>
                        <a:cs typeface="Segoe UI Semibold" panose="020B0702040204020203" pitchFamily="34" charset="0"/>
                      </a:endParaRPr>
                    </a:p>
                  </a:txBody>
                  <a:tcPr anchor="ctr">
                    <a:lnL w="28575" cap="flat" cmpd="sng" algn="ctr">
                      <a:solidFill>
                        <a:srgbClr val="0078D7"/>
                      </a:solidFill>
                      <a:prstDash val="solid"/>
                      <a:round/>
                      <a:headEnd type="none" w="med" len="med"/>
                      <a:tailEnd type="none" w="med" len="med"/>
                    </a:lnL>
                    <a:lnT w="28575" cap="flat" cmpd="sng" algn="ctr">
                      <a:solidFill>
                        <a:srgbClr val="0078D7"/>
                      </a:solidFill>
                      <a:prstDash val="solid"/>
                      <a:round/>
                      <a:headEnd type="none" w="med" len="med"/>
                      <a:tailEnd type="none" w="med" len="med"/>
                    </a:lnT>
                  </a:tcPr>
                </a:tc>
                <a:tc rowSpan="2">
                  <a:txBody>
                    <a:bodyPr/>
                    <a:lstStyle/>
                    <a:p>
                      <a:pPr algn="ctr"/>
                      <a:r>
                        <a:rPr lang="en-US" sz="1200" dirty="0"/>
                        <a:t>Day 1</a:t>
                      </a:r>
                    </a:p>
                    <a:p>
                      <a:pPr algn="ctr"/>
                      <a:r>
                        <a:rPr lang="en-US" sz="1200" dirty="0"/>
                        <a:t>Deployment</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rowSpan="2">
                  <a:txBody>
                    <a:bodyPr/>
                    <a:lstStyle/>
                    <a:p>
                      <a:pPr algn="ctr"/>
                      <a:r>
                        <a:rPr lang="en-US" sz="1200" dirty="0"/>
                        <a:t>Day 2</a:t>
                      </a:r>
                    </a:p>
                    <a:p>
                      <a:pPr algn="ctr"/>
                      <a:r>
                        <a:rPr lang="en-US" sz="1200" dirty="0"/>
                        <a:t>Management</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rowSpan="2">
                  <a:txBody>
                    <a:bodyPr/>
                    <a:lstStyle/>
                    <a:p>
                      <a:pPr algn="ctr"/>
                      <a:r>
                        <a:rPr lang="en-US" sz="1200" dirty="0"/>
                        <a:t>Day 3</a:t>
                      </a:r>
                    </a:p>
                    <a:p>
                      <a:pPr algn="ctr"/>
                      <a:r>
                        <a:rPr lang="en-US" sz="1200" dirty="0"/>
                        <a:t>Security</a:t>
                      </a:r>
                      <a:endParaRPr lang="en-US" sz="1200" b="0" dirty="0">
                        <a:latin typeface="Segoe UI Semibold" panose="020B0702040204020203" pitchFamily="34" charset="0"/>
                        <a:cs typeface="Segoe UI Semibold" panose="020B0702040204020203" pitchFamily="34" charset="0"/>
                      </a:endParaRPr>
                    </a:p>
                  </a:txBody>
                  <a:tcPr anchor="ctr">
                    <a:lnT w="28575" cap="flat" cmpd="sng" algn="ctr">
                      <a:solidFill>
                        <a:srgbClr val="0078D7"/>
                      </a:solidFill>
                      <a:prstDash val="solid"/>
                      <a:round/>
                      <a:headEnd type="none" w="med" len="med"/>
                      <a:tailEnd type="none" w="med" len="med"/>
                    </a:lnT>
                  </a:tcPr>
                </a:tc>
                <a:tc gridSpan="3">
                  <a:txBody>
                    <a:bodyPr/>
                    <a:lstStyle/>
                    <a:p>
                      <a:pPr algn="ctr"/>
                      <a:r>
                        <a:rPr lang="en-US" sz="1200" dirty="0">
                          <a:solidFill>
                            <a:srgbClr val="0078D7"/>
                          </a:solidFill>
                        </a:rPr>
                        <a:t>Day 4</a:t>
                      </a:r>
                    </a:p>
                    <a:p>
                      <a:pPr algn="ctr"/>
                      <a:r>
                        <a:rPr lang="en-US" sz="1200" dirty="0">
                          <a:solidFill>
                            <a:srgbClr val="0078D7"/>
                          </a:solidFill>
                        </a:rPr>
                        <a:t>Windows for CSP</a:t>
                      </a:r>
                      <a:endParaRPr lang="en-US" sz="1200" b="0" dirty="0">
                        <a:solidFill>
                          <a:srgbClr val="0078D7"/>
                        </a:solidFill>
                        <a:latin typeface="Segoe UI Semibold" panose="020B0702040204020203" pitchFamily="34" charset="0"/>
                        <a:cs typeface="Segoe UI Semibold" panose="020B0702040204020203" pitchFamily="34" charset="0"/>
                      </a:endParaRPr>
                    </a:p>
                  </a:txBody>
                  <a:tcPr anchor="ctr">
                    <a:lnR w="28575" cap="flat" cmpd="sng" algn="ctr">
                      <a:solidFill>
                        <a:srgbClr val="0078D7"/>
                      </a:solidFill>
                      <a:prstDash val="solid"/>
                      <a:round/>
                      <a:headEnd type="none" w="med" len="med"/>
                      <a:tailEnd type="none" w="med" len="med"/>
                    </a:lnR>
                    <a:lnT w="28575" cap="flat" cmpd="sng" algn="ctr">
                      <a:solidFill>
                        <a:srgbClr val="0078D7"/>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E7ECF8"/>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03093489"/>
                  </a:ext>
                </a:extLst>
              </a:tr>
              <a:tr h="38100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900" kern="1200" dirty="0">
                          <a:solidFill>
                            <a:schemeClr val="bg1"/>
                          </a:solidFill>
                        </a:rPr>
                        <a:t>Deployment</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algn="ctr"/>
                      <a:r>
                        <a:rPr lang="en-US" sz="900" kern="1200" dirty="0">
                          <a:solidFill>
                            <a:schemeClr val="bg1"/>
                          </a:solidFill>
                        </a:rPr>
                        <a:t>Management</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p>
                      <a:pPr algn="ctr"/>
                      <a:r>
                        <a:rPr lang="en-US" sz="900" kern="1200" dirty="0">
                          <a:solidFill>
                            <a:schemeClr val="bg1"/>
                          </a:solidFill>
                        </a:rPr>
                        <a:t>Security</a:t>
                      </a:r>
                      <a:endParaRPr lang="en-US" sz="900" b="0" kern="1200" dirty="0">
                        <a:solidFill>
                          <a:schemeClr val="bg1"/>
                        </a:solidFill>
                        <a:latin typeface="Segoe UI Semibold" panose="020B0702040204020203" pitchFamily="34" charset="0"/>
                        <a:ea typeface="+mn-ea"/>
                        <a:cs typeface="Segoe UI Semibold" panose="020B0702040204020203" pitchFamily="34" charset="0"/>
                      </a:endParaRPr>
                    </a:p>
                  </a:txBody>
                  <a:tcPr marL="45720" marR="45720" anchor="ctr">
                    <a:lnL w="12700" cap="flat" cmpd="sng" algn="ctr">
                      <a:solidFill>
                        <a:schemeClr val="bg1"/>
                      </a:solidFill>
                      <a:prstDash val="solid"/>
                      <a:round/>
                      <a:headEnd type="none" w="med" len="med"/>
                      <a:tailEnd type="none" w="med" len="med"/>
                    </a:lnL>
                    <a:lnR w="28575" cap="flat" cmpd="sng" algn="ctr">
                      <a:solidFill>
                        <a:srgbClr val="0078D7"/>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2779937543"/>
                  </a:ext>
                </a:extLst>
              </a:tr>
              <a:tr h="637430">
                <a:tc rowSpan="5">
                  <a:txBody>
                    <a:bodyPr/>
                    <a:lstStyle/>
                    <a:p>
                      <a:pPr algn="ctr"/>
                      <a:r>
                        <a:rPr lang="en-US" sz="1600" dirty="0"/>
                        <a:t>Synopsis</a:t>
                      </a:r>
                      <a:endParaRPr lang="en-US" sz="1600" dirty="0">
                        <a:latin typeface="Segoe UI Semibold" panose="020B0702040204020203" pitchFamily="34" charset="0"/>
                        <a:cs typeface="Segoe UI Semibold" panose="020B0702040204020203" pitchFamily="34" charset="0"/>
                      </a:endParaRPr>
                    </a:p>
                  </a:txBody>
                  <a:tcPr anchor="ctr">
                    <a:lnL w="28575" cap="flat" cmpd="sng" algn="ctr">
                      <a:solidFill>
                        <a:srgbClr val="0078D7"/>
                      </a:solidFill>
                      <a:prstDash val="solid"/>
                      <a:round/>
                      <a:headEnd type="none" w="med" len="med"/>
                      <a:tailEnd type="none" w="med" len="med"/>
                    </a:lnL>
                    <a:lnB w="28575" cap="flat" cmpd="sng" algn="ctr">
                      <a:solidFill>
                        <a:srgbClr val="0078D7"/>
                      </a:solidFill>
                      <a:prstDash val="solid"/>
                      <a:round/>
                      <a:headEnd type="none" w="med" len="med"/>
                      <a:tailEnd type="none" w="med" len="med"/>
                    </a:lnB>
                  </a:tcPr>
                </a:tc>
                <a:tc>
                  <a:txBody>
                    <a:bodyPr/>
                    <a:lstStyle/>
                    <a:p>
                      <a:pPr algn="l"/>
                      <a:r>
                        <a:rPr lang="en-US" sz="1100" kern="1200" dirty="0">
                          <a:solidFill>
                            <a:schemeClr val="dk1"/>
                          </a:solidFill>
                          <a:latin typeface="+mn-lt"/>
                          <a:ea typeface="+mn-ea"/>
                          <a:cs typeface="+mn-cs"/>
                        </a:rPr>
                        <a:t>Module 1 – Introduction</a:t>
                      </a:r>
                    </a:p>
                  </a:txBody>
                  <a:tcPr anchor="ctr"/>
                </a:tc>
                <a:tc>
                  <a:txBody>
                    <a:bodyPr/>
                    <a:lstStyle/>
                    <a:p>
                      <a:pPr algn="l"/>
                      <a:r>
                        <a:rPr lang="en-US" sz="1100" dirty="0"/>
                        <a:t>Module 1 – Base System Setup</a:t>
                      </a:r>
                      <a:endParaRPr lang="en-US" sz="1100" dirty="0">
                        <a:latin typeface="+mn-lt"/>
                        <a:cs typeface="Segoe UI Light" panose="020B0502040204020203" pitchFamily="34" charset="0"/>
                      </a:endParaRPr>
                    </a:p>
                  </a:txBody>
                  <a:tcPr anchor="ctr"/>
                </a:tc>
                <a:tc>
                  <a:txBody>
                    <a:bodyPr/>
                    <a:lstStyle/>
                    <a:p>
                      <a:pPr algn="l"/>
                      <a:r>
                        <a:rPr lang="en-US" sz="1100" dirty="0"/>
                        <a:t>Module 1 – Analysis Of Common Threats</a:t>
                      </a:r>
                      <a:endParaRPr lang="en-US" sz="1100" dirty="0">
                        <a:latin typeface="+mn-lt"/>
                        <a:cs typeface="Segoe UI Light" panose="020B0502040204020203" pitchFamily="34" charset="0"/>
                      </a:endParaRPr>
                    </a:p>
                  </a:txBody>
                  <a:tcPr anchor="ctr"/>
                </a:tc>
                <a:tc gridSpan="3">
                  <a:txBody>
                    <a:bodyPr/>
                    <a:lstStyle/>
                    <a:p>
                      <a:pPr algn="l"/>
                      <a:r>
                        <a:rPr lang="en-US" sz="1100" dirty="0"/>
                        <a:t>Module 1 – Windows for SMB Partners</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lnT w="38100" cap="flat" cmpd="sng" algn="ctr">
                      <a:solidFill>
                        <a:schemeClr val="bg1"/>
                      </a:solidFill>
                      <a:prstDash val="solid"/>
                      <a:round/>
                      <a:headEnd type="none" w="med" len="med"/>
                      <a:tailEnd type="none" w="med" len="med"/>
                    </a:lnT>
                  </a:tcPr>
                </a:tc>
                <a:tc hMerge="1">
                  <a:txBody>
                    <a:bodyPr/>
                    <a:lstStyle/>
                    <a:p>
                      <a:pPr algn="ctr"/>
                      <a:endParaRPr lang="en-US" sz="1000" dirty="0"/>
                    </a:p>
                  </a:txBody>
                  <a:tcPr/>
                </a:tc>
                <a:tc hMerge="1">
                  <a:txBody>
                    <a:bodyPr/>
                    <a:lstStyle/>
                    <a:p>
                      <a:pPr algn="ctr"/>
                      <a:endParaRPr lang="en-US" sz="1000" dirty="0"/>
                    </a:p>
                  </a:txBody>
                  <a:tcPr/>
                </a:tc>
                <a:extLst>
                  <a:ext uri="{0D108BD9-81ED-4DB2-BD59-A6C34878D82A}">
                    <a16:rowId xmlns:a16="http://schemas.microsoft.com/office/drawing/2014/main" val="2649304522"/>
                  </a:ext>
                </a:extLst>
              </a:tr>
              <a:tr h="637430">
                <a:tc vMerge="1">
                  <a:txBody>
                    <a:bodyPr/>
                    <a:lstStyle/>
                    <a:p>
                      <a:endParaRPr lang="en-US"/>
                    </a:p>
                  </a:txBody>
                  <a:tcPr/>
                </a:tc>
                <a:tc>
                  <a:txBody>
                    <a:bodyPr/>
                    <a:lstStyle/>
                    <a:p>
                      <a:pPr algn="l"/>
                      <a:r>
                        <a:rPr lang="en-US" sz="1100" dirty="0"/>
                        <a:t>Module 2 – Applications</a:t>
                      </a:r>
                      <a:r>
                        <a:rPr lang="en-US" sz="1100" baseline="0" dirty="0"/>
                        <a:t> &amp; Updates</a:t>
                      </a:r>
                      <a:endParaRPr lang="en-US" sz="1100" dirty="0">
                        <a:latin typeface="+mn-lt"/>
                        <a:cs typeface="Segoe UI Light" panose="020B0502040204020203" pitchFamily="34" charset="0"/>
                      </a:endParaRPr>
                    </a:p>
                  </a:txBody>
                  <a:tcPr anchor="ctr"/>
                </a:tc>
                <a:tc>
                  <a:txBody>
                    <a:bodyPr/>
                    <a:lstStyle/>
                    <a:p>
                      <a:pPr algn="l"/>
                      <a:r>
                        <a:rPr lang="en-US" sz="1100" dirty="0"/>
                        <a:t>Module 2 – Configuration</a:t>
                      </a:r>
                      <a:endParaRPr lang="en-US" sz="1100" dirty="0">
                        <a:latin typeface="+mn-lt"/>
                        <a:cs typeface="Segoe UI Light" panose="020B0502040204020203" pitchFamily="34" charset="0"/>
                      </a:endParaRPr>
                    </a:p>
                  </a:txBody>
                  <a:tcPr anchor="ctr"/>
                </a:tc>
                <a:tc>
                  <a:txBody>
                    <a:bodyPr/>
                    <a:lstStyle/>
                    <a:p>
                      <a:pPr algn="l"/>
                      <a:r>
                        <a:rPr lang="en-US" sz="1100" dirty="0"/>
                        <a:t>Module 2 – Hardening Windows</a:t>
                      </a:r>
                      <a:endParaRPr lang="en-US" sz="1100" dirty="0">
                        <a:latin typeface="+mn-lt"/>
                        <a:cs typeface="Segoe UI Light" panose="020B0502040204020203" pitchFamily="34" charset="0"/>
                      </a:endParaRPr>
                    </a:p>
                  </a:txBody>
                  <a:tcPr anchor="ctr"/>
                </a:tc>
                <a:tc gridSpan="3">
                  <a:txBody>
                    <a:bodyPr/>
                    <a:lstStyle/>
                    <a:p>
                      <a:pPr algn="l"/>
                      <a:r>
                        <a:rPr lang="en-US" sz="1100" dirty="0"/>
                        <a:t>Module 2 – Windows Ent. Subscription</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980145"/>
                  </a:ext>
                </a:extLst>
              </a:tr>
              <a:tr h="637430">
                <a:tc vMerge="1">
                  <a:txBody>
                    <a:bodyPr/>
                    <a:lstStyle/>
                    <a:p>
                      <a:endParaRPr lang="en-US"/>
                    </a:p>
                  </a:txBody>
                  <a:tcPr/>
                </a:tc>
                <a:tc>
                  <a:txBody>
                    <a:bodyPr/>
                    <a:lstStyle/>
                    <a:p>
                      <a:pPr algn="l"/>
                      <a:r>
                        <a:rPr lang="en-US" sz="1100" dirty="0"/>
                        <a:t>Module 3 – Windows</a:t>
                      </a:r>
                      <a:r>
                        <a:rPr lang="en-US" sz="1100" baseline="0" dirty="0"/>
                        <a:t> as a Service (</a:t>
                      </a:r>
                      <a:r>
                        <a:rPr lang="en-US" sz="1100" baseline="0" dirty="0" err="1"/>
                        <a:t>WaaS</a:t>
                      </a:r>
                      <a:r>
                        <a:rPr lang="en-US" sz="1100" baseline="0" dirty="0"/>
                        <a:t>)</a:t>
                      </a:r>
                      <a:endParaRPr lang="en-US" sz="1100" dirty="0">
                        <a:latin typeface="+mn-lt"/>
                        <a:cs typeface="Segoe UI Light" panose="020B0502040204020203" pitchFamily="34" charset="0"/>
                      </a:endParaRPr>
                    </a:p>
                  </a:txBody>
                  <a:tcPr anchor="ctr"/>
                </a:tc>
                <a:tc>
                  <a:txBody>
                    <a:bodyPr/>
                    <a:lstStyle/>
                    <a:p>
                      <a:pPr algn="l"/>
                      <a:r>
                        <a:rPr lang="en-US" sz="1100" kern="1200" dirty="0">
                          <a:solidFill>
                            <a:schemeClr val="dk1"/>
                          </a:solidFill>
                          <a:latin typeface="+mn-lt"/>
                          <a:ea typeface="+mn-ea"/>
                          <a:cs typeface="+mn-cs"/>
                        </a:rPr>
                        <a:t>Module 3 – Managing Client Devices</a:t>
                      </a:r>
                    </a:p>
                  </a:txBody>
                  <a:tcPr anchor="ctr"/>
                </a:tc>
                <a:tc>
                  <a:txBody>
                    <a:bodyPr/>
                    <a:lstStyle/>
                    <a:p>
                      <a:pPr algn="l"/>
                      <a:r>
                        <a:rPr lang="en-US" sz="1100" dirty="0"/>
                        <a:t>Module 3 – Advanced Threat Protection</a:t>
                      </a:r>
                      <a:endParaRPr lang="en-US" sz="1100" dirty="0">
                        <a:latin typeface="+mn-lt"/>
                        <a:cs typeface="Segoe UI Light" panose="020B0502040204020203" pitchFamily="34" charset="0"/>
                      </a:endParaRPr>
                    </a:p>
                  </a:txBody>
                  <a:tcPr anchor="ctr"/>
                </a:tc>
                <a:tc gridSpan="3">
                  <a:txBody>
                    <a:bodyPr/>
                    <a:lstStyle/>
                    <a:p>
                      <a:pPr algn="l"/>
                      <a:r>
                        <a:rPr lang="en-US" sz="1100" dirty="0"/>
                        <a:t>Module 3 – Deployment</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91859801"/>
                  </a:ext>
                </a:extLst>
              </a:tr>
              <a:tr h="637430">
                <a:tc vMerge="1">
                  <a:txBody>
                    <a:bodyPr/>
                    <a:lstStyle/>
                    <a:p>
                      <a:endParaRPr lang="en-US"/>
                    </a:p>
                  </a:txBody>
                  <a:tcPr/>
                </a:tc>
                <a:tc>
                  <a:txBody>
                    <a:bodyPr/>
                    <a:lstStyle/>
                    <a:p>
                      <a:pPr algn="l"/>
                      <a:r>
                        <a:rPr lang="en-US" sz="1100" dirty="0"/>
                        <a:t>Module 4 – Browsers &amp; Internet Security</a:t>
                      </a:r>
                      <a:endParaRPr lang="en-US" sz="1100" dirty="0">
                        <a:latin typeface="+mn-lt"/>
                        <a:cs typeface="Segoe UI Light" panose="020B0502040204020203" pitchFamily="34" charset="0"/>
                      </a:endParaRPr>
                    </a:p>
                  </a:txBody>
                  <a:tcPr anchor="ctr"/>
                </a:tc>
                <a:tc>
                  <a:txBody>
                    <a:bodyPr/>
                    <a:lstStyle/>
                    <a:p>
                      <a:pPr algn="l"/>
                      <a:r>
                        <a:rPr lang="en-US" sz="1100" kern="1200" dirty="0">
                          <a:solidFill>
                            <a:schemeClr val="dk1"/>
                          </a:solidFill>
                          <a:latin typeface="+mn-lt"/>
                          <a:ea typeface="+mn-ea"/>
                          <a:cs typeface="+mn-cs"/>
                        </a:rPr>
                        <a:t>Module 4 – Advanced management options I</a:t>
                      </a:r>
                    </a:p>
                  </a:txBody>
                  <a:tcPr anchor="ctr"/>
                </a:tc>
                <a:tc>
                  <a:txBody>
                    <a:bodyPr/>
                    <a:lstStyle/>
                    <a:p>
                      <a:pPr algn="l"/>
                      <a:r>
                        <a:rPr lang="en-US" sz="1100" dirty="0"/>
                        <a:t>Module 4 – Information Security (AIP/WIP)</a:t>
                      </a:r>
                      <a:endParaRPr lang="en-US" sz="1100" dirty="0">
                        <a:latin typeface="+mn-lt"/>
                        <a:cs typeface="Segoe UI Light" panose="020B0502040204020203" pitchFamily="34" charset="0"/>
                      </a:endParaRPr>
                    </a:p>
                  </a:txBody>
                  <a:tcPr anchor="ctr"/>
                </a:tc>
                <a:tc gridSpan="3">
                  <a:txBody>
                    <a:bodyPr/>
                    <a:lstStyle/>
                    <a:p>
                      <a:pPr algn="l"/>
                      <a:r>
                        <a:rPr lang="en-US" sz="1100" dirty="0"/>
                        <a:t>Module 4 – Managing Updates</a:t>
                      </a:r>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53951200"/>
                  </a:ext>
                </a:extLst>
              </a:tr>
              <a:tr h="637430">
                <a:tc vMerge="1">
                  <a:txBody>
                    <a:bodyPr/>
                    <a:lstStyle/>
                    <a:p>
                      <a:endParaRPr lang="en-US"/>
                    </a:p>
                  </a:txBody>
                  <a:tcPr/>
                </a:tc>
                <a:tc>
                  <a:txBody>
                    <a:bodyPr/>
                    <a:lstStyle/>
                    <a:p>
                      <a:pPr algn="l"/>
                      <a:r>
                        <a:rPr lang="en-US" sz="1100" dirty="0"/>
                        <a:t>Module 5 – Secure Boot &amp; Device Guard</a:t>
                      </a:r>
                      <a:endParaRPr lang="en-US" sz="1100" dirty="0">
                        <a:latin typeface="+mn-lt"/>
                        <a:cs typeface="Segoe UI Light" panose="020B0502040204020203" pitchFamily="34" charset="0"/>
                      </a:endParaRPr>
                    </a:p>
                  </a:txBody>
                  <a:tcPr anchor="ctr">
                    <a:lnB w="28575" cap="flat" cmpd="sng" algn="ctr">
                      <a:solidFill>
                        <a:srgbClr val="0078D7"/>
                      </a:solidFill>
                      <a:prstDash val="solid"/>
                      <a:round/>
                      <a:headEnd type="none" w="med" len="med"/>
                      <a:tailEnd type="none" w="med" len="med"/>
                    </a:lnB>
                  </a:tcPr>
                </a:tc>
                <a:tc>
                  <a:txBody>
                    <a:bodyPr/>
                    <a:lstStyle/>
                    <a:p>
                      <a:pPr marL="0" algn="l" defTabSz="932742" rtl="0" eaLnBrk="1" latinLnBrk="0" hangingPunct="1"/>
                      <a:r>
                        <a:rPr lang="en-US" sz="1100" kern="1200" dirty="0">
                          <a:solidFill>
                            <a:schemeClr val="dk1"/>
                          </a:solidFill>
                          <a:latin typeface="+mn-lt"/>
                          <a:ea typeface="+mn-ea"/>
                          <a:cs typeface="+mn-cs"/>
                        </a:rPr>
                        <a:t>Module 5 - Advanced management options II</a:t>
                      </a:r>
                    </a:p>
                  </a:txBody>
                  <a:tcPr anchor="ctr">
                    <a:lnB w="28575" cap="flat" cmpd="sng" algn="ctr">
                      <a:solidFill>
                        <a:srgbClr val="0078D7"/>
                      </a:solidFill>
                      <a:prstDash val="solid"/>
                      <a:round/>
                      <a:headEnd type="none" w="med" len="med"/>
                      <a:tailEnd type="none" w="med" len="med"/>
                    </a:lnB>
                  </a:tcPr>
                </a:tc>
                <a:tc>
                  <a:txBody>
                    <a:bodyPr/>
                    <a:lstStyle/>
                    <a:p>
                      <a:pPr algn="l"/>
                      <a:r>
                        <a:rPr lang="en-US" sz="1100" kern="1200" dirty="0">
                          <a:solidFill>
                            <a:srgbClr val="0078D7"/>
                          </a:solidFill>
                          <a:latin typeface="Segoe UI Semibold" panose="020B0702040204020203" pitchFamily="34" charset="0"/>
                          <a:ea typeface="+mn-ea"/>
                          <a:cs typeface="Segoe UI Semibold" panose="020B0702040204020203" pitchFamily="34" charset="0"/>
                        </a:rPr>
                        <a:t>Module 5 – Internet Security </a:t>
                      </a:r>
                    </a:p>
                  </a:txBody>
                  <a:tcPr anchor="ctr">
                    <a:lnB w="28575" cap="flat" cmpd="sng" algn="ctr">
                      <a:solidFill>
                        <a:srgbClr val="0078D7"/>
                      </a:solidFill>
                      <a:prstDash val="solid"/>
                      <a:round/>
                      <a:headEnd type="none" w="med" len="med"/>
                      <a:tailEnd type="none" w="med" len="med"/>
                    </a:lnB>
                  </a:tcPr>
                </a:tc>
                <a:tc gridSpan="3">
                  <a:txBody>
                    <a:bodyPr/>
                    <a:lstStyle/>
                    <a:p>
                      <a:pPr algn="l"/>
                      <a:endParaRPr lang="en-US" sz="1100" dirty="0">
                        <a:latin typeface="+mn-lt"/>
                        <a:cs typeface="Segoe UI Light" panose="020B0502040204020203" pitchFamily="34" charset="0"/>
                      </a:endParaRPr>
                    </a:p>
                  </a:txBody>
                  <a:tcPr anchor="ctr">
                    <a:lnR w="28575" cap="flat" cmpd="sng" algn="ctr">
                      <a:solidFill>
                        <a:srgbClr val="0078D7"/>
                      </a:solidFill>
                      <a:prstDash val="solid"/>
                      <a:round/>
                      <a:headEnd type="none" w="med" len="med"/>
                      <a:tailEnd type="none" w="med" len="med"/>
                    </a:lnR>
                    <a:lnB w="28575" cap="flat" cmpd="sng" algn="ctr">
                      <a:solidFill>
                        <a:srgbClr val="0078D7"/>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995993300"/>
                  </a:ext>
                </a:extLst>
              </a:tr>
            </a:tbl>
          </a:graphicData>
        </a:graphic>
      </p:graphicFrame>
    </p:spTree>
    <p:extLst>
      <p:ext uri="{BB962C8B-B14F-4D97-AF65-F5344CB8AC3E}">
        <p14:creationId xmlns:p14="http://schemas.microsoft.com/office/powerpoint/2010/main" val="245854514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5608637" y="502156"/>
            <a:ext cx="0" cy="62179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1854200" y="1238159"/>
            <a:ext cx="3286899" cy="1107996"/>
          </a:xfrm>
          <a:prstGeom prst="rect">
            <a:avLst/>
          </a:prstGeom>
        </p:spPr>
        <p:txBody>
          <a:bodyPr vert="horz" wrap="square" lIns="0" tIns="0" rIns="0" bIns="0" rtlCol="0" anchor="b">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r" defTabSz="914277"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100" normalizeH="0" baseline="0" noProof="0">
                <a:ln w="3175">
                  <a:noFill/>
                </a:ln>
                <a:solidFill>
                  <a:srgbClr val="FFFFFF"/>
                </a:solidFill>
                <a:effectLst/>
                <a:uLnTx/>
                <a:uFillTx/>
                <a:latin typeface="Segoe UI"/>
                <a:ea typeface="+mn-ea"/>
                <a:cs typeface="+mn-cs"/>
              </a:rPr>
              <a:t>ONLINE SAFETY</a:t>
            </a:r>
          </a:p>
        </p:txBody>
      </p:sp>
      <p:sp>
        <p:nvSpPr>
          <p:cNvPr id="17" name="Title 1"/>
          <p:cNvSpPr txBox="1">
            <a:spLocks/>
          </p:cNvSpPr>
          <p:nvPr/>
        </p:nvSpPr>
        <p:spPr>
          <a:xfrm>
            <a:off x="2340244" y="2621725"/>
            <a:ext cx="2747472" cy="1329595"/>
          </a:xfrm>
          <a:prstGeom prst="rect">
            <a:avLst/>
          </a:prstGeom>
          <a:noFill/>
        </p:spPr>
        <p:txBody>
          <a:bodyPr vert="horz" wrap="square" lIns="0" tIns="0" rIns="0" bIns="0" rtlCol="0" anchor="t">
            <a:spAutoFit/>
          </a:bodyPr>
          <a:lstStyle>
            <a:lvl1pPr algn="l" defTabSz="914277" rtl="0" eaLnBrk="1" latinLnBrk="0" hangingPunct="1">
              <a:lnSpc>
                <a:spcPct val="90000"/>
              </a:lnSpc>
              <a:spcBef>
                <a:spcPct val="0"/>
              </a:spcBef>
              <a:buNone/>
              <a:defRPr lang="en-US" sz="5400" b="0" kern="1200" cap="none" spc="-100" baseline="0" dirty="0">
                <a:ln w="3175">
                  <a:noFill/>
                </a:ln>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effectLst/>
                <a:latin typeface="Segoe UI Light" pitchFamily="34" charset="0"/>
                <a:ea typeface="+mn-ea"/>
                <a:cs typeface="+mn-cs"/>
              </a:defRPr>
            </a:lvl1pPr>
          </a:lstStyle>
          <a:p>
            <a:pPr marL="0" marR="0" lvl="0" indent="0" algn="r" defTabSz="914277" rtl="0" eaLnBrk="1" fontAlgn="auto" latinLnBrk="0" hangingPunct="1">
              <a:lnSpc>
                <a:spcPct val="90000"/>
              </a:lnSpc>
              <a:spcBef>
                <a:spcPts val="600"/>
              </a:spcBef>
              <a:spcAft>
                <a:spcPts val="0"/>
              </a:spcAft>
              <a:buClrTx/>
              <a:buSzTx/>
              <a:buFontTx/>
              <a:buNone/>
              <a:tabLst/>
              <a:defRPr/>
            </a:pPr>
            <a:r>
              <a:rPr kumimoji="0" lang="en-US" sz="2400" b="0" i="0" u="none" strike="noStrike" kern="1200" cap="none" spc="-100" normalizeH="0" baseline="0" noProof="0" dirty="0">
                <a:ln w="3175">
                  <a:noFill/>
                </a:ln>
                <a:solidFill>
                  <a:srgbClr val="FFFFFF"/>
                </a:solidFill>
                <a:effectLst/>
                <a:uLnTx/>
                <a:uFillTx/>
                <a:latin typeface="Segoe UI Semibold" panose="020B0702040204020203" pitchFamily="34" charset="0"/>
                <a:ea typeface="+mn-ea"/>
                <a:cs typeface="Segoe UI Semibold" panose="020B0702040204020203" pitchFamily="34" charset="0"/>
              </a:rPr>
              <a:t>Protecting the system and apps from the most common forms of malware</a:t>
            </a:r>
            <a:endParaRPr kumimoji="0" lang="en-US" sz="2000" b="0" i="1" u="none" strike="noStrike" kern="1200" cap="none" spc="-100" normalizeH="0" baseline="0" noProof="0" dirty="0">
              <a:ln w="3175">
                <a:noFill/>
              </a:ln>
              <a:solidFill>
                <a:srgbClr val="FFFFFF"/>
              </a:solidFill>
              <a:effectLst/>
              <a:uLnTx/>
              <a:uFillTx/>
              <a:latin typeface="Segoe UI Semibold" panose="020B0702040204020203" pitchFamily="34" charset="0"/>
              <a:ea typeface="+mn-ea"/>
              <a:cs typeface="Segoe UI Semibold" panose="020B0702040204020203" pitchFamily="34" charset="0"/>
            </a:endParaRPr>
          </a:p>
        </p:txBody>
      </p:sp>
      <p:sp>
        <p:nvSpPr>
          <p:cNvPr id="14" name="Rectangle 13"/>
          <p:cNvSpPr/>
          <p:nvPr/>
        </p:nvSpPr>
        <p:spPr>
          <a:xfrm>
            <a:off x="6023945" y="1238159"/>
            <a:ext cx="5507654" cy="729430"/>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300" b="0" i="0" u="none" strike="noStrike" kern="0" cap="none" spc="0" normalizeH="0" baseline="0" noProof="0" dirty="0">
                <a:ln>
                  <a:noFill/>
                </a:ln>
                <a:solidFill>
                  <a:srgbClr val="FFFFFF"/>
                </a:solidFill>
                <a:effectLst/>
                <a:uLnTx/>
                <a:uFillTx/>
                <a:cs typeface="Segoe UI Semibold" panose="020B0702040204020203" pitchFamily="34" charset="0"/>
              </a:rPr>
              <a:t>Windows includes Windows Defender, an advanced anti-malware solution</a:t>
            </a:r>
          </a:p>
        </p:txBody>
      </p:sp>
      <p:sp>
        <p:nvSpPr>
          <p:cNvPr id="19" name="Rectangle 18"/>
          <p:cNvSpPr/>
          <p:nvPr/>
        </p:nvSpPr>
        <p:spPr>
          <a:xfrm>
            <a:off x="6023941" y="2125662"/>
            <a:ext cx="6167511" cy="1047979"/>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300" b="0" i="0" u="none" strike="noStrike" kern="0" cap="none" spc="0" normalizeH="0" baseline="0" noProof="0" dirty="0">
                <a:ln>
                  <a:noFill/>
                </a:ln>
                <a:solidFill>
                  <a:srgbClr val="FFFFFF"/>
                </a:solidFill>
                <a:effectLst/>
                <a:uLnTx/>
                <a:uFillTx/>
                <a:cs typeface="Segoe UI Semibold" panose="020B0702040204020203" pitchFamily="34" charset="0"/>
              </a:rPr>
              <a:t>Windows and IE SmartScreen blocks malicious websites and apps before they get a chance to impact the device </a:t>
            </a:r>
          </a:p>
        </p:txBody>
      </p:sp>
      <p:sp>
        <p:nvSpPr>
          <p:cNvPr id="11" name="Rectangle 10"/>
          <p:cNvSpPr/>
          <p:nvPr/>
        </p:nvSpPr>
        <p:spPr>
          <a:xfrm>
            <a:off x="6023942" y="3349934"/>
            <a:ext cx="6167509" cy="1366528"/>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300" b="0" i="0" u="none" strike="noStrike" kern="0" cap="none" spc="0" normalizeH="0" baseline="0" noProof="0" dirty="0">
                <a:ln>
                  <a:noFill/>
                </a:ln>
                <a:solidFill>
                  <a:srgbClr val="FFFFFF"/>
                </a:solidFill>
                <a:effectLst/>
                <a:uLnTx/>
                <a:uFillTx/>
                <a:cs typeface="Segoe UI Semibold" panose="020B0702040204020203" pitchFamily="34" charset="0"/>
              </a:rPr>
              <a:t>Internet Explorer provides zero day protection for commonly used exploit techniques and can prevent the use of unsafe or unpatched browser extension (e.g.: Flash, Java, ActiveX)</a:t>
            </a:r>
          </a:p>
        </p:txBody>
      </p:sp>
      <p:sp>
        <p:nvSpPr>
          <p:cNvPr id="8" name="Rectangle 7"/>
          <p:cNvSpPr/>
          <p:nvPr/>
        </p:nvSpPr>
        <p:spPr>
          <a:xfrm>
            <a:off x="6023941" y="4873934"/>
            <a:ext cx="6167509" cy="1366528"/>
          </a:xfrm>
          <a:prstGeom prst="rect">
            <a:avLst/>
          </a:prstGeom>
        </p:spPr>
        <p:txBody>
          <a:bodyPr wrap="square">
            <a:spAutoFit/>
          </a:bodyPr>
          <a:lstStyle/>
          <a:p>
            <a:pPr marL="0" marR="0" lvl="0" indent="0" defTabSz="914400" eaLnBrk="1" fontAlgn="auto" latinLnBrk="0" hangingPunct="1">
              <a:lnSpc>
                <a:spcPct val="90000"/>
              </a:lnSpc>
              <a:spcBef>
                <a:spcPts val="0"/>
              </a:spcBef>
              <a:spcAft>
                <a:spcPts val="1200"/>
              </a:spcAft>
              <a:buClrTx/>
              <a:buSzTx/>
              <a:buFontTx/>
              <a:buNone/>
              <a:tabLst/>
              <a:defRPr/>
            </a:pPr>
            <a:r>
              <a:rPr kumimoji="0" lang="en-US" sz="2300" b="0" i="0" u="none" strike="noStrike" kern="0" cap="none" spc="0" normalizeH="0" baseline="0" noProof="0" dirty="0">
                <a:ln>
                  <a:noFill/>
                </a:ln>
                <a:solidFill>
                  <a:srgbClr val="FFFFFF"/>
                </a:solidFill>
                <a:effectLst/>
                <a:uLnTx/>
                <a:uFillTx/>
                <a:cs typeface="Segoe UI Semibold" panose="020B0702040204020203" pitchFamily="34" charset="0"/>
              </a:rPr>
              <a:t>Microsoft Edge significantly reduces the browser attack surface and employs extensive controls and </a:t>
            </a:r>
            <a:r>
              <a:rPr lang="en-US" sz="2300" kern="0" dirty="0">
                <a:solidFill>
                  <a:srgbClr val="FFFFFF"/>
                </a:solidFill>
                <a:cs typeface="Segoe UI Semibold" panose="020B0702040204020203" pitchFamily="34" charset="0"/>
              </a:rPr>
              <a:t>hardening to be</a:t>
            </a:r>
            <a:r>
              <a:rPr kumimoji="0" lang="en-US" sz="2300" b="0" i="0" u="none" strike="noStrike" kern="0" cap="none" spc="0" normalizeH="0" baseline="0" noProof="0" dirty="0">
                <a:ln>
                  <a:noFill/>
                </a:ln>
                <a:solidFill>
                  <a:srgbClr val="FFFFFF"/>
                </a:solidFill>
                <a:effectLst/>
                <a:uLnTx/>
                <a:uFillTx/>
                <a:cs typeface="Segoe UI Semibold" panose="020B0702040204020203" pitchFamily="34" charset="0"/>
              </a:rPr>
              <a:t> the most secure Microsoft Web Browser ever shipped. </a:t>
            </a:r>
          </a:p>
        </p:txBody>
      </p:sp>
    </p:spTree>
    <p:extLst>
      <p:ext uri="{BB962C8B-B14F-4D97-AF65-F5344CB8AC3E}">
        <p14:creationId xmlns:p14="http://schemas.microsoft.com/office/powerpoint/2010/main" val="80970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ppt_x"/>
                                          </p:val>
                                        </p:tav>
                                        <p:tav tm="100000">
                                          <p:val>
                                            <p:strVal val="#ppt_x"/>
                                          </p:val>
                                        </p:tav>
                                      </p:tavLst>
                                    </p:anim>
                                    <p:anim calcmode="lin" valueType="num">
                                      <p:cBhvr additive="base">
                                        <p:cTn id="8" dur="75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Rectangle 166"/>
          <p:cNvSpPr/>
          <p:nvPr/>
        </p:nvSpPr>
        <p:spPr bwMode="auto">
          <a:xfrm>
            <a:off x="-10644" y="1231498"/>
            <a:ext cx="12436475" cy="5763027"/>
          </a:xfrm>
          <a:prstGeom prst="rect">
            <a:avLst/>
          </a:prstGeom>
          <a:solidFill>
            <a:srgbClr val="E9E9E9"/>
          </a:solidFill>
          <a:ln w="9525" cap="flat" cmpd="sng" algn="ctr">
            <a:no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0078D7"/>
              </a:solidFill>
              <a:effectLst/>
              <a:uLnTx/>
              <a:uFillTx/>
              <a:latin typeface="Segoe UI"/>
              <a:ea typeface="Segoe UI" pitchFamily="34" charset="0"/>
              <a:cs typeface="Segoe UI" pitchFamily="34" charset="0"/>
            </a:endParaRPr>
          </a:p>
        </p:txBody>
      </p:sp>
      <p:sp>
        <p:nvSpPr>
          <p:cNvPr id="168" name="Title 974"/>
          <p:cNvSpPr txBox="1">
            <a:spLocks/>
          </p:cNvSpPr>
          <p:nvPr/>
        </p:nvSpPr>
        <p:spPr>
          <a:xfrm>
            <a:off x="991683" y="337560"/>
            <a:ext cx="10453108" cy="548562"/>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a:spcAft>
                <a:spcPts val="600"/>
              </a:spcAft>
            </a:pPr>
            <a:r>
              <a:rPr sz="3000" cap="all" spc="300">
                <a:solidFill>
                  <a:srgbClr val="0078D7"/>
                </a:solidFill>
                <a:latin typeface="Segoe UI Light" panose="020B0502040204020203" pitchFamily="34" charset="0"/>
                <a:cs typeface="Arial" panose="020B0604020202020204" pitchFamily="34" charset="0"/>
              </a:rPr>
              <a:t>COMPREHENSIVE </a:t>
            </a:r>
            <a:r>
              <a:rPr sz="3000" cap="all" spc="300">
                <a:solidFill>
                  <a:srgbClr val="0078D7"/>
                </a:solidFill>
                <a:latin typeface="Segoe UI Black" panose="020B0A02040204020203" pitchFamily="34" charset="0"/>
                <a:ea typeface="Segoe UI Black" panose="020B0A02040204020203" pitchFamily="34" charset="0"/>
                <a:cs typeface="Segoe UI Black" panose="020B0A02040204020203" pitchFamily="34" charset="0"/>
              </a:rPr>
              <a:t>THREAT RESISTENCE</a:t>
            </a:r>
            <a:endParaRPr sz="3000" cap="all" spc="300">
              <a:solidFill>
                <a:srgbClr val="0078D7"/>
              </a:solidFill>
              <a:latin typeface="Segoe UI Light" panose="020B0502040204020203" pitchFamily="34" charset="0"/>
              <a:cs typeface="Arial" panose="020B0604020202020204" pitchFamily="34" charset="0"/>
            </a:endParaRPr>
          </a:p>
        </p:txBody>
      </p:sp>
      <p:sp>
        <p:nvSpPr>
          <p:cNvPr id="169" name="Rectangle 168"/>
          <p:cNvSpPr/>
          <p:nvPr/>
        </p:nvSpPr>
        <p:spPr bwMode="auto">
          <a:xfrm>
            <a:off x="0" y="1213210"/>
            <a:ext cx="12435840" cy="18288"/>
          </a:xfrm>
          <a:prstGeom prst="rect">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0" name="Rectangle 169"/>
          <p:cNvSpPr/>
          <p:nvPr/>
        </p:nvSpPr>
        <p:spPr bwMode="auto">
          <a:xfrm>
            <a:off x="0" y="6976237"/>
            <a:ext cx="12435840" cy="18288"/>
          </a:xfrm>
          <a:prstGeom prst="rect">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71" name="Straight Connector 170"/>
          <p:cNvCxnSpPr/>
          <p:nvPr/>
        </p:nvCxnSpPr>
        <p:spPr>
          <a:xfrm rot="5400000">
            <a:off x="6218237" y="-1999753"/>
            <a:ext cx="0" cy="12188952"/>
          </a:xfrm>
          <a:prstGeom prst="line">
            <a:avLst/>
          </a:prstGeom>
          <a:noFill/>
          <a:ln w="9525" cap="flat" cmpd="sng" algn="ctr">
            <a:solidFill>
              <a:srgbClr val="FFFFFF">
                <a:lumMod val="50000"/>
              </a:srgbClr>
            </a:solidFill>
            <a:prstDash val="sysDash"/>
            <a:headEnd type="none"/>
            <a:tailEnd type="none"/>
          </a:ln>
          <a:effectLst/>
        </p:spPr>
      </p:cxnSp>
      <p:sp>
        <p:nvSpPr>
          <p:cNvPr id="172" name="Rectangle 171"/>
          <p:cNvSpPr/>
          <p:nvPr/>
        </p:nvSpPr>
        <p:spPr bwMode="auto">
          <a:xfrm>
            <a:off x="2977923" y="3696885"/>
            <a:ext cx="2112486" cy="38858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External</a:t>
            </a:r>
          </a:p>
        </p:txBody>
      </p:sp>
      <p:sp>
        <p:nvSpPr>
          <p:cNvPr id="173" name="Rectangle 172"/>
          <p:cNvSpPr/>
          <p:nvPr/>
        </p:nvSpPr>
        <p:spPr bwMode="auto">
          <a:xfrm>
            <a:off x="2970594" y="4113011"/>
            <a:ext cx="2112486" cy="38858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505050">
                    <a:lumMod val="60000"/>
                    <a:lumOff val="40000"/>
                  </a:srgbClr>
                </a:solidFill>
                <a:effectLst/>
                <a:uLnTx/>
                <a:uFillTx/>
                <a:latin typeface="Segoe UI"/>
                <a:ea typeface="Segoe UI" pitchFamily="34" charset="0"/>
                <a:cs typeface="Segoe UI" pitchFamily="34" charset="0"/>
              </a:rPr>
              <a:t>Internal</a:t>
            </a:r>
          </a:p>
        </p:txBody>
      </p:sp>
      <p:grpSp>
        <p:nvGrpSpPr>
          <p:cNvPr id="174" name="Group 173"/>
          <p:cNvGrpSpPr/>
          <p:nvPr/>
        </p:nvGrpSpPr>
        <p:grpSpPr>
          <a:xfrm>
            <a:off x="4627498" y="2503984"/>
            <a:ext cx="3181478" cy="3181478"/>
            <a:chOff x="4142866" y="3344198"/>
            <a:chExt cx="4150742" cy="4150742"/>
          </a:xfrm>
        </p:grpSpPr>
        <p:grpSp>
          <p:nvGrpSpPr>
            <p:cNvPr id="175" name="Group 174"/>
            <p:cNvGrpSpPr/>
            <p:nvPr/>
          </p:nvGrpSpPr>
          <p:grpSpPr>
            <a:xfrm>
              <a:off x="4284504" y="3485836"/>
              <a:ext cx="3867465" cy="3867465"/>
              <a:chOff x="4626867" y="3012742"/>
              <a:chExt cx="3120286" cy="3120286"/>
            </a:xfrm>
          </p:grpSpPr>
          <p:sp>
            <p:nvSpPr>
              <p:cNvPr id="177" name="Oval 176"/>
              <p:cNvSpPr/>
              <p:nvPr/>
            </p:nvSpPr>
            <p:spPr bwMode="auto">
              <a:xfrm>
                <a:off x="4626867" y="3012742"/>
                <a:ext cx="3120286" cy="3120286"/>
              </a:xfrm>
              <a:prstGeom prst="ellipse">
                <a:avLst/>
              </a:prstGeom>
              <a:solidFill>
                <a:srgbClr val="D7D7D7"/>
              </a:solidFill>
              <a:ln w="9525" cap="flat" cmpd="sng" algn="ctr">
                <a:solidFill>
                  <a:srgbClr val="D7D7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8" name="Oval 177"/>
              <p:cNvSpPr/>
              <p:nvPr/>
            </p:nvSpPr>
            <p:spPr bwMode="auto">
              <a:xfrm>
                <a:off x="4754512" y="3140387"/>
                <a:ext cx="2864995" cy="2864995"/>
              </a:xfrm>
              <a:prstGeom prst="ellipse">
                <a:avLst/>
              </a:prstGeom>
              <a:solidFill>
                <a:srgbClr val="0060AC"/>
              </a:solidFill>
              <a:ln w="9525" cap="flat" cmpd="sng" algn="ctr">
                <a:solidFill>
                  <a:srgbClr val="0060AC"/>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79" name="Oval 178"/>
              <p:cNvSpPr/>
              <p:nvPr/>
            </p:nvSpPr>
            <p:spPr bwMode="auto">
              <a:xfrm>
                <a:off x="4901203" y="3287078"/>
                <a:ext cx="2571612" cy="2571612"/>
              </a:xfrm>
              <a:prstGeom prst="ellipse">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76" name="Oval 175"/>
            <p:cNvSpPr/>
            <p:nvPr/>
          </p:nvSpPr>
          <p:spPr bwMode="auto">
            <a:xfrm>
              <a:off x="4142866" y="3344198"/>
              <a:ext cx="4150742" cy="4150742"/>
            </a:xfrm>
            <a:prstGeom prst="ellipse">
              <a:avLst/>
            </a:prstGeom>
            <a:noFill/>
            <a:ln w="9525" cap="flat" cmpd="sng" algn="ctr">
              <a:solidFill>
                <a:srgbClr val="FFFFFF">
                  <a:lumMod val="75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80" name="Rectangle 179"/>
          <p:cNvSpPr/>
          <p:nvPr/>
        </p:nvSpPr>
        <p:spPr bwMode="auto">
          <a:xfrm>
            <a:off x="1009155" y="2604246"/>
            <a:ext cx="3239071" cy="94366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0078D7"/>
                </a:solidFill>
                <a:effectLst/>
                <a:uLnTx/>
                <a:uFillTx/>
                <a:latin typeface="Segoe UI"/>
                <a:ea typeface="Segoe UI" pitchFamily="34" charset="0"/>
                <a:cs typeface="Segoe UI" pitchFamily="34" charset="0"/>
              </a:rPr>
              <a:t>SmartScreen</a:t>
            </a:r>
          </a:p>
        </p:txBody>
      </p:sp>
      <p:sp>
        <p:nvSpPr>
          <p:cNvPr id="181" name="Rectangle 180"/>
          <p:cNvSpPr/>
          <p:nvPr/>
        </p:nvSpPr>
        <p:spPr bwMode="auto">
          <a:xfrm>
            <a:off x="8755529" y="2604246"/>
            <a:ext cx="2776119" cy="94366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0078D7"/>
                </a:solidFill>
                <a:effectLst/>
                <a:uLnTx/>
                <a:uFillTx/>
                <a:latin typeface="Segoe UI"/>
                <a:ea typeface="Segoe UI" pitchFamily="34" charset="0"/>
                <a:cs typeface="Segoe UI" pitchFamily="34" charset="0"/>
              </a:rPr>
              <a:t>Windows Firewall</a:t>
            </a: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0078D7"/>
              </a:solidFill>
              <a:effectLst/>
              <a:uLnTx/>
              <a:uFillTx/>
              <a:latin typeface="Segoe UI"/>
              <a:ea typeface="Segoe UI" pitchFamily="34" charset="0"/>
              <a:cs typeface="Segoe UI" pitchFamily="34" charset="0"/>
            </a:endParaRPr>
          </a:p>
        </p:txBody>
      </p:sp>
      <p:sp>
        <p:nvSpPr>
          <p:cNvPr id="183" name="Rectangle 182"/>
          <p:cNvSpPr/>
          <p:nvPr/>
        </p:nvSpPr>
        <p:spPr bwMode="auto">
          <a:xfrm>
            <a:off x="8749944" y="4893665"/>
            <a:ext cx="2776119" cy="94366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0078D7"/>
                </a:solidFill>
                <a:effectLst/>
                <a:uLnTx/>
                <a:uFillTx/>
                <a:latin typeface="Segoe UI"/>
                <a:ea typeface="Segoe UI" pitchFamily="34" charset="0"/>
                <a:cs typeface="Segoe UI" pitchFamily="34" charset="0"/>
              </a:rPr>
              <a:t>Windows Defender</a:t>
            </a:r>
          </a:p>
        </p:txBody>
      </p:sp>
      <p:grpSp>
        <p:nvGrpSpPr>
          <p:cNvPr id="184" name="Group 183"/>
          <p:cNvGrpSpPr/>
          <p:nvPr/>
        </p:nvGrpSpPr>
        <p:grpSpPr>
          <a:xfrm>
            <a:off x="5340961" y="3519906"/>
            <a:ext cx="1867030" cy="1149635"/>
            <a:chOff x="13381038" y="5965825"/>
            <a:chExt cx="5718176" cy="3602038"/>
          </a:xfrm>
          <a:solidFill>
            <a:srgbClr val="FFFFFF"/>
          </a:solidFill>
        </p:grpSpPr>
        <p:sp>
          <p:nvSpPr>
            <p:cNvPr id="185" name="Freeform 184"/>
            <p:cNvSpPr>
              <a:spLocks noEditPoints="1"/>
            </p:cNvSpPr>
            <p:nvPr/>
          </p:nvSpPr>
          <p:spPr bwMode="auto">
            <a:xfrm>
              <a:off x="13381038" y="6529388"/>
              <a:ext cx="1277938" cy="3027363"/>
            </a:xfrm>
            <a:custGeom>
              <a:avLst/>
              <a:gdLst>
                <a:gd name="T0" fmla="*/ 178 w 805"/>
                <a:gd name="T1" fmla="*/ 1345 h 1907"/>
                <a:gd name="T2" fmla="*/ 178 w 805"/>
                <a:gd name="T3" fmla="*/ 1523 h 1907"/>
                <a:gd name="T4" fmla="*/ 348 w 805"/>
                <a:gd name="T5" fmla="*/ 1523 h 1907"/>
                <a:gd name="T6" fmla="*/ 348 w 805"/>
                <a:gd name="T7" fmla="*/ 1345 h 1907"/>
                <a:gd name="T8" fmla="*/ 178 w 805"/>
                <a:gd name="T9" fmla="*/ 1345 h 1907"/>
                <a:gd name="T10" fmla="*/ 178 w 805"/>
                <a:gd name="T11" fmla="*/ 1345 h 1907"/>
                <a:gd name="T12" fmla="*/ 178 w 805"/>
                <a:gd name="T13" fmla="*/ 1120 h 1907"/>
                <a:gd name="T14" fmla="*/ 178 w 805"/>
                <a:gd name="T15" fmla="*/ 1298 h 1907"/>
                <a:gd name="T16" fmla="*/ 348 w 805"/>
                <a:gd name="T17" fmla="*/ 1298 h 1907"/>
                <a:gd name="T18" fmla="*/ 348 w 805"/>
                <a:gd name="T19" fmla="*/ 1120 h 1907"/>
                <a:gd name="T20" fmla="*/ 178 w 805"/>
                <a:gd name="T21" fmla="*/ 1120 h 1907"/>
                <a:gd name="T22" fmla="*/ 178 w 805"/>
                <a:gd name="T23" fmla="*/ 1120 h 1907"/>
                <a:gd name="T24" fmla="*/ 178 w 805"/>
                <a:gd name="T25" fmla="*/ 881 h 1907"/>
                <a:gd name="T26" fmla="*/ 178 w 805"/>
                <a:gd name="T27" fmla="*/ 1059 h 1907"/>
                <a:gd name="T28" fmla="*/ 348 w 805"/>
                <a:gd name="T29" fmla="*/ 1059 h 1907"/>
                <a:gd name="T30" fmla="*/ 348 w 805"/>
                <a:gd name="T31" fmla="*/ 881 h 1907"/>
                <a:gd name="T32" fmla="*/ 178 w 805"/>
                <a:gd name="T33" fmla="*/ 881 h 1907"/>
                <a:gd name="T34" fmla="*/ 178 w 805"/>
                <a:gd name="T35" fmla="*/ 881 h 1907"/>
                <a:gd name="T36" fmla="*/ 178 w 805"/>
                <a:gd name="T37" fmla="*/ 630 h 1907"/>
                <a:gd name="T38" fmla="*/ 178 w 805"/>
                <a:gd name="T39" fmla="*/ 808 h 1907"/>
                <a:gd name="T40" fmla="*/ 348 w 805"/>
                <a:gd name="T41" fmla="*/ 808 h 1907"/>
                <a:gd name="T42" fmla="*/ 348 w 805"/>
                <a:gd name="T43" fmla="*/ 630 h 1907"/>
                <a:gd name="T44" fmla="*/ 178 w 805"/>
                <a:gd name="T45" fmla="*/ 630 h 1907"/>
                <a:gd name="T46" fmla="*/ 178 w 805"/>
                <a:gd name="T47" fmla="*/ 630 h 1907"/>
                <a:gd name="T48" fmla="*/ 455 w 805"/>
                <a:gd name="T49" fmla="*/ 384 h 1907"/>
                <a:gd name="T50" fmla="*/ 455 w 805"/>
                <a:gd name="T51" fmla="*/ 564 h 1907"/>
                <a:gd name="T52" fmla="*/ 627 w 805"/>
                <a:gd name="T53" fmla="*/ 564 h 1907"/>
                <a:gd name="T54" fmla="*/ 627 w 805"/>
                <a:gd name="T55" fmla="*/ 384 h 1907"/>
                <a:gd name="T56" fmla="*/ 455 w 805"/>
                <a:gd name="T57" fmla="*/ 384 h 1907"/>
                <a:gd name="T58" fmla="*/ 455 w 805"/>
                <a:gd name="T59" fmla="*/ 384 h 1907"/>
                <a:gd name="T60" fmla="*/ 178 w 805"/>
                <a:gd name="T61" fmla="*/ 384 h 1907"/>
                <a:gd name="T62" fmla="*/ 178 w 805"/>
                <a:gd name="T63" fmla="*/ 564 h 1907"/>
                <a:gd name="T64" fmla="*/ 348 w 805"/>
                <a:gd name="T65" fmla="*/ 564 h 1907"/>
                <a:gd name="T66" fmla="*/ 348 w 805"/>
                <a:gd name="T67" fmla="*/ 384 h 1907"/>
                <a:gd name="T68" fmla="*/ 178 w 805"/>
                <a:gd name="T69" fmla="*/ 384 h 1907"/>
                <a:gd name="T70" fmla="*/ 178 w 805"/>
                <a:gd name="T71" fmla="*/ 384 h 1907"/>
                <a:gd name="T72" fmla="*/ 455 w 805"/>
                <a:gd name="T73" fmla="*/ 137 h 1907"/>
                <a:gd name="T74" fmla="*/ 455 w 805"/>
                <a:gd name="T75" fmla="*/ 315 h 1907"/>
                <a:gd name="T76" fmla="*/ 627 w 805"/>
                <a:gd name="T77" fmla="*/ 315 h 1907"/>
                <a:gd name="T78" fmla="*/ 627 w 805"/>
                <a:gd name="T79" fmla="*/ 137 h 1907"/>
                <a:gd name="T80" fmla="*/ 455 w 805"/>
                <a:gd name="T81" fmla="*/ 137 h 1907"/>
                <a:gd name="T82" fmla="*/ 455 w 805"/>
                <a:gd name="T83" fmla="*/ 137 h 1907"/>
                <a:gd name="T84" fmla="*/ 178 w 805"/>
                <a:gd name="T85" fmla="*/ 137 h 1907"/>
                <a:gd name="T86" fmla="*/ 178 w 805"/>
                <a:gd name="T87" fmla="*/ 315 h 1907"/>
                <a:gd name="T88" fmla="*/ 348 w 805"/>
                <a:gd name="T89" fmla="*/ 315 h 1907"/>
                <a:gd name="T90" fmla="*/ 348 w 805"/>
                <a:gd name="T91" fmla="*/ 137 h 1907"/>
                <a:gd name="T92" fmla="*/ 178 w 805"/>
                <a:gd name="T93" fmla="*/ 137 h 1907"/>
                <a:gd name="T94" fmla="*/ 178 w 805"/>
                <a:gd name="T95" fmla="*/ 137 h 1907"/>
                <a:gd name="T96" fmla="*/ 0 w 805"/>
                <a:gd name="T97" fmla="*/ 0 h 1907"/>
                <a:gd name="T98" fmla="*/ 805 w 805"/>
                <a:gd name="T99" fmla="*/ 0 h 1907"/>
                <a:gd name="T100" fmla="*/ 805 w 805"/>
                <a:gd name="T101" fmla="*/ 694 h 1907"/>
                <a:gd name="T102" fmla="*/ 426 w 805"/>
                <a:gd name="T103" fmla="*/ 694 h 1907"/>
                <a:gd name="T104" fmla="*/ 426 w 805"/>
                <a:gd name="T105" fmla="*/ 1907 h 1907"/>
                <a:gd name="T106" fmla="*/ 0 w 805"/>
                <a:gd name="T107" fmla="*/ 1907 h 1907"/>
                <a:gd name="T108" fmla="*/ 0 w 805"/>
                <a:gd name="T109" fmla="*/ 0 h 1907"/>
                <a:gd name="T110" fmla="*/ 0 w 805"/>
                <a:gd name="T111" fmla="*/ 0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05" h="1907">
                  <a:moveTo>
                    <a:pt x="178" y="1345"/>
                  </a:moveTo>
                  <a:lnTo>
                    <a:pt x="178" y="1523"/>
                  </a:lnTo>
                  <a:lnTo>
                    <a:pt x="348" y="1523"/>
                  </a:lnTo>
                  <a:lnTo>
                    <a:pt x="348" y="1345"/>
                  </a:lnTo>
                  <a:lnTo>
                    <a:pt x="178" y="1345"/>
                  </a:lnTo>
                  <a:lnTo>
                    <a:pt x="178" y="1345"/>
                  </a:lnTo>
                  <a:close/>
                  <a:moveTo>
                    <a:pt x="178" y="1120"/>
                  </a:moveTo>
                  <a:lnTo>
                    <a:pt x="178" y="1298"/>
                  </a:lnTo>
                  <a:lnTo>
                    <a:pt x="348" y="1298"/>
                  </a:lnTo>
                  <a:lnTo>
                    <a:pt x="348" y="1120"/>
                  </a:lnTo>
                  <a:lnTo>
                    <a:pt x="178" y="1120"/>
                  </a:lnTo>
                  <a:lnTo>
                    <a:pt x="178" y="1120"/>
                  </a:lnTo>
                  <a:close/>
                  <a:moveTo>
                    <a:pt x="178" y="881"/>
                  </a:moveTo>
                  <a:lnTo>
                    <a:pt x="178" y="1059"/>
                  </a:lnTo>
                  <a:lnTo>
                    <a:pt x="348" y="1059"/>
                  </a:lnTo>
                  <a:lnTo>
                    <a:pt x="348" y="881"/>
                  </a:lnTo>
                  <a:lnTo>
                    <a:pt x="178" y="881"/>
                  </a:lnTo>
                  <a:lnTo>
                    <a:pt x="178" y="881"/>
                  </a:lnTo>
                  <a:close/>
                  <a:moveTo>
                    <a:pt x="178" y="630"/>
                  </a:moveTo>
                  <a:lnTo>
                    <a:pt x="178" y="808"/>
                  </a:lnTo>
                  <a:lnTo>
                    <a:pt x="348" y="808"/>
                  </a:lnTo>
                  <a:lnTo>
                    <a:pt x="348" y="630"/>
                  </a:lnTo>
                  <a:lnTo>
                    <a:pt x="178" y="630"/>
                  </a:lnTo>
                  <a:lnTo>
                    <a:pt x="178" y="630"/>
                  </a:lnTo>
                  <a:close/>
                  <a:moveTo>
                    <a:pt x="455" y="384"/>
                  </a:moveTo>
                  <a:lnTo>
                    <a:pt x="455" y="564"/>
                  </a:lnTo>
                  <a:lnTo>
                    <a:pt x="627" y="564"/>
                  </a:lnTo>
                  <a:lnTo>
                    <a:pt x="627" y="384"/>
                  </a:lnTo>
                  <a:lnTo>
                    <a:pt x="455" y="384"/>
                  </a:lnTo>
                  <a:lnTo>
                    <a:pt x="455" y="384"/>
                  </a:lnTo>
                  <a:close/>
                  <a:moveTo>
                    <a:pt x="178" y="384"/>
                  </a:moveTo>
                  <a:lnTo>
                    <a:pt x="178" y="564"/>
                  </a:lnTo>
                  <a:lnTo>
                    <a:pt x="348" y="564"/>
                  </a:lnTo>
                  <a:lnTo>
                    <a:pt x="348" y="384"/>
                  </a:lnTo>
                  <a:lnTo>
                    <a:pt x="178" y="384"/>
                  </a:lnTo>
                  <a:lnTo>
                    <a:pt x="178" y="384"/>
                  </a:lnTo>
                  <a:close/>
                  <a:moveTo>
                    <a:pt x="455" y="137"/>
                  </a:moveTo>
                  <a:lnTo>
                    <a:pt x="455" y="315"/>
                  </a:lnTo>
                  <a:lnTo>
                    <a:pt x="627" y="315"/>
                  </a:lnTo>
                  <a:lnTo>
                    <a:pt x="627" y="137"/>
                  </a:lnTo>
                  <a:lnTo>
                    <a:pt x="455" y="137"/>
                  </a:lnTo>
                  <a:lnTo>
                    <a:pt x="455" y="137"/>
                  </a:lnTo>
                  <a:close/>
                  <a:moveTo>
                    <a:pt x="178" y="137"/>
                  </a:moveTo>
                  <a:lnTo>
                    <a:pt x="178" y="315"/>
                  </a:lnTo>
                  <a:lnTo>
                    <a:pt x="348" y="315"/>
                  </a:lnTo>
                  <a:lnTo>
                    <a:pt x="348" y="137"/>
                  </a:lnTo>
                  <a:lnTo>
                    <a:pt x="178" y="137"/>
                  </a:lnTo>
                  <a:lnTo>
                    <a:pt x="178" y="137"/>
                  </a:lnTo>
                  <a:close/>
                  <a:moveTo>
                    <a:pt x="0" y="0"/>
                  </a:moveTo>
                  <a:lnTo>
                    <a:pt x="805" y="0"/>
                  </a:lnTo>
                  <a:lnTo>
                    <a:pt x="805" y="694"/>
                  </a:lnTo>
                  <a:lnTo>
                    <a:pt x="426" y="694"/>
                  </a:lnTo>
                  <a:lnTo>
                    <a:pt x="426" y="1907"/>
                  </a:lnTo>
                  <a:lnTo>
                    <a:pt x="0" y="1907"/>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67" tIns="43934" rIns="87867" bIns="43934"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86" name="Freeform 185"/>
            <p:cNvSpPr>
              <a:spLocks/>
            </p:cNvSpPr>
            <p:nvPr/>
          </p:nvSpPr>
          <p:spPr bwMode="auto">
            <a:xfrm>
              <a:off x="16198851" y="7683500"/>
              <a:ext cx="2900363" cy="1884363"/>
            </a:xfrm>
            <a:custGeom>
              <a:avLst/>
              <a:gdLst>
                <a:gd name="T0" fmla="*/ 768 w 772"/>
                <a:gd name="T1" fmla="*/ 328 h 501"/>
                <a:gd name="T2" fmla="*/ 756 w 772"/>
                <a:gd name="T3" fmla="*/ 292 h 501"/>
                <a:gd name="T4" fmla="*/ 737 w 772"/>
                <a:gd name="T5" fmla="*/ 260 h 501"/>
                <a:gd name="T6" fmla="*/ 712 w 772"/>
                <a:gd name="T7" fmla="*/ 232 h 501"/>
                <a:gd name="T8" fmla="*/ 682 w 772"/>
                <a:gd name="T9" fmla="*/ 210 h 501"/>
                <a:gd name="T10" fmla="*/ 668 w 772"/>
                <a:gd name="T11" fmla="*/ 202 h 501"/>
                <a:gd name="T12" fmla="*/ 666 w 772"/>
                <a:gd name="T13" fmla="*/ 184 h 501"/>
                <a:gd name="T14" fmla="*/ 662 w 772"/>
                <a:gd name="T15" fmla="*/ 165 h 501"/>
                <a:gd name="T16" fmla="*/ 656 w 772"/>
                <a:gd name="T17" fmla="*/ 149 h 501"/>
                <a:gd name="T18" fmla="*/ 647 w 772"/>
                <a:gd name="T19" fmla="*/ 133 h 501"/>
                <a:gd name="T20" fmla="*/ 637 w 772"/>
                <a:gd name="T21" fmla="*/ 120 h 501"/>
                <a:gd name="T22" fmla="*/ 624 w 772"/>
                <a:gd name="T23" fmla="*/ 107 h 501"/>
                <a:gd name="T24" fmla="*/ 611 w 772"/>
                <a:gd name="T25" fmla="*/ 97 h 501"/>
                <a:gd name="T26" fmla="*/ 595 w 772"/>
                <a:gd name="T27" fmla="*/ 89 h 501"/>
                <a:gd name="T28" fmla="*/ 579 w 772"/>
                <a:gd name="T29" fmla="*/ 83 h 501"/>
                <a:gd name="T30" fmla="*/ 562 w 772"/>
                <a:gd name="T31" fmla="*/ 80 h 501"/>
                <a:gd name="T32" fmla="*/ 540 w 772"/>
                <a:gd name="T33" fmla="*/ 80 h 501"/>
                <a:gd name="T34" fmla="*/ 514 w 772"/>
                <a:gd name="T35" fmla="*/ 86 h 501"/>
                <a:gd name="T36" fmla="*/ 490 w 772"/>
                <a:gd name="T37" fmla="*/ 97 h 501"/>
                <a:gd name="T38" fmla="*/ 468 w 772"/>
                <a:gd name="T39" fmla="*/ 80 h 501"/>
                <a:gd name="T40" fmla="*/ 441 w 772"/>
                <a:gd name="T41" fmla="*/ 52 h 501"/>
                <a:gd name="T42" fmla="*/ 411 w 772"/>
                <a:gd name="T43" fmla="*/ 28 h 501"/>
                <a:gd name="T44" fmla="*/ 376 w 772"/>
                <a:gd name="T45" fmla="*/ 12 h 501"/>
                <a:gd name="T46" fmla="*/ 338 w 772"/>
                <a:gd name="T47" fmla="*/ 3 h 501"/>
                <a:gd name="T48" fmla="*/ 301 w 772"/>
                <a:gd name="T49" fmla="*/ 1 h 501"/>
                <a:gd name="T50" fmla="*/ 271 w 772"/>
                <a:gd name="T51" fmla="*/ 5 h 501"/>
                <a:gd name="T52" fmla="*/ 243 w 772"/>
                <a:gd name="T53" fmla="*/ 13 h 501"/>
                <a:gd name="T54" fmla="*/ 216 w 772"/>
                <a:gd name="T55" fmla="*/ 26 h 501"/>
                <a:gd name="T56" fmla="*/ 209 w 772"/>
                <a:gd name="T57" fmla="*/ 92 h 501"/>
                <a:gd name="T58" fmla="*/ 0 w 772"/>
                <a:gd name="T59" fmla="*/ 355 h 501"/>
                <a:gd name="T60" fmla="*/ 0 w 772"/>
                <a:gd name="T61" fmla="*/ 376 h 501"/>
                <a:gd name="T62" fmla="*/ 2 w 772"/>
                <a:gd name="T63" fmla="*/ 398 h 501"/>
                <a:gd name="T64" fmla="*/ 9 w 772"/>
                <a:gd name="T65" fmla="*/ 418 h 501"/>
                <a:gd name="T66" fmla="*/ 18 w 772"/>
                <a:gd name="T67" fmla="*/ 436 h 501"/>
                <a:gd name="T68" fmla="*/ 29 w 772"/>
                <a:gd name="T69" fmla="*/ 452 h 501"/>
                <a:gd name="T70" fmla="*/ 44 w 772"/>
                <a:gd name="T71" fmla="*/ 466 h 501"/>
                <a:gd name="T72" fmla="*/ 60 w 772"/>
                <a:gd name="T73" fmla="*/ 478 h 501"/>
                <a:gd name="T74" fmla="*/ 79 w 772"/>
                <a:gd name="T75" fmla="*/ 487 h 501"/>
                <a:gd name="T76" fmla="*/ 99 w 772"/>
                <a:gd name="T77" fmla="*/ 495 h 501"/>
                <a:gd name="T78" fmla="*/ 121 w 772"/>
                <a:gd name="T79" fmla="*/ 499 h 501"/>
                <a:gd name="T80" fmla="*/ 143 w 772"/>
                <a:gd name="T81" fmla="*/ 501 h 501"/>
                <a:gd name="T82" fmla="*/ 633 w 772"/>
                <a:gd name="T83" fmla="*/ 499 h 501"/>
                <a:gd name="T84" fmla="*/ 677 w 772"/>
                <a:gd name="T85" fmla="*/ 489 h 501"/>
                <a:gd name="T86" fmla="*/ 698 w 772"/>
                <a:gd name="T87" fmla="*/ 480 h 501"/>
                <a:gd name="T88" fmla="*/ 716 w 772"/>
                <a:gd name="T89" fmla="*/ 471 h 501"/>
                <a:gd name="T90" fmla="*/ 732 w 772"/>
                <a:gd name="T91" fmla="*/ 459 h 501"/>
                <a:gd name="T92" fmla="*/ 746 w 772"/>
                <a:gd name="T93" fmla="*/ 445 h 501"/>
                <a:gd name="T94" fmla="*/ 757 w 772"/>
                <a:gd name="T95" fmla="*/ 428 h 501"/>
                <a:gd name="T96" fmla="*/ 765 w 772"/>
                <a:gd name="T97" fmla="*/ 410 h 501"/>
                <a:gd name="T98" fmla="*/ 770 w 772"/>
                <a:gd name="T99" fmla="*/ 389 h 501"/>
                <a:gd name="T100" fmla="*/ 772 w 772"/>
                <a:gd name="T101" fmla="*/ 366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72" h="501">
                  <a:moveTo>
                    <a:pt x="772" y="353"/>
                  </a:moveTo>
                  <a:cubicBezTo>
                    <a:pt x="770" y="340"/>
                    <a:pt x="770" y="340"/>
                    <a:pt x="770" y="340"/>
                  </a:cubicBezTo>
                  <a:cubicBezTo>
                    <a:pt x="768" y="328"/>
                    <a:pt x="768" y="328"/>
                    <a:pt x="768" y="328"/>
                  </a:cubicBezTo>
                  <a:cubicBezTo>
                    <a:pt x="765" y="316"/>
                    <a:pt x="765" y="316"/>
                    <a:pt x="765" y="316"/>
                  </a:cubicBezTo>
                  <a:cubicBezTo>
                    <a:pt x="761" y="304"/>
                    <a:pt x="761" y="304"/>
                    <a:pt x="761" y="304"/>
                  </a:cubicBezTo>
                  <a:cubicBezTo>
                    <a:pt x="756" y="292"/>
                    <a:pt x="756" y="292"/>
                    <a:pt x="756" y="292"/>
                  </a:cubicBezTo>
                  <a:cubicBezTo>
                    <a:pt x="750" y="281"/>
                    <a:pt x="750" y="281"/>
                    <a:pt x="750" y="281"/>
                  </a:cubicBezTo>
                  <a:cubicBezTo>
                    <a:pt x="744" y="270"/>
                    <a:pt x="744" y="270"/>
                    <a:pt x="744" y="270"/>
                  </a:cubicBezTo>
                  <a:cubicBezTo>
                    <a:pt x="737" y="260"/>
                    <a:pt x="737" y="260"/>
                    <a:pt x="737" y="260"/>
                  </a:cubicBezTo>
                  <a:cubicBezTo>
                    <a:pt x="729" y="249"/>
                    <a:pt x="729" y="249"/>
                    <a:pt x="729" y="249"/>
                  </a:cubicBezTo>
                  <a:cubicBezTo>
                    <a:pt x="721" y="240"/>
                    <a:pt x="721" y="240"/>
                    <a:pt x="721" y="240"/>
                  </a:cubicBezTo>
                  <a:cubicBezTo>
                    <a:pt x="712" y="232"/>
                    <a:pt x="712" y="232"/>
                    <a:pt x="712" y="232"/>
                  </a:cubicBezTo>
                  <a:cubicBezTo>
                    <a:pt x="702" y="223"/>
                    <a:pt x="702" y="223"/>
                    <a:pt x="702" y="223"/>
                  </a:cubicBezTo>
                  <a:cubicBezTo>
                    <a:pt x="692" y="216"/>
                    <a:pt x="692" y="216"/>
                    <a:pt x="692" y="216"/>
                  </a:cubicBezTo>
                  <a:cubicBezTo>
                    <a:pt x="682" y="210"/>
                    <a:pt x="682" y="210"/>
                    <a:pt x="682" y="210"/>
                  </a:cubicBezTo>
                  <a:cubicBezTo>
                    <a:pt x="671" y="204"/>
                    <a:pt x="671" y="204"/>
                    <a:pt x="671" y="204"/>
                  </a:cubicBezTo>
                  <a:cubicBezTo>
                    <a:pt x="669" y="203"/>
                    <a:pt x="669" y="203"/>
                    <a:pt x="669" y="203"/>
                  </a:cubicBezTo>
                  <a:cubicBezTo>
                    <a:pt x="668" y="202"/>
                    <a:pt x="668" y="202"/>
                    <a:pt x="668" y="202"/>
                  </a:cubicBezTo>
                  <a:cubicBezTo>
                    <a:pt x="668" y="196"/>
                    <a:pt x="668" y="196"/>
                    <a:pt x="668" y="196"/>
                  </a:cubicBezTo>
                  <a:cubicBezTo>
                    <a:pt x="668" y="190"/>
                    <a:pt x="668" y="190"/>
                    <a:pt x="668" y="190"/>
                  </a:cubicBezTo>
                  <a:cubicBezTo>
                    <a:pt x="666" y="184"/>
                    <a:pt x="666" y="184"/>
                    <a:pt x="666" y="184"/>
                  </a:cubicBezTo>
                  <a:cubicBezTo>
                    <a:pt x="666" y="177"/>
                    <a:pt x="666" y="177"/>
                    <a:pt x="666" y="177"/>
                  </a:cubicBezTo>
                  <a:cubicBezTo>
                    <a:pt x="664" y="172"/>
                    <a:pt x="664" y="172"/>
                    <a:pt x="664" y="172"/>
                  </a:cubicBezTo>
                  <a:cubicBezTo>
                    <a:pt x="662" y="165"/>
                    <a:pt x="662" y="165"/>
                    <a:pt x="662" y="165"/>
                  </a:cubicBezTo>
                  <a:cubicBezTo>
                    <a:pt x="661" y="160"/>
                    <a:pt x="661" y="160"/>
                    <a:pt x="661" y="160"/>
                  </a:cubicBezTo>
                  <a:cubicBezTo>
                    <a:pt x="658" y="154"/>
                    <a:pt x="658" y="154"/>
                    <a:pt x="658" y="154"/>
                  </a:cubicBezTo>
                  <a:cubicBezTo>
                    <a:pt x="656" y="149"/>
                    <a:pt x="656" y="149"/>
                    <a:pt x="656" y="149"/>
                  </a:cubicBezTo>
                  <a:cubicBezTo>
                    <a:pt x="653" y="144"/>
                    <a:pt x="653" y="144"/>
                    <a:pt x="653" y="144"/>
                  </a:cubicBezTo>
                  <a:cubicBezTo>
                    <a:pt x="651" y="138"/>
                    <a:pt x="651" y="138"/>
                    <a:pt x="651" y="138"/>
                  </a:cubicBezTo>
                  <a:cubicBezTo>
                    <a:pt x="647" y="133"/>
                    <a:pt x="647" y="133"/>
                    <a:pt x="647" y="133"/>
                  </a:cubicBezTo>
                  <a:cubicBezTo>
                    <a:pt x="644" y="129"/>
                    <a:pt x="644" y="129"/>
                    <a:pt x="644" y="129"/>
                  </a:cubicBezTo>
                  <a:cubicBezTo>
                    <a:pt x="640" y="124"/>
                    <a:pt x="640" y="124"/>
                    <a:pt x="640" y="124"/>
                  </a:cubicBezTo>
                  <a:cubicBezTo>
                    <a:pt x="637" y="120"/>
                    <a:pt x="637" y="120"/>
                    <a:pt x="637" y="120"/>
                  </a:cubicBezTo>
                  <a:cubicBezTo>
                    <a:pt x="633" y="115"/>
                    <a:pt x="633" y="115"/>
                    <a:pt x="633" y="115"/>
                  </a:cubicBezTo>
                  <a:cubicBezTo>
                    <a:pt x="629" y="111"/>
                    <a:pt x="629" y="111"/>
                    <a:pt x="629" y="111"/>
                  </a:cubicBezTo>
                  <a:cubicBezTo>
                    <a:pt x="624" y="107"/>
                    <a:pt x="624" y="107"/>
                    <a:pt x="624" y="107"/>
                  </a:cubicBezTo>
                  <a:cubicBezTo>
                    <a:pt x="620" y="104"/>
                    <a:pt x="620" y="104"/>
                    <a:pt x="620" y="104"/>
                  </a:cubicBezTo>
                  <a:cubicBezTo>
                    <a:pt x="615" y="100"/>
                    <a:pt x="615" y="100"/>
                    <a:pt x="615" y="100"/>
                  </a:cubicBezTo>
                  <a:cubicBezTo>
                    <a:pt x="611" y="97"/>
                    <a:pt x="611" y="97"/>
                    <a:pt x="611" y="97"/>
                  </a:cubicBezTo>
                  <a:cubicBezTo>
                    <a:pt x="606" y="94"/>
                    <a:pt x="606" y="94"/>
                    <a:pt x="606" y="94"/>
                  </a:cubicBezTo>
                  <a:cubicBezTo>
                    <a:pt x="601" y="92"/>
                    <a:pt x="601" y="92"/>
                    <a:pt x="601" y="92"/>
                  </a:cubicBezTo>
                  <a:cubicBezTo>
                    <a:pt x="595" y="89"/>
                    <a:pt x="595" y="89"/>
                    <a:pt x="595" y="89"/>
                  </a:cubicBezTo>
                  <a:cubicBezTo>
                    <a:pt x="590" y="87"/>
                    <a:pt x="590" y="87"/>
                    <a:pt x="590" y="87"/>
                  </a:cubicBezTo>
                  <a:cubicBezTo>
                    <a:pt x="584" y="85"/>
                    <a:pt x="584" y="85"/>
                    <a:pt x="584" y="85"/>
                  </a:cubicBezTo>
                  <a:cubicBezTo>
                    <a:pt x="579" y="83"/>
                    <a:pt x="579" y="83"/>
                    <a:pt x="579" y="83"/>
                  </a:cubicBezTo>
                  <a:cubicBezTo>
                    <a:pt x="573" y="82"/>
                    <a:pt x="573" y="82"/>
                    <a:pt x="573" y="82"/>
                  </a:cubicBezTo>
                  <a:cubicBezTo>
                    <a:pt x="568" y="81"/>
                    <a:pt x="568" y="81"/>
                    <a:pt x="568" y="81"/>
                  </a:cubicBezTo>
                  <a:cubicBezTo>
                    <a:pt x="562" y="80"/>
                    <a:pt x="562" y="80"/>
                    <a:pt x="562" y="80"/>
                  </a:cubicBezTo>
                  <a:cubicBezTo>
                    <a:pt x="556" y="80"/>
                    <a:pt x="556" y="80"/>
                    <a:pt x="556" y="80"/>
                  </a:cubicBezTo>
                  <a:cubicBezTo>
                    <a:pt x="550" y="80"/>
                    <a:pt x="550" y="80"/>
                    <a:pt x="550" y="80"/>
                  </a:cubicBezTo>
                  <a:cubicBezTo>
                    <a:pt x="540" y="80"/>
                    <a:pt x="540" y="80"/>
                    <a:pt x="540" y="80"/>
                  </a:cubicBezTo>
                  <a:cubicBezTo>
                    <a:pt x="531" y="81"/>
                    <a:pt x="531" y="81"/>
                    <a:pt x="531" y="81"/>
                  </a:cubicBezTo>
                  <a:cubicBezTo>
                    <a:pt x="522" y="83"/>
                    <a:pt x="522" y="83"/>
                    <a:pt x="522" y="83"/>
                  </a:cubicBezTo>
                  <a:cubicBezTo>
                    <a:pt x="514" y="86"/>
                    <a:pt x="514" y="86"/>
                    <a:pt x="514" y="86"/>
                  </a:cubicBezTo>
                  <a:cubicBezTo>
                    <a:pt x="505" y="89"/>
                    <a:pt x="505" y="89"/>
                    <a:pt x="505" y="89"/>
                  </a:cubicBezTo>
                  <a:cubicBezTo>
                    <a:pt x="497" y="92"/>
                    <a:pt x="497" y="92"/>
                    <a:pt x="497" y="92"/>
                  </a:cubicBezTo>
                  <a:cubicBezTo>
                    <a:pt x="490" y="97"/>
                    <a:pt x="490" y="97"/>
                    <a:pt x="490" y="97"/>
                  </a:cubicBezTo>
                  <a:cubicBezTo>
                    <a:pt x="482" y="102"/>
                    <a:pt x="482" y="102"/>
                    <a:pt x="482" y="102"/>
                  </a:cubicBezTo>
                  <a:cubicBezTo>
                    <a:pt x="475" y="91"/>
                    <a:pt x="475" y="91"/>
                    <a:pt x="475" y="91"/>
                  </a:cubicBezTo>
                  <a:cubicBezTo>
                    <a:pt x="468" y="80"/>
                    <a:pt x="468" y="80"/>
                    <a:pt x="468" y="80"/>
                  </a:cubicBezTo>
                  <a:cubicBezTo>
                    <a:pt x="459" y="70"/>
                    <a:pt x="459" y="70"/>
                    <a:pt x="459" y="70"/>
                  </a:cubicBezTo>
                  <a:cubicBezTo>
                    <a:pt x="451" y="61"/>
                    <a:pt x="451" y="61"/>
                    <a:pt x="451" y="61"/>
                  </a:cubicBezTo>
                  <a:cubicBezTo>
                    <a:pt x="441" y="52"/>
                    <a:pt x="441" y="52"/>
                    <a:pt x="441" y="52"/>
                  </a:cubicBezTo>
                  <a:cubicBezTo>
                    <a:pt x="432" y="43"/>
                    <a:pt x="432" y="43"/>
                    <a:pt x="432" y="43"/>
                  </a:cubicBezTo>
                  <a:cubicBezTo>
                    <a:pt x="421" y="36"/>
                    <a:pt x="421" y="36"/>
                    <a:pt x="421" y="36"/>
                  </a:cubicBezTo>
                  <a:cubicBezTo>
                    <a:pt x="411" y="28"/>
                    <a:pt x="411" y="28"/>
                    <a:pt x="411" y="28"/>
                  </a:cubicBezTo>
                  <a:cubicBezTo>
                    <a:pt x="399" y="22"/>
                    <a:pt x="399" y="22"/>
                    <a:pt x="399" y="22"/>
                  </a:cubicBezTo>
                  <a:cubicBezTo>
                    <a:pt x="388" y="17"/>
                    <a:pt x="388" y="17"/>
                    <a:pt x="388" y="17"/>
                  </a:cubicBezTo>
                  <a:cubicBezTo>
                    <a:pt x="376" y="12"/>
                    <a:pt x="376" y="12"/>
                    <a:pt x="376" y="12"/>
                  </a:cubicBezTo>
                  <a:cubicBezTo>
                    <a:pt x="364" y="8"/>
                    <a:pt x="364" y="8"/>
                    <a:pt x="364" y="8"/>
                  </a:cubicBezTo>
                  <a:cubicBezTo>
                    <a:pt x="351" y="5"/>
                    <a:pt x="351" y="5"/>
                    <a:pt x="351" y="5"/>
                  </a:cubicBezTo>
                  <a:cubicBezTo>
                    <a:pt x="338" y="3"/>
                    <a:pt x="338" y="3"/>
                    <a:pt x="338" y="3"/>
                  </a:cubicBezTo>
                  <a:cubicBezTo>
                    <a:pt x="325" y="1"/>
                    <a:pt x="325" y="1"/>
                    <a:pt x="325" y="1"/>
                  </a:cubicBezTo>
                  <a:cubicBezTo>
                    <a:pt x="311" y="0"/>
                    <a:pt x="311" y="0"/>
                    <a:pt x="311" y="0"/>
                  </a:cubicBezTo>
                  <a:cubicBezTo>
                    <a:pt x="301" y="1"/>
                    <a:pt x="301" y="1"/>
                    <a:pt x="301" y="1"/>
                  </a:cubicBezTo>
                  <a:cubicBezTo>
                    <a:pt x="291" y="2"/>
                    <a:pt x="291" y="2"/>
                    <a:pt x="291" y="2"/>
                  </a:cubicBezTo>
                  <a:cubicBezTo>
                    <a:pt x="281" y="3"/>
                    <a:pt x="281" y="3"/>
                    <a:pt x="281" y="3"/>
                  </a:cubicBezTo>
                  <a:cubicBezTo>
                    <a:pt x="271" y="5"/>
                    <a:pt x="271" y="5"/>
                    <a:pt x="271" y="5"/>
                  </a:cubicBezTo>
                  <a:cubicBezTo>
                    <a:pt x="262" y="7"/>
                    <a:pt x="262" y="7"/>
                    <a:pt x="262" y="7"/>
                  </a:cubicBezTo>
                  <a:cubicBezTo>
                    <a:pt x="252" y="10"/>
                    <a:pt x="252" y="10"/>
                    <a:pt x="252" y="10"/>
                  </a:cubicBezTo>
                  <a:cubicBezTo>
                    <a:pt x="243" y="13"/>
                    <a:pt x="243" y="13"/>
                    <a:pt x="243" y="13"/>
                  </a:cubicBezTo>
                  <a:cubicBezTo>
                    <a:pt x="234" y="17"/>
                    <a:pt x="234" y="17"/>
                    <a:pt x="234" y="17"/>
                  </a:cubicBezTo>
                  <a:cubicBezTo>
                    <a:pt x="225" y="21"/>
                    <a:pt x="225" y="21"/>
                    <a:pt x="225" y="21"/>
                  </a:cubicBezTo>
                  <a:cubicBezTo>
                    <a:pt x="216" y="26"/>
                    <a:pt x="216" y="26"/>
                    <a:pt x="216" y="26"/>
                  </a:cubicBezTo>
                  <a:cubicBezTo>
                    <a:pt x="208" y="31"/>
                    <a:pt x="208" y="31"/>
                    <a:pt x="208" y="31"/>
                  </a:cubicBezTo>
                  <a:cubicBezTo>
                    <a:pt x="202" y="35"/>
                    <a:pt x="202" y="35"/>
                    <a:pt x="202" y="35"/>
                  </a:cubicBezTo>
                  <a:cubicBezTo>
                    <a:pt x="206" y="54"/>
                    <a:pt x="209" y="73"/>
                    <a:pt x="209" y="92"/>
                  </a:cubicBezTo>
                  <a:cubicBezTo>
                    <a:pt x="209" y="218"/>
                    <a:pt x="119" y="323"/>
                    <a:pt x="1" y="348"/>
                  </a:cubicBezTo>
                  <a:cubicBezTo>
                    <a:pt x="1" y="349"/>
                    <a:pt x="1" y="349"/>
                    <a:pt x="1" y="349"/>
                  </a:cubicBezTo>
                  <a:cubicBezTo>
                    <a:pt x="0" y="355"/>
                    <a:pt x="0" y="355"/>
                    <a:pt x="0" y="355"/>
                  </a:cubicBezTo>
                  <a:cubicBezTo>
                    <a:pt x="0" y="362"/>
                    <a:pt x="0" y="362"/>
                    <a:pt x="0" y="362"/>
                  </a:cubicBezTo>
                  <a:cubicBezTo>
                    <a:pt x="0" y="368"/>
                    <a:pt x="0" y="368"/>
                    <a:pt x="0" y="368"/>
                  </a:cubicBezTo>
                  <a:cubicBezTo>
                    <a:pt x="0" y="376"/>
                    <a:pt x="0" y="376"/>
                    <a:pt x="0" y="376"/>
                  </a:cubicBezTo>
                  <a:cubicBezTo>
                    <a:pt x="0" y="383"/>
                    <a:pt x="0" y="383"/>
                    <a:pt x="0" y="383"/>
                  </a:cubicBezTo>
                  <a:cubicBezTo>
                    <a:pt x="1" y="391"/>
                    <a:pt x="1" y="391"/>
                    <a:pt x="1" y="391"/>
                  </a:cubicBezTo>
                  <a:cubicBezTo>
                    <a:pt x="2" y="398"/>
                    <a:pt x="2" y="398"/>
                    <a:pt x="2" y="398"/>
                  </a:cubicBezTo>
                  <a:cubicBezTo>
                    <a:pt x="4" y="404"/>
                    <a:pt x="4" y="404"/>
                    <a:pt x="4" y="404"/>
                  </a:cubicBezTo>
                  <a:cubicBezTo>
                    <a:pt x="6" y="411"/>
                    <a:pt x="6" y="411"/>
                    <a:pt x="6" y="411"/>
                  </a:cubicBezTo>
                  <a:cubicBezTo>
                    <a:pt x="9" y="418"/>
                    <a:pt x="9" y="418"/>
                    <a:pt x="9" y="418"/>
                  </a:cubicBezTo>
                  <a:cubicBezTo>
                    <a:pt x="11" y="424"/>
                    <a:pt x="11" y="424"/>
                    <a:pt x="11" y="424"/>
                  </a:cubicBezTo>
                  <a:cubicBezTo>
                    <a:pt x="14" y="430"/>
                    <a:pt x="14" y="430"/>
                    <a:pt x="14" y="430"/>
                  </a:cubicBezTo>
                  <a:cubicBezTo>
                    <a:pt x="18" y="436"/>
                    <a:pt x="18" y="436"/>
                    <a:pt x="18" y="436"/>
                  </a:cubicBezTo>
                  <a:cubicBezTo>
                    <a:pt x="21" y="441"/>
                    <a:pt x="21" y="441"/>
                    <a:pt x="21" y="441"/>
                  </a:cubicBezTo>
                  <a:cubicBezTo>
                    <a:pt x="25" y="447"/>
                    <a:pt x="25" y="447"/>
                    <a:pt x="25" y="447"/>
                  </a:cubicBezTo>
                  <a:cubicBezTo>
                    <a:pt x="29" y="452"/>
                    <a:pt x="29" y="452"/>
                    <a:pt x="29" y="452"/>
                  </a:cubicBezTo>
                  <a:cubicBezTo>
                    <a:pt x="34" y="457"/>
                    <a:pt x="34" y="457"/>
                    <a:pt x="34" y="457"/>
                  </a:cubicBezTo>
                  <a:cubicBezTo>
                    <a:pt x="39" y="462"/>
                    <a:pt x="39" y="462"/>
                    <a:pt x="39" y="462"/>
                  </a:cubicBezTo>
                  <a:cubicBezTo>
                    <a:pt x="44" y="466"/>
                    <a:pt x="44" y="466"/>
                    <a:pt x="44" y="466"/>
                  </a:cubicBezTo>
                  <a:cubicBezTo>
                    <a:pt x="49" y="470"/>
                    <a:pt x="49" y="470"/>
                    <a:pt x="49" y="470"/>
                  </a:cubicBezTo>
                  <a:cubicBezTo>
                    <a:pt x="55" y="474"/>
                    <a:pt x="55" y="474"/>
                    <a:pt x="55" y="474"/>
                  </a:cubicBezTo>
                  <a:cubicBezTo>
                    <a:pt x="60" y="478"/>
                    <a:pt x="60" y="478"/>
                    <a:pt x="60" y="478"/>
                  </a:cubicBezTo>
                  <a:cubicBezTo>
                    <a:pt x="66" y="481"/>
                    <a:pt x="66" y="481"/>
                    <a:pt x="66" y="481"/>
                  </a:cubicBezTo>
                  <a:cubicBezTo>
                    <a:pt x="73" y="484"/>
                    <a:pt x="73" y="484"/>
                    <a:pt x="73" y="484"/>
                  </a:cubicBezTo>
                  <a:cubicBezTo>
                    <a:pt x="79" y="487"/>
                    <a:pt x="79" y="487"/>
                    <a:pt x="79" y="487"/>
                  </a:cubicBezTo>
                  <a:cubicBezTo>
                    <a:pt x="85" y="490"/>
                    <a:pt x="85" y="490"/>
                    <a:pt x="85" y="490"/>
                  </a:cubicBezTo>
                  <a:cubicBezTo>
                    <a:pt x="92" y="492"/>
                    <a:pt x="92" y="492"/>
                    <a:pt x="92" y="492"/>
                  </a:cubicBezTo>
                  <a:cubicBezTo>
                    <a:pt x="99" y="495"/>
                    <a:pt x="99" y="495"/>
                    <a:pt x="99" y="495"/>
                  </a:cubicBezTo>
                  <a:cubicBezTo>
                    <a:pt x="106" y="496"/>
                    <a:pt x="106" y="496"/>
                    <a:pt x="106" y="496"/>
                  </a:cubicBezTo>
                  <a:cubicBezTo>
                    <a:pt x="113" y="498"/>
                    <a:pt x="113" y="498"/>
                    <a:pt x="113" y="498"/>
                  </a:cubicBezTo>
                  <a:cubicBezTo>
                    <a:pt x="121" y="499"/>
                    <a:pt x="121" y="499"/>
                    <a:pt x="121" y="499"/>
                  </a:cubicBezTo>
                  <a:cubicBezTo>
                    <a:pt x="128" y="500"/>
                    <a:pt x="128" y="500"/>
                    <a:pt x="128" y="500"/>
                  </a:cubicBezTo>
                  <a:cubicBezTo>
                    <a:pt x="136" y="501"/>
                    <a:pt x="136" y="501"/>
                    <a:pt x="136" y="501"/>
                  </a:cubicBezTo>
                  <a:cubicBezTo>
                    <a:pt x="143" y="501"/>
                    <a:pt x="143" y="501"/>
                    <a:pt x="143" y="501"/>
                  </a:cubicBezTo>
                  <a:cubicBezTo>
                    <a:pt x="151" y="501"/>
                    <a:pt x="151" y="501"/>
                    <a:pt x="151" y="501"/>
                  </a:cubicBezTo>
                  <a:cubicBezTo>
                    <a:pt x="616" y="501"/>
                    <a:pt x="616" y="501"/>
                    <a:pt x="616" y="501"/>
                  </a:cubicBezTo>
                  <a:cubicBezTo>
                    <a:pt x="633" y="499"/>
                    <a:pt x="633" y="499"/>
                    <a:pt x="633" y="499"/>
                  </a:cubicBezTo>
                  <a:cubicBezTo>
                    <a:pt x="648" y="496"/>
                    <a:pt x="648" y="496"/>
                    <a:pt x="648" y="496"/>
                  </a:cubicBezTo>
                  <a:cubicBezTo>
                    <a:pt x="663" y="493"/>
                    <a:pt x="663" y="493"/>
                    <a:pt x="663" y="493"/>
                  </a:cubicBezTo>
                  <a:cubicBezTo>
                    <a:pt x="677" y="489"/>
                    <a:pt x="677" y="489"/>
                    <a:pt x="677" y="489"/>
                  </a:cubicBezTo>
                  <a:cubicBezTo>
                    <a:pt x="684" y="486"/>
                    <a:pt x="684" y="486"/>
                    <a:pt x="684" y="486"/>
                  </a:cubicBezTo>
                  <a:cubicBezTo>
                    <a:pt x="691" y="483"/>
                    <a:pt x="691" y="483"/>
                    <a:pt x="691" y="483"/>
                  </a:cubicBezTo>
                  <a:cubicBezTo>
                    <a:pt x="698" y="480"/>
                    <a:pt x="698" y="480"/>
                    <a:pt x="698" y="480"/>
                  </a:cubicBezTo>
                  <a:cubicBezTo>
                    <a:pt x="704" y="477"/>
                    <a:pt x="704" y="477"/>
                    <a:pt x="704" y="477"/>
                  </a:cubicBezTo>
                  <a:cubicBezTo>
                    <a:pt x="710" y="474"/>
                    <a:pt x="710" y="474"/>
                    <a:pt x="710" y="474"/>
                  </a:cubicBezTo>
                  <a:cubicBezTo>
                    <a:pt x="716" y="471"/>
                    <a:pt x="716" y="471"/>
                    <a:pt x="716" y="471"/>
                  </a:cubicBezTo>
                  <a:cubicBezTo>
                    <a:pt x="722" y="467"/>
                    <a:pt x="722" y="467"/>
                    <a:pt x="722" y="467"/>
                  </a:cubicBezTo>
                  <a:cubicBezTo>
                    <a:pt x="727" y="463"/>
                    <a:pt x="727" y="463"/>
                    <a:pt x="727" y="463"/>
                  </a:cubicBezTo>
                  <a:cubicBezTo>
                    <a:pt x="732" y="459"/>
                    <a:pt x="732" y="459"/>
                    <a:pt x="732" y="459"/>
                  </a:cubicBezTo>
                  <a:cubicBezTo>
                    <a:pt x="737" y="454"/>
                    <a:pt x="737" y="454"/>
                    <a:pt x="737" y="454"/>
                  </a:cubicBezTo>
                  <a:cubicBezTo>
                    <a:pt x="741" y="450"/>
                    <a:pt x="741" y="450"/>
                    <a:pt x="741" y="450"/>
                  </a:cubicBezTo>
                  <a:cubicBezTo>
                    <a:pt x="746" y="445"/>
                    <a:pt x="746" y="445"/>
                    <a:pt x="746" y="445"/>
                  </a:cubicBezTo>
                  <a:cubicBezTo>
                    <a:pt x="750" y="440"/>
                    <a:pt x="750" y="440"/>
                    <a:pt x="750" y="440"/>
                  </a:cubicBezTo>
                  <a:cubicBezTo>
                    <a:pt x="754" y="434"/>
                    <a:pt x="754" y="434"/>
                    <a:pt x="754" y="434"/>
                  </a:cubicBezTo>
                  <a:cubicBezTo>
                    <a:pt x="757" y="428"/>
                    <a:pt x="757" y="428"/>
                    <a:pt x="757" y="428"/>
                  </a:cubicBezTo>
                  <a:cubicBezTo>
                    <a:pt x="760" y="422"/>
                    <a:pt x="760" y="422"/>
                    <a:pt x="760" y="422"/>
                  </a:cubicBezTo>
                  <a:cubicBezTo>
                    <a:pt x="763" y="416"/>
                    <a:pt x="763" y="416"/>
                    <a:pt x="763" y="416"/>
                  </a:cubicBezTo>
                  <a:cubicBezTo>
                    <a:pt x="765" y="410"/>
                    <a:pt x="765" y="410"/>
                    <a:pt x="765" y="410"/>
                  </a:cubicBezTo>
                  <a:cubicBezTo>
                    <a:pt x="767" y="404"/>
                    <a:pt x="767" y="404"/>
                    <a:pt x="767" y="404"/>
                  </a:cubicBezTo>
                  <a:cubicBezTo>
                    <a:pt x="769" y="397"/>
                    <a:pt x="769" y="397"/>
                    <a:pt x="769" y="397"/>
                  </a:cubicBezTo>
                  <a:cubicBezTo>
                    <a:pt x="770" y="389"/>
                    <a:pt x="770" y="389"/>
                    <a:pt x="770" y="389"/>
                  </a:cubicBezTo>
                  <a:cubicBezTo>
                    <a:pt x="771" y="382"/>
                    <a:pt x="771" y="382"/>
                    <a:pt x="771" y="382"/>
                  </a:cubicBezTo>
                  <a:cubicBezTo>
                    <a:pt x="772" y="374"/>
                    <a:pt x="772" y="374"/>
                    <a:pt x="772" y="374"/>
                  </a:cubicBezTo>
                  <a:cubicBezTo>
                    <a:pt x="772" y="366"/>
                    <a:pt x="772" y="366"/>
                    <a:pt x="772" y="366"/>
                  </a:cubicBezTo>
                  <a:lnTo>
                    <a:pt x="772" y="3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67" tIns="43934" rIns="87867" bIns="43934"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87" name="Freeform 186"/>
            <p:cNvSpPr>
              <a:spLocks/>
            </p:cNvSpPr>
            <p:nvPr/>
          </p:nvSpPr>
          <p:spPr bwMode="auto">
            <a:xfrm>
              <a:off x="15643226" y="7675563"/>
              <a:ext cx="714375" cy="711200"/>
            </a:xfrm>
            <a:custGeom>
              <a:avLst/>
              <a:gdLst>
                <a:gd name="T0" fmla="*/ 0 w 450"/>
                <a:gd name="T1" fmla="*/ 173 h 448"/>
                <a:gd name="T2" fmla="*/ 175 w 450"/>
                <a:gd name="T3" fmla="*/ 173 h 448"/>
                <a:gd name="T4" fmla="*/ 175 w 450"/>
                <a:gd name="T5" fmla="*/ 0 h 448"/>
                <a:gd name="T6" fmla="*/ 277 w 450"/>
                <a:gd name="T7" fmla="*/ 0 h 448"/>
                <a:gd name="T8" fmla="*/ 277 w 450"/>
                <a:gd name="T9" fmla="*/ 173 h 448"/>
                <a:gd name="T10" fmla="*/ 450 w 450"/>
                <a:gd name="T11" fmla="*/ 173 h 448"/>
                <a:gd name="T12" fmla="*/ 450 w 450"/>
                <a:gd name="T13" fmla="*/ 275 h 448"/>
                <a:gd name="T14" fmla="*/ 277 w 450"/>
                <a:gd name="T15" fmla="*/ 275 h 448"/>
                <a:gd name="T16" fmla="*/ 277 w 450"/>
                <a:gd name="T17" fmla="*/ 448 h 448"/>
                <a:gd name="T18" fmla="*/ 175 w 450"/>
                <a:gd name="T19" fmla="*/ 448 h 448"/>
                <a:gd name="T20" fmla="*/ 175 w 450"/>
                <a:gd name="T21" fmla="*/ 275 h 448"/>
                <a:gd name="T22" fmla="*/ 0 w 450"/>
                <a:gd name="T23" fmla="*/ 275 h 448"/>
                <a:gd name="T24" fmla="*/ 0 w 450"/>
                <a:gd name="T25" fmla="*/ 173 h 448"/>
                <a:gd name="T26" fmla="*/ 0 w 450"/>
                <a:gd name="T27" fmla="*/ 173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0" h="448">
                  <a:moveTo>
                    <a:pt x="0" y="173"/>
                  </a:moveTo>
                  <a:lnTo>
                    <a:pt x="175" y="173"/>
                  </a:lnTo>
                  <a:lnTo>
                    <a:pt x="175" y="0"/>
                  </a:lnTo>
                  <a:lnTo>
                    <a:pt x="277" y="0"/>
                  </a:lnTo>
                  <a:lnTo>
                    <a:pt x="277" y="173"/>
                  </a:lnTo>
                  <a:lnTo>
                    <a:pt x="450" y="173"/>
                  </a:lnTo>
                  <a:lnTo>
                    <a:pt x="450" y="275"/>
                  </a:lnTo>
                  <a:lnTo>
                    <a:pt x="277" y="275"/>
                  </a:lnTo>
                  <a:lnTo>
                    <a:pt x="277" y="448"/>
                  </a:lnTo>
                  <a:lnTo>
                    <a:pt x="175" y="448"/>
                  </a:lnTo>
                  <a:lnTo>
                    <a:pt x="175" y="275"/>
                  </a:lnTo>
                  <a:lnTo>
                    <a:pt x="0" y="275"/>
                  </a:lnTo>
                  <a:lnTo>
                    <a:pt x="0" y="173"/>
                  </a:lnTo>
                  <a:lnTo>
                    <a:pt x="0" y="1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67" tIns="43934" rIns="87867" bIns="43934"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88" name="Freeform 187"/>
            <p:cNvSpPr>
              <a:spLocks noEditPoints="1"/>
            </p:cNvSpPr>
            <p:nvPr/>
          </p:nvSpPr>
          <p:spPr bwMode="auto">
            <a:xfrm>
              <a:off x="15181263" y="7213600"/>
              <a:ext cx="1638300" cy="1635125"/>
            </a:xfrm>
            <a:custGeom>
              <a:avLst/>
              <a:gdLst>
                <a:gd name="T0" fmla="*/ 218 w 436"/>
                <a:gd name="T1" fmla="*/ 0 h 435"/>
                <a:gd name="T2" fmla="*/ 0 w 436"/>
                <a:gd name="T3" fmla="*/ 217 h 435"/>
                <a:gd name="T4" fmla="*/ 218 w 436"/>
                <a:gd name="T5" fmla="*/ 435 h 435"/>
                <a:gd name="T6" fmla="*/ 436 w 436"/>
                <a:gd name="T7" fmla="*/ 217 h 435"/>
                <a:gd name="T8" fmla="*/ 218 w 436"/>
                <a:gd name="T9" fmla="*/ 0 h 435"/>
                <a:gd name="T10" fmla="*/ 218 w 436"/>
                <a:gd name="T11" fmla="*/ 394 h 435"/>
                <a:gd name="T12" fmla="*/ 41 w 436"/>
                <a:gd name="T13" fmla="*/ 217 h 435"/>
                <a:gd name="T14" fmla="*/ 218 w 436"/>
                <a:gd name="T15" fmla="*/ 41 h 435"/>
                <a:gd name="T16" fmla="*/ 395 w 436"/>
                <a:gd name="T17" fmla="*/ 217 h 435"/>
                <a:gd name="T18" fmla="*/ 218 w 436"/>
                <a:gd name="T19" fmla="*/ 394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435">
                  <a:moveTo>
                    <a:pt x="218" y="0"/>
                  </a:moveTo>
                  <a:cubicBezTo>
                    <a:pt x="98" y="0"/>
                    <a:pt x="0" y="97"/>
                    <a:pt x="0" y="217"/>
                  </a:cubicBezTo>
                  <a:cubicBezTo>
                    <a:pt x="0" y="338"/>
                    <a:pt x="98" y="435"/>
                    <a:pt x="218" y="435"/>
                  </a:cubicBezTo>
                  <a:cubicBezTo>
                    <a:pt x="339" y="435"/>
                    <a:pt x="436" y="338"/>
                    <a:pt x="436" y="217"/>
                  </a:cubicBezTo>
                  <a:cubicBezTo>
                    <a:pt x="436" y="97"/>
                    <a:pt x="339" y="0"/>
                    <a:pt x="218" y="0"/>
                  </a:cubicBezTo>
                  <a:close/>
                  <a:moveTo>
                    <a:pt x="218" y="394"/>
                  </a:moveTo>
                  <a:cubicBezTo>
                    <a:pt x="121" y="394"/>
                    <a:pt x="41" y="315"/>
                    <a:pt x="41" y="217"/>
                  </a:cubicBezTo>
                  <a:cubicBezTo>
                    <a:pt x="41" y="120"/>
                    <a:pt x="121" y="41"/>
                    <a:pt x="218" y="41"/>
                  </a:cubicBezTo>
                  <a:cubicBezTo>
                    <a:pt x="316" y="41"/>
                    <a:pt x="395" y="120"/>
                    <a:pt x="395" y="217"/>
                  </a:cubicBezTo>
                  <a:cubicBezTo>
                    <a:pt x="395" y="315"/>
                    <a:pt x="316" y="394"/>
                    <a:pt x="218" y="3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67" tIns="43934" rIns="87867" bIns="43934"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89" name="Freeform 188"/>
            <p:cNvSpPr>
              <a:spLocks/>
            </p:cNvSpPr>
            <p:nvPr/>
          </p:nvSpPr>
          <p:spPr bwMode="auto">
            <a:xfrm>
              <a:off x="14346238" y="5965825"/>
              <a:ext cx="1800225" cy="1382713"/>
            </a:xfrm>
            <a:custGeom>
              <a:avLst/>
              <a:gdLst>
                <a:gd name="T0" fmla="*/ 440 w 479"/>
                <a:gd name="T1" fmla="*/ 288 h 368"/>
                <a:gd name="T2" fmla="*/ 477 w 479"/>
                <a:gd name="T3" fmla="*/ 286 h 368"/>
                <a:gd name="T4" fmla="*/ 479 w 479"/>
                <a:gd name="T5" fmla="*/ 275 h 368"/>
                <a:gd name="T6" fmla="*/ 478 w 479"/>
                <a:gd name="T7" fmla="*/ 259 h 368"/>
                <a:gd name="T8" fmla="*/ 476 w 479"/>
                <a:gd name="T9" fmla="*/ 241 h 368"/>
                <a:gd name="T10" fmla="*/ 470 w 479"/>
                <a:gd name="T11" fmla="*/ 223 h 368"/>
                <a:gd name="T12" fmla="*/ 463 w 479"/>
                <a:gd name="T13" fmla="*/ 206 h 368"/>
                <a:gd name="T14" fmla="*/ 453 w 479"/>
                <a:gd name="T15" fmla="*/ 191 h 368"/>
                <a:gd name="T16" fmla="*/ 441 w 479"/>
                <a:gd name="T17" fmla="*/ 176 h 368"/>
                <a:gd name="T18" fmla="*/ 428 w 479"/>
                <a:gd name="T19" fmla="*/ 164 h 368"/>
                <a:gd name="T20" fmla="*/ 413 w 479"/>
                <a:gd name="T21" fmla="*/ 154 h 368"/>
                <a:gd name="T22" fmla="*/ 403 w 479"/>
                <a:gd name="T23" fmla="*/ 149 h 368"/>
                <a:gd name="T24" fmla="*/ 403 w 479"/>
                <a:gd name="T25" fmla="*/ 143 h 368"/>
                <a:gd name="T26" fmla="*/ 401 w 479"/>
                <a:gd name="T27" fmla="*/ 135 h 368"/>
                <a:gd name="T28" fmla="*/ 400 w 479"/>
                <a:gd name="T29" fmla="*/ 126 h 368"/>
                <a:gd name="T30" fmla="*/ 397 w 479"/>
                <a:gd name="T31" fmla="*/ 117 h 368"/>
                <a:gd name="T32" fmla="*/ 394 w 479"/>
                <a:gd name="T33" fmla="*/ 109 h 368"/>
                <a:gd name="T34" fmla="*/ 390 w 479"/>
                <a:gd name="T35" fmla="*/ 101 h 368"/>
                <a:gd name="T36" fmla="*/ 385 w 479"/>
                <a:gd name="T37" fmla="*/ 94 h 368"/>
                <a:gd name="T38" fmla="*/ 380 w 479"/>
                <a:gd name="T39" fmla="*/ 88 h 368"/>
                <a:gd name="T40" fmla="*/ 374 w 479"/>
                <a:gd name="T41" fmla="*/ 82 h 368"/>
                <a:gd name="T42" fmla="*/ 367 w 479"/>
                <a:gd name="T43" fmla="*/ 76 h 368"/>
                <a:gd name="T44" fmla="*/ 360 w 479"/>
                <a:gd name="T45" fmla="*/ 71 h 368"/>
                <a:gd name="T46" fmla="*/ 353 w 479"/>
                <a:gd name="T47" fmla="*/ 67 h 368"/>
                <a:gd name="T48" fmla="*/ 346 w 479"/>
                <a:gd name="T49" fmla="*/ 64 h 368"/>
                <a:gd name="T50" fmla="*/ 338 w 479"/>
                <a:gd name="T51" fmla="*/ 61 h 368"/>
                <a:gd name="T52" fmla="*/ 329 w 479"/>
                <a:gd name="T53" fmla="*/ 59 h 368"/>
                <a:gd name="T54" fmla="*/ 320 w 479"/>
                <a:gd name="T55" fmla="*/ 58 h 368"/>
                <a:gd name="T56" fmla="*/ 309 w 479"/>
                <a:gd name="T57" fmla="*/ 59 h 368"/>
                <a:gd name="T58" fmla="*/ 296 w 479"/>
                <a:gd name="T59" fmla="*/ 61 h 368"/>
                <a:gd name="T60" fmla="*/ 283 w 479"/>
                <a:gd name="T61" fmla="*/ 65 h 368"/>
                <a:gd name="T62" fmla="*/ 272 w 479"/>
                <a:gd name="T63" fmla="*/ 71 h 368"/>
                <a:gd name="T64" fmla="*/ 261 w 479"/>
                <a:gd name="T65" fmla="*/ 66 h 368"/>
                <a:gd name="T66" fmla="*/ 250 w 479"/>
                <a:gd name="T67" fmla="*/ 51 h 368"/>
                <a:gd name="T68" fmla="*/ 237 w 479"/>
                <a:gd name="T69" fmla="*/ 38 h 368"/>
                <a:gd name="T70" fmla="*/ 222 w 479"/>
                <a:gd name="T71" fmla="*/ 26 h 368"/>
                <a:gd name="T72" fmla="*/ 206 w 479"/>
                <a:gd name="T73" fmla="*/ 16 h 368"/>
                <a:gd name="T74" fmla="*/ 189 w 479"/>
                <a:gd name="T75" fmla="*/ 9 h 368"/>
                <a:gd name="T76" fmla="*/ 170 w 479"/>
                <a:gd name="T77" fmla="*/ 3 h 368"/>
                <a:gd name="T78" fmla="*/ 151 w 479"/>
                <a:gd name="T79" fmla="*/ 0 h 368"/>
                <a:gd name="T80" fmla="*/ 134 w 479"/>
                <a:gd name="T81" fmla="*/ 0 h 368"/>
                <a:gd name="T82" fmla="*/ 119 w 479"/>
                <a:gd name="T83" fmla="*/ 2 h 368"/>
                <a:gd name="T84" fmla="*/ 105 w 479"/>
                <a:gd name="T85" fmla="*/ 5 h 368"/>
                <a:gd name="T86" fmla="*/ 91 w 479"/>
                <a:gd name="T87" fmla="*/ 10 h 368"/>
                <a:gd name="T88" fmla="*/ 78 w 479"/>
                <a:gd name="T89" fmla="*/ 15 h 368"/>
                <a:gd name="T90" fmla="*/ 66 w 479"/>
                <a:gd name="T91" fmla="*/ 23 h 368"/>
                <a:gd name="T92" fmla="*/ 54 w 479"/>
                <a:gd name="T93" fmla="*/ 31 h 368"/>
                <a:gd name="T94" fmla="*/ 44 w 479"/>
                <a:gd name="T95" fmla="*/ 40 h 368"/>
                <a:gd name="T96" fmla="*/ 34 w 479"/>
                <a:gd name="T97" fmla="*/ 51 h 368"/>
                <a:gd name="T98" fmla="*/ 25 w 479"/>
                <a:gd name="T99" fmla="*/ 62 h 368"/>
                <a:gd name="T100" fmla="*/ 17 w 479"/>
                <a:gd name="T101" fmla="*/ 74 h 368"/>
                <a:gd name="T102" fmla="*/ 10 w 479"/>
                <a:gd name="T103" fmla="*/ 88 h 368"/>
                <a:gd name="T104" fmla="*/ 4 w 479"/>
                <a:gd name="T105" fmla="*/ 101 h 368"/>
                <a:gd name="T106" fmla="*/ 0 w 479"/>
                <a:gd name="T107" fmla="*/ 116 h 368"/>
                <a:gd name="T108" fmla="*/ 113 w 479"/>
                <a:gd name="T109" fmla="*/ 120 h 368"/>
                <a:gd name="T110" fmla="*/ 252 w 479"/>
                <a:gd name="T111" fmla="*/ 36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79" h="368">
                  <a:moveTo>
                    <a:pt x="252" y="368"/>
                  </a:moveTo>
                  <a:cubicBezTo>
                    <a:pt x="300" y="319"/>
                    <a:pt x="366" y="288"/>
                    <a:pt x="440" y="288"/>
                  </a:cubicBezTo>
                  <a:cubicBezTo>
                    <a:pt x="453" y="288"/>
                    <a:pt x="465" y="289"/>
                    <a:pt x="476" y="291"/>
                  </a:cubicBezTo>
                  <a:cubicBezTo>
                    <a:pt x="477" y="286"/>
                    <a:pt x="477" y="286"/>
                    <a:pt x="477" y="286"/>
                  </a:cubicBezTo>
                  <a:cubicBezTo>
                    <a:pt x="478" y="280"/>
                    <a:pt x="478" y="280"/>
                    <a:pt x="478" y="280"/>
                  </a:cubicBezTo>
                  <a:cubicBezTo>
                    <a:pt x="479" y="275"/>
                    <a:pt x="479" y="275"/>
                    <a:pt x="479" y="275"/>
                  </a:cubicBezTo>
                  <a:cubicBezTo>
                    <a:pt x="479" y="269"/>
                    <a:pt x="479" y="269"/>
                    <a:pt x="479" y="269"/>
                  </a:cubicBezTo>
                  <a:cubicBezTo>
                    <a:pt x="478" y="259"/>
                    <a:pt x="478" y="259"/>
                    <a:pt x="478" y="259"/>
                  </a:cubicBezTo>
                  <a:cubicBezTo>
                    <a:pt x="477" y="250"/>
                    <a:pt x="477" y="250"/>
                    <a:pt x="477" y="250"/>
                  </a:cubicBezTo>
                  <a:cubicBezTo>
                    <a:pt x="476" y="241"/>
                    <a:pt x="476" y="241"/>
                    <a:pt x="476" y="241"/>
                  </a:cubicBezTo>
                  <a:cubicBezTo>
                    <a:pt x="473" y="232"/>
                    <a:pt x="473" y="232"/>
                    <a:pt x="473" y="232"/>
                  </a:cubicBezTo>
                  <a:cubicBezTo>
                    <a:pt x="470" y="223"/>
                    <a:pt x="470" y="223"/>
                    <a:pt x="470" y="223"/>
                  </a:cubicBezTo>
                  <a:cubicBezTo>
                    <a:pt x="467" y="215"/>
                    <a:pt x="467" y="215"/>
                    <a:pt x="467" y="215"/>
                  </a:cubicBezTo>
                  <a:cubicBezTo>
                    <a:pt x="463" y="206"/>
                    <a:pt x="463" y="206"/>
                    <a:pt x="463" y="206"/>
                  </a:cubicBezTo>
                  <a:cubicBezTo>
                    <a:pt x="458" y="198"/>
                    <a:pt x="458" y="198"/>
                    <a:pt x="458" y="198"/>
                  </a:cubicBezTo>
                  <a:cubicBezTo>
                    <a:pt x="453" y="191"/>
                    <a:pt x="453" y="191"/>
                    <a:pt x="453" y="191"/>
                  </a:cubicBezTo>
                  <a:cubicBezTo>
                    <a:pt x="447" y="183"/>
                    <a:pt x="447" y="183"/>
                    <a:pt x="447" y="183"/>
                  </a:cubicBezTo>
                  <a:cubicBezTo>
                    <a:pt x="441" y="176"/>
                    <a:pt x="441" y="176"/>
                    <a:pt x="441" y="176"/>
                  </a:cubicBezTo>
                  <a:cubicBezTo>
                    <a:pt x="435" y="170"/>
                    <a:pt x="435" y="170"/>
                    <a:pt x="435" y="170"/>
                  </a:cubicBezTo>
                  <a:cubicBezTo>
                    <a:pt x="428" y="164"/>
                    <a:pt x="428" y="164"/>
                    <a:pt x="428" y="164"/>
                  </a:cubicBezTo>
                  <a:cubicBezTo>
                    <a:pt x="420" y="159"/>
                    <a:pt x="420" y="159"/>
                    <a:pt x="420" y="159"/>
                  </a:cubicBezTo>
                  <a:cubicBezTo>
                    <a:pt x="413" y="154"/>
                    <a:pt x="413" y="154"/>
                    <a:pt x="413" y="154"/>
                  </a:cubicBezTo>
                  <a:cubicBezTo>
                    <a:pt x="405" y="150"/>
                    <a:pt x="405" y="150"/>
                    <a:pt x="405" y="150"/>
                  </a:cubicBezTo>
                  <a:cubicBezTo>
                    <a:pt x="403" y="149"/>
                    <a:pt x="403" y="149"/>
                    <a:pt x="403" y="149"/>
                  </a:cubicBezTo>
                  <a:cubicBezTo>
                    <a:pt x="403" y="148"/>
                    <a:pt x="403" y="148"/>
                    <a:pt x="403" y="148"/>
                  </a:cubicBezTo>
                  <a:cubicBezTo>
                    <a:pt x="403" y="143"/>
                    <a:pt x="403" y="143"/>
                    <a:pt x="403" y="143"/>
                  </a:cubicBezTo>
                  <a:cubicBezTo>
                    <a:pt x="402" y="139"/>
                    <a:pt x="402" y="139"/>
                    <a:pt x="402" y="139"/>
                  </a:cubicBezTo>
                  <a:cubicBezTo>
                    <a:pt x="401" y="135"/>
                    <a:pt x="401" y="135"/>
                    <a:pt x="401" y="135"/>
                  </a:cubicBezTo>
                  <a:cubicBezTo>
                    <a:pt x="401" y="130"/>
                    <a:pt x="401" y="130"/>
                    <a:pt x="401" y="130"/>
                  </a:cubicBezTo>
                  <a:cubicBezTo>
                    <a:pt x="400" y="126"/>
                    <a:pt x="400" y="126"/>
                    <a:pt x="400" y="126"/>
                  </a:cubicBezTo>
                  <a:cubicBezTo>
                    <a:pt x="398" y="121"/>
                    <a:pt x="398" y="121"/>
                    <a:pt x="398" y="121"/>
                  </a:cubicBezTo>
                  <a:cubicBezTo>
                    <a:pt x="397" y="117"/>
                    <a:pt x="397" y="117"/>
                    <a:pt x="397" y="117"/>
                  </a:cubicBezTo>
                  <a:cubicBezTo>
                    <a:pt x="395" y="113"/>
                    <a:pt x="395" y="113"/>
                    <a:pt x="395" y="113"/>
                  </a:cubicBezTo>
                  <a:cubicBezTo>
                    <a:pt x="394" y="109"/>
                    <a:pt x="394" y="109"/>
                    <a:pt x="394" y="109"/>
                  </a:cubicBezTo>
                  <a:cubicBezTo>
                    <a:pt x="392" y="105"/>
                    <a:pt x="392" y="105"/>
                    <a:pt x="392" y="105"/>
                  </a:cubicBezTo>
                  <a:cubicBezTo>
                    <a:pt x="390" y="101"/>
                    <a:pt x="390" y="101"/>
                    <a:pt x="390" y="101"/>
                  </a:cubicBezTo>
                  <a:cubicBezTo>
                    <a:pt x="387" y="98"/>
                    <a:pt x="387" y="98"/>
                    <a:pt x="387" y="98"/>
                  </a:cubicBezTo>
                  <a:cubicBezTo>
                    <a:pt x="385" y="94"/>
                    <a:pt x="385" y="94"/>
                    <a:pt x="385" y="94"/>
                  </a:cubicBezTo>
                  <a:cubicBezTo>
                    <a:pt x="382" y="91"/>
                    <a:pt x="382" y="91"/>
                    <a:pt x="382" y="91"/>
                  </a:cubicBezTo>
                  <a:cubicBezTo>
                    <a:pt x="380" y="88"/>
                    <a:pt x="380" y="88"/>
                    <a:pt x="380" y="88"/>
                  </a:cubicBezTo>
                  <a:cubicBezTo>
                    <a:pt x="377" y="84"/>
                    <a:pt x="377" y="84"/>
                    <a:pt x="377" y="84"/>
                  </a:cubicBezTo>
                  <a:cubicBezTo>
                    <a:pt x="374" y="82"/>
                    <a:pt x="374" y="82"/>
                    <a:pt x="374" y="82"/>
                  </a:cubicBezTo>
                  <a:cubicBezTo>
                    <a:pt x="371" y="79"/>
                    <a:pt x="371" y="79"/>
                    <a:pt x="371" y="79"/>
                  </a:cubicBezTo>
                  <a:cubicBezTo>
                    <a:pt x="367" y="76"/>
                    <a:pt x="367" y="76"/>
                    <a:pt x="367" y="76"/>
                  </a:cubicBezTo>
                  <a:cubicBezTo>
                    <a:pt x="364" y="73"/>
                    <a:pt x="364" y="73"/>
                    <a:pt x="364" y="73"/>
                  </a:cubicBezTo>
                  <a:cubicBezTo>
                    <a:pt x="360" y="71"/>
                    <a:pt x="360" y="71"/>
                    <a:pt x="360" y="71"/>
                  </a:cubicBezTo>
                  <a:cubicBezTo>
                    <a:pt x="357" y="69"/>
                    <a:pt x="357" y="69"/>
                    <a:pt x="357" y="69"/>
                  </a:cubicBezTo>
                  <a:cubicBezTo>
                    <a:pt x="353" y="67"/>
                    <a:pt x="353" y="67"/>
                    <a:pt x="353" y="67"/>
                  </a:cubicBezTo>
                  <a:cubicBezTo>
                    <a:pt x="349" y="65"/>
                    <a:pt x="349" y="65"/>
                    <a:pt x="349" y="65"/>
                  </a:cubicBezTo>
                  <a:cubicBezTo>
                    <a:pt x="346" y="64"/>
                    <a:pt x="346" y="64"/>
                    <a:pt x="346" y="64"/>
                  </a:cubicBezTo>
                  <a:cubicBezTo>
                    <a:pt x="341" y="62"/>
                    <a:pt x="341" y="62"/>
                    <a:pt x="341" y="62"/>
                  </a:cubicBezTo>
                  <a:cubicBezTo>
                    <a:pt x="338" y="61"/>
                    <a:pt x="338" y="61"/>
                    <a:pt x="338" y="61"/>
                  </a:cubicBezTo>
                  <a:cubicBezTo>
                    <a:pt x="333" y="60"/>
                    <a:pt x="333" y="60"/>
                    <a:pt x="333" y="60"/>
                  </a:cubicBezTo>
                  <a:cubicBezTo>
                    <a:pt x="329" y="59"/>
                    <a:pt x="329" y="59"/>
                    <a:pt x="329" y="59"/>
                  </a:cubicBezTo>
                  <a:cubicBezTo>
                    <a:pt x="325" y="59"/>
                    <a:pt x="325" y="59"/>
                    <a:pt x="325" y="59"/>
                  </a:cubicBezTo>
                  <a:cubicBezTo>
                    <a:pt x="320" y="58"/>
                    <a:pt x="320" y="58"/>
                    <a:pt x="320" y="58"/>
                  </a:cubicBezTo>
                  <a:cubicBezTo>
                    <a:pt x="316" y="58"/>
                    <a:pt x="316" y="58"/>
                    <a:pt x="316" y="58"/>
                  </a:cubicBezTo>
                  <a:cubicBezTo>
                    <a:pt x="309" y="59"/>
                    <a:pt x="309" y="59"/>
                    <a:pt x="309" y="59"/>
                  </a:cubicBezTo>
                  <a:cubicBezTo>
                    <a:pt x="302" y="59"/>
                    <a:pt x="302" y="59"/>
                    <a:pt x="302" y="59"/>
                  </a:cubicBezTo>
                  <a:cubicBezTo>
                    <a:pt x="296" y="61"/>
                    <a:pt x="296" y="61"/>
                    <a:pt x="296" y="61"/>
                  </a:cubicBezTo>
                  <a:cubicBezTo>
                    <a:pt x="289" y="63"/>
                    <a:pt x="289" y="63"/>
                    <a:pt x="289" y="63"/>
                  </a:cubicBezTo>
                  <a:cubicBezTo>
                    <a:pt x="283" y="65"/>
                    <a:pt x="283" y="65"/>
                    <a:pt x="283" y="65"/>
                  </a:cubicBezTo>
                  <a:cubicBezTo>
                    <a:pt x="278" y="68"/>
                    <a:pt x="278" y="68"/>
                    <a:pt x="278" y="68"/>
                  </a:cubicBezTo>
                  <a:cubicBezTo>
                    <a:pt x="272" y="71"/>
                    <a:pt x="272" y="71"/>
                    <a:pt x="272" y="71"/>
                  </a:cubicBezTo>
                  <a:cubicBezTo>
                    <a:pt x="266" y="75"/>
                    <a:pt x="266" y="75"/>
                    <a:pt x="266" y="75"/>
                  </a:cubicBezTo>
                  <a:cubicBezTo>
                    <a:pt x="261" y="66"/>
                    <a:pt x="261" y="66"/>
                    <a:pt x="261" y="66"/>
                  </a:cubicBezTo>
                  <a:cubicBezTo>
                    <a:pt x="256" y="59"/>
                    <a:pt x="256" y="59"/>
                    <a:pt x="256" y="59"/>
                  </a:cubicBezTo>
                  <a:cubicBezTo>
                    <a:pt x="250" y="51"/>
                    <a:pt x="250" y="51"/>
                    <a:pt x="250" y="51"/>
                  </a:cubicBezTo>
                  <a:cubicBezTo>
                    <a:pt x="243" y="44"/>
                    <a:pt x="243" y="44"/>
                    <a:pt x="243" y="44"/>
                  </a:cubicBezTo>
                  <a:cubicBezTo>
                    <a:pt x="237" y="38"/>
                    <a:pt x="237" y="38"/>
                    <a:pt x="237" y="38"/>
                  </a:cubicBezTo>
                  <a:cubicBezTo>
                    <a:pt x="229" y="31"/>
                    <a:pt x="229" y="31"/>
                    <a:pt x="229" y="31"/>
                  </a:cubicBezTo>
                  <a:cubicBezTo>
                    <a:pt x="222" y="26"/>
                    <a:pt x="222" y="26"/>
                    <a:pt x="222" y="26"/>
                  </a:cubicBezTo>
                  <a:cubicBezTo>
                    <a:pt x="214" y="21"/>
                    <a:pt x="214" y="21"/>
                    <a:pt x="214" y="21"/>
                  </a:cubicBezTo>
                  <a:cubicBezTo>
                    <a:pt x="206" y="16"/>
                    <a:pt x="206" y="16"/>
                    <a:pt x="206" y="16"/>
                  </a:cubicBezTo>
                  <a:cubicBezTo>
                    <a:pt x="198" y="12"/>
                    <a:pt x="198" y="12"/>
                    <a:pt x="198" y="12"/>
                  </a:cubicBezTo>
                  <a:cubicBezTo>
                    <a:pt x="189" y="9"/>
                    <a:pt x="189" y="9"/>
                    <a:pt x="189" y="9"/>
                  </a:cubicBezTo>
                  <a:cubicBezTo>
                    <a:pt x="180" y="5"/>
                    <a:pt x="180" y="5"/>
                    <a:pt x="180" y="5"/>
                  </a:cubicBezTo>
                  <a:cubicBezTo>
                    <a:pt x="170" y="3"/>
                    <a:pt x="170" y="3"/>
                    <a:pt x="170" y="3"/>
                  </a:cubicBezTo>
                  <a:cubicBezTo>
                    <a:pt x="161" y="2"/>
                    <a:pt x="161" y="2"/>
                    <a:pt x="161" y="2"/>
                  </a:cubicBezTo>
                  <a:cubicBezTo>
                    <a:pt x="151" y="0"/>
                    <a:pt x="151" y="0"/>
                    <a:pt x="151" y="0"/>
                  </a:cubicBezTo>
                  <a:cubicBezTo>
                    <a:pt x="141" y="0"/>
                    <a:pt x="141" y="0"/>
                    <a:pt x="141" y="0"/>
                  </a:cubicBezTo>
                  <a:cubicBezTo>
                    <a:pt x="134" y="0"/>
                    <a:pt x="134" y="0"/>
                    <a:pt x="134" y="0"/>
                  </a:cubicBezTo>
                  <a:cubicBezTo>
                    <a:pt x="127" y="1"/>
                    <a:pt x="127" y="1"/>
                    <a:pt x="127" y="1"/>
                  </a:cubicBezTo>
                  <a:cubicBezTo>
                    <a:pt x="119" y="2"/>
                    <a:pt x="119" y="2"/>
                    <a:pt x="119" y="2"/>
                  </a:cubicBezTo>
                  <a:cubicBezTo>
                    <a:pt x="112" y="3"/>
                    <a:pt x="112" y="3"/>
                    <a:pt x="112" y="3"/>
                  </a:cubicBezTo>
                  <a:cubicBezTo>
                    <a:pt x="105" y="5"/>
                    <a:pt x="105" y="5"/>
                    <a:pt x="105" y="5"/>
                  </a:cubicBezTo>
                  <a:cubicBezTo>
                    <a:pt x="98" y="7"/>
                    <a:pt x="98" y="7"/>
                    <a:pt x="98" y="7"/>
                  </a:cubicBezTo>
                  <a:cubicBezTo>
                    <a:pt x="91" y="10"/>
                    <a:pt x="91" y="10"/>
                    <a:pt x="91" y="10"/>
                  </a:cubicBezTo>
                  <a:cubicBezTo>
                    <a:pt x="85" y="12"/>
                    <a:pt x="85" y="12"/>
                    <a:pt x="85" y="12"/>
                  </a:cubicBezTo>
                  <a:cubicBezTo>
                    <a:pt x="78" y="15"/>
                    <a:pt x="78" y="15"/>
                    <a:pt x="78" y="15"/>
                  </a:cubicBezTo>
                  <a:cubicBezTo>
                    <a:pt x="72" y="19"/>
                    <a:pt x="72" y="19"/>
                    <a:pt x="72" y="19"/>
                  </a:cubicBezTo>
                  <a:cubicBezTo>
                    <a:pt x="66" y="23"/>
                    <a:pt x="66" y="23"/>
                    <a:pt x="66" y="23"/>
                  </a:cubicBezTo>
                  <a:cubicBezTo>
                    <a:pt x="60" y="27"/>
                    <a:pt x="60" y="27"/>
                    <a:pt x="60" y="27"/>
                  </a:cubicBezTo>
                  <a:cubicBezTo>
                    <a:pt x="54" y="31"/>
                    <a:pt x="54" y="31"/>
                    <a:pt x="54" y="31"/>
                  </a:cubicBezTo>
                  <a:cubicBezTo>
                    <a:pt x="49" y="35"/>
                    <a:pt x="49" y="35"/>
                    <a:pt x="49" y="35"/>
                  </a:cubicBezTo>
                  <a:cubicBezTo>
                    <a:pt x="44" y="40"/>
                    <a:pt x="44" y="40"/>
                    <a:pt x="44" y="40"/>
                  </a:cubicBezTo>
                  <a:cubicBezTo>
                    <a:pt x="38" y="45"/>
                    <a:pt x="38" y="45"/>
                    <a:pt x="38" y="45"/>
                  </a:cubicBezTo>
                  <a:cubicBezTo>
                    <a:pt x="34" y="51"/>
                    <a:pt x="34" y="51"/>
                    <a:pt x="34" y="51"/>
                  </a:cubicBezTo>
                  <a:cubicBezTo>
                    <a:pt x="29" y="56"/>
                    <a:pt x="29" y="56"/>
                    <a:pt x="29" y="56"/>
                  </a:cubicBezTo>
                  <a:cubicBezTo>
                    <a:pt x="25" y="62"/>
                    <a:pt x="25" y="62"/>
                    <a:pt x="25" y="62"/>
                  </a:cubicBezTo>
                  <a:cubicBezTo>
                    <a:pt x="21" y="68"/>
                    <a:pt x="21" y="68"/>
                    <a:pt x="21" y="68"/>
                  </a:cubicBezTo>
                  <a:cubicBezTo>
                    <a:pt x="17" y="74"/>
                    <a:pt x="17" y="74"/>
                    <a:pt x="17" y="74"/>
                  </a:cubicBezTo>
                  <a:cubicBezTo>
                    <a:pt x="13" y="81"/>
                    <a:pt x="13" y="81"/>
                    <a:pt x="13" y="81"/>
                  </a:cubicBezTo>
                  <a:cubicBezTo>
                    <a:pt x="10" y="88"/>
                    <a:pt x="10" y="88"/>
                    <a:pt x="10" y="88"/>
                  </a:cubicBezTo>
                  <a:cubicBezTo>
                    <a:pt x="7" y="95"/>
                    <a:pt x="7" y="95"/>
                    <a:pt x="7" y="95"/>
                  </a:cubicBezTo>
                  <a:cubicBezTo>
                    <a:pt x="4" y="101"/>
                    <a:pt x="4" y="101"/>
                    <a:pt x="4" y="101"/>
                  </a:cubicBezTo>
                  <a:cubicBezTo>
                    <a:pt x="2" y="109"/>
                    <a:pt x="2" y="109"/>
                    <a:pt x="2" y="109"/>
                  </a:cubicBezTo>
                  <a:cubicBezTo>
                    <a:pt x="0" y="116"/>
                    <a:pt x="0" y="116"/>
                    <a:pt x="0" y="116"/>
                  </a:cubicBezTo>
                  <a:cubicBezTo>
                    <a:pt x="0" y="120"/>
                    <a:pt x="0" y="120"/>
                    <a:pt x="0" y="120"/>
                  </a:cubicBezTo>
                  <a:cubicBezTo>
                    <a:pt x="113" y="120"/>
                    <a:pt x="113" y="120"/>
                    <a:pt x="113" y="120"/>
                  </a:cubicBezTo>
                  <a:cubicBezTo>
                    <a:pt x="113" y="368"/>
                    <a:pt x="113" y="368"/>
                    <a:pt x="113" y="368"/>
                  </a:cubicBezTo>
                  <a:lnTo>
                    <a:pt x="252" y="3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67" tIns="43934" rIns="87867" bIns="43934"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190" name="Freeform 189"/>
            <p:cNvSpPr>
              <a:spLocks noEditPoints="1"/>
            </p:cNvSpPr>
            <p:nvPr/>
          </p:nvSpPr>
          <p:spPr bwMode="auto">
            <a:xfrm>
              <a:off x="14158913" y="7729538"/>
              <a:ext cx="1198563" cy="1827213"/>
            </a:xfrm>
            <a:custGeom>
              <a:avLst/>
              <a:gdLst>
                <a:gd name="T0" fmla="*/ 249 w 319"/>
                <a:gd name="T1" fmla="*/ 181 h 486"/>
                <a:gd name="T2" fmla="*/ 249 w 319"/>
                <a:gd name="T3" fmla="*/ 235 h 486"/>
                <a:gd name="T4" fmla="*/ 177 w 319"/>
                <a:gd name="T5" fmla="*/ 235 h 486"/>
                <a:gd name="T6" fmla="*/ 177 w 319"/>
                <a:gd name="T7" fmla="*/ 160 h 486"/>
                <a:gd name="T8" fmla="*/ 242 w 319"/>
                <a:gd name="T9" fmla="*/ 160 h 486"/>
                <a:gd name="T10" fmla="*/ 234 w 319"/>
                <a:gd name="T11" fmla="*/ 129 h 486"/>
                <a:gd name="T12" fmla="*/ 177 w 319"/>
                <a:gd name="T13" fmla="*/ 129 h 486"/>
                <a:gd name="T14" fmla="*/ 177 w 319"/>
                <a:gd name="T15" fmla="*/ 54 h 486"/>
                <a:gd name="T16" fmla="*/ 230 w 319"/>
                <a:gd name="T17" fmla="*/ 54 h 486"/>
                <a:gd name="T18" fmla="*/ 242 w 319"/>
                <a:gd name="T19" fmla="*/ 0 h 486"/>
                <a:gd name="T20" fmla="*/ 0 w 319"/>
                <a:gd name="T21" fmla="*/ 0 h 486"/>
                <a:gd name="T22" fmla="*/ 0 w 319"/>
                <a:gd name="T23" fmla="*/ 486 h 486"/>
                <a:gd name="T24" fmla="*/ 319 w 319"/>
                <a:gd name="T25" fmla="*/ 486 h 486"/>
                <a:gd name="T26" fmla="*/ 319 w 319"/>
                <a:gd name="T27" fmla="*/ 278 h 486"/>
                <a:gd name="T28" fmla="*/ 249 w 319"/>
                <a:gd name="T29" fmla="*/ 181 h 486"/>
                <a:gd name="T30" fmla="*/ 135 w 319"/>
                <a:gd name="T31" fmla="*/ 434 h 486"/>
                <a:gd name="T32" fmla="*/ 62 w 319"/>
                <a:gd name="T33" fmla="*/ 434 h 486"/>
                <a:gd name="T34" fmla="*/ 62 w 319"/>
                <a:gd name="T35" fmla="*/ 359 h 486"/>
                <a:gd name="T36" fmla="*/ 135 w 319"/>
                <a:gd name="T37" fmla="*/ 359 h 486"/>
                <a:gd name="T38" fmla="*/ 135 w 319"/>
                <a:gd name="T39" fmla="*/ 434 h 486"/>
                <a:gd name="T40" fmla="*/ 135 w 319"/>
                <a:gd name="T41" fmla="*/ 333 h 486"/>
                <a:gd name="T42" fmla="*/ 62 w 319"/>
                <a:gd name="T43" fmla="*/ 333 h 486"/>
                <a:gd name="T44" fmla="*/ 62 w 319"/>
                <a:gd name="T45" fmla="*/ 258 h 486"/>
                <a:gd name="T46" fmla="*/ 135 w 319"/>
                <a:gd name="T47" fmla="*/ 258 h 486"/>
                <a:gd name="T48" fmla="*/ 135 w 319"/>
                <a:gd name="T49" fmla="*/ 333 h 486"/>
                <a:gd name="T50" fmla="*/ 135 w 319"/>
                <a:gd name="T51" fmla="*/ 235 h 486"/>
                <a:gd name="T52" fmla="*/ 62 w 319"/>
                <a:gd name="T53" fmla="*/ 235 h 486"/>
                <a:gd name="T54" fmla="*/ 62 w 319"/>
                <a:gd name="T55" fmla="*/ 160 h 486"/>
                <a:gd name="T56" fmla="*/ 135 w 319"/>
                <a:gd name="T57" fmla="*/ 160 h 486"/>
                <a:gd name="T58" fmla="*/ 135 w 319"/>
                <a:gd name="T59" fmla="*/ 235 h 486"/>
                <a:gd name="T60" fmla="*/ 135 w 319"/>
                <a:gd name="T61" fmla="*/ 129 h 486"/>
                <a:gd name="T62" fmla="*/ 62 w 319"/>
                <a:gd name="T63" fmla="*/ 129 h 486"/>
                <a:gd name="T64" fmla="*/ 62 w 319"/>
                <a:gd name="T65" fmla="*/ 54 h 486"/>
                <a:gd name="T66" fmla="*/ 135 w 319"/>
                <a:gd name="T67" fmla="*/ 54 h 486"/>
                <a:gd name="T68" fmla="*/ 135 w 319"/>
                <a:gd name="T69" fmla="*/ 129 h 486"/>
                <a:gd name="T70" fmla="*/ 249 w 319"/>
                <a:gd name="T71" fmla="*/ 434 h 486"/>
                <a:gd name="T72" fmla="*/ 177 w 319"/>
                <a:gd name="T73" fmla="*/ 434 h 486"/>
                <a:gd name="T74" fmla="*/ 177 w 319"/>
                <a:gd name="T75" fmla="*/ 359 h 486"/>
                <a:gd name="T76" fmla="*/ 249 w 319"/>
                <a:gd name="T77" fmla="*/ 359 h 486"/>
                <a:gd name="T78" fmla="*/ 249 w 319"/>
                <a:gd name="T79" fmla="*/ 434 h 486"/>
                <a:gd name="T80" fmla="*/ 249 w 319"/>
                <a:gd name="T81" fmla="*/ 333 h 486"/>
                <a:gd name="T82" fmla="*/ 177 w 319"/>
                <a:gd name="T83" fmla="*/ 333 h 486"/>
                <a:gd name="T84" fmla="*/ 177 w 319"/>
                <a:gd name="T85" fmla="*/ 258 h 486"/>
                <a:gd name="T86" fmla="*/ 249 w 319"/>
                <a:gd name="T87" fmla="*/ 258 h 486"/>
                <a:gd name="T88" fmla="*/ 249 w 319"/>
                <a:gd name="T89" fmla="*/ 333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19" h="486">
                  <a:moveTo>
                    <a:pt x="249" y="181"/>
                  </a:moveTo>
                  <a:cubicBezTo>
                    <a:pt x="249" y="235"/>
                    <a:pt x="249" y="235"/>
                    <a:pt x="249" y="235"/>
                  </a:cubicBezTo>
                  <a:cubicBezTo>
                    <a:pt x="177" y="235"/>
                    <a:pt x="177" y="235"/>
                    <a:pt x="177" y="235"/>
                  </a:cubicBezTo>
                  <a:cubicBezTo>
                    <a:pt x="177" y="160"/>
                    <a:pt x="177" y="160"/>
                    <a:pt x="177" y="160"/>
                  </a:cubicBezTo>
                  <a:cubicBezTo>
                    <a:pt x="242" y="160"/>
                    <a:pt x="242" y="160"/>
                    <a:pt x="242" y="160"/>
                  </a:cubicBezTo>
                  <a:cubicBezTo>
                    <a:pt x="238" y="150"/>
                    <a:pt x="236" y="139"/>
                    <a:pt x="234" y="129"/>
                  </a:cubicBezTo>
                  <a:cubicBezTo>
                    <a:pt x="177" y="129"/>
                    <a:pt x="177" y="129"/>
                    <a:pt x="177" y="129"/>
                  </a:cubicBezTo>
                  <a:cubicBezTo>
                    <a:pt x="177" y="54"/>
                    <a:pt x="177" y="54"/>
                    <a:pt x="177" y="54"/>
                  </a:cubicBezTo>
                  <a:cubicBezTo>
                    <a:pt x="230" y="54"/>
                    <a:pt x="230" y="54"/>
                    <a:pt x="230" y="54"/>
                  </a:cubicBezTo>
                  <a:cubicBezTo>
                    <a:pt x="232" y="35"/>
                    <a:pt x="236" y="17"/>
                    <a:pt x="242" y="0"/>
                  </a:cubicBezTo>
                  <a:cubicBezTo>
                    <a:pt x="0" y="0"/>
                    <a:pt x="0" y="0"/>
                    <a:pt x="0" y="0"/>
                  </a:cubicBezTo>
                  <a:cubicBezTo>
                    <a:pt x="0" y="486"/>
                    <a:pt x="0" y="486"/>
                    <a:pt x="0" y="486"/>
                  </a:cubicBezTo>
                  <a:cubicBezTo>
                    <a:pt x="319" y="486"/>
                    <a:pt x="319" y="486"/>
                    <a:pt x="319" y="486"/>
                  </a:cubicBezTo>
                  <a:cubicBezTo>
                    <a:pt x="319" y="278"/>
                    <a:pt x="319" y="278"/>
                    <a:pt x="319" y="278"/>
                  </a:cubicBezTo>
                  <a:cubicBezTo>
                    <a:pt x="289" y="251"/>
                    <a:pt x="265" y="218"/>
                    <a:pt x="249" y="181"/>
                  </a:cubicBezTo>
                  <a:close/>
                  <a:moveTo>
                    <a:pt x="135" y="434"/>
                  </a:moveTo>
                  <a:cubicBezTo>
                    <a:pt x="62" y="434"/>
                    <a:pt x="62" y="434"/>
                    <a:pt x="62" y="434"/>
                  </a:cubicBezTo>
                  <a:cubicBezTo>
                    <a:pt x="62" y="359"/>
                    <a:pt x="62" y="359"/>
                    <a:pt x="62" y="359"/>
                  </a:cubicBezTo>
                  <a:cubicBezTo>
                    <a:pt x="135" y="359"/>
                    <a:pt x="135" y="359"/>
                    <a:pt x="135" y="359"/>
                  </a:cubicBezTo>
                  <a:lnTo>
                    <a:pt x="135" y="434"/>
                  </a:lnTo>
                  <a:close/>
                  <a:moveTo>
                    <a:pt x="135" y="333"/>
                  </a:moveTo>
                  <a:cubicBezTo>
                    <a:pt x="62" y="333"/>
                    <a:pt x="62" y="333"/>
                    <a:pt x="62" y="333"/>
                  </a:cubicBezTo>
                  <a:cubicBezTo>
                    <a:pt x="62" y="258"/>
                    <a:pt x="62" y="258"/>
                    <a:pt x="62" y="258"/>
                  </a:cubicBezTo>
                  <a:cubicBezTo>
                    <a:pt x="135" y="258"/>
                    <a:pt x="135" y="258"/>
                    <a:pt x="135" y="258"/>
                  </a:cubicBezTo>
                  <a:lnTo>
                    <a:pt x="135" y="333"/>
                  </a:lnTo>
                  <a:close/>
                  <a:moveTo>
                    <a:pt x="135" y="235"/>
                  </a:moveTo>
                  <a:cubicBezTo>
                    <a:pt x="62" y="235"/>
                    <a:pt x="62" y="235"/>
                    <a:pt x="62" y="235"/>
                  </a:cubicBezTo>
                  <a:cubicBezTo>
                    <a:pt x="62" y="160"/>
                    <a:pt x="62" y="160"/>
                    <a:pt x="62" y="160"/>
                  </a:cubicBezTo>
                  <a:cubicBezTo>
                    <a:pt x="135" y="160"/>
                    <a:pt x="135" y="160"/>
                    <a:pt x="135" y="160"/>
                  </a:cubicBezTo>
                  <a:lnTo>
                    <a:pt x="135" y="235"/>
                  </a:lnTo>
                  <a:close/>
                  <a:moveTo>
                    <a:pt x="135" y="129"/>
                  </a:moveTo>
                  <a:cubicBezTo>
                    <a:pt x="62" y="129"/>
                    <a:pt x="62" y="129"/>
                    <a:pt x="62" y="129"/>
                  </a:cubicBezTo>
                  <a:cubicBezTo>
                    <a:pt x="62" y="54"/>
                    <a:pt x="62" y="54"/>
                    <a:pt x="62" y="54"/>
                  </a:cubicBezTo>
                  <a:cubicBezTo>
                    <a:pt x="135" y="54"/>
                    <a:pt x="135" y="54"/>
                    <a:pt x="135" y="54"/>
                  </a:cubicBezTo>
                  <a:lnTo>
                    <a:pt x="135" y="129"/>
                  </a:lnTo>
                  <a:close/>
                  <a:moveTo>
                    <a:pt x="249" y="434"/>
                  </a:moveTo>
                  <a:cubicBezTo>
                    <a:pt x="177" y="434"/>
                    <a:pt x="177" y="434"/>
                    <a:pt x="177" y="434"/>
                  </a:cubicBezTo>
                  <a:cubicBezTo>
                    <a:pt x="177" y="359"/>
                    <a:pt x="177" y="359"/>
                    <a:pt x="177" y="359"/>
                  </a:cubicBezTo>
                  <a:cubicBezTo>
                    <a:pt x="249" y="359"/>
                    <a:pt x="249" y="359"/>
                    <a:pt x="249" y="359"/>
                  </a:cubicBezTo>
                  <a:lnTo>
                    <a:pt x="249" y="434"/>
                  </a:lnTo>
                  <a:close/>
                  <a:moveTo>
                    <a:pt x="249" y="333"/>
                  </a:moveTo>
                  <a:cubicBezTo>
                    <a:pt x="177" y="333"/>
                    <a:pt x="177" y="333"/>
                    <a:pt x="177" y="333"/>
                  </a:cubicBezTo>
                  <a:cubicBezTo>
                    <a:pt x="177" y="258"/>
                    <a:pt x="177" y="258"/>
                    <a:pt x="177" y="258"/>
                  </a:cubicBezTo>
                  <a:cubicBezTo>
                    <a:pt x="249" y="258"/>
                    <a:pt x="249" y="258"/>
                    <a:pt x="249" y="258"/>
                  </a:cubicBezTo>
                  <a:lnTo>
                    <a:pt x="249" y="3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867" tIns="43934" rIns="87867" bIns="43934" numCol="1" anchor="t" anchorCtr="0" compatLnSpc="1">
              <a:prstTxWarp prst="textNoShape">
                <a:avLst/>
              </a:prstTxWarp>
            </a:bodyPr>
            <a:lstStyle>
              <a:defPPr>
                <a:defRPr lang="en-US"/>
              </a:defPPr>
              <a:lvl1pPr marL="0" algn="l" defTabSz="932316" rtl="0" eaLnBrk="1" latinLnBrk="0" hangingPunct="1">
                <a:defRPr sz="1836" kern="1200">
                  <a:solidFill>
                    <a:schemeClr val="tx1"/>
                  </a:solidFill>
                  <a:latin typeface="+mn-lt"/>
                  <a:ea typeface="+mn-ea"/>
                  <a:cs typeface="+mn-cs"/>
                </a:defRPr>
              </a:lvl1pPr>
              <a:lvl2pPr marL="466155" algn="l" defTabSz="932316" rtl="0" eaLnBrk="1" latinLnBrk="0" hangingPunct="1">
                <a:defRPr sz="1836" kern="1200">
                  <a:solidFill>
                    <a:schemeClr val="tx1"/>
                  </a:solidFill>
                  <a:latin typeface="+mn-lt"/>
                  <a:ea typeface="+mn-ea"/>
                  <a:cs typeface="+mn-cs"/>
                </a:defRPr>
              </a:lvl2pPr>
              <a:lvl3pPr marL="932316" algn="l" defTabSz="932316" rtl="0" eaLnBrk="1" latinLnBrk="0" hangingPunct="1">
                <a:defRPr sz="1836" kern="1200">
                  <a:solidFill>
                    <a:schemeClr val="tx1"/>
                  </a:solidFill>
                  <a:latin typeface="+mn-lt"/>
                  <a:ea typeface="+mn-ea"/>
                  <a:cs typeface="+mn-cs"/>
                </a:defRPr>
              </a:lvl3pPr>
              <a:lvl4pPr marL="1398471" algn="l" defTabSz="932316" rtl="0" eaLnBrk="1" latinLnBrk="0" hangingPunct="1">
                <a:defRPr sz="1836" kern="1200">
                  <a:solidFill>
                    <a:schemeClr val="tx1"/>
                  </a:solidFill>
                  <a:latin typeface="+mn-lt"/>
                  <a:ea typeface="+mn-ea"/>
                  <a:cs typeface="+mn-cs"/>
                </a:defRPr>
              </a:lvl4pPr>
              <a:lvl5pPr marL="1864631" algn="l" defTabSz="932316" rtl="0" eaLnBrk="1" latinLnBrk="0" hangingPunct="1">
                <a:defRPr sz="1836" kern="1200">
                  <a:solidFill>
                    <a:schemeClr val="tx1"/>
                  </a:solidFill>
                  <a:latin typeface="+mn-lt"/>
                  <a:ea typeface="+mn-ea"/>
                  <a:cs typeface="+mn-cs"/>
                </a:defRPr>
              </a:lvl5pPr>
              <a:lvl6pPr marL="2330787" algn="l" defTabSz="932316" rtl="0" eaLnBrk="1" latinLnBrk="0" hangingPunct="1">
                <a:defRPr sz="1836" kern="1200">
                  <a:solidFill>
                    <a:schemeClr val="tx1"/>
                  </a:solidFill>
                  <a:latin typeface="+mn-lt"/>
                  <a:ea typeface="+mn-ea"/>
                  <a:cs typeface="+mn-cs"/>
                </a:defRPr>
              </a:lvl6pPr>
              <a:lvl7pPr marL="2796947" algn="l" defTabSz="932316" rtl="0" eaLnBrk="1" latinLnBrk="0" hangingPunct="1">
                <a:defRPr sz="1836" kern="1200">
                  <a:solidFill>
                    <a:schemeClr val="tx1"/>
                  </a:solidFill>
                  <a:latin typeface="+mn-lt"/>
                  <a:ea typeface="+mn-ea"/>
                  <a:cs typeface="+mn-cs"/>
                </a:defRPr>
              </a:lvl7pPr>
              <a:lvl8pPr marL="3263102" algn="l" defTabSz="932316" rtl="0" eaLnBrk="1" latinLnBrk="0" hangingPunct="1">
                <a:defRPr sz="1836" kern="1200">
                  <a:solidFill>
                    <a:schemeClr val="tx1"/>
                  </a:solidFill>
                  <a:latin typeface="+mn-lt"/>
                  <a:ea typeface="+mn-ea"/>
                  <a:cs typeface="+mn-cs"/>
                </a:defRPr>
              </a:lvl8pPr>
              <a:lvl9pPr marL="3729258" algn="l" defTabSz="932316" rtl="0" eaLnBrk="1" latinLnBrk="0" hangingPunct="1">
                <a:defRPr sz="1836" kern="1200">
                  <a:solidFill>
                    <a:schemeClr val="tx1"/>
                  </a:solidFill>
                  <a:latin typeface="+mn-lt"/>
                  <a:ea typeface="+mn-ea"/>
                  <a:cs typeface="+mn-cs"/>
                </a:defRPr>
              </a:lvl9pPr>
            </a:lstStyle>
            <a:p>
              <a:pPr marL="0" marR="0" lvl="0" indent="0" algn="l" defTabSz="9323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191" name="Group 190"/>
          <p:cNvGrpSpPr/>
          <p:nvPr/>
        </p:nvGrpSpPr>
        <p:grpSpPr>
          <a:xfrm>
            <a:off x="9744159" y="3024798"/>
            <a:ext cx="786584" cy="436466"/>
            <a:chOff x="4394200" y="2207721"/>
            <a:chExt cx="5619946" cy="3118440"/>
          </a:xfrm>
          <a:noFill/>
        </p:grpSpPr>
        <p:grpSp>
          <p:nvGrpSpPr>
            <p:cNvPr id="192" name="Group 191"/>
            <p:cNvGrpSpPr/>
            <p:nvPr/>
          </p:nvGrpSpPr>
          <p:grpSpPr>
            <a:xfrm>
              <a:off x="4394200" y="2416440"/>
              <a:ext cx="4369917" cy="2909721"/>
              <a:chOff x="4394200" y="2311493"/>
              <a:chExt cx="4369917" cy="3119615"/>
            </a:xfrm>
            <a:grpFill/>
          </p:grpSpPr>
          <p:sp>
            <p:nvSpPr>
              <p:cNvPr id="194" name="Rectangle 193"/>
              <p:cNvSpPr/>
              <p:nvPr/>
            </p:nvSpPr>
            <p:spPr bwMode="auto">
              <a:xfrm>
                <a:off x="4394200" y="4519256"/>
                <a:ext cx="1048002" cy="911852"/>
              </a:xfrm>
              <a:prstGeom prst="rect">
                <a:avLst/>
              </a:pr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5" name="Rectangle 194"/>
              <p:cNvSpPr/>
              <p:nvPr/>
            </p:nvSpPr>
            <p:spPr bwMode="auto">
              <a:xfrm>
                <a:off x="4394200" y="2311493"/>
                <a:ext cx="1048002" cy="911852"/>
              </a:xfrm>
              <a:prstGeom prst="rect">
                <a:avLst/>
              </a:pr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6" name="Rectangle 195"/>
              <p:cNvSpPr/>
              <p:nvPr/>
            </p:nvSpPr>
            <p:spPr bwMode="auto">
              <a:xfrm>
                <a:off x="5629617" y="2311493"/>
                <a:ext cx="1423171" cy="911852"/>
              </a:xfrm>
              <a:prstGeom prst="rect">
                <a:avLst/>
              </a:pr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7" name="Freeform 196"/>
              <p:cNvSpPr/>
              <p:nvPr/>
            </p:nvSpPr>
            <p:spPr bwMode="auto">
              <a:xfrm>
                <a:off x="7240204" y="2311493"/>
                <a:ext cx="1523913" cy="911852"/>
              </a:xfrm>
              <a:custGeom>
                <a:avLst/>
                <a:gdLst>
                  <a:gd name="connsiteX0" fmla="*/ 0 w 1764222"/>
                  <a:gd name="connsiteY0" fmla="*/ 0 h 1166091"/>
                  <a:gd name="connsiteX1" fmla="*/ 1764222 w 1764222"/>
                  <a:gd name="connsiteY1" fmla="*/ 0 h 1166091"/>
                  <a:gd name="connsiteX2" fmla="*/ 1718326 w 1764222"/>
                  <a:gd name="connsiteY2" fmla="*/ 70465 h 1166091"/>
                  <a:gd name="connsiteX3" fmla="*/ 1552249 w 1764222"/>
                  <a:gd name="connsiteY3" fmla="*/ 1032188 h 1166091"/>
                  <a:gd name="connsiteX4" fmla="*/ 1600075 w 1764222"/>
                  <a:gd name="connsiteY4" fmla="*/ 1166091 h 1166091"/>
                  <a:gd name="connsiteX5" fmla="*/ 0 w 1764222"/>
                  <a:gd name="connsiteY5" fmla="*/ 1166091 h 1166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4222" h="1166091">
                    <a:moveTo>
                      <a:pt x="0" y="0"/>
                    </a:moveTo>
                    <a:lnTo>
                      <a:pt x="1764222" y="0"/>
                    </a:lnTo>
                    <a:lnTo>
                      <a:pt x="1718326" y="70465"/>
                    </a:lnTo>
                    <a:cubicBezTo>
                      <a:pt x="1503269" y="430057"/>
                      <a:pt x="1485740" y="800154"/>
                      <a:pt x="1552249" y="1032188"/>
                    </a:cubicBezTo>
                    <a:lnTo>
                      <a:pt x="1600075" y="1166091"/>
                    </a:lnTo>
                    <a:lnTo>
                      <a:pt x="0" y="1166091"/>
                    </a:lnTo>
                    <a:close/>
                  </a:path>
                </a:pathLst>
              </a:cu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8" name="Rectangle 197"/>
              <p:cNvSpPr/>
              <p:nvPr/>
            </p:nvSpPr>
            <p:spPr bwMode="auto">
              <a:xfrm>
                <a:off x="4394200" y="3441126"/>
                <a:ext cx="483186" cy="911852"/>
              </a:xfrm>
              <a:prstGeom prst="rect">
                <a:avLst/>
              </a:pr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99" name="Rectangle 198"/>
              <p:cNvSpPr/>
              <p:nvPr/>
            </p:nvSpPr>
            <p:spPr bwMode="auto">
              <a:xfrm>
                <a:off x="5064801" y="3441125"/>
                <a:ext cx="1423171" cy="911852"/>
              </a:xfrm>
              <a:prstGeom prst="rect">
                <a:avLst/>
              </a:pr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0" name="Freeform 199"/>
              <p:cNvSpPr/>
              <p:nvPr/>
            </p:nvSpPr>
            <p:spPr bwMode="auto">
              <a:xfrm>
                <a:off x="6675384" y="3441126"/>
                <a:ext cx="1677963" cy="911852"/>
              </a:xfrm>
              <a:custGeom>
                <a:avLst/>
                <a:gdLst>
                  <a:gd name="connsiteX0" fmla="*/ 0 w 2041333"/>
                  <a:gd name="connsiteY0" fmla="*/ 0 h 1166091"/>
                  <a:gd name="connsiteX1" fmla="*/ 2041333 w 2041333"/>
                  <a:gd name="connsiteY1" fmla="*/ 0 h 1166091"/>
                  <a:gd name="connsiteX2" fmla="*/ 2041333 w 2041333"/>
                  <a:gd name="connsiteY2" fmla="*/ 1166091 h 1166091"/>
                  <a:gd name="connsiteX3" fmla="*/ 1875364 w 2041333"/>
                  <a:gd name="connsiteY3" fmla="*/ 1166091 h 1166091"/>
                  <a:gd name="connsiteX4" fmla="*/ 1864908 w 2041333"/>
                  <a:gd name="connsiteY4" fmla="*/ 1073599 h 1166091"/>
                  <a:gd name="connsiteX5" fmla="*/ 1942564 w 2041333"/>
                  <a:gd name="connsiteY5" fmla="*/ 5880 h 1166091"/>
                  <a:gd name="connsiteX6" fmla="*/ 1106349 w 2041333"/>
                  <a:gd name="connsiteY6" fmla="*/ 1151632 h 1166091"/>
                  <a:gd name="connsiteX7" fmla="*/ 1104192 w 2041333"/>
                  <a:gd name="connsiteY7" fmla="*/ 1166091 h 1166091"/>
                  <a:gd name="connsiteX8" fmla="*/ 0 w 2041333"/>
                  <a:gd name="connsiteY8" fmla="*/ 1166091 h 1166091"/>
                  <a:gd name="connsiteX0" fmla="*/ 0 w 2041333"/>
                  <a:gd name="connsiteY0" fmla="*/ 0 h 1166091"/>
                  <a:gd name="connsiteX1" fmla="*/ 2041333 w 2041333"/>
                  <a:gd name="connsiteY1" fmla="*/ 0 h 1166091"/>
                  <a:gd name="connsiteX2" fmla="*/ 2041333 w 2041333"/>
                  <a:gd name="connsiteY2" fmla="*/ 1166091 h 1166091"/>
                  <a:gd name="connsiteX3" fmla="*/ 1875364 w 2041333"/>
                  <a:gd name="connsiteY3" fmla="*/ 1166091 h 1166091"/>
                  <a:gd name="connsiteX4" fmla="*/ 1942564 w 2041333"/>
                  <a:gd name="connsiteY4" fmla="*/ 5880 h 1166091"/>
                  <a:gd name="connsiteX5" fmla="*/ 1106349 w 2041333"/>
                  <a:gd name="connsiteY5" fmla="*/ 1151632 h 1166091"/>
                  <a:gd name="connsiteX6" fmla="*/ 1104192 w 2041333"/>
                  <a:gd name="connsiteY6" fmla="*/ 1166091 h 1166091"/>
                  <a:gd name="connsiteX7" fmla="*/ 0 w 2041333"/>
                  <a:gd name="connsiteY7" fmla="*/ 1166091 h 1166091"/>
                  <a:gd name="connsiteX8" fmla="*/ 0 w 2041333"/>
                  <a:gd name="connsiteY8" fmla="*/ 0 h 1166091"/>
                  <a:gd name="connsiteX0" fmla="*/ 0 w 2041333"/>
                  <a:gd name="connsiteY0" fmla="*/ 0 h 1166091"/>
                  <a:gd name="connsiteX1" fmla="*/ 2041333 w 2041333"/>
                  <a:gd name="connsiteY1" fmla="*/ 0 h 1166091"/>
                  <a:gd name="connsiteX2" fmla="*/ 2041333 w 2041333"/>
                  <a:gd name="connsiteY2" fmla="*/ 1166091 h 1166091"/>
                  <a:gd name="connsiteX3" fmla="*/ 1942564 w 2041333"/>
                  <a:gd name="connsiteY3" fmla="*/ 5880 h 1166091"/>
                  <a:gd name="connsiteX4" fmla="*/ 1106349 w 2041333"/>
                  <a:gd name="connsiteY4" fmla="*/ 1151632 h 1166091"/>
                  <a:gd name="connsiteX5" fmla="*/ 1104192 w 2041333"/>
                  <a:gd name="connsiteY5" fmla="*/ 1166091 h 1166091"/>
                  <a:gd name="connsiteX6" fmla="*/ 0 w 2041333"/>
                  <a:gd name="connsiteY6" fmla="*/ 1166091 h 1166091"/>
                  <a:gd name="connsiteX7" fmla="*/ 0 w 2041333"/>
                  <a:gd name="connsiteY7" fmla="*/ 0 h 1166091"/>
                  <a:gd name="connsiteX0" fmla="*/ 0 w 2041333"/>
                  <a:gd name="connsiteY0" fmla="*/ 0 h 1166091"/>
                  <a:gd name="connsiteX1" fmla="*/ 2041333 w 2041333"/>
                  <a:gd name="connsiteY1" fmla="*/ 0 h 1166091"/>
                  <a:gd name="connsiteX2" fmla="*/ 1942564 w 2041333"/>
                  <a:gd name="connsiteY2" fmla="*/ 5880 h 1166091"/>
                  <a:gd name="connsiteX3" fmla="*/ 1106349 w 2041333"/>
                  <a:gd name="connsiteY3" fmla="*/ 1151632 h 1166091"/>
                  <a:gd name="connsiteX4" fmla="*/ 1104192 w 2041333"/>
                  <a:gd name="connsiteY4" fmla="*/ 1166091 h 1166091"/>
                  <a:gd name="connsiteX5" fmla="*/ 0 w 2041333"/>
                  <a:gd name="connsiteY5" fmla="*/ 1166091 h 1166091"/>
                  <a:gd name="connsiteX6" fmla="*/ 0 w 2041333"/>
                  <a:gd name="connsiteY6" fmla="*/ 0 h 1166091"/>
                  <a:gd name="connsiteX0" fmla="*/ 0 w 1942564"/>
                  <a:gd name="connsiteY0" fmla="*/ 0 h 1166091"/>
                  <a:gd name="connsiteX1" fmla="*/ 1942564 w 1942564"/>
                  <a:gd name="connsiteY1" fmla="*/ 5880 h 1166091"/>
                  <a:gd name="connsiteX2" fmla="*/ 1106349 w 1942564"/>
                  <a:gd name="connsiteY2" fmla="*/ 1151632 h 1166091"/>
                  <a:gd name="connsiteX3" fmla="*/ 1104192 w 1942564"/>
                  <a:gd name="connsiteY3" fmla="*/ 1166091 h 1166091"/>
                  <a:gd name="connsiteX4" fmla="*/ 0 w 1942564"/>
                  <a:gd name="connsiteY4" fmla="*/ 1166091 h 1166091"/>
                  <a:gd name="connsiteX5" fmla="*/ 0 w 1942564"/>
                  <a:gd name="connsiteY5" fmla="*/ 0 h 1166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2564" h="1166091">
                    <a:moveTo>
                      <a:pt x="0" y="0"/>
                    </a:moveTo>
                    <a:lnTo>
                      <a:pt x="1942564" y="5880"/>
                    </a:lnTo>
                    <a:cubicBezTo>
                      <a:pt x="1350047" y="477715"/>
                      <a:pt x="1164326" y="837928"/>
                      <a:pt x="1106349" y="1151632"/>
                    </a:cubicBezTo>
                    <a:lnTo>
                      <a:pt x="1104192" y="1166091"/>
                    </a:lnTo>
                    <a:lnTo>
                      <a:pt x="0" y="1166091"/>
                    </a:lnTo>
                    <a:lnTo>
                      <a:pt x="0" y="0"/>
                    </a:lnTo>
                    <a:close/>
                  </a:path>
                </a:pathLst>
              </a:cu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1" name="Rectangle 200"/>
              <p:cNvSpPr/>
              <p:nvPr/>
            </p:nvSpPr>
            <p:spPr bwMode="auto">
              <a:xfrm>
                <a:off x="5629617" y="4519256"/>
                <a:ext cx="1423171" cy="911852"/>
              </a:xfrm>
              <a:prstGeom prst="rect">
                <a:avLst/>
              </a:pr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02" name="Freeform 201"/>
              <p:cNvSpPr/>
              <p:nvPr/>
            </p:nvSpPr>
            <p:spPr bwMode="auto">
              <a:xfrm>
                <a:off x="7240200" y="4519256"/>
                <a:ext cx="882372" cy="911852"/>
              </a:xfrm>
              <a:custGeom>
                <a:avLst/>
                <a:gdLst>
                  <a:gd name="connsiteX0" fmla="*/ 1236207 w 1819974"/>
                  <a:gd name="connsiteY0" fmla="*/ 0 h 1166091"/>
                  <a:gd name="connsiteX1" fmla="*/ 1819974 w 1819974"/>
                  <a:gd name="connsiteY1" fmla="*/ 0 h 1166091"/>
                  <a:gd name="connsiteX2" fmla="*/ 1819974 w 1819974"/>
                  <a:gd name="connsiteY2" fmla="*/ 77704 h 1166091"/>
                  <a:gd name="connsiteX3" fmla="*/ 1806104 w 1819974"/>
                  <a:gd name="connsiteY3" fmla="*/ 100733 h 1166091"/>
                  <a:gd name="connsiteX4" fmla="*/ 1430347 w 1819974"/>
                  <a:gd name="connsiteY4" fmla="*/ 251691 h 1166091"/>
                  <a:gd name="connsiteX5" fmla="*/ 1240015 w 1819974"/>
                  <a:gd name="connsiteY5" fmla="*/ 20166 h 1166091"/>
                  <a:gd name="connsiteX6" fmla="*/ 0 w 1819974"/>
                  <a:gd name="connsiteY6" fmla="*/ 0 h 1166091"/>
                  <a:gd name="connsiteX7" fmla="*/ 438302 w 1819974"/>
                  <a:gd name="connsiteY7" fmla="*/ 0 h 1166091"/>
                  <a:gd name="connsiteX8" fmla="*/ 430776 w 1819974"/>
                  <a:gd name="connsiteY8" fmla="*/ 86655 h 1166091"/>
                  <a:gd name="connsiteX9" fmla="*/ 425795 w 1819974"/>
                  <a:gd name="connsiteY9" fmla="*/ 431995 h 1166091"/>
                  <a:gd name="connsiteX10" fmla="*/ 1018525 w 1819974"/>
                  <a:gd name="connsiteY10" fmla="*/ 1165319 h 1166091"/>
                  <a:gd name="connsiteX11" fmla="*/ 1021511 w 1819974"/>
                  <a:gd name="connsiteY11" fmla="*/ 1166091 h 1166091"/>
                  <a:gd name="connsiteX12" fmla="*/ 0 w 1819974"/>
                  <a:gd name="connsiteY12" fmla="*/ 1166091 h 1166091"/>
                  <a:gd name="connsiteX0" fmla="*/ 1240015 w 1819974"/>
                  <a:gd name="connsiteY0" fmla="*/ 20166 h 1166091"/>
                  <a:gd name="connsiteX1" fmla="*/ 1819974 w 1819974"/>
                  <a:gd name="connsiteY1" fmla="*/ 0 h 1166091"/>
                  <a:gd name="connsiteX2" fmla="*/ 1819974 w 1819974"/>
                  <a:gd name="connsiteY2" fmla="*/ 77704 h 1166091"/>
                  <a:gd name="connsiteX3" fmla="*/ 1806104 w 1819974"/>
                  <a:gd name="connsiteY3" fmla="*/ 100733 h 1166091"/>
                  <a:gd name="connsiteX4" fmla="*/ 1430347 w 1819974"/>
                  <a:gd name="connsiteY4" fmla="*/ 251691 h 1166091"/>
                  <a:gd name="connsiteX5" fmla="*/ 1240015 w 1819974"/>
                  <a:gd name="connsiteY5" fmla="*/ 20166 h 1166091"/>
                  <a:gd name="connsiteX6" fmla="*/ 0 w 1819974"/>
                  <a:gd name="connsiteY6" fmla="*/ 0 h 1166091"/>
                  <a:gd name="connsiteX7" fmla="*/ 438302 w 1819974"/>
                  <a:gd name="connsiteY7" fmla="*/ 0 h 1166091"/>
                  <a:gd name="connsiteX8" fmla="*/ 430776 w 1819974"/>
                  <a:gd name="connsiteY8" fmla="*/ 86655 h 1166091"/>
                  <a:gd name="connsiteX9" fmla="*/ 425795 w 1819974"/>
                  <a:gd name="connsiteY9" fmla="*/ 431995 h 1166091"/>
                  <a:gd name="connsiteX10" fmla="*/ 1018525 w 1819974"/>
                  <a:gd name="connsiteY10" fmla="*/ 1165319 h 1166091"/>
                  <a:gd name="connsiteX11" fmla="*/ 1021511 w 1819974"/>
                  <a:gd name="connsiteY11" fmla="*/ 1166091 h 1166091"/>
                  <a:gd name="connsiteX12" fmla="*/ 0 w 1819974"/>
                  <a:gd name="connsiteY12" fmla="*/ 1166091 h 1166091"/>
                  <a:gd name="connsiteX13" fmla="*/ 0 w 1819974"/>
                  <a:gd name="connsiteY13" fmla="*/ 0 h 1166091"/>
                  <a:gd name="connsiteX0" fmla="*/ 0 w 1819974"/>
                  <a:gd name="connsiteY0" fmla="*/ 0 h 1166091"/>
                  <a:gd name="connsiteX1" fmla="*/ 438302 w 1819974"/>
                  <a:gd name="connsiteY1" fmla="*/ 0 h 1166091"/>
                  <a:gd name="connsiteX2" fmla="*/ 430776 w 1819974"/>
                  <a:gd name="connsiteY2" fmla="*/ 86655 h 1166091"/>
                  <a:gd name="connsiteX3" fmla="*/ 425795 w 1819974"/>
                  <a:gd name="connsiteY3" fmla="*/ 431995 h 1166091"/>
                  <a:gd name="connsiteX4" fmla="*/ 1018525 w 1819974"/>
                  <a:gd name="connsiteY4" fmla="*/ 1165319 h 1166091"/>
                  <a:gd name="connsiteX5" fmla="*/ 1021511 w 1819974"/>
                  <a:gd name="connsiteY5" fmla="*/ 1166091 h 1166091"/>
                  <a:gd name="connsiteX6" fmla="*/ 0 w 1819974"/>
                  <a:gd name="connsiteY6" fmla="*/ 1166091 h 1166091"/>
                  <a:gd name="connsiteX7" fmla="*/ 0 w 1819974"/>
                  <a:gd name="connsiteY7" fmla="*/ 0 h 1166091"/>
                  <a:gd name="connsiteX8" fmla="*/ 1819974 w 1819974"/>
                  <a:gd name="connsiteY8" fmla="*/ 0 h 1166091"/>
                  <a:gd name="connsiteX9" fmla="*/ 1819974 w 1819974"/>
                  <a:gd name="connsiteY9" fmla="*/ 77704 h 1166091"/>
                  <a:gd name="connsiteX10" fmla="*/ 1806104 w 1819974"/>
                  <a:gd name="connsiteY10" fmla="*/ 100733 h 1166091"/>
                  <a:gd name="connsiteX11" fmla="*/ 1521787 w 1819974"/>
                  <a:gd name="connsiteY11" fmla="*/ 343131 h 1166091"/>
                  <a:gd name="connsiteX0" fmla="*/ 0 w 1819974"/>
                  <a:gd name="connsiteY0" fmla="*/ 0 h 1166091"/>
                  <a:gd name="connsiteX1" fmla="*/ 438302 w 1819974"/>
                  <a:gd name="connsiteY1" fmla="*/ 0 h 1166091"/>
                  <a:gd name="connsiteX2" fmla="*/ 430776 w 1819974"/>
                  <a:gd name="connsiteY2" fmla="*/ 86655 h 1166091"/>
                  <a:gd name="connsiteX3" fmla="*/ 425795 w 1819974"/>
                  <a:gd name="connsiteY3" fmla="*/ 431995 h 1166091"/>
                  <a:gd name="connsiteX4" fmla="*/ 1018525 w 1819974"/>
                  <a:gd name="connsiteY4" fmla="*/ 1165319 h 1166091"/>
                  <a:gd name="connsiteX5" fmla="*/ 1021511 w 1819974"/>
                  <a:gd name="connsiteY5" fmla="*/ 1166091 h 1166091"/>
                  <a:gd name="connsiteX6" fmla="*/ 0 w 1819974"/>
                  <a:gd name="connsiteY6" fmla="*/ 1166091 h 1166091"/>
                  <a:gd name="connsiteX7" fmla="*/ 0 w 1819974"/>
                  <a:gd name="connsiteY7" fmla="*/ 0 h 1166091"/>
                  <a:gd name="connsiteX8" fmla="*/ 1819974 w 1819974"/>
                  <a:gd name="connsiteY8" fmla="*/ 0 h 1166091"/>
                  <a:gd name="connsiteX9" fmla="*/ 1819974 w 1819974"/>
                  <a:gd name="connsiteY9" fmla="*/ 77704 h 1166091"/>
                  <a:gd name="connsiteX10" fmla="*/ 1521787 w 1819974"/>
                  <a:gd name="connsiteY10" fmla="*/ 343131 h 1166091"/>
                  <a:gd name="connsiteX0" fmla="*/ 0 w 1819974"/>
                  <a:gd name="connsiteY0" fmla="*/ 0 h 1166091"/>
                  <a:gd name="connsiteX1" fmla="*/ 438302 w 1819974"/>
                  <a:gd name="connsiteY1" fmla="*/ 0 h 1166091"/>
                  <a:gd name="connsiteX2" fmla="*/ 430776 w 1819974"/>
                  <a:gd name="connsiteY2" fmla="*/ 86655 h 1166091"/>
                  <a:gd name="connsiteX3" fmla="*/ 425795 w 1819974"/>
                  <a:gd name="connsiteY3" fmla="*/ 431995 h 1166091"/>
                  <a:gd name="connsiteX4" fmla="*/ 1018525 w 1819974"/>
                  <a:gd name="connsiteY4" fmla="*/ 1165319 h 1166091"/>
                  <a:gd name="connsiteX5" fmla="*/ 1021511 w 1819974"/>
                  <a:gd name="connsiteY5" fmla="*/ 1166091 h 1166091"/>
                  <a:gd name="connsiteX6" fmla="*/ 0 w 1819974"/>
                  <a:gd name="connsiteY6" fmla="*/ 1166091 h 1166091"/>
                  <a:gd name="connsiteX7" fmla="*/ 0 w 1819974"/>
                  <a:gd name="connsiteY7" fmla="*/ 0 h 1166091"/>
                  <a:gd name="connsiteX8" fmla="*/ 1819974 w 1819974"/>
                  <a:gd name="connsiteY8" fmla="*/ 0 h 1166091"/>
                  <a:gd name="connsiteX9" fmla="*/ 1521787 w 1819974"/>
                  <a:gd name="connsiteY9" fmla="*/ 343131 h 1166091"/>
                  <a:gd name="connsiteX0" fmla="*/ 0 w 1521787"/>
                  <a:gd name="connsiteY0" fmla="*/ 0 h 1166091"/>
                  <a:gd name="connsiteX1" fmla="*/ 438302 w 1521787"/>
                  <a:gd name="connsiteY1" fmla="*/ 0 h 1166091"/>
                  <a:gd name="connsiteX2" fmla="*/ 430776 w 1521787"/>
                  <a:gd name="connsiteY2" fmla="*/ 86655 h 1166091"/>
                  <a:gd name="connsiteX3" fmla="*/ 425795 w 1521787"/>
                  <a:gd name="connsiteY3" fmla="*/ 431995 h 1166091"/>
                  <a:gd name="connsiteX4" fmla="*/ 1018525 w 1521787"/>
                  <a:gd name="connsiteY4" fmla="*/ 1165319 h 1166091"/>
                  <a:gd name="connsiteX5" fmla="*/ 1021511 w 1521787"/>
                  <a:gd name="connsiteY5" fmla="*/ 1166091 h 1166091"/>
                  <a:gd name="connsiteX6" fmla="*/ 0 w 1521787"/>
                  <a:gd name="connsiteY6" fmla="*/ 1166091 h 1166091"/>
                  <a:gd name="connsiteX7" fmla="*/ 0 w 1521787"/>
                  <a:gd name="connsiteY7" fmla="*/ 0 h 1166091"/>
                  <a:gd name="connsiteX8" fmla="*/ 1521787 w 1521787"/>
                  <a:gd name="connsiteY8" fmla="*/ 343131 h 1166091"/>
                  <a:gd name="connsiteX0" fmla="*/ 0 w 1021511"/>
                  <a:gd name="connsiteY0" fmla="*/ 0 h 1166091"/>
                  <a:gd name="connsiteX1" fmla="*/ 438302 w 1021511"/>
                  <a:gd name="connsiteY1" fmla="*/ 0 h 1166091"/>
                  <a:gd name="connsiteX2" fmla="*/ 430776 w 1021511"/>
                  <a:gd name="connsiteY2" fmla="*/ 86655 h 1166091"/>
                  <a:gd name="connsiteX3" fmla="*/ 425795 w 1021511"/>
                  <a:gd name="connsiteY3" fmla="*/ 431995 h 1166091"/>
                  <a:gd name="connsiteX4" fmla="*/ 1018525 w 1021511"/>
                  <a:gd name="connsiteY4" fmla="*/ 1165319 h 1166091"/>
                  <a:gd name="connsiteX5" fmla="*/ 1021511 w 1021511"/>
                  <a:gd name="connsiteY5" fmla="*/ 1166091 h 1166091"/>
                  <a:gd name="connsiteX6" fmla="*/ 0 w 1021511"/>
                  <a:gd name="connsiteY6" fmla="*/ 1166091 h 1166091"/>
                  <a:gd name="connsiteX7" fmla="*/ 0 w 1021511"/>
                  <a:gd name="connsiteY7" fmla="*/ 0 h 1166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1511" h="1166091">
                    <a:close/>
                    <a:moveTo>
                      <a:pt x="0" y="0"/>
                    </a:moveTo>
                    <a:lnTo>
                      <a:pt x="438302" y="0"/>
                    </a:lnTo>
                    <a:lnTo>
                      <a:pt x="430776" y="86655"/>
                    </a:lnTo>
                    <a:cubicBezTo>
                      <a:pt x="423559" y="205737"/>
                      <a:pt x="427852" y="319461"/>
                      <a:pt x="425795" y="431995"/>
                    </a:cubicBezTo>
                    <a:cubicBezTo>
                      <a:pt x="490816" y="867730"/>
                      <a:pt x="722524" y="1073278"/>
                      <a:pt x="1018525" y="1165319"/>
                    </a:cubicBezTo>
                    <a:lnTo>
                      <a:pt x="1021511" y="1166091"/>
                    </a:lnTo>
                    <a:lnTo>
                      <a:pt x="0" y="1166091"/>
                    </a:lnTo>
                    <a:lnTo>
                      <a:pt x="0" y="0"/>
                    </a:lnTo>
                  </a:path>
                </a:pathLst>
              </a:cu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93" name="Freeform 192"/>
            <p:cNvSpPr/>
            <p:nvPr/>
          </p:nvSpPr>
          <p:spPr bwMode="auto">
            <a:xfrm>
              <a:off x="7913131" y="2207721"/>
              <a:ext cx="2101015" cy="3116729"/>
            </a:xfrm>
            <a:custGeom>
              <a:avLst/>
              <a:gdLst>
                <a:gd name="connsiteX0" fmla="*/ 1687133 w 2537138"/>
                <a:gd name="connsiteY0" fmla="*/ 0 h 4185634"/>
                <a:gd name="connsiteX1" fmla="*/ 1094704 w 2537138"/>
                <a:gd name="connsiteY1" fmla="*/ 1120462 h 4185634"/>
                <a:gd name="connsiteX2" fmla="*/ 1004552 w 2537138"/>
                <a:gd name="connsiteY2" fmla="*/ 3219719 h 4185634"/>
                <a:gd name="connsiteX3" fmla="*/ 862885 w 2537138"/>
                <a:gd name="connsiteY3" fmla="*/ 1725769 h 4185634"/>
                <a:gd name="connsiteX4" fmla="*/ 0 w 2537138"/>
                <a:gd name="connsiteY4" fmla="*/ 3400023 h 4185634"/>
                <a:gd name="connsiteX5" fmla="*/ 1571223 w 2537138"/>
                <a:gd name="connsiteY5" fmla="*/ 4185634 h 4185634"/>
                <a:gd name="connsiteX6" fmla="*/ 2537138 w 2537138"/>
                <a:gd name="connsiteY6" fmla="*/ 2962141 h 4185634"/>
                <a:gd name="connsiteX7" fmla="*/ 1519707 w 2537138"/>
                <a:gd name="connsiteY7" fmla="*/ 1326524 h 4185634"/>
                <a:gd name="connsiteX8" fmla="*/ 1687133 w 2537138"/>
                <a:gd name="connsiteY8" fmla="*/ 0 h 4185634"/>
                <a:gd name="connsiteX0" fmla="*/ 1718883 w 2537138"/>
                <a:gd name="connsiteY0" fmla="*/ 0 h 4172934"/>
                <a:gd name="connsiteX1" fmla="*/ 1094704 w 2537138"/>
                <a:gd name="connsiteY1" fmla="*/ 1107762 h 4172934"/>
                <a:gd name="connsiteX2" fmla="*/ 1004552 w 2537138"/>
                <a:gd name="connsiteY2" fmla="*/ 3207019 h 4172934"/>
                <a:gd name="connsiteX3" fmla="*/ 862885 w 2537138"/>
                <a:gd name="connsiteY3" fmla="*/ 1713069 h 4172934"/>
                <a:gd name="connsiteX4" fmla="*/ 0 w 2537138"/>
                <a:gd name="connsiteY4" fmla="*/ 3387323 h 4172934"/>
                <a:gd name="connsiteX5" fmla="*/ 1571223 w 2537138"/>
                <a:gd name="connsiteY5" fmla="*/ 4172934 h 4172934"/>
                <a:gd name="connsiteX6" fmla="*/ 2537138 w 2537138"/>
                <a:gd name="connsiteY6" fmla="*/ 2949441 h 4172934"/>
                <a:gd name="connsiteX7" fmla="*/ 1519707 w 2537138"/>
                <a:gd name="connsiteY7" fmla="*/ 1313824 h 4172934"/>
                <a:gd name="connsiteX8" fmla="*/ 1718883 w 2537138"/>
                <a:gd name="connsiteY8" fmla="*/ 0 h 4172934"/>
                <a:gd name="connsiteX0" fmla="*/ 1718883 w 2537138"/>
                <a:gd name="connsiteY0" fmla="*/ 0 h 4172934"/>
                <a:gd name="connsiteX1" fmla="*/ 1094704 w 2537138"/>
                <a:gd name="connsiteY1" fmla="*/ 1107762 h 4172934"/>
                <a:gd name="connsiteX2" fmla="*/ 1004552 w 2537138"/>
                <a:gd name="connsiteY2" fmla="*/ 3207019 h 4172934"/>
                <a:gd name="connsiteX3" fmla="*/ 862885 w 2537138"/>
                <a:gd name="connsiteY3" fmla="*/ 1713069 h 4172934"/>
                <a:gd name="connsiteX4" fmla="*/ 0 w 2537138"/>
                <a:gd name="connsiteY4" fmla="*/ 3387323 h 4172934"/>
                <a:gd name="connsiteX5" fmla="*/ 1571223 w 2537138"/>
                <a:gd name="connsiteY5" fmla="*/ 4172934 h 4172934"/>
                <a:gd name="connsiteX6" fmla="*/ 2537138 w 2537138"/>
                <a:gd name="connsiteY6" fmla="*/ 2949441 h 4172934"/>
                <a:gd name="connsiteX7" fmla="*/ 1519707 w 2537138"/>
                <a:gd name="connsiteY7" fmla="*/ 1313824 h 4172934"/>
                <a:gd name="connsiteX8" fmla="*/ 1718883 w 2537138"/>
                <a:gd name="connsiteY8" fmla="*/ 0 h 4172934"/>
                <a:gd name="connsiteX0" fmla="*/ 1718883 w 2537138"/>
                <a:gd name="connsiteY0" fmla="*/ 0 h 4172934"/>
                <a:gd name="connsiteX1" fmla="*/ 1094704 w 2537138"/>
                <a:gd name="connsiteY1" fmla="*/ 1107762 h 4172934"/>
                <a:gd name="connsiteX2" fmla="*/ 1004552 w 2537138"/>
                <a:gd name="connsiteY2" fmla="*/ 3207019 h 4172934"/>
                <a:gd name="connsiteX3" fmla="*/ 862885 w 2537138"/>
                <a:gd name="connsiteY3" fmla="*/ 1713069 h 4172934"/>
                <a:gd name="connsiteX4" fmla="*/ 0 w 2537138"/>
                <a:gd name="connsiteY4" fmla="*/ 3387323 h 4172934"/>
                <a:gd name="connsiteX5" fmla="*/ 1571223 w 2537138"/>
                <a:gd name="connsiteY5" fmla="*/ 4172934 h 4172934"/>
                <a:gd name="connsiteX6" fmla="*/ 2537138 w 2537138"/>
                <a:gd name="connsiteY6" fmla="*/ 2949441 h 4172934"/>
                <a:gd name="connsiteX7" fmla="*/ 1519707 w 2537138"/>
                <a:gd name="connsiteY7" fmla="*/ 1313824 h 4172934"/>
                <a:gd name="connsiteX8" fmla="*/ 1718883 w 2537138"/>
                <a:gd name="connsiteY8" fmla="*/ 0 h 4172934"/>
                <a:gd name="connsiteX0" fmla="*/ 1718883 w 2537138"/>
                <a:gd name="connsiteY0" fmla="*/ 0 h 4172934"/>
                <a:gd name="connsiteX1" fmla="*/ 1094704 w 2537138"/>
                <a:gd name="connsiteY1" fmla="*/ 1107762 h 4172934"/>
                <a:gd name="connsiteX2" fmla="*/ 1004552 w 2537138"/>
                <a:gd name="connsiteY2" fmla="*/ 3207019 h 4172934"/>
                <a:gd name="connsiteX3" fmla="*/ 862885 w 2537138"/>
                <a:gd name="connsiteY3" fmla="*/ 1713069 h 4172934"/>
                <a:gd name="connsiteX4" fmla="*/ 0 w 2537138"/>
                <a:gd name="connsiteY4" fmla="*/ 3387323 h 4172934"/>
                <a:gd name="connsiteX5" fmla="*/ 1571223 w 2537138"/>
                <a:gd name="connsiteY5" fmla="*/ 4172934 h 4172934"/>
                <a:gd name="connsiteX6" fmla="*/ 2537138 w 2537138"/>
                <a:gd name="connsiteY6" fmla="*/ 2949441 h 4172934"/>
                <a:gd name="connsiteX7" fmla="*/ 1519707 w 2537138"/>
                <a:gd name="connsiteY7" fmla="*/ 1313824 h 4172934"/>
                <a:gd name="connsiteX8" fmla="*/ 1718883 w 2537138"/>
                <a:gd name="connsiteY8" fmla="*/ 0 h 4172934"/>
                <a:gd name="connsiteX0" fmla="*/ 1718883 w 2537138"/>
                <a:gd name="connsiteY0" fmla="*/ 0 h 4172934"/>
                <a:gd name="connsiteX1" fmla="*/ 1094704 w 2537138"/>
                <a:gd name="connsiteY1" fmla="*/ 1107762 h 4172934"/>
                <a:gd name="connsiteX2" fmla="*/ 1004552 w 2537138"/>
                <a:gd name="connsiteY2" fmla="*/ 3207019 h 4172934"/>
                <a:gd name="connsiteX3" fmla="*/ 862885 w 2537138"/>
                <a:gd name="connsiteY3" fmla="*/ 1713069 h 4172934"/>
                <a:gd name="connsiteX4" fmla="*/ 0 w 2537138"/>
                <a:gd name="connsiteY4" fmla="*/ 3387323 h 4172934"/>
                <a:gd name="connsiteX5" fmla="*/ 1571223 w 2537138"/>
                <a:gd name="connsiteY5" fmla="*/ 4172934 h 4172934"/>
                <a:gd name="connsiteX6" fmla="*/ 2537138 w 2537138"/>
                <a:gd name="connsiteY6" fmla="*/ 2949441 h 4172934"/>
                <a:gd name="connsiteX7" fmla="*/ 1519707 w 2537138"/>
                <a:gd name="connsiteY7" fmla="*/ 1313824 h 4172934"/>
                <a:gd name="connsiteX8" fmla="*/ 1718883 w 2537138"/>
                <a:gd name="connsiteY8" fmla="*/ 0 h 4172934"/>
                <a:gd name="connsiteX0" fmla="*/ 1718883 w 2537138"/>
                <a:gd name="connsiteY0" fmla="*/ 0 h 4172934"/>
                <a:gd name="connsiteX1" fmla="*/ 1094704 w 2537138"/>
                <a:gd name="connsiteY1" fmla="*/ 1107762 h 4172934"/>
                <a:gd name="connsiteX2" fmla="*/ 1004552 w 2537138"/>
                <a:gd name="connsiteY2" fmla="*/ 3207019 h 4172934"/>
                <a:gd name="connsiteX3" fmla="*/ 862885 w 2537138"/>
                <a:gd name="connsiteY3" fmla="*/ 1713069 h 4172934"/>
                <a:gd name="connsiteX4" fmla="*/ 0 w 2537138"/>
                <a:gd name="connsiteY4" fmla="*/ 3387323 h 4172934"/>
                <a:gd name="connsiteX5" fmla="*/ 1571223 w 2537138"/>
                <a:gd name="connsiteY5" fmla="*/ 4172934 h 4172934"/>
                <a:gd name="connsiteX6" fmla="*/ 2537138 w 2537138"/>
                <a:gd name="connsiteY6" fmla="*/ 2949441 h 4172934"/>
                <a:gd name="connsiteX7" fmla="*/ 1519707 w 2537138"/>
                <a:gd name="connsiteY7" fmla="*/ 1313824 h 4172934"/>
                <a:gd name="connsiteX8" fmla="*/ 1718883 w 2537138"/>
                <a:gd name="connsiteY8" fmla="*/ 0 h 4172934"/>
                <a:gd name="connsiteX0" fmla="*/ 1718883 w 2537138"/>
                <a:gd name="connsiteY0" fmla="*/ 0 h 4172934"/>
                <a:gd name="connsiteX1" fmla="*/ 1094704 w 2537138"/>
                <a:gd name="connsiteY1" fmla="*/ 1107762 h 4172934"/>
                <a:gd name="connsiteX2" fmla="*/ 1004552 w 2537138"/>
                <a:gd name="connsiteY2" fmla="*/ 3207019 h 4172934"/>
                <a:gd name="connsiteX3" fmla="*/ 862885 w 2537138"/>
                <a:gd name="connsiteY3" fmla="*/ 1713069 h 4172934"/>
                <a:gd name="connsiteX4" fmla="*/ 0 w 2537138"/>
                <a:gd name="connsiteY4" fmla="*/ 3387323 h 4172934"/>
                <a:gd name="connsiteX5" fmla="*/ 1571223 w 2537138"/>
                <a:gd name="connsiteY5" fmla="*/ 4172934 h 4172934"/>
                <a:gd name="connsiteX6" fmla="*/ 2537138 w 2537138"/>
                <a:gd name="connsiteY6" fmla="*/ 2949441 h 4172934"/>
                <a:gd name="connsiteX7" fmla="*/ 1519707 w 2537138"/>
                <a:gd name="connsiteY7" fmla="*/ 1313824 h 4172934"/>
                <a:gd name="connsiteX8" fmla="*/ 1718883 w 2537138"/>
                <a:gd name="connsiteY8" fmla="*/ 0 h 4172934"/>
                <a:gd name="connsiteX0" fmla="*/ 1718883 w 2537138"/>
                <a:gd name="connsiteY0" fmla="*/ 0 h 4172934"/>
                <a:gd name="connsiteX1" fmla="*/ 1094704 w 2537138"/>
                <a:gd name="connsiteY1" fmla="*/ 1107762 h 4172934"/>
                <a:gd name="connsiteX2" fmla="*/ 1004552 w 2537138"/>
                <a:gd name="connsiteY2" fmla="*/ 3207019 h 4172934"/>
                <a:gd name="connsiteX3" fmla="*/ 862885 w 2537138"/>
                <a:gd name="connsiteY3" fmla="*/ 1713069 h 4172934"/>
                <a:gd name="connsiteX4" fmla="*/ 0 w 2537138"/>
                <a:gd name="connsiteY4" fmla="*/ 3387323 h 4172934"/>
                <a:gd name="connsiteX5" fmla="*/ 1571223 w 2537138"/>
                <a:gd name="connsiteY5" fmla="*/ 4172934 h 4172934"/>
                <a:gd name="connsiteX6" fmla="*/ 2537138 w 2537138"/>
                <a:gd name="connsiteY6" fmla="*/ 2949441 h 4172934"/>
                <a:gd name="connsiteX7" fmla="*/ 1519707 w 2537138"/>
                <a:gd name="connsiteY7" fmla="*/ 1313824 h 4172934"/>
                <a:gd name="connsiteX8" fmla="*/ 1718883 w 2537138"/>
                <a:gd name="connsiteY8" fmla="*/ 0 h 4172934"/>
                <a:gd name="connsiteX0" fmla="*/ 1718883 w 2537138"/>
                <a:gd name="connsiteY0" fmla="*/ 0 h 4172934"/>
                <a:gd name="connsiteX1" fmla="*/ 1094704 w 2537138"/>
                <a:gd name="connsiteY1" fmla="*/ 1107762 h 4172934"/>
                <a:gd name="connsiteX2" fmla="*/ 1004552 w 2537138"/>
                <a:gd name="connsiteY2" fmla="*/ 3207019 h 4172934"/>
                <a:gd name="connsiteX3" fmla="*/ 862885 w 2537138"/>
                <a:gd name="connsiteY3" fmla="*/ 1713069 h 4172934"/>
                <a:gd name="connsiteX4" fmla="*/ 0 w 2537138"/>
                <a:gd name="connsiteY4" fmla="*/ 3387323 h 4172934"/>
                <a:gd name="connsiteX5" fmla="*/ 1571223 w 2537138"/>
                <a:gd name="connsiteY5" fmla="*/ 4172934 h 4172934"/>
                <a:gd name="connsiteX6" fmla="*/ 2537138 w 2537138"/>
                <a:gd name="connsiteY6" fmla="*/ 2949441 h 4172934"/>
                <a:gd name="connsiteX7" fmla="*/ 1519707 w 2537138"/>
                <a:gd name="connsiteY7" fmla="*/ 1313824 h 4172934"/>
                <a:gd name="connsiteX8" fmla="*/ 1718883 w 2537138"/>
                <a:gd name="connsiteY8" fmla="*/ 0 h 4172934"/>
                <a:gd name="connsiteX0" fmla="*/ 1718883 w 2537138"/>
                <a:gd name="connsiteY0" fmla="*/ 0 h 4172934"/>
                <a:gd name="connsiteX1" fmla="*/ 1126454 w 2537138"/>
                <a:gd name="connsiteY1" fmla="*/ 1431612 h 4172934"/>
                <a:gd name="connsiteX2" fmla="*/ 1004552 w 2537138"/>
                <a:gd name="connsiteY2" fmla="*/ 3207019 h 4172934"/>
                <a:gd name="connsiteX3" fmla="*/ 862885 w 2537138"/>
                <a:gd name="connsiteY3" fmla="*/ 1713069 h 4172934"/>
                <a:gd name="connsiteX4" fmla="*/ 0 w 2537138"/>
                <a:gd name="connsiteY4" fmla="*/ 3387323 h 4172934"/>
                <a:gd name="connsiteX5" fmla="*/ 1571223 w 2537138"/>
                <a:gd name="connsiteY5" fmla="*/ 4172934 h 4172934"/>
                <a:gd name="connsiteX6" fmla="*/ 2537138 w 2537138"/>
                <a:gd name="connsiteY6" fmla="*/ 2949441 h 4172934"/>
                <a:gd name="connsiteX7" fmla="*/ 1519707 w 2537138"/>
                <a:gd name="connsiteY7" fmla="*/ 1313824 h 4172934"/>
                <a:gd name="connsiteX8" fmla="*/ 1718883 w 2537138"/>
                <a:gd name="connsiteY8" fmla="*/ 0 h 4172934"/>
                <a:gd name="connsiteX0" fmla="*/ 1718883 w 2537138"/>
                <a:gd name="connsiteY0" fmla="*/ 0 h 4172934"/>
                <a:gd name="connsiteX1" fmla="*/ 1126454 w 2537138"/>
                <a:gd name="connsiteY1" fmla="*/ 1431612 h 4172934"/>
                <a:gd name="connsiteX2" fmla="*/ 1004552 w 2537138"/>
                <a:gd name="connsiteY2" fmla="*/ 3207019 h 4172934"/>
                <a:gd name="connsiteX3" fmla="*/ 862885 w 2537138"/>
                <a:gd name="connsiteY3" fmla="*/ 1713069 h 4172934"/>
                <a:gd name="connsiteX4" fmla="*/ 0 w 2537138"/>
                <a:gd name="connsiteY4" fmla="*/ 3387323 h 4172934"/>
                <a:gd name="connsiteX5" fmla="*/ 1571223 w 2537138"/>
                <a:gd name="connsiteY5" fmla="*/ 4172934 h 4172934"/>
                <a:gd name="connsiteX6" fmla="*/ 2537138 w 2537138"/>
                <a:gd name="connsiteY6" fmla="*/ 2949441 h 4172934"/>
                <a:gd name="connsiteX7" fmla="*/ 1519707 w 2537138"/>
                <a:gd name="connsiteY7" fmla="*/ 1313824 h 4172934"/>
                <a:gd name="connsiteX8" fmla="*/ 1718883 w 2537138"/>
                <a:gd name="connsiteY8" fmla="*/ 0 h 4172934"/>
                <a:gd name="connsiteX0" fmla="*/ 1718883 w 2537138"/>
                <a:gd name="connsiteY0" fmla="*/ 0 h 4172934"/>
                <a:gd name="connsiteX1" fmla="*/ 1126454 w 2537138"/>
                <a:gd name="connsiteY1" fmla="*/ 1431612 h 4172934"/>
                <a:gd name="connsiteX2" fmla="*/ 1004552 w 2537138"/>
                <a:gd name="connsiteY2" fmla="*/ 3207019 h 4172934"/>
                <a:gd name="connsiteX3" fmla="*/ 862885 w 2537138"/>
                <a:gd name="connsiteY3" fmla="*/ 1713069 h 4172934"/>
                <a:gd name="connsiteX4" fmla="*/ 0 w 2537138"/>
                <a:gd name="connsiteY4" fmla="*/ 3387323 h 4172934"/>
                <a:gd name="connsiteX5" fmla="*/ 1571223 w 2537138"/>
                <a:gd name="connsiteY5" fmla="*/ 4172934 h 4172934"/>
                <a:gd name="connsiteX6" fmla="*/ 2537138 w 2537138"/>
                <a:gd name="connsiteY6" fmla="*/ 2949441 h 4172934"/>
                <a:gd name="connsiteX7" fmla="*/ 1519707 w 2537138"/>
                <a:gd name="connsiteY7" fmla="*/ 1313824 h 4172934"/>
                <a:gd name="connsiteX8" fmla="*/ 1718883 w 2537138"/>
                <a:gd name="connsiteY8" fmla="*/ 0 h 4172934"/>
                <a:gd name="connsiteX0" fmla="*/ 1718883 w 2537138"/>
                <a:gd name="connsiteY0" fmla="*/ 0 h 4172934"/>
                <a:gd name="connsiteX1" fmla="*/ 1126454 w 2537138"/>
                <a:gd name="connsiteY1" fmla="*/ 1431612 h 4172934"/>
                <a:gd name="connsiteX2" fmla="*/ 1004552 w 2537138"/>
                <a:gd name="connsiteY2" fmla="*/ 3207019 h 4172934"/>
                <a:gd name="connsiteX3" fmla="*/ 862885 w 2537138"/>
                <a:gd name="connsiteY3" fmla="*/ 1713069 h 4172934"/>
                <a:gd name="connsiteX4" fmla="*/ 0 w 2537138"/>
                <a:gd name="connsiteY4" fmla="*/ 3387323 h 4172934"/>
                <a:gd name="connsiteX5" fmla="*/ 1571223 w 2537138"/>
                <a:gd name="connsiteY5" fmla="*/ 4172934 h 4172934"/>
                <a:gd name="connsiteX6" fmla="*/ 2537138 w 2537138"/>
                <a:gd name="connsiteY6" fmla="*/ 2949441 h 4172934"/>
                <a:gd name="connsiteX7" fmla="*/ 1519707 w 2537138"/>
                <a:gd name="connsiteY7" fmla="*/ 1313824 h 4172934"/>
                <a:gd name="connsiteX8" fmla="*/ 1718883 w 2537138"/>
                <a:gd name="connsiteY8" fmla="*/ 0 h 4172934"/>
                <a:gd name="connsiteX0" fmla="*/ 1718883 w 2537138"/>
                <a:gd name="connsiteY0" fmla="*/ 0 h 4172934"/>
                <a:gd name="connsiteX1" fmla="*/ 1126454 w 2537138"/>
                <a:gd name="connsiteY1" fmla="*/ 1431612 h 4172934"/>
                <a:gd name="connsiteX2" fmla="*/ 1004552 w 2537138"/>
                <a:gd name="connsiteY2" fmla="*/ 3207019 h 4172934"/>
                <a:gd name="connsiteX3" fmla="*/ 862885 w 2537138"/>
                <a:gd name="connsiteY3" fmla="*/ 1713069 h 4172934"/>
                <a:gd name="connsiteX4" fmla="*/ 0 w 2537138"/>
                <a:gd name="connsiteY4" fmla="*/ 3387323 h 4172934"/>
                <a:gd name="connsiteX5" fmla="*/ 1571223 w 2537138"/>
                <a:gd name="connsiteY5" fmla="*/ 4172934 h 4172934"/>
                <a:gd name="connsiteX6" fmla="*/ 2537138 w 2537138"/>
                <a:gd name="connsiteY6" fmla="*/ 2949441 h 4172934"/>
                <a:gd name="connsiteX7" fmla="*/ 1519707 w 2537138"/>
                <a:gd name="connsiteY7" fmla="*/ 1313824 h 4172934"/>
                <a:gd name="connsiteX8" fmla="*/ 1718883 w 2537138"/>
                <a:gd name="connsiteY8" fmla="*/ 0 h 4172934"/>
                <a:gd name="connsiteX0" fmla="*/ 1718883 w 2537138"/>
                <a:gd name="connsiteY0" fmla="*/ 0 h 4172934"/>
                <a:gd name="connsiteX1" fmla="*/ 1126454 w 2537138"/>
                <a:gd name="connsiteY1" fmla="*/ 1431612 h 4172934"/>
                <a:gd name="connsiteX2" fmla="*/ 1004552 w 2537138"/>
                <a:gd name="connsiteY2" fmla="*/ 3207019 h 4172934"/>
                <a:gd name="connsiteX3" fmla="*/ 862885 w 2537138"/>
                <a:gd name="connsiteY3" fmla="*/ 1713069 h 4172934"/>
                <a:gd name="connsiteX4" fmla="*/ 0 w 2537138"/>
                <a:gd name="connsiteY4" fmla="*/ 3387323 h 4172934"/>
                <a:gd name="connsiteX5" fmla="*/ 1571223 w 2537138"/>
                <a:gd name="connsiteY5" fmla="*/ 4172934 h 4172934"/>
                <a:gd name="connsiteX6" fmla="*/ 2537138 w 2537138"/>
                <a:gd name="connsiteY6" fmla="*/ 2949441 h 4172934"/>
                <a:gd name="connsiteX7" fmla="*/ 1519707 w 2537138"/>
                <a:gd name="connsiteY7" fmla="*/ 1313824 h 4172934"/>
                <a:gd name="connsiteX8" fmla="*/ 1718883 w 2537138"/>
                <a:gd name="connsiteY8" fmla="*/ 0 h 4172934"/>
                <a:gd name="connsiteX0" fmla="*/ 1718883 w 2537138"/>
                <a:gd name="connsiteY0" fmla="*/ 0 h 4172934"/>
                <a:gd name="connsiteX1" fmla="*/ 1126454 w 2537138"/>
                <a:gd name="connsiteY1" fmla="*/ 1431612 h 4172934"/>
                <a:gd name="connsiteX2" fmla="*/ 1004552 w 2537138"/>
                <a:gd name="connsiteY2" fmla="*/ 3207019 h 4172934"/>
                <a:gd name="connsiteX3" fmla="*/ 862885 w 2537138"/>
                <a:gd name="connsiteY3" fmla="*/ 1713069 h 4172934"/>
                <a:gd name="connsiteX4" fmla="*/ 0 w 2537138"/>
                <a:gd name="connsiteY4" fmla="*/ 3387323 h 4172934"/>
                <a:gd name="connsiteX5" fmla="*/ 1571223 w 2537138"/>
                <a:gd name="connsiteY5" fmla="*/ 4172934 h 4172934"/>
                <a:gd name="connsiteX6" fmla="*/ 2537138 w 2537138"/>
                <a:gd name="connsiteY6" fmla="*/ 2949441 h 4172934"/>
                <a:gd name="connsiteX7" fmla="*/ 1519707 w 2537138"/>
                <a:gd name="connsiteY7" fmla="*/ 1313824 h 4172934"/>
                <a:gd name="connsiteX8" fmla="*/ 1718883 w 2537138"/>
                <a:gd name="connsiteY8" fmla="*/ 0 h 4172934"/>
                <a:gd name="connsiteX0" fmla="*/ 1718883 w 2537138"/>
                <a:gd name="connsiteY0" fmla="*/ 0 h 4172934"/>
                <a:gd name="connsiteX1" fmla="*/ 1126454 w 2537138"/>
                <a:gd name="connsiteY1" fmla="*/ 1431612 h 4172934"/>
                <a:gd name="connsiteX2" fmla="*/ 1004552 w 2537138"/>
                <a:gd name="connsiteY2" fmla="*/ 3207019 h 4172934"/>
                <a:gd name="connsiteX3" fmla="*/ 862885 w 2537138"/>
                <a:gd name="connsiteY3" fmla="*/ 1713069 h 4172934"/>
                <a:gd name="connsiteX4" fmla="*/ 0 w 2537138"/>
                <a:gd name="connsiteY4" fmla="*/ 3387323 h 4172934"/>
                <a:gd name="connsiteX5" fmla="*/ 1571223 w 2537138"/>
                <a:gd name="connsiteY5" fmla="*/ 4172934 h 4172934"/>
                <a:gd name="connsiteX6" fmla="*/ 2537138 w 2537138"/>
                <a:gd name="connsiteY6" fmla="*/ 2949441 h 4172934"/>
                <a:gd name="connsiteX7" fmla="*/ 1519707 w 2537138"/>
                <a:gd name="connsiteY7" fmla="*/ 1313824 h 4172934"/>
                <a:gd name="connsiteX8" fmla="*/ 1718883 w 2537138"/>
                <a:gd name="connsiteY8" fmla="*/ 0 h 4172934"/>
                <a:gd name="connsiteX0" fmla="*/ 1718883 w 2537138"/>
                <a:gd name="connsiteY0" fmla="*/ 0 h 4189017"/>
                <a:gd name="connsiteX1" fmla="*/ 1126454 w 2537138"/>
                <a:gd name="connsiteY1" fmla="*/ 1431612 h 4189017"/>
                <a:gd name="connsiteX2" fmla="*/ 1004552 w 2537138"/>
                <a:gd name="connsiteY2" fmla="*/ 3207019 h 4189017"/>
                <a:gd name="connsiteX3" fmla="*/ 862885 w 2537138"/>
                <a:gd name="connsiteY3" fmla="*/ 1713069 h 4189017"/>
                <a:gd name="connsiteX4" fmla="*/ 0 w 2537138"/>
                <a:gd name="connsiteY4" fmla="*/ 3387323 h 4189017"/>
                <a:gd name="connsiteX5" fmla="*/ 1571223 w 2537138"/>
                <a:gd name="connsiteY5" fmla="*/ 4172934 h 4189017"/>
                <a:gd name="connsiteX6" fmla="*/ 2537138 w 2537138"/>
                <a:gd name="connsiteY6" fmla="*/ 2949441 h 4189017"/>
                <a:gd name="connsiteX7" fmla="*/ 1519707 w 2537138"/>
                <a:gd name="connsiteY7" fmla="*/ 1313824 h 4189017"/>
                <a:gd name="connsiteX8" fmla="*/ 1718883 w 2537138"/>
                <a:gd name="connsiteY8" fmla="*/ 0 h 4189017"/>
                <a:gd name="connsiteX0" fmla="*/ 1718883 w 2537138"/>
                <a:gd name="connsiteY0" fmla="*/ 0 h 4189017"/>
                <a:gd name="connsiteX1" fmla="*/ 1126454 w 2537138"/>
                <a:gd name="connsiteY1" fmla="*/ 1431612 h 4189017"/>
                <a:gd name="connsiteX2" fmla="*/ 1004552 w 2537138"/>
                <a:gd name="connsiteY2" fmla="*/ 3207019 h 4189017"/>
                <a:gd name="connsiteX3" fmla="*/ 862885 w 2537138"/>
                <a:gd name="connsiteY3" fmla="*/ 1713069 h 4189017"/>
                <a:gd name="connsiteX4" fmla="*/ 0 w 2537138"/>
                <a:gd name="connsiteY4" fmla="*/ 3387323 h 4189017"/>
                <a:gd name="connsiteX5" fmla="*/ 1571223 w 2537138"/>
                <a:gd name="connsiteY5" fmla="*/ 4172934 h 4189017"/>
                <a:gd name="connsiteX6" fmla="*/ 2537138 w 2537138"/>
                <a:gd name="connsiteY6" fmla="*/ 2949441 h 4189017"/>
                <a:gd name="connsiteX7" fmla="*/ 1519707 w 2537138"/>
                <a:gd name="connsiteY7" fmla="*/ 1313824 h 4189017"/>
                <a:gd name="connsiteX8" fmla="*/ 1718883 w 2537138"/>
                <a:gd name="connsiteY8" fmla="*/ 0 h 4189017"/>
                <a:gd name="connsiteX0" fmla="*/ 1718883 w 2581966"/>
                <a:gd name="connsiteY0" fmla="*/ 0 h 4189017"/>
                <a:gd name="connsiteX1" fmla="*/ 1126454 w 2581966"/>
                <a:gd name="connsiteY1" fmla="*/ 1431612 h 4189017"/>
                <a:gd name="connsiteX2" fmla="*/ 1004552 w 2581966"/>
                <a:gd name="connsiteY2" fmla="*/ 3207019 h 4189017"/>
                <a:gd name="connsiteX3" fmla="*/ 862885 w 2581966"/>
                <a:gd name="connsiteY3" fmla="*/ 1713069 h 4189017"/>
                <a:gd name="connsiteX4" fmla="*/ 0 w 2581966"/>
                <a:gd name="connsiteY4" fmla="*/ 3387323 h 4189017"/>
                <a:gd name="connsiteX5" fmla="*/ 1571223 w 2581966"/>
                <a:gd name="connsiteY5" fmla="*/ 4172934 h 4189017"/>
                <a:gd name="connsiteX6" fmla="*/ 2537138 w 2581966"/>
                <a:gd name="connsiteY6" fmla="*/ 2949441 h 4189017"/>
                <a:gd name="connsiteX7" fmla="*/ 1519707 w 2581966"/>
                <a:gd name="connsiteY7" fmla="*/ 1313824 h 4189017"/>
                <a:gd name="connsiteX8" fmla="*/ 1718883 w 2581966"/>
                <a:gd name="connsiteY8" fmla="*/ 0 h 4189017"/>
                <a:gd name="connsiteX0" fmla="*/ 1718883 w 2581966"/>
                <a:gd name="connsiteY0" fmla="*/ 0 h 4189017"/>
                <a:gd name="connsiteX1" fmla="*/ 1126454 w 2581966"/>
                <a:gd name="connsiteY1" fmla="*/ 1431612 h 4189017"/>
                <a:gd name="connsiteX2" fmla="*/ 1004552 w 2581966"/>
                <a:gd name="connsiteY2" fmla="*/ 3207019 h 4189017"/>
                <a:gd name="connsiteX3" fmla="*/ 862885 w 2581966"/>
                <a:gd name="connsiteY3" fmla="*/ 1713069 h 4189017"/>
                <a:gd name="connsiteX4" fmla="*/ 0 w 2581966"/>
                <a:gd name="connsiteY4" fmla="*/ 3387323 h 4189017"/>
                <a:gd name="connsiteX5" fmla="*/ 1571223 w 2581966"/>
                <a:gd name="connsiteY5" fmla="*/ 4172934 h 4189017"/>
                <a:gd name="connsiteX6" fmla="*/ 2537138 w 2581966"/>
                <a:gd name="connsiteY6" fmla="*/ 2949441 h 4189017"/>
                <a:gd name="connsiteX7" fmla="*/ 1519707 w 2581966"/>
                <a:gd name="connsiteY7" fmla="*/ 1313824 h 4189017"/>
                <a:gd name="connsiteX8" fmla="*/ 1718883 w 2581966"/>
                <a:gd name="connsiteY8" fmla="*/ 0 h 4189017"/>
                <a:gd name="connsiteX0" fmla="*/ 1718883 w 2581966"/>
                <a:gd name="connsiteY0" fmla="*/ 0 h 4189017"/>
                <a:gd name="connsiteX1" fmla="*/ 1126454 w 2581966"/>
                <a:gd name="connsiteY1" fmla="*/ 1431612 h 4189017"/>
                <a:gd name="connsiteX2" fmla="*/ 1004552 w 2581966"/>
                <a:gd name="connsiteY2" fmla="*/ 3207019 h 4189017"/>
                <a:gd name="connsiteX3" fmla="*/ 862885 w 2581966"/>
                <a:gd name="connsiteY3" fmla="*/ 1713069 h 4189017"/>
                <a:gd name="connsiteX4" fmla="*/ 0 w 2581966"/>
                <a:gd name="connsiteY4" fmla="*/ 3387323 h 4189017"/>
                <a:gd name="connsiteX5" fmla="*/ 1571223 w 2581966"/>
                <a:gd name="connsiteY5" fmla="*/ 4172934 h 4189017"/>
                <a:gd name="connsiteX6" fmla="*/ 2537138 w 2581966"/>
                <a:gd name="connsiteY6" fmla="*/ 2949441 h 4189017"/>
                <a:gd name="connsiteX7" fmla="*/ 1551457 w 2581966"/>
                <a:gd name="connsiteY7" fmla="*/ 1332874 h 4189017"/>
                <a:gd name="connsiteX8" fmla="*/ 1718883 w 2581966"/>
                <a:gd name="connsiteY8" fmla="*/ 0 h 4189017"/>
                <a:gd name="connsiteX0" fmla="*/ 1718883 w 2581966"/>
                <a:gd name="connsiteY0" fmla="*/ 0 h 4189017"/>
                <a:gd name="connsiteX1" fmla="*/ 1126454 w 2581966"/>
                <a:gd name="connsiteY1" fmla="*/ 1431612 h 4189017"/>
                <a:gd name="connsiteX2" fmla="*/ 1004552 w 2581966"/>
                <a:gd name="connsiteY2" fmla="*/ 3207019 h 4189017"/>
                <a:gd name="connsiteX3" fmla="*/ 862885 w 2581966"/>
                <a:gd name="connsiteY3" fmla="*/ 1713069 h 4189017"/>
                <a:gd name="connsiteX4" fmla="*/ 0 w 2581966"/>
                <a:gd name="connsiteY4" fmla="*/ 3387323 h 4189017"/>
                <a:gd name="connsiteX5" fmla="*/ 1571223 w 2581966"/>
                <a:gd name="connsiteY5" fmla="*/ 4172934 h 4189017"/>
                <a:gd name="connsiteX6" fmla="*/ 2537138 w 2581966"/>
                <a:gd name="connsiteY6" fmla="*/ 2949441 h 4189017"/>
                <a:gd name="connsiteX7" fmla="*/ 1551457 w 2581966"/>
                <a:gd name="connsiteY7" fmla="*/ 1332874 h 4189017"/>
                <a:gd name="connsiteX8" fmla="*/ 1718883 w 2581966"/>
                <a:gd name="connsiteY8" fmla="*/ 0 h 4189017"/>
                <a:gd name="connsiteX0" fmla="*/ 1718883 w 2581966"/>
                <a:gd name="connsiteY0" fmla="*/ 0 h 4189017"/>
                <a:gd name="connsiteX1" fmla="*/ 1126454 w 2581966"/>
                <a:gd name="connsiteY1" fmla="*/ 1431612 h 4189017"/>
                <a:gd name="connsiteX2" fmla="*/ 1004552 w 2581966"/>
                <a:gd name="connsiteY2" fmla="*/ 3207019 h 4189017"/>
                <a:gd name="connsiteX3" fmla="*/ 862885 w 2581966"/>
                <a:gd name="connsiteY3" fmla="*/ 1713069 h 4189017"/>
                <a:gd name="connsiteX4" fmla="*/ 0 w 2581966"/>
                <a:gd name="connsiteY4" fmla="*/ 3387323 h 4189017"/>
                <a:gd name="connsiteX5" fmla="*/ 1571223 w 2581966"/>
                <a:gd name="connsiteY5" fmla="*/ 4172934 h 4189017"/>
                <a:gd name="connsiteX6" fmla="*/ 2537138 w 2581966"/>
                <a:gd name="connsiteY6" fmla="*/ 2949441 h 4189017"/>
                <a:gd name="connsiteX7" fmla="*/ 1551457 w 2581966"/>
                <a:gd name="connsiteY7" fmla="*/ 1332874 h 4189017"/>
                <a:gd name="connsiteX8" fmla="*/ 1718883 w 2581966"/>
                <a:gd name="connsiteY8" fmla="*/ 0 h 4189017"/>
                <a:gd name="connsiteX0" fmla="*/ 1718883 w 2581966"/>
                <a:gd name="connsiteY0" fmla="*/ 0 h 4189017"/>
                <a:gd name="connsiteX1" fmla="*/ 1126454 w 2581966"/>
                <a:gd name="connsiteY1" fmla="*/ 1431612 h 4189017"/>
                <a:gd name="connsiteX2" fmla="*/ 1004552 w 2581966"/>
                <a:gd name="connsiteY2" fmla="*/ 3207019 h 4189017"/>
                <a:gd name="connsiteX3" fmla="*/ 862885 w 2581966"/>
                <a:gd name="connsiteY3" fmla="*/ 1713069 h 4189017"/>
                <a:gd name="connsiteX4" fmla="*/ 0 w 2581966"/>
                <a:gd name="connsiteY4" fmla="*/ 3387323 h 4189017"/>
                <a:gd name="connsiteX5" fmla="*/ 1571223 w 2581966"/>
                <a:gd name="connsiteY5" fmla="*/ 4172934 h 4189017"/>
                <a:gd name="connsiteX6" fmla="*/ 2537138 w 2581966"/>
                <a:gd name="connsiteY6" fmla="*/ 2949441 h 4189017"/>
                <a:gd name="connsiteX7" fmla="*/ 1551457 w 2581966"/>
                <a:gd name="connsiteY7" fmla="*/ 1332874 h 4189017"/>
                <a:gd name="connsiteX8" fmla="*/ 1718883 w 2581966"/>
                <a:gd name="connsiteY8" fmla="*/ 0 h 4189017"/>
                <a:gd name="connsiteX0" fmla="*/ 1718883 w 2581966"/>
                <a:gd name="connsiteY0" fmla="*/ 0 h 4189017"/>
                <a:gd name="connsiteX1" fmla="*/ 1126454 w 2581966"/>
                <a:gd name="connsiteY1" fmla="*/ 1431612 h 4189017"/>
                <a:gd name="connsiteX2" fmla="*/ 1004552 w 2581966"/>
                <a:gd name="connsiteY2" fmla="*/ 3207019 h 4189017"/>
                <a:gd name="connsiteX3" fmla="*/ 862885 w 2581966"/>
                <a:gd name="connsiteY3" fmla="*/ 1713069 h 4189017"/>
                <a:gd name="connsiteX4" fmla="*/ 0 w 2581966"/>
                <a:gd name="connsiteY4" fmla="*/ 3387323 h 4189017"/>
                <a:gd name="connsiteX5" fmla="*/ 1571223 w 2581966"/>
                <a:gd name="connsiteY5" fmla="*/ 4172934 h 4189017"/>
                <a:gd name="connsiteX6" fmla="*/ 2537138 w 2581966"/>
                <a:gd name="connsiteY6" fmla="*/ 2949441 h 4189017"/>
                <a:gd name="connsiteX7" fmla="*/ 1551457 w 2581966"/>
                <a:gd name="connsiteY7" fmla="*/ 1332874 h 4189017"/>
                <a:gd name="connsiteX8" fmla="*/ 1718883 w 2581966"/>
                <a:gd name="connsiteY8" fmla="*/ 0 h 4189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81966" h="4189017">
                  <a:moveTo>
                    <a:pt x="1718883" y="0"/>
                  </a:moveTo>
                  <a:cubicBezTo>
                    <a:pt x="1110773" y="464504"/>
                    <a:pt x="1029714" y="1094108"/>
                    <a:pt x="1126454" y="1431612"/>
                  </a:cubicBezTo>
                  <a:cubicBezTo>
                    <a:pt x="1477403" y="2391714"/>
                    <a:pt x="1733103" y="3186717"/>
                    <a:pt x="1004552" y="3207019"/>
                  </a:cubicBezTo>
                  <a:cubicBezTo>
                    <a:pt x="696980" y="3217036"/>
                    <a:pt x="757707" y="2261852"/>
                    <a:pt x="862885" y="1713069"/>
                  </a:cubicBezTo>
                  <a:cubicBezTo>
                    <a:pt x="-85143" y="2468004"/>
                    <a:pt x="8228" y="2937188"/>
                    <a:pt x="0" y="3387323"/>
                  </a:cubicBezTo>
                  <a:cubicBezTo>
                    <a:pt x="130041" y="4258793"/>
                    <a:pt x="926832" y="4209514"/>
                    <a:pt x="1571223" y="4172934"/>
                  </a:cubicBezTo>
                  <a:cubicBezTo>
                    <a:pt x="2248795" y="4101653"/>
                    <a:pt x="2735866" y="3820822"/>
                    <a:pt x="2537138" y="2949441"/>
                  </a:cubicBezTo>
                  <a:cubicBezTo>
                    <a:pt x="2293244" y="2372485"/>
                    <a:pt x="1916001" y="1884430"/>
                    <a:pt x="1551457" y="1332874"/>
                  </a:cubicBezTo>
                  <a:cubicBezTo>
                    <a:pt x="1420999" y="1079083"/>
                    <a:pt x="1404841" y="679241"/>
                    <a:pt x="1718883" y="0"/>
                  </a:cubicBezTo>
                  <a:close/>
                </a:path>
              </a:pathLst>
            </a:cu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03" name="Group 202"/>
          <p:cNvGrpSpPr/>
          <p:nvPr/>
        </p:nvGrpSpPr>
        <p:grpSpPr>
          <a:xfrm>
            <a:off x="2414378" y="2990650"/>
            <a:ext cx="428625" cy="504763"/>
            <a:chOff x="2133600" y="2106955"/>
            <a:chExt cx="3225576" cy="3798547"/>
          </a:xfrm>
        </p:grpSpPr>
        <p:sp>
          <p:nvSpPr>
            <p:cNvPr id="204" name="Freeform 79"/>
            <p:cNvSpPr>
              <a:spLocks/>
            </p:cNvSpPr>
            <p:nvPr/>
          </p:nvSpPr>
          <p:spPr bwMode="auto">
            <a:xfrm>
              <a:off x="2133600" y="2106955"/>
              <a:ext cx="3225576" cy="3798547"/>
            </a:xfrm>
            <a:custGeom>
              <a:avLst/>
              <a:gdLst>
                <a:gd name="T0" fmla="*/ 63 w 64"/>
                <a:gd name="T1" fmla="*/ 4 h 76"/>
                <a:gd name="T2" fmla="*/ 64 w 64"/>
                <a:gd name="T3" fmla="*/ 6 h 76"/>
                <a:gd name="T4" fmla="*/ 64 w 64"/>
                <a:gd name="T5" fmla="*/ 38 h 76"/>
                <a:gd name="T6" fmla="*/ 33 w 64"/>
                <a:gd name="T7" fmla="*/ 76 h 76"/>
                <a:gd name="T8" fmla="*/ 31 w 64"/>
                <a:gd name="T9" fmla="*/ 76 h 76"/>
                <a:gd name="T10" fmla="*/ 0 w 64"/>
                <a:gd name="T11" fmla="*/ 38 h 76"/>
                <a:gd name="T12" fmla="*/ 0 w 64"/>
                <a:gd name="T13" fmla="*/ 6 h 76"/>
                <a:gd name="T14" fmla="*/ 1 w 64"/>
                <a:gd name="T15" fmla="*/ 4 h 76"/>
                <a:gd name="T16" fmla="*/ 32 w 64"/>
                <a:gd name="T17" fmla="*/ 0 h 76"/>
                <a:gd name="T18" fmla="*/ 63 w 64"/>
                <a:gd name="T19" fmla="*/ 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76">
                  <a:moveTo>
                    <a:pt x="63" y="4"/>
                  </a:moveTo>
                  <a:cubicBezTo>
                    <a:pt x="64" y="4"/>
                    <a:pt x="64" y="5"/>
                    <a:pt x="64" y="6"/>
                  </a:cubicBezTo>
                  <a:cubicBezTo>
                    <a:pt x="64" y="6"/>
                    <a:pt x="64" y="29"/>
                    <a:pt x="64" y="38"/>
                  </a:cubicBezTo>
                  <a:cubicBezTo>
                    <a:pt x="64" y="57"/>
                    <a:pt x="33" y="76"/>
                    <a:pt x="33" y="76"/>
                  </a:cubicBezTo>
                  <a:cubicBezTo>
                    <a:pt x="32" y="76"/>
                    <a:pt x="32" y="76"/>
                    <a:pt x="31" y="76"/>
                  </a:cubicBezTo>
                  <a:cubicBezTo>
                    <a:pt x="31" y="76"/>
                    <a:pt x="0" y="57"/>
                    <a:pt x="0" y="38"/>
                  </a:cubicBezTo>
                  <a:cubicBezTo>
                    <a:pt x="0" y="29"/>
                    <a:pt x="0" y="6"/>
                    <a:pt x="0" y="6"/>
                  </a:cubicBezTo>
                  <a:cubicBezTo>
                    <a:pt x="0" y="5"/>
                    <a:pt x="0" y="4"/>
                    <a:pt x="1" y="4"/>
                  </a:cubicBezTo>
                  <a:cubicBezTo>
                    <a:pt x="1" y="4"/>
                    <a:pt x="6" y="0"/>
                    <a:pt x="32" y="0"/>
                  </a:cubicBezTo>
                  <a:cubicBezTo>
                    <a:pt x="58" y="0"/>
                    <a:pt x="63" y="4"/>
                    <a:pt x="63" y="4"/>
                  </a:cubicBez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205" name="Group 204"/>
            <p:cNvGrpSpPr/>
            <p:nvPr/>
          </p:nvGrpSpPr>
          <p:grpSpPr>
            <a:xfrm>
              <a:off x="2941526" y="2819400"/>
              <a:ext cx="1609725" cy="1609725"/>
              <a:chOff x="2990850" y="2819400"/>
              <a:chExt cx="1609725" cy="1609725"/>
            </a:xfrm>
          </p:grpSpPr>
          <p:cxnSp>
            <p:nvCxnSpPr>
              <p:cNvPr id="206" name="Straight Connector 205"/>
              <p:cNvCxnSpPr/>
              <p:nvPr/>
            </p:nvCxnSpPr>
            <p:spPr>
              <a:xfrm>
                <a:off x="2990850" y="2819400"/>
                <a:ext cx="1609725" cy="1609725"/>
              </a:xfrm>
              <a:prstGeom prst="line">
                <a:avLst/>
              </a:prstGeom>
              <a:noFill/>
              <a:ln w="9525" cap="flat" cmpd="sng" algn="ctr">
                <a:solidFill>
                  <a:srgbClr val="0078D7"/>
                </a:solidFill>
                <a:prstDash val="solid"/>
                <a:headEnd type="none"/>
                <a:tailEnd type="none"/>
              </a:ln>
              <a:effectLst/>
            </p:spPr>
          </p:cxnSp>
          <p:cxnSp>
            <p:nvCxnSpPr>
              <p:cNvPr id="207" name="Straight Connector 206"/>
              <p:cNvCxnSpPr/>
              <p:nvPr/>
            </p:nvCxnSpPr>
            <p:spPr>
              <a:xfrm flipH="1">
                <a:off x="2990850" y="2819400"/>
                <a:ext cx="1609725" cy="1609725"/>
              </a:xfrm>
              <a:prstGeom prst="line">
                <a:avLst/>
              </a:prstGeom>
              <a:noFill/>
              <a:ln w="9525" cap="flat" cmpd="sng" algn="ctr">
                <a:solidFill>
                  <a:srgbClr val="0078D7"/>
                </a:solidFill>
                <a:prstDash val="solid"/>
                <a:headEnd type="none"/>
                <a:tailEnd type="none"/>
              </a:ln>
              <a:effectLst/>
            </p:spPr>
          </p:cxnSp>
        </p:grpSp>
      </p:grpSp>
      <p:grpSp>
        <p:nvGrpSpPr>
          <p:cNvPr id="208" name="Group 207"/>
          <p:cNvGrpSpPr/>
          <p:nvPr/>
        </p:nvGrpSpPr>
        <p:grpSpPr>
          <a:xfrm>
            <a:off x="9798086" y="5661429"/>
            <a:ext cx="701576" cy="502911"/>
            <a:chOff x="1628775" y="1152525"/>
            <a:chExt cx="8543925" cy="6501337"/>
          </a:xfrm>
          <a:noFill/>
        </p:grpSpPr>
        <p:sp>
          <p:nvSpPr>
            <p:cNvPr id="209" name="Rectangle 208"/>
            <p:cNvSpPr/>
            <p:nvPr/>
          </p:nvSpPr>
          <p:spPr bwMode="auto">
            <a:xfrm>
              <a:off x="1628775" y="1152525"/>
              <a:ext cx="1743075" cy="1314450"/>
            </a:xfrm>
            <a:prstGeom prst="rect">
              <a:avLst/>
            </a:pr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0" name="Rectangle 209"/>
            <p:cNvSpPr/>
            <p:nvPr/>
          </p:nvSpPr>
          <p:spPr bwMode="auto">
            <a:xfrm>
              <a:off x="5029200" y="1152525"/>
              <a:ext cx="1743075" cy="1314450"/>
            </a:xfrm>
            <a:prstGeom prst="rect">
              <a:avLst/>
            </a:pr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1" name="Rectangle 210"/>
            <p:cNvSpPr/>
            <p:nvPr/>
          </p:nvSpPr>
          <p:spPr bwMode="auto">
            <a:xfrm>
              <a:off x="8429625" y="1152525"/>
              <a:ext cx="1743075" cy="1314450"/>
            </a:xfrm>
            <a:prstGeom prst="rect">
              <a:avLst/>
            </a:pr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2" name="Rectangle 211"/>
            <p:cNvSpPr/>
            <p:nvPr/>
          </p:nvSpPr>
          <p:spPr bwMode="auto">
            <a:xfrm>
              <a:off x="1628776" y="2886075"/>
              <a:ext cx="1047750" cy="1314450"/>
            </a:xfrm>
            <a:prstGeom prst="rect">
              <a:avLst/>
            </a:pr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3" name="Rectangle 212"/>
            <p:cNvSpPr/>
            <p:nvPr/>
          </p:nvSpPr>
          <p:spPr bwMode="auto">
            <a:xfrm>
              <a:off x="3171826" y="2886075"/>
              <a:ext cx="2257424" cy="1314450"/>
            </a:xfrm>
            <a:prstGeom prst="rect">
              <a:avLst/>
            </a:pr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4" name="Rectangle 213"/>
            <p:cNvSpPr/>
            <p:nvPr/>
          </p:nvSpPr>
          <p:spPr bwMode="auto">
            <a:xfrm>
              <a:off x="5810251" y="2886075"/>
              <a:ext cx="2257424" cy="1314450"/>
            </a:xfrm>
            <a:prstGeom prst="rect">
              <a:avLst/>
            </a:pr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5" name="Rectangle 214"/>
            <p:cNvSpPr/>
            <p:nvPr/>
          </p:nvSpPr>
          <p:spPr bwMode="auto">
            <a:xfrm>
              <a:off x="8448676" y="2886075"/>
              <a:ext cx="1724024" cy="1314450"/>
            </a:xfrm>
            <a:prstGeom prst="rect">
              <a:avLst/>
            </a:pr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6" name="Rectangle 215"/>
            <p:cNvSpPr/>
            <p:nvPr/>
          </p:nvSpPr>
          <p:spPr bwMode="auto">
            <a:xfrm>
              <a:off x="1628775" y="4619625"/>
              <a:ext cx="2257424" cy="1314450"/>
            </a:xfrm>
            <a:prstGeom prst="rect">
              <a:avLst/>
            </a:pr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7" name="Rectangle 216"/>
            <p:cNvSpPr/>
            <p:nvPr/>
          </p:nvSpPr>
          <p:spPr bwMode="auto">
            <a:xfrm>
              <a:off x="4338639" y="4619625"/>
              <a:ext cx="2257424" cy="1314450"/>
            </a:xfrm>
            <a:prstGeom prst="rect">
              <a:avLst/>
            </a:pr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8" name="Rectangle 217"/>
            <p:cNvSpPr/>
            <p:nvPr/>
          </p:nvSpPr>
          <p:spPr bwMode="auto">
            <a:xfrm>
              <a:off x="7053264" y="4619625"/>
              <a:ext cx="2257424" cy="1314450"/>
            </a:xfrm>
            <a:prstGeom prst="rect">
              <a:avLst/>
            </a:pr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19" name="Rectangle 218"/>
            <p:cNvSpPr/>
            <p:nvPr/>
          </p:nvSpPr>
          <p:spPr bwMode="auto">
            <a:xfrm>
              <a:off x="9672639" y="4619625"/>
              <a:ext cx="500061" cy="1314450"/>
            </a:xfrm>
            <a:prstGeom prst="rect">
              <a:avLst/>
            </a:pr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0" name="Rectangle 219"/>
            <p:cNvSpPr/>
            <p:nvPr/>
          </p:nvSpPr>
          <p:spPr bwMode="auto">
            <a:xfrm>
              <a:off x="1628775" y="6339412"/>
              <a:ext cx="1047748" cy="1314450"/>
            </a:xfrm>
            <a:prstGeom prst="rect">
              <a:avLst/>
            </a:pr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1" name="Rectangle 220"/>
            <p:cNvSpPr/>
            <p:nvPr/>
          </p:nvSpPr>
          <p:spPr bwMode="auto">
            <a:xfrm>
              <a:off x="3171829" y="6339412"/>
              <a:ext cx="2257428" cy="1314450"/>
            </a:xfrm>
            <a:prstGeom prst="rect">
              <a:avLst/>
            </a:pr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2" name="Rectangle 221"/>
            <p:cNvSpPr/>
            <p:nvPr/>
          </p:nvSpPr>
          <p:spPr bwMode="auto">
            <a:xfrm>
              <a:off x="5810247" y="6339412"/>
              <a:ext cx="2257428" cy="1314450"/>
            </a:xfrm>
            <a:prstGeom prst="rect">
              <a:avLst/>
            </a:pr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3" name="Rectangle 222"/>
            <p:cNvSpPr/>
            <p:nvPr/>
          </p:nvSpPr>
          <p:spPr bwMode="auto">
            <a:xfrm>
              <a:off x="8448675" y="6339412"/>
              <a:ext cx="1724025" cy="1314450"/>
            </a:xfrm>
            <a:prstGeom prst="rect">
              <a:avLst/>
            </a:prstGeom>
            <a:grp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34" name="Rectangle 233"/>
          <p:cNvSpPr/>
          <p:nvPr/>
        </p:nvSpPr>
        <p:spPr bwMode="auto">
          <a:xfrm>
            <a:off x="4830178" y="1273940"/>
            <a:ext cx="2776119" cy="94366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0078D7"/>
                </a:solidFill>
                <a:effectLst/>
                <a:uLnTx/>
                <a:uFillTx/>
                <a:latin typeface="Segoe UI"/>
                <a:ea typeface="Segoe UI" pitchFamily="34" charset="0"/>
                <a:cs typeface="Segoe UI" pitchFamily="34" charset="0"/>
              </a:rPr>
              <a:t>Office ATP</a:t>
            </a:r>
          </a:p>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000" b="1" i="0" u="none" strike="noStrike" kern="0" cap="none" spc="0" normalizeH="0" baseline="0" noProof="0" dirty="0">
              <a:ln>
                <a:noFill/>
              </a:ln>
              <a:solidFill>
                <a:srgbClr val="0078D7"/>
              </a:solidFill>
              <a:effectLst/>
              <a:uLnTx/>
              <a:uFillTx/>
              <a:latin typeface="Segoe UI"/>
              <a:ea typeface="Segoe UI" pitchFamily="34" charset="0"/>
              <a:cs typeface="Segoe UI" pitchFamily="34" charset="0"/>
            </a:endParaRPr>
          </a:p>
        </p:txBody>
      </p:sp>
      <p:sp>
        <p:nvSpPr>
          <p:cNvPr id="235" name="Rectangle 234"/>
          <p:cNvSpPr/>
          <p:nvPr/>
        </p:nvSpPr>
        <p:spPr bwMode="auto">
          <a:xfrm>
            <a:off x="1026506" y="4758666"/>
            <a:ext cx="3239071" cy="94366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0078D7"/>
                </a:solidFill>
                <a:effectLst/>
                <a:uLnTx/>
                <a:uFillTx/>
                <a:latin typeface="Segoe UI"/>
                <a:ea typeface="Segoe UI" pitchFamily="34" charset="0"/>
                <a:cs typeface="Segoe UI" pitchFamily="34" charset="0"/>
              </a:rPr>
              <a:t>Microsoft Edge</a:t>
            </a:r>
          </a:p>
        </p:txBody>
      </p:sp>
      <p:pic>
        <p:nvPicPr>
          <p:cNvPr id="236" name="Picture 235"/>
          <p:cNvPicPr>
            <a:picLocks noChangeAspect="1"/>
          </p:cNvPicPr>
          <p:nvPr/>
        </p:nvPicPr>
        <p:blipFill>
          <a:blip r:embed="rId3"/>
          <a:stretch>
            <a:fillRect/>
          </a:stretch>
        </p:blipFill>
        <p:spPr>
          <a:xfrm>
            <a:off x="2457119" y="5476720"/>
            <a:ext cx="377844" cy="410196"/>
          </a:xfrm>
          <a:prstGeom prst="rect">
            <a:avLst/>
          </a:prstGeom>
        </p:spPr>
      </p:pic>
      <p:pic>
        <p:nvPicPr>
          <p:cNvPr id="237" name="Picture 236"/>
          <p:cNvPicPr>
            <a:picLocks noChangeAspect="1"/>
          </p:cNvPicPr>
          <p:nvPr/>
        </p:nvPicPr>
        <p:blipFill rotWithShape="1">
          <a:blip r:embed="rId4"/>
          <a:srcRect r="79486"/>
          <a:stretch/>
        </p:blipFill>
        <p:spPr>
          <a:xfrm>
            <a:off x="5981011" y="1840932"/>
            <a:ext cx="474452" cy="510175"/>
          </a:xfrm>
          <a:prstGeom prst="rect">
            <a:avLst/>
          </a:prstGeom>
        </p:spPr>
      </p:pic>
      <p:sp>
        <p:nvSpPr>
          <p:cNvPr id="73" name="Rectangle 72"/>
          <p:cNvSpPr/>
          <p:nvPr/>
        </p:nvSpPr>
        <p:spPr bwMode="auto">
          <a:xfrm>
            <a:off x="4607285" y="5540171"/>
            <a:ext cx="3239072" cy="943660"/>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0078D7"/>
                </a:solidFill>
                <a:effectLst/>
                <a:uLnTx/>
                <a:uFillTx/>
                <a:latin typeface="Segoe UI"/>
                <a:ea typeface="Segoe UI" pitchFamily="34" charset="0"/>
                <a:cs typeface="Segoe UI" pitchFamily="34" charset="0"/>
              </a:rPr>
              <a:t>Device Guard</a:t>
            </a:r>
          </a:p>
        </p:txBody>
      </p:sp>
      <p:grpSp>
        <p:nvGrpSpPr>
          <p:cNvPr id="74" name="Group 73"/>
          <p:cNvGrpSpPr/>
          <p:nvPr/>
        </p:nvGrpSpPr>
        <p:grpSpPr>
          <a:xfrm>
            <a:off x="5896298" y="6336917"/>
            <a:ext cx="661046" cy="489812"/>
            <a:chOff x="9713775" y="5884165"/>
            <a:chExt cx="661046" cy="489812"/>
          </a:xfrm>
        </p:grpSpPr>
        <p:grpSp>
          <p:nvGrpSpPr>
            <p:cNvPr id="75" name="Group 74"/>
            <p:cNvGrpSpPr/>
            <p:nvPr/>
          </p:nvGrpSpPr>
          <p:grpSpPr>
            <a:xfrm>
              <a:off x="9943557" y="5964184"/>
              <a:ext cx="201483" cy="234925"/>
              <a:chOff x="1746244" y="6292858"/>
              <a:chExt cx="241299" cy="284163"/>
            </a:xfrm>
          </p:grpSpPr>
          <p:sp>
            <p:nvSpPr>
              <p:cNvPr id="81" name="Freeform 79"/>
              <p:cNvSpPr>
                <a:spLocks/>
              </p:cNvSpPr>
              <p:nvPr/>
            </p:nvSpPr>
            <p:spPr bwMode="auto">
              <a:xfrm>
                <a:off x="1746244" y="6292858"/>
                <a:ext cx="241299" cy="284163"/>
              </a:xfrm>
              <a:custGeom>
                <a:avLst/>
                <a:gdLst>
                  <a:gd name="T0" fmla="*/ 63 w 64"/>
                  <a:gd name="T1" fmla="*/ 4 h 76"/>
                  <a:gd name="T2" fmla="*/ 64 w 64"/>
                  <a:gd name="T3" fmla="*/ 6 h 76"/>
                  <a:gd name="T4" fmla="*/ 64 w 64"/>
                  <a:gd name="T5" fmla="*/ 38 h 76"/>
                  <a:gd name="T6" fmla="*/ 33 w 64"/>
                  <a:gd name="T7" fmla="*/ 76 h 76"/>
                  <a:gd name="T8" fmla="*/ 31 w 64"/>
                  <a:gd name="T9" fmla="*/ 76 h 76"/>
                  <a:gd name="T10" fmla="*/ 0 w 64"/>
                  <a:gd name="T11" fmla="*/ 38 h 76"/>
                  <a:gd name="T12" fmla="*/ 0 w 64"/>
                  <a:gd name="T13" fmla="*/ 6 h 76"/>
                  <a:gd name="T14" fmla="*/ 1 w 64"/>
                  <a:gd name="T15" fmla="*/ 4 h 76"/>
                  <a:gd name="T16" fmla="*/ 32 w 64"/>
                  <a:gd name="T17" fmla="*/ 0 h 76"/>
                  <a:gd name="T18" fmla="*/ 63 w 64"/>
                  <a:gd name="T19" fmla="*/ 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76">
                    <a:moveTo>
                      <a:pt x="63" y="4"/>
                    </a:moveTo>
                    <a:cubicBezTo>
                      <a:pt x="64" y="4"/>
                      <a:pt x="64" y="5"/>
                      <a:pt x="64" y="6"/>
                    </a:cubicBezTo>
                    <a:cubicBezTo>
                      <a:pt x="64" y="6"/>
                      <a:pt x="64" y="29"/>
                      <a:pt x="64" y="38"/>
                    </a:cubicBezTo>
                    <a:cubicBezTo>
                      <a:pt x="64" y="57"/>
                      <a:pt x="33" y="76"/>
                      <a:pt x="33" y="76"/>
                    </a:cubicBezTo>
                    <a:cubicBezTo>
                      <a:pt x="32" y="76"/>
                      <a:pt x="32" y="76"/>
                      <a:pt x="31" y="76"/>
                    </a:cubicBezTo>
                    <a:cubicBezTo>
                      <a:pt x="31" y="76"/>
                      <a:pt x="0" y="57"/>
                      <a:pt x="0" y="38"/>
                    </a:cubicBezTo>
                    <a:cubicBezTo>
                      <a:pt x="0" y="29"/>
                      <a:pt x="0" y="6"/>
                      <a:pt x="0" y="6"/>
                    </a:cubicBezTo>
                    <a:cubicBezTo>
                      <a:pt x="0" y="5"/>
                      <a:pt x="0" y="4"/>
                      <a:pt x="1" y="4"/>
                    </a:cubicBezTo>
                    <a:cubicBezTo>
                      <a:pt x="1" y="4"/>
                      <a:pt x="6" y="0"/>
                      <a:pt x="32" y="0"/>
                    </a:cubicBezTo>
                    <a:cubicBezTo>
                      <a:pt x="58" y="0"/>
                      <a:pt x="63" y="4"/>
                      <a:pt x="63" y="4"/>
                    </a:cubicBez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82" name="Freeform 80"/>
              <p:cNvSpPr>
                <a:spLocks/>
              </p:cNvSpPr>
              <p:nvPr/>
            </p:nvSpPr>
            <p:spPr bwMode="auto">
              <a:xfrm>
                <a:off x="1776409" y="6321442"/>
                <a:ext cx="153987" cy="147638"/>
              </a:xfrm>
              <a:custGeom>
                <a:avLst/>
                <a:gdLst>
                  <a:gd name="T0" fmla="*/ 41 w 41"/>
                  <a:gd name="T1" fmla="*/ 1 h 39"/>
                  <a:gd name="T2" fmla="*/ 24 w 41"/>
                  <a:gd name="T3" fmla="*/ 0 h 39"/>
                  <a:gd name="T4" fmla="*/ 0 w 41"/>
                  <a:gd name="T5" fmla="*/ 4 h 39"/>
                  <a:gd name="T6" fmla="*/ 0 w 41"/>
                  <a:gd name="T7" fmla="*/ 29 h 39"/>
                  <a:gd name="T8" fmla="*/ 4 w 41"/>
                  <a:gd name="T9" fmla="*/ 39 h 39"/>
                  <a:gd name="T10" fmla="*/ 23 w 41"/>
                  <a:gd name="T11" fmla="*/ 22 h 39"/>
                  <a:gd name="T12" fmla="*/ 41 w 41"/>
                  <a:gd name="T13" fmla="*/ 1 h 39"/>
                </a:gdLst>
                <a:ahLst/>
                <a:cxnLst>
                  <a:cxn ang="0">
                    <a:pos x="T0" y="T1"/>
                  </a:cxn>
                  <a:cxn ang="0">
                    <a:pos x="T2" y="T3"/>
                  </a:cxn>
                  <a:cxn ang="0">
                    <a:pos x="T4" y="T5"/>
                  </a:cxn>
                  <a:cxn ang="0">
                    <a:pos x="T6" y="T7"/>
                  </a:cxn>
                  <a:cxn ang="0">
                    <a:pos x="T8" y="T9"/>
                  </a:cxn>
                  <a:cxn ang="0">
                    <a:pos x="T10" y="T11"/>
                  </a:cxn>
                  <a:cxn ang="0">
                    <a:pos x="T12" y="T13"/>
                  </a:cxn>
                </a:cxnLst>
                <a:rect l="0" t="0" r="r" b="b"/>
                <a:pathLst>
                  <a:path w="41" h="39">
                    <a:moveTo>
                      <a:pt x="41" y="1"/>
                    </a:moveTo>
                    <a:cubicBezTo>
                      <a:pt x="37" y="1"/>
                      <a:pt x="32" y="0"/>
                      <a:pt x="24" y="0"/>
                    </a:cubicBezTo>
                    <a:cubicBezTo>
                      <a:pt x="5" y="0"/>
                      <a:pt x="0" y="4"/>
                      <a:pt x="0" y="4"/>
                    </a:cubicBezTo>
                    <a:cubicBezTo>
                      <a:pt x="0" y="4"/>
                      <a:pt x="0" y="21"/>
                      <a:pt x="0" y="29"/>
                    </a:cubicBezTo>
                    <a:cubicBezTo>
                      <a:pt x="0" y="32"/>
                      <a:pt x="1" y="36"/>
                      <a:pt x="4" y="39"/>
                    </a:cubicBezTo>
                    <a:cubicBezTo>
                      <a:pt x="4" y="39"/>
                      <a:pt x="6" y="39"/>
                      <a:pt x="23" y="22"/>
                    </a:cubicBezTo>
                    <a:cubicBezTo>
                      <a:pt x="40" y="5"/>
                      <a:pt x="41" y="1"/>
                      <a:pt x="41" y="1"/>
                    </a:cubicBez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83" name="Freeform 81"/>
              <p:cNvSpPr>
                <a:spLocks/>
              </p:cNvSpPr>
              <p:nvPr/>
            </p:nvSpPr>
            <p:spPr bwMode="auto">
              <a:xfrm>
                <a:off x="1814512" y="6351588"/>
                <a:ext cx="142875" cy="184150"/>
              </a:xfrm>
              <a:custGeom>
                <a:avLst/>
                <a:gdLst>
                  <a:gd name="T0" fmla="*/ 0 w 38"/>
                  <a:gd name="T1" fmla="*/ 38 h 49"/>
                  <a:gd name="T2" fmla="*/ 14 w 38"/>
                  <a:gd name="T3" fmla="*/ 49 h 49"/>
                  <a:gd name="T4" fmla="*/ 38 w 38"/>
                  <a:gd name="T5" fmla="*/ 21 h 49"/>
                  <a:gd name="T6" fmla="*/ 38 w 38"/>
                  <a:gd name="T7" fmla="*/ 0 h 49"/>
                  <a:gd name="T8" fmla="*/ 19 w 38"/>
                  <a:gd name="T9" fmla="*/ 21 h 49"/>
                  <a:gd name="T10" fmla="*/ 0 w 38"/>
                  <a:gd name="T11" fmla="*/ 38 h 49"/>
                </a:gdLst>
                <a:ahLst/>
                <a:cxnLst>
                  <a:cxn ang="0">
                    <a:pos x="T0" y="T1"/>
                  </a:cxn>
                  <a:cxn ang="0">
                    <a:pos x="T2" y="T3"/>
                  </a:cxn>
                  <a:cxn ang="0">
                    <a:pos x="T4" y="T5"/>
                  </a:cxn>
                  <a:cxn ang="0">
                    <a:pos x="T6" y="T7"/>
                  </a:cxn>
                  <a:cxn ang="0">
                    <a:pos x="T8" y="T9"/>
                  </a:cxn>
                  <a:cxn ang="0">
                    <a:pos x="T10" y="T11"/>
                  </a:cxn>
                </a:cxnLst>
                <a:rect l="0" t="0" r="r" b="b"/>
                <a:pathLst>
                  <a:path w="38" h="49">
                    <a:moveTo>
                      <a:pt x="0" y="38"/>
                    </a:moveTo>
                    <a:cubicBezTo>
                      <a:pt x="6" y="45"/>
                      <a:pt x="14" y="49"/>
                      <a:pt x="14" y="49"/>
                    </a:cubicBezTo>
                    <a:cubicBezTo>
                      <a:pt x="14" y="49"/>
                      <a:pt x="38" y="35"/>
                      <a:pt x="38" y="21"/>
                    </a:cubicBezTo>
                    <a:cubicBezTo>
                      <a:pt x="38" y="16"/>
                      <a:pt x="38" y="6"/>
                      <a:pt x="38" y="0"/>
                    </a:cubicBezTo>
                    <a:cubicBezTo>
                      <a:pt x="38" y="0"/>
                      <a:pt x="36" y="5"/>
                      <a:pt x="19" y="21"/>
                    </a:cubicBezTo>
                    <a:cubicBezTo>
                      <a:pt x="3" y="37"/>
                      <a:pt x="0" y="38"/>
                      <a:pt x="0" y="38"/>
                    </a:cubicBez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marL="0" marR="0" lvl="0" indent="0" defTabSz="932597"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nvGrpSpPr>
            <p:cNvPr id="76" name="Group 75"/>
            <p:cNvGrpSpPr/>
            <p:nvPr/>
          </p:nvGrpSpPr>
          <p:grpSpPr>
            <a:xfrm>
              <a:off x="9713775" y="5884165"/>
              <a:ext cx="661046" cy="489812"/>
              <a:chOff x="6611938" y="6832601"/>
              <a:chExt cx="263525" cy="195263"/>
            </a:xfrm>
          </p:grpSpPr>
          <p:sp>
            <p:nvSpPr>
              <p:cNvPr id="77" name="Freeform 8"/>
              <p:cNvSpPr>
                <a:spLocks/>
              </p:cNvSpPr>
              <p:nvPr/>
            </p:nvSpPr>
            <p:spPr bwMode="auto">
              <a:xfrm>
                <a:off x="6691313" y="6999288"/>
                <a:ext cx="104775" cy="28575"/>
              </a:xfrm>
              <a:custGeom>
                <a:avLst/>
                <a:gdLst>
                  <a:gd name="T0" fmla="*/ 66 w 66"/>
                  <a:gd name="T1" fmla="*/ 18 h 18"/>
                  <a:gd name="T2" fmla="*/ 0 w 66"/>
                  <a:gd name="T3" fmla="*/ 18 h 18"/>
                  <a:gd name="T4" fmla="*/ 11 w 66"/>
                  <a:gd name="T5" fmla="*/ 0 h 18"/>
                  <a:gd name="T6" fmla="*/ 56 w 66"/>
                  <a:gd name="T7" fmla="*/ 0 h 18"/>
                  <a:gd name="T8" fmla="*/ 66 w 66"/>
                  <a:gd name="T9" fmla="*/ 18 h 18"/>
                </a:gdLst>
                <a:ahLst/>
                <a:cxnLst>
                  <a:cxn ang="0">
                    <a:pos x="T0" y="T1"/>
                  </a:cxn>
                  <a:cxn ang="0">
                    <a:pos x="T2" y="T3"/>
                  </a:cxn>
                  <a:cxn ang="0">
                    <a:pos x="T4" y="T5"/>
                  </a:cxn>
                  <a:cxn ang="0">
                    <a:pos x="T6" y="T7"/>
                  </a:cxn>
                  <a:cxn ang="0">
                    <a:pos x="T8" y="T9"/>
                  </a:cxn>
                </a:cxnLst>
                <a:rect l="0" t="0" r="r" b="b"/>
                <a:pathLst>
                  <a:path w="66" h="18">
                    <a:moveTo>
                      <a:pt x="66" y="18"/>
                    </a:moveTo>
                    <a:lnTo>
                      <a:pt x="0" y="18"/>
                    </a:lnTo>
                    <a:lnTo>
                      <a:pt x="11" y="0"/>
                    </a:lnTo>
                    <a:lnTo>
                      <a:pt x="56" y="0"/>
                    </a:lnTo>
                    <a:lnTo>
                      <a:pt x="66" y="18"/>
                    </a:ln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8" name="Line 54"/>
              <p:cNvSpPr>
                <a:spLocks noChangeShapeType="1"/>
              </p:cNvSpPr>
              <p:nvPr/>
            </p:nvSpPr>
            <p:spPr bwMode="auto">
              <a:xfrm>
                <a:off x="6653213" y="6999288"/>
                <a:ext cx="180975" cy="0"/>
              </a:xfrm>
              <a:prstGeom prst="line">
                <a:avLst/>
              </a:prstGeom>
              <a:noFill/>
              <a:ln w="11113" cap="rnd">
                <a:solidFill>
                  <a:srgbClr val="0078D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9" name="Rectangle 56"/>
              <p:cNvSpPr>
                <a:spLocks noChangeArrowheads="1"/>
              </p:cNvSpPr>
              <p:nvPr/>
            </p:nvSpPr>
            <p:spPr bwMode="auto">
              <a:xfrm>
                <a:off x="6645276" y="6832601"/>
                <a:ext cx="195263" cy="136525"/>
              </a:xfrm>
              <a:prstGeom prst="rect">
                <a:avLst/>
              </a:pr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80" name="Freeform 57"/>
              <p:cNvSpPr>
                <a:spLocks/>
              </p:cNvSpPr>
              <p:nvPr/>
            </p:nvSpPr>
            <p:spPr bwMode="auto">
              <a:xfrm>
                <a:off x="6611938" y="6969126"/>
                <a:ext cx="263525" cy="58738"/>
              </a:xfrm>
              <a:custGeom>
                <a:avLst/>
                <a:gdLst>
                  <a:gd name="T0" fmla="*/ 166 w 166"/>
                  <a:gd name="T1" fmla="*/ 37 h 37"/>
                  <a:gd name="T2" fmla="*/ 0 w 166"/>
                  <a:gd name="T3" fmla="*/ 37 h 37"/>
                  <a:gd name="T4" fmla="*/ 21 w 166"/>
                  <a:gd name="T5" fmla="*/ 0 h 37"/>
                  <a:gd name="T6" fmla="*/ 144 w 166"/>
                  <a:gd name="T7" fmla="*/ 0 h 37"/>
                  <a:gd name="T8" fmla="*/ 166 w 166"/>
                  <a:gd name="T9" fmla="*/ 37 h 37"/>
                </a:gdLst>
                <a:ahLst/>
                <a:cxnLst>
                  <a:cxn ang="0">
                    <a:pos x="T0" y="T1"/>
                  </a:cxn>
                  <a:cxn ang="0">
                    <a:pos x="T2" y="T3"/>
                  </a:cxn>
                  <a:cxn ang="0">
                    <a:pos x="T4" y="T5"/>
                  </a:cxn>
                  <a:cxn ang="0">
                    <a:pos x="T6" y="T7"/>
                  </a:cxn>
                  <a:cxn ang="0">
                    <a:pos x="T8" y="T9"/>
                  </a:cxn>
                </a:cxnLst>
                <a:rect l="0" t="0" r="r" b="b"/>
                <a:pathLst>
                  <a:path w="166" h="37">
                    <a:moveTo>
                      <a:pt x="166" y="37"/>
                    </a:moveTo>
                    <a:lnTo>
                      <a:pt x="0" y="37"/>
                    </a:lnTo>
                    <a:lnTo>
                      <a:pt x="21" y="0"/>
                    </a:lnTo>
                    <a:lnTo>
                      <a:pt x="144" y="0"/>
                    </a:lnTo>
                    <a:lnTo>
                      <a:pt x="166" y="37"/>
                    </a:lnTo>
                    <a:close/>
                  </a:path>
                </a:pathLst>
              </a:custGeom>
              <a:noFill/>
              <a:ln w="11113" cap="rnd">
                <a:solidFill>
                  <a:srgbClr val="0078D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Tree>
    <p:extLst>
      <p:ext uri="{BB962C8B-B14F-4D97-AF65-F5344CB8AC3E}">
        <p14:creationId xmlns:p14="http://schemas.microsoft.com/office/powerpoint/2010/main" val="4876832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t="2807" b="12895"/>
          <a:stretch/>
        </p:blipFill>
        <p:spPr>
          <a:xfrm>
            <a:off x="0" y="0"/>
            <a:ext cx="12436475" cy="6995517"/>
          </a:xfrm>
          <a:prstGeom prst="rect">
            <a:avLst/>
          </a:prstGeom>
        </p:spPr>
      </p:pic>
      <p:sp>
        <p:nvSpPr>
          <p:cNvPr id="27" name="Rectangle 26"/>
          <p:cNvSpPr/>
          <p:nvPr/>
        </p:nvSpPr>
        <p:spPr bwMode="auto">
          <a:xfrm>
            <a:off x="1" y="-635"/>
            <a:ext cx="12436474" cy="6995160"/>
          </a:xfrm>
          <a:prstGeom prst="rect">
            <a:avLst/>
          </a:prstGeom>
          <a:solidFill>
            <a:srgbClr val="0078D7">
              <a:alpha val="6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Title 974"/>
          <p:cNvSpPr txBox="1">
            <a:spLocks/>
          </p:cNvSpPr>
          <p:nvPr/>
        </p:nvSpPr>
        <p:spPr>
          <a:xfrm>
            <a:off x="1074161" y="3675063"/>
            <a:ext cx="10242551" cy="957834"/>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a:spcAft>
                <a:spcPts val="600"/>
              </a:spcAft>
              <a:defRPr/>
            </a:pPr>
            <a:r>
              <a:rPr cap="all" spc="300">
                <a:solidFill>
                  <a:srgbClr val="FFFFFF"/>
                </a:solidFill>
                <a:latin typeface="Segoe UI Black" panose="020B0A02040204020203" pitchFamily="34" charset="0"/>
                <a:ea typeface="Segoe UI Black" panose="020B0A02040204020203" pitchFamily="34" charset="0"/>
                <a:cs typeface="Segoe UI Black" panose="020B0A02040204020203" pitchFamily="34" charset="0"/>
              </a:rPr>
              <a:t>PROTECT FROM THE EDGE</a:t>
            </a:r>
          </a:p>
        </p:txBody>
      </p:sp>
      <p:sp>
        <p:nvSpPr>
          <p:cNvPr id="29" name="Rectangle 28"/>
          <p:cNvSpPr/>
          <p:nvPr/>
        </p:nvSpPr>
        <p:spPr bwMode="auto">
          <a:xfrm flipV="1">
            <a:off x="0" y="2293589"/>
            <a:ext cx="12436475" cy="45719"/>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Text Placeholder 64"/>
          <p:cNvSpPr txBox="1">
            <a:spLocks/>
          </p:cNvSpPr>
          <p:nvPr/>
        </p:nvSpPr>
        <p:spPr>
          <a:xfrm>
            <a:off x="928688" y="4404008"/>
            <a:ext cx="10518775" cy="966418"/>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defRPr/>
            </a:pPr>
            <a:r>
              <a:rPr lang="en-US" sz="3200" dirty="0">
                <a:ln w="3175">
                  <a:noFill/>
                </a:ln>
                <a:solidFill>
                  <a:srgbClr val="FFFFFF"/>
                </a:solidFill>
                <a:latin typeface="Segoe UI" panose="020B0502040204020203" pitchFamily="34" charset="0"/>
                <a:ea typeface="Segoe UI Black" panose="020B0A02040204020203" pitchFamily="34" charset="0"/>
                <a:cs typeface="Segoe UI" panose="020B0502040204020203" pitchFamily="34" charset="0"/>
              </a:rPr>
              <a:t>Protect devices before they encounter threats</a:t>
            </a:r>
          </a:p>
          <a:p>
            <a:pPr marL="0" indent="0" algn="ctr">
              <a:buFont typeface="Arial" pitchFamily="34" charset="0"/>
              <a:buNone/>
              <a:defRPr/>
            </a:pPr>
            <a:endParaRPr lang="en-US" sz="2000" cap="all" spc="300" dirty="0">
              <a:ln w="3175">
                <a:noFill/>
              </a:ln>
              <a:solidFill>
                <a:srgbClr val="FFFFFF"/>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31" name="TextBox 30"/>
          <p:cNvSpPr txBox="1"/>
          <p:nvPr/>
        </p:nvSpPr>
        <p:spPr>
          <a:xfrm>
            <a:off x="1842680" y="974278"/>
            <a:ext cx="8754384" cy="1034129"/>
          </a:xfrm>
          <a:prstGeom prst="rect">
            <a:avLst/>
          </a:prstGeom>
          <a:noFill/>
        </p:spPr>
        <p:txBody>
          <a:bodyPr wrap="square" lIns="182880" tIns="146304" rIns="182880" bIns="146304" rtlCol="0">
            <a:spAutoFit/>
          </a:bodyPr>
          <a:lstStyle/>
          <a:p>
            <a:pPr algn="ctr">
              <a:lnSpc>
                <a:spcPct val="80000"/>
              </a:lnSpc>
            </a:pPr>
            <a:r>
              <a:rPr lang="en-US" sz="6000" spc="-300" dirty="0">
                <a:solidFill>
                  <a:srgbClr val="FFFFFF"/>
                </a:solidFill>
                <a:latin typeface="Segoe UI Light"/>
                <a:ea typeface="Segoe UI Black" panose="020B0A02040204020203" pitchFamily="34" charset="0"/>
                <a:cs typeface="Segoe UI" panose="020B0502040204020203" pitchFamily="34" charset="0"/>
              </a:rPr>
              <a:t>Windows 10 </a:t>
            </a:r>
          </a:p>
        </p:txBody>
      </p:sp>
    </p:spTree>
    <p:extLst>
      <p:ext uri="{BB962C8B-B14F-4D97-AF65-F5344CB8AC3E}">
        <p14:creationId xmlns:p14="http://schemas.microsoft.com/office/powerpoint/2010/main" val="3434202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500"/>
                                        <p:tgtEl>
                                          <p:spTgt spid="28"/>
                                        </p:tgtEl>
                                      </p:cBhvr>
                                    </p:animEffect>
                                    <p:anim calcmode="lin" valueType="num">
                                      <p:cBhvr>
                                        <p:cTn id="13" dur="1500" fill="hold"/>
                                        <p:tgtEl>
                                          <p:spTgt spid="28"/>
                                        </p:tgtEl>
                                        <p:attrNameLst>
                                          <p:attrName>ppt_x</p:attrName>
                                        </p:attrNameLst>
                                      </p:cBhvr>
                                      <p:tavLst>
                                        <p:tav tm="0">
                                          <p:val>
                                            <p:strVal val="#ppt_x"/>
                                          </p:val>
                                        </p:tav>
                                        <p:tav tm="100000">
                                          <p:val>
                                            <p:strVal val="#ppt_x"/>
                                          </p:val>
                                        </p:tav>
                                      </p:tavLst>
                                    </p:anim>
                                    <p:anim calcmode="lin" valueType="num">
                                      <p:cBhvr>
                                        <p:cTn id="14" dur="1500" fill="hold"/>
                                        <p:tgtEl>
                                          <p:spTgt spid="28"/>
                                        </p:tgtEl>
                                        <p:attrNameLst>
                                          <p:attrName>ppt_y</p:attrName>
                                        </p:attrNameLst>
                                      </p:cBhvr>
                                      <p:tavLst>
                                        <p:tav tm="0">
                                          <p:val>
                                            <p:strVal val="#ppt_y+.1"/>
                                          </p:val>
                                        </p:tav>
                                        <p:tav tm="100000">
                                          <p:val>
                                            <p:strVal val="#ppt_y"/>
                                          </p:val>
                                        </p:tav>
                                      </p:tavLst>
                                    </p:anim>
                                  </p:childTnLst>
                                </p:cTn>
                              </p:par>
                              <p:par>
                                <p:cTn id="15" presetID="10" presetClass="entr" presetSubtype="0" fill="hold" grpId="1"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500"/>
                                        <p:tgtEl>
                                          <p:spTgt spid="28"/>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500"/>
                                        <p:tgtEl>
                                          <p:spTgt spid="30"/>
                                        </p:tgtEl>
                                      </p:cBhvr>
                                    </p:animEffect>
                                    <p:anim calcmode="lin" valueType="num">
                                      <p:cBhvr>
                                        <p:cTn id="22" dur="1500" fill="hold"/>
                                        <p:tgtEl>
                                          <p:spTgt spid="30"/>
                                        </p:tgtEl>
                                        <p:attrNameLst>
                                          <p:attrName>ppt_x</p:attrName>
                                        </p:attrNameLst>
                                      </p:cBhvr>
                                      <p:tavLst>
                                        <p:tav tm="0">
                                          <p:val>
                                            <p:strVal val="#ppt_x"/>
                                          </p:val>
                                        </p:tav>
                                        <p:tav tm="100000">
                                          <p:val>
                                            <p:strVal val="#ppt_x"/>
                                          </p:val>
                                        </p:tav>
                                      </p:tavLst>
                                    </p:anim>
                                    <p:anim calcmode="lin" valueType="num">
                                      <p:cBhvr>
                                        <p:cTn id="23" dur="1500" fill="hold"/>
                                        <p:tgtEl>
                                          <p:spTgt spid="30"/>
                                        </p:tgtEl>
                                        <p:attrNameLst>
                                          <p:attrName>ppt_y</p:attrName>
                                        </p:attrNameLst>
                                      </p:cBhvr>
                                      <p:tavLst>
                                        <p:tav tm="0">
                                          <p:val>
                                            <p:strVal val="#ppt_y+.1"/>
                                          </p:val>
                                        </p:tav>
                                        <p:tav tm="100000">
                                          <p:val>
                                            <p:strVal val="#ppt_y"/>
                                          </p:val>
                                        </p:tav>
                                      </p:tavLst>
                                    </p:anim>
                                  </p:childTnLst>
                                </p:cTn>
                              </p:par>
                              <p:par>
                                <p:cTn id="24" presetID="10" presetClass="entr" presetSubtype="0" fill="hold" grpId="1"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1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29" grpId="0" animBg="1"/>
      <p:bldP spid="30" grpId="0"/>
      <p:bldP spid="30"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a:off x="6265160" y="1515561"/>
            <a:ext cx="6171315" cy="5478963"/>
          </a:xfrm>
          <a:prstGeom prst="rect">
            <a:avLst/>
          </a:prstGeom>
          <a:solidFill>
            <a:srgbClr val="FBFBFB"/>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0078D7"/>
              </a:solidFill>
              <a:effectLst/>
              <a:uLnTx/>
              <a:uFillTx/>
              <a:latin typeface="Segoe UI"/>
              <a:ea typeface="Segoe UI" pitchFamily="34" charset="0"/>
              <a:cs typeface="Segoe UI" pitchFamily="34" charset="0"/>
            </a:endParaRPr>
          </a:p>
        </p:txBody>
      </p:sp>
      <p:grpSp>
        <p:nvGrpSpPr>
          <p:cNvPr id="25" name="Group 24"/>
          <p:cNvGrpSpPr/>
          <p:nvPr/>
        </p:nvGrpSpPr>
        <p:grpSpPr>
          <a:xfrm>
            <a:off x="6063190" y="2323676"/>
            <a:ext cx="6778878" cy="3904239"/>
            <a:chOff x="861118" y="2512257"/>
            <a:chExt cx="7764666" cy="4371144"/>
          </a:xfrm>
        </p:grpSpPr>
        <p:pic>
          <p:nvPicPr>
            <p:cNvPr id="26" name="Picture 25"/>
            <p:cNvPicPr>
              <a:picLocks noChangeAspect="1"/>
            </p:cNvPicPr>
            <p:nvPr/>
          </p:nvPicPr>
          <p:blipFill>
            <a:blip r:embed="rId3"/>
            <a:stretch>
              <a:fillRect/>
            </a:stretch>
          </p:blipFill>
          <p:spPr>
            <a:xfrm>
              <a:off x="2043218" y="2884170"/>
              <a:ext cx="5162243" cy="2899410"/>
            </a:xfrm>
            <a:prstGeom prst="rect">
              <a:avLst/>
            </a:prstGeom>
          </p:spPr>
        </p:pic>
        <p:pic>
          <p:nvPicPr>
            <p:cNvPr id="27" name="Picture 26"/>
            <p:cNvPicPr>
              <a:picLocks noChangeAspect="1"/>
            </p:cNvPicPr>
            <p:nvPr/>
          </p:nvPicPr>
          <p:blipFill rotWithShape="1">
            <a:blip r:embed="rId4"/>
            <a:srcRect l="3703" t="9566" r="988" b="4541"/>
            <a:stretch/>
          </p:blipFill>
          <p:spPr>
            <a:xfrm>
              <a:off x="861118" y="2512257"/>
              <a:ext cx="7764666" cy="4371144"/>
            </a:xfrm>
            <a:custGeom>
              <a:avLst/>
              <a:gdLst>
                <a:gd name="connsiteX0" fmla="*/ 0 w 7153274"/>
                <a:gd name="connsiteY0" fmla="*/ 0 h 5869743"/>
                <a:gd name="connsiteX1" fmla="*/ 7153274 w 7153274"/>
                <a:gd name="connsiteY1" fmla="*/ 0 h 5869743"/>
                <a:gd name="connsiteX2" fmla="*/ 7153274 w 7153274"/>
                <a:gd name="connsiteY2" fmla="*/ 5869743 h 5869743"/>
                <a:gd name="connsiteX3" fmla="*/ 0 w 7153274"/>
                <a:gd name="connsiteY3" fmla="*/ 5869743 h 5869743"/>
              </a:gdLst>
              <a:ahLst/>
              <a:cxnLst>
                <a:cxn ang="0">
                  <a:pos x="connsiteX0" y="connsiteY0"/>
                </a:cxn>
                <a:cxn ang="0">
                  <a:pos x="connsiteX1" y="connsiteY1"/>
                </a:cxn>
                <a:cxn ang="0">
                  <a:pos x="connsiteX2" y="connsiteY2"/>
                </a:cxn>
                <a:cxn ang="0">
                  <a:pos x="connsiteX3" y="connsiteY3"/>
                </a:cxn>
              </a:cxnLst>
              <a:rect l="l" t="t" r="r" b="b"/>
              <a:pathLst>
                <a:path w="7153274" h="5869743">
                  <a:moveTo>
                    <a:pt x="0" y="0"/>
                  </a:moveTo>
                  <a:lnTo>
                    <a:pt x="7153274" y="0"/>
                  </a:lnTo>
                  <a:lnTo>
                    <a:pt x="7153274" y="5869743"/>
                  </a:lnTo>
                  <a:lnTo>
                    <a:pt x="0" y="5869743"/>
                  </a:lnTo>
                  <a:close/>
                </a:path>
              </a:pathLst>
            </a:custGeom>
          </p:spPr>
        </p:pic>
      </p:grpSp>
      <p:grpSp>
        <p:nvGrpSpPr>
          <p:cNvPr id="28" name="Group 27"/>
          <p:cNvGrpSpPr/>
          <p:nvPr/>
        </p:nvGrpSpPr>
        <p:grpSpPr>
          <a:xfrm>
            <a:off x="883" y="801"/>
            <a:ext cx="12434711" cy="1514759"/>
            <a:chOff x="0" y="305"/>
            <a:chExt cx="12436475" cy="1514975"/>
          </a:xfrm>
        </p:grpSpPr>
        <p:sp>
          <p:nvSpPr>
            <p:cNvPr id="29" name="Rectangle 28"/>
            <p:cNvSpPr/>
            <p:nvPr/>
          </p:nvSpPr>
          <p:spPr bwMode="auto">
            <a:xfrm>
              <a:off x="0" y="305"/>
              <a:ext cx="12436475" cy="1469255"/>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Rectangle 29"/>
            <p:cNvSpPr/>
            <p:nvPr/>
          </p:nvSpPr>
          <p:spPr bwMode="auto">
            <a:xfrm>
              <a:off x="634" y="1469560"/>
              <a:ext cx="12435840" cy="45720"/>
            </a:xfrm>
            <a:prstGeom prst="rect">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1" name="Title 974"/>
          <p:cNvSpPr txBox="1">
            <a:spLocks/>
          </p:cNvSpPr>
          <p:nvPr/>
        </p:nvSpPr>
        <p:spPr>
          <a:xfrm>
            <a:off x="175746" y="439345"/>
            <a:ext cx="12084985" cy="1096970"/>
          </a:xfrm>
          <a:prstGeom prst="rect">
            <a:avLst/>
          </a:prstGeom>
        </p:spPr>
        <p:txBody>
          <a:bodyPr vert="horz" wrap="square" lIns="146262" tIns="91414" rIns="146262" bIns="91414" rtlCol="0" anchor="t">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a:spcAft>
                <a:spcPts val="600"/>
              </a:spcAft>
            </a:pPr>
            <a:r>
              <a:rPr sz="2800" cap="all" spc="214">
                <a:solidFill>
                  <a:srgbClr val="0078D7"/>
                </a:solidFill>
                <a:latin typeface="Segoe UI Light" panose="020B0502040204020203" pitchFamily="34" charset="0"/>
                <a:cs typeface="Arial" panose="020B0604020202020204" pitchFamily="34" charset="0"/>
              </a:rPr>
              <a:t>PROACTIVE THREAT IDENTIFICATION AND </a:t>
            </a:r>
            <a:r>
              <a:rPr sz="2800" cap="all" spc="214">
                <a:solidFill>
                  <a:srgbClr val="0078D7"/>
                </a:solidFill>
                <a:latin typeface="Segoe UI Black" panose="020B0A02040204020203" pitchFamily="34" charset="0"/>
                <a:ea typeface="Segoe UI Black" panose="020B0A02040204020203" pitchFamily="34" charset="0"/>
                <a:cs typeface="Segoe UI Black" panose="020B0A02040204020203" pitchFamily="34" charset="0"/>
              </a:rPr>
              <a:t>PROTECTION</a:t>
            </a:r>
            <a:endParaRPr sz="2800" cap="all" spc="214">
              <a:solidFill>
                <a:srgbClr val="0078D7"/>
              </a:solidFill>
              <a:latin typeface="Segoe UI Light" panose="020B0502040204020203" pitchFamily="34" charset="0"/>
              <a:cs typeface="Arial" panose="020B0604020202020204" pitchFamily="34" charset="0"/>
            </a:endParaRPr>
          </a:p>
        </p:txBody>
      </p:sp>
      <p:sp>
        <p:nvSpPr>
          <p:cNvPr id="32" name="Rectangle 31"/>
          <p:cNvSpPr/>
          <p:nvPr/>
        </p:nvSpPr>
        <p:spPr>
          <a:xfrm>
            <a:off x="506234" y="1899426"/>
            <a:ext cx="5377416" cy="5007257"/>
          </a:xfrm>
          <a:prstGeom prst="rect">
            <a:avLst/>
          </a:prstGeom>
          <a:noFill/>
          <a:ln w="10795" cap="flat" cmpd="sng" algn="ctr">
            <a:noFill/>
            <a:prstDash val="solid"/>
          </a:ln>
          <a:effectLst/>
        </p:spPr>
        <p:txBody>
          <a:bodyPr rtlCol="0" anchor="t"/>
          <a:lstStyle/>
          <a:p>
            <a:pPr marL="0" marR="0" lvl="0" indent="0" defTabSz="914400" eaLnBrk="1" fontAlgn="auto" latinLnBrk="0" hangingPunct="1">
              <a:lnSpc>
                <a:spcPct val="100000"/>
              </a:lnSpc>
              <a:spcBef>
                <a:spcPts val="0"/>
              </a:spcBef>
              <a:spcAft>
                <a:spcPts val="900"/>
              </a:spcAft>
              <a:buClr>
                <a:srgbClr val="077BD8"/>
              </a:buClr>
              <a:buSzPct val="60000"/>
              <a:buFontTx/>
              <a:buNone/>
              <a:tabLst/>
              <a:defRPr/>
            </a:pPr>
            <a:r>
              <a:rPr kumimoji="0" lang="en-US" sz="18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Microsoft SmartScreen</a:t>
            </a:r>
          </a:p>
          <a:p>
            <a:pPr marL="342900" lvl="0" indent="-342900" defTabSz="914400">
              <a:spcAft>
                <a:spcPts val="900"/>
              </a:spcAft>
              <a:buClr>
                <a:srgbClr val="077BD8"/>
              </a:buClr>
              <a:buSzPct val="60000"/>
              <a:buFont typeface="Wingdings" panose="05000000000000000000" pitchFamily="2" charset="2"/>
              <a:buChar char="à"/>
              <a:defRPr/>
            </a:pPr>
            <a:r>
              <a:rPr kumimoji="0" lang="en-US" sz="1800" b="0" i="0" u="none" strike="noStrike" kern="0" cap="none" spc="0" normalizeH="0" baseline="0" noProof="0" dirty="0">
                <a:ln>
                  <a:noFill/>
                </a:ln>
                <a:solidFill>
                  <a:srgbClr val="EAEAEA">
                    <a:lumMod val="25000"/>
                  </a:srgbClr>
                </a:solidFill>
                <a:effectLst/>
                <a:uLnTx/>
                <a:uFillTx/>
                <a:latin typeface="Segoe UI Light"/>
                <a:ea typeface="+mn-ea"/>
                <a:cs typeface="Segoe UI Semibold" panose="020B0702040204020203" pitchFamily="34" charset="0"/>
              </a:rPr>
              <a:t>Phishing and malware filtering technology for Microsoft Edge </a:t>
            </a:r>
            <a:r>
              <a:rPr lang="en-US" sz="1800" kern="0" dirty="0">
                <a:solidFill>
                  <a:srgbClr val="EAEAEA">
                    <a:lumMod val="25000"/>
                  </a:srgbClr>
                </a:solidFill>
                <a:latin typeface="Segoe UI Light"/>
                <a:cs typeface="Segoe UI Semibold" panose="020B0702040204020203" pitchFamily="34" charset="0"/>
              </a:rPr>
              <a:t>and Internet Explorer 11 in </a:t>
            </a:r>
            <a:r>
              <a:rPr kumimoji="0" lang="en-US" sz="1800" b="0" i="0" u="none" strike="noStrike" kern="0" cap="none" spc="0" normalizeH="0" baseline="0" noProof="0" dirty="0">
                <a:ln>
                  <a:noFill/>
                </a:ln>
                <a:solidFill>
                  <a:srgbClr val="EAEAEA">
                    <a:lumMod val="25000"/>
                  </a:srgbClr>
                </a:solidFill>
                <a:effectLst/>
                <a:uLnTx/>
                <a:uFillTx/>
                <a:latin typeface="Segoe UI Light"/>
                <a:ea typeface="+mn-ea"/>
                <a:cs typeface="Segoe UI Semibold" panose="020B0702040204020203" pitchFamily="34" charset="0"/>
              </a:rPr>
              <a:t>Windows 10.</a:t>
            </a:r>
          </a:p>
          <a:p>
            <a:pPr marL="342900" marR="0" lvl="0" indent="-342900" defTabSz="914400" eaLnBrk="1" fontAlgn="auto" latinLnBrk="0" hangingPunct="1">
              <a:lnSpc>
                <a:spcPct val="100000"/>
              </a:lnSpc>
              <a:spcBef>
                <a:spcPts val="0"/>
              </a:spcBef>
              <a:spcAft>
                <a:spcPts val="900"/>
              </a:spcAft>
              <a:buClr>
                <a:srgbClr val="077BD8"/>
              </a:buClr>
              <a:buSzPct val="60000"/>
              <a:buFont typeface="Wingdings" panose="05000000000000000000" pitchFamily="2" charset="2"/>
              <a:buChar char="à"/>
              <a:tabLst/>
              <a:defRPr/>
            </a:pPr>
            <a:r>
              <a:rPr kumimoji="0" lang="en-US" sz="1800" b="0" i="0" u="none" strike="noStrike" kern="0" cap="none" spc="0" normalizeH="0" baseline="0" noProof="0" dirty="0">
                <a:ln>
                  <a:noFill/>
                </a:ln>
                <a:solidFill>
                  <a:srgbClr val="EAEAEA">
                    <a:lumMod val="25000"/>
                  </a:srgbClr>
                </a:solidFill>
                <a:effectLst/>
                <a:uLnTx/>
                <a:uFillTx/>
                <a:latin typeface="Segoe UI Light"/>
                <a:ea typeface="+mn-ea"/>
                <a:cs typeface="Segoe UI Semibold" panose="020B0702040204020203" pitchFamily="34" charset="0"/>
              </a:rPr>
              <a:t>Provides protection from drive-by attacks.</a:t>
            </a:r>
          </a:p>
          <a:p>
            <a:pPr marL="342900" marR="0" lvl="0" indent="-342900" defTabSz="914400" eaLnBrk="1" fontAlgn="auto" latinLnBrk="0" hangingPunct="1">
              <a:lnSpc>
                <a:spcPct val="100000"/>
              </a:lnSpc>
              <a:spcBef>
                <a:spcPts val="0"/>
              </a:spcBef>
              <a:spcAft>
                <a:spcPts val="900"/>
              </a:spcAft>
              <a:buClr>
                <a:srgbClr val="077BD8"/>
              </a:buClr>
              <a:buSzPct val="60000"/>
              <a:buFont typeface="Wingdings" panose="05000000000000000000" pitchFamily="2" charset="2"/>
              <a:buChar char="à"/>
              <a:tabLst/>
              <a:defRPr/>
            </a:pPr>
            <a:r>
              <a:rPr kumimoji="0" lang="en-US" sz="1800" b="0" i="0" u="none" strike="noStrike" kern="0" cap="none" spc="0" normalizeH="0" baseline="0" noProof="0" dirty="0">
                <a:ln>
                  <a:noFill/>
                </a:ln>
                <a:solidFill>
                  <a:srgbClr val="EAEAEA">
                    <a:lumMod val="25000"/>
                  </a:srgbClr>
                </a:solidFill>
                <a:effectLst/>
                <a:uLnTx/>
                <a:uFillTx/>
                <a:latin typeface="Segoe UI Light"/>
                <a:ea typeface="+mn-ea"/>
                <a:cs typeface="Segoe UI Semibold" panose="020B0702040204020203" pitchFamily="34" charset="0"/>
              </a:rPr>
              <a:t>Cloud service is continuously updated, nothing for you to deploy.</a:t>
            </a:r>
          </a:p>
          <a:p>
            <a:pPr marL="0" marR="0" lvl="0" indent="0" defTabSz="914400" eaLnBrk="1" fontAlgn="auto" latinLnBrk="0" hangingPunct="1">
              <a:lnSpc>
                <a:spcPct val="100000"/>
              </a:lnSpc>
              <a:spcBef>
                <a:spcPts val="0"/>
              </a:spcBef>
              <a:spcAft>
                <a:spcPts val="900"/>
              </a:spcAft>
              <a:buClr>
                <a:srgbClr val="077BD8"/>
              </a:buClr>
              <a:buSzPct val="60000"/>
              <a:buFontTx/>
              <a:buNone/>
              <a:tabLst/>
              <a:defRPr/>
            </a:pPr>
            <a:endParaRPr kumimoji="0" lang="en-US" sz="18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endParaRPr>
          </a:p>
          <a:p>
            <a:pPr marL="0" marR="0" lvl="0" indent="0" defTabSz="914400" eaLnBrk="1" fontAlgn="auto" latinLnBrk="0" hangingPunct="1">
              <a:lnSpc>
                <a:spcPct val="100000"/>
              </a:lnSpc>
              <a:spcBef>
                <a:spcPts val="0"/>
              </a:spcBef>
              <a:spcAft>
                <a:spcPts val="900"/>
              </a:spcAft>
              <a:buClr>
                <a:srgbClr val="077BD8"/>
              </a:buClr>
              <a:buSzPct val="60000"/>
              <a:buFontTx/>
              <a:buNone/>
              <a:tabLst/>
              <a:defRPr/>
            </a:pPr>
            <a:r>
              <a:rPr kumimoji="0" lang="en-US" sz="1800" b="0" i="0" u="none" strike="noStrike" kern="0" cap="none" spc="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Exchange Online Advanced Threat Protection</a:t>
            </a:r>
          </a:p>
          <a:p>
            <a:pPr marL="342900" marR="0" lvl="0" indent="-342900" defTabSz="914400" eaLnBrk="1" fontAlgn="auto" latinLnBrk="0" hangingPunct="1">
              <a:lnSpc>
                <a:spcPct val="100000"/>
              </a:lnSpc>
              <a:spcBef>
                <a:spcPts val="0"/>
              </a:spcBef>
              <a:spcAft>
                <a:spcPts val="900"/>
              </a:spcAft>
              <a:buClr>
                <a:srgbClr val="077BD8"/>
              </a:buClr>
              <a:buSzPct val="60000"/>
              <a:buFont typeface="Wingdings" panose="05000000000000000000" pitchFamily="2" charset="2"/>
              <a:buChar char="à"/>
              <a:tabLst/>
              <a:defRPr/>
            </a:pPr>
            <a:r>
              <a:rPr kumimoji="0" lang="en-US" sz="1800" b="0" i="0" u="none" strike="noStrike" kern="0" cap="none" spc="0" normalizeH="0" baseline="0" noProof="0" dirty="0">
                <a:ln>
                  <a:noFill/>
                </a:ln>
                <a:solidFill>
                  <a:srgbClr val="EAEAEA">
                    <a:lumMod val="25000"/>
                  </a:srgbClr>
                </a:solidFill>
                <a:effectLst/>
                <a:uLnTx/>
                <a:uFillTx/>
                <a:latin typeface="Segoe UI Light"/>
                <a:ea typeface="+mn-ea"/>
                <a:cs typeface="Segoe UI Semibold" panose="020B0702040204020203" pitchFamily="34" charset="0"/>
              </a:rPr>
              <a:t>Cloud-based email filtering service helps protect against unknown malware and viruses. </a:t>
            </a:r>
          </a:p>
          <a:p>
            <a:pPr marL="342900" marR="0" lvl="0" indent="-342900" defTabSz="914400" eaLnBrk="1" fontAlgn="auto" latinLnBrk="0" hangingPunct="1">
              <a:lnSpc>
                <a:spcPct val="100000"/>
              </a:lnSpc>
              <a:spcBef>
                <a:spcPts val="0"/>
              </a:spcBef>
              <a:spcAft>
                <a:spcPts val="900"/>
              </a:spcAft>
              <a:buClr>
                <a:srgbClr val="077BD8"/>
              </a:buClr>
              <a:buSzPct val="60000"/>
              <a:buFont typeface="Wingdings" panose="05000000000000000000" pitchFamily="2" charset="2"/>
              <a:buChar char="à"/>
              <a:tabLst/>
              <a:defRPr/>
            </a:pPr>
            <a:r>
              <a:rPr kumimoji="0" lang="en-US" sz="1800" b="0" i="0" u="none" strike="noStrike" kern="0" cap="none" spc="0" normalizeH="0" baseline="0" noProof="0" dirty="0">
                <a:ln>
                  <a:noFill/>
                </a:ln>
                <a:solidFill>
                  <a:srgbClr val="EAEAEA">
                    <a:lumMod val="25000"/>
                  </a:srgbClr>
                </a:solidFill>
                <a:effectLst/>
                <a:uLnTx/>
                <a:uFillTx/>
                <a:latin typeface="Segoe UI Light"/>
                <a:ea typeface="+mn-ea"/>
                <a:cs typeface="Segoe UI Semibold" panose="020B0702040204020203" pitchFamily="34" charset="0"/>
              </a:rPr>
              <a:t>URL trace technology examines potentially  harmful links.</a:t>
            </a:r>
          </a:p>
        </p:txBody>
      </p:sp>
    </p:spTree>
    <p:extLst>
      <p:ext uri="{BB962C8B-B14F-4D97-AF65-F5344CB8AC3E}">
        <p14:creationId xmlns:p14="http://schemas.microsoft.com/office/powerpoint/2010/main" val="29536732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t="2807" b="12895"/>
          <a:stretch/>
        </p:blipFill>
        <p:spPr>
          <a:xfrm>
            <a:off x="0" y="0"/>
            <a:ext cx="12436475" cy="6995517"/>
          </a:xfrm>
          <a:prstGeom prst="rect">
            <a:avLst/>
          </a:prstGeom>
        </p:spPr>
      </p:pic>
      <p:sp>
        <p:nvSpPr>
          <p:cNvPr id="21" name="Rectangle 20"/>
          <p:cNvSpPr/>
          <p:nvPr/>
        </p:nvSpPr>
        <p:spPr bwMode="auto">
          <a:xfrm>
            <a:off x="1" y="-635"/>
            <a:ext cx="12436474" cy="6995160"/>
          </a:xfrm>
          <a:prstGeom prst="rect">
            <a:avLst/>
          </a:prstGeom>
          <a:solidFill>
            <a:srgbClr val="0078D7">
              <a:alpha val="68000"/>
            </a:srgb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Title 974"/>
          <p:cNvSpPr txBox="1">
            <a:spLocks/>
          </p:cNvSpPr>
          <p:nvPr/>
        </p:nvSpPr>
        <p:spPr>
          <a:xfrm>
            <a:off x="1074161" y="3675063"/>
            <a:ext cx="10242551" cy="957834"/>
          </a:xfrm>
          <a:prstGeom prst="rect">
            <a:avLst/>
          </a:prstGeom>
        </p:spPr>
        <p:txBody>
          <a:bodyPr vert="horz" wrap="square" lIns="146283" tIns="91427" rIns="146283" bIns="91427" rtlCol="0" anchor="t">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a:spcAft>
                <a:spcPts val="600"/>
              </a:spcAft>
              <a:defRPr/>
            </a:pPr>
            <a:r>
              <a:rPr cap="all" spc="300">
                <a:solidFill>
                  <a:srgbClr val="FFFFFF"/>
                </a:solidFill>
                <a:latin typeface="Segoe UI Black" panose="020B0A02040204020203" pitchFamily="34" charset="0"/>
                <a:ea typeface="Segoe UI Black" panose="020B0A02040204020203" pitchFamily="34" charset="0"/>
                <a:cs typeface="Segoe UI Black" panose="020B0A02040204020203" pitchFamily="34" charset="0"/>
              </a:rPr>
              <a:t>PROTECT FROM WITHIN</a:t>
            </a:r>
          </a:p>
        </p:txBody>
      </p:sp>
      <p:sp>
        <p:nvSpPr>
          <p:cNvPr id="23" name="Rectangle 22"/>
          <p:cNvSpPr/>
          <p:nvPr/>
        </p:nvSpPr>
        <p:spPr bwMode="auto">
          <a:xfrm flipV="1">
            <a:off x="0" y="2293589"/>
            <a:ext cx="12436475" cy="45719"/>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4" name="Text Placeholder 64"/>
          <p:cNvSpPr txBox="1">
            <a:spLocks/>
          </p:cNvSpPr>
          <p:nvPr/>
        </p:nvSpPr>
        <p:spPr>
          <a:xfrm>
            <a:off x="928688" y="4404008"/>
            <a:ext cx="10518775" cy="1409617"/>
          </a:xfrm>
          <a:prstGeom prst="rect">
            <a:avLst/>
          </a:prstGeom>
        </p:spPr>
        <p:txBody>
          <a:bodyPr vert="horz" wrap="square" lIns="146304" tIns="91440" rIns="146304" bIns="91440" rtlCol="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defRPr/>
            </a:pPr>
            <a:r>
              <a:rPr lang="en-US" sz="3200" dirty="0">
                <a:ln w="3175">
                  <a:noFill/>
                </a:ln>
                <a:solidFill>
                  <a:srgbClr val="FFFFFF"/>
                </a:solidFill>
                <a:latin typeface="Segoe UI" panose="020B0502040204020203" pitchFamily="34" charset="0"/>
                <a:ea typeface="Segoe UI Black" panose="020B0A02040204020203" pitchFamily="34" charset="0"/>
                <a:cs typeface="Segoe UI" panose="020B0502040204020203" pitchFamily="34" charset="0"/>
              </a:rPr>
              <a:t>Operating system used defense in depth to address threats that get inside the perimeter </a:t>
            </a:r>
          </a:p>
          <a:p>
            <a:pPr marL="0" indent="0" algn="ctr">
              <a:buFont typeface="Arial" pitchFamily="34" charset="0"/>
              <a:buNone/>
              <a:defRPr/>
            </a:pPr>
            <a:endParaRPr lang="en-US" sz="2000" cap="all" spc="300" dirty="0">
              <a:ln w="3175">
                <a:noFill/>
              </a:ln>
              <a:solidFill>
                <a:srgbClr val="FFFFFF"/>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25" name="TextBox 24"/>
          <p:cNvSpPr txBox="1"/>
          <p:nvPr/>
        </p:nvSpPr>
        <p:spPr>
          <a:xfrm>
            <a:off x="1842680" y="974278"/>
            <a:ext cx="8754384" cy="1034129"/>
          </a:xfrm>
          <a:prstGeom prst="rect">
            <a:avLst/>
          </a:prstGeom>
          <a:noFill/>
        </p:spPr>
        <p:txBody>
          <a:bodyPr wrap="square" lIns="182880" tIns="146304" rIns="182880" bIns="146304" rtlCol="0">
            <a:spAutoFit/>
          </a:bodyPr>
          <a:lstStyle/>
          <a:p>
            <a:pPr algn="ctr">
              <a:lnSpc>
                <a:spcPct val="80000"/>
              </a:lnSpc>
            </a:pPr>
            <a:r>
              <a:rPr lang="en-US" sz="6000" spc="-300" dirty="0">
                <a:solidFill>
                  <a:srgbClr val="FFFFFF"/>
                </a:solidFill>
                <a:latin typeface="Segoe UI Light"/>
                <a:ea typeface="Segoe UI Black" panose="020B0A02040204020203" pitchFamily="34" charset="0"/>
                <a:cs typeface="Segoe UI" panose="020B0502040204020203" pitchFamily="34" charset="0"/>
              </a:rPr>
              <a:t>Windows 10 </a:t>
            </a:r>
          </a:p>
        </p:txBody>
      </p:sp>
    </p:spTree>
    <p:extLst>
      <p:ext uri="{BB962C8B-B14F-4D97-AF65-F5344CB8AC3E}">
        <p14:creationId xmlns:p14="http://schemas.microsoft.com/office/powerpoint/2010/main" val="26464742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500"/>
                                        <p:tgtEl>
                                          <p:spTgt spid="22"/>
                                        </p:tgtEl>
                                      </p:cBhvr>
                                    </p:animEffect>
                                    <p:anim calcmode="lin" valueType="num">
                                      <p:cBhvr>
                                        <p:cTn id="13" dur="1500" fill="hold"/>
                                        <p:tgtEl>
                                          <p:spTgt spid="22"/>
                                        </p:tgtEl>
                                        <p:attrNameLst>
                                          <p:attrName>ppt_x</p:attrName>
                                        </p:attrNameLst>
                                      </p:cBhvr>
                                      <p:tavLst>
                                        <p:tav tm="0">
                                          <p:val>
                                            <p:strVal val="#ppt_x"/>
                                          </p:val>
                                        </p:tav>
                                        <p:tav tm="100000">
                                          <p:val>
                                            <p:strVal val="#ppt_x"/>
                                          </p:val>
                                        </p:tav>
                                      </p:tavLst>
                                    </p:anim>
                                    <p:anim calcmode="lin" valueType="num">
                                      <p:cBhvr>
                                        <p:cTn id="14" dur="1500" fill="hold"/>
                                        <p:tgtEl>
                                          <p:spTgt spid="22"/>
                                        </p:tgtEl>
                                        <p:attrNameLst>
                                          <p:attrName>ppt_y</p:attrName>
                                        </p:attrNameLst>
                                      </p:cBhvr>
                                      <p:tavLst>
                                        <p:tav tm="0">
                                          <p:val>
                                            <p:strVal val="#ppt_y+.1"/>
                                          </p:val>
                                        </p:tav>
                                        <p:tav tm="100000">
                                          <p:val>
                                            <p:strVal val="#ppt_y"/>
                                          </p:val>
                                        </p:tav>
                                      </p:tavLst>
                                    </p:anim>
                                  </p:childTnLst>
                                </p:cTn>
                              </p:par>
                              <p:par>
                                <p:cTn id="15" presetID="10" presetClass="entr" presetSubtype="0" fill="hold" grpId="1"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500"/>
                                        <p:tgtEl>
                                          <p:spTgt spid="22"/>
                                        </p:tgtEl>
                                      </p:cBhvr>
                                    </p:animEffect>
                                  </p:childTnLst>
                                </p:cTn>
                              </p:par>
                            </p:childTnLst>
                          </p:cTn>
                        </p:par>
                        <p:par>
                          <p:cTn id="18" fill="hold">
                            <p:stCondLst>
                              <p:cond delay="2000"/>
                            </p:stCondLst>
                            <p:childTnLst>
                              <p:par>
                                <p:cTn id="19" presetID="42" presetClass="entr" presetSubtype="0" fill="hold" grpId="0" nodeType="after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500"/>
                                        <p:tgtEl>
                                          <p:spTgt spid="24"/>
                                        </p:tgtEl>
                                      </p:cBhvr>
                                    </p:animEffect>
                                    <p:anim calcmode="lin" valueType="num">
                                      <p:cBhvr>
                                        <p:cTn id="22" dur="1500" fill="hold"/>
                                        <p:tgtEl>
                                          <p:spTgt spid="24"/>
                                        </p:tgtEl>
                                        <p:attrNameLst>
                                          <p:attrName>ppt_x</p:attrName>
                                        </p:attrNameLst>
                                      </p:cBhvr>
                                      <p:tavLst>
                                        <p:tav tm="0">
                                          <p:val>
                                            <p:strVal val="#ppt_x"/>
                                          </p:val>
                                        </p:tav>
                                        <p:tav tm="100000">
                                          <p:val>
                                            <p:strVal val="#ppt_x"/>
                                          </p:val>
                                        </p:tav>
                                      </p:tavLst>
                                    </p:anim>
                                    <p:anim calcmode="lin" valueType="num">
                                      <p:cBhvr>
                                        <p:cTn id="23" dur="1500" fill="hold"/>
                                        <p:tgtEl>
                                          <p:spTgt spid="24"/>
                                        </p:tgtEl>
                                        <p:attrNameLst>
                                          <p:attrName>ppt_y</p:attrName>
                                        </p:attrNameLst>
                                      </p:cBhvr>
                                      <p:tavLst>
                                        <p:tav tm="0">
                                          <p:val>
                                            <p:strVal val="#ppt_y+.1"/>
                                          </p:val>
                                        </p:tav>
                                        <p:tav tm="100000">
                                          <p:val>
                                            <p:strVal val="#ppt_y"/>
                                          </p:val>
                                        </p:tav>
                                      </p:tavLst>
                                    </p:anim>
                                  </p:childTnLst>
                                </p:cTn>
                              </p:par>
                              <p:par>
                                <p:cTn id="24" presetID="10" presetClass="entr" presetSubtype="0" fill="hold" grpId="1"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1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animBg="1"/>
      <p:bldP spid="24" grpId="0"/>
      <p:bldP spid="2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entagon 13"/>
          <p:cNvSpPr/>
          <p:nvPr/>
        </p:nvSpPr>
        <p:spPr bwMode="auto">
          <a:xfrm flipH="1">
            <a:off x="6158921" y="2992923"/>
            <a:ext cx="6002916" cy="2976340"/>
          </a:xfrm>
          <a:prstGeom prst="homePlate">
            <a:avLst>
              <a:gd name="adj" fmla="val 14584"/>
            </a:avLst>
          </a:prstGeom>
          <a:solidFill>
            <a:srgbClr val="FBFB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1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1517" y="1469831"/>
            <a:ext cx="12434076" cy="45713"/>
          </a:xfrm>
          <a:prstGeom prst="rect">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31" name="Title 974"/>
          <p:cNvSpPr txBox="1">
            <a:spLocks/>
          </p:cNvSpPr>
          <p:nvPr/>
        </p:nvSpPr>
        <p:spPr>
          <a:xfrm>
            <a:off x="175746" y="439345"/>
            <a:ext cx="12084985" cy="1096970"/>
          </a:xfrm>
          <a:prstGeom prst="rect">
            <a:avLst/>
          </a:prstGeom>
        </p:spPr>
        <p:txBody>
          <a:bodyPr vert="horz" wrap="square" lIns="146262" tIns="91414" rIns="146262" bIns="91414" rtlCol="0" anchor="t">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a:spcAft>
                <a:spcPts val="600"/>
              </a:spcAft>
            </a:pPr>
            <a:r>
              <a:rPr lang="en-US" sz="2856" cap="all" spc="214" dirty="0">
                <a:solidFill>
                  <a:srgbClr val="0078D7"/>
                </a:solidFill>
                <a:latin typeface="+mj-lt"/>
                <a:ea typeface="Segoe UI Black" panose="020B0A02040204020203" pitchFamily="34" charset="0"/>
                <a:cs typeface="Segoe UI Black" panose="020B0A02040204020203" pitchFamily="34" charset="0"/>
              </a:rPr>
              <a:t>Microsoft Edge:</a:t>
            </a:r>
            <a:r>
              <a:rPr lang="en-US" sz="2800" cap="all" spc="214" dirty="0">
                <a:solidFill>
                  <a:srgbClr val="0078D7"/>
                </a:solidFill>
                <a:latin typeface="+mj-lt"/>
                <a:cs typeface="Arial" panose="020B0604020202020204" pitchFamily="34" charset="0"/>
              </a:rPr>
              <a:t> Designed for </a:t>
            </a:r>
            <a:r>
              <a:rPr lang="en-US" sz="3000" cap="all" spc="300" dirty="0">
                <a:solidFill>
                  <a:srgbClr val="0078D7"/>
                </a:solidFill>
                <a:latin typeface="Segoe UI Black" panose="020B0A02040204020203" pitchFamily="34" charset="0"/>
                <a:ea typeface="Segoe UI Black" panose="020B0A02040204020203" pitchFamily="34" charset="0"/>
                <a:cs typeface="Segoe UI Black" panose="020B0A02040204020203" pitchFamily="34" charset="0"/>
              </a:rPr>
              <a:t>Secure Browsing</a:t>
            </a:r>
          </a:p>
        </p:txBody>
      </p:sp>
      <p:sp>
        <p:nvSpPr>
          <p:cNvPr id="64" name="Freeform 94"/>
          <p:cNvSpPr>
            <a:spLocks noChangeAspect="1" noEditPoints="1"/>
          </p:cNvSpPr>
          <p:nvPr/>
        </p:nvSpPr>
        <p:spPr bwMode="black">
          <a:xfrm>
            <a:off x="7077673" y="3403541"/>
            <a:ext cx="242963" cy="329668"/>
          </a:xfrm>
          <a:custGeom>
            <a:avLst/>
            <a:gdLst>
              <a:gd name="T0" fmla="*/ 50 w 53"/>
              <a:gd name="T1" fmla="*/ 15 h 71"/>
              <a:gd name="T2" fmla="*/ 50 w 53"/>
              <a:gd name="T3" fmla="*/ 15 h 71"/>
              <a:gd name="T4" fmla="*/ 3 w 53"/>
              <a:gd name="T5" fmla="*/ 15 h 71"/>
              <a:gd name="T6" fmla="*/ 0 w 53"/>
              <a:gd name="T7" fmla="*/ 11 h 71"/>
              <a:gd name="T8" fmla="*/ 3 w 53"/>
              <a:gd name="T9" fmla="*/ 8 h 71"/>
              <a:gd name="T10" fmla="*/ 3 w 53"/>
              <a:gd name="T11" fmla="*/ 8 h 71"/>
              <a:gd name="T12" fmla="*/ 50 w 53"/>
              <a:gd name="T13" fmla="*/ 8 h 71"/>
              <a:gd name="T14" fmla="*/ 53 w 53"/>
              <a:gd name="T15" fmla="*/ 11 h 71"/>
              <a:gd name="T16" fmla="*/ 50 w 53"/>
              <a:gd name="T17" fmla="*/ 15 h 71"/>
              <a:gd name="T18" fmla="*/ 34 w 53"/>
              <a:gd name="T19" fmla="*/ 3 h 71"/>
              <a:gd name="T20" fmla="*/ 32 w 53"/>
              <a:gd name="T21" fmla="*/ 0 h 71"/>
              <a:gd name="T22" fmla="*/ 21 w 53"/>
              <a:gd name="T23" fmla="*/ 0 h 71"/>
              <a:gd name="T24" fmla="*/ 21 w 53"/>
              <a:gd name="T25" fmla="*/ 0 h 71"/>
              <a:gd name="T26" fmla="*/ 19 w 53"/>
              <a:gd name="T27" fmla="*/ 3 h 71"/>
              <a:gd name="T28" fmla="*/ 21 w 53"/>
              <a:gd name="T29" fmla="*/ 5 h 71"/>
              <a:gd name="T30" fmla="*/ 32 w 53"/>
              <a:gd name="T31" fmla="*/ 5 h 71"/>
              <a:gd name="T32" fmla="*/ 32 w 53"/>
              <a:gd name="T33" fmla="*/ 5 h 71"/>
              <a:gd name="T34" fmla="*/ 34 w 53"/>
              <a:gd name="T35" fmla="*/ 3 h 71"/>
              <a:gd name="T36" fmla="*/ 49 w 53"/>
              <a:gd name="T37" fmla="*/ 24 h 71"/>
              <a:gd name="T38" fmla="*/ 47 w 53"/>
              <a:gd name="T39" fmla="*/ 65 h 71"/>
              <a:gd name="T40" fmla="*/ 42 w 53"/>
              <a:gd name="T41" fmla="*/ 71 h 71"/>
              <a:gd name="T42" fmla="*/ 12 w 53"/>
              <a:gd name="T43" fmla="*/ 71 h 71"/>
              <a:gd name="T44" fmla="*/ 6 w 53"/>
              <a:gd name="T45" fmla="*/ 65 h 71"/>
              <a:gd name="T46" fmla="*/ 4 w 53"/>
              <a:gd name="T47" fmla="*/ 24 h 71"/>
              <a:gd name="T48" fmla="*/ 9 w 53"/>
              <a:gd name="T49" fmla="*/ 19 h 71"/>
              <a:gd name="T50" fmla="*/ 44 w 53"/>
              <a:gd name="T51" fmla="*/ 19 h 71"/>
              <a:gd name="T52" fmla="*/ 49 w 53"/>
              <a:gd name="T53" fmla="*/ 24 h 71"/>
              <a:gd name="T54" fmla="*/ 17 w 53"/>
              <a:gd name="T55" fmla="*/ 62 h 71"/>
              <a:gd name="T56" fmla="*/ 16 w 53"/>
              <a:gd name="T57" fmla="*/ 27 h 71"/>
              <a:gd name="T58" fmla="*/ 13 w 53"/>
              <a:gd name="T59" fmla="*/ 25 h 71"/>
              <a:gd name="T60" fmla="*/ 11 w 53"/>
              <a:gd name="T61" fmla="*/ 27 h 71"/>
              <a:gd name="T62" fmla="*/ 12 w 53"/>
              <a:gd name="T63" fmla="*/ 63 h 71"/>
              <a:gd name="T64" fmla="*/ 14 w 53"/>
              <a:gd name="T65" fmla="*/ 65 h 71"/>
              <a:gd name="T66" fmla="*/ 14 w 53"/>
              <a:gd name="T67" fmla="*/ 65 h 71"/>
              <a:gd name="T68" fmla="*/ 17 w 53"/>
              <a:gd name="T69" fmla="*/ 62 h 71"/>
              <a:gd name="T70" fmla="*/ 29 w 53"/>
              <a:gd name="T71" fmla="*/ 27 h 71"/>
              <a:gd name="T72" fmla="*/ 27 w 53"/>
              <a:gd name="T73" fmla="*/ 25 h 71"/>
              <a:gd name="T74" fmla="*/ 27 w 53"/>
              <a:gd name="T75" fmla="*/ 25 h 71"/>
              <a:gd name="T76" fmla="*/ 24 w 53"/>
              <a:gd name="T77" fmla="*/ 27 h 71"/>
              <a:gd name="T78" fmla="*/ 24 w 53"/>
              <a:gd name="T79" fmla="*/ 62 h 71"/>
              <a:gd name="T80" fmla="*/ 26 w 53"/>
              <a:gd name="T81" fmla="*/ 65 h 71"/>
              <a:gd name="T82" fmla="*/ 26 w 53"/>
              <a:gd name="T83" fmla="*/ 65 h 71"/>
              <a:gd name="T84" fmla="*/ 29 w 53"/>
              <a:gd name="T85" fmla="*/ 62 h 71"/>
              <a:gd name="T86" fmla="*/ 29 w 53"/>
              <a:gd name="T87" fmla="*/ 27 h 71"/>
              <a:gd name="T88" fmla="*/ 43 w 53"/>
              <a:gd name="T89" fmla="*/ 27 h 71"/>
              <a:gd name="T90" fmla="*/ 40 w 53"/>
              <a:gd name="T91" fmla="*/ 25 h 71"/>
              <a:gd name="T92" fmla="*/ 38 w 53"/>
              <a:gd name="T93" fmla="*/ 27 h 71"/>
              <a:gd name="T94" fmla="*/ 36 w 53"/>
              <a:gd name="T95" fmla="*/ 62 h 71"/>
              <a:gd name="T96" fmla="*/ 39 w 53"/>
              <a:gd name="T97" fmla="*/ 65 h 71"/>
              <a:gd name="T98" fmla="*/ 39 w 53"/>
              <a:gd name="T99" fmla="*/ 65 h 71"/>
              <a:gd name="T100" fmla="*/ 41 w 53"/>
              <a:gd name="T101" fmla="*/ 63 h 71"/>
              <a:gd name="T102" fmla="*/ 43 w 53"/>
              <a:gd name="T103"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3" h="71">
                <a:moveTo>
                  <a:pt x="50" y="15"/>
                </a:moveTo>
                <a:cubicBezTo>
                  <a:pt x="50" y="15"/>
                  <a:pt x="50" y="15"/>
                  <a:pt x="50" y="15"/>
                </a:cubicBezTo>
                <a:cubicBezTo>
                  <a:pt x="3" y="15"/>
                  <a:pt x="3" y="15"/>
                  <a:pt x="3" y="15"/>
                </a:cubicBezTo>
                <a:cubicBezTo>
                  <a:pt x="1" y="15"/>
                  <a:pt x="0" y="13"/>
                  <a:pt x="0" y="11"/>
                </a:cubicBezTo>
                <a:cubicBezTo>
                  <a:pt x="0" y="9"/>
                  <a:pt x="1" y="8"/>
                  <a:pt x="3" y="8"/>
                </a:cubicBezTo>
                <a:cubicBezTo>
                  <a:pt x="3" y="8"/>
                  <a:pt x="3" y="8"/>
                  <a:pt x="3" y="8"/>
                </a:cubicBezTo>
                <a:cubicBezTo>
                  <a:pt x="50" y="8"/>
                  <a:pt x="50" y="8"/>
                  <a:pt x="50" y="8"/>
                </a:cubicBezTo>
                <a:cubicBezTo>
                  <a:pt x="52" y="8"/>
                  <a:pt x="53" y="9"/>
                  <a:pt x="53" y="11"/>
                </a:cubicBezTo>
                <a:cubicBezTo>
                  <a:pt x="53" y="14"/>
                  <a:pt x="52" y="15"/>
                  <a:pt x="50" y="15"/>
                </a:cubicBezTo>
                <a:close/>
                <a:moveTo>
                  <a:pt x="34" y="3"/>
                </a:moveTo>
                <a:cubicBezTo>
                  <a:pt x="34" y="1"/>
                  <a:pt x="33" y="0"/>
                  <a:pt x="32" y="0"/>
                </a:cubicBezTo>
                <a:cubicBezTo>
                  <a:pt x="21" y="0"/>
                  <a:pt x="21" y="0"/>
                  <a:pt x="21" y="0"/>
                </a:cubicBezTo>
                <a:cubicBezTo>
                  <a:pt x="21" y="0"/>
                  <a:pt x="21" y="0"/>
                  <a:pt x="21" y="0"/>
                </a:cubicBezTo>
                <a:cubicBezTo>
                  <a:pt x="20" y="0"/>
                  <a:pt x="19" y="1"/>
                  <a:pt x="19" y="3"/>
                </a:cubicBezTo>
                <a:cubicBezTo>
                  <a:pt x="19" y="4"/>
                  <a:pt x="20" y="5"/>
                  <a:pt x="21" y="5"/>
                </a:cubicBezTo>
                <a:cubicBezTo>
                  <a:pt x="32" y="5"/>
                  <a:pt x="32" y="5"/>
                  <a:pt x="32" y="5"/>
                </a:cubicBezTo>
                <a:cubicBezTo>
                  <a:pt x="32" y="5"/>
                  <a:pt x="32" y="5"/>
                  <a:pt x="32" y="5"/>
                </a:cubicBezTo>
                <a:cubicBezTo>
                  <a:pt x="33" y="5"/>
                  <a:pt x="34" y="4"/>
                  <a:pt x="34" y="3"/>
                </a:cubicBezTo>
                <a:close/>
                <a:moveTo>
                  <a:pt x="49" y="24"/>
                </a:moveTo>
                <a:cubicBezTo>
                  <a:pt x="47" y="65"/>
                  <a:pt x="47" y="65"/>
                  <a:pt x="47" y="65"/>
                </a:cubicBezTo>
                <a:cubicBezTo>
                  <a:pt x="47" y="68"/>
                  <a:pt x="45" y="71"/>
                  <a:pt x="42" y="71"/>
                </a:cubicBezTo>
                <a:cubicBezTo>
                  <a:pt x="12" y="71"/>
                  <a:pt x="12" y="71"/>
                  <a:pt x="12" y="71"/>
                </a:cubicBezTo>
                <a:cubicBezTo>
                  <a:pt x="9" y="71"/>
                  <a:pt x="6" y="68"/>
                  <a:pt x="6" y="65"/>
                </a:cubicBezTo>
                <a:cubicBezTo>
                  <a:pt x="4" y="24"/>
                  <a:pt x="4" y="24"/>
                  <a:pt x="4" y="24"/>
                </a:cubicBezTo>
                <a:cubicBezTo>
                  <a:pt x="4" y="21"/>
                  <a:pt x="6" y="19"/>
                  <a:pt x="9" y="19"/>
                </a:cubicBezTo>
                <a:cubicBezTo>
                  <a:pt x="44" y="19"/>
                  <a:pt x="44" y="19"/>
                  <a:pt x="44" y="19"/>
                </a:cubicBezTo>
                <a:cubicBezTo>
                  <a:pt x="47" y="19"/>
                  <a:pt x="50" y="21"/>
                  <a:pt x="49" y="24"/>
                </a:cubicBezTo>
                <a:close/>
                <a:moveTo>
                  <a:pt x="17" y="62"/>
                </a:moveTo>
                <a:cubicBezTo>
                  <a:pt x="16" y="27"/>
                  <a:pt x="16" y="27"/>
                  <a:pt x="16" y="27"/>
                </a:cubicBezTo>
                <a:cubicBezTo>
                  <a:pt x="16" y="26"/>
                  <a:pt x="14" y="25"/>
                  <a:pt x="13" y="25"/>
                </a:cubicBezTo>
                <a:cubicBezTo>
                  <a:pt x="12" y="25"/>
                  <a:pt x="10" y="26"/>
                  <a:pt x="11" y="27"/>
                </a:cubicBezTo>
                <a:cubicBezTo>
                  <a:pt x="12" y="63"/>
                  <a:pt x="12" y="63"/>
                  <a:pt x="12" y="63"/>
                </a:cubicBezTo>
                <a:cubicBezTo>
                  <a:pt x="12" y="64"/>
                  <a:pt x="13" y="65"/>
                  <a:pt x="14" y="65"/>
                </a:cubicBezTo>
                <a:cubicBezTo>
                  <a:pt x="14" y="65"/>
                  <a:pt x="14" y="65"/>
                  <a:pt x="14" y="65"/>
                </a:cubicBezTo>
                <a:cubicBezTo>
                  <a:pt x="16" y="65"/>
                  <a:pt x="17" y="64"/>
                  <a:pt x="17" y="62"/>
                </a:cubicBezTo>
                <a:close/>
                <a:moveTo>
                  <a:pt x="29" y="27"/>
                </a:moveTo>
                <a:cubicBezTo>
                  <a:pt x="29" y="26"/>
                  <a:pt x="28" y="25"/>
                  <a:pt x="27" y="25"/>
                </a:cubicBezTo>
                <a:cubicBezTo>
                  <a:pt x="27" y="25"/>
                  <a:pt x="27" y="25"/>
                  <a:pt x="27" y="25"/>
                </a:cubicBezTo>
                <a:cubicBezTo>
                  <a:pt x="25" y="25"/>
                  <a:pt x="24" y="26"/>
                  <a:pt x="24" y="27"/>
                </a:cubicBezTo>
                <a:cubicBezTo>
                  <a:pt x="24" y="62"/>
                  <a:pt x="24" y="62"/>
                  <a:pt x="24" y="62"/>
                </a:cubicBezTo>
                <a:cubicBezTo>
                  <a:pt x="24" y="64"/>
                  <a:pt x="25" y="65"/>
                  <a:pt x="26" y="65"/>
                </a:cubicBezTo>
                <a:cubicBezTo>
                  <a:pt x="26" y="65"/>
                  <a:pt x="26" y="65"/>
                  <a:pt x="26" y="65"/>
                </a:cubicBezTo>
                <a:cubicBezTo>
                  <a:pt x="28" y="65"/>
                  <a:pt x="29" y="64"/>
                  <a:pt x="29" y="62"/>
                </a:cubicBezTo>
                <a:lnTo>
                  <a:pt x="29" y="27"/>
                </a:lnTo>
                <a:close/>
                <a:moveTo>
                  <a:pt x="43" y="27"/>
                </a:moveTo>
                <a:cubicBezTo>
                  <a:pt x="43" y="26"/>
                  <a:pt x="42" y="25"/>
                  <a:pt x="40" y="25"/>
                </a:cubicBezTo>
                <a:cubicBezTo>
                  <a:pt x="39" y="25"/>
                  <a:pt x="38" y="26"/>
                  <a:pt x="38" y="27"/>
                </a:cubicBezTo>
                <a:cubicBezTo>
                  <a:pt x="36" y="62"/>
                  <a:pt x="36" y="62"/>
                  <a:pt x="36" y="62"/>
                </a:cubicBezTo>
                <a:cubicBezTo>
                  <a:pt x="36" y="64"/>
                  <a:pt x="37" y="65"/>
                  <a:pt x="39" y="65"/>
                </a:cubicBezTo>
                <a:cubicBezTo>
                  <a:pt x="39" y="65"/>
                  <a:pt x="39" y="65"/>
                  <a:pt x="39" y="65"/>
                </a:cubicBezTo>
                <a:cubicBezTo>
                  <a:pt x="40" y="65"/>
                  <a:pt x="41" y="64"/>
                  <a:pt x="41" y="63"/>
                </a:cubicBezTo>
                <a:lnTo>
                  <a:pt x="43" y="27"/>
                </a:lnTo>
                <a:close/>
              </a:path>
            </a:pathLst>
          </a:custGeom>
          <a:solidFill>
            <a:srgbClr val="FFFFFF"/>
          </a:solidFill>
          <a:ln>
            <a:solidFill>
              <a:srgbClr val="0078D7"/>
            </a:solidFill>
          </a:ln>
          <a:extLst/>
        </p:spPr>
        <p:txBody>
          <a:bodyPr vert="horz" wrap="square" lIns="91409" tIns="45705" rIns="91409" bIns="45705" numCol="1" anchor="t" anchorCtr="0" compatLnSpc="1">
            <a:prstTxWarp prst="textNoShape">
              <a:avLst/>
            </a:prstTxWarp>
          </a:bodyPr>
          <a:lstStyle/>
          <a:p>
            <a:pPr defTabSz="914010"/>
            <a:endParaRPr lang="en-US" sz="1800" kern="0" dirty="0">
              <a:solidFill>
                <a:schemeClr val="bg1"/>
              </a:solidFill>
              <a:latin typeface="+mj-lt"/>
            </a:endParaRPr>
          </a:p>
        </p:txBody>
      </p:sp>
      <p:grpSp>
        <p:nvGrpSpPr>
          <p:cNvPr id="66" name="Group 26"/>
          <p:cNvGrpSpPr>
            <a:grpSpLocks noChangeAspect="1"/>
          </p:cNvGrpSpPr>
          <p:nvPr/>
        </p:nvGrpSpPr>
        <p:grpSpPr bwMode="auto">
          <a:xfrm>
            <a:off x="7070084" y="4661814"/>
            <a:ext cx="258138" cy="349560"/>
            <a:chOff x="2237" y="2723"/>
            <a:chExt cx="192" cy="260"/>
          </a:xfrm>
          <a:solidFill>
            <a:srgbClr val="FFFFFF"/>
          </a:solidFill>
        </p:grpSpPr>
        <p:sp>
          <p:nvSpPr>
            <p:cNvPr id="67" name="Freeform 27"/>
            <p:cNvSpPr>
              <a:spLocks noEditPoints="1"/>
            </p:cNvSpPr>
            <p:nvPr/>
          </p:nvSpPr>
          <p:spPr bwMode="auto">
            <a:xfrm>
              <a:off x="2275" y="2797"/>
              <a:ext cx="112" cy="116"/>
            </a:xfrm>
            <a:custGeom>
              <a:avLst/>
              <a:gdLst>
                <a:gd name="T0" fmla="*/ 565 w 565"/>
                <a:gd name="T1" fmla="*/ 282 h 579"/>
                <a:gd name="T2" fmla="*/ 282 w 565"/>
                <a:gd name="T3" fmla="*/ 0 h 579"/>
                <a:gd name="T4" fmla="*/ 0 w 565"/>
                <a:gd name="T5" fmla="*/ 282 h 579"/>
                <a:gd name="T6" fmla="*/ 282 w 565"/>
                <a:gd name="T7" fmla="*/ 564 h 579"/>
                <a:gd name="T8" fmla="*/ 565 w 565"/>
                <a:gd name="T9" fmla="*/ 282 h 579"/>
                <a:gd name="T10" fmla="*/ 415 w 565"/>
                <a:gd name="T11" fmla="*/ 63 h 579"/>
                <a:gd name="T12" fmla="*/ 534 w 565"/>
                <a:gd name="T13" fmla="*/ 281 h 579"/>
                <a:gd name="T14" fmla="*/ 348 w 565"/>
                <a:gd name="T15" fmla="*/ 281 h 579"/>
                <a:gd name="T16" fmla="*/ 318 w 565"/>
                <a:gd name="T17" fmla="*/ 221 h 579"/>
                <a:gd name="T18" fmla="*/ 415 w 565"/>
                <a:gd name="T19" fmla="*/ 63 h 579"/>
                <a:gd name="T20" fmla="*/ 283 w 565"/>
                <a:gd name="T21" fmla="*/ 234 h 579"/>
                <a:gd name="T22" fmla="*/ 328 w 565"/>
                <a:gd name="T23" fmla="*/ 278 h 579"/>
                <a:gd name="T24" fmla="*/ 283 w 565"/>
                <a:gd name="T25" fmla="*/ 323 h 579"/>
                <a:gd name="T26" fmla="*/ 239 w 565"/>
                <a:gd name="T27" fmla="*/ 278 h 579"/>
                <a:gd name="T28" fmla="*/ 283 w 565"/>
                <a:gd name="T29" fmla="*/ 234 h 579"/>
                <a:gd name="T30" fmla="*/ 28 w 565"/>
                <a:gd name="T31" fmla="*/ 271 h 579"/>
                <a:gd name="T32" fmla="*/ 157 w 565"/>
                <a:gd name="T33" fmla="*/ 59 h 579"/>
                <a:gd name="T34" fmla="*/ 250 w 565"/>
                <a:gd name="T35" fmla="*/ 219 h 579"/>
                <a:gd name="T36" fmla="*/ 212 w 565"/>
                <a:gd name="T37" fmla="*/ 276 h 579"/>
                <a:gd name="T38" fmla="*/ 28 w 565"/>
                <a:gd name="T39" fmla="*/ 271 h 579"/>
                <a:gd name="T40" fmla="*/ 251 w 565"/>
                <a:gd name="T41" fmla="*/ 339 h 579"/>
                <a:gd name="T42" fmla="*/ 318 w 565"/>
                <a:gd name="T43" fmla="*/ 342 h 579"/>
                <a:gd name="T44" fmla="*/ 407 w 565"/>
                <a:gd name="T45" fmla="*/ 505 h 579"/>
                <a:gd name="T46" fmla="*/ 159 w 565"/>
                <a:gd name="T47" fmla="*/ 500 h 579"/>
                <a:gd name="T48" fmla="*/ 251 w 565"/>
                <a:gd name="T49" fmla="*/ 339 h 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5" h="579">
                  <a:moveTo>
                    <a:pt x="565" y="282"/>
                  </a:moveTo>
                  <a:cubicBezTo>
                    <a:pt x="565" y="127"/>
                    <a:pt x="438" y="0"/>
                    <a:pt x="282" y="0"/>
                  </a:cubicBezTo>
                  <a:cubicBezTo>
                    <a:pt x="127" y="0"/>
                    <a:pt x="0" y="127"/>
                    <a:pt x="0" y="282"/>
                  </a:cubicBezTo>
                  <a:cubicBezTo>
                    <a:pt x="0" y="438"/>
                    <a:pt x="127" y="564"/>
                    <a:pt x="282" y="564"/>
                  </a:cubicBezTo>
                  <a:cubicBezTo>
                    <a:pt x="438" y="564"/>
                    <a:pt x="565" y="438"/>
                    <a:pt x="565" y="282"/>
                  </a:cubicBezTo>
                  <a:close/>
                  <a:moveTo>
                    <a:pt x="415" y="63"/>
                  </a:moveTo>
                  <a:cubicBezTo>
                    <a:pt x="415" y="63"/>
                    <a:pt x="534" y="121"/>
                    <a:pt x="534" y="281"/>
                  </a:cubicBezTo>
                  <a:cubicBezTo>
                    <a:pt x="348" y="281"/>
                    <a:pt x="348" y="281"/>
                    <a:pt x="348" y="281"/>
                  </a:cubicBezTo>
                  <a:cubicBezTo>
                    <a:pt x="348" y="281"/>
                    <a:pt x="346" y="249"/>
                    <a:pt x="318" y="221"/>
                  </a:cubicBezTo>
                  <a:lnTo>
                    <a:pt x="415" y="63"/>
                  </a:lnTo>
                  <a:close/>
                  <a:moveTo>
                    <a:pt x="283" y="234"/>
                  </a:moveTo>
                  <a:cubicBezTo>
                    <a:pt x="308" y="234"/>
                    <a:pt x="328" y="254"/>
                    <a:pt x="328" y="278"/>
                  </a:cubicBezTo>
                  <a:cubicBezTo>
                    <a:pt x="328" y="303"/>
                    <a:pt x="308" y="323"/>
                    <a:pt x="283" y="323"/>
                  </a:cubicBezTo>
                  <a:cubicBezTo>
                    <a:pt x="259" y="323"/>
                    <a:pt x="239" y="303"/>
                    <a:pt x="239" y="278"/>
                  </a:cubicBezTo>
                  <a:cubicBezTo>
                    <a:pt x="239" y="254"/>
                    <a:pt x="259" y="234"/>
                    <a:pt x="283" y="234"/>
                  </a:cubicBezTo>
                  <a:close/>
                  <a:moveTo>
                    <a:pt x="28" y="271"/>
                  </a:moveTo>
                  <a:cubicBezTo>
                    <a:pt x="28" y="271"/>
                    <a:pt x="19" y="139"/>
                    <a:pt x="157" y="59"/>
                  </a:cubicBezTo>
                  <a:cubicBezTo>
                    <a:pt x="250" y="219"/>
                    <a:pt x="250" y="219"/>
                    <a:pt x="250" y="219"/>
                  </a:cubicBezTo>
                  <a:cubicBezTo>
                    <a:pt x="250" y="219"/>
                    <a:pt x="223" y="238"/>
                    <a:pt x="212" y="276"/>
                  </a:cubicBezTo>
                  <a:lnTo>
                    <a:pt x="28" y="271"/>
                  </a:lnTo>
                  <a:close/>
                  <a:moveTo>
                    <a:pt x="251" y="339"/>
                  </a:moveTo>
                  <a:cubicBezTo>
                    <a:pt x="251" y="339"/>
                    <a:pt x="280" y="353"/>
                    <a:pt x="318" y="342"/>
                  </a:cubicBezTo>
                  <a:cubicBezTo>
                    <a:pt x="407" y="505"/>
                    <a:pt x="407" y="505"/>
                    <a:pt x="407" y="505"/>
                  </a:cubicBezTo>
                  <a:cubicBezTo>
                    <a:pt x="407" y="505"/>
                    <a:pt x="297" y="579"/>
                    <a:pt x="159" y="500"/>
                  </a:cubicBezTo>
                  <a:lnTo>
                    <a:pt x="251" y="339"/>
                  </a:lnTo>
                  <a:close/>
                </a:path>
              </a:pathLst>
            </a:custGeom>
            <a:grpFill/>
            <a:ln w="317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a:solidFill>
                  <a:schemeClr val="bg1"/>
                </a:solidFill>
                <a:latin typeface="+mj-lt"/>
              </a:endParaRPr>
            </a:p>
          </p:txBody>
        </p:sp>
        <p:sp>
          <p:nvSpPr>
            <p:cNvPr id="68" name="Freeform 28"/>
            <p:cNvSpPr>
              <a:spLocks noEditPoints="1"/>
            </p:cNvSpPr>
            <p:nvPr/>
          </p:nvSpPr>
          <p:spPr bwMode="auto">
            <a:xfrm>
              <a:off x="2237" y="2723"/>
              <a:ext cx="192" cy="260"/>
            </a:xfrm>
            <a:custGeom>
              <a:avLst/>
              <a:gdLst>
                <a:gd name="T0" fmla="*/ 836 w 868"/>
                <a:gd name="T1" fmla="*/ 76 h 1176"/>
                <a:gd name="T2" fmla="*/ 868 w 868"/>
                <a:gd name="T3" fmla="*/ 44 h 1176"/>
                <a:gd name="T4" fmla="*/ 868 w 868"/>
                <a:gd name="T5" fmla="*/ 32 h 1176"/>
                <a:gd name="T6" fmla="*/ 836 w 868"/>
                <a:gd name="T7" fmla="*/ 0 h 1176"/>
                <a:gd name="T8" fmla="*/ 32 w 868"/>
                <a:gd name="T9" fmla="*/ 0 h 1176"/>
                <a:gd name="T10" fmla="*/ 0 w 868"/>
                <a:gd name="T11" fmla="*/ 32 h 1176"/>
                <a:gd name="T12" fmla="*/ 0 w 868"/>
                <a:gd name="T13" fmla="*/ 44 h 1176"/>
                <a:gd name="T14" fmla="*/ 32 w 868"/>
                <a:gd name="T15" fmla="*/ 76 h 1176"/>
                <a:gd name="T16" fmla="*/ 48 w 868"/>
                <a:gd name="T17" fmla="*/ 76 h 1176"/>
                <a:gd name="T18" fmla="*/ 48 w 868"/>
                <a:gd name="T19" fmla="*/ 160 h 1176"/>
                <a:gd name="T20" fmla="*/ 32 w 868"/>
                <a:gd name="T21" fmla="*/ 160 h 1176"/>
                <a:gd name="T22" fmla="*/ 0 w 868"/>
                <a:gd name="T23" fmla="*/ 192 h 1176"/>
                <a:gd name="T24" fmla="*/ 0 w 868"/>
                <a:gd name="T25" fmla="*/ 204 h 1176"/>
                <a:gd name="T26" fmla="*/ 32 w 868"/>
                <a:gd name="T27" fmla="*/ 236 h 1176"/>
                <a:gd name="T28" fmla="*/ 48 w 868"/>
                <a:gd name="T29" fmla="*/ 236 h 1176"/>
                <a:gd name="T30" fmla="*/ 48 w 868"/>
                <a:gd name="T31" fmla="*/ 944 h 1176"/>
                <a:gd name="T32" fmla="*/ 32 w 868"/>
                <a:gd name="T33" fmla="*/ 944 h 1176"/>
                <a:gd name="T34" fmla="*/ 0 w 868"/>
                <a:gd name="T35" fmla="*/ 976 h 1176"/>
                <a:gd name="T36" fmla="*/ 0 w 868"/>
                <a:gd name="T37" fmla="*/ 988 h 1176"/>
                <a:gd name="T38" fmla="*/ 32 w 868"/>
                <a:gd name="T39" fmla="*/ 1020 h 1176"/>
                <a:gd name="T40" fmla="*/ 48 w 868"/>
                <a:gd name="T41" fmla="*/ 1020 h 1176"/>
                <a:gd name="T42" fmla="*/ 48 w 868"/>
                <a:gd name="T43" fmla="*/ 1100 h 1176"/>
                <a:gd name="T44" fmla="*/ 32 w 868"/>
                <a:gd name="T45" fmla="*/ 1100 h 1176"/>
                <a:gd name="T46" fmla="*/ 0 w 868"/>
                <a:gd name="T47" fmla="*/ 1132 h 1176"/>
                <a:gd name="T48" fmla="*/ 0 w 868"/>
                <a:gd name="T49" fmla="*/ 1144 h 1176"/>
                <a:gd name="T50" fmla="*/ 32 w 868"/>
                <a:gd name="T51" fmla="*/ 1176 h 1176"/>
                <a:gd name="T52" fmla="*/ 836 w 868"/>
                <a:gd name="T53" fmla="*/ 1176 h 1176"/>
                <a:gd name="T54" fmla="*/ 868 w 868"/>
                <a:gd name="T55" fmla="*/ 1144 h 1176"/>
                <a:gd name="T56" fmla="*/ 868 w 868"/>
                <a:gd name="T57" fmla="*/ 1132 h 1176"/>
                <a:gd name="T58" fmla="*/ 836 w 868"/>
                <a:gd name="T59" fmla="*/ 1100 h 1176"/>
                <a:gd name="T60" fmla="*/ 824 w 868"/>
                <a:gd name="T61" fmla="*/ 1100 h 1176"/>
                <a:gd name="T62" fmla="*/ 824 w 868"/>
                <a:gd name="T63" fmla="*/ 1020 h 1176"/>
                <a:gd name="T64" fmla="*/ 836 w 868"/>
                <a:gd name="T65" fmla="*/ 1020 h 1176"/>
                <a:gd name="T66" fmla="*/ 868 w 868"/>
                <a:gd name="T67" fmla="*/ 988 h 1176"/>
                <a:gd name="T68" fmla="*/ 868 w 868"/>
                <a:gd name="T69" fmla="*/ 976 h 1176"/>
                <a:gd name="T70" fmla="*/ 836 w 868"/>
                <a:gd name="T71" fmla="*/ 944 h 1176"/>
                <a:gd name="T72" fmla="*/ 824 w 868"/>
                <a:gd name="T73" fmla="*/ 944 h 1176"/>
                <a:gd name="T74" fmla="*/ 824 w 868"/>
                <a:gd name="T75" fmla="*/ 236 h 1176"/>
                <a:gd name="T76" fmla="*/ 836 w 868"/>
                <a:gd name="T77" fmla="*/ 236 h 1176"/>
                <a:gd name="T78" fmla="*/ 868 w 868"/>
                <a:gd name="T79" fmla="*/ 204 h 1176"/>
                <a:gd name="T80" fmla="*/ 868 w 868"/>
                <a:gd name="T81" fmla="*/ 192 h 1176"/>
                <a:gd name="T82" fmla="*/ 836 w 868"/>
                <a:gd name="T83" fmla="*/ 160 h 1176"/>
                <a:gd name="T84" fmla="*/ 824 w 868"/>
                <a:gd name="T85" fmla="*/ 160 h 1176"/>
                <a:gd name="T86" fmla="*/ 824 w 868"/>
                <a:gd name="T87" fmla="*/ 76 h 1176"/>
                <a:gd name="T88" fmla="*/ 836 w 868"/>
                <a:gd name="T89" fmla="*/ 76 h 1176"/>
                <a:gd name="T90" fmla="*/ 804 w 868"/>
                <a:gd name="T91" fmla="*/ 1100 h 1176"/>
                <a:gd name="T92" fmla="*/ 68 w 868"/>
                <a:gd name="T93" fmla="*/ 1100 h 1176"/>
                <a:gd name="T94" fmla="*/ 68 w 868"/>
                <a:gd name="T95" fmla="*/ 1020 h 1176"/>
                <a:gd name="T96" fmla="*/ 804 w 868"/>
                <a:gd name="T97" fmla="*/ 1020 h 1176"/>
                <a:gd name="T98" fmla="*/ 804 w 868"/>
                <a:gd name="T99" fmla="*/ 1100 h 1176"/>
                <a:gd name="T100" fmla="*/ 121 w 868"/>
                <a:gd name="T101" fmla="*/ 589 h 1176"/>
                <a:gd name="T102" fmla="*/ 439 w 868"/>
                <a:gd name="T103" fmla="*/ 271 h 1176"/>
                <a:gd name="T104" fmla="*/ 758 w 868"/>
                <a:gd name="T105" fmla="*/ 589 h 1176"/>
                <a:gd name="T106" fmla="*/ 439 w 868"/>
                <a:gd name="T107" fmla="*/ 908 h 1176"/>
                <a:gd name="T108" fmla="*/ 121 w 868"/>
                <a:gd name="T109" fmla="*/ 589 h 1176"/>
                <a:gd name="T110" fmla="*/ 804 w 868"/>
                <a:gd name="T111" fmla="*/ 160 h 1176"/>
                <a:gd name="T112" fmla="*/ 68 w 868"/>
                <a:gd name="T113" fmla="*/ 160 h 1176"/>
                <a:gd name="T114" fmla="*/ 68 w 868"/>
                <a:gd name="T115" fmla="*/ 76 h 1176"/>
                <a:gd name="T116" fmla="*/ 804 w 868"/>
                <a:gd name="T117" fmla="*/ 76 h 1176"/>
                <a:gd name="T118" fmla="*/ 804 w 868"/>
                <a:gd name="T119" fmla="*/ 160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8" h="1176">
                  <a:moveTo>
                    <a:pt x="836" y="76"/>
                  </a:moveTo>
                  <a:cubicBezTo>
                    <a:pt x="854" y="76"/>
                    <a:pt x="868" y="62"/>
                    <a:pt x="868" y="44"/>
                  </a:cubicBezTo>
                  <a:cubicBezTo>
                    <a:pt x="868" y="32"/>
                    <a:pt x="868" y="32"/>
                    <a:pt x="868" y="32"/>
                  </a:cubicBezTo>
                  <a:cubicBezTo>
                    <a:pt x="868" y="14"/>
                    <a:pt x="854" y="0"/>
                    <a:pt x="836" y="0"/>
                  </a:cubicBezTo>
                  <a:cubicBezTo>
                    <a:pt x="32" y="0"/>
                    <a:pt x="32" y="0"/>
                    <a:pt x="32" y="0"/>
                  </a:cubicBezTo>
                  <a:cubicBezTo>
                    <a:pt x="14" y="0"/>
                    <a:pt x="0" y="14"/>
                    <a:pt x="0" y="32"/>
                  </a:cubicBezTo>
                  <a:cubicBezTo>
                    <a:pt x="0" y="44"/>
                    <a:pt x="0" y="44"/>
                    <a:pt x="0" y="44"/>
                  </a:cubicBezTo>
                  <a:cubicBezTo>
                    <a:pt x="0" y="62"/>
                    <a:pt x="14" y="76"/>
                    <a:pt x="32" y="76"/>
                  </a:cubicBezTo>
                  <a:cubicBezTo>
                    <a:pt x="48" y="76"/>
                    <a:pt x="48" y="76"/>
                    <a:pt x="48" y="76"/>
                  </a:cubicBezTo>
                  <a:cubicBezTo>
                    <a:pt x="48" y="160"/>
                    <a:pt x="48" y="160"/>
                    <a:pt x="48" y="160"/>
                  </a:cubicBezTo>
                  <a:cubicBezTo>
                    <a:pt x="32" y="160"/>
                    <a:pt x="32" y="160"/>
                    <a:pt x="32" y="160"/>
                  </a:cubicBezTo>
                  <a:cubicBezTo>
                    <a:pt x="14" y="160"/>
                    <a:pt x="0" y="174"/>
                    <a:pt x="0" y="192"/>
                  </a:cubicBezTo>
                  <a:cubicBezTo>
                    <a:pt x="0" y="204"/>
                    <a:pt x="0" y="204"/>
                    <a:pt x="0" y="204"/>
                  </a:cubicBezTo>
                  <a:cubicBezTo>
                    <a:pt x="0" y="222"/>
                    <a:pt x="14" y="236"/>
                    <a:pt x="32" y="236"/>
                  </a:cubicBezTo>
                  <a:cubicBezTo>
                    <a:pt x="48" y="236"/>
                    <a:pt x="48" y="236"/>
                    <a:pt x="48" y="236"/>
                  </a:cubicBezTo>
                  <a:cubicBezTo>
                    <a:pt x="48" y="944"/>
                    <a:pt x="48" y="944"/>
                    <a:pt x="48" y="944"/>
                  </a:cubicBezTo>
                  <a:cubicBezTo>
                    <a:pt x="32" y="944"/>
                    <a:pt x="32" y="944"/>
                    <a:pt x="32" y="944"/>
                  </a:cubicBezTo>
                  <a:cubicBezTo>
                    <a:pt x="14" y="944"/>
                    <a:pt x="0" y="958"/>
                    <a:pt x="0" y="976"/>
                  </a:cubicBezTo>
                  <a:cubicBezTo>
                    <a:pt x="0" y="988"/>
                    <a:pt x="0" y="988"/>
                    <a:pt x="0" y="988"/>
                  </a:cubicBezTo>
                  <a:cubicBezTo>
                    <a:pt x="0" y="1006"/>
                    <a:pt x="14" y="1020"/>
                    <a:pt x="32" y="1020"/>
                  </a:cubicBezTo>
                  <a:cubicBezTo>
                    <a:pt x="48" y="1020"/>
                    <a:pt x="48" y="1020"/>
                    <a:pt x="48" y="1020"/>
                  </a:cubicBezTo>
                  <a:cubicBezTo>
                    <a:pt x="48" y="1100"/>
                    <a:pt x="48" y="1100"/>
                    <a:pt x="48" y="1100"/>
                  </a:cubicBezTo>
                  <a:cubicBezTo>
                    <a:pt x="32" y="1100"/>
                    <a:pt x="32" y="1100"/>
                    <a:pt x="32" y="1100"/>
                  </a:cubicBezTo>
                  <a:cubicBezTo>
                    <a:pt x="14" y="1100"/>
                    <a:pt x="0" y="1114"/>
                    <a:pt x="0" y="1132"/>
                  </a:cubicBezTo>
                  <a:cubicBezTo>
                    <a:pt x="0" y="1144"/>
                    <a:pt x="0" y="1144"/>
                    <a:pt x="0" y="1144"/>
                  </a:cubicBezTo>
                  <a:cubicBezTo>
                    <a:pt x="0" y="1162"/>
                    <a:pt x="14" y="1176"/>
                    <a:pt x="32" y="1176"/>
                  </a:cubicBezTo>
                  <a:cubicBezTo>
                    <a:pt x="836" y="1176"/>
                    <a:pt x="836" y="1176"/>
                    <a:pt x="836" y="1176"/>
                  </a:cubicBezTo>
                  <a:cubicBezTo>
                    <a:pt x="854" y="1176"/>
                    <a:pt x="868" y="1162"/>
                    <a:pt x="868" y="1144"/>
                  </a:cubicBezTo>
                  <a:cubicBezTo>
                    <a:pt x="868" y="1132"/>
                    <a:pt x="868" y="1132"/>
                    <a:pt x="868" y="1132"/>
                  </a:cubicBezTo>
                  <a:cubicBezTo>
                    <a:pt x="868" y="1114"/>
                    <a:pt x="854" y="1100"/>
                    <a:pt x="836" y="1100"/>
                  </a:cubicBezTo>
                  <a:cubicBezTo>
                    <a:pt x="824" y="1100"/>
                    <a:pt x="824" y="1100"/>
                    <a:pt x="824" y="1100"/>
                  </a:cubicBezTo>
                  <a:cubicBezTo>
                    <a:pt x="824" y="1020"/>
                    <a:pt x="824" y="1020"/>
                    <a:pt x="824" y="1020"/>
                  </a:cubicBezTo>
                  <a:cubicBezTo>
                    <a:pt x="836" y="1020"/>
                    <a:pt x="836" y="1020"/>
                    <a:pt x="836" y="1020"/>
                  </a:cubicBezTo>
                  <a:cubicBezTo>
                    <a:pt x="854" y="1020"/>
                    <a:pt x="868" y="1006"/>
                    <a:pt x="868" y="988"/>
                  </a:cubicBezTo>
                  <a:cubicBezTo>
                    <a:pt x="868" y="976"/>
                    <a:pt x="868" y="976"/>
                    <a:pt x="868" y="976"/>
                  </a:cubicBezTo>
                  <a:cubicBezTo>
                    <a:pt x="868" y="958"/>
                    <a:pt x="854" y="944"/>
                    <a:pt x="836" y="944"/>
                  </a:cubicBezTo>
                  <a:cubicBezTo>
                    <a:pt x="824" y="944"/>
                    <a:pt x="824" y="944"/>
                    <a:pt x="824" y="944"/>
                  </a:cubicBezTo>
                  <a:cubicBezTo>
                    <a:pt x="824" y="236"/>
                    <a:pt x="824" y="236"/>
                    <a:pt x="824" y="236"/>
                  </a:cubicBezTo>
                  <a:cubicBezTo>
                    <a:pt x="836" y="236"/>
                    <a:pt x="836" y="236"/>
                    <a:pt x="836" y="236"/>
                  </a:cubicBezTo>
                  <a:cubicBezTo>
                    <a:pt x="854" y="236"/>
                    <a:pt x="868" y="222"/>
                    <a:pt x="868" y="204"/>
                  </a:cubicBezTo>
                  <a:cubicBezTo>
                    <a:pt x="868" y="192"/>
                    <a:pt x="868" y="192"/>
                    <a:pt x="868" y="192"/>
                  </a:cubicBezTo>
                  <a:cubicBezTo>
                    <a:pt x="868" y="174"/>
                    <a:pt x="854" y="160"/>
                    <a:pt x="836" y="160"/>
                  </a:cubicBezTo>
                  <a:cubicBezTo>
                    <a:pt x="824" y="160"/>
                    <a:pt x="824" y="160"/>
                    <a:pt x="824" y="160"/>
                  </a:cubicBezTo>
                  <a:cubicBezTo>
                    <a:pt x="824" y="76"/>
                    <a:pt x="824" y="76"/>
                    <a:pt x="824" y="76"/>
                  </a:cubicBezTo>
                  <a:lnTo>
                    <a:pt x="836" y="76"/>
                  </a:lnTo>
                  <a:close/>
                  <a:moveTo>
                    <a:pt x="804" y="1100"/>
                  </a:moveTo>
                  <a:cubicBezTo>
                    <a:pt x="68" y="1100"/>
                    <a:pt x="68" y="1100"/>
                    <a:pt x="68" y="1100"/>
                  </a:cubicBezTo>
                  <a:cubicBezTo>
                    <a:pt x="68" y="1020"/>
                    <a:pt x="68" y="1020"/>
                    <a:pt x="68" y="1020"/>
                  </a:cubicBezTo>
                  <a:cubicBezTo>
                    <a:pt x="804" y="1020"/>
                    <a:pt x="804" y="1020"/>
                    <a:pt x="804" y="1020"/>
                  </a:cubicBezTo>
                  <a:lnTo>
                    <a:pt x="804" y="1100"/>
                  </a:lnTo>
                  <a:close/>
                  <a:moveTo>
                    <a:pt x="121" y="589"/>
                  </a:moveTo>
                  <a:cubicBezTo>
                    <a:pt x="121" y="414"/>
                    <a:pt x="264" y="271"/>
                    <a:pt x="439" y="271"/>
                  </a:cubicBezTo>
                  <a:cubicBezTo>
                    <a:pt x="615" y="271"/>
                    <a:pt x="758" y="414"/>
                    <a:pt x="758" y="589"/>
                  </a:cubicBezTo>
                  <a:cubicBezTo>
                    <a:pt x="758" y="765"/>
                    <a:pt x="615" y="908"/>
                    <a:pt x="439" y="908"/>
                  </a:cubicBezTo>
                  <a:cubicBezTo>
                    <a:pt x="264" y="908"/>
                    <a:pt x="121" y="765"/>
                    <a:pt x="121" y="589"/>
                  </a:cubicBezTo>
                  <a:close/>
                  <a:moveTo>
                    <a:pt x="804" y="160"/>
                  </a:moveTo>
                  <a:cubicBezTo>
                    <a:pt x="68" y="160"/>
                    <a:pt x="68" y="160"/>
                    <a:pt x="68" y="160"/>
                  </a:cubicBezTo>
                  <a:cubicBezTo>
                    <a:pt x="68" y="76"/>
                    <a:pt x="68" y="76"/>
                    <a:pt x="68" y="76"/>
                  </a:cubicBezTo>
                  <a:cubicBezTo>
                    <a:pt x="804" y="76"/>
                    <a:pt x="804" y="76"/>
                    <a:pt x="804" y="76"/>
                  </a:cubicBezTo>
                  <a:lnTo>
                    <a:pt x="804" y="160"/>
                  </a:lnTo>
                  <a:close/>
                </a:path>
              </a:pathLst>
            </a:custGeom>
            <a:grpFill/>
            <a:ln w="952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dirty="0">
                <a:solidFill>
                  <a:schemeClr val="bg1"/>
                </a:solidFill>
                <a:latin typeface="+mj-lt"/>
              </a:endParaRPr>
            </a:p>
          </p:txBody>
        </p:sp>
      </p:grpSp>
      <p:grpSp>
        <p:nvGrpSpPr>
          <p:cNvPr id="70" name="Group 31"/>
          <p:cNvGrpSpPr>
            <a:grpSpLocks noChangeAspect="1"/>
          </p:cNvGrpSpPr>
          <p:nvPr/>
        </p:nvGrpSpPr>
        <p:grpSpPr bwMode="auto">
          <a:xfrm>
            <a:off x="7051770" y="4043854"/>
            <a:ext cx="294769" cy="305685"/>
            <a:chOff x="3727" y="2008"/>
            <a:chExt cx="378" cy="392"/>
          </a:xfrm>
          <a:solidFill>
            <a:srgbClr val="FFFFFF"/>
          </a:solidFill>
        </p:grpSpPr>
        <p:sp>
          <p:nvSpPr>
            <p:cNvPr id="71" name="Freeform 32"/>
            <p:cNvSpPr>
              <a:spLocks/>
            </p:cNvSpPr>
            <p:nvPr/>
          </p:nvSpPr>
          <p:spPr bwMode="auto">
            <a:xfrm>
              <a:off x="3727" y="2008"/>
              <a:ext cx="238" cy="244"/>
            </a:xfrm>
            <a:custGeom>
              <a:avLst/>
              <a:gdLst>
                <a:gd name="T0" fmla="*/ 1 w 341"/>
                <a:gd name="T1" fmla="*/ 176 h 350"/>
                <a:gd name="T2" fmla="*/ 28 w 341"/>
                <a:gd name="T3" fmla="*/ 105 h 350"/>
                <a:gd name="T4" fmla="*/ 95 w 341"/>
                <a:gd name="T5" fmla="*/ 38 h 350"/>
                <a:gd name="T6" fmla="*/ 238 w 341"/>
                <a:gd name="T7" fmla="*/ 38 h 350"/>
                <a:gd name="T8" fmla="*/ 337 w 341"/>
                <a:gd name="T9" fmla="*/ 136 h 350"/>
                <a:gd name="T10" fmla="*/ 336 w 341"/>
                <a:gd name="T11" fmla="*/ 147 h 350"/>
                <a:gd name="T12" fmla="*/ 296 w 341"/>
                <a:gd name="T13" fmla="*/ 188 h 350"/>
                <a:gd name="T14" fmla="*/ 283 w 341"/>
                <a:gd name="T15" fmla="*/ 187 h 350"/>
                <a:gd name="T16" fmla="*/ 193 w 341"/>
                <a:gd name="T17" fmla="*/ 97 h 350"/>
                <a:gd name="T18" fmla="*/ 140 w 341"/>
                <a:gd name="T19" fmla="*/ 98 h 350"/>
                <a:gd name="T20" fmla="*/ 86 w 341"/>
                <a:gd name="T21" fmla="*/ 152 h 350"/>
                <a:gd name="T22" fmla="*/ 86 w 341"/>
                <a:gd name="T23" fmla="*/ 200 h 350"/>
                <a:gd name="T24" fmla="*/ 177 w 341"/>
                <a:gd name="T25" fmla="*/ 291 h 350"/>
                <a:gd name="T26" fmla="*/ 177 w 341"/>
                <a:gd name="T27" fmla="*/ 306 h 350"/>
                <a:gd name="T28" fmla="*/ 138 w 341"/>
                <a:gd name="T29" fmla="*/ 346 h 350"/>
                <a:gd name="T30" fmla="*/ 127 w 341"/>
                <a:gd name="T31" fmla="*/ 345 h 350"/>
                <a:gd name="T32" fmla="*/ 29 w 341"/>
                <a:gd name="T33" fmla="*/ 247 h 350"/>
                <a:gd name="T34" fmla="*/ 1 w 341"/>
                <a:gd name="T35" fmla="*/ 176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1" h="350">
                  <a:moveTo>
                    <a:pt x="1" y="176"/>
                  </a:moveTo>
                  <a:cubicBezTo>
                    <a:pt x="0" y="149"/>
                    <a:pt x="10" y="125"/>
                    <a:pt x="28" y="105"/>
                  </a:cubicBezTo>
                  <a:cubicBezTo>
                    <a:pt x="50" y="82"/>
                    <a:pt x="72" y="60"/>
                    <a:pt x="95" y="38"/>
                  </a:cubicBezTo>
                  <a:cubicBezTo>
                    <a:pt x="135" y="0"/>
                    <a:pt x="198" y="0"/>
                    <a:pt x="238" y="38"/>
                  </a:cubicBezTo>
                  <a:cubicBezTo>
                    <a:pt x="272" y="70"/>
                    <a:pt x="304" y="103"/>
                    <a:pt x="337" y="136"/>
                  </a:cubicBezTo>
                  <a:cubicBezTo>
                    <a:pt x="341" y="140"/>
                    <a:pt x="341" y="143"/>
                    <a:pt x="336" y="147"/>
                  </a:cubicBezTo>
                  <a:cubicBezTo>
                    <a:pt x="323" y="160"/>
                    <a:pt x="309" y="174"/>
                    <a:pt x="296" y="188"/>
                  </a:cubicBezTo>
                  <a:cubicBezTo>
                    <a:pt x="291" y="193"/>
                    <a:pt x="288" y="192"/>
                    <a:pt x="283" y="187"/>
                  </a:cubicBezTo>
                  <a:cubicBezTo>
                    <a:pt x="253" y="157"/>
                    <a:pt x="223" y="127"/>
                    <a:pt x="193" y="97"/>
                  </a:cubicBezTo>
                  <a:cubicBezTo>
                    <a:pt x="175" y="79"/>
                    <a:pt x="159" y="79"/>
                    <a:pt x="140" y="98"/>
                  </a:cubicBezTo>
                  <a:cubicBezTo>
                    <a:pt x="122" y="116"/>
                    <a:pt x="104" y="134"/>
                    <a:pt x="86" y="152"/>
                  </a:cubicBezTo>
                  <a:cubicBezTo>
                    <a:pt x="71" y="167"/>
                    <a:pt x="71" y="184"/>
                    <a:pt x="86" y="200"/>
                  </a:cubicBezTo>
                  <a:cubicBezTo>
                    <a:pt x="116" y="230"/>
                    <a:pt x="147" y="261"/>
                    <a:pt x="177" y="291"/>
                  </a:cubicBezTo>
                  <a:cubicBezTo>
                    <a:pt x="183" y="297"/>
                    <a:pt x="184" y="300"/>
                    <a:pt x="177" y="306"/>
                  </a:cubicBezTo>
                  <a:cubicBezTo>
                    <a:pt x="164" y="319"/>
                    <a:pt x="151" y="332"/>
                    <a:pt x="138" y="346"/>
                  </a:cubicBezTo>
                  <a:cubicBezTo>
                    <a:pt x="134" y="350"/>
                    <a:pt x="131" y="350"/>
                    <a:pt x="127" y="345"/>
                  </a:cubicBezTo>
                  <a:cubicBezTo>
                    <a:pt x="94" y="313"/>
                    <a:pt x="61" y="280"/>
                    <a:pt x="29" y="247"/>
                  </a:cubicBezTo>
                  <a:cubicBezTo>
                    <a:pt x="10" y="228"/>
                    <a:pt x="1" y="203"/>
                    <a:pt x="1" y="176"/>
                  </a:cubicBezTo>
                  <a:close/>
                </a:path>
              </a:pathLst>
            </a:custGeom>
            <a:grpFill/>
            <a:ln w="952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a:solidFill>
                  <a:schemeClr val="bg1"/>
                </a:solidFill>
                <a:latin typeface="+mj-lt"/>
              </a:endParaRPr>
            </a:p>
          </p:txBody>
        </p:sp>
        <p:sp>
          <p:nvSpPr>
            <p:cNvPr id="72" name="Freeform 33"/>
            <p:cNvSpPr>
              <a:spLocks/>
            </p:cNvSpPr>
            <p:nvPr/>
          </p:nvSpPr>
          <p:spPr bwMode="auto">
            <a:xfrm>
              <a:off x="3868" y="2155"/>
              <a:ext cx="237" cy="245"/>
            </a:xfrm>
            <a:custGeom>
              <a:avLst/>
              <a:gdLst>
                <a:gd name="T0" fmla="*/ 341 w 341"/>
                <a:gd name="T1" fmla="*/ 175 h 351"/>
                <a:gd name="T2" fmla="*/ 311 w 341"/>
                <a:gd name="T3" fmla="*/ 248 h 351"/>
                <a:gd name="T4" fmla="*/ 248 w 341"/>
                <a:gd name="T5" fmla="*/ 311 h 351"/>
                <a:gd name="T6" fmla="*/ 101 w 341"/>
                <a:gd name="T7" fmla="*/ 311 h 351"/>
                <a:gd name="T8" fmla="*/ 6 w 341"/>
                <a:gd name="T9" fmla="*/ 216 h 351"/>
                <a:gd name="T10" fmla="*/ 6 w 341"/>
                <a:gd name="T11" fmla="*/ 202 h 351"/>
                <a:gd name="T12" fmla="*/ 45 w 341"/>
                <a:gd name="T13" fmla="*/ 164 h 351"/>
                <a:gd name="T14" fmla="*/ 59 w 341"/>
                <a:gd name="T15" fmla="*/ 164 h 351"/>
                <a:gd name="T16" fmla="*/ 149 w 341"/>
                <a:gd name="T17" fmla="*/ 253 h 351"/>
                <a:gd name="T18" fmla="*/ 200 w 341"/>
                <a:gd name="T19" fmla="*/ 254 h 351"/>
                <a:gd name="T20" fmla="*/ 254 w 341"/>
                <a:gd name="T21" fmla="*/ 200 h 351"/>
                <a:gd name="T22" fmla="*/ 254 w 341"/>
                <a:gd name="T23" fmla="*/ 150 h 351"/>
                <a:gd name="T24" fmla="*/ 164 w 341"/>
                <a:gd name="T25" fmla="*/ 59 h 351"/>
                <a:gd name="T26" fmla="*/ 164 w 341"/>
                <a:gd name="T27" fmla="*/ 44 h 351"/>
                <a:gd name="T28" fmla="*/ 203 w 341"/>
                <a:gd name="T29" fmla="*/ 6 h 351"/>
                <a:gd name="T30" fmla="*/ 215 w 341"/>
                <a:gd name="T31" fmla="*/ 5 h 351"/>
                <a:gd name="T32" fmla="*/ 311 w 341"/>
                <a:gd name="T33" fmla="*/ 102 h 351"/>
                <a:gd name="T34" fmla="*/ 341 w 341"/>
                <a:gd name="T35" fmla="*/ 175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1" h="351">
                  <a:moveTo>
                    <a:pt x="341" y="175"/>
                  </a:moveTo>
                  <a:cubicBezTo>
                    <a:pt x="341" y="203"/>
                    <a:pt x="331" y="228"/>
                    <a:pt x="311" y="248"/>
                  </a:cubicBezTo>
                  <a:cubicBezTo>
                    <a:pt x="291" y="269"/>
                    <a:pt x="269" y="290"/>
                    <a:pt x="248" y="311"/>
                  </a:cubicBezTo>
                  <a:cubicBezTo>
                    <a:pt x="206" y="351"/>
                    <a:pt x="143" y="351"/>
                    <a:pt x="101" y="311"/>
                  </a:cubicBezTo>
                  <a:cubicBezTo>
                    <a:pt x="69" y="280"/>
                    <a:pt x="38" y="247"/>
                    <a:pt x="6" y="216"/>
                  </a:cubicBezTo>
                  <a:cubicBezTo>
                    <a:pt x="0" y="210"/>
                    <a:pt x="1" y="207"/>
                    <a:pt x="6" y="202"/>
                  </a:cubicBezTo>
                  <a:cubicBezTo>
                    <a:pt x="19" y="190"/>
                    <a:pt x="32" y="177"/>
                    <a:pt x="45" y="164"/>
                  </a:cubicBezTo>
                  <a:cubicBezTo>
                    <a:pt x="50" y="158"/>
                    <a:pt x="53" y="158"/>
                    <a:pt x="59" y="164"/>
                  </a:cubicBezTo>
                  <a:cubicBezTo>
                    <a:pt x="89" y="194"/>
                    <a:pt x="119" y="224"/>
                    <a:pt x="149" y="253"/>
                  </a:cubicBezTo>
                  <a:cubicBezTo>
                    <a:pt x="167" y="272"/>
                    <a:pt x="183" y="272"/>
                    <a:pt x="200" y="254"/>
                  </a:cubicBezTo>
                  <a:cubicBezTo>
                    <a:pt x="218" y="236"/>
                    <a:pt x="236" y="218"/>
                    <a:pt x="254" y="200"/>
                  </a:cubicBezTo>
                  <a:cubicBezTo>
                    <a:pt x="271" y="183"/>
                    <a:pt x="271" y="167"/>
                    <a:pt x="254" y="150"/>
                  </a:cubicBezTo>
                  <a:cubicBezTo>
                    <a:pt x="224" y="119"/>
                    <a:pt x="194" y="89"/>
                    <a:pt x="164" y="59"/>
                  </a:cubicBezTo>
                  <a:cubicBezTo>
                    <a:pt x="158" y="53"/>
                    <a:pt x="158" y="50"/>
                    <a:pt x="164" y="44"/>
                  </a:cubicBezTo>
                  <a:cubicBezTo>
                    <a:pt x="177" y="32"/>
                    <a:pt x="190" y="19"/>
                    <a:pt x="203" y="6"/>
                  </a:cubicBezTo>
                  <a:cubicBezTo>
                    <a:pt x="207" y="1"/>
                    <a:pt x="210" y="0"/>
                    <a:pt x="215" y="5"/>
                  </a:cubicBezTo>
                  <a:cubicBezTo>
                    <a:pt x="247" y="38"/>
                    <a:pt x="280" y="70"/>
                    <a:pt x="311" y="102"/>
                  </a:cubicBezTo>
                  <a:cubicBezTo>
                    <a:pt x="331" y="122"/>
                    <a:pt x="341" y="148"/>
                    <a:pt x="341" y="175"/>
                  </a:cubicBezTo>
                  <a:close/>
                </a:path>
              </a:pathLst>
            </a:custGeom>
            <a:grpFill/>
            <a:ln w="952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a:solidFill>
                  <a:schemeClr val="bg1"/>
                </a:solidFill>
                <a:latin typeface="+mj-lt"/>
              </a:endParaRPr>
            </a:p>
          </p:txBody>
        </p:sp>
        <p:sp>
          <p:nvSpPr>
            <p:cNvPr id="73" name="Freeform 34"/>
            <p:cNvSpPr>
              <a:spLocks/>
            </p:cNvSpPr>
            <p:nvPr/>
          </p:nvSpPr>
          <p:spPr bwMode="auto">
            <a:xfrm>
              <a:off x="3760" y="2292"/>
              <a:ext cx="65" cy="66"/>
            </a:xfrm>
            <a:custGeom>
              <a:avLst/>
              <a:gdLst>
                <a:gd name="T0" fmla="*/ 27 w 94"/>
                <a:gd name="T1" fmla="*/ 94 h 94"/>
                <a:gd name="T2" fmla="*/ 24 w 94"/>
                <a:gd name="T3" fmla="*/ 93 h 94"/>
                <a:gd name="T4" fmla="*/ 2 w 94"/>
                <a:gd name="T5" fmla="*/ 71 h 94"/>
                <a:gd name="T6" fmla="*/ 4 w 94"/>
                <a:gd name="T7" fmla="*/ 64 h 94"/>
                <a:gd name="T8" fmla="*/ 65 w 94"/>
                <a:gd name="T9" fmla="*/ 3 h 94"/>
                <a:gd name="T10" fmla="*/ 73 w 94"/>
                <a:gd name="T11" fmla="*/ 3 h 94"/>
                <a:gd name="T12" fmla="*/ 75 w 94"/>
                <a:gd name="T13" fmla="*/ 5 h 94"/>
                <a:gd name="T14" fmla="*/ 93 w 94"/>
                <a:gd name="T15" fmla="*/ 26 h 94"/>
                <a:gd name="T16" fmla="*/ 76 w 94"/>
                <a:gd name="T17" fmla="*/ 46 h 94"/>
                <a:gd name="T18" fmla="*/ 33 w 94"/>
                <a:gd name="T19" fmla="*/ 89 h 94"/>
                <a:gd name="T20" fmla="*/ 27 w 94"/>
                <a:gd name="T21"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4">
                  <a:moveTo>
                    <a:pt x="27" y="94"/>
                  </a:moveTo>
                  <a:cubicBezTo>
                    <a:pt x="26" y="94"/>
                    <a:pt x="25" y="94"/>
                    <a:pt x="24" y="93"/>
                  </a:cubicBezTo>
                  <a:cubicBezTo>
                    <a:pt x="17" y="86"/>
                    <a:pt x="10" y="79"/>
                    <a:pt x="2" y="71"/>
                  </a:cubicBezTo>
                  <a:cubicBezTo>
                    <a:pt x="0" y="69"/>
                    <a:pt x="2" y="66"/>
                    <a:pt x="4" y="64"/>
                  </a:cubicBezTo>
                  <a:cubicBezTo>
                    <a:pt x="24" y="44"/>
                    <a:pt x="45" y="24"/>
                    <a:pt x="65" y="3"/>
                  </a:cubicBezTo>
                  <a:cubicBezTo>
                    <a:pt x="68" y="0"/>
                    <a:pt x="71" y="0"/>
                    <a:pt x="73" y="3"/>
                  </a:cubicBezTo>
                  <a:cubicBezTo>
                    <a:pt x="74" y="4"/>
                    <a:pt x="75" y="4"/>
                    <a:pt x="75" y="5"/>
                  </a:cubicBezTo>
                  <a:cubicBezTo>
                    <a:pt x="82" y="12"/>
                    <a:pt x="93" y="17"/>
                    <a:pt x="93" y="26"/>
                  </a:cubicBezTo>
                  <a:cubicBezTo>
                    <a:pt x="94" y="34"/>
                    <a:pt x="82" y="40"/>
                    <a:pt x="76" y="46"/>
                  </a:cubicBezTo>
                  <a:cubicBezTo>
                    <a:pt x="62" y="61"/>
                    <a:pt x="47" y="75"/>
                    <a:pt x="33" y="89"/>
                  </a:cubicBezTo>
                  <a:cubicBezTo>
                    <a:pt x="31" y="91"/>
                    <a:pt x="29" y="93"/>
                    <a:pt x="27" y="94"/>
                  </a:cubicBezTo>
                  <a:close/>
                </a:path>
              </a:pathLst>
            </a:custGeom>
            <a:grpFill/>
            <a:ln w="952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a:solidFill>
                  <a:schemeClr val="bg1"/>
                </a:solidFill>
                <a:latin typeface="+mj-lt"/>
              </a:endParaRPr>
            </a:p>
          </p:txBody>
        </p:sp>
        <p:sp>
          <p:nvSpPr>
            <p:cNvPr id="74" name="Freeform 35"/>
            <p:cNvSpPr>
              <a:spLocks/>
            </p:cNvSpPr>
            <p:nvPr/>
          </p:nvSpPr>
          <p:spPr bwMode="auto">
            <a:xfrm>
              <a:off x="4008" y="2045"/>
              <a:ext cx="66" cy="66"/>
            </a:xfrm>
            <a:custGeom>
              <a:avLst/>
              <a:gdLst>
                <a:gd name="T0" fmla="*/ 95 w 95"/>
                <a:gd name="T1" fmla="*/ 27 h 95"/>
                <a:gd name="T2" fmla="*/ 90 w 95"/>
                <a:gd name="T3" fmla="*/ 32 h 95"/>
                <a:gd name="T4" fmla="*/ 32 w 95"/>
                <a:gd name="T5" fmla="*/ 90 h 95"/>
                <a:gd name="T6" fmla="*/ 21 w 95"/>
                <a:gd name="T7" fmla="*/ 91 h 95"/>
                <a:gd name="T8" fmla="*/ 5 w 95"/>
                <a:gd name="T9" fmla="*/ 74 h 95"/>
                <a:gd name="T10" fmla="*/ 4 w 95"/>
                <a:gd name="T11" fmla="*/ 64 h 95"/>
                <a:gd name="T12" fmla="*/ 64 w 95"/>
                <a:gd name="T13" fmla="*/ 4 h 95"/>
                <a:gd name="T14" fmla="*/ 72 w 95"/>
                <a:gd name="T15" fmla="*/ 3 h 95"/>
                <a:gd name="T16" fmla="*/ 93 w 95"/>
                <a:gd name="T17" fmla="*/ 23 h 95"/>
                <a:gd name="T18" fmla="*/ 95 w 95"/>
                <a:gd name="T19" fmla="*/ 2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95">
                  <a:moveTo>
                    <a:pt x="95" y="27"/>
                  </a:moveTo>
                  <a:cubicBezTo>
                    <a:pt x="93" y="29"/>
                    <a:pt x="92" y="30"/>
                    <a:pt x="90" y="32"/>
                  </a:cubicBezTo>
                  <a:cubicBezTo>
                    <a:pt x="71" y="51"/>
                    <a:pt x="51" y="71"/>
                    <a:pt x="32" y="90"/>
                  </a:cubicBezTo>
                  <a:cubicBezTo>
                    <a:pt x="28" y="94"/>
                    <a:pt x="25" y="95"/>
                    <a:pt x="21" y="91"/>
                  </a:cubicBezTo>
                  <a:cubicBezTo>
                    <a:pt x="16" y="85"/>
                    <a:pt x="10" y="80"/>
                    <a:pt x="5" y="74"/>
                  </a:cubicBezTo>
                  <a:cubicBezTo>
                    <a:pt x="1" y="71"/>
                    <a:pt x="0" y="68"/>
                    <a:pt x="4" y="64"/>
                  </a:cubicBezTo>
                  <a:cubicBezTo>
                    <a:pt x="24" y="44"/>
                    <a:pt x="44" y="24"/>
                    <a:pt x="64" y="4"/>
                  </a:cubicBezTo>
                  <a:cubicBezTo>
                    <a:pt x="66" y="2"/>
                    <a:pt x="69" y="0"/>
                    <a:pt x="72" y="3"/>
                  </a:cubicBezTo>
                  <a:cubicBezTo>
                    <a:pt x="79" y="10"/>
                    <a:pt x="86" y="16"/>
                    <a:pt x="93" y="23"/>
                  </a:cubicBezTo>
                  <a:cubicBezTo>
                    <a:pt x="94" y="24"/>
                    <a:pt x="94" y="25"/>
                    <a:pt x="95" y="27"/>
                  </a:cubicBezTo>
                  <a:close/>
                </a:path>
              </a:pathLst>
            </a:custGeom>
            <a:grpFill/>
            <a:ln w="952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a:solidFill>
                  <a:schemeClr val="bg1"/>
                </a:solidFill>
                <a:latin typeface="+mj-lt"/>
              </a:endParaRPr>
            </a:p>
          </p:txBody>
        </p:sp>
        <p:sp>
          <p:nvSpPr>
            <p:cNvPr id="75" name="Freeform 36"/>
            <p:cNvSpPr>
              <a:spLocks/>
            </p:cNvSpPr>
            <p:nvPr/>
          </p:nvSpPr>
          <p:spPr bwMode="auto">
            <a:xfrm>
              <a:off x="4029" y="2113"/>
              <a:ext cx="72" cy="42"/>
            </a:xfrm>
            <a:custGeom>
              <a:avLst/>
              <a:gdLst>
                <a:gd name="T0" fmla="*/ 103 w 104"/>
                <a:gd name="T1" fmla="*/ 28 h 61"/>
                <a:gd name="T2" fmla="*/ 96 w 104"/>
                <a:gd name="T3" fmla="*/ 56 h 61"/>
                <a:gd name="T4" fmla="*/ 88 w 104"/>
                <a:gd name="T5" fmla="*/ 60 h 61"/>
                <a:gd name="T6" fmla="*/ 5 w 104"/>
                <a:gd name="T7" fmla="*/ 38 h 61"/>
                <a:gd name="T8" fmla="*/ 1 w 104"/>
                <a:gd name="T9" fmla="*/ 30 h 61"/>
                <a:gd name="T10" fmla="*/ 8 w 104"/>
                <a:gd name="T11" fmla="*/ 5 h 61"/>
                <a:gd name="T12" fmla="*/ 15 w 104"/>
                <a:gd name="T13" fmla="*/ 1 h 61"/>
                <a:gd name="T14" fmla="*/ 98 w 104"/>
                <a:gd name="T15" fmla="*/ 23 h 61"/>
                <a:gd name="T16" fmla="*/ 103 w 104"/>
                <a:gd name="T17" fmla="*/ 2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1">
                  <a:moveTo>
                    <a:pt x="103" y="28"/>
                  </a:moveTo>
                  <a:cubicBezTo>
                    <a:pt x="101" y="39"/>
                    <a:pt x="98" y="47"/>
                    <a:pt x="96" y="56"/>
                  </a:cubicBezTo>
                  <a:cubicBezTo>
                    <a:pt x="95" y="60"/>
                    <a:pt x="92" y="61"/>
                    <a:pt x="88" y="60"/>
                  </a:cubicBezTo>
                  <a:cubicBezTo>
                    <a:pt x="60" y="53"/>
                    <a:pt x="33" y="45"/>
                    <a:pt x="5" y="38"/>
                  </a:cubicBezTo>
                  <a:cubicBezTo>
                    <a:pt x="1" y="37"/>
                    <a:pt x="0" y="34"/>
                    <a:pt x="1" y="30"/>
                  </a:cubicBezTo>
                  <a:cubicBezTo>
                    <a:pt x="3" y="22"/>
                    <a:pt x="6" y="14"/>
                    <a:pt x="8" y="5"/>
                  </a:cubicBezTo>
                  <a:cubicBezTo>
                    <a:pt x="9" y="1"/>
                    <a:pt x="11" y="0"/>
                    <a:pt x="15" y="1"/>
                  </a:cubicBezTo>
                  <a:cubicBezTo>
                    <a:pt x="43" y="9"/>
                    <a:pt x="71" y="16"/>
                    <a:pt x="98" y="23"/>
                  </a:cubicBezTo>
                  <a:cubicBezTo>
                    <a:pt x="101" y="24"/>
                    <a:pt x="104" y="26"/>
                    <a:pt x="103" y="28"/>
                  </a:cubicBezTo>
                  <a:close/>
                </a:path>
              </a:pathLst>
            </a:custGeom>
            <a:grpFill/>
            <a:ln w="952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a:solidFill>
                  <a:schemeClr val="bg1"/>
                </a:solidFill>
                <a:latin typeface="+mj-lt"/>
              </a:endParaRPr>
            </a:p>
          </p:txBody>
        </p:sp>
        <p:sp>
          <p:nvSpPr>
            <p:cNvPr id="76" name="Freeform 37"/>
            <p:cNvSpPr>
              <a:spLocks/>
            </p:cNvSpPr>
            <p:nvPr/>
          </p:nvSpPr>
          <p:spPr bwMode="auto">
            <a:xfrm>
              <a:off x="3963" y="2018"/>
              <a:ext cx="43" cy="73"/>
            </a:xfrm>
            <a:custGeom>
              <a:avLst/>
              <a:gdLst>
                <a:gd name="T0" fmla="*/ 61 w 61"/>
                <a:gd name="T1" fmla="*/ 91 h 104"/>
                <a:gd name="T2" fmla="*/ 56 w 61"/>
                <a:gd name="T3" fmla="*/ 96 h 104"/>
                <a:gd name="T4" fmla="*/ 32 w 61"/>
                <a:gd name="T5" fmla="*/ 102 h 104"/>
                <a:gd name="T6" fmla="*/ 23 w 61"/>
                <a:gd name="T7" fmla="*/ 97 h 104"/>
                <a:gd name="T8" fmla="*/ 1 w 61"/>
                <a:gd name="T9" fmla="*/ 16 h 104"/>
                <a:gd name="T10" fmla="*/ 7 w 61"/>
                <a:gd name="T11" fmla="*/ 7 h 104"/>
                <a:gd name="T12" fmla="*/ 30 w 61"/>
                <a:gd name="T13" fmla="*/ 1 h 104"/>
                <a:gd name="T14" fmla="*/ 38 w 61"/>
                <a:gd name="T15" fmla="*/ 5 h 104"/>
                <a:gd name="T16" fmla="*/ 60 w 61"/>
                <a:gd name="T17" fmla="*/ 88 h 104"/>
                <a:gd name="T18" fmla="*/ 61 w 61"/>
                <a:gd name="T19" fmla="*/ 9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04">
                  <a:moveTo>
                    <a:pt x="61" y="91"/>
                  </a:moveTo>
                  <a:cubicBezTo>
                    <a:pt x="61" y="94"/>
                    <a:pt x="59" y="95"/>
                    <a:pt x="56" y="96"/>
                  </a:cubicBezTo>
                  <a:cubicBezTo>
                    <a:pt x="48" y="98"/>
                    <a:pt x="40" y="100"/>
                    <a:pt x="32" y="102"/>
                  </a:cubicBezTo>
                  <a:cubicBezTo>
                    <a:pt x="27" y="104"/>
                    <a:pt x="25" y="102"/>
                    <a:pt x="23" y="97"/>
                  </a:cubicBezTo>
                  <a:cubicBezTo>
                    <a:pt x="16" y="70"/>
                    <a:pt x="9" y="43"/>
                    <a:pt x="1" y="16"/>
                  </a:cubicBezTo>
                  <a:cubicBezTo>
                    <a:pt x="0" y="11"/>
                    <a:pt x="2" y="8"/>
                    <a:pt x="7" y="7"/>
                  </a:cubicBezTo>
                  <a:cubicBezTo>
                    <a:pt x="15" y="5"/>
                    <a:pt x="22" y="3"/>
                    <a:pt x="30" y="1"/>
                  </a:cubicBezTo>
                  <a:cubicBezTo>
                    <a:pt x="34" y="0"/>
                    <a:pt x="37" y="0"/>
                    <a:pt x="38" y="5"/>
                  </a:cubicBezTo>
                  <a:cubicBezTo>
                    <a:pt x="45" y="33"/>
                    <a:pt x="53" y="60"/>
                    <a:pt x="60" y="88"/>
                  </a:cubicBezTo>
                  <a:cubicBezTo>
                    <a:pt x="60" y="89"/>
                    <a:pt x="60" y="89"/>
                    <a:pt x="61" y="91"/>
                  </a:cubicBezTo>
                  <a:close/>
                </a:path>
              </a:pathLst>
            </a:custGeom>
            <a:grpFill/>
            <a:ln w="952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a:solidFill>
                  <a:schemeClr val="bg1"/>
                </a:solidFill>
                <a:latin typeface="+mj-lt"/>
              </a:endParaRPr>
            </a:p>
          </p:txBody>
        </p:sp>
        <p:sp>
          <p:nvSpPr>
            <p:cNvPr id="77" name="Freeform 38"/>
            <p:cNvSpPr>
              <a:spLocks/>
            </p:cNvSpPr>
            <p:nvPr/>
          </p:nvSpPr>
          <p:spPr bwMode="auto">
            <a:xfrm>
              <a:off x="3829" y="2312"/>
              <a:ext cx="42" cy="73"/>
            </a:xfrm>
            <a:custGeom>
              <a:avLst/>
              <a:gdLst>
                <a:gd name="T0" fmla="*/ 0 w 61"/>
                <a:gd name="T1" fmla="*/ 15 h 105"/>
                <a:gd name="T2" fmla="*/ 3 w 61"/>
                <a:gd name="T3" fmla="*/ 10 h 105"/>
                <a:gd name="T4" fmla="*/ 6 w 61"/>
                <a:gd name="T5" fmla="*/ 9 h 105"/>
                <a:gd name="T6" fmla="*/ 34 w 61"/>
                <a:gd name="T7" fmla="*/ 3 h 105"/>
                <a:gd name="T8" fmla="*/ 43 w 61"/>
                <a:gd name="T9" fmla="*/ 29 h 105"/>
                <a:gd name="T10" fmla="*/ 59 w 61"/>
                <a:gd name="T11" fmla="*/ 87 h 105"/>
                <a:gd name="T12" fmla="*/ 52 w 61"/>
                <a:gd name="T13" fmla="*/ 99 h 105"/>
                <a:gd name="T14" fmla="*/ 31 w 61"/>
                <a:gd name="T15" fmla="*/ 104 h 105"/>
                <a:gd name="T16" fmla="*/ 23 w 61"/>
                <a:gd name="T17" fmla="*/ 100 h 105"/>
                <a:gd name="T18" fmla="*/ 0 w 61"/>
                <a:gd name="T19" fmla="*/ 17 h 105"/>
                <a:gd name="T20" fmla="*/ 0 w 61"/>
                <a:gd name="T21" fmla="*/ 1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05">
                  <a:moveTo>
                    <a:pt x="0" y="15"/>
                  </a:moveTo>
                  <a:cubicBezTo>
                    <a:pt x="0" y="13"/>
                    <a:pt x="0" y="11"/>
                    <a:pt x="3" y="10"/>
                  </a:cubicBezTo>
                  <a:cubicBezTo>
                    <a:pt x="4" y="10"/>
                    <a:pt x="5" y="9"/>
                    <a:pt x="6" y="9"/>
                  </a:cubicBezTo>
                  <a:cubicBezTo>
                    <a:pt x="15" y="7"/>
                    <a:pt x="26" y="0"/>
                    <a:pt x="34" y="3"/>
                  </a:cubicBezTo>
                  <a:cubicBezTo>
                    <a:pt x="42" y="7"/>
                    <a:pt x="40" y="20"/>
                    <a:pt x="43" y="29"/>
                  </a:cubicBezTo>
                  <a:cubicBezTo>
                    <a:pt x="49" y="48"/>
                    <a:pt x="53" y="68"/>
                    <a:pt x="59" y="87"/>
                  </a:cubicBezTo>
                  <a:cubicBezTo>
                    <a:pt x="61" y="94"/>
                    <a:pt x="59" y="97"/>
                    <a:pt x="52" y="99"/>
                  </a:cubicBezTo>
                  <a:cubicBezTo>
                    <a:pt x="45" y="100"/>
                    <a:pt x="38" y="102"/>
                    <a:pt x="31" y="104"/>
                  </a:cubicBezTo>
                  <a:cubicBezTo>
                    <a:pt x="27" y="105"/>
                    <a:pt x="24" y="105"/>
                    <a:pt x="23" y="100"/>
                  </a:cubicBezTo>
                  <a:cubicBezTo>
                    <a:pt x="15" y="72"/>
                    <a:pt x="8" y="45"/>
                    <a:pt x="0" y="17"/>
                  </a:cubicBezTo>
                  <a:cubicBezTo>
                    <a:pt x="0" y="16"/>
                    <a:pt x="0" y="16"/>
                    <a:pt x="0" y="15"/>
                  </a:cubicBezTo>
                  <a:close/>
                </a:path>
              </a:pathLst>
            </a:custGeom>
            <a:grpFill/>
            <a:ln w="952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a:solidFill>
                  <a:schemeClr val="bg1"/>
                </a:solidFill>
                <a:latin typeface="+mj-lt"/>
              </a:endParaRPr>
            </a:p>
          </p:txBody>
        </p:sp>
        <p:sp>
          <p:nvSpPr>
            <p:cNvPr id="78" name="Freeform 39"/>
            <p:cNvSpPr>
              <a:spLocks/>
            </p:cNvSpPr>
            <p:nvPr/>
          </p:nvSpPr>
          <p:spPr bwMode="auto">
            <a:xfrm>
              <a:off x="3734" y="2248"/>
              <a:ext cx="72" cy="42"/>
            </a:xfrm>
            <a:custGeom>
              <a:avLst/>
              <a:gdLst>
                <a:gd name="T0" fmla="*/ 103 w 104"/>
                <a:gd name="T1" fmla="*/ 30 h 61"/>
                <a:gd name="T2" fmla="*/ 96 w 104"/>
                <a:gd name="T3" fmla="*/ 56 h 61"/>
                <a:gd name="T4" fmla="*/ 88 w 104"/>
                <a:gd name="T5" fmla="*/ 60 h 61"/>
                <a:gd name="T6" fmla="*/ 5 w 104"/>
                <a:gd name="T7" fmla="*/ 38 h 61"/>
                <a:gd name="T8" fmla="*/ 1 w 104"/>
                <a:gd name="T9" fmla="*/ 30 h 61"/>
                <a:gd name="T10" fmla="*/ 8 w 104"/>
                <a:gd name="T11" fmla="*/ 5 h 61"/>
                <a:gd name="T12" fmla="*/ 15 w 104"/>
                <a:gd name="T13" fmla="*/ 1 h 61"/>
                <a:gd name="T14" fmla="*/ 98 w 104"/>
                <a:gd name="T15" fmla="*/ 23 h 61"/>
                <a:gd name="T16" fmla="*/ 103 w 104"/>
                <a:gd name="T17"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61">
                  <a:moveTo>
                    <a:pt x="103" y="30"/>
                  </a:moveTo>
                  <a:cubicBezTo>
                    <a:pt x="100" y="39"/>
                    <a:pt x="98" y="48"/>
                    <a:pt x="96" y="56"/>
                  </a:cubicBezTo>
                  <a:cubicBezTo>
                    <a:pt x="94" y="61"/>
                    <a:pt x="92" y="61"/>
                    <a:pt x="88" y="60"/>
                  </a:cubicBezTo>
                  <a:cubicBezTo>
                    <a:pt x="60" y="52"/>
                    <a:pt x="33" y="45"/>
                    <a:pt x="5" y="38"/>
                  </a:cubicBezTo>
                  <a:cubicBezTo>
                    <a:pt x="1" y="37"/>
                    <a:pt x="0" y="34"/>
                    <a:pt x="1" y="30"/>
                  </a:cubicBezTo>
                  <a:cubicBezTo>
                    <a:pt x="3" y="22"/>
                    <a:pt x="6" y="14"/>
                    <a:pt x="8" y="5"/>
                  </a:cubicBezTo>
                  <a:cubicBezTo>
                    <a:pt x="9" y="1"/>
                    <a:pt x="11" y="0"/>
                    <a:pt x="15" y="1"/>
                  </a:cubicBezTo>
                  <a:cubicBezTo>
                    <a:pt x="43" y="9"/>
                    <a:pt x="70" y="16"/>
                    <a:pt x="98" y="23"/>
                  </a:cubicBezTo>
                  <a:cubicBezTo>
                    <a:pt x="102" y="24"/>
                    <a:pt x="104" y="26"/>
                    <a:pt x="103" y="30"/>
                  </a:cubicBezTo>
                  <a:close/>
                </a:path>
              </a:pathLst>
            </a:custGeom>
            <a:grpFill/>
            <a:ln w="952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a:solidFill>
                  <a:schemeClr val="bg1"/>
                </a:solidFill>
                <a:latin typeface="+mj-lt"/>
              </a:endParaRPr>
            </a:p>
          </p:txBody>
        </p:sp>
      </p:grpSp>
      <p:grpSp>
        <p:nvGrpSpPr>
          <p:cNvPr id="80" name="Group 42"/>
          <p:cNvGrpSpPr>
            <a:grpSpLocks noChangeAspect="1"/>
          </p:cNvGrpSpPr>
          <p:nvPr/>
        </p:nvGrpSpPr>
        <p:grpSpPr bwMode="auto">
          <a:xfrm>
            <a:off x="7038824" y="5296995"/>
            <a:ext cx="320663" cy="317549"/>
            <a:chOff x="3505" y="1795"/>
            <a:chExt cx="824" cy="816"/>
          </a:xfrm>
          <a:solidFill>
            <a:srgbClr val="FFFFFF"/>
          </a:solidFill>
        </p:grpSpPr>
        <p:sp>
          <p:nvSpPr>
            <p:cNvPr id="81" name="Freeform 43"/>
            <p:cNvSpPr>
              <a:spLocks noEditPoints="1"/>
            </p:cNvSpPr>
            <p:nvPr/>
          </p:nvSpPr>
          <p:spPr bwMode="auto">
            <a:xfrm>
              <a:off x="3505" y="1795"/>
              <a:ext cx="824" cy="816"/>
            </a:xfrm>
            <a:custGeom>
              <a:avLst/>
              <a:gdLst>
                <a:gd name="T0" fmla="*/ 1011 w 1011"/>
                <a:gd name="T1" fmla="*/ 499 h 1001"/>
                <a:gd name="T2" fmla="*/ 506 w 1011"/>
                <a:gd name="T3" fmla="*/ 1001 h 1001"/>
                <a:gd name="T4" fmla="*/ 1 w 1011"/>
                <a:gd name="T5" fmla="*/ 501 h 1001"/>
                <a:gd name="T6" fmla="*/ 508 w 1011"/>
                <a:gd name="T7" fmla="*/ 0 h 1001"/>
                <a:gd name="T8" fmla="*/ 1011 w 1011"/>
                <a:gd name="T9" fmla="*/ 499 h 1001"/>
                <a:gd name="T10" fmla="*/ 941 w 1011"/>
                <a:gd name="T11" fmla="*/ 498 h 1001"/>
                <a:gd name="T12" fmla="*/ 507 w 1011"/>
                <a:gd name="T13" fmla="*/ 69 h 1001"/>
                <a:gd name="T14" fmla="*/ 70 w 1011"/>
                <a:gd name="T15" fmla="*/ 502 h 1001"/>
                <a:gd name="T16" fmla="*/ 510 w 1011"/>
                <a:gd name="T17" fmla="*/ 932 h 1001"/>
                <a:gd name="T18" fmla="*/ 941 w 1011"/>
                <a:gd name="T19" fmla="*/ 498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1" h="1001">
                  <a:moveTo>
                    <a:pt x="1011" y="499"/>
                  </a:moveTo>
                  <a:cubicBezTo>
                    <a:pt x="1011" y="777"/>
                    <a:pt x="786" y="1001"/>
                    <a:pt x="506" y="1001"/>
                  </a:cubicBezTo>
                  <a:cubicBezTo>
                    <a:pt x="228" y="1001"/>
                    <a:pt x="1" y="776"/>
                    <a:pt x="1" y="501"/>
                  </a:cubicBezTo>
                  <a:cubicBezTo>
                    <a:pt x="0" y="223"/>
                    <a:pt x="227" y="0"/>
                    <a:pt x="508" y="0"/>
                  </a:cubicBezTo>
                  <a:cubicBezTo>
                    <a:pt x="786" y="0"/>
                    <a:pt x="1011" y="224"/>
                    <a:pt x="1011" y="499"/>
                  </a:cubicBezTo>
                  <a:close/>
                  <a:moveTo>
                    <a:pt x="941" y="498"/>
                  </a:moveTo>
                  <a:cubicBezTo>
                    <a:pt x="941" y="260"/>
                    <a:pt x="748" y="70"/>
                    <a:pt x="507" y="69"/>
                  </a:cubicBezTo>
                  <a:cubicBezTo>
                    <a:pt x="266" y="68"/>
                    <a:pt x="70" y="263"/>
                    <a:pt x="70" y="502"/>
                  </a:cubicBezTo>
                  <a:cubicBezTo>
                    <a:pt x="71" y="741"/>
                    <a:pt x="266" y="932"/>
                    <a:pt x="510" y="932"/>
                  </a:cubicBezTo>
                  <a:cubicBezTo>
                    <a:pt x="748" y="932"/>
                    <a:pt x="942" y="737"/>
                    <a:pt x="941" y="498"/>
                  </a:cubicBezTo>
                  <a:close/>
                </a:path>
              </a:pathLst>
            </a:custGeom>
            <a:grpFill/>
            <a:ln w="952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a:solidFill>
                  <a:schemeClr val="bg1"/>
                </a:solidFill>
                <a:latin typeface="+mj-lt"/>
              </a:endParaRPr>
            </a:p>
          </p:txBody>
        </p:sp>
        <p:sp>
          <p:nvSpPr>
            <p:cNvPr id="82" name="Freeform 44"/>
            <p:cNvSpPr>
              <a:spLocks/>
            </p:cNvSpPr>
            <p:nvPr/>
          </p:nvSpPr>
          <p:spPr bwMode="auto">
            <a:xfrm>
              <a:off x="3755" y="1968"/>
              <a:ext cx="325" cy="428"/>
            </a:xfrm>
            <a:custGeom>
              <a:avLst/>
              <a:gdLst>
                <a:gd name="T0" fmla="*/ 367 w 367"/>
                <a:gd name="T1" fmla="*/ 480 h 482"/>
                <a:gd name="T2" fmla="*/ 348 w 367"/>
                <a:gd name="T3" fmla="*/ 472 h 482"/>
                <a:gd name="T4" fmla="*/ 209 w 367"/>
                <a:gd name="T5" fmla="*/ 375 h 482"/>
                <a:gd name="T6" fmla="*/ 160 w 367"/>
                <a:gd name="T7" fmla="*/ 374 h 482"/>
                <a:gd name="T8" fmla="*/ 23 w 367"/>
                <a:gd name="T9" fmla="*/ 471 h 482"/>
                <a:gd name="T10" fmla="*/ 3 w 367"/>
                <a:gd name="T11" fmla="*/ 481 h 482"/>
                <a:gd name="T12" fmla="*/ 6 w 367"/>
                <a:gd name="T13" fmla="*/ 461 h 482"/>
                <a:gd name="T14" fmla="*/ 174 w 367"/>
                <a:gd name="T15" fmla="*/ 16 h 482"/>
                <a:gd name="T16" fmla="*/ 184 w 367"/>
                <a:gd name="T17" fmla="*/ 0 h 482"/>
                <a:gd name="T18" fmla="*/ 194 w 367"/>
                <a:gd name="T19" fmla="*/ 15 h 482"/>
                <a:gd name="T20" fmla="*/ 359 w 367"/>
                <a:gd name="T21" fmla="*/ 452 h 482"/>
                <a:gd name="T22" fmla="*/ 367 w 367"/>
                <a:gd name="T23" fmla="*/ 48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7" h="482">
                  <a:moveTo>
                    <a:pt x="367" y="480"/>
                  </a:moveTo>
                  <a:cubicBezTo>
                    <a:pt x="358" y="482"/>
                    <a:pt x="354" y="476"/>
                    <a:pt x="348" y="472"/>
                  </a:cubicBezTo>
                  <a:cubicBezTo>
                    <a:pt x="302" y="440"/>
                    <a:pt x="255" y="409"/>
                    <a:pt x="209" y="375"/>
                  </a:cubicBezTo>
                  <a:cubicBezTo>
                    <a:pt x="191" y="362"/>
                    <a:pt x="179" y="361"/>
                    <a:pt x="160" y="374"/>
                  </a:cubicBezTo>
                  <a:cubicBezTo>
                    <a:pt x="115" y="408"/>
                    <a:pt x="69" y="439"/>
                    <a:pt x="23" y="471"/>
                  </a:cubicBezTo>
                  <a:cubicBezTo>
                    <a:pt x="17" y="475"/>
                    <a:pt x="12" y="480"/>
                    <a:pt x="3" y="481"/>
                  </a:cubicBezTo>
                  <a:cubicBezTo>
                    <a:pt x="0" y="474"/>
                    <a:pt x="4" y="467"/>
                    <a:pt x="6" y="461"/>
                  </a:cubicBezTo>
                  <a:cubicBezTo>
                    <a:pt x="62" y="313"/>
                    <a:pt x="118" y="165"/>
                    <a:pt x="174" y="16"/>
                  </a:cubicBezTo>
                  <a:cubicBezTo>
                    <a:pt x="176" y="10"/>
                    <a:pt x="177" y="1"/>
                    <a:pt x="184" y="0"/>
                  </a:cubicBezTo>
                  <a:cubicBezTo>
                    <a:pt x="192" y="0"/>
                    <a:pt x="192" y="10"/>
                    <a:pt x="194" y="15"/>
                  </a:cubicBezTo>
                  <a:cubicBezTo>
                    <a:pt x="249" y="161"/>
                    <a:pt x="304" y="307"/>
                    <a:pt x="359" y="452"/>
                  </a:cubicBezTo>
                  <a:cubicBezTo>
                    <a:pt x="363" y="461"/>
                    <a:pt x="367" y="469"/>
                    <a:pt x="367" y="480"/>
                  </a:cubicBezTo>
                  <a:close/>
                </a:path>
              </a:pathLst>
            </a:custGeom>
            <a:grpFill/>
            <a:ln w="9525">
              <a:solidFill>
                <a:srgbClr val="0078D7"/>
              </a:solidFill>
              <a:round/>
              <a:headEnd/>
              <a:tailEnd/>
            </a:ln>
            <a:extLst/>
          </p:spPr>
          <p:txBody>
            <a:bodyPr vert="horz" wrap="square" lIns="91427" tIns="45713" rIns="91427" bIns="45713" numCol="1" anchor="t" anchorCtr="0" compatLnSpc="1">
              <a:prstTxWarp prst="textNoShape">
                <a:avLst/>
              </a:prstTxWarp>
            </a:bodyPr>
            <a:lstStyle/>
            <a:p>
              <a:pPr defTabSz="914224"/>
              <a:endParaRPr lang="en-US" sz="1800" kern="0">
                <a:solidFill>
                  <a:schemeClr val="bg1"/>
                </a:solidFill>
                <a:latin typeface="+mj-lt"/>
              </a:endParaRPr>
            </a:p>
          </p:txBody>
        </p:sp>
      </p:grpSp>
      <p:grpSp>
        <p:nvGrpSpPr>
          <p:cNvPr id="10" name="Group 9"/>
          <p:cNvGrpSpPr/>
          <p:nvPr/>
        </p:nvGrpSpPr>
        <p:grpSpPr>
          <a:xfrm>
            <a:off x="409883" y="3688151"/>
            <a:ext cx="2566240" cy="1585884"/>
            <a:chOff x="767724" y="3005361"/>
            <a:chExt cx="1998809" cy="1585884"/>
          </a:xfrm>
        </p:grpSpPr>
        <p:sp>
          <p:nvSpPr>
            <p:cNvPr id="35" name="Pentagon 34"/>
            <p:cNvSpPr/>
            <p:nvPr/>
          </p:nvSpPr>
          <p:spPr bwMode="auto">
            <a:xfrm>
              <a:off x="767724" y="3005361"/>
              <a:ext cx="1998809" cy="1585884"/>
            </a:xfrm>
            <a:prstGeom prst="homePlate">
              <a:avLst>
                <a:gd name="adj" fmla="val 23573"/>
              </a:avLst>
            </a:prstGeom>
            <a:solidFill>
              <a:srgbClr val="FBFBFB"/>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0078D7"/>
                </a:solidFill>
                <a:effectLst/>
                <a:uLnTx/>
                <a:uFillTx/>
                <a:latin typeface="+mj-lt"/>
                <a:ea typeface="Segoe UI" pitchFamily="34" charset="0"/>
                <a:cs typeface="Segoe UI" pitchFamily="34" charset="0"/>
              </a:endParaRPr>
            </a:p>
          </p:txBody>
        </p:sp>
        <p:sp>
          <p:nvSpPr>
            <p:cNvPr id="36" name="Rectangle 35"/>
            <p:cNvSpPr/>
            <p:nvPr/>
          </p:nvSpPr>
          <p:spPr>
            <a:xfrm>
              <a:off x="975309" y="3420025"/>
              <a:ext cx="1395711" cy="756557"/>
            </a:xfrm>
            <a:prstGeom prst="rect">
              <a:avLst/>
            </a:prstGeom>
            <a:noFill/>
            <a:ln w="57150">
              <a:noFill/>
            </a:ln>
          </p:spPr>
          <p:txBody>
            <a:bodyPr vert="horz" wrap="square" lIns="89595" tIns="44798" rIns="89595" bIns="44798" numCol="1" anchor="ctr" anchorCtr="0" compatLnSpc="1">
              <a:prstTxWarp prst="textNoShape">
                <a:avLst/>
              </a:prstTxWarp>
            </a:bodyPr>
            <a:lstStyle/>
            <a:p>
              <a:pPr lvl="0" algn="ctr" defTabSz="913834">
                <a:spcAft>
                  <a:spcPts val="700"/>
                </a:spcAft>
                <a:defRPr/>
              </a:pPr>
              <a:r>
                <a:rPr lang="en-US" sz="1400" kern="0" dirty="0">
                  <a:solidFill>
                    <a:prstClr val="black"/>
                  </a:solidFill>
                </a:rPr>
                <a:t>Keep our customers safe when browsing the web</a:t>
              </a:r>
            </a:p>
          </p:txBody>
        </p:sp>
      </p:grpSp>
      <p:sp>
        <p:nvSpPr>
          <p:cNvPr id="37" name="TextBox 36"/>
          <p:cNvSpPr txBox="1"/>
          <p:nvPr/>
        </p:nvSpPr>
        <p:spPr>
          <a:xfrm>
            <a:off x="409884" y="3304005"/>
            <a:ext cx="2171518" cy="384146"/>
          </a:xfrm>
          <a:prstGeom prst="rect">
            <a:avLst/>
          </a:prstGeom>
        </p:spPr>
        <p:txBody>
          <a:bodyPr vert="horz" wrap="square" lIns="93247" tIns="93247" rIns="93247" bIns="93247" rtlCol="0" anchor="t">
            <a:noAutofit/>
          </a:bodyPr>
          <a:lstStyle/>
          <a:p>
            <a:pPr marL="0" marR="0" lvl="0" indent="0" algn="ctr" defTabSz="950844" eaLnBrk="1" fontAlgn="auto" latinLnBrk="0" hangingPunct="1">
              <a:lnSpc>
                <a:spcPct val="90000"/>
              </a:lnSpc>
              <a:spcBef>
                <a:spcPts val="0"/>
              </a:spcBef>
              <a:spcAft>
                <a:spcPts val="612"/>
              </a:spcAft>
              <a:buClrTx/>
              <a:buSzTx/>
              <a:buFontTx/>
              <a:buNone/>
              <a:tabLst/>
              <a:defRPr/>
            </a:pPr>
            <a:r>
              <a:rPr kumimoji="0" lang="en-US" sz="1599" b="0" i="0" u="none" strike="noStrike" kern="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Objective</a:t>
            </a:r>
          </a:p>
        </p:txBody>
      </p:sp>
      <p:grpSp>
        <p:nvGrpSpPr>
          <p:cNvPr id="11" name="Group 10"/>
          <p:cNvGrpSpPr/>
          <p:nvPr/>
        </p:nvGrpSpPr>
        <p:grpSpPr>
          <a:xfrm>
            <a:off x="3284402" y="3688151"/>
            <a:ext cx="2566240" cy="1585884"/>
            <a:chOff x="3136452" y="3005361"/>
            <a:chExt cx="1998809" cy="1585884"/>
          </a:xfrm>
        </p:grpSpPr>
        <p:sp>
          <p:nvSpPr>
            <p:cNvPr id="44" name="Rectangle 43"/>
            <p:cNvSpPr/>
            <p:nvPr/>
          </p:nvSpPr>
          <p:spPr bwMode="auto">
            <a:xfrm>
              <a:off x="3136452" y="3005361"/>
              <a:ext cx="1998809" cy="1585884"/>
            </a:xfrm>
            <a:prstGeom prst="homePlate">
              <a:avLst>
                <a:gd name="adj" fmla="val 25175"/>
              </a:avLst>
            </a:prstGeom>
            <a:solidFill>
              <a:srgbClr val="FBFBFB"/>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solidFill>
                  <a:srgbClr val="0078D7"/>
                </a:solidFill>
                <a:effectLst/>
                <a:uLnTx/>
                <a:uFillTx/>
                <a:latin typeface="+mj-lt"/>
                <a:ea typeface="Segoe UI" pitchFamily="34" charset="0"/>
                <a:cs typeface="Segoe UI" pitchFamily="34" charset="0"/>
              </a:endParaRPr>
            </a:p>
          </p:txBody>
        </p:sp>
        <p:sp>
          <p:nvSpPr>
            <p:cNvPr id="45" name="Rectangle 44"/>
            <p:cNvSpPr/>
            <p:nvPr/>
          </p:nvSpPr>
          <p:spPr>
            <a:xfrm>
              <a:off x="3242392" y="3158314"/>
              <a:ext cx="1717495" cy="1279979"/>
            </a:xfrm>
            <a:prstGeom prst="homePlate">
              <a:avLst>
                <a:gd name="adj" fmla="val 0"/>
              </a:avLst>
            </a:prstGeom>
            <a:noFill/>
            <a:ln w="57150">
              <a:noFill/>
            </a:ln>
          </p:spPr>
          <p:txBody>
            <a:bodyPr vert="horz" wrap="square" lIns="89595" tIns="44798" rIns="89595" bIns="44798" numCol="1" anchor="ctr" anchorCtr="0" compatLnSpc="1">
              <a:prstTxWarp prst="textNoShape">
                <a:avLst/>
              </a:prstTxWarp>
            </a:bodyPr>
            <a:lstStyle/>
            <a:p>
              <a:pPr lvl="0" algn="ctr" defTabSz="913834">
                <a:spcAft>
                  <a:spcPts val="700"/>
                </a:spcAft>
                <a:defRPr/>
              </a:pPr>
              <a:r>
                <a:rPr lang="en-US" sz="1400" kern="0" dirty="0">
                  <a:solidFill>
                    <a:prstClr val="black"/>
                  </a:solidFill>
                </a:rPr>
                <a:t>Make it difficult and costly for attackers to find and exploit vulnerabilities in Microsoft Edge</a:t>
              </a:r>
            </a:p>
          </p:txBody>
        </p:sp>
      </p:grpSp>
      <p:sp>
        <p:nvSpPr>
          <p:cNvPr id="46" name="TextBox 45"/>
          <p:cNvSpPr txBox="1"/>
          <p:nvPr/>
        </p:nvSpPr>
        <p:spPr>
          <a:xfrm>
            <a:off x="3284403" y="3294204"/>
            <a:ext cx="2171518" cy="384146"/>
          </a:xfrm>
          <a:prstGeom prst="rect">
            <a:avLst/>
          </a:prstGeom>
        </p:spPr>
        <p:txBody>
          <a:bodyPr vert="horz" wrap="square" lIns="93247" tIns="93247" rIns="93247" bIns="93247" rtlCol="0" anchor="t">
            <a:noAutofit/>
          </a:bodyPr>
          <a:lstStyle/>
          <a:p>
            <a:pPr marL="0" marR="0" lvl="0" indent="0" algn="ctr" defTabSz="950844" eaLnBrk="1" fontAlgn="auto" latinLnBrk="0" hangingPunct="1">
              <a:lnSpc>
                <a:spcPct val="90000"/>
              </a:lnSpc>
              <a:spcBef>
                <a:spcPts val="0"/>
              </a:spcBef>
              <a:spcAft>
                <a:spcPts val="612"/>
              </a:spcAft>
              <a:buClrTx/>
              <a:buSzTx/>
              <a:buFontTx/>
              <a:buNone/>
              <a:tabLst/>
              <a:defRPr/>
            </a:pPr>
            <a:r>
              <a:rPr kumimoji="0" lang="en-US" sz="1599" b="0" i="0" u="none" strike="noStrike" kern="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Strategy</a:t>
            </a:r>
          </a:p>
        </p:txBody>
      </p:sp>
      <p:sp>
        <p:nvSpPr>
          <p:cNvPr id="52" name="TextBox 51"/>
          <p:cNvSpPr txBox="1"/>
          <p:nvPr/>
        </p:nvSpPr>
        <p:spPr>
          <a:xfrm>
            <a:off x="6941820" y="2608777"/>
            <a:ext cx="5084771" cy="384146"/>
          </a:xfrm>
          <a:prstGeom prst="rect">
            <a:avLst/>
          </a:prstGeom>
        </p:spPr>
        <p:txBody>
          <a:bodyPr vert="horz" wrap="square" lIns="93247" tIns="93247" rIns="93247" bIns="93247" rtlCol="0" anchor="t">
            <a:noAutofit/>
          </a:bodyPr>
          <a:lstStyle/>
          <a:p>
            <a:pPr marL="0" marR="0" lvl="0" indent="0" algn="ctr" defTabSz="950844" eaLnBrk="1" fontAlgn="auto" latinLnBrk="0" hangingPunct="1">
              <a:lnSpc>
                <a:spcPct val="90000"/>
              </a:lnSpc>
              <a:spcBef>
                <a:spcPts val="0"/>
              </a:spcBef>
              <a:spcAft>
                <a:spcPts val="612"/>
              </a:spcAft>
              <a:buClrTx/>
              <a:buSzTx/>
              <a:buFontTx/>
              <a:buNone/>
              <a:tabLst/>
              <a:defRPr/>
            </a:pPr>
            <a:r>
              <a:rPr kumimoji="0" lang="en-US" sz="1599" b="0" i="0" u="none" strike="noStrike" kern="0" cap="none" spc="0" normalizeH="0" baseline="0" noProof="0" dirty="0">
                <a:ln>
                  <a:noFill/>
                </a:ln>
                <a:solidFill>
                  <a:srgbClr val="0078D7"/>
                </a:solidFill>
                <a:effectLst/>
                <a:uLnTx/>
                <a:uFillTx/>
                <a:latin typeface="Segoe UI Semibold" panose="020B0702040204020203" pitchFamily="34" charset="0"/>
                <a:ea typeface="Segoe UI" pitchFamily="34" charset="0"/>
                <a:cs typeface="Segoe UI Semibold" panose="020B0702040204020203" pitchFamily="34" charset="0"/>
              </a:rPr>
              <a:t>Tactics</a:t>
            </a:r>
          </a:p>
        </p:txBody>
      </p:sp>
      <p:grpSp>
        <p:nvGrpSpPr>
          <p:cNvPr id="53" name="Group 52"/>
          <p:cNvGrpSpPr/>
          <p:nvPr/>
        </p:nvGrpSpPr>
        <p:grpSpPr>
          <a:xfrm>
            <a:off x="2683401" y="4010150"/>
            <a:ext cx="893724" cy="893722"/>
            <a:chOff x="3777720" y="1543330"/>
            <a:chExt cx="800000" cy="800000"/>
          </a:xfrm>
        </p:grpSpPr>
        <p:sp>
          <p:nvSpPr>
            <p:cNvPr id="54" name="Oval 53"/>
            <p:cNvSpPr/>
            <p:nvPr/>
          </p:nvSpPr>
          <p:spPr bwMode="auto">
            <a:xfrm>
              <a:off x="3777720" y="1543330"/>
              <a:ext cx="800000" cy="800000"/>
            </a:xfrm>
            <a:prstGeom prst="ellipse">
              <a:avLst/>
            </a:prstGeom>
            <a:solidFill>
              <a:srgbClr val="FFFFFF"/>
            </a:solidFill>
            <a:ln w="76200" cap="flat" cmpd="sng" algn="ctr">
              <a:solidFill>
                <a:srgbClr val="FFFFFF"/>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800" kern="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5" name="Oval 54"/>
            <p:cNvSpPr/>
            <p:nvPr/>
          </p:nvSpPr>
          <p:spPr bwMode="auto">
            <a:xfrm>
              <a:off x="3810447" y="1576057"/>
              <a:ext cx="734547" cy="734547"/>
            </a:xfrm>
            <a:prstGeom prst="ellipse">
              <a:avLst/>
            </a:prstGeom>
            <a:solidFill>
              <a:srgbClr val="0060AC"/>
            </a:solidFill>
            <a:ln w="9525" cap="flat" cmpd="sng" algn="ctr">
              <a:solidFill>
                <a:srgbClr val="0060AC"/>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800" kern="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6" name="Oval 55"/>
            <p:cNvSpPr/>
            <p:nvPr/>
          </p:nvSpPr>
          <p:spPr bwMode="auto">
            <a:xfrm>
              <a:off x="3848057" y="1613667"/>
              <a:ext cx="659327" cy="659327"/>
            </a:xfrm>
            <a:prstGeom prst="ellipse">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800" kern="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7" name="TextBox 56"/>
            <p:cNvSpPr txBox="1"/>
            <p:nvPr/>
          </p:nvSpPr>
          <p:spPr>
            <a:xfrm>
              <a:off x="3842903" y="1608020"/>
              <a:ext cx="680998" cy="716058"/>
            </a:xfrm>
            <a:prstGeom prst="rect">
              <a:avLst/>
            </a:prstGeom>
            <a:noFill/>
          </p:spPr>
          <p:txBody>
            <a:bodyPr wrap="square" lIns="186521" tIns="149217" rIns="186521" bIns="149217" rtlCol="0" anchor="ctr">
              <a:spAutoFit/>
            </a:bodyPr>
            <a:lstStyle/>
            <a:p>
              <a:pPr algn="ctr" defTabSz="932597">
                <a:lnSpc>
                  <a:spcPct val="90000"/>
                </a:lnSpc>
                <a:spcAft>
                  <a:spcPts val="612"/>
                </a:spcAft>
              </a:pPr>
              <a:r>
                <a:rPr lang="en-US" sz="3600" dirty="0">
                  <a:solidFill>
                    <a:srgbClr val="FFFFFF"/>
                  </a:solidFill>
                  <a:latin typeface="+mj-lt"/>
                  <a:sym typeface="Wingdings" panose="05000000000000000000" pitchFamily="2" charset="2"/>
                </a:rPr>
                <a:t></a:t>
              </a:r>
              <a:endParaRPr lang="en-US" sz="3600" dirty="0">
                <a:solidFill>
                  <a:srgbClr val="FFFFFF"/>
                </a:solidFill>
                <a:latin typeface="+mj-lt"/>
              </a:endParaRPr>
            </a:p>
          </p:txBody>
        </p:sp>
      </p:grpSp>
      <p:grpSp>
        <p:nvGrpSpPr>
          <p:cNvPr id="58" name="Group 57"/>
          <p:cNvGrpSpPr/>
          <p:nvPr/>
        </p:nvGrpSpPr>
        <p:grpSpPr>
          <a:xfrm>
            <a:off x="5557920" y="4010150"/>
            <a:ext cx="893724" cy="893722"/>
            <a:chOff x="3777720" y="1543330"/>
            <a:chExt cx="800000" cy="800000"/>
          </a:xfrm>
        </p:grpSpPr>
        <p:sp>
          <p:nvSpPr>
            <p:cNvPr id="59" name="Oval 58"/>
            <p:cNvSpPr/>
            <p:nvPr/>
          </p:nvSpPr>
          <p:spPr bwMode="auto">
            <a:xfrm>
              <a:off x="3777720" y="1543330"/>
              <a:ext cx="800000" cy="800000"/>
            </a:xfrm>
            <a:prstGeom prst="ellipse">
              <a:avLst/>
            </a:prstGeom>
            <a:solidFill>
              <a:srgbClr val="FFFFFF"/>
            </a:solidFill>
            <a:ln w="76200" cap="flat" cmpd="sng" algn="ctr">
              <a:solidFill>
                <a:srgbClr val="FFFFFF"/>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800" kern="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0" name="Oval 59"/>
            <p:cNvSpPr/>
            <p:nvPr/>
          </p:nvSpPr>
          <p:spPr bwMode="auto">
            <a:xfrm>
              <a:off x="3810447" y="1576057"/>
              <a:ext cx="734547" cy="734547"/>
            </a:xfrm>
            <a:prstGeom prst="ellipse">
              <a:avLst/>
            </a:prstGeom>
            <a:solidFill>
              <a:srgbClr val="0060AC"/>
            </a:solidFill>
            <a:ln w="9525" cap="flat" cmpd="sng" algn="ctr">
              <a:solidFill>
                <a:srgbClr val="0060AC"/>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800" kern="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1" name="Oval 60"/>
            <p:cNvSpPr/>
            <p:nvPr/>
          </p:nvSpPr>
          <p:spPr bwMode="auto">
            <a:xfrm>
              <a:off x="3848057" y="1613667"/>
              <a:ext cx="659327" cy="659327"/>
            </a:xfrm>
            <a:prstGeom prst="ellipse">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800" kern="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2" name="TextBox 61"/>
            <p:cNvSpPr txBox="1"/>
            <p:nvPr/>
          </p:nvSpPr>
          <p:spPr>
            <a:xfrm>
              <a:off x="3842903" y="1608020"/>
              <a:ext cx="680998" cy="716058"/>
            </a:xfrm>
            <a:prstGeom prst="rect">
              <a:avLst/>
            </a:prstGeom>
            <a:noFill/>
          </p:spPr>
          <p:txBody>
            <a:bodyPr wrap="square" lIns="186521" tIns="149217" rIns="186521" bIns="149217" rtlCol="0" anchor="ctr">
              <a:spAutoFit/>
            </a:bodyPr>
            <a:lstStyle/>
            <a:p>
              <a:pPr algn="ctr" defTabSz="932597">
                <a:lnSpc>
                  <a:spcPct val="90000"/>
                </a:lnSpc>
                <a:spcAft>
                  <a:spcPts val="612"/>
                </a:spcAft>
              </a:pPr>
              <a:r>
                <a:rPr lang="en-US" sz="3600" dirty="0">
                  <a:solidFill>
                    <a:srgbClr val="FFFFFF"/>
                  </a:solidFill>
                  <a:latin typeface="+mj-lt"/>
                  <a:sym typeface="Wingdings" panose="05000000000000000000" pitchFamily="2" charset="2"/>
                </a:rPr>
                <a:t></a:t>
              </a:r>
              <a:endParaRPr lang="en-US" sz="3600" dirty="0">
                <a:solidFill>
                  <a:srgbClr val="FFFFFF"/>
                </a:solidFill>
                <a:latin typeface="+mj-lt"/>
              </a:endParaRPr>
            </a:p>
          </p:txBody>
        </p:sp>
      </p:grpSp>
      <p:sp>
        <p:nvSpPr>
          <p:cNvPr id="83" name="TextBox 82"/>
          <p:cNvSpPr txBox="1"/>
          <p:nvPr/>
        </p:nvSpPr>
        <p:spPr>
          <a:xfrm>
            <a:off x="1008196" y="1875003"/>
            <a:ext cx="9986530" cy="384146"/>
          </a:xfrm>
          <a:prstGeom prst="rect">
            <a:avLst/>
          </a:prstGeom>
        </p:spPr>
        <p:txBody>
          <a:bodyPr vert="horz" wrap="square" lIns="93247" tIns="93247" rIns="93247" bIns="93247" rtlCol="0" anchor="t">
            <a:noAutofit/>
          </a:bodyPr>
          <a:lstStyle/>
          <a:p>
            <a:pPr lvl="0" algn="ctr" defTabSz="950844">
              <a:lnSpc>
                <a:spcPct val="90000"/>
              </a:lnSpc>
              <a:spcAft>
                <a:spcPts val="612"/>
              </a:spcAft>
              <a:defRPr/>
            </a:pPr>
            <a:r>
              <a:rPr lang="en-US" sz="1599" kern="0" dirty="0">
                <a:solidFill>
                  <a:srgbClr val="525252"/>
                </a:solidFill>
                <a:latin typeface="Segoe UI Semibold" panose="020B0702040204020203" pitchFamily="34" charset="0"/>
                <a:ea typeface="Segoe UI" pitchFamily="34" charset="0"/>
                <a:cs typeface="Segoe UI Semibold" panose="020B0702040204020203" pitchFamily="34" charset="0"/>
              </a:rPr>
              <a:t>Microsoft Edge is the most secure browser Microsoft has ever shipped </a:t>
            </a:r>
          </a:p>
          <a:p>
            <a:pPr marL="0" marR="0" lvl="0" indent="0" algn="ctr" defTabSz="950844" eaLnBrk="1" fontAlgn="auto" latinLnBrk="0" hangingPunct="1">
              <a:lnSpc>
                <a:spcPct val="90000"/>
              </a:lnSpc>
              <a:spcBef>
                <a:spcPts val="0"/>
              </a:spcBef>
              <a:spcAft>
                <a:spcPts val="612"/>
              </a:spcAft>
              <a:buClrTx/>
              <a:buSzTx/>
              <a:buFontTx/>
              <a:buNone/>
              <a:tabLst/>
              <a:defRPr/>
            </a:pPr>
            <a:endParaRPr kumimoji="0" lang="en-US" sz="1599" b="0" i="0" u="none" strike="noStrike" kern="0" cap="none" spc="0" normalizeH="0" baseline="0" noProof="0" dirty="0">
              <a:ln>
                <a:noFill/>
              </a:ln>
              <a:solidFill>
                <a:srgbClr val="525252"/>
              </a:solidFill>
              <a:effectLst/>
              <a:uLnTx/>
              <a:uFillTx/>
              <a:latin typeface="Segoe UI Semibold" panose="020B0702040204020203" pitchFamily="34" charset="0"/>
              <a:ea typeface="Segoe UI" pitchFamily="34" charset="0"/>
              <a:cs typeface="Segoe UI Semibold" panose="020B0702040204020203" pitchFamily="34" charset="0"/>
            </a:endParaRPr>
          </a:p>
        </p:txBody>
      </p:sp>
      <p:sp>
        <p:nvSpPr>
          <p:cNvPr id="84" name="Rectangle 83"/>
          <p:cNvSpPr/>
          <p:nvPr/>
        </p:nvSpPr>
        <p:spPr bwMode="auto">
          <a:xfrm>
            <a:off x="1517" y="6948812"/>
            <a:ext cx="12434076" cy="45713"/>
          </a:xfrm>
          <a:prstGeom prst="rect">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293"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mj-lt"/>
              <a:ea typeface="Segoe UI" pitchFamily="34" charset="0"/>
              <a:cs typeface="Segoe UI" pitchFamily="34" charset="0"/>
            </a:endParaRPr>
          </a:p>
        </p:txBody>
      </p:sp>
      <p:sp>
        <p:nvSpPr>
          <p:cNvPr id="88" name="Rectangle 87"/>
          <p:cNvSpPr/>
          <p:nvPr/>
        </p:nvSpPr>
        <p:spPr>
          <a:xfrm>
            <a:off x="7512468" y="3391625"/>
            <a:ext cx="4520789" cy="286232"/>
          </a:xfrm>
          <a:prstGeom prst="rect">
            <a:avLst/>
          </a:prstGeom>
        </p:spPr>
        <p:txBody>
          <a:bodyPr wrap="none">
            <a:spAutoFit/>
          </a:bodyPr>
          <a:lstStyle/>
          <a:p>
            <a:pPr marL="0" marR="0" lvl="0" indent="0" defTabSz="914224"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rgbClr val="505050"/>
                </a:solidFill>
                <a:effectLst/>
                <a:uLnTx/>
                <a:uFillTx/>
              </a:rPr>
              <a:t>Eliminate vulnerabilities before attackers can find them</a:t>
            </a:r>
          </a:p>
        </p:txBody>
      </p:sp>
      <p:sp>
        <p:nvSpPr>
          <p:cNvPr id="89" name="Rectangle 88"/>
          <p:cNvSpPr/>
          <p:nvPr/>
        </p:nvSpPr>
        <p:spPr>
          <a:xfrm>
            <a:off x="7512469" y="4665803"/>
            <a:ext cx="4578497" cy="286232"/>
          </a:xfrm>
          <a:prstGeom prst="rect">
            <a:avLst/>
          </a:prstGeom>
        </p:spPr>
        <p:txBody>
          <a:bodyPr wrap="none">
            <a:spAutoFit/>
          </a:bodyPr>
          <a:lstStyle/>
          <a:p>
            <a:pPr marL="0" marR="0" lvl="0" indent="0" defTabSz="914224"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rgbClr val="505050"/>
                </a:solidFill>
                <a:effectLst/>
                <a:uLnTx/>
                <a:uFillTx/>
              </a:rPr>
              <a:t>Contain the damage when vulnerabilities are discovered</a:t>
            </a:r>
          </a:p>
        </p:txBody>
      </p:sp>
      <p:sp>
        <p:nvSpPr>
          <p:cNvPr id="90" name="Rectangle 89"/>
          <p:cNvSpPr/>
          <p:nvPr/>
        </p:nvSpPr>
        <p:spPr>
          <a:xfrm>
            <a:off x="7518142" y="4016545"/>
            <a:ext cx="3956532" cy="286232"/>
          </a:xfrm>
          <a:prstGeom prst="rect">
            <a:avLst/>
          </a:prstGeom>
        </p:spPr>
        <p:txBody>
          <a:bodyPr wrap="none">
            <a:spAutoFit/>
          </a:bodyPr>
          <a:lstStyle/>
          <a:p>
            <a:pPr marL="0" marR="0" lvl="0" indent="0" defTabSz="914224"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rgbClr val="505050"/>
                </a:solidFill>
                <a:effectLst/>
                <a:uLnTx/>
                <a:uFillTx/>
              </a:rPr>
              <a:t>Break exploitation techniques used by attackers</a:t>
            </a:r>
          </a:p>
        </p:txBody>
      </p:sp>
      <p:sp>
        <p:nvSpPr>
          <p:cNvPr id="91" name="Rectangle 90"/>
          <p:cNvSpPr/>
          <p:nvPr/>
        </p:nvSpPr>
        <p:spPr>
          <a:xfrm>
            <a:off x="7512469" y="5285202"/>
            <a:ext cx="3446777" cy="286232"/>
          </a:xfrm>
          <a:prstGeom prst="rect">
            <a:avLst/>
          </a:prstGeom>
        </p:spPr>
        <p:txBody>
          <a:bodyPr wrap="none">
            <a:spAutoFit/>
          </a:bodyPr>
          <a:lstStyle/>
          <a:p>
            <a:pPr marL="0" marR="0" lvl="0" indent="0" defTabSz="914224"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rgbClr val="505050"/>
                </a:solidFill>
                <a:effectLst/>
                <a:uLnTx/>
                <a:uFillTx/>
              </a:rPr>
              <a:t>Prevent navigation to known exploit sites</a:t>
            </a:r>
          </a:p>
        </p:txBody>
      </p:sp>
    </p:spTree>
    <p:extLst>
      <p:ext uri="{BB962C8B-B14F-4D97-AF65-F5344CB8AC3E}">
        <p14:creationId xmlns:p14="http://schemas.microsoft.com/office/powerpoint/2010/main" val="172678955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bwMode="auto">
          <a:xfrm>
            <a:off x="6288878" y="2025352"/>
            <a:ext cx="5757666" cy="4781848"/>
          </a:xfrm>
          <a:prstGeom prst="rect">
            <a:avLst/>
          </a:prstGeom>
          <a:solidFill>
            <a:srgbClr val="E9E9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37" name="Oval 36"/>
          <p:cNvSpPr/>
          <p:nvPr/>
        </p:nvSpPr>
        <p:spPr bwMode="auto">
          <a:xfrm>
            <a:off x="8640087" y="1521535"/>
            <a:ext cx="1055249" cy="1055249"/>
          </a:xfrm>
          <a:prstGeom prst="ellipse">
            <a:avLst/>
          </a:prstGeom>
          <a:solidFill>
            <a:schemeClr val="bg1"/>
          </a:solidFill>
          <a:ln w="9525" cap="flat" cmpd="sng" algn="ctr">
            <a:solidFill>
              <a:srgbClr val="FFFFFF">
                <a:lumMod val="75000"/>
              </a:srgbClr>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389931" y="2025352"/>
            <a:ext cx="5757666" cy="4781848"/>
          </a:xfrm>
          <a:prstGeom prst="rect">
            <a:avLst/>
          </a:prstGeom>
          <a:solidFill>
            <a:srgbClr val="E9E9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p:cNvSpPr/>
          <p:nvPr/>
        </p:nvSpPr>
        <p:spPr bwMode="auto">
          <a:xfrm>
            <a:off x="2741140" y="1521535"/>
            <a:ext cx="1055249" cy="1055249"/>
          </a:xfrm>
          <a:prstGeom prst="ellipse">
            <a:avLst/>
          </a:prstGeom>
          <a:solidFill>
            <a:schemeClr val="bg1"/>
          </a:solidFill>
          <a:ln w="9525" cap="flat" cmpd="sng" algn="ctr">
            <a:solidFill>
              <a:srgbClr val="FFFFFF">
                <a:lumMod val="75000"/>
              </a:srgbClr>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bwMode="auto">
          <a:xfrm>
            <a:off x="883" y="496"/>
            <a:ext cx="12432312" cy="18283"/>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974"/>
          <p:cNvSpPr txBox="1">
            <a:spLocks/>
          </p:cNvSpPr>
          <p:nvPr/>
        </p:nvSpPr>
        <p:spPr>
          <a:xfrm>
            <a:off x="634792" y="357413"/>
            <a:ext cx="11166892" cy="527732"/>
          </a:xfrm>
          <a:prstGeom prst="rect">
            <a:avLst/>
          </a:prstGeom>
        </p:spPr>
        <p:txBody>
          <a:bodyPr vert="horz" wrap="square" lIns="146262" tIns="91414" rIns="146262" bIns="91414" rtlCol="0" anchor="t">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defTabSz="932563">
              <a:spcAft>
                <a:spcPts val="600"/>
              </a:spcAft>
            </a:pPr>
            <a:r>
              <a:rPr lang="en-US" sz="3000" cap="all" spc="300" dirty="0">
                <a:solidFill>
                  <a:srgbClr val="0078D7"/>
                </a:solidFill>
                <a:latin typeface="Segoe UI Light" panose="020B0502040204020203" pitchFamily="34" charset="0"/>
                <a:cs typeface="Arial" panose="020B0604020202020204" pitchFamily="34" charset="0"/>
              </a:rPr>
              <a:t>Microsoft Edge: </a:t>
            </a:r>
            <a:r>
              <a:rPr lang="en-US" sz="3000" cap="all" spc="300" dirty="0">
                <a:solidFill>
                  <a:srgbClr val="0078D7"/>
                </a:solidFill>
                <a:latin typeface="Segoe UI Black" panose="020B0A02040204020203" pitchFamily="34" charset="0"/>
                <a:ea typeface="Segoe UI Black" panose="020B0A02040204020203" pitchFamily="34" charset="0"/>
                <a:cs typeface="Segoe UI Black" panose="020B0A02040204020203" pitchFamily="34" charset="0"/>
              </a:rPr>
              <a:t>BUILDING A SAFER BROWSER</a:t>
            </a:r>
          </a:p>
          <a:p>
            <a:pPr algn="ctr" defTabSz="932563">
              <a:spcAft>
                <a:spcPts val="600"/>
              </a:spcAft>
            </a:pPr>
            <a:endParaRPr lang="en-US" sz="3000" cap="all" spc="300" dirty="0">
              <a:solidFill>
                <a:srgbClr val="0078D7"/>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 name="Rectangle 4"/>
          <p:cNvSpPr/>
          <p:nvPr/>
        </p:nvSpPr>
        <p:spPr bwMode="auto">
          <a:xfrm>
            <a:off x="883" y="6976242"/>
            <a:ext cx="12432312" cy="18283"/>
          </a:xfrm>
          <a:prstGeom prst="rect">
            <a:avLst/>
          </a:prstGeom>
          <a:solidFill>
            <a:srgbClr val="0078D7"/>
          </a:solidFill>
          <a:ln>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algn="ctr" defTabSz="932114" fontAlgn="base">
              <a:lnSpc>
                <a:spcPct val="90000"/>
              </a:lnSpc>
              <a:spcBef>
                <a:spcPct val="0"/>
              </a:spcBef>
              <a:spcAft>
                <a:spcPct val="0"/>
              </a:spcAft>
            </a:pPr>
            <a:endParaRPr lang="en-US" sz="2400" kern="0" dirty="0">
              <a:gradFill>
                <a:gsLst>
                  <a:gs pos="0">
                    <a:srgbClr val="FFFFFF"/>
                  </a:gs>
                  <a:gs pos="100000">
                    <a:srgbClr val="FFFFFF"/>
                  </a:gs>
                </a:gsLst>
                <a:lin ang="5400000" scaled="0"/>
              </a:gradFill>
              <a:ea typeface="Segoe UI" pitchFamily="34" charset="0"/>
              <a:cs typeface="Segoe UI" pitchFamily="34" charset="0"/>
            </a:endParaRPr>
          </a:p>
        </p:txBody>
      </p:sp>
      <p:sp>
        <p:nvSpPr>
          <p:cNvPr id="7" name="Title 974"/>
          <p:cNvSpPr txBox="1">
            <a:spLocks/>
          </p:cNvSpPr>
          <p:nvPr/>
        </p:nvSpPr>
        <p:spPr>
          <a:xfrm>
            <a:off x="-1" y="948847"/>
            <a:ext cx="12436476" cy="477321"/>
          </a:xfrm>
          <a:prstGeom prst="rect">
            <a:avLst/>
          </a:prstGeom>
        </p:spPr>
        <p:txBody>
          <a:bodyPr vert="horz" wrap="square" lIns="146262" tIns="91414" rIns="146262" bIns="91414" rtlCol="0" anchor="t">
            <a:noAutofit/>
          </a:bodyPr>
          <a:lstStyle>
            <a:lvl1pPr algn="l" defTabSz="932742" rtl="0" eaLnBrk="1" latinLnBrk="0" hangingPunct="1">
              <a:lnSpc>
                <a:spcPct val="90000"/>
              </a:lnSpc>
              <a:spcBef>
                <a:spcPct val="0"/>
              </a:spcBef>
              <a:buNone/>
              <a:defRPr lang="en-US" sz="4000" b="0" kern="1200" cap="none" spc="-102" baseline="0" dirty="0" smtClean="0">
                <a:ln w="3175">
                  <a:noFill/>
                </a:ln>
                <a:gradFill>
                  <a:gsLst>
                    <a:gs pos="1250">
                      <a:schemeClr val="accent1"/>
                    </a:gs>
                    <a:gs pos="100000">
                      <a:schemeClr val="accent1"/>
                    </a:gs>
                  </a:gsLst>
                  <a:lin ang="5400000" scaled="0"/>
                </a:gradFill>
                <a:effectLst/>
                <a:latin typeface="Segoe UI Semibold" panose="020B0702040204020203" pitchFamily="34" charset="0"/>
                <a:ea typeface="+mn-ea"/>
                <a:cs typeface="Segoe UI Semibold" panose="020B0702040204020203" pitchFamily="34" charset="0"/>
              </a:defRPr>
            </a:lvl1pPr>
          </a:lstStyle>
          <a:p>
            <a:pPr algn="ctr" defTabSz="932563">
              <a:spcAft>
                <a:spcPts val="600"/>
              </a:spcAft>
            </a:pPr>
            <a:r>
              <a:rPr lang="en-US" sz="1632" spc="0" dirty="0">
                <a:solidFill>
                  <a:srgbClr val="525252"/>
                </a:solidFill>
                <a:latin typeface="Segoe UI" panose="020B0502040204020203" pitchFamily="34" charset="0"/>
                <a:cs typeface="Segoe UI" panose="020B0502040204020203" pitchFamily="34" charset="0"/>
              </a:rPr>
              <a:t>Fundamentally improve security and enable users to confidently experience the web when using Windows 10</a:t>
            </a:r>
            <a:endParaRPr sz="1632" spc="0" dirty="0">
              <a:solidFill>
                <a:srgbClr val="525252"/>
              </a:solidFill>
              <a:latin typeface="Segoe UI" panose="020B0502040204020203" pitchFamily="34" charset="0"/>
              <a:cs typeface="Segoe UI" panose="020B0502040204020203" pitchFamily="34" charset="0"/>
            </a:endParaRPr>
          </a:p>
        </p:txBody>
      </p:sp>
      <p:grpSp>
        <p:nvGrpSpPr>
          <p:cNvPr id="10" name="Group 9"/>
          <p:cNvGrpSpPr/>
          <p:nvPr/>
        </p:nvGrpSpPr>
        <p:grpSpPr>
          <a:xfrm>
            <a:off x="2777148" y="1557544"/>
            <a:ext cx="983232" cy="983232"/>
            <a:chOff x="4626867" y="3012742"/>
            <a:chExt cx="3120286" cy="3120286"/>
          </a:xfrm>
        </p:grpSpPr>
        <p:sp>
          <p:nvSpPr>
            <p:cNvPr id="12" name="Oval 11"/>
            <p:cNvSpPr/>
            <p:nvPr/>
          </p:nvSpPr>
          <p:spPr bwMode="auto">
            <a:xfrm>
              <a:off x="4626867" y="3012742"/>
              <a:ext cx="3120286" cy="3120286"/>
            </a:xfrm>
            <a:prstGeom prst="ellipse">
              <a:avLst/>
            </a:prstGeom>
            <a:solidFill>
              <a:srgbClr val="D7D7D7"/>
            </a:solidFill>
            <a:ln w="9525" cap="flat" cmpd="sng" algn="ctr">
              <a:solidFill>
                <a:srgbClr val="D7D7D7"/>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4754512" y="3140387"/>
              <a:ext cx="2864995" cy="2864995"/>
            </a:xfrm>
            <a:prstGeom prst="ellipse">
              <a:avLst/>
            </a:prstGeom>
            <a:solidFill>
              <a:srgbClr val="0060AC"/>
            </a:solidFill>
            <a:ln w="9525" cap="flat" cmpd="sng" algn="ctr">
              <a:solidFill>
                <a:srgbClr val="0060AC"/>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4901203" y="3287078"/>
              <a:ext cx="2571612" cy="2571612"/>
            </a:xfrm>
            <a:prstGeom prst="ellipse">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7" name="Text Placeholder 2"/>
          <p:cNvSpPr txBox="1">
            <a:spLocks/>
          </p:cNvSpPr>
          <p:nvPr/>
        </p:nvSpPr>
        <p:spPr>
          <a:xfrm>
            <a:off x="389931" y="2605142"/>
            <a:ext cx="5757666" cy="492291"/>
          </a:xfrm>
          <a:ln w="3175">
            <a:solidFill>
              <a:srgbClr val="0078D7"/>
            </a:solidFill>
          </a:ln>
        </p:spPr>
        <p:txBody>
          <a:bodyPr anchor="ct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None/>
            </a:pPr>
            <a:r>
              <a:rPr lang="en-US" sz="2000" cap="all" dirty="0">
                <a:solidFill>
                  <a:srgbClr val="0078D7"/>
                </a:solidFill>
                <a:latin typeface="Segoe UI Semibold" panose="020B0702040204020203" pitchFamily="34" charset="0"/>
                <a:cs typeface="Segoe UI Semibold" panose="020B0702040204020203" pitchFamily="34" charset="0"/>
              </a:rPr>
              <a:t>Defend users</a:t>
            </a:r>
          </a:p>
        </p:txBody>
      </p:sp>
      <p:sp>
        <p:nvSpPr>
          <p:cNvPr id="28" name="Content Placeholder 3"/>
          <p:cNvSpPr txBox="1">
            <a:spLocks/>
          </p:cNvSpPr>
          <p:nvPr/>
        </p:nvSpPr>
        <p:spPr>
          <a:xfrm>
            <a:off x="718672" y="3648189"/>
            <a:ext cx="5100184" cy="2545496"/>
          </a:xfrm>
          <a:ln w="3175">
            <a:noFill/>
          </a:ln>
        </p:spPr>
        <p:txBody>
          <a:bodyPr vert="horz" lIns="93260" tIns="46630" rIns="93260" bIns="4663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lnSpc>
                <a:spcPct val="100000"/>
              </a:lnSpc>
              <a:spcBef>
                <a:spcPts val="0"/>
              </a:spcBef>
              <a:buNone/>
            </a:pPr>
            <a:r>
              <a:rPr lang="en-US" sz="1600" dirty="0">
                <a:gradFill>
                  <a:gsLst>
                    <a:gs pos="1250">
                      <a:srgbClr val="505050"/>
                    </a:gs>
                    <a:gs pos="100000">
                      <a:srgbClr val="505050"/>
                    </a:gs>
                  </a:gsLst>
                  <a:lin ang="5400000" scaled="0"/>
                </a:gradFill>
                <a:latin typeface="Segoe UI"/>
              </a:rPr>
              <a:t>Defend against malicious web sites and downloads </a:t>
            </a:r>
            <a:r>
              <a:rPr lang="en-US" sz="1200" dirty="0">
                <a:solidFill>
                  <a:srgbClr val="002050"/>
                </a:solidFill>
                <a:latin typeface="Segoe UI Semibold" panose="020B0702040204020203" pitchFamily="34" charset="0"/>
                <a:cs typeface="Segoe UI Semibold" panose="020B0702040204020203" pitchFamily="34" charset="0"/>
              </a:rPr>
              <a:t>(SmartScreen)</a:t>
            </a:r>
          </a:p>
          <a:p>
            <a:pPr marL="0" indent="0" algn="ctr">
              <a:lnSpc>
                <a:spcPct val="100000"/>
              </a:lnSpc>
              <a:spcBef>
                <a:spcPts val="0"/>
              </a:spcBef>
              <a:buNone/>
            </a:pPr>
            <a:endParaRPr lang="en-US" sz="1600" dirty="0">
              <a:gradFill>
                <a:gsLst>
                  <a:gs pos="1250">
                    <a:srgbClr val="505050"/>
                  </a:gs>
                  <a:gs pos="100000">
                    <a:srgbClr val="505050"/>
                  </a:gs>
                </a:gsLst>
                <a:lin ang="5400000" scaled="0"/>
              </a:gradFill>
              <a:latin typeface="Segoe UI Semibold" panose="020B0702040204020203" pitchFamily="34" charset="0"/>
              <a:cs typeface="Segoe UI Semibold" panose="020B0702040204020203" pitchFamily="34" charset="0"/>
            </a:endParaRPr>
          </a:p>
          <a:p>
            <a:pPr marL="0" indent="0" algn="ctr">
              <a:lnSpc>
                <a:spcPct val="100000"/>
              </a:lnSpc>
              <a:spcBef>
                <a:spcPts val="0"/>
              </a:spcBef>
              <a:buNone/>
            </a:pPr>
            <a:r>
              <a:rPr lang="en-US" sz="1600" dirty="0">
                <a:gradFill>
                  <a:gsLst>
                    <a:gs pos="1250">
                      <a:srgbClr val="505050"/>
                    </a:gs>
                    <a:gs pos="100000">
                      <a:srgbClr val="505050"/>
                    </a:gs>
                  </a:gsLst>
                  <a:lin ang="5400000" scaled="0"/>
                </a:gradFill>
                <a:latin typeface="Segoe UI"/>
              </a:rPr>
              <a:t>Stronger, and more convenient, credentials that          attackers cannot steal </a:t>
            </a:r>
          </a:p>
          <a:p>
            <a:pPr marL="0" indent="0" algn="ctr">
              <a:lnSpc>
                <a:spcPct val="100000"/>
              </a:lnSpc>
              <a:spcBef>
                <a:spcPts val="0"/>
              </a:spcBef>
              <a:buNone/>
            </a:pPr>
            <a:r>
              <a:rPr lang="en-US" sz="1200" dirty="0">
                <a:solidFill>
                  <a:srgbClr val="002050"/>
                </a:solidFill>
                <a:latin typeface="Segoe UI Semibold" panose="020B0702040204020203" pitchFamily="34" charset="0"/>
                <a:cs typeface="Segoe UI Semibold" panose="020B0702040204020203" pitchFamily="34" charset="0"/>
              </a:rPr>
              <a:t>(Microsoft Passport and Windows Hello)</a:t>
            </a:r>
          </a:p>
          <a:p>
            <a:pPr marL="0" indent="0" algn="ctr">
              <a:lnSpc>
                <a:spcPct val="100000"/>
              </a:lnSpc>
              <a:spcBef>
                <a:spcPts val="0"/>
              </a:spcBef>
              <a:buNone/>
            </a:pPr>
            <a:endParaRPr lang="en-US" sz="1200" dirty="0">
              <a:gradFill>
                <a:gsLst>
                  <a:gs pos="1250">
                    <a:srgbClr val="505050"/>
                  </a:gs>
                  <a:gs pos="100000">
                    <a:srgbClr val="505050"/>
                  </a:gs>
                </a:gsLst>
                <a:lin ang="5400000" scaled="0"/>
              </a:gradFill>
              <a:latin typeface="Segoe UI Semibold" panose="020B0702040204020203" pitchFamily="34" charset="0"/>
              <a:cs typeface="Segoe UI Semibold" panose="020B0702040204020203" pitchFamily="34" charset="0"/>
            </a:endParaRPr>
          </a:p>
          <a:p>
            <a:pPr marL="0" indent="0" algn="ctr">
              <a:lnSpc>
                <a:spcPct val="100000"/>
              </a:lnSpc>
              <a:spcBef>
                <a:spcPts val="0"/>
              </a:spcBef>
              <a:buNone/>
            </a:pPr>
            <a:r>
              <a:rPr lang="en-US" sz="1600" dirty="0">
                <a:gradFill>
                  <a:gsLst>
                    <a:gs pos="1250">
                      <a:srgbClr val="505050"/>
                    </a:gs>
                    <a:gs pos="100000">
                      <a:srgbClr val="505050"/>
                    </a:gs>
                  </a:gsLst>
                  <a:lin ang="5400000" scaled="0"/>
                </a:gradFill>
                <a:latin typeface="Segoe UI"/>
              </a:rPr>
              <a:t>Supporting new web security standards to block common attacks and prevent impersonation</a:t>
            </a:r>
          </a:p>
          <a:p>
            <a:pPr marL="0" indent="0" algn="ctr">
              <a:lnSpc>
                <a:spcPct val="100000"/>
              </a:lnSpc>
              <a:spcBef>
                <a:spcPts val="0"/>
              </a:spcBef>
              <a:buNone/>
            </a:pPr>
            <a:r>
              <a:rPr lang="en-US" sz="1200" dirty="0">
                <a:solidFill>
                  <a:srgbClr val="002050"/>
                </a:solidFill>
                <a:latin typeface="Segoe UI Semibold" panose="020B0702040204020203" pitchFamily="34" charset="0"/>
                <a:cs typeface="Segoe UI Semibold" panose="020B0702040204020203" pitchFamily="34" charset="0"/>
              </a:rPr>
              <a:t>(Cert. Reputation, </a:t>
            </a:r>
            <a:r>
              <a:rPr lang="en-US" sz="1200" dirty="0" err="1">
                <a:solidFill>
                  <a:srgbClr val="002050"/>
                </a:solidFill>
                <a:latin typeface="Segoe UI Semibold" panose="020B0702040204020203" pitchFamily="34" charset="0"/>
                <a:cs typeface="Segoe UI Semibold" panose="020B0702040204020203" pitchFamily="34" charset="0"/>
              </a:rPr>
              <a:t>EdgeHTML</a:t>
            </a:r>
            <a:r>
              <a:rPr lang="en-US" sz="1200" dirty="0">
                <a:solidFill>
                  <a:srgbClr val="002050"/>
                </a:solidFill>
                <a:latin typeface="Segoe UI Semibold" panose="020B0702040204020203" pitchFamily="34" charset="0"/>
                <a:cs typeface="Segoe UI Semibold" panose="020B0702040204020203" pitchFamily="34" charset="0"/>
              </a:rPr>
              <a:t>, W3C Content Security Policy,</a:t>
            </a:r>
          </a:p>
          <a:p>
            <a:pPr marL="0" indent="0" algn="ctr">
              <a:lnSpc>
                <a:spcPct val="100000"/>
              </a:lnSpc>
              <a:spcBef>
                <a:spcPts val="0"/>
              </a:spcBef>
              <a:buNone/>
            </a:pPr>
            <a:r>
              <a:rPr lang="en-US" sz="1200" dirty="0">
                <a:solidFill>
                  <a:srgbClr val="002050"/>
                </a:solidFill>
                <a:latin typeface="Segoe UI Semibold" panose="020B0702040204020203" pitchFamily="34" charset="0"/>
                <a:cs typeface="Segoe UI Semibold" panose="020B0702040204020203" pitchFamily="34" charset="0"/>
              </a:rPr>
              <a:t>HTTP Strict Transport Security)</a:t>
            </a:r>
          </a:p>
        </p:txBody>
      </p:sp>
      <p:sp>
        <p:nvSpPr>
          <p:cNvPr id="38" name="Oval 37"/>
          <p:cNvSpPr/>
          <p:nvPr/>
        </p:nvSpPr>
        <p:spPr bwMode="auto">
          <a:xfrm>
            <a:off x="8676095" y="1557544"/>
            <a:ext cx="983232" cy="983232"/>
          </a:xfrm>
          <a:prstGeom prst="ellipse">
            <a:avLst/>
          </a:prstGeom>
          <a:solidFill>
            <a:srgbClr val="D7D7D7"/>
          </a:solidFill>
          <a:ln w="9525" cap="flat" cmpd="sng" algn="ctr">
            <a:solidFill>
              <a:srgbClr val="D7D7D7"/>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Oval 38"/>
          <p:cNvSpPr/>
          <p:nvPr/>
        </p:nvSpPr>
        <p:spPr bwMode="auto">
          <a:xfrm>
            <a:off x="8716318" y="1597766"/>
            <a:ext cx="902787" cy="902787"/>
          </a:xfrm>
          <a:prstGeom prst="ellipse">
            <a:avLst/>
          </a:prstGeom>
          <a:solidFill>
            <a:srgbClr val="0060AC"/>
          </a:solidFill>
          <a:ln w="9525" cap="flat" cmpd="sng" algn="ctr">
            <a:solidFill>
              <a:srgbClr val="0060AC"/>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p:cNvSpPr/>
          <p:nvPr/>
        </p:nvSpPr>
        <p:spPr bwMode="auto">
          <a:xfrm>
            <a:off x="8762542" y="1643990"/>
            <a:ext cx="810339" cy="810339"/>
          </a:xfrm>
          <a:prstGeom prst="ellipse">
            <a:avLst/>
          </a:prstGeom>
          <a:solidFill>
            <a:srgbClr val="0078D7"/>
          </a:solidFill>
          <a:ln w="9525" cap="flat" cmpd="sng" algn="ctr">
            <a:solidFill>
              <a:srgbClr val="0078D7"/>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kern="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Text Placeholder 2"/>
          <p:cNvSpPr txBox="1">
            <a:spLocks/>
          </p:cNvSpPr>
          <p:nvPr/>
        </p:nvSpPr>
        <p:spPr>
          <a:xfrm>
            <a:off x="6822215" y="2605142"/>
            <a:ext cx="4690992" cy="492291"/>
          </a:xfrm>
          <a:ln w="3175">
            <a:solidFill>
              <a:srgbClr val="0078D7"/>
            </a:solidFill>
          </a:ln>
        </p:spPr>
        <p:txBody>
          <a:bodyPr anchor="ct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None/>
            </a:pPr>
            <a:r>
              <a:rPr lang="en-US" sz="2000" cap="all" dirty="0">
                <a:solidFill>
                  <a:srgbClr val="0078D7"/>
                </a:solidFill>
                <a:latin typeface="Segoe UI Semibold" panose="020B0702040204020203" pitchFamily="34" charset="0"/>
                <a:cs typeface="Segoe UI Semibold" panose="020B0702040204020203" pitchFamily="34" charset="0"/>
              </a:rPr>
              <a:t>Defend the browser</a:t>
            </a:r>
          </a:p>
        </p:txBody>
      </p:sp>
      <p:grpSp>
        <p:nvGrpSpPr>
          <p:cNvPr id="47" name="Group 46"/>
          <p:cNvGrpSpPr/>
          <p:nvPr/>
        </p:nvGrpSpPr>
        <p:grpSpPr>
          <a:xfrm>
            <a:off x="3037163" y="1854224"/>
            <a:ext cx="463202" cy="342255"/>
            <a:chOff x="2813051" y="4833938"/>
            <a:chExt cx="285750" cy="211138"/>
          </a:xfrm>
        </p:grpSpPr>
        <p:sp>
          <p:nvSpPr>
            <p:cNvPr id="48" name="Freeform 152"/>
            <p:cNvSpPr>
              <a:spLocks/>
            </p:cNvSpPr>
            <p:nvPr/>
          </p:nvSpPr>
          <p:spPr bwMode="auto">
            <a:xfrm>
              <a:off x="2813051" y="4849813"/>
              <a:ext cx="131763" cy="149225"/>
            </a:xfrm>
            <a:custGeom>
              <a:avLst/>
              <a:gdLst>
                <a:gd name="T0" fmla="*/ 35 w 35"/>
                <a:gd name="T1" fmla="*/ 29 h 40"/>
                <a:gd name="T2" fmla="*/ 26 w 35"/>
                <a:gd name="T3" fmla="*/ 26 h 40"/>
                <a:gd name="T4" fmla="*/ 25 w 35"/>
                <a:gd name="T5" fmla="*/ 21 h 40"/>
                <a:gd name="T6" fmla="*/ 29 w 35"/>
                <a:gd name="T7" fmla="*/ 10 h 40"/>
                <a:gd name="T8" fmla="*/ 20 w 35"/>
                <a:gd name="T9" fmla="*/ 0 h 40"/>
                <a:gd name="T10" fmla="*/ 11 w 35"/>
                <a:gd name="T11" fmla="*/ 10 h 40"/>
                <a:gd name="T12" fmla="*/ 15 w 35"/>
                <a:gd name="T13" fmla="*/ 21 h 40"/>
                <a:gd name="T14" fmla="*/ 15 w 35"/>
                <a:gd name="T15" fmla="*/ 21 h 40"/>
                <a:gd name="T16" fmla="*/ 14 w 35"/>
                <a:gd name="T17" fmla="*/ 26 h 40"/>
                <a:gd name="T18" fmla="*/ 0 w 35"/>
                <a:gd name="T19" fmla="*/ 35 h 40"/>
                <a:gd name="T20" fmla="*/ 17 w 35"/>
                <a:gd name="T2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40">
                  <a:moveTo>
                    <a:pt x="35" y="29"/>
                  </a:moveTo>
                  <a:cubicBezTo>
                    <a:pt x="32" y="28"/>
                    <a:pt x="29" y="27"/>
                    <a:pt x="26" y="26"/>
                  </a:cubicBezTo>
                  <a:cubicBezTo>
                    <a:pt x="24" y="25"/>
                    <a:pt x="23" y="23"/>
                    <a:pt x="25" y="21"/>
                  </a:cubicBezTo>
                  <a:cubicBezTo>
                    <a:pt x="27" y="18"/>
                    <a:pt x="29" y="14"/>
                    <a:pt x="29" y="10"/>
                  </a:cubicBezTo>
                  <a:cubicBezTo>
                    <a:pt x="29" y="4"/>
                    <a:pt x="25" y="0"/>
                    <a:pt x="20" y="0"/>
                  </a:cubicBezTo>
                  <a:cubicBezTo>
                    <a:pt x="15" y="0"/>
                    <a:pt x="11" y="4"/>
                    <a:pt x="11" y="10"/>
                  </a:cubicBezTo>
                  <a:cubicBezTo>
                    <a:pt x="11" y="14"/>
                    <a:pt x="13" y="18"/>
                    <a:pt x="15" y="21"/>
                  </a:cubicBezTo>
                  <a:cubicBezTo>
                    <a:pt x="15" y="21"/>
                    <a:pt x="15" y="21"/>
                    <a:pt x="15" y="21"/>
                  </a:cubicBezTo>
                  <a:cubicBezTo>
                    <a:pt x="17" y="23"/>
                    <a:pt x="16" y="25"/>
                    <a:pt x="14" y="26"/>
                  </a:cubicBezTo>
                  <a:cubicBezTo>
                    <a:pt x="6" y="27"/>
                    <a:pt x="0" y="32"/>
                    <a:pt x="0" y="35"/>
                  </a:cubicBezTo>
                  <a:cubicBezTo>
                    <a:pt x="0" y="39"/>
                    <a:pt x="7" y="40"/>
                    <a:pt x="17" y="40"/>
                  </a:cubicBezTo>
                </a:path>
              </a:pathLst>
            </a:cu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endParaRPr lang="en-US">
                <a:solidFill>
                  <a:srgbClr val="505050"/>
                </a:solidFill>
              </a:endParaRPr>
            </a:p>
          </p:txBody>
        </p:sp>
        <p:sp>
          <p:nvSpPr>
            <p:cNvPr id="49" name="Freeform 153"/>
            <p:cNvSpPr>
              <a:spLocks/>
            </p:cNvSpPr>
            <p:nvPr/>
          </p:nvSpPr>
          <p:spPr bwMode="auto">
            <a:xfrm>
              <a:off x="2889251" y="4833938"/>
              <a:ext cx="209550" cy="211138"/>
            </a:xfrm>
            <a:custGeom>
              <a:avLst/>
              <a:gdLst>
                <a:gd name="T0" fmla="*/ 36 w 56"/>
                <a:gd name="T1" fmla="*/ 36 h 56"/>
                <a:gd name="T2" fmla="*/ 35 w 56"/>
                <a:gd name="T3" fmla="*/ 29 h 56"/>
                <a:gd name="T4" fmla="*/ 40 w 56"/>
                <a:gd name="T5" fmla="*/ 14 h 56"/>
                <a:gd name="T6" fmla="*/ 28 w 56"/>
                <a:gd name="T7" fmla="*/ 0 h 56"/>
                <a:gd name="T8" fmla="*/ 16 w 56"/>
                <a:gd name="T9" fmla="*/ 14 h 56"/>
                <a:gd name="T10" fmla="*/ 21 w 56"/>
                <a:gd name="T11" fmla="*/ 29 h 56"/>
                <a:gd name="T12" fmla="*/ 21 w 56"/>
                <a:gd name="T13" fmla="*/ 29 h 56"/>
                <a:gd name="T14" fmla="*/ 20 w 56"/>
                <a:gd name="T15" fmla="*/ 36 h 56"/>
                <a:gd name="T16" fmla="*/ 0 w 56"/>
                <a:gd name="T17" fmla="*/ 49 h 56"/>
                <a:gd name="T18" fmla="*/ 28 w 56"/>
                <a:gd name="T19" fmla="*/ 56 h 56"/>
                <a:gd name="T20" fmla="*/ 56 w 56"/>
                <a:gd name="T21" fmla="*/ 49 h 56"/>
                <a:gd name="T22" fmla="*/ 36 w 56"/>
                <a:gd name="T2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56">
                  <a:moveTo>
                    <a:pt x="36" y="36"/>
                  </a:moveTo>
                  <a:cubicBezTo>
                    <a:pt x="33" y="35"/>
                    <a:pt x="32" y="31"/>
                    <a:pt x="35" y="29"/>
                  </a:cubicBezTo>
                  <a:cubicBezTo>
                    <a:pt x="38" y="25"/>
                    <a:pt x="40" y="20"/>
                    <a:pt x="40" y="14"/>
                  </a:cubicBezTo>
                  <a:cubicBezTo>
                    <a:pt x="40" y="5"/>
                    <a:pt x="35" y="0"/>
                    <a:pt x="28" y="0"/>
                  </a:cubicBezTo>
                  <a:cubicBezTo>
                    <a:pt x="21" y="0"/>
                    <a:pt x="16" y="5"/>
                    <a:pt x="16" y="14"/>
                  </a:cubicBezTo>
                  <a:cubicBezTo>
                    <a:pt x="16" y="20"/>
                    <a:pt x="18" y="25"/>
                    <a:pt x="21" y="29"/>
                  </a:cubicBezTo>
                  <a:cubicBezTo>
                    <a:pt x="21" y="29"/>
                    <a:pt x="21" y="29"/>
                    <a:pt x="21" y="29"/>
                  </a:cubicBezTo>
                  <a:cubicBezTo>
                    <a:pt x="24" y="31"/>
                    <a:pt x="23" y="35"/>
                    <a:pt x="20" y="36"/>
                  </a:cubicBezTo>
                  <a:cubicBezTo>
                    <a:pt x="8" y="38"/>
                    <a:pt x="0" y="44"/>
                    <a:pt x="0" y="49"/>
                  </a:cubicBezTo>
                  <a:cubicBezTo>
                    <a:pt x="0" y="55"/>
                    <a:pt x="13" y="56"/>
                    <a:pt x="28" y="56"/>
                  </a:cubicBezTo>
                  <a:cubicBezTo>
                    <a:pt x="43" y="56"/>
                    <a:pt x="56" y="55"/>
                    <a:pt x="56" y="49"/>
                  </a:cubicBezTo>
                  <a:cubicBezTo>
                    <a:pt x="56" y="44"/>
                    <a:pt x="48" y="38"/>
                    <a:pt x="36" y="36"/>
                  </a:cubicBezTo>
                  <a:close/>
                </a:path>
              </a:pathLst>
            </a:custGeom>
            <a:noFill/>
            <a:ln w="11113"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3260" tIns="46630" rIns="93260" bIns="46630" numCol="1" anchor="t" anchorCtr="0" compatLnSpc="1">
              <a:prstTxWarp prst="textNoShape">
                <a:avLst/>
              </a:prstTxWarp>
            </a:bodyPr>
            <a:lstStyle/>
            <a:p>
              <a:pPr defTabSz="932597"/>
              <a:endParaRPr lang="en-US">
                <a:solidFill>
                  <a:srgbClr val="505050"/>
                </a:solidFill>
              </a:endParaRPr>
            </a:p>
          </p:txBody>
        </p:sp>
      </p:grpSp>
      <p:grpSp>
        <p:nvGrpSpPr>
          <p:cNvPr id="9" name="Group 8"/>
          <p:cNvGrpSpPr/>
          <p:nvPr/>
        </p:nvGrpSpPr>
        <p:grpSpPr>
          <a:xfrm>
            <a:off x="8920061" y="1837719"/>
            <a:ext cx="495300" cy="415568"/>
            <a:chOff x="8934381" y="1837719"/>
            <a:chExt cx="495300" cy="415568"/>
          </a:xfrm>
        </p:grpSpPr>
        <p:sp>
          <p:nvSpPr>
            <p:cNvPr id="2" name="Rounded Rectangle 1"/>
            <p:cNvSpPr/>
            <p:nvPr/>
          </p:nvSpPr>
          <p:spPr bwMode="auto">
            <a:xfrm>
              <a:off x="8934381" y="1837719"/>
              <a:ext cx="495300" cy="415568"/>
            </a:xfrm>
            <a:prstGeom prst="round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solidFill>
                    <a:schemeClr val="bg1"/>
                  </a:solidFill>
                  <a:ea typeface="Segoe UI" pitchFamily="34" charset="0"/>
                  <a:cs typeface="Segoe UI" pitchFamily="34" charset="0"/>
                </a:rPr>
                <a:t>www</a:t>
              </a:r>
            </a:p>
          </p:txBody>
        </p:sp>
        <p:cxnSp>
          <p:nvCxnSpPr>
            <p:cNvPr id="8" name="Straight Connector 7"/>
            <p:cNvCxnSpPr/>
            <p:nvPr/>
          </p:nvCxnSpPr>
          <p:spPr>
            <a:xfrm>
              <a:off x="8991926" y="1913950"/>
              <a:ext cx="380210" cy="0"/>
            </a:xfrm>
            <a:prstGeom prst="line">
              <a:avLst/>
            </a:prstGeom>
            <a:ln>
              <a:solidFill>
                <a:srgbClr val="FFFFFF"/>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616788" y="2996159"/>
            <a:ext cx="5303952" cy="384146"/>
          </a:xfrm>
          <a:prstGeom prst="rect">
            <a:avLst/>
          </a:prstGeom>
        </p:spPr>
        <p:txBody>
          <a:bodyPr vert="horz" wrap="square" lIns="93247" tIns="93247" rIns="93247" bIns="93247" rtlCol="0" anchor="t">
            <a:noAutofit/>
          </a:bodyPr>
          <a:lstStyle/>
          <a:p>
            <a:pPr lvl="0" algn="ctr" defTabSz="950844">
              <a:lnSpc>
                <a:spcPct val="90000"/>
              </a:lnSpc>
              <a:spcAft>
                <a:spcPts val="612"/>
              </a:spcAft>
              <a:defRPr/>
            </a:pPr>
            <a:r>
              <a:rPr lang="en-US" sz="1428" b="1" dirty="0">
                <a:gradFill>
                  <a:gsLst>
                    <a:gs pos="1250">
                      <a:srgbClr val="505050"/>
                    </a:gs>
                    <a:gs pos="100000">
                      <a:srgbClr val="505050"/>
                    </a:gs>
                  </a:gsLst>
                  <a:lin ang="5400000" scaled="0"/>
                </a:gradFill>
                <a:latin typeface="Segoe UI"/>
              </a:rPr>
              <a:t>Identify and block known trickery and fraud</a:t>
            </a:r>
          </a:p>
          <a:p>
            <a:pPr marL="0" marR="0" lvl="0" indent="0" algn="ctr" defTabSz="950844" eaLnBrk="1" fontAlgn="auto" latinLnBrk="0" hangingPunct="1">
              <a:lnSpc>
                <a:spcPct val="90000"/>
              </a:lnSpc>
              <a:spcBef>
                <a:spcPts val="0"/>
              </a:spcBef>
              <a:spcAft>
                <a:spcPts val="612"/>
              </a:spcAft>
              <a:buClrTx/>
              <a:buSzTx/>
              <a:buFontTx/>
              <a:buNone/>
              <a:tabLst/>
              <a:defRPr/>
            </a:pPr>
            <a:endParaRPr kumimoji="0" lang="en-US" sz="1599" b="0" i="0" u="none" strike="noStrike" kern="0" cap="none" spc="0" normalizeH="0" baseline="0" noProof="0" dirty="0">
              <a:ln>
                <a:noFill/>
              </a:ln>
              <a:solidFill>
                <a:srgbClr val="525252"/>
              </a:solidFill>
              <a:effectLst/>
              <a:uLnTx/>
              <a:uFillTx/>
              <a:ea typeface="Segoe UI" pitchFamily="34" charset="0"/>
              <a:cs typeface="Segoe UI Semibold" panose="020B0702040204020203" pitchFamily="34" charset="0"/>
            </a:endParaRPr>
          </a:p>
        </p:txBody>
      </p:sp>
      <p:sp>
        <p:nvSpPr>
          <p:cNvPr id="44" name="TextBox 43"/>
          <p:cNvSpPr txBox="1"/>
          <p:nvPr/>
        </p:nvSpPr>
        <p:spPr>
          <a:xfrm>
            <a:off x="7052876" y="2996159"/>
            <a:ext cx="4229670" cy="384146"/>
          </a:xfrm>
          <a:prstGeom prst="rect">
            <a:avLst/>
          </a:prstGeom>
        </p:spPr>
        <p:txBody>
          <a:bodyPr vert="horz" wrap="square" lIns="93247" tIns="93247" rIns="93247" bIns="93247" rtlCol="0" anchor="t">
            <a:noAutofit/>
          </a:bodyPr>
          <a:lstStyle/>
          <a:p>
            <a:pPr algn="ctr" defTabSz="950844">
              <a:lnSpc>
                <a:spcPct val="90000"/>
              </a:lnSpc>
              <a:spcAft>
                <a:spcPts val="612"/>
              </a:spcAft>
              <a:defRPr/>
            </a:pPr>
            <a:r>
              <a:rPr lang="en-US" sz="1428" b="1" dirty="0">
                <a:solidFill>
                  <a:srgbClr val="0078D7"/>
                </a:solidFill>
              </a:rPr>
              <a:t>New</a:t>
            </a:r>
            <a:r>
              <a:rPr lang="en-US" sz="1428" b="1" dirty="0">
                <a:gradFill>
                  <a:gsLst>
                    <a:gs pos="1250">
                      <a:srgbClr val="505050"/>
                    </a:gs>
                    <a:gs pos="100000">
                      <a:srgbClr val="505050"/>
                    </a:gs>
                  </a:gsLst>
                  <a:lin ang="5400000" scaled="0"/>
                </a:gradFill>
              </a:rPr>
              <a:t> model for safer browser extensions, extended defenses again memory corruption</a:t>
            </a:r>
          </a:p>
        </p:txBody>
      </p:sp>
      <p:sp>
        <p:nvSpPr>
          <p:cNvPr id="45" name="Content Placeholder 3"/>
          <p:cNvSpPr txBox="1">
            <a:spLocks/>
          </p:cNvSpPr>
          <p:nvPr/>
        </p:nvSpPr>
        <p:spPr>
          <a:xfrm>
            <a:off x="6533739" y="3648189"/>
            <a:ext cx="5267946" cy="2545496"/>
          </a:xfrm>
          <a:ln w="3175">
            <a:noFill/>
          </a:ln>
        </p:spPr>
        <p:txBody>
          <a:bodyPr vert="horz" lIns="93260" tIns="46630" rIns="93260" bIns="46630" rtlCol="0">
            <a:no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568"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lnSpc>
                <a:spcPct val="100000"/>
              </a:lnSpc>
              <a:spcBef>
                <a:spcPts val="0"/>
              </a:spcBef>
              <a:buNone/>
            </a:pPr>
            <a:r>
              <a:rPr lang="en-US" sz="1600" dirty="0">
                <a:gradFill>
                  <a:gsLst>
                    <a:gs pos="1250">
                      <a:srgbClr val="505050"/>
                    </a:gs>
                    <a:gs pos="100000">
                      <a:srgbClr val="505050"/>
                    </a:gs>
                  </a:gsLst>
                  <a:lin ang="5400000" scaled="0"/>
                </a:gradFill>
                <a:latin typeface="Segoe UI"/>
              </a:rPr>
              <a:t>Microsoft Edge is an app, sandboxed by default</a:t>
            </a:r>
          </a:p>
          <a:p>
            <a:pPr marL="0" indent="0" algn="ctr">
              <a:lnSpc>
                <a:spcPct val="100000"/>
              </a:lnSpc>
              <a:spcBef>
                <a:spcPts val="0"/>
              </a:spcBef>
              <a:buNone/>
            </a:pPr>
            <a:r>
              <a:rPr lang="en-US" sz="1200" dirty="0">
                <a:solidFill>
                  <a:srgbClr val="002050"/>
                </a:solidFill>
                <a:latin typeface="Segoe UI Semibold" panose="020B0702040204020203" pitchFamily="34" charset="0"/>
                <a:cs typeface="Segoe UI Semibold" panose="020B0702040204020203" pitchFamily="34" charset="0"/>
              </a:rPr>
              <a:t>(Universal Windows Platform)</a:t>
            </a:r>
          </a:p>
          <a:p>
            <a:pPr marL="0" indent="0" algn="ctr">
              <a:lnSpc>
                <a:spcPct val="100000"/>
              </a:lnSpc>
              <a:spcBef>
                <a:spcPts val="0"/>
              </a:spcBef>
              <a:buNone/>
            </a:pPr>
            <a:endParaRPr lang="en-US" sz="1600" dirty="0">
              <a:gradFill>
                <a:gsLst>
                  <a:gs pos="1250">
                    <a:srgbClr val="505050"/>
                  </a:gs>
                  <a:gs pos="100000">
                    <a:srgbClr val="505050"/>
                  </a:gs>
                </a:gsLst>
                <a:lin ang="5400000" scaled="0"/>
              </a:gradFill>
              <a:latin typeface="Segoe UI"/>
            </a:endParaRPr>
          </a:p>
          <a:p>
            <a:pPr marL="0" indent="0" algn="ctr">
              <a:lnSpc>
                <a:spcPct val="100000"/>
              </a:lnSpc>
              <a:spcBef>
                <a:spcPts val="0"/>
              </a:spcBef>
              <a:buNone/>
            </a:pPr>
            <a:r>
              <a:rPr lang="en-US" sz="1600" dirty="0">
                <a:gradFill>
                  <a:gsLst>
                    <a:gs pos="1250">
                      <a:srgbClr val="505050"/>
                    </a:gs>
                    <a:gs pos="100000">
                      <a:srgbClr val="505050"/>
                    </a:gs>
                  </a:gsLst>
                  <a:lin ang="5400000" scaled="0"/>
                </a:gradFill>
                <a:latin typeface="Segoe UI"/>
              </a:rPr>
              <a:t>Memory randomization space increased dramatically</a:t>
            </a:r>
          </a:p>
          <a:p>
            <a:pPr marL="0" indent="0" algn="ctr">
              <a:lnSpc>
                <a:spcPct val="100000"/>
              </a:lnSpc>
              <a:spcBef>
                <a:spcPts val="0"/>
              </a:spcBef>
              <a:buNone/>
            </a:pPr>
            <a:r>
              <a:rPr lang="en-US" sz="1200" dirty="0">
                <a:solidFill>
                  <a:srgbClr val="002050"/>
                </a:solidFill>
                <a:latin typeface="Segoe UI Semibold" panose="020B0702040204020203" pitchFamily="34" charset="0"/>
                <a:cs typeface="Segoe UI Semibold" panose="020B0702040204020203" pitchFamily="34" charset="0"/>
              </a:rPr>
              <a:t>(Windows Address Space Layout Randomization on 64-bit systems)</a:t>
            </a:r>
          </a:p>
          <a:p>
            <a:pPr marL="0" indent="0" algn="ctr">
              <a:lnSpc>
                <a:spcPct val="100000"/>
              </a:lnSpc>
              <a:spcBef>
                <a:spcPts val="0"/>
              </a:spcBef>
              <a:buNone/>
            </a:pPr>
            <a:endParaRPr lang="en-US" sz="1600" dirty="0">
              <a:gradFill>
                <a:gsLst>
                  <a:gs pos="1250">
                    <a:srgbClr val="505050"/>
                  </a:gs>
                  <a:gs pos="100000">
                    <a:srgbClr val="505050"/>
                  </a:gs>
                </a:gsLst>
                <a:lin ang="5400000" scaled="0"/>
              </a:gradFill>
              <a:latin typeface="Segoe UI"/>
            </a:endParaRPr>
          </a:p>
          <a:p>
            <a:pPr marL="0" indent="0" algn="ctr">
              <a:lnSpc>
                <a:spcPct val="100000"/>
              </a:lnSpc>
              <a:spcBef>
                <a:spcPts val="0"/>
              </a:spcBef>
              <a:buNone/>
            </a:pPr>
            <a:r>
              <a:rPr lang="en-US" sz="1600" dirty="0">
                <a:gradFill>
                  <a:gsLst>
                    <a:gs pos="1250">
                      <a:srgbClr val="505050"/>
                    </a:gs>
                    <a:gs pos="100000">
                      <a:srgbClr val="505050"/>
                    </a:gs>
                  </a:gsLst>
                  <a:lin ang="5400000" scaled="0"/>
                </a:gradFill>
                <a:latin typeface="Segoe UI"/>
              </a:rPr>
              <a:t>Automate memory cleanup, even if program does not</a:t>
            </a:r>
          </a:p>
          <a:p>
            <a:pPr marL="0" indent="0" algn="ctr">
              <a:lnSpc>
                <a:spcPct val="100000"/>
              </a:lnSpc>
              <a:spcBef>
                <a:spcPts val="0"/>
              </a:spcBef>
              <a:buNone/>
            </a:pPr>
            <a:r>
              <a:rPr lang="en-US" sz="1200" dirty="0">
                <a:solidFill>
                  <a:srgbClr val="002050"/>
                </a:solidFill>
                <a:latin typeface="Segoe UI Semibold" panose="020B0702040204020203" pitchFamily="34" charset="0"/>
                <a:cs typeface="Segoe UI Semibold" panose="020B0702040204020203" pitchFamily="34" charset="0"/>
              </a:rPr>
              <a:t>(</a:t>
            </a:r>
            <a:r>
              <a:rPr lang="en-US" sz="1200" dirty="0" err="1">
                <a:solidFill>
                  <a:srgbClr val="002050"/>
                </a:solidFill>
                <a:latin typeface="Segoe UI Semibold" panose="020B0702040204020203" pitchFamily="34" charset="0"/>
                <a:cs typeface="Segoe UI Semibold" panose="020B0702040204020203" pitchFamily="34" charset="0"/>
              </a:rPr>
              <a:t>MemGC</a:t>
            </a:r>
            <a:r>
              <a:rPr lang="en-US" sz="1200" dirty="0">
                <a:solidFill>
                  <a:srgbClr val="002050"/>
                </a:solidFill>
                <a:latin typeface="Segoe UI Semibold" panose="020B0702040204020203" pitchFamily="34" charset="0"/>
                <a:cs typeface="Segoe UI Semibold" panose="020B0702040204020203" pitchFamily="34" charset="0"/>
              </a:rPr>
              <a:t>)</a:t>
            </a:r>
          </a:p>
          <a:p>
            <a:pPr marL="0" indent="0" algn="ctr">
              <a:lnSpc>
                <a:spcPct val="100000"/>
              </a:lnSpc>
              <a:spcBef>
                <a:spcPts val="0"/>
              </a:spcBef>
              <a:buNone/>
            </a:pPr>
            <a:endParaRPr lang="en-US" sz="1600" dirty="0">
              <a:gradFill>
                <a:gsLst>
                  <a:gs pos="1250">
                    <a:srgbClr val="505050"/>
                  </a:gs>
                  <a:gs pos="100000">
                    <a:srgbClr val="505050"/>
                  </a:gs>
                </a:gsLst>
                <a:lin ang="5400000" scaled="0"/>
              </a:gradFill>
              <a:latin typeface="Segoe UI"/>
            </a:endParaRPr>
          </a:p>
          <a:p>
            <a:pPr marL="0" indent="0" algn="ctr">
              <a:lnSpc>
                <a:spcPct val="100000"/>
              </a:lnSpc>
              <a:spcBef>
                <a:spcPts val="0"/>
              </a:spcBef>
              <a:buNone/>
            </a:pPr>
            <a:r>
              <a:rPr lang="en-US" sz="1600" dirty="0">
                <a:gradFill>
                  <a:gsLst>
                    <a:gs pos="1250">
                      <a:srgbClr val="505050"/>
                    </a:gs>
                    <a:gs pos="100000">
                      <a:srgbClr val="505050"/>
                    </a:gs>
                  </a:gsLst>
                  <a:lin ang="5400000" scaled="0"/>
                </a:gradFill>
                <a:latin typeface="Segoe UI"/>
              </a:rPr>
              <a:t>Dev tools to make it significantly more difficult </a:t>
            </a:r>
          </a:p>
          <a:p>
            <a:pPr marL="0" indent="0" algn="ctr">
              <a:lnSpc>
                <a:spcPct val="100000"/>
              </a:lnSpc>
              <a:spcBef>
                <a:spcPts val="0"/>
              </a:spcBef>
              <a:buNone/>
            </a:pPr>
            <a:r>
              <a:rPr lang="en-US" sz="1600" dirty="0">
                <a:gradFill>
                  <a:gsLst>
                    <a:gs pos="1250">
                      <a:srgbClr val="505050"/>
                    </a:gs>
                    <a:gs pos="100000">
                      <a:srgbClr val="505050"/>
                    </a:gs>
                  </a:gsLst>
                  <a:lin ang="5400000" scaled="0"/>
                </a:gradFill>
                <a:latin typeface="Segoe UI"/>
              </a:rPr>
              <a:t>to take over an application </a:t>
            </a:r>
          </a:p>
          <a:p>
            <a:pPr marL="0" indent="0" algn="ctr">
              <a:lnSpc>
                <a:spcPct val="100000"/>
              </a:lnSpc>
              <a:spcBef>
                <a:spcPts val="0"/>
              </a:spcBef>
              <a:buNone/>
            </a:pPr>
            <a:r>
              <a:rPr lang="en-US" sz="1200" dirty="0">
                <a:solidFill>
                  <a:srgbClr val="002050"/>
                </a:solidFill>
                <a:latin typeface="Segoe UI Semibold" panose="020B0702040204020203" pitchFamily="34" charset="0"/>
                <a:cs typeface="Segoe UI Semibold" panose="020B0702040204020203" pitchFamily="34" charset="0"/>
              </a:rPr>
              <a:t>(Control Flow Guard)</a:t>
            </a:r>
          </a:p>
        </p:txBody>
      </p:sp>
    </p:spTree>
    <p:extLst>
      <p:ext uri="{BB962C8B-B14F-4D97-AF65-F5344CB8AC3E}">
        <p14:creationId xmlns:p14="http://schemas.microsoft.com/office/powerpoint/2010/main" val="3431802460"/>
      </p:ext>
    </p:extLst>
  </p:cSld>
  <p:clrMapOvr>
    <a:masterClrMapping/>
  </p:clrMapOvr>
  <p:transition>
    <p:fade/>
  </p:transition>
</p:sld>
</file>

<file path=ppt/theme/theme1.xml><?xml version="1.0" encoding="utf-8"?>
<a:theme xmlns:a="http://schemas.openxmlformats.org/drawingml/2006/main" name="WHITE TEMPLATE">
  <a:themeElements>
    <a:clrScheme name="BT - Blue on white">
      <a:dk1>
        <a:srgbClr val="505050"/>
      </a:dk1>
      <a:lt1>
        <a:srgbClr val="FFFFFF"/>
      </a:lt1>
      <a:dk2>
        <a:srgbClr val="0078D7"/>
      </a:dk2>
      <a:lt2>
        <a:srgbClr val="00BCF2"/>
      </a:lt2>
      <a:accent1>
        <a:srgbClr val="0078D7"/>
      </a:accent1>
      <a:accent2>
        <a:srgbClr val="002050"/>
      </a:accent2>
      <a:accent3>
        <a:srgbClr val="D83B01"/>
      </a:accent3>
      <a:accent4>
        <a:srgbClr val="5C2D91"/>
      </a:accent4>
      <a:accent5>
        <a:srgbClr val="008272"/>
      </a:accent5>
      <a:accent6>
        <a:srgbClr val="B4009E"/>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E4C34C91-D761-4653-B4A8-D2B297A93954}" vid="{FD8CDD81-C58F-44BA-9199-FB28CC2F61B4}"/>
    </a:ext>
  </a:extLst>
</a:theme>
</file>

<file path=ppt/theme/theme2.xml><?xml version="1.0" encoding="utf-8"?>
<a:theme xmlns:a="http://schemas.openxmlformats.org/drawingml/2006/main" name="COLOR TEMPLATE">
  <a:themeElements>
    <a:clrScheme name="BT - Blue">
      <a:dk1>
        <a:srgbClr val="505050"/>
      </a:dk1>
      <a:lt1>
        <a:srgbClr val="FFFFFF"/>
      </a:lt1>
      <a:dk2>
        <a:srgbClr val="0078D7"/>
      </a:dk2>
      <a:lt2>
        <a:srgbClr val="CDF4FF"/>
      </a:lt2>
      <a:accent1>
        <a:srgbClr val="002050"/>
      </a:accent1>
      <a:accent2>
        <a:srgbClr val="D83B01"/>
      </a:accent2>
      <a:accent3>
        <a:srgbClr val="5C2D91"/>
      </a:accent3>
      <a:accent4>
        <a:srgbClr val="004B50"/>
      </a:accent4>
      <a:accent5>
        <a:srgbClr val="B4009E"/>
      </a:accent5>
      <a:accent6>
        <a:srgbClr val="32145A"/>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E4C34C91-D761-4653-B4A8-D2B297A93954}" vid="{6DAFF277-0ABD-4843-9581-151AC106FCA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77279579A0454B857F5303129CCB60" ma:contentTypeVersion="4" ma:contentTypeDescription="Create a new document." ma:contentTypeScope="" ma:versionID="182caf5a2de310c7b894f3ebd0cf3205">
  <xsd:schema xmlns:xsd="http://www.w3.org/2001/XMLSchema" xmlns:xs="http://www.w3.org/2001/XMLSchema" xmlns:p="http://schemas.microsoft.com/office/2006/metadata/properties" xmlns:ns2="4a531b04-6090-4f07-81d2-e7d9285f981d" targetNamespace="http://schemas.microsoft.com/office/2006/metadata/properties" ma:root="true" ma:fieldsID="b7c562f2df7134a4b91f92869e819523" ns2:_="">
    <xsd:import namespace="4a531b04-6090-4f07-81d2-e7d9285f981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531b04-6090-4f07-81d2-e7d9285f981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83FA76-DF67-44EE-A752-68AD9540157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531b04-6090-4f07-81d2-e7d9285f98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a531b04-6090-4f07-81d2-e7d9285f981d"/>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WTS-FY17-Series-Template</Template>
  <TotalTime>1812</TotalTime>
  <Words>1691</Words>
  <Application>Microsoft Office PowerPoint</Application>
  <PresentationFormat>Custom</PresentationFormat>
  <Paragraphs>228</Paragraphs>
  <Slides>16</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Consolas</vt:lpstr>
      <vt:lpstr>Segoe UI</vt:lpstr>
      <vt:lpstr>Segoe UI Black</vt:lpstr>
      <vt:lpstr>Segoe UI Light</vt:lpstr>
      <vt:lpstr>Segoe UI Semibold</vt:lpstr>
      <vt:lpstr>Wingdings</vt:lpstr>
      <vt:lpstr>WHITE TEMPLATE</vt:lpstr>
      <vt:lpstr>COLOR TEMPLATE</vt:lpstr>
      <vt:lpstr>Windows Tech Series Internet Security</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Microsoft Edge Security Assurance</vt:lpstr>
      <vt:lpstr>Measuring Microsoft Edge Security Improvements</vt:lpstr>
      <vt:lpstr>Conclusion</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Tech Series template</dc:title>
  <dc:subject>&lt;Speech title here&gt;</dc:subject>
  <dc:creator>Dave Field</dc:creator>
  <cp:keywords/>
  <dc:description>Template: Maryfj_x000d_
Formatting:_x000d_
Audience Type:</dc:description>
  <cp:lastModifiedBy>Dave Field</cp:lastModifiedBy>
  <cp:revision>12</cp:revision>
  <dcterms:created xsi:type="dcterms:W3CDTF">2016-07-18T23:01:25Z</dcterms:created>
  <dcterms:modified xsi:type="dcterms:W3CDTF">2016-10-26T22:09:13Z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0x0101004277279579A0454B857F5303129CCB60</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TaxKeyword">
    <vt:lpwstr/>
  </property>
  <property fmtid="{D5CDD505-2E9C-101B-9397-08002B2CF9AE}" pid="12" name="TaxCatchAll">
    <vt:lpwstr/>
  </property>
  <property fmtid="{D5CDD505-2E9C-101B-9397-08002B2CF9AE}" pid="13" name="TaxKeywordTaxHTField">
    <vt:lpwstr/>
  </property>
</Properties>
</file>