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5"/>
  </p:notesMasterIdLst>
  <p:handoutMasterIdLst>
    <p:handoutMasterId r:id="rId26"/>
  </p:handoutMasterIdLst>
  <p:sldIdLst>
    <p:sldId id="1308" r:id="rId6"/>
    <p:sldId id="1309" r:id="rId7"/>
    <p:sldId id="1323" r:id="rId8"/>
    <p:sldId id="1310" r:id="rId9"/>
    <p:sldId id="1311" r:id="rId10"/>
    <p:sldId id="1312" r:id="rId11"/>
    <p:sldId id="1313" r:id="rId12"/>
    <p:sldId id="1243" r:id="rId13"/>
    <p:sldId id="1324" r:id="rId14"/>
    <p:sldId id="1314" r:id="rId15"/>
    <p:sldId id="1315" r:id="rId16"/>
    <p:sldId id="1316" r:id="rId17"/>
    <p:sldId id="1317" r:id="rId18"/>
    <p:sldId id="1318" r:id="rId19"/>
    <p:sldId id="1319" r:id="rId20"/>
    <p:sldId id="1321" r:id="rId21"/>
    <p:sldId id="1322" r:id="rId22"/>
    <p:sldId id="1320" r:id="rId23"/>
    <p:sldId id="1248"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chael Biver" initials="MB" lastIdx="4" clrIdx="4">
    <p:extLst>
      <p:ext uri="{19B8F6BF-5375-455C-9EA6-DF929625EA0E}">
        <p15:presenceInfo xmlns:p15="http://schemas.microsoft.com/office/powerpoint/2012/main" userId="S-1-5-21-124525095-708259637-1543119021-700241" providerId="AD"/>
      </p:ext>
    </p:extLst>
  </p:cmAuthor>
  <p:cmAuthor id="5" name="Dave Field" initials="DF" lastIdx="2" clrIdx="5">
    <p:extLst>
      <p:ext uri="{19B8F6BF-5375-455C-9EA6-DF929625EA0E}">
        <p15:presenceInfo xmlns:p15="http://schemas.microsoft.com/office/powerpoint/2012/main" userId="S-1-12-1-1654777727-1266067501-124373401-24337989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0078D7"/>
    <a:srgbClr val="FFFFFF"/>
    <a:srgbClr val="737373"/>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7032" autoAdjust="0"/>
  </p:normalViewPr>
  <p:slideViewPr>
    <p:cSldViewPr>
      <p:cViewPr varScale="1">
        <p:scale>
          <a:sx n="40" d="100"/>
          <a:sy n="40" d="100"/>
        </p:scale>
        <p:origin x="753"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002D3-FE89-4F57-838E-95D041582AAC}" type="doc">
      <dgm:prSet loTypeId="urn:microsoft.com/office/officeart/2005/8/layout/process1" loCatId="process" qsTypeId="urn:microsoft.com/office/officeart/2005/8/quickstyle/simple1" qsCatId="simple" csTypeId="urn:microsoft.com/office/officeart/2005/8/colors/accent1_2" csCatId="accent1" phldr="1"/>
      <dgm:spPr/>
    </dgm:pt>
    <dgm:pt modelId="{EF5113FA-15D1-4B16-B349-F408A8EF9608}">
      <dgm:prSet phldrT="[Text]"/>
      <dgm:spPr/>
      <dgm:t>
        <a:bodyPr/>
        <a:lstStyle/>
        <a:p>
          <a:r>
            <a:rPr lang="en-US"/>
            <a:t>Collect</a:t>
          </a:r>
        </a:p>
      </dgm:t>
    </dgm:pt>
    <dgm:pt modelId="{BF953AAB-75A0-4409-8D8C-1B697DDE749D}" type="parTrans" cxnId="{7E7612AB-0A34-4026-8B47-41B7760823D7}">
      <dgm:prSet/>
      <dgm:spPr/>
      <dgm:t>
        <a:bodyPr/>
        <a:lstStyle/>
        <a:p>
          <a:endParaRPr lang="en-US"/>
        </a:p>
      </dgm:t>
    </dgm:pt>
    <dgm:pt modelId="{3ACE6D46-8EF6-43CD-B85A-09363AC44071}" type="sibTrans" cxnId="{7E7612AB-0A34-4026-8B47-41B7760823D7}">
      <dgm:prSet/>
      <dgm:spPr/>
      <dgm:t>
        <a:bodyPr/>
        <a:lstStyle/>
        <a:p>
          <a:endParaRPr lang="en-US"/>
        </a:p>
      </dgm:t>
    </dgm:pt>
    <dgm:pt modelId="{1E42A0F9-204C-4DD1-A5EF-7A46052C98EF}">
      <dgm:prSet phldrT="[Text]"/>
      <dgm:spPr/>
      <dgm:t>
        <a:bodyPr/>
        <a:lstStyle/>
        <a:p>
          <a:r>
            <a:rPr lang="en-US"/>
            <a:t>Analyze / Rationalize</a:t>
          </a:r>
        </a:p>
      </dgm:t>
    </dgm:pt>
    <dgm:pt modelId="{3F5DA544-71F9-428E-90D0-9A8F11C77452}" type="parTrans" cxnId="{51BD33CD-86CC-4100-93FA-FE59DA0F59F6}">
      <dgm:prSet/>
      <dgm:spPr/>
      <dgm:t>
        <a:bodyPr/>
        <a:lstStyle/>
        <a:p>
          <a:endParaRPr lang="en-US"/>
        </a:p>
      </dgm:t>
    </dgm:pt>
    <dgm:pt modelId="{B29CB7C2-96F0-44CB-A848-D284937A6331}" type="sibTrans" cxnId="{51BD33CD-86CC-4100-93FA-FE59DA0F59F6}">
      <dgm:prSet/>
      <dgm:spPr/>
      <dgm:t>
        <a:bodyPr/>
        <a:lstStyle/>
        <a:p>
          <a:endParaRPr lang="en-US"/>
        </a:p>
      </dgm:t>
    </dgm:pt>
    <dgm:pt modelId="{D4DB0C13-E953-4D67-AE1F-20CFEDCA9FA6}">
      <dgm:prSet phldrT="[Text]"/>
      <dgm:spPr/>
      <dgm:t>
        <a:bodyPr/>
        <a:lstStyle/>
        <a:p>
          <a:r>
            <a:rPr lang="en-US"/>
            <a:t>Test / Remediate</a:t>
          </a:r>
        </a:p>
      </dgm:t>
    </dgm:pt>
    <dgm:pt modelId="{E5E21919-15D8-4D29-933C-4E4CC7A18F15}" type="parTrans" cxnId="{FB641370-2AFF-41E8-B392-490B896AF0CF}">
      <dgm:prSet/>
      <dgm:spPr/>
      <dgm:t>
        <a:bodyPr/>
        <a:lstStyle/>
        <a:p>
          <a:endParaRPr lang="en-US"/>
        </a:p>
      </dgm:t>
    </dgm:pt>
    <dgm:pt modelId="{C460F60D-DB73-4294-8576-D6153EBC523B}" type="sibTrans" cxnId="{FB641370-2AFF-41E8-B392-490B896AF0CF}">
      <dgm:prSet/>
      <dgm:spPr/>
      <dgm:t>
        <a:bodyPr/>
        <a:lstStyle/>
        <a:p>
          <a:endParaRPr lang="en-US"/>
        </a:p>
      </dgm:t>
    </dgm:pt>
    <dgm:pt modelId="{E4B734B9-FB13-4184-A3D0-3D3101CC685A}" type="pres">
      <dgm:prSet presAssocID="{BA0002D3-FE89-4F57-838E-95D041582AAC}" presName="Name0" presStyleCnt="0">
        <dgm:presLayoutVars>
          <dgm:dir/>
          <dgm:resizeHandles val="exact"/>
        </dgm:presLayoutVars>
      </dgm:prSet>
      <dgm:spPr/>
    </dgm:pt>
    <dgm:pt modelId="{8C95DE56-9310-4E76-B046-32AD2169C81E}" type="pres">
      <dgm:prSet presAssocID="{EF5113FA-15D1-4B16-B349-F408A8EF9608}" presName="node" presStyleLbl="node1" presStyleIdx="0" presStyleCnt="3">
        <dgm:presLayoutVars>
          <dgm:bulletEnabled val="1"/>
        </dgm:presLayoutVars>
      </dgm:prSet>
      <dgm:spPr>
        <a:prstGeom prst="rect">
          <a:avLst/>
        </a:prstGeom>
      </dgm:spPr>
    </dgm:pt>
    <dgm:pt modelId="{A720229B-FA55-4582-87E6-9B472D14D800}" type="pres">
      <dgm:prSet presAssocID="{3ACE6D46-8EF6-43CD-B85A-09363AC44071}" presName="sibTrans" presStyleLbl="sibTrans2D1" presStyleIdx="0" presStyleCnt="2"/>
      <dgm:spPr/>
    </dgm:pt>
    <dgm:pt modelId="{00E41151-40C2-4101-9A3D-8D1687F46D57}" type="pres">
      <dgm:prSet presAssocID="{3ACE6D46-8EF6-43CD-B85A-09363AC44071}" presName="connectorText" presStyleLbl="sibTrans2D1" presStyleIdx="0" presStyleCnt="2"/>
      <dgm:spPr/>
    </dgm:pt>
    <dgm:pt modelId="{46893BD6-6CF8-41A2-8584-DB4448BCF09B}" type="pres">
      <dgm:prSet presAssocID="{1E42A0F9-204C-4DD1-A5EF-7A46052C98EF}" presName="node" presStyleLbl="node1" presStyleIdx="1" presStyleCnt="3">
        <dgm:presLayoutVars>
          <dgm:bulletEnabled val="1"/>
        </dgm:presLayoutVars>
      </dgm:prSet>
      <dgm:spPr>
        <a:prstGeom prst="rect">
          <a:avLst/>
        </a:prstGeom>
      </dgm:spPr>
    </dgm:pt>
    <dgm:pt modelId="{E1B833CE-1199-494D-A38E-DE6ADCF34417}" type="pres">
      <dgm:prSet presAssocID="{B29CB7C2-96F0-44CB-A848-D284937A6331}" presName="sibTrans" presStyleLbl="sibTrans2D1" presStyleIdx="1" presStyleCnt="2"/>
      <dgm:spPr/>
    </dgm:pt>
    <dgm:pt modelId="{22A12185-23EA-4A35-92EB-78D818FB9F37}" type="pres">
      <dgm:prSet presAssocID="{B29CB7C2-96F0-44CB-A848-D284937A6331}" presName="connectorText" presStyleLbl="sibTrans2D1" presStyleIdx="1" presStyleCnt="2"/>
      <dgm:spPr/>
    </dgm:pt>
    <dgm:pt modelId="{BF9BF03F-5A4B-4BEB-AD79-2F4005AC4C7C}" type="pres">
      <dgm:prSet presAssocID="{D4DB0C13-E953-4D67-AE1F-20CFEDCA9FA6}" presName="node" presStyleLbl="node1" presStyleIdx="2" presStyleCnt="3">
        <dgm:presLayoutVars>
          <dgm:bulletEnabled val="1"/>
        </dgm:presLayoutVars>
      </dgm:prSet>
      <dgm:spPr>
        <a:prstGeom prst="rect">
          <a:avLst/>
        </a:prstGeom>
      </dgm:spPr>
    </dgm:pt>
  </dgm:ptLst>
  <dgm:cxnLst>
    <dgm:cxn modelId="{51BD33CD-86CC-4100-93FA-FE59DA0F59F6}" srcId="{BA0002D3-FE89-4F57-838E-95D041582AAC}" destId="{1E42A0F9-204C-4DD1-A5EF-7A46052C98EF}" srcOrd="1" destOrd="0" parTransId="{3F5DA544-71F9-428E-90D0-9A8F11C77452}" sibTransId="{B29CB7C2-96F0-44CB-A848-D284937A6331}"/>
    <dgm:cxn modelId="{7E7612AB-0A34-4026-8B47-41B7760823D7}" srcId="{BA0002D3-FE89-4F57-838E-95D041582AAC}" destId="{EF5113FA-15D1-4B16-B349-F408A8EF9608}" srcOrd="0" destOrd="0" parTransId="{BF953AAB-75A0-4409-8D8C-1B697DDE749D}" sibTransId="{3ACE6D46-8EF6-43CD-B85A-09363AC44071}"/>
    <dgm:cxn modelId="{CFDCC34D-4B39-3B45-9A82-65C6283C975D}" type="presOf" srcId="{B29CB7C2-96F0-44CB-A848-D284937A6331}" destId="{22A12185-23EA-4A35-92EB-78D818FB9F37}" srcOrd="1" destOrd="0" presId="urn:microsoft.com/office/officeart/2005/8/layout/process1"/>
    <dgm:cxn modelId="{55C15E33-F280-4943-AC8D-A06AB51D0C33}" type="presOf" srcId="{BA0002D3-FE89-4F57-838E-95D041582AAC}" destId="{E4B734B9-FB13-4184-A3D0-3D3101CC685A}" srcOrd="0" destOrd="0" presId="urn:microsoft.com/office/officeart/2005/8/layout/process1"/>
    <dgm:cxn modelId="{83870967-6983-094E-B682-B1531046F722}" type="presOf" srcId="{EF5113FA-15D1-4B16-B349-F408A8EF9608}" destId="{8C95DE56-9310-4E76-B046-32AD2169C81E}" srcOrd="0" destOrd="0" presId="urn:microsoft.com/office/officeart/2005/8/layout/process1"/>
    <dgm:cxn modelId="{49235D5F-2641-6B4F-8BEB-8EB0978BAA38}" type="presOf" srcId="{1E42A0F9-204C-4DD1-A5EF-7A46052C98EF}" destId="{46893BD6-6CF8-41A2-8584-DB4448BCF09B}" srcOrd="0" destOrd="0" presId="urn:microsoft.com/office/officeart/2005/8/layout/process1"/>
    <dgm:cxn modelId="{D18BCB8C-857E-2640-A1ED-5630B976E894}" type="presOf" srcId="{3ACE6D46-8EF6-43CD-B85A-09363AC44071}" destId="{A720229B-FA55-4582-87E6-9B472D14D800}" srcOrd="0" destOrd="0" presId="urn:microsoft.com/office/officeart/2005/8/layout/process1"/>
    <dgm:cxn modelId="{4CFC465E-7D28-8545-AC75-695E14EC9ECF}" type="presOf" srcId="{D4DB0C13-E953-4D67-AE1F-20CFEDCA9FA6}" destId="{BF9BF03F-5A4B-4BEB-AD79-2F4005AC4C7C}" srcOrd="0" destOrd="0" presId="urn:microsoft.com/office/officeart/2005/8/layout/process1"/>
    <dgm:cxn modelId="{F5943AD3-B619-DC4B-B373-7493361FFC2E}" type="presOf" srcId="{B29CB7C2-96F0-44CB-A848-D284937A6331}" destId="{E1B833CE-1199-494D-A38E-DE6ADCF34417}" srcOrd="0" destOrd="0" presId="urn:microsoft.com/office/officeart/2005/8/layout/process1"/>
    <dgm:cxn modelId="{FB641370-2AFF-41E8-B392-490B896AF0CF}" srcId="{BA0002D3-FE89-4F57-838E-95D041582AAC}" destId="{D4DB0C13-E953-4D67-AE1F-20CFEDCA9FA6}" srcOrd="2" destOrd="0" parTransId="{E5E21919-15D8-4D29-933C-4E4CC7A18F15}" sibTransId="{C460F60D-DB73-4294-8576-D6153EBC523B}"/>
    <dgm:cxn modelId="{B51F1CB4-8AE3-B247-9297-0DFCE9C3CDBA}" type="presOf" srcId="{3ACE6D46-8EF6-43CD-B85A-09363AC44071}" destId="{00E41151-40C2-4101-9A3D-8D1687F46D57}" srcOrd="1" destOrd="0" presId="urn:microsoft.com/office/officeart/2005/8/layout/process1"/>
    <dgm:cxn modelId="{D6265524-C610-AA43-B5F6-0848708CD2A2}" type="presParOf" srcId="{E4B734B9-FB13-4184-A3D0-3D3101CC685A}" destId="{8C95DE56-9310-4E76-B046-32AD2169C81E}" srcOrd="0" destOrd="0" presId="urn:microsoft.com/office/officeart/2005/8/layout/process1"/>
    <dgm:cxn modelId="{90B0544E-4CEE-5242-9B49-5490FE994F46}" type="presParOf" srcId="{E4B734B9-FB13-4184-A3D0-3D3101CC685A}" destId="{A720229B-FA55-4582-87E6-9B472D14D800}" srcOrd="1" destOrd="0" presId="urn:microsoft.com/office/officeart/2005/8/layout/process1"/>
    <dgm:cxn modelId="{6C4449A6-9797-AD43-B3C9-4276754831A4}" type="presParOf" srcId="{A720229B-FA55-4582-87E6-9B472D14D800}" destId="{00E41151-40C2-4101-9A3D-8D1687F46D57}" srcOrd="0" destOrd="0" presId="urn:microsoft.com/office/officeart/2005/8/layout/process1"/>
    <dgm:cxn modelId="{C94F4DCD-3CB5-CD4A-907E-206C0D2F8EAD}" type="presParOf" srcId="{E4B734B9-FB13-4184-A3D0-3D3101CC685A}" destId="{46893BD6-6CF8-41A2-8584-DB4448BCF09B}" srcOrd="2" destOrd="0" presId="urn:microsoft.com/office/officeart/2005/8/layout/process1"/>
    <dgm:cxn modelId="{AA2BF89E-592E-894F-B570-FA3A071973B9}" type="presParOf" srcId="{E4B734B9-FB13-4184-A3D0-3D3101CC685A}" destId="{E1B833CE-1199-494D-A38E-DE6ADCF34417}" srcOrd="3" destOrd="0" presId="urn:microsoft.com/office/officeart/2005/8/layout/process1"/>
    <dgm:cxn modelId="{A4C94469-C27F-DD40-BC9C-79685747C46C}" type="presParOf" srcId="{E1B833CE-1199-494D-A38E-DE6ADCF34417}" destId="{22A12185-23EA-4A35-92EB-78D818FB9F37}" srcOrd="0" destOrd="0" presId="urn:microsoft.com/office/officeart/2005/8/layout/process1"/>
    <dgm:cxn modelId="{CD7F4602-1465-0E4D-9EDB-A2ED8DF554CC}" type="presParOf" srcId="{E4B734B9-FB13-4184-A3D0-3D3101CC685A}" destId="{BF9BF03F-5A4B-4BEB-AD79-2F4005AC4C7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4418E0-DF58-440F-BB11-3EFED7246EAC}" type="doc">
      <dgm:prSet loTypeId="urn:microsoft.com/office/officeart/2005/8/layout/process1" loCatId="process" qsTypeId="urn:microsoft.com/office/officeart/2005/8/quickstyle/simple1" qsCatId="simple" csTypeId="urn:microsoft.com/office/officeart/2005/8/colors/accent1_2" csCatId="accent1" phldr="1"/>
      <dgm:spPr/>
    </dgm:pt>
    <dgm:pt modelId="{19A1ADCA-7E7A-4008-89B3-03B3EB88548B}">
      <dgm:prSet phldrT="[Text]"/>
      <dgm:spPr/>
      <dgm:t>
        <a:bodyPr/>
        <a:lstStyle/>
        <a:p>
          <a:r>
            <a:rPr lang="en-US"/>
            <a:t>Deploy to team</a:t>
          </a:r>
        </a:p>
      </dgm:t>
    </dgm:pt>
    <dgm:pt modelId="{66475567-F8AC-45D7-B3D0-A14C0F1B3B8D}" type="parTrans" cxnId="{EA7DF77F-7AE6-4CA5-8F1E-1CF8F6F567DF}">
      <dgm:prSet/>
      <dgm:spPr/>
      <dgm:t>
        <a:bodyPr/>
        <a:lstStyle/>
        <a:p>
          <a:endParaRPr lang="en-US"/>
        </a:p>
      </dgm:t>
    </dgm:pt>
    <dgm:pt modelId="{B37BB5FD-B9EE-46C8-AC35-8CFF26E021D7}" type="sibTrans" cxnId="{EA7DF77F-7AE6-4CA5-8F1E-1CF8F6F567DF}">
      <dgm:prSet/>
      <dgm:spPr/>
      <dgm:t>
        <a:bodyPr/>
        <a:lstStyle/>
        <a:p>
          <a:endParaRPr lang="en-US"/>
        </a:p>
      </dgm:t>
    </dgm:pt>
    <dgm:pt modelId="{4B54868C-3E8F-499E-9CB5-9FDC5C9DC343}">
      <dgm:prSet phldrT="[Text]"/>
      <dgm:spPr/>
      <dgm:t>
        <a:bodyPr/>
        <a:lstStyle/>
        <a:p>
          <a:r>
            <a:rPr lang="en-US"/>
            <a:t>Deploy to floor</a:t>
          </a:r>
        </a:p>
      </dgm:t>
    </dgm:pt>
    <dgm:pt modelId="{570EDEE1-90D4-41CE-B430-56BB228A8AEA}" type="parTrans" cxnId="{D2BA73F1-3A0D-40D1-BF95-A36E035B9E07}">
      <dgm:prSet/>
      <dgm:spPr/>
      <dgm:t>
        <a:bodyPr/>
        <a:lstStyle/>
        <a:p>
          <a:endParaRPr lang="en-US"/>
        </a:p>
      </dgm:t>
    </dgm:pt>
    <dgm:pt modelId="{DCD8B949-8C51-4648-B8FE-BADD2E209821}" type="sibTrans" cxnId="{D2BA73F1-3A0D-40D1-BF95-A36E035B9E07}">
      <dgm:prSet/>
      <dgm:spPr/>
      <dgm:t>
        <a:bodyPr/>
        <a:lstStyle/>
        <a:p>
          <a:endParaRPr lang="en-US"/>
        </a:p>
      </dgm:t>
    </dgm:pt>
    <dgm:pt modelId="{61A77096-6FB1-472B-A1A6-8A2FD81D2B35}">
      <dgm:prSet phldrT="[Text]"/>
      <dgm:spPr/>
      <dgm:t>
        <a:bodyPr/>
        <a:lstStyle/>
        <a:p>
          <a:r>
            <a:rPr lang="en-US"/>
            <a:t>Deploy to building</a:t>
          </a:r>
        </a:p>
      </dgm:t>
    </dgm:pt>
    <dgm:pt modelId="{3FDEFB3D-CDD0-4CEE-8E45-4FBE814C358C}" type="parTrans" cxnId="{5DA220F2-6466-4EFA-B851-4C5965625DF6}">
      <dgm:prSet/>
      <dgm:spPr/>
      <dgm:t>
        <a:bodyPr/>
        <a:lstStyle/>
        <a:p>
          <a:endParaRPr lang="en-US"/>
        </a:p>
      </dgm:t>
    </dgm:pt>
    <dgm:pt modelId="{01F42EBC-4EF2-43BF-A079-2DAD01C4D425}" type="sibTrans" cxnId="{5DA220F2-6466-4EFA-B851-4C5965625DF6}">
      <dgm:prSet/>
      <dgm:spPr/>
      <dgm:t>
        <a:bodyPr/>
        <a:lstStyle/>
        <a:p>
          <a:endParaRPr lang="en-US"/>
        </a:p>
      </dgm:t>
    </dgm:pt>
    <dgm:pt modelId="{D89A4629-E603-469F-B998-FCF79F8ABC8E}">
      <dgm:prSet phldrT="[Text]"/>
      <dgm:spPr/>
      <dgm:t>
        <a:bodyPr/>
        <a:lstStyle/>
        <a:p>
          <a:r>
            <a:rPr lang="en-US"/>
            <a:t>Deploy to city</a:t>
          </a:r>
        </a:p>
      </dgm:t>
    </dgm:pt>
    <dgm:pt modelId="{123A0973-1E69-43B8-9FB8-D1CA6E9C0A60}" type="parTrans" cxnId="{260346FF-62C8-4EF1-99E8-4ACAEE77ACA8}">
      <dgm:prSet/>
      <dgm:spPr/>
      <dgm:t>
        <a:bodyPr/>
        <a:lstStyle/>
        <a:p>
          <a:endParaRPr lang="en-US"/>
        </a:p>
      </dgm:t>
    </dgm:pt>
    <dgm:pt modelId="{B572E050-336B-4A3D-8D80-5815DBABBA4B}" type="sibTrans" cxnId="{260346FF-62C8-4EF1-99E8-4ACAEE77ACA8}">
      <dgm:prSet/>
      <dgm:spPr/>
      <dgm:t>
        <a:bodyPr/>
        <a:lstStyle/>
        <a:p>
          <a:endParaRPr lang="en-US"/>
        </a:p>
      </dgm:t>
    </dgm:pt>
    <dgm:pt modelId="{C88E356A-DCB7-45A0-9FD5-EF86DF773EE6}">
      <dgm:prSet phldrT="[Text]"/>
      <dgm:spPr/>
      <dgm:t>
        <a:bodyPr/>
        <a:lstStyle/>
        <a:p>
          <a:r>
            <a:rPr lang="en-US"/>
            <a:t>Deploy to country</a:t>
          </a:r>
        </a:p>
      </dgm:t>
    </dgm:pt>
    <dgm:pt modelId="{3D23EC75-22A3-4B0C-9B87-F7B003CC3B6A}" type="parTrans" cxnId="{2346DC5F-9A3F-43A3-915B-ECC3064CB68B}">
      <dgm:prSet/>
      <dgm:spPr/>
      <dgm:t>
        <a:bodyPr/>
        <a:lstStyle/>
        <a:p>
          <a:endParaRPr lang="en-US"/>
        </a:p>
      </dgm:t>
    </dgm:pt>
    <dgm:pt modelId="{91A2B061-A1A5-4454-A1D0-FE5046723EF7}" type="sibTrans" cxnId="{2346DC5F-9A3F-43A3-915B-ECC3064CB68B}">
      <dgm:prSet/>
      <dgm:spPr/>
      <dgm:t>
        <a:bodyPr/>
        <a:lstStyle/>
        <a:p>
          <a:endParaRPr lang="en-US"/>
        </a:p>
      </dgm:t>
    </dgm:pt>
    <dgm:pt modelId="{6C2103C5-DABD-4E77-BBFA-AA2E84F8BB1D}">
      <dgm:prSet phldrT="[Text]"/>
      <dgm:spPr/>
      <dgm:t>
        <a:bodyPr/>
        <a:lstStyle/>
        <a:p>
          <a:r>
            <a:rPr lang="en-US"/>
            <a:t>Deploy to world</a:t>
          </a:r>
        </a:p>
      </dgm:t>
    </dgm:pt>
    <dgm:pt modelId="{A0DB3CB6-BF84-4F76-916A-E9686097C143}" type="parTrans" cxnId="{C3F6DDF8-C913-4E91-86A7-48302F2CEB30}">
      <dgm:prSet/>
      <dgm:spPr/>
      <dgm:t>
        <a:bodyPr/>
        <a:lstStyle/>
        <a:p>
          <a:endParaRPr lang="en-US"/>
        </a:p>
      </dgm:t>
    </dgm:pt>
    <dgm:pt modelId="{2A11D2C3-EA49-4912-904E-1F4D57E2CB6E}" type="sibTrans" cxnId="{C3F6DDF8-C913-4E91-86A7-48302F2CEB30}">
      <dgm:prSet/>
      <dgm:spPr/>
      <dgm:t>
        <a:bodyPr/>
        <a:lstStyle/>
        <a:p>
          <a:endParaRPr lang="en-US"/>
        </a:p>
      </dgm:t>
    </dgm:pt>
    <dgm:pt modelId="{F1B3D8C6-10FB-4C72-B9C0-334C007D9687}" type="pres">
      <dgm:prSet presAssocID="{994418E0-DF58-440F-BB11-3EFED7246EAC}" presName="Name0" presStyleCnt="0">
        <dgm:presLayoutVars>
          <dgm:dir/>
          <dgm:resizeHandles val="exact"/>
        </dgm:presLayoutVars>
      </dgm:prSet>
      <dgm:spPr/>
    </dgm:pt>
    <dgm:pt modelId="{6A4296AA-268D-4ED5-97E3-28F655E22EE9}" type="pres">
      <dgm:prSet presAssocID="{19A1ADCA-7E7A-4008-89B3-03B3EB88548B}" presName="node" presStyleLbl="node1" presStyleIdx="0" presStyleCnt="6">
        <dgm:presLayoutVars>
          <dgm:bulletEnabled val="1"/>
        </dgm:presLayoutVars>
      </dgm:prSet>
      <dgm:spPr>
        <a:prstGeom prst="rect">
          <a:avLst/>
        </a:prstGeom>
      </dgm:spPr>
    </dgm:pt>
    <dgm:pt modelId="{0E49789C-EBF8-49EB-8B61-3F598348D78B}" type="pres">
      <dgm:prSet presAssocID="{B37BB5FD-B9EE-46C8-AC35-8CFF26E021D7}" presName="sibTrans" presStyleLbl="sibTrans2D1" presStyleIdx="0" presStyleCnt="5"/>
      <dgm:spPr/>
    </dgm:pt>
    <dgm:pt modelId="{34F6CDD3-AC62-4286-96A8-D7D42B94B060}" type="pres">
      <dgm:prSet presAssocID="{B37BB5FD-B9EE-46C8-AC35-8CFF26E021D7}" presName="connectorText" presStyleLbl="sibTrans2D1" presStyleIdx="0" presStyleCnt="5"/>
      <dgm:spPr/>
    </dgm:pt>
    <dgm:pt modelId="{158ECEFE-C200-42AB-8934-A869D2D610B6}" type="pres">
      <dgm:prSet presAssocID="{4B54868C-3E8F-499E-9CB5-9FDC5C9DC343}" presName="node" presStyleLbl="node1" presStyleIdx="1" presStyleCnt="6">
        <dgm:presLayoutVars>
          <dgm:bulletEnabled val="1"/>
        </dgm:presLayoutVars>
      </dgm:prSet>
      <dgm:spPr>
        <a:prstGeom prst="rect">
          <a:avLst/>
        </a:prstGeom>
      </dgm:spPr>
    </dgm:pt>
    <dgm:pt modelId="{6156C16A-8CCB-4A7F-8523-A9391DDF1A3C}" type="pres">
      <dgm:prSet presAssocID="{DCD8B949-8C51-4648-B8FE-BADD2E209821}" presName="sibTrans" presStyleLbl="sibTrans2D1" presStyleIdx="1" presStyleCnt="5"/>
      <dgm:spPr/>
    </dgm:pt>
    <dgm:pt modelId="{C7185DC3-D63C-4B30-B2A3-4C4CEF2E357B}" type="pres">
      <dgm:prSet presAssocID="{DCD8B949-8C51-4648-B8FE-BADD2E209821}" presName="connectorText" presStyleLbl="sibTrans2D1" presStyleIdx="1" presStyleCnt="5"/>
      <dgm:spPr/>
    </dgm:pt>
    <dgm:pt modelId="{B7B00FBB-B169-40E9-BB09-C645D8856439}" type="pres">
      <dgm:prSet presAssocID="{61A77096-6FB1-472B-A1A6-8A2FD81D2B35}" presName="node" presStyleLbl="node1" presStyleIdx="2" presStyleCnt="6">
        <dgm:presLayoutVars>
          <dgm:bulletEnabled val="1"/>
        </dgm:presLayoutVars>
      </dgm:prSet>
      <dgm:spPr>
        <a:prstGeom prst="rect">
          <a:avLst/>
        </a:prstGeom>
      </dgm:spPr>
    </dgm:pt>
    <dgm:pt modelId="{ED0242E1-87CA-4734-B85E-B2DA0CD42C59}" type="pres">
      <dgm:prSet presAssocID="{01F42EBC-4EF2-43BF-A079-2DAD01C4D425}" presName="sibTrans" presStyleLbl="sibTrans2D1" presStyleIdx="2" presStyleCnt="5"/>
      <dgm:spPr/>
    </dgm:pt>
    <dgm:pt modelId="{F3331CEE-BA19-4C50-938F-1AF33AF71E23}" type="pres">
      <dgm:prSet presAssocID="{01F42EBC-4EF2-43BF-A079-2DAD01C4D425}" presName="connectorText" presStyleLbl="sibTrans2D1" presStyleIdx="2" presStyleCnt="5"/>
      <dgm:spPr/>
    </dgm:pt>
    <dgm:pt modelId="{50BD6A0D-BA7A-46E1-996A-F4A054AD575C}" type="pres">
      <dgm:prSet presAssocID="{D89A4629-E603-469F-B998-FCF79F8ABC8E}" presName="node" presStyleLbl="node1" presStyleIdx="3" presStyleCnt="6">
        <dgm:presLayoutVars>
          <dgm:bulletEnabled val="1"/>
        </dgm:presLayoutVars>
      </dgm:prSet>
      <dgm:spPr>
        <a:prstGeom prst="rect">
          <a:avLst/>
        </a:prstGeom>
      </dgm:spPr>
    </dgm:pt>
    <dgm:pt modelId="{08453656-2358-4476-930E-BDAA93996AD1}" type="pres">
      <dgm:prSet presAssocID="{B572E050-336B-4A3D-8D80-5815DBABBA4B}" presName="sibTrans" presStyleLbl="sibTrans2D1" presStyleIdx="3" presStyleCnt="5"/>
      <dgm:spPr/>
    </dgm:pt>
    <dgm:pt modelId="{76F41F61-22D4-48A4-AAD5-E8EAFEE6F5B7}" type="pres">
      <dgm:prSet presAssocID="{B572E050-336B-4A3D-8D80-5815DBABBA4B}" presName="connectorText" presStyleLbl="sibTrans2D1" presStyleIdx="3" presStyleCnt="5"/>
      <dgm:spPr/>
    </dgm:pt>
    <dgm:pt modelId="{D747E53D-4072-4C45-9669-B558DC70D090}" type="pres">
      <dgm:prSet presAssocID="{C88E356A-DCB7-45A0-9FD5-EF86DF773EE6}" presName="node" presStyleLbl="node1" presStyleIdx="4" presStyleCnt="6">
        <dgm:presLayoutVars>
          <dgm:bulletEnabled val="1"/>
        </dgm:presLayoutVars>
      </dgm:prSet>
      <dgm:spPr>
        <a:prstGeom prst="rect">
          <a:avLst/>
        </a:prstGeom>
      </dgm:spPr>
    </dgm:pt>
    <dgm:pt modelId="{7AD5C2FA-A670-4784-A90B-BA411ABF5A9E}" type="pres">
      <dgm:prSet presAssocID="{91A2B061-A1A5-4454-A1D0-FE5046723EF7}" presName="sibTrans" presStyleLbl="sibTrans2D1" presStyleIdx="4" presStyleCnt="5"/>
      <dgm:spPr/>
    </dgm:pt>
    <dgm:pt modelId="{6CA6422F-E508-47AA-99D3-87319C780DAF}" type="pres">
      <dgm:prSet presAssocID="{91A2B061-A1A5-4454-A1D0-FE5046723EF7}" presName="connectorText" presStyleLbl="sibTrans2D1" presStyleIdx="4" presStyleCnt="5"/>
      <dgm:spPr/>
    </dgm:pt>
    <dgm:pt modelId="{70293DA5-E223-43EE-AE3E-3A2CA752A075}" type="pres">
      <dgm:prSet presAssocID="{6C2103C5-DABD-4E77-BBFA-AA2E84F8BB1D}" presName="node" presStyleLbl="node1" presStyleIdx="5" presStyleCnt="6">
        <dgm:presLayoutVars>
          <dgm:bulletEnabled val="1"/>
        </dgm:presLayoutVars>
      </dgm:prSet>
      <dgm:spPr>
        <a:prstGeom prst="rect">
          <a:avLst/>
        </a:prstGeom>
      </dgm:spPr>
    </dgm:pt>
  </dgm:ptLst>
  <dgm:cxnLst>
    <dgm:cxn modelId="{C3F6DDF8-C913-4E91-86A7-48302F2CEB30}" srcId="{994418E0-DF58-440F-BB11-3EFED7246EAC}" destId="{6C2103C5-DABD-4E77-BBFA-AA2E84F8BB1D}" srcOrd="5" destOrd="0" parTransId="{A0DB3CB6-BF84-4F76-916A-E9686097C143}" sibTransId="{2A11D2C3-EA49-4912-904E-1F4D57E2CB6E}"/>
    <dgm:cxn modelId="{F016C935-0137-7040-B3F6-28FC38DB48DC}" type="presOf" srcId="{6C2103C5-DABD-4E77-BBFA-AA2E84F8BB1D}" destId="{70293DA5-E223-43EE-AE3E-3A2CA752A075}" srcOrd="0" destOrd="0" presId="urn:microsoft.com/office/officeart/2005/8/layout/process1"/>
    <dgm:cxn modelId="{7628CD84-CCA3-1C47-A8F5-10A07148ED78}" type="presOf" srcId="{91A2B061-A1A5-4454-A1D0-FE5046723EF7}" destId="{6CA6422F-E508-47AA-99D3-87319C780DAF}" srcOrd="1" destOrd="0" presId="urn:microsoft.com/office/officeart/2005/8/layout/process1"/>
    <dgm:cxn modelId="{61E7E1E6-A560-C342-A91B-AA86599A8DEB}" type="presOf" srcId="{19A1ADCA-7E7A-4008-89B3-03B3EB88548B}" destId="{6A4296AA-268D-4ED5-97E3-28F655E22EE9}" srcOrd="0" destOrd="0" presId="urn:microsoft.com/office/officeart/2005/8/layout/process1"/>
    <dgm:cxn modelId="{371276BE-2FB9-EB41-BBDE-5F9E8A1D66C4}" type="presOf" srcId="{61A77096-6FB1-472B-A1A6-8A2FD81D2B35}" destId="{B7B00FBB-B169-40E9-BB09-C645D8856439}" srcOrd="0" destOrd="0" presId="urn:microsoft.com/office/officeart/2005/8/layout/process1"/>
    <dgm:cxn modelId="{1F8ECD40-C9C2-F849-A6EE-F1B4C5669D7D}" type="presOf" srcId="{C88E356A-DCB7-45A0-9FD5-EF86DF773EE6}" destId="{D747E53D-4072-4C45-9669-B558DC70D090}" srcOrd="0" destOrd="0" presId="urn:microsoft.com/office/officeart/2005/8/layout/process1"/>
    <dgm:cxn modelId="{3D37D671-9F4F-1D4A-8A51-798C1BCA71C4}" type="presOf" srcId="{B37BB5FD-B9EE-46C8-AC35-8CFF26E021D7}" destId="{0E49789C-EBF8-49EB-8B61-3F598348D78B}" srcOrd="0" destOrd="0" presId="urn:microsoft.com/office/officeart/2005/8/layout/process1"/>
    <dgm:cxn modelId="{D2BA73F1-3A0D-40D1-BF95-A36E035B9E07}" srcId="{994418E0-DF58-440F-BB11-3EFED7246EAC}" destId="{4B54868C-3E8F-499E-9CB5-9FDC5C9DC343}" srcOrd="1" destOrd="0" parTransId="{570EDEE1-90D4-41CE-B430-56BB228A8AEA}" sibTransId="{DCD8B949-8C51-4648-B8FE-BADD2E209821}"/>
    <dgm:cxn modelId="{4A40DA94-9988-B146-A3A6-6DCE62100E77}" type="presOf" srcId="{D89A4629-E603-469F-B998-FCF79F8ABC8E}" destId="{50BD6A0D-BA7A-46E1-996A-F4A054AD575C}" srcOrd="0" destOrd="0" presId="urn:microsoft.com/office/officeart/2005/8/layout/process1"/>
    <dgm:cxn modelId="{EA7DF77F-7AE6-4CA5-8F1E-1CF8F6F567DF}" srcId="{994418E0-DF58-440F-BB11-3EFED7246EAC}" destId="{19A1ADCA-7E7A-4008-89B3-03B3EB88548B}" srcOrd="0" destOrd="0" parTransId="{66475567-F8AC-45D7-B3D0-A14C0F1B3B8D}" sibTransId="{B37BB5FD-B9EE-46C8-AC35-8CFF26E021D7}"/>
    <dgm:cxn modelId="{3784F5AA-0BFF-9241-9DB5-83F6F4A9FEBC}" type="presOf" srcId="{91A2B061-A1A5-4454-A1D0-FE5046723EF7}" destId="{7AD5C2FA-A670-4784-A90B-BA411ABF5A9E}" srcOrd="0" destOrd="0" presId="urn:microsoft.com/office/officeart/2005/8/layout/process1"/>
    <dgm:cxn modelId="{CE25487B-1E8F-D541-B26A-F6A3C574CDD9}" type="presOf" srcId="{DCD8B949-8C51-4648-B8FE-BADD2E209821}" destId="{6156C16A-8CCB-4A7F-8523-A9391DDF1A3C}" srcOrd="0" destOrd="0" presId="urn:microsoft.com/office/officeart/2005/8/layout/process1"/>
    <dgm:cxn modelId="{913E20E5-1DBB-2A45-A119-AC91BA779670}" type="presOf" srcId="{B572E050-336B-4A3D-8D80-5815DBABBA4B}" destId="{76F41F61-22D4-48A4-AAD5-E8EAFEE6F5B7}" srcOrd="1" destOrd="0" presId="urn:microsoft.com/office/officeart/2005/8/layout/process1"/>
    <dgm:cxn modelId="{76040FFF-4012-D741-83C6-29D075AE5D06}" type="presOf" srcId="{B572E050-336B-4A3D-8D80-5815DBABBA4B}" destId="{08453656-2358-4476-930E-BDAA93996AD1}" srcOrd="0" destOrd="0" presId="urn:microsoft.com/office/officeart/2005/8/layout/process1"/>
    <dgm:cxn modelId="{DCBA0B4D-6546-1646-B050-59FBC666CDBE}" type="presOf" srcId="{B37BB5FD-B9EE-46C8-AC35-8CFF26E021D7}" destId="{34F6CDD3-AC62-4286-96A8-D7D42B94B060}" srcOrd="1" destOrd="0" presId="urn:microsoft.com/office/officeart/2005/8/layout/process1"/>
    <dgm:cxn modelId="{4F47DCD6-3AEC-AD47-B882-5D15FDD686AB}" type="presOf" srcId="{01F42EBC-4EF2-43BF-A079-2DAD01C4D425}" destId="{F3331CEE-BA19-4C50-938F-1AF33AF71E23}" srcOrd="1" destOrd="0" presId="urn:microsoft.com/office/officeart/2005/8/layout/process1"/>
    <dgm:cxn modelId="{B9E8F074-D63A-8340-9362-0F7C5A0E3E25}" type="presOf" srcId="{994418E0-DF58-440F-BB11-3EFED7246EAC}" destId="{F1B3D8C6-10FB-4C72-B9C0-334C007D9687}" srcOrd="0" destOrd="0" presId="urn:microsoft.com/office/officeart/2005/8/layout/process1"/>
    <dgm:cxn modelId="{F1BF0DE7-F7C7-AB4C-8AE0-F1D25D01CF9C}" type="presOf" srcId="{DCD8B949-8C51-4648-B8FE-BADD2E209821}" destId="{C7185DC3-D63C-4B30-B2A3-4C4CEF2E357B}" srcOrd="1" destOrd="0" presId="urn:microsoft.com/office/officeart/2005/8/layout/process1"/>
    <dgm:cxn modelId="{AC374A59-865B-DD4B-B1DF-FB361D52B91A}" type="presOf" srcId="{01F42EBC-4EF2-43BF-A079-2DAD01C4D425}" destId="{ED0242E1-87CA-4734-B85E-B2DA0CD42C59}" srcOrd="0" destOrd="0" presId="urn:microsoft.com/office/officeart/2005/8/layout/process1"/>
    <dgm:cxn modelId="{CBBB9F42-440A-8143-9CC5-E4B6BA4C7F74}" type="presOf" srcId="{4B54868C-3E8F-499E-9CB5-9FDC5C9DC343}" destId="{158ECEFE-C200-42AB-8934-A869D2D610B6}" srcOrd="0" destOrd="0" presId="urn:microsoft.com/office/officeart/2005/8/layout/process1"/>
    <dgm:cxn modelId="{260346FF-62C8-4EF1-99E8-4ACAEE77ACA8}" srcId="{994418E0-DF58-440F-BB11-3EFED7246EAC}" destId="{D89A4629-E603-469F-B998-FCF79F8ABC8E}" srcOrd="3" destOrd="0" parTransId="{123A0973-1E69-43B8-9FB8-D1CA6E9C0A60}" sibTransId="{B572E050-336B-4A3D-8D80-5815DBABBA4B}"/>
    <dgm:cxn modelId="{5DA220F2-6466-4EFA-B851-4C5965625DF6}" srcId="{994418E0-DF58-440F-BB11-3EFED7246EAC}" destId="{61A77096-6FB1-472B-A1A6-8A2FD81D2B35}" srcOrd="2" destOrd="0" parTransId="{3FDEFB3D-CDD0-4CEE-8E45-4FBE814C358C}" sibTransId="{01F42EBC-4EF2-43BF-A079-2DAD01C4D425}"/>
    <dgm:cxn modelId="{2346DC5F-9A3F-43A3-915B-ECC3064CB68B}" srcId="{994418E0-DF58-440F-BB11-3EFED7246EAC}" destId="{C88E356A-DCB7-45A0-9FD5-EF86DF773EE6}" srcOrd="4" destOrd="0" parTransId="{3D23EC75-22A3-4B0C-9B87-F7B003CC3B6A}" sibTransId="{91A2B061-A1A5-4454-A1D0-FE5046723EF7}"/>
    <dgm:cxn modelId="{F10F6805-3E57-8549-94E7-903B6D3B3D5E}" type="presParOf" srcId="{F1B3D8C6-10FB-4C72-B9C0-334C007D9687}" destId="{6A4296AA-268D-4ED5-97E3-28F655E22EE9}" srcOrd="0" destOrd="0" presId="urn:microsoft.com/office/officeart/2005/8/layout/process1"/>
    <dgm:cxn modelId="{4110B96B-53A2-3E49-94D9-8F646F4D8BC3}" type="presParOf" srcId="{F1B3D8C6-10FB-4C72-B9C0-334C007D9687}" destId="{0E49789C-EBF8-49EB-8B61-3F598348D78B}" srcOrd="1" destOrd="0" presId="urn:microsoft.com/office/officeart/2005/8/layout/process1"/>
    <dgm:cxn modelId="{5E04544E-163E-DF4D-983F-1CD2654B423F}" type="presParOf" srcId="{0E49789C-EBF8-49EB-8B61-3F598348D78B}" destId="{34F6CDD3-AC62-4286-96A8-D7D42B94B060}" srcOrd="0" destOrd="0" presId="urn:microsoft.com/office/officeart/2005/8/layout/process1"/>
    <dgm:cxn modelId="{005EEF7D-6692-C94F-984D-646646C685F3}" type="presParOf" srcId="{F1B3D8C6-10FB-4C72-B9C0-334C007D9687}" destId="{158ECEFE-C200-42AB-8934-A869D2D610B6}" srcOrd="2" destOrd="0" presId="urn:microsoft.com/office/officeart/2005/8/layout/process1"/>
    <dgm:cxn modelId="{109ACB65-6595-EB42-A181-81B1C1BB0CDA}" type="presParOf" srcId="{F1B3D8C6-10FB-4C72-B9C0-334C007D9687}" destId="{6156C16A-8CCB-4A7F-8523-A9391DDF1A3C}" srcOrd="3" destOrd="0" presId="urn:microsoft.com/office/officeart/2005/8/layout/process1"/>
    <dgm:cxn modelId="{478D00EB-FBED-4840-8F20-A559EEC7AB15}" type="presParOf" srcId="{6156C16A-8CCB-4A7F-8523-A9391DDF1A3C}" destId="{C7185DC3-D63C-4B30-B2A3-4C4CEF2E357B}" srcOrd="0" destOrd="0" presId="urn:microsoft.com/office/officeart/2005/8/layout/process1"/>
    <dgm:cxn modelId="{5C89FE99-1493-AB41-8A96-86E97B6DDBD7}" type="presParOf" srcId="{F1B3D8C6-10FB-4C72-B9C0-334C007D9687}" destId="{B7B00FBB-B169-40E9-BB09-C645D8856439}" srcOrd="4" destOrd="0" presId="urn:microsoft.com/office/officeart/2005/8/layout/process1"/>
    <dgm:cxn modelId="{BF517CDC-AF93-9941-B63F-2578A8C3B7F3}" type="presParOf" srcId="{F1B3D8C6-10FB-4C72-B9C0-334C007D9687}" destId="{ED0242E1-87CA-4734-B85E-B2DA0CD42C59}" srcOrd="5" destOrd="0" presId="urn:microsoft.com/office/officeart/2005/8/layout/process1"/>
    <dgm:cxn modelId="{3AE011CB-2DB3-0945-B093-0E77011A089E}" type="presParOf" srcId="{ED0242E1-87CA-4734-B85E-B2DA0CD42C59}" destId="{F3331CEE-BA19-4C50-938F-1AF33AF71E23}" srcOrd="0" destOrd="0" presId="urn:microsoft.com/office/officeart/2005/8/layout/process1"/>
    <dgm:cxn modelId="{5E33562E-0CDD-A045-ADB3-6CBC7CF7BCDA}" type="presParOf" srcId="{F1B3D8C6-10FB-4C72-B9C0-334C007D9687}" destId="{50BD6A0D-BA7A-46E1-996A-F4A054AD575C}" srcOrd="6" destOrd="0" presId="urn:microsoft.com/office/officeart/2005/8/layout/process1"/>
    <dgm:cxn modelId="{C22C9A61-E7EE-7341-9F77-ECCF26EDB09C}" type="presParOf" srcId="{F1B3D8C6-10FB-4C72-B9C0-334C007D9687}" destId="{08453656-2358-4476-930E-BDAA93996AD1}" srcOrd="7" destOrd="0" presId="urn:microsoft.com/office/officeart/2005/8/layout/process1"/>
    <dgm:cxn modelId="{06AEDC33-6D56-BA4D-B1D5-B0F3097D5B5E}" type="presParOf" srcId="{08453656-2358-4476-930E-BDAA93996AD1}" destId="{76F41F61-22D4-48A4-AAD5-E8EAFEE6F5B7}" srcOrd="0" destOrd="0" presId="urn:microsoft.com/office/officeart/2005/8/layout/process1"/>
    <dgm:cxn modelId="{CBDC31F0-7852-5745-8750-0A90996B18AA}" type="presParOf" srcId="{F1B3D8C6-10FB-4C72-B9C0-334C007D9687}" destId="{D747E53D-4072-4C45-9669-B558DC70D090}" srcOrd="8" destOrd="0" presId="urn:microsoft.com/office/officeart/2005/8/layout/process1"/>
    <dgm:cxn modelId="{F1C0A021-4F07-B543-9C95-8B2AF69B3B3F}" type="presParOf" srcId="{F1B3D8C6-10FB-4C72-B9C0-334C007D9687}" destId="{7AD5C2FA-A670-4784-A90B-BA411ABF5A9E}" srcOrd="9" destOrd="0" presId="urn:microsoft.com/office/officeart/2005/8/layout/process1"/>
    <dgm:cxn modelId="{A019C0CC-59D4-254F-AB5D-D07F3C6AD932}" type="presParOf" srcId="{7AD5C2FA-A670-4784-A90B-BA411ABF5A9E}" destId="{6CA6422F-E508-47AA-99D3-87319C780DAF}" srcOrd="0" destOrd="0" presId="urn:microsoft.com/office/officeart/2005/8/layout/process1"/>
    <dgm:cxn modelId="{FAB66BBD-D82F-B149-BF4B-431B72F21B4E}" type="presParOf" srcId="{F1B3D8C6-10FB-4C72-B9C0-334C007D9687}" destId="{70293DA5-E223-43EE-AE3E-3A2CA752A07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5DE56-9310-4E76-B046-32AD2169C81E}">
      <dsp:nvSpPr>
        <dsp:cNvPr id="0" name=""/>
        <dsp:cNvSpPr/>
      </dsp:nvSpPr>
      <dsp:spPr>
        <a:xfrm>
          <a:off x="4822" y="77212"/>
          <a:ext cx="1441251" cy="8647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Collect</a:t>
          </a:r>
        </a:p>
      </dsp:txBody>
      <dsp:txXfrm>
        <a:off x="4822" y="77212"/>
        <a:ext cx="1441251" cy="864750"/>
      </dsp:txXfrm>
    </dsp:sp>
    <dsp:sp modelId="{A720229B-FA55-4582-87E6-9B472D14D800}">
      <dsp:nvSpPr>
        <dsp:cNvPr id="0" name=""/>
        <dsp:cNvSpPr/>
      </dsp:nvSpPr>
      <dsp:spPr>
        <a:xfrm>
          <a:off x="1590198" y="330872"/>
          <a:ext cx="305545" cy="357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590198" y="402358"/>
        <a:ext cx="213882" cy="214458"/>
      </dsp:txXfrm>
    </dsp:sp>
    <dsp:sp modelId="{46893BD6-6CF8-41A2-8584-DB4448BCF09B}">
      <dsp:nvSpPr>
        <dsp:cNvPr id="0" name=""/>
        <dsp:cNvSpPr/>
      </dsp:nvSpPr>
      <dsp:spPr>
        <a:xfrm>
          <a:off x="2022574" y="77212"/>
          <a:ext cx="1441251" cy="8647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Analyze / Rationalize</a:t>
          </a:r>
        </a:p>
      </dsp:txBody>
      <dsp:txXfrm>
        <a:off x="2022574" y="77212"/>
        <a:ext cx="1441251" cy="864750"/>
      </dsp:txXfrm>
    </dsp:sp>
    <dsp:sp modelId="{E1B833CE-1199-494D-A38E-DE6ADCF34417}">
      <dsp:nvSpPr>
        <dsp:cNvPr id="0" name=""/>
        <dsp:cNvSpPr/>
      </dsp:nvSpPr>
      <dsp:spPr>
        <a:xfrm>
          <a:off x="3607950" y="330872"/>
          <a:ext cx="305545" cy="357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607950" y="402358"/>
        <a:ext cx="213882" cy="214458"/>
      </dsp:txXfrm>
    </dsp:sp>
    <dsp:sp modelId="{BF9BF03F-5A4B-4BEB-AD79-2F4005AC4C7C}">
      <dsp:nvSpPr>
        <dsp:cNvPr id="0" name=""/>
        <dsp:cNvSpPr/>
      </dsp:nvSpPr>
      <dsp:spPr>
        <a:xfrm>
          <a:off x="4040326" y="77212"/>
          <a:ext cx="1441251" cy="8647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Test / Remediate</a:t>
          </a:r>
        </a:p>
      </dsp:txBody>
      <dsp:txXfrm>
        <a:off x="4040326" y="77212"/>
        <a:ext cx="1441251" cy="864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296AA-268D-4ED5-97E3-28F655E22EE9}">
      <dsp:nvSpPr>
        <dsp:cNvPr id="0" name=""/>
        <dsp:cNvSpPr/>
      </dsp:nvSpPr>
      <dsp:spPr>
        <a:xfrm>
          <a:off x="0" y="202889"/>
          <a:ext cx="1085850" cy="97026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Deploy to team</a:t>
          </a:r>
        </a:p>
      </dsp:txBody>
      <dsp:txXfrm>
        <a:off x="0" y="202889"/>
        <a:ext cx="1085850" cy="970266"/>
      </dsp:txXfrm>
    </dsp:sp>
    <dsp:sp modelId="{0E49789C-EBF8-49EB-8B61-3F598348D78B}">
      <dsp:nvSpPr>
        <dsp:cNvPr id="0" name=""/>
        <dsp:cNvSpPr/>
      </dsp:nvSpPr>
      <dsp:spPr>
        <a:xfrm>
          <a:off x="1194435" y="553377"/>
          <a:ext cx="230200" cy="26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94435" y="607235"/>
        <a:ext cx="161140" cy="161574"/>
      </dsp:txXfrm>
    </dsp:sp>
    <dsp:sp modelId="{158ECEFE-C200-42AB-8934-A869D2D610B6}">
      <dsp:nvSpPr>
        <dsp:cNvPr id="0" name=""/>
        <dsp:cNvSpPr/>
      </dsp:nvSpPr>
      <dsp:spPr>
        <a:xfrm>
          <a:off x="1520190" y="202889"/>
          <a:ext cx="1085850" cy="97026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Deploy to floor</a:t>
          </a:r>
        </a:p>
      </dsp:txBody>
      <dsp:txXfrm>
        <a:off x="1520190" y="202889"/>
        <a:ext cx="1085850" cy="970266"/>
      </dsp:txXfrm>
    </dsp:sp>
    <dsp:sp modelId="{6156C16A-8CCB-4A7F-8523-A9391DDF1A3C}">
      <dsp:nvSpPr>
        <dsp:cNvPr id="0" name=""/>
        <dsp:cNvSpPr/>
      </dsp:nvSpPr>
      <dsp:spPr>
        <a:xfrm>
          <a:off x="2714625" y="553377"/>
          <a:ext cx="230200" cy="26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14625" y="607235"/>
        <a:ext cx="161140" cy="161574"/>
      </dsp:txXfrm>
    </dsp:sp>
    <dsp:sp modelId="{B7B00FBB-B169-40E9-BB09-C645D8856439}">
      <dsp:nvSpPr>
        <dsp:cNvPr id="0" name=""/>
        <dsp:cNvSpPr/>
      </dsp:nvSpPr>
      <dsp:spPr>
        <a:xfrm>
          <a:off x="3040380" y="202889"/>
          <a:ext cx="1085850" cy="97026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Deploy to building</a:t>
          </a:r>
        </a:p>
      </dsp:txBody>
      <dsp:txXfrm>
        <a:off x="3040380" y="202889"/>
        <a:ext cx="1085850" cy="970266"/>
      </dsp:txXfrm>
    </dsp:sp>
    <dsp:sp modelId="{ED0242E1-87CA-4734-B85E-B2DA0CD42C59}">
      <dsp:nvSpPr>
        <dsp:cNvPr id="0" name=""/>
        <dsp:cNvSpPr/>
      </dsp:nvSpPr>
      <dsp:spPr>
        <a:xfrm>
          <a:off x="4234815" y="553377"/>
          <a:ext cx="230200" cy="26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234815" y="607235"/>
        <a:ext cx="161140" cy="161574"/>
      </dsp:txXfrm>
    </dsp:sp>
    <dsp:sp modelId="{50BD6A0D-BA7A-46E1-996A-F4A054AD575C}">
      <dsp:nvSpPr>
        <dsp:cNvPr id="0" name=""/>
        <dsp:cNvSpPr/>
      </dsp:nvSpPr>
      <dsp:spPr>
        <a:xfrm>
          <a:off x="4560570" y="202889"/>
          <a:ext cx="1085850" cy="97026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Deploy to city</a:t>
          </a:r>
        </a:p>
      </dsp:txBody>
      <dsp:txXfrm>
        <a:off x="4560570" y="202889"/>
        <a:ext cx="1085850" cy="970266"/>
      </dsp:txXfrm>
    </dsp:sp>
    <dsp:sp modelId="{08453656-2358-4476-930E-BDAA93996AD1}">
      <dsp:nvSpPr>
        <dsp:cNvPr id="0" name=""/>
        <dsp:cNvSpPr/>
      </dsp:nvSpPr>
      <dsp:spPr>
        <a:xfrm>
          <a:off x="5755005" y="553377"/>
          <a:ext cx="230200" cy="26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755005" y="607235"/>
        <a:ext cx="161140" cy="161574"/>
      </dsp:txXfrm>
    </dsp:sp>
    <dsp:sp modelId="{D747E53D-4072-4C45-9669-B558DC70D090}">
      <dsp:nvSpPr>
        <dsp:cNvPr id="0" name=""/>
        <dsp:cNvSpPr/>
      </dsp:nvSpPr>
      <dsp:spPr>
        <a:xfrm>
          <a:off x="6080760" y="202889"/>
          <a:ext cx="1085850" cy="97026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Deploy to country</a:t>
          </a:r>
        </a:p>
      </dsp:txBody>
      <dsp:txXfrm>
        <a:off x="6080760" y="202889"/>
        <a:ext cx="1085850" cy="970266"/>
      </dsp:txXfrm>
    </dsp:sp>
    <dsp:sp modelId="{7AD5C2FA-A670-4784-A90B-BA411ABF5A9E}">
      <dsp:nvSpPr>
        <dsp:cNvPr id="0" name=""/>
        <dsp:cNvSpPr/>
      </dsp:nvSpPr>
      <dsp:spPr>
        <a:xfrm>
          <a:off x="7275195" y="553377"/>
          <a:ext cx="230200" cy="2692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75195" y="607235"/>
        <a:ext cx="161140" cy="161574"/>
      </dsp:txXfrm>
    </dsp:sp>
    <dsp:sp modelId="{70293DA5-E223-43EE-AE3E-3A2CA752A075}">
      <dsp:nvSpPr>
        <dsp:cNvPr id="0" name=""/>
        <dsp:cNvSpPr/>
      </dsp:nvSpPr>
      <dsp:spPr>
        <a:xfrm>
          <a:off x="7600950" y="202889"/>
          <a:ext cx="1085850" cy="97026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Deploy to world</a:t>
          </a:r>
        </a:p>
      </dsp:txBody>
      <dsp:txXfrm>
        <a:off x="7600950" y="202889"/>
        <a:ext cx="1085850" cy="9702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8/24/2016 10:17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8/24/2016 10:17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With our risk taxonomies now clearly defined, we can start to assign testing approaches to each of our risk profiles.</a:t>
            </a:r>
          </a:p>
          <a:p>
            <a:r>
              <a:rPr lang="en-US" sz="900" kern="1200" dirty="0">
                <a:solidFill>
                  <a:schemeClr val="tx1"/>
                </a:solidFill>
                <a:effectLst/>
                <a:latin typeface="Segoe UI Light" pitchFamily="34" charset="0"/>
                <a:ea typeface="+mn-ea"/>
                <a:cs typeface="+mn-cs"/>
              </a:rPr>
              <a:t>Here is a sample of one assignment grid, where we were specifically attempting to manage the risk of applications we were migrating from Windows XP to Windows 10: (See chart)</a:t>
            </a:r>
          </a:p>
          <a:p>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We built a very similar grid, but instead shifted to accommodate the different risk of migrating from Windows 7 to Windows 10: (See chart)</a:t>
            </a:r>
          </a:p>
          <a:p>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5235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8/24/2016 10:17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3731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5319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is all about management of risk. In previous operating system migrations, it was one of the largest sources of risk. Organizations strive to understand and manage that risk.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By</a:t>
            </a:r>
            <a:r>
              <a:rPr lang="en-US" sz="900" kern="1200" baseline="0" dirty="0">
                <a:solidFill>
                  <a:schemeClr val="tx1"/>
                </a:solidFill>
                <a:effectLst/>
                <a:latin typeface="Segoe UI Light" pitchFamily="34" charset="0"/>
                <a:ea typeface="+mn-ea"/>
                <a:cs typeface="+mn-cs"/>
              </a:rPr>
              <a:t> classifying the risk associated with certain applications and certain types of transitions, we can create a more pragmatic approach to assessing application compatibility for a typical enterprise.</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45117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For most organizations, moving from Windows XP to Windows 7 was their last experience in migrating to a new operating system, and in this transition, we saw an average of 21% of applications require some form of touch. While many touches were simple (for example, modifying the application installer to remove a check for the version of Windows you are running), the challenge was nonetheless often hard because of:</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sheer volume of applications – many organizations found that they had thousands, and sometimes tens of thousands of applications in the environment</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occasional complexity of remediation – often, an organization would (sensibly) begin with its largest and most complex applications, and project that the complexity of solving that problem might be representative of the complexity of the rest</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support conundrum – determining whether or not an app worked sometimes didn’t matter when support was required for the capability but not provided in that version of the app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9461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It’s important to note and observe that not all operating system transitions experience the same risk exposure. In fact, most organizations have even more experience dealing with lower risk transitions, as they get to practice this transition once a month: Windows Updates.</a:t>
            </a:r>
          </a:p>
          <a:p>
            <a:r>
              <a:rPr lang="en-US" sz="900" kern="1200" dirty="0">
                <a:solidFill>
                  <a:schemeClr val="tx1"/>
                </a:solidFill>
                <a:effectLst/>
                <a:latin typeface="Segoe UI Light" pitchFamily="34" charset="0"/>
                <a:ea typeface="+mn-ea"/>
                <a:cs typeface="+mn-cs"/>
              </a:rPr>
              <a:t>While generally focused on patching security issues, Windows Updates are nonetheless modifying Windows components, and have a small, but non-zero risk of 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impact. But since the risk is sufficiently small, most organizations don’t conduct exhaustive testing. Given that the typical 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assessment project in a large organization would often take 12-18 months, it’s hard to fit that into a monthly cadence!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747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Given the different approaches presented, what Microsoft recommends is disrupting existing approaches. We believe it no longer makes sense to have two discrete approaches to managing 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the Upgrade and Patch approach. This is an artificial separation, after all – patches are just a subset of upgrades. The introduction of a new box, or of a new version number, doesn’t add risk – only the introduction of code which impacts app compatibility adds risk, and this can happen anywhere (or nowhere).</a:t>
            </a:r>
          </a:p>
          <a:p>
            <a:r>
              <a:rPr lang="en-US" sz="900" kern="1200" dirty="0">
                <a:solidFill>
                  <a:schemeClr val="tx1"/>
                </a:solidFill>
                <a:effectLst/>
                <a:latin typeface="Segoe UI Light" pitchFamily="34" charset="0"/>
                <a:ea typeface="+mn-ea"/>
                <a:cs typeface="+mn-cs"/>
              </a:rPr>
              <a:t>Here, for example, is the risk continuum we have observed for transitions to Windows 10 so far:</a:t>
            </a:r>
          </a:p>
          <a:p>
            <a:r>
              <a:rPr lang="en-US" dirty="0"/>
              <a:t>(See image on slide)</a:t>
            </a:r>
          </a:p>
          <a:p>
            <a:r>
              <a:rPr lang="en-US" sz="900" kern="1200" dirty="0">
                <a:solidFill>
                  <a:schemeClr val="tx1"/>
                </a:solidFill>
                <a:effectLst/>
                <a:latin typeface="Segoe UI Light" pitchFamily="34" charset="0"/>
                <a:ea typeface="+mn-ea"/>
                <a:cs typeface="+mn-cs"/>
              </a:rPr>
              <a:t>For customers who are moving to Windows 10 from Windows XP, the risk is very similar to the risk of moving to Windows 7 from Windows XP. In fact, for some organizations, it can be even higher; most Windows XP devices today are running that OS not because of unknown compatibility impact, but because of known incompatibilities.</a:t>
            </a:r>
          </a:p>
          <a:p>
            <a:r>
              <a:rPr lang="en-US" sz="900" kern="1200" dirty="0">
                <a:solidFill>
                  <a:schemeClr val="tx1"/>
                </a:solidFill>
                <a:effectLst/>
                <a:latin typeface="Segoe UI Light" pitchFamily="34" charset="0"/>
                <a:ea typeface="+mn-ea"/>
                <a:cs typeface="+mn-cs"/>
              </a:rPr>
              <a:t>For customers who are moving from Windows 7, working with early adopters, we have observed an average failure rate of around 2%. This is dominated by hard coded version checks for Windows 7. Note that this number is still early and may not be representative of your findings, but is nonetheless instructive when it comes to strategy.</a:t>
            </a:r>
          </a:p>
          <a:p>
            <a:r>
              <a:rPr lang="en-US" sz="900" kern="1200" dirty="0">
                <a:solidFill>
                  <a:schemeClr val="tx1"/>
                </a:solidFill>
                <a:effectLst/>
                <a:latin typeface="Segoe UI Light" pitchFamily="34" charset="0"/>
                <a:ea typeface="+mn-ea"/>
                <a:cs typeface="+mn-cs"/>
              </a:rPr>
              <a:t>For customers who are moving from Windows 8, working with early adopters, we have observed an average failure rate of a fraction of a percent. This difference from Windows 7 is explained by the fact that, beginning with Windows 8.1, we began lying about the version of Windows by default. Again, these are early findings with relatively low sample sizes, but should nonetheless be instructive in developing smart risk management decisions.</a:t>
            </a:r>
          </a:p>
          <a:p>
            <a:r>
              <a:rPr lang="en-US" sz="900" kern="1200" dirty="0">
                <a:solidFill>
                  <a:schemeClr val="tx1"/>
                </a:solidFill>
                <a:effectLst/>
                <a:latin typeface="Segoe UI Light" pitchFamily="34" charset="0"/>
                <a:ea typeface="+mn-ea"/>
                <a:cs typeface="+mn-cs"/>
              </a:rPr>
              <a:t>Given this continuum of risk, what we want to establish is a more systematic way to approach management of that risk. Before, we presented only two scenarios – how can we broaden this to discrete intermediate steps? To do this, we will next describe our taxonomy for both assessing application risk and for testing applications.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110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Defining and assessing application risk is often not trivial. If you ask most business owners to identify the criticality of the software they are using, we have found that the most typical result is to discover that 85% of all software is defined as business critical.</a:t>
            </a:r>
          </a:p>
          <a:p>
            <a:r>
              <a:rPr lang="en-US" sz="900" kern="1200" dirty="0">
                <a:solidFill>
                  <a:schemeClr val="tx1"/>
                </a:solidFill>
                <a:effectLst/>
                <a:latin typeface="Segoe UI Light" pitchFamily="34" charset="0"/>
                <a:ea typeface="+mn-ea"/>
                <a:cs typeface="+mn-cs"/>
              </a:rPr>
              <a:t>We believe this is mostly driven by a lack of agreed upon criteria for software criticality, combined with the abstract fear that, if not defined as critical enough, either testing or future funding is potentially at risk. Regardless of the motivation, the results are predictable: by defining everything as important, you are defining nothing as important. We prefer to differentially invest in software based on risk.</a:t>
            </a:r>
          </a:p>
          <a:p>
            <a:r>
              <a:rPr lang="en-US" sz="900" kern="1200" dirty="0">
                <a:solidFill>
                  <a:schemeClr val="tx1"/>
                </a:solidFill>
                <a:effectLst/>
                <a:latin typeface="Segoe UI Light" pitchFamily="34" charset="0"/>
                <a:ea typeface="+mn-ea"/>
                <a:cs typeface="+mn-cs"/>
              </a:rPr>
              <a:t>We have successfully used this taxonomy, along with a recommended distribution of software within this taxonomy, to help drive a deeper understanding of where 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risk exists. It’s important to note that we’re not trying to define business impact – lower ranking here doesn’t mean the app is less important, it merely means that it’s less at risk for 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failure!</a:t>
            </a:r>
          </a:p>
          <a:p>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Leveraging this taxonomy, we have seen customers driving much more consistent behavior and smart investment against the risk of 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impact in a migration.</a:t>
            </a:r>
          </a:p>
          <a:p>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2625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We now need to define the testing approaches we might leverage to help to manage that risk. Being able to define a variety of means to perform testing is important to be able to invest commensurately with risk.</a:t>
            </a:r>
          </a:p>
          <a:p>
            <a:r>
              <a:rPr lang="en-US" sz="900" kern="1200" dirty="0">
                <a:solidFill>
                  <a:schemeClr val="tx1"/>
                </a:solidFill>
                <a:effectLst/>
                <a:latin typeface="Segoe UI Light" pitchFamily="34" charset="0"/>
                <a:ea typeface="+mn-ea"/>
                <a:cs typeface="+mn-cs"/>
              </a:rPr>
              <a:t>This is the most typical taxonomy we see used to define testing approaches: (See chart)</a:t>
            </a:r>
          </a:p>
          <a:p>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Note that, while Pilot and Reactive have high accuracy rates, they find app </a:t>
            </a:r>
            <a:r>
              <a:rPr lang="en-US" sz="900" kern="1200" dirty="0" err="1">
                <a:solidFill>
                  <a:schemeClr val="tx1"/>
                </a:solidFill>
                <a:effectLst/>
                <a:latin typeface="Segoe UI Light" pitchFamily="34" charset="0"/>
                <a:ea typeface="+mn-ea"/>
                <a:cs typeface="+mn-cs"/>
              </a:rPr>
              <a:t>compat</a:t>
            </a:r>
            <a:r>
              <a:rPr lang="en-US" sz="900" kern="1200" dirty="0">
                <a:solidFill>
                  <a:schemeClr val="tx1"/>
                </a:solidFill>
                <a:effectLst/>
                <a:latin typeface="Segoe UI Light" pitchFamily="34" charset="0"/>
                <a:ea typeface="+mn-ea"/>
                <a:cs typeface="+mn-cs"/>
              </a:rPr>
              <a:t> issues post-deployment, while the other 3 approaches have an objective of discovering issues prior to deployment. So, it’s important to work that into your strategy based on where you can sustain temporary outages, whether in pilot or production scenarios.</a:t>
            </a:r>
          </a:p>
          <a:p>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601B9-5273-467A-8E48-EC9939578C8F}" type="datetime8">
              <a:rPr lang="en-US" smtClean="0"/>
              <a:t>8/24/2016 10:17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76551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Applications and Updates</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Application Compatibility Strategy</a:t>
            </a:r>
          </a:p>
        </p:txBody>
      </p:sp>
    </p:spTree>
    <p:extLst>
      <p:ext uri="{BB962C8B-B14F-4D97-AF65-F5344CB8AC3E}">
        <p14:creationId xmlns:p14="http://schemas.microsoft.com/office/powerpoint/2010/main" val="31087875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 Pragmatic Application Compatibility Approach</a:t>
            </a:r>
          </a:p>
        </p:txBody>
      </p:sp>
      <p:sp>
        <p:nvSpPr>
          <p:cNvPr id="4" name="Text Placeholder 3"/>
          <p:cNvSpPr>
            <a:spLocks noGrp="1"/>
          </p:cNvSpPr>
          <p:nvPr>
            <p:ph type="body" sz="quarter" idx="10"/>
          </p:nvPr>
        </p:nvSpPr>
        <p:spPr>
          <a:xfrm>
            <a:off x="274638" y="1212850"/>
            <a:ext cx="11887200" cy="3447098"/>
          </a:xfrm>
        </p:spPr>
        <p:txBody>
          <a:bodyPr/>
          <a:lstStyle/>
          <a:p>
            <a:r>
              <a:rPr lang="en-US" dirty="0"/>
              <a:t>High Risk Transitions</a:t>
            </a:r>
          </a:p>
          <a:p>
            <a:r>
              <a:rPr lang="en-US" dirty="0"/>
              <a:t>Low Risk Transitions</a:t>
            </a:r>
          </a:p>
          <a:p>
            <a:r>
              <a:rPr lang="en-US" dirty="0"/>
              <a:t>Building a Risk Continuum</a:t>
            </a:r>
          </a:p>
          <a:p>
            <a:r>
              <a:rPr lang="en-US" dirty="0"/>
              <a:t>Assessing Application Risk</a:t>
            </a:r>
          </a:p>
          <a:p>
            <a:r>
              <a:rPr lang="en-US" dirty="0"/>
              <a:t>Developing a Test and Remediation Approach</a:t>
            </a:r>
          </a:p>
        </p:txBody>
      </p:sp>
    </p:spTree>
    <p:extLst>
      <p:ext uri="{BB962C8B-B14F-4D97-AF65-F5344CB8AC3E}">
        <p14:creationId xmlns:p14="http://schemas.microsoft.com/office/powerpoint/2010/main" val="38593665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Risk Transitions</a:t>
            </a:r>
          </a:p>
        </p:txBody>
      </p:sp>
      <p:sp>
        <p:nvSpPr>
          <p:cNvPr id="3" name="Text Placeholder 2"/>
          <p:cNvSpPr>
            <a:spLocks noGrp="1"/>
          </p:cNvSpPr>
          <p:nvPr>
            <p:ph type="body" sz="quarter" idx="10"/>
          </p:nvPr>
        </p:nvSpPr>
        <p:spPr>
          <a:xfrm>
            <a:off x="274638" y="1212850"/>
            <a:ext cx="11887200" cy="1551194"/>
          </a:xfrm>
        </p:spPr>
        <p:txBody>
          <a:bodyPr/>
          <a:lstStyle/>
          <a:p>
            <a:r>
              <a:rPr lang="en-US" dirty="0"/>
              <a:t>Large, Complex Transitions</a:t>
            </a:r>
          </a:p>
          <a:p>
            <a:pPr lvl="2"/>
            <a:r>
              <a:rPr lang="en-US" sz="2400" dirty="0"/>
              <a:t>Windows XP to Windows 7/8.1</a:t>
            </a:r>
          </a:p>
          <a:p>
            <a:pPr lvl="2"/>
            <a:r>
              <a:rPr lang="en-US" sz="2400" dirty="0"/>
              <a:t>Critical/Custom LOB Applications</a:t>
            </a:r>
          </a:p>
        </p:txBody>
      </p:sp>
      <p:graphicFrame>
        <p:nvGraphicFramePr>
          <p:cNvPr id="4" name="Diagram 3"/>
          <p:cNvGraphicFramePr/>
          <p:nvPr>
            <p:extLst>
              <p:ext uri="{D42A27DB-BD31-4B8C-83A1-F6EECF244321}">
                <p14:modId xmlns:p14="http://schemas.microsoft.com/office/powerpoint/2010/main" val="246590028"/>
              </p:ext>
            </p:extLst>
          </p:nvPr>
        </p:nvGraphicFramePr>
        <p:xfrm>
          <a:off x="3475038" y="3725862"/>
          <a:ext cx="5486400" cy="101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36297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Risk Transitions</a:t>
            </a:r>
          </a:p>
        </p:txBody>
      </p:sp>
      <p:sp>
        <p:nvSpPr>
          <p:cNvPr id="3" name="Text Placeholder 2"/>
          <p:cNvSpPr>
            <a:spLocks noGrp="1"/>
          </p:cNvSpPr>
          <p:nvPr>
            <p:ph type="body" sz="quarter" idx="10"/>
          </p:nvPr>
        </p:nvSpPr>
        <p:spPr>
          <a:xfrm>
            <a:off x="274638" y="1212850"/>
            <a:ext cx="11887200" cy="1415772"/>
          </a:xfrm>
        </p:spPr>
        <p:txBody>
          <a:bodyPr/>
          <a:lstStyle/>
          <a:p>
            <a:r>
              <a:rPr lang="en-US" dirty="0"/>
              <a:t>Windows Updates</a:t>
            </a:r>
          </a:p>
          <a:p>
            <a:r>
              <a:rPr lang="en-US" dirty="0"/>
              <a:t>Windows as a Service Updates</a:t>
            </a:r>
          </a:p>
        </p:txBody>
      </p:sp>
      <p:graphicFrame>
        <p:nvGraphicFramePr>
          <p:cNvPr id="4" name="Diagram 3"/>
          <p:cNvGraphicFramePr/>
          <p:nvPr>
            <p:extLst>
              <p:ext uri="{D42A27DB-BD31-4B8C-83A1-F6EECF244321}">
                <p14:modId xmlns:p14="http://schemas.microsoft.com/office/powerpoint/2010/main" val="887797117"/>
              </p:ext>
            </p:extLst>
          </p:nvPr>
        </p:nvGraphicFramePr>
        <p:xfrm>
          <a:off x="2179637" y="3802062"/>
          <a:ext cx="8686800" cy="1376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79847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Risk Continuum</a:t>
            </a:r>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637" y="1212849"/>
            <a:ext cx="11049000" cy="5027613"/>
          </a:xfrm>
          <a:prstGeom prst="rect">
            <a:avLst/>
          </a:prstGeom>
          <a:noFill/>
        </p:spPr>
      </p:pic>
    </p:spTree>
    <p:extLst>
      <p:ext uri="{BB962C8B-B14F-4D97-AF65-F5344CB8AC3E}">
        <p14:creationId xmlns:p14="http://schemas.microsoft.com/office/powerpoint/2010/main" val="29234718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20662"/>
            <a:ext cx="11889564" cy="917575"/>
          </a:xfrm>
        </p:spPr>
        <p:txBody>
          <a:bodyPr/>
          <a:lstStyle/>
          <a:p>
            <a:r>
              <a:rPr lang="en-US" dirty="0"/>
              <a:t>Assessing Application Risk</a:t>
            </a:r>
          </a:p>
        </p:txBody>
      </p:sp>
      <p:graphicFrame>
        <p:nvGraphicFramePr>
          <p:cNvPr id="4" name="Table 3"/>
          <p:cNvGraphicFramePr>
            <a:graphicFrameLocks noGrp="1"/>
          </p:cNvGraphicFramePr>
          <p:nvPr>
            <p:extLst>
              <p:ext uri="{D42A27DB-BD31-4B8C-83A1-F6EECF244321}">
                <p14:modId xmlns:p14="http://schemas.microsoft.com/office/powerpoint/2010/main" val="4130513427"/>
              </p:ext>
            </p:extLst>
          </p:nvPr>
        </p:nvGraphicFramePr>
        <p:xfrm>
          <a:off x="198437" y="1135062"/>
          <a:ext cx="12027158" cy="5730240"/>
        </p:xfrm>
        <a:graphic>
          <a:graphicData uri="http://schemas.openxmlformats.org/drawingml/2006/table">
            <a:tbl>
              <a:tblPr firstRow="1" firstCol="1" bandRow="1"/>
              <a:tblGrid>
                <a:gridCol w="1561652">
                  <a:extLst>
                    <a:ext uri="{9D8B030D-6E8A-4147-A177-3AD203B41FA5}">
                      <a16:colId xmlns:a16="http://schemas.microsoft.com/office/drawing/2014/main" val="2294715306"/>
                    </a:ext>
                  </a:extLst>
                </a:gridCol>
                <a:gridCol w="8823345">
                  <a:extLst>
                    <a:ext uri="{9D8B030D-6E8A-4147-A177-3AD203B41FA5}">
                      <a16:colId xmlns:a16="http://schemas.microsoft.com/office/drawing/2014/main" val="903848084"/>
                    </a:ext>
                  </a:extLst>
                </a:gridCol>
                <a:gridCol w="1642161">
                  <a:extLst>
                    <a:ext uri="{9D8B030D-6E8A-4147-A177-3AD203B41FA5}">
                      <a16:colId xmlns:a16="http://schemas.microsoft.com/office/drawing/2014/main" val="2729528907"/>
                    </a:ext>
                  </a:extLst>
                </a:gridCol>
              </a:tblGrid>
              <a:tr h="517311">
                <a:tc>
                  <a:txBody>
                    <a:bodyPr/>
                    <a:lstStyle/>
                    <a:p>
                      <a:pPr marL="0" marR="0" algn="ctr">
                        <a:lnSpc>
                          <a:spcPct val="100000"/>
                        </a:lnSpc>
                        <a:spcBef>
                          <a:spcPts val="200"/>
                        </a:spcBef>
                        <a:spcAft>
                          <a:spcPts val="200"/>
                        </a:spcAft>
                      </a:pPr>
                      <a:r>
                        <a:rPr lang="en-US" sz="20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App </a:t>
                      </a:r>
                      <a:r>
                        <a:rPr lang="en-US" sz="2000" dirty="0" err="1">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Compat</a:t>
                      </a:r>
                      <a:r>
                        <a:rPr lang="en-US" sz="20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Risk</a:t>
                      </a:r>
                      <a:endParaRPr lang="en-US" sz="2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00000"/>
                        </a:lnSpc>
                        <a:spcBef>
                          <a:spcPts val="200"/>
                        </a:spcBef>
                        <a:spcAft>
                          <a:spcPts val="200"/>
                        </a:spcAft>
                      </a:pPr>
                      <a:r>
                        <a:rPr lang="en-US" sz="20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Characteristics</a:t>
                      </a:r>
                      <a:endParaRPr lang="en-US" sz="2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00000"/>
                        </a:lnSpc>
                        <a:spcBef>
                          <a:spcPts val="200"/>
                        </a:spcBef>
                        <a:spcAft>
                          <a:spcPts val="200"/>
                        </a:spcAft>
                      </a:pPr>
                      <a:r>
                        <a:rPr lang="en-US" sz="20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Typical Distribution</a:t>
                      </a:r>
                      <a:endParaRPr lang="en-US" sz="2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extLst>
                  <a:ext uri="{0D108BD9-81ED-4DB2-BD59-A6C34878D82A}">
                    <a16:rowId xmlns:a16="http://schemas.microsoft.com/office/drawing/2014/main" val="1890600657"/>
                  </a:ext>
                </a:extLst>
              </a:tr>
              <a:tr h="735126">
                <a:tc>
                  <a:txBody>
                    <a:bodyPr/>
                    <a:lstStyle/>
                    <a:p>
                      <a:pPr marL="0" marR="0" algn="l">
                        <a:lnSpc>
                          <a:spcPct val="100000"/>
                        </a:lnSpc>
                        <a:spcBef>
                          <a:spcPts val="200"/>
                        </a:spcBef>
                        <a:spcAft>
                          <a:spcPts val="200"/>
                        </a:spcAft>
                      </a:pPr>
                      <a:r>
                        <a:rPr lang="en-US" sz="18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Critical</a:t>
                      </a:r>
                      <a:endParaRPr lang="en-US" sz="20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l">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Typically, complex custom development or highly customized commercial software. App failure can lead to loss of life or irreparable organizational harm. No acceptable workarounds for failure are identified.</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2%</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4110630515"/>
                  </a:ext>
                </a:extLst>
              </a:tr>
              <a:tr h="735126">
                <a:tc>
                  <a:txBody>
                    <a:bodyPr/>
                    <a:lstStyle/>
                    <a:p>
                      <a:pPr marL="0" marR="0" algn="l">
                        <a:lnSpc>
                          <a:spcPct val="100000"/>
                        </a:lnSpc>
                        <a:spcBef>
                          <a:spcPts val="200"/>
                        </a:spcBef>
                        <a:spcAft>
                          <a:spcPts val="200"/>
                        </a:spcAft>
                      </a:pPr>
                      <a:r>
                        <a:rPr lang="en-US" sz="18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High</a:t>
                      </a:r>
                      <a:endParaRPr lang="en-US" sz="20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l">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Typically, complex custom development or highly customized commercial software. App failure can lead to significant loss of productivity or ability to execute organizational mission. Workarounds can take days or weeks to implement, and/or come at a significant cost.</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18%</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3496100126"/>
                  </a:ext>
                </a:extLst>
              </a:tr>
              <a:tr h="952941">
                <a:tc>
                  <a:txBody>
                    <a:bodyPr/>
                    <a:lstStyle/>
                    <a:p>
                      <a:pPr marL="0" marR="0" algn="l">
                        <a:lnSpc>
                          <a:spcPct val="100000"/>
                        </a:lnSpc>
                        <a:spcBef>
                          <a:spcPts val="200"/>
                        </a:spcBef>
                        <a:spcAft>
                          <a:spcPts val="200"/>
                        </a:spcAft>
                      </a:pPr>
                      <a:r>
                        <a:rPr lang="en-US" sz="18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Medium</a:t>
                      </a:r>
                      <a:endParaRPr lang="en-US" sz="20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l">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Typically, commercial software that is current or a recent version, and is commonly used at other organizations using the target platform; or custom development following straightforward patterns. App failure can be addressed with reasonable workarounds that take minutes to hours to implement and which use standard helpdesk procedures.</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50%</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3474138615"/>
                  </a:ext>
                </a:extLst>
              </a:tr>
              <a:tr h="745173">
                <a:tc>
                  <a:txBody>
                    <a:bodyPr/>
                    <a:lstStyle/>
                    <a:p>
                      <a:pPr marL="0" marR="0" algn="l">
                        <a:lnSpc>
                          <a:spcPct val="100000"/>
                        </a:lnSpc>
                        <a:spcBef>
                          <a:spcPts val="200"/>
                        </a:spcBef>
                        <a:spcAft>
                          <a:spcPts val="200"/>
                        </a:spcAft>
                      </a:pPr>
                      <a:r>
                        <a:rPr lang="en-US" sz="18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Low</a:t>
                      </a:r>
                      <a:endParaRPr lang="en-US" sz="20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l">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Typically, commercial software that is up-to-date and supported on the OS you are moving to, or is custom development that was created and/or tested on the target platform. Vendor is accountable for remediating compatibility issues, or organizational mission can be accomplished without the software on a temporary basis. App failure can be addressed with simple workarounds through standard helpdesk procedures.</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00000"/>
                        </a:lnSpc>
                        <a:spcBef>
                          <a:spcPts val="200"/>
                        </a:spcBef>
                        <a:spcAft>
                          <a:spcPts val="2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30%</a:t>
                      </a:r>
                      <a:endParaRPr lang="en-US" sz="20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45720" marR="4572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1278438328"/>
                  </a:ext>
                </a:extLst>
              </a:tr>
            </a:tbl>
          </a:graphicData>
        </a:graphic>
      </p:graphicFrame>
    </p:spTree>
    <p:extLst>
      <p:ext uri="{BB962C8B-B14F-4D97-AF65-F5344CB8AC3E}">
        <p14:creationId xmlns:p14="http://schemas.microsoft.com/office/powerpoint/2010/main" val="13777992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Testing Approaches</a:t>
            </a:r>
          </a:p>
        </p:txBody>
      </p:sp>
      <p:graphicFrame>
        <p:nvGraphicFramePr>
          <p:cNvPr id="5" name="Table 4"/>
          <p:cNvGraphicFramePr>
            <a:graphicFrameLocks noGrp="1"/>
          </p:cNvGraphicFramePr>
          <p:nvPr>
            <p:extLst>
              <p:ext uri="{D42A27DB-BD31-4B8C-83A1-F6EECF244321}">
                <p14:modId xmlns:p14="http://schemas.microsoft.com/office/powerpoint/2010/main" val="83897921"/>
              </p:ext>
            </p:extLst>
          </p:nvPr>
        </p:nvGraphicFramePr>
        <p:xfrm>
          <a:off x="321852" y="1363662"/>
          <a:ext cx="11826184" cy="5525135"/>
        </p:xfrm>
        <a:graphic>
          <a:graphicData uri="http://schemas.openxmlformats.org/drawingml/2006/table">
            <a:tbl>
              <a:tblPr firstRow="1" firstCol="1" bandRow="1"/>
              <a:tblGrid>
                <a:gridCol w="1722091">
                  <a:extLst>
                    <a:ext uri="{9D8B030D-6E8A-4147-A177-3AD203B41FA5}">
                      <a16:colId xmlns:a16="http://schemas.microsoft.com/office/drawing/2014/main" val="3809903830"/>
                    </a:ext>
                  </a:extLst>
                </a:gridCol>
                <a:gridCol w="10104093">
                  <a:extLst>
                    <a:ext uri="{9D8B030D-6E8A-4147-A177-3AD203B41FA5}">
                      <a16:colId xmlns:a16="http://schemas.microsoft.com/office/drawing/2014/main" val="790096979"/>
                    </a:ext>
                  </a:extLst>
                </a:gridCol>
              </a:tblGrid>
              <a:tr h="400367">
                <a:tc>
                  <a:txBody>
                    <a:bodyPr/>
                    <a:lstStyle/>
                    <a:p>
                      <a:pPr marL="0" marR="0">
                        <a:lnSpc>
                          <a:spcPct val="100000"/>
                        </a:lnSpc>
                        <a:spcBef>
                          <a:spcPts val="200"/>
                        </a:spcBef>
                        <a:spcAft>
                          <a:spcPts val="200"/>
                        </a:spcAft>
                      </a:pPr>
                      <a:r>
                        <a:rPr lang="en-US" sz="20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Approach</a:t>
                      </a:r>
                      <a:endParaRPr lang="en-US" sz="2800">
                        <a:effectLst/>
                        <a:latin typeface="Segoe UI" panose="020B0502040204020203" pitchFamily="34" charset="0"/>
                        <a:ea typeface="Times New Roman" panose="02020603050405020304" pitchFamily="18" charset="0"/>
                        <a:cs typeface="Times New Roman" panose="02020603050405020304" pitchFamily="18" charset="0"/>
                      </a:endParaRPr>
                    </a:p>
                  </a:txBody>
                  <a:tcPr marL="68228" marR="68228"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nSpc>
                          <a:spcPct val="100000"/>
                        </a:lnSpc>
                        <a:spcBef>
                          <a:spcPts val="200"/>
                        </a:spcBef>
                        <a:spcAft>
                          <a:spcPts val="200"/>
                        </a:spcAft>
                      </a:pPr>
                      <a:r>
                        <a:rPr lang="en-US" sz="20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Description</a:t>
                      </a:r>
                      <a:endParaRPr lang="en-US" sz="2800">
                        <a:effectLst/>
                        <a:latin typeface="Segoe UI" panose="020B0502040204020203" pitchFamily="34" charset="0"/>
                        <a:ea typeface="Times New Roman" panose="02020603050405020304" pitchFamily="18" charset="0"/>
                        <a:cs typeface="Times New Roman" panose="02020603050405020304" pitchFamily="18" charset="0"/>
                      </a:endParaRPr>
                    </a:p>
                  </a:txBody>
                  <a:tcPr marL="68228" marR="68228"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extLst>
                  <a:ext uri="{0D108BD9-81ED-4DB2-BD59-A6C34878D82A}">
                    <a16:rowId xmlns:a16="http://schemas.microsoft.com/office/drawing/2014/main" val="2137350525"/>
                  </a:ext>
                </a:extLst>
              </a:tr>
              <a:tr h="1047433">
                <a:tc>
                  <a:txBody>
                    <a:bodyPr/>
                    <a:lstStyle/>
                    <a:p>
                      <a:pPr marL="0" marR="0">
                        <a:lnSpc>
                          <a:spcPct val="100000"/>
                        </a:lnSpc>
                        <a:spcBef>
                          <a:spcPts val="200"/>
                        </a:spcBef>
                        <a:spcAft>
                          <a:spcPts val="200"/>
                        </a:spcAft>
                      </a:pPr>
                      <a:r>
                        <a:rPr lang="en-US" sz="20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Regression</a:t>
                      </a:r>
                      <a:endParaRPr lang="en-US" sz="28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228" marR="68228"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00000"/>
                        </a:lnSpc>
                        <a:spcBef>
                          <a:spcPts val="200"/>
                        </a:spcBef>
                        <a:spcAft>
                          <a:spcPts val="200"/>
                        </a:spcAft>
                      </a:pPr>
                      <a:r>
                        <a:rPr lang="en-US" sz="2000">
                          <a:effectLst/>
                          <a:latin typeface="Segoe UI" panose="020B0502040204020203" pitchFamily="34" charset="0"/>
                          <a:ea typeface="Times New Roman" panose="02020603050405020304" pitchFamily="18" charset="0"/>
                          <a:cs typeface="Times New Roman" panose="02020603050405020304" pitchFamily="18" charset="0"/>
                        </a:rPr>
                        <a:t>Users or business owners perform end to end testing to validate all critical scenarios driven by the application. App must pass all tests to be considered compatible. Typical accuracy rate 99%.</a:t>
                      </a:r>
                      <a:endParaRPr lang="en-US" sz="2800">
                        <a:effectLst/>
                        <a:latin typeface="Segoe UI" panose="020B0502040204020203" pitchFamily="34" charset="0"/>
                        <a:ea typeface="Times New Roman" panose="02020603050405020304" pitchFamily="18" charset="0"/>
                        <a:cs typeface="Times New Roman" panose="02020603050405020304" pitchFamily="18" charset="0"/>
                      </a:endParaRPr>
                    </a:p>
                  </a:txBody>
                  <a:tcPr marL="68228" marR="68228"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1095061719"/>
                  </a:ext>
                </a:extLst>
              </a:tr>
              <a:tr h="990600">
                <a:tc>
                  <a:txBody>
                    <a:bodyPr/>
                    <a:lstStyle/>
                    <a:p>
                      <a:pPr marL="0" marR="0">
                        <a:lnSpc>
                          <a:spcPct val="100000"/>
                        </a:lnSpc>
                        <a:spcBef>
                          <a:spcPts val="200"/>
                        </a:spcBef>
                        <a:spcAft>
                          <a:spcPts val="200"/>
                        </a:spcAft>
                      </a:pPr>
                      <a:r>
                        <a:rPr lang="en-US" sz="20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Smoke</a:t>
                      </a:r>
                      <a:endParaRPr lang="en-US" sz="28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228" marR="68228"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00000"/>
                        </a:lnSpc>
                        <a:spcBef>
                          <a:spcPts val="200"/>
                        </a:spcBef>
                        <a:spcAft>
                          <a:spcPts val="200"/>
                        </a:spcAft>
                      </a:pPr>
                      <a:r>
                        <a:rPr lang="en-US" sz="2000">
                          <a:effectLst/>
                          <a:latin typeface="Segoe UI" panose="020B0502040204020203" pitchFamily="34" charset="0"/>
                          <a:ea typeface="Times New Roman" panose="02020603050405020304" pitchFamily="18" charset="0"/>
                          <a:cs typeface="Times New Roman" panose="02020603050405020304" pitchFamily="18" charset="0"/>
                        </a:rPr>
                        <a:t>Users or business owners come to labs or run on their own devices and test a few scenarios to get a gut feel of whether the software appears to be working. Typical accuracy rate 95%.</a:t>
                      </a:r>
                      <a:endParaRPr lang="en-US" sz="2800">
                        <a:effectLst/>
                        <a:latin typeface="Segoe UI" panose="020B0502040204020203" pitchFamily="34" charset="0"/>
                        <a:ea typeface="Times New Roman" panose="02020603050405020304" pitchFamily="18" charset="0"/>
                        <a:cs typeface="Times New Roman" panose="02020603050405020304" pitchFamily="18" charset="0"/>
                      </a:endParaRPr>
                    </a:p>
                  </a:txBody>
                  <a:tcPr marL="68228" marR="68228"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1149211413"/>
                  </a:ext>
                </a:extLst>
              </a:tr>
              <a:tr h="800735">
                <a:tc>
                  <a:txBody>
                    <a:bodyPr/>
                    <a:lstStyle/>
                    <a:p>
                      <a:pPr marL="0" marR="0">
                        <a:lnSpc>
                          <a:spcPct val="100000"/>
                        </a:lnSpc>
                        <a:spcBef>
                          <a:spcPts val="200"/>
                        </a:spcBef>
                        <a:spcAft>
                          <a:spcPts val="200"/>
                        </a:spcAft>
                      </a:pPr>
                      <a:r>
                        <a:rPr lang="en-US" sz="20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Automated</a:t>
                      </a:r>
                      <a:endParaRPr lang="en-US" sz="28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228" marR="68228"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00000"/>
                        </a:lnSpc>
                        <a:spcBef>
                          <a:spcPts val="200"/>
                        </a:spcBef>
                        <a:spcAft>
                          <a:spcPts val="200"/>
                        </a:spcAft>
                      </a:pPr>
                      <a:r>
                        <a:rPr lang="en-US" sz="2000">
                          <a:effectLst/>
                          <a:latin typeface="Segoe UI" panose="020B0502040204020203" pitchFamily="34" charset="0"/>
                          <a:ea typeface="Times New Roman" panose="02020603050405020304" pitchFamily="18" charset="0"/>
                          <a:cs typeface="Times New Roman" panose="02020603050405020304" pitchFamily="18" charset="0"/>
                        </a:rPr>
                        <a:t>Application is run through test automation or static analysis (where available) to predict compatibility based on attributes of the application. Typical accuracy rate 20% - 60%.</a:t>
                      </a:r>
                      <a:endParaRPr lang="en-US" sz="2800">
                        <a:effectLst/>
                        <a:latin typeface="Segoe UI" panose="020B0502040204020203" pitchFamily="34" charset="0"/>
                        <a:ea typeface="Times New Roman" panose="02020603050405020304" pitchFamily="18" charset="0"/>
                        <a:cs typeface="Times New Roman" panose="02020603050405020304" pitchFamily="18" charset="0"/>
                      </a:endParaRPr>
                    </a:p>
                  </a:txBody>
                  <a:tcPr marL="68228" marR="68228"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4214472910"/>
                  </a:ext>
                </a:extLst>
              </a:tr>
              <a:tr h="1084898">
                <a:tc>
                  <a:txBody>
                    <a:bodyPr/>
                    <a:lstStyle/>
                    <a:p>
                      <a:pPr marL="0" marR="0">
                        <a:lnSpc>
                          <a:spcPct val="100000"/>
                        </a:lnSpc>
                        <a:spcBef>
                          <a:spcPts val="200"/>
                        </a:spcBef>
                        <a:spcAft>
                          <a:spcPts val="200"/>
                        </a:spcAft>
                      </a:pPr>
                      <a:r>
                        <a:rPr lang="en-US" sz="20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Pilot</a:t>
                      </a:r>
                      <a:endParaRPr lang="en-US" sz="280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228" marR="68228"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00000"/>
                        </a:lnSpc>
                        <a:spcBef>
                          <a:spcPts val="200"/>
                        </a:spcBef>
                        <a:spcAft>
                          <a:spcPts val="200"/>
                        </a:spcAft>
                      </a:pPr>
                      <a:r>
                        <a:rPr lang="en-US" sz="2000">
                          <a:effectLst/>
                          <a:latin typeface="Segoe UI" panose="020B0502040204020203" pitchFamily="34" charset="0"/>
                          <a:ea typeface="Times New Roman" panose="02020603050405020304" pitchFamily="18" charset="0"/>
                          <a:cs typeface="Times New Roman" panose="02020603050405020304" pitchFamily="18" charset="0"/>
                        </a:rPr>
                        <a:t>Application is deployed to pilot users or group technical coordinators to integrate into daily workload, while backup devices are made available in the event of application failure. Typical accuracy rate 85%.</a:t>
                      </a:r>
                      <a:endParaRPr lang="en-US" sz="2800">
                        <a:effectLst/>
                        <a:latin typeface="Segoe UI" panose="020B0502040204020203" pitchFamily="34" charset="0"/>
                        <a:ea typeface="Times New Roman" panose="02020603050405020304" pitchFamily="18" charset="0"/>
                        <a:cs typeface="Times New Roman" panose="02020603050405020304" pitchFamily="18" charset="0"/>
                      </a:endParaRPr>
                    </a:p>
                  </a:txBody>
                  <a:tcPr marL="68228" marR="68228"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3501342807"/>
                  </a:ext>
                </a:extLst>
              </a:tr>
              <a:tr h="1201102">
                <a:tc>
                  <a:txBody>
                    <a:bodyPr/>
                    <a:lstStyle/>
                    <a:p>
                      <a:pPr marL="0" marR="0">
                        <a:lnSpc>
                          <a:spcPct val="100000"/>
                        </a:lnSpc>
                        <a:spcBef>
                          <a:spcPts val="200"/>
                        </a:spcBef>
                        <a:spcAft>
                          <a:spcPts val="200"/>
                        </a:spcAft>
                      </a:pPr>
                      <a:r>
                        <a:rPr lang="en-US" sz="20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Reactive</a:t>
                      </a:r>
                      <a:endParaRPr lang="en-US" sz="2800" dirty="0">
                        <a:solidFill>
                          <a:schemeClr val="accent1">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68228" marR="68228"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nSpc>
                          <a:spcPct val="100000"/>
                        </a:lnSpc>
                        <a:spcBef>
                          <a:spcPts val="200"/>
                        </a:spcBef>
                        <a:spcAft>
                          <a:spcPts val="200"/>
                        </a:spcAft>
                      </a:pPr>
                      <a:r>
                        <a:rPr lang="en-US" sz="2000" dirty="0">
                          <a:effectLst/>
                          <a:latin typeface="Segoe UI" panose="020B0502040204020203" pitchFamily="34" charset="0"/>
                          <a:ea typeface="Times New Roman" panose="02020603050405020304" pitchFamily="18" charset="0"/>
                          <a:cs typeface="Times New Roman" panose="02020603050405020304" pitchFamily="18" charset="0"/>
                        </a:rPr>
                        <a:t>Application is deployed to end users on the new platform, with guidance and help desk scripts for responding to production failures that leverage existing helpdesk procedures. Typical accuracy rate 99%.</a:t>
                      </a:r>
                      <a:endParaRPr lang="en-US" sz="2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228" marR="68228" marT="0" marB="0">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3443330599"/>
                  </a:ext>
                </a:extLst>
              </a:tr>
            </a:tbl>
          </a:graphicData>
        </a:graphic>
      </p:graphicFrame>
    </p:spTree>
    <p:extLst>
      <p:ext uri="{BB962C8B-B14F-4D97-AF65-F5344CB8AC3E}">
        <p14:creationId xmlns:p14="http://schemas.microsoft.com/office/powerpoint/2010/main" val="16072368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Testing Approaches</a:t>
            </a:r>
          </a:p>
        </p:txBody>
      </p:sp>
      <p:graphicFrame>
        <p:nvGraphicFramePr>
          <p:cNvPr id="5" name="Table 4"/>
          <p:cNvGraphicFramePr>
            <a:graphicFrameLocks noGrp="1"/>
          </p:cNvGraphicFramePr>
          <p:nvPr>
            <p:extLst>
              <p:ext uri="{D42A27DB-BD31-4B8C-83A1-F6EECF244321}">
                <p14:modId xmlns:p14="http://schemas.microsoft.com/office/powerpoint/2010/main" val="2388260075"/>
              </p:ext>
            </p:extLst>
          </p:nvPr>
        </p:nvGraphicFramePr>
        <p:xfrm>
          <a:off x="885421" y="1497576"/>
          <a:ext cx="10668000" cy="2103000"/>
        </p:xfrm>
        <a:graphic>
          <a:graphicData uri="http://schemas.openxmlformats.org/drawingml/2006/table">
            <a:tbl>
              <a:tblPr firstRow="1" firstCol="1" bandRow="1"/>
              <a:tblGrid>
                <a:gridCol w="1778000">
                  <a:extLst>
                    <a:ext uri="{9D8B030D-6E8A-4147-A177-3AD203B41FA5}">
                      <a16:colId xmlns:a16="http://schemas.microsoft.com/office/drawing/2014/main" val="251352850"/>
                    </a:ext>
                  </a:extLst>
                </a:gridCol>
                <a:gridCol w="1778000">
                  <a:extLst>
                    <a:ext uri="{9D8B030D-6E8A-4147-A177-3AD203B41FA5}">
                      <a16:colId xmlns:a16="http://schemas.microsoft.com/office/drawing/2014/main" val="3661004927"/>
                    </a:ext>
                  </a:extLst>
                </a:gridCol>
                <a:gridCol w="1778000">
                  <a:extLst>
                    <a:ext uri="{9D8B030D-6E8A-4147-A177-3AD203B41FA5}">
                      <a16:colId xmlns:a16="http://schemas.microsoft.com/office/drawing/2014/main" val="1775761679"/>
                    </a:ext>
                  </a:extLst>
                </a:gridCol>
                <a:gridCol w="1778000">
                  <a:extLst>
                    <a:ext uri="{9D8B030D-6E8A-4147-A177-3AD203B41FA5}">
                      <a16:colId xmlns:a16="http://schemas.microsoft.com/office/drawing/2014/main" val="676291687"/>
                    </a:ext>
                  </a:extLst>
                </a:gridCol>
                <a:gridCol w="1778000">
                  <a:extLst>
                    <a:ext uri="{9D8B030D-6E8A-4147-A177-3AD203B41FA5}">
                      <a16:colId xmlns:a16="http://schemas.microsoft.com/office/drawing/2014/main" val="952317232"/>
                    </a:ext>
                  </a:extLst>
                </a:gridCol>
                <a:gridCol w="1778000">
                  <a:extLst>
                    <a:ext uri="{9D8B030D-6E8A-4147-A177-3AD203B41FA5}">
                      <a16:colId xmlns:a16="http://schemas.microsoft.com/office/drawing/2014/main" val="854129317"/>
                    </a:ext>
                  </a:extLst>
                </a:gridCol>
              </a:tblGrid>
              <a:tr h="431349">
                <a:tc>
                  <a:txBody>
                    <a:bodyPr/>
                    <a:lstStyle/>
                    <a:p>
                      <a:pPr marL="0" marR="0">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App Compat Risk</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Regression</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Smoke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Automated</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Pilot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Reactive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extLst>
                  <a:ext uri="{0D108BD9-81ED-4DB2-BD59-A6C34878D82A}">
                    <a16:rowId xmlns:a16="http://schemas.microsoft.com/office/drawing/2014/main" val="3355000299"/>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Critical</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100%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2626173576"/>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High</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20%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30%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50%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2526622751"/>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Medium</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10%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20%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30%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40%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3503876033"/>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Low</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10%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20%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70%</a:t>
                      </a:r>
                      <a:endParaRPr lang="en-US" sz="2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26928714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49350208"/>
              </p:ext>
            </p:extLst>
          </p:nvPr>
        </p:nvGraphicFramePr>
        <p:xfrm>
          <a:off x="885421" y="4335462"/>
          <a:ext cx="10668000" cy="2103000"/>
        </p:xfrm>
        <a:graphic>
          <a:graphicData uri="http://schemas.openxmlformats.org/drawingml/2006/table">
            <a:tbl>
              <a:tblPr firstRow="1" firstCol="1" bandRow="1"/>
              <a:tblGrid>
                <a:gridCol w="1778000">
                  <a:extLst>
                    <a:ext uri="{9D8B030D-6E8A-4147-A177-3AD203B41FA5}">
                      <a16:colId xmlns:a16="http://schemas.microsoft.com/office/drawing/2014/main" val="251352850"/>
                    </a:ext>
                  </a:extLst>
                </a:gridCol>
                <a:gridCol w="1778000">
                  <a:extLst>
                    <a:ext uri="{9D8B030D-6E8A-4147-A177-3AD203B41FA5}">
                      <a16:colId xmlns:a16="http://schemas.microsoft.com/office/drawing/2014/main" val="3661004927"/>
                    </a:ext>
                  </a:extLst>
                </a:gridCol>
                <a:gridCol w="1778000">
                  <a:extLst>
                    <a:ext uri="{9D8B030D-6E8A-4147-A177-3AD203B41FA5}">
                      <a16:colId xmlns:a16="http://schemas.microsoft.com/office/drawing/2014/main" val="1775761679"/>
                    </a:ext>
                  </a:extLst>
                </a:gridCol>
                <a:gridCol w="1778000">
                  <a:extLst>
                    <a:ext uri="{9D8B030D-6E8A-4147-A177-3AD203B41FA5}">
                      <a16:colId xmlns:a16="http://schemas.microsoft.com/office/drawing/2014/main" val="676291687"/>
                    </a:ext>
                  </a:extLst>
                </a:gridCol>
                <a:gridCol w="1778000">
                  <a:extLst>
                    <a:ext uri="{9D8B030D-6E8A-4147-A177-3AD203B41FA5}">
                      <a16:colId xmlns:a16="http://schemas.microsoft.com/office/drawing/2014/main" val="952317232"/>
                    </a:ext>
                  </a:extLst>
                </a:gridCol>
                <a:gridCol w="1778000">
                  <a:extLst>
                    <a:ext uri="{9D8B030D-6E8A-4147-A177-3AD203B41FA5}">
                      <a16:colId xmlns:a16="http://schemas.microsoft.com/office/drawing/2014/main" val="854129317"/>
                    </a:ext>
                  </a:extLst>
                </a:gridCol>
              </a:tblGrid>
              <a:tr h="431349">
                <a:tc>
                  <a:txBody>
                    <a:bodyPr/>
                    <a:lstStyle/>
                    <a:p>
                      <a:pPr marL="0" marR="0">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App Compat Risk</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Regression</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Smoke</a:t>
                      </a:r>
                      <a:endParaRPr lang="en-US" sz="2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Automated</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Pilot</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Reactive</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solidFill>
                      <a:srgbClr val="008AC8"/>
                    </a:solidFill>
                  </a:tcPr>
                </a:tc>
                <a:extLst>
                  <a:ext uri="{0D108BD9-81ED-4DB2-BD59-A6C34878D82A}">
                    <a16:rowId xmlns:a16="http://schemas.microsoft.com/office/drawing/2014/main" val="3355000299"/>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Critical</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dirty="0">
                          <a:solidFill>
                            <a:srgbClr val="525252"/>
                          </a:solidFill>
                          <a:effectLst/>
                          <a:latin typeface="Segoe UI" panose="020B0502040204020203" pitchFamily="34" charset="0"/>
                          <a:ea typeface="Times New Roman" panose="02020603050405020304" pitchFamily="18" charset="0"/>
                          <a:cs typeface="Times New Roman" panose="02020603050405020304" pitchFamily="18" charset="0"/>
                        </a:rPr>
                        <a:t>100%</a:t>
                      </a:r>
                      <a:endParaRPr lang="en-US" sz="2400" dirty="0">
                        <a:solidFill>
                          <a:srgbClr val="525252"/>
                        </a:solidFill>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2626173576"/>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High</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20%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70%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10%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2526622751"/>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Medium</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5%</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35%</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60%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3503876033"/>
                  </a:ext>
                </a:extLst>
              </a:tr>
              <a:tr h="368016">
                <a:tc>
                  <a:txBody>
                    <a:bodyPr/>
                    <a:lstStyle/>
                    <a:p>
                      <a:pPr marL="0" marR="0">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Low</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a:effectLst/>
                          <a:latin typeface="Segoe UI" panose="020B0502040204020203" pitchFamily="34" charset="0"/>
                          <a:ea typeface="Times New Roman" panose="02020603050405020304" pitchFamily="18" charset="0"/>
                          <a:cs typeface="Times New Roman" panose="02020603050405020304" pitchFamily="18" charset="0"/>
                        </a:rPr>
                        <a:t>10%</a:t>
                      </a:r>
                      <a:endParaRPr lang="en-US" sz="240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tc>
                  <a:txBody>
                    <a:bodyPr/>
                    <a:lstStyle/>
                    <a:p>
                      <a:pPr marL="0" marR="0" algn="ctr">
                        <a:lnSpc>
                          <a:spcPct val="115000"/>
                        </a:lnSpc>
                        <a:spcBef>
                          <a:spcPts val="600"/>
                        </a:spcBef>
                        <a:spcAft>
                          <a:spcPts val="600"/>
                        </a:spcAft>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90%</a:t>
                      </a:r>
                      <a:endParaRPr lang="en-US" sz="24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12700" cap="flat" cmpd="sng" algn="ctr">
                      <a:solidFill>
                        <a:srgbClr val="008AC8"/>
                      </a:solidFill>
                      <a:prstDash val="solid"/>
                      <a:round/>
                      <a:headEnd type="none" w="med" len="med"/>
                      <a:tailEnd type="none" w="med" len="med"/>
                    </a:lnT>
                    <a:lnB w="12700" cap="flat" cmpd="sng" algn="ctr">
                      <a:solidFill>
                        <a:srgbClr val="008AC8"/>
                      </a:solidFill>
                      <a:prstDash val="solid"/>
                      <a:round/>
                      <a:headEnd type="none" w="med" len="med"/>
                      <a:tailEnd type="none" w="med" len="med"/>
                    </a:lnB>
                  </a:tcPr>
                </a:tc>
                <a:extLst>
                  <a:ext uri="{0D108BD9-81ED-4DB2-BD59-A6C34878D82A}">
                    <a16:rowId xmlns:a16="http://schemas.microsoft.com/office/drawing/2014/main" val="2692871474"/>
                  </a:ext>
                </a:extLst>
              </a:tr>
            </a:tbl>
          </a:graphicData>
        </a:graphic>
      </p:graphicFrame>
      <p:sp>
        <p:nvSpPr>
          <p:cNvPr id="7" name="TextBox 6"/>
          <p:cNvSpPr txBox="1"/>
          <p:nvPr/>
        </p:nvSpPr>
        <p:spPr>
          <a:xfrm>
            <a:off x="731837" y="994842"/>
            <a:ext cx="41700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Windows XP </a:t>
            </a:r>
            <a:r>
              <a:rPr lang="en-US" sz="2400" dirty="0">
                <a:gradFill>
                  <a:gsLst>
                    <a:gs pos="2917">
                      <a:schemeClr val="tx1"/>
                    </a:gs>
                    <a:gs pos="30000">
                      <a:schemeClr val="tx1"/>
                    </a:gs>
                  </a:gsLst>
                  <a:lin ang="5400000" scaled="0"/>
                </a:gradFill>
                <a:sym typeface="Wingdings" panose="05000000000000000000" pitchFamily="2" charset="2"/>
              </a:rPr>
              <a:t> Windows 10</a:t>
            </a:r>
            <a:endParaRPr lang="en-US" sz="2400" dirty="0">
              <a:gradFill>
                <a:gsLst>
                  <a:gs pos="2917">
                    <a:schemeClr val="tx1"/>
                  </a:gs>
                  <a:gs pos="30000">
                    <a:schemeClr val="tx1"/>
                  </a:gs>
                </a:gsLst>
                <a:lin ang="5400000" scaled="0"/>
              </a:gradFill>
            </a:endParaRPr>
          </a:p>
        </p:txBody>
      </p:sp>
      <p:sp>
        <p:nvSpPr>
          <p:cNvPr id="8" name="TextBox 7"/>
          <p:cNvSpPr txBox="1"/>
          <p:nvPr/>
        </p:nvSpPr>
        <p:spPr>
          <a:xfrm>
            <a:off x="731837" y="3802062"/>
            <a:ext cx="41700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Windows 7 </a:t>
            </a:r>
            <a:r>
              <a:rPr lang="en-US" sz="2400" dirty="0">
                <a:gradFill>
                  <a:gsLst>
                    <a:gs pos="2917">
                      <a:schemeClr val="tx1"/>
                    </a:gs>
                    <a:gs pos="30000">
                      <a:schemeClr val="tx1"/>
                    </a:gs>
                  </a:gsLst>
                  <a:lin ang="5400000" scaled="0"/>
                </a:gradFill>
                <a:sym typeface="Wingdings" panose="05000000000000000000" pitchFamily="2" charset="2"/>
              </a:rPr>
              <a:t> Windows 10</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833389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Upgrading to Windows 10</a:t>
            </a:r>
          </a:p>
        </p:txBody>
      </p:sp>
      <p:sp>
        <p:nvSpPr>
          <p:cNvPr id="3" name="Text Placeholder 2"/>
          <p:cNvSpPr>
            <a:spLocks noGrp="1"/>
          </p:cNvSpPr>
          <p:nvPr>
            <p:ph type="body" sz="quarter" idx="10"/>
          </p:nvPr>
        </p:nvSpPr>
        <p:spPr>
          <a:xfrm>
            <a:off x="274638" y="1212850"/>
            <a:ext cx="11887200" cy="4869025"/>
          </a:xfrm>
        </p:spPr>
        <p:txBody>
          <a:bodyPr/>
          <a:lstStyle/>
          <a:p>
            <a:r>
              <a:rPr lang="en-US" dirty="0"/>
              <a:t>Technical Debt</a:t>
            </a:r>
          </a:p>
          <a:p>
            <a:pPr lvl="2"/>
            <a:r>
              <a:rPr lang="en-US" sz="2400" dirty="0"/>
              <a:t>Enabling UAC and Transitioning to Standard User Context</a:t>
            </a:r>
          </a:p>
          <a:p>
            <a:pPr lvl="2"/>
            <a:r>
              <a:rPr lang="en-US" sz="2400" dirty="0"/>
              <a:t>Transitioning to 64-Bit Windows</a:t>
            </a:r>
          </a:p>
          <a:p>
            <a:pPr lvl="2"/>
            <a:r>
              <a:rPr lang="en-US" sz="2400" dirty="0"/>
              <a:t>Enabling UEFI to enable sophisticated Security Features</a:t>
            </a:r>
          </a:p>
          <a:p>
            <a:r>
              <a:rPr lang="en-US" dirty="0"/>
              <a:t>Test Upgrade in Place</a:t>
            </a:r>
          </a:p>
          <a:p>
            <a:pPr lvl="2"/>
            <a:r>
              <a:rPr lang="en-US" sz="2400" dirty="0"/>
              <a:t>Good option for Windows 7/8.1 </a:t>
            </a:r>
            <a:r>
              <a:rPr lang="en-US" sz="2400" dirty="0">
                <a:sym typeface="Wingdings" panose="05000000000000000000" pitchFamily="2" charset="2"/>
              </a:rPr>
              <a:t> Windows 10 where “Technical Debt is paid off”</a:t>
            </a:r>
            <a:endParaRPr lang="en-US" sz="2400" dirty="0"/>
          </a:p>
          <a:p>
            <a:r>
              <a:rPr lang="en-US" dirty="0"/>
              <a:t>Supporting Windows as a Service</a:t>
            </a:r>
          </a:p>
          <a:p>
            <a:pPr lvl="2"/>
            <a:r>
              <a:rPr lang="en-US" sz="2400" dirty="0"/>
              <a:t>“Ring” Approach to testing and deployment</a:t>
            </a:r>
          </a:p>
          <a:p>
            <a:pPr lvl="2"/>
            <a:r>
              <a:rPr lang="en-US" sz="2400" dirty="0"/>
              <a:t>Application Compatibility Approach can be more like “Windows Update”</a:t>
            </a:r>
          </a:p>
          <a:p>
            <a:pPr lvl="2"/>
            <a:endParaRPr lang="en-US" dirty="0"/>
          </a:p>
        </p:txBody>
      </p:sp>
    </p:spTree>
    <p:extLst>
      <p:ext uri="{BB962C8B-B14F-4D97-AF65-F5344CB8AC3E}">
        <p14:creationId xmlns:p14="http://schemas.microsoft.com/office/powerpoint/2010/main" val="12653842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1912293197"/>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algn="l"/>
                      <a:r>
                        <a:rPr lang="en-US" sz="1100" dirty="0"/>
                        <a:t>Module 1 – Base System Setup</a:t>
                      </a:r>
                      <a:endParaRPr lang="en-US" sz="1100" dirty="0">
                        <a:latin typeface="+mn-lt"/>
                        <a:cs typeface="Segoe UI Light" panose="020B0502040204020203" pitchFamily="34" charset="0"/>
                      </a:endParaRP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solidFill>
                            <a:srgbClr val="0078D7"/>
                          </a:solidFill>
                          <a:latin typeface="Segoe UI Semibold" panose="020B0702040204020203" pitchFamily="34" charset="0"/>
                          <a:cs typeface="Segoe UI Semibold" panose="020B0702040204020203" pitchFamily="34" charset="0"/>
                        </a:rPr>
                        <a:t>Module 2 – Applications</a:t>
                      </a:r>
                      <a:r>
                        <a:rPr lang="en-US" sz="1100" baseline="0" dirty="0">
                          <a:solidFill>
                            <a:srgbClr val="0078D7"/>
                          </a:solidFill>
                          <a:latin typeface="Segoe UI Semibold" panose="020B0702040204020203" pitchFamily="34" charset="0"/>
                          <a:cs typeface="Segoe UI Semibold" panose="020B0702040204020203" pitchFamily="34" charset="0"/>
                        </a:rPr>
                        <a:t> &amp; Updates</a:t>
                      </a:r>
                      <a:endParaRPr lang="en-US" sz="1100" dirty="0">
                        <a:solidFill>
                          <a:srgbClr val="0078D7"/>
                        </a:solidFill>
                        <a:latin typeface="Segoe UI Semibold" panose="020B0702040204020203" pitchFamily="34" charset="0"/>
                        <a:cs typeface="Segoe UI Semibold" panose="020B0702040204020203" pitchFamily="34" charset="0"/>
                      </a:endParaRPr>
                    </a:p>
                  </a:txBody>
                  <a:tcPr anchor="ctr"/>
                </a:tc>
                <a:tc>
                  <a:txBody>
                    <a:bodyPr/>
                    <a:lstStyle/>
                    <a:p>
                      <a:pPr algn="l"/>
                      <a:r>
                        <a:rPr lang="en-US" sz="1100" dirty="0"/>
                        <a:t>Module 2 – Configuration</a:t>
                      </a:r>
                      <a:endParaRPr lang="en-US" sz="1100" dirty="0">
                        <a:latin typeface="+mn-lt"/>
                        <a:cs typeface="Segoe UI Light" panose="020B0502040204020203" pitchFamily="34" charset="0"/>
                      </a:endParaRP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a:t>
                      </a:r>
                      <a:r>
                        <a:rPr lang="en-US" sz="1100"/>
                        <a:t>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dirty="0"/>
                        <a:t>Module 4 – Information Security (AIP/WIP)</a:t>
                      </a:r>
                      <a:endParaRPr lang="en-US" sz="1100" dirty="0">
                        <a:latin typeface="+mn-lt"/>
                        <a:cs typeface="Segoe UI Light" panose="020B05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24585815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Applications and Updates</a:t>
            </a:r>
          </a:p>
        </p:txBody>
      </p:sp>
      <p:pic>
        <p:nvPicPr>
          <p:cNvPr id="7" name="Picture Placeholder 6"/>
          <p:cNvPicPr>
            <a:picLocks noGrp="1" noChangeAspect="1"/>
          </p:cNvPicPr>
          <p:nvPr>
            <p:ph type="pic" sz="quarter" idx="10"/>
          </p:nvPr>
        </p:nvPicPr>
        <p:blipFill>
          <a:blip r:embed="rId2"/>
          <a:srcRect t="12469" b="12469"/>
          <a:stretch>
            <a:fillRect/>
          </a:stretch>
        </p:blipFill>
        <p:spPr/>
      </p:pic>
      <p:sp>
        <p:nvSpPr>
          <p:cNvPr id="6" name="TextBox 5"/>
          <p:cNvSpPr txBox="1"/>
          <p:nvPr/>
        </p:nvSpPr>
        <p:spPr>
          <a:xfrm>
            <a:off x="427037" y="3649662"/>
            <a:ext cx="4800600" cy="1849737"/>
          </a:xfrm>
          <a:prstGeom prst="rect">
            <a:avLst/>
          </a:prstGeom>
          <a:noFill/>
        </p:spPr>
        <p:txBody>
          <a:bodyPr wrap="square" lIns="182880" tIns="146304" rIns="182880" bIns="146304" rtlCol="0">
            <a:spAutoFit/>
          </a:bodyPr>
          <a:lstStyle/>
          <a:p>
            <a:pPr marL="342900" indent="-342900">
              <a:spcAft>
                <a:spcPts val="600"/>
              </a:spcAft>
              <a:buFont typeface="Arial" panose="020B0604020202020204" pitchFamily="34" charset="0"/>
              <a:buChar char="•"/>
            </a:pPr>
            <a:r>
              <a:rPr lang="en-US" sz="2400" dirty="0"/>
              <a:t>Scenarios for App Deployment</a:t>
            </a:r>
          </a:p>
          <a:p>
            <a:pPr marL="342900" indent="-342900">
              <a:spcAft>
                <a:spcPts val="600"/>
              </a:spcAft>
              <a:buFont typeface="Arial" panose="020B0604020202020204" pitchFamily="34" charset="0"/>
              <a:buChar char="•"/>
            </a:pPr>
            <a:r>
              <a:rPr lang="en-US" sz="2400" dirty="0"/>
              <a:t>Strategies for Application Compatibility</a:t>
            </a:r>
          </a:p>
        </p:txBody>
      </p:sp>
    </p:spTree>
    <p:extLst>
      <p:ext uri="{BB962C8B-B14F-4D97-AF65-F5344CB8AC3E}">
        <p14:creationId xmlns:p14="http://schemas.microsoft.com/office/powerpoint/2010/main" val="103677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Deployment Scenarios</a:t>
            </a:r>
          </a:p>
        </p:txBody>
      </p:sp>
    </p:spTree>
    <p:extLst>
      <p:ext uri="{BB962C8B-B14F-4D97-AF65-F5344CB8AC3E}">
        <p14:creationId xmlns:p14="http://schemas.microsoft.com/office/powerpoint/2010/main" val="630891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Scenarios</a:t>
            </a:r>
          </a:p>
        </p:txBody>
      </p:sp>
      <p:sp>
        <p:nvSpPr>
          <p:cNvPr id="3" name="Text Placeholder 2"/>
          <p:cNvSpPr>
            <a:spLocks noGrp="1"/>
          </p:cNvSpPr>
          <p:nvPr>
            <p:ph type="body" sz="quarter" idx="10"/>
          </p:nvPr>
        </p:nvSpPr>
        <p:spPr>
          <a:xfrm>
            <a:off x="274638" y="1212850"/>
            <a:ext cx="11887200" cy="4530471"/>
          </a:xfrm>
        </p:spPr>
        <p:txBody>
          <a:bodyPr/>
          <a:lstStyle/>
          <a:p>
            <a:r>
              <a:rPr lang="en-US" dirty="0"/>
              <a:t>Core Applications</a:t>
            </a:r>
          </a:p>
          <a:p>
            <a:pPr lvl="2"/>
            <a:r>
              <a:rPr lang="en-US" sz="2400" dirty="0">
                <a:solidFill>
                  <a:srgbClr val="525252"/>
                </a:solidFill>
              </a:rPr>
              <a:t>Apps incorporated into Image</a:t>
            </a:r>
          </a:p>
          <a:p>
            <a:r>
              <a:rPr lang="en-US" dirty="0"/>
              <a:t>Store Apps</a:t>
            </a:r>
          </a:p>
          <a:p>
            <a:pPr lvl="2"/>
            <a:r>
              <a:rPr lang="en-US" sz="2400" dirty="0">
                <a:solidFill>
                  <a:srgbClr val="525252"/>
                </a:solidFill>
              </a:rPr>
              <a:t>Deploying with a Task Sequence</a:t>
            </a:r>
          </a:p>
          <a:p>
            <a:pPr lvl="2"/>
            <a:r>
              <a:rPr lang="en-US" sz="2400" dirty="0">
                <a:solidFill>
                  <a:srgbClr val="525252"/>
                </a:solidFill>
              </a:rPr>
              <a:t>Windows Store for Business (get slides)</a:t>
            </a:r>
          </a:p>
          <a:p>
            <a:pPr lvl="2"/>
            <a:r>
              <a:rPr lang="en-US" sz="2400" dirty="0">
                <a:solidFill>
                  <a:srgbClr val="525252"/>
                </a:solidFill>
              </a:rPr>
              <a:t>Intune App Provisioning</a:t>
            </a:r>
          </a:p>
          <a:p>
            <a:r>
              <a:rPr lang="en-US" dirty="0"/>
              <a:t>Click-2-Run (C2R) Apps</a:t>
            </a:r>
          </a:p>
          <a:p>
            <a:pPr lvl="2"/>
            <a:r>
              <a:rPr lang="en-US" sz="2400" dirty="0">
                <a:solidFill>
                  <a:srgbClr val="525252"/>
                </a:solidFill>
              </a:rPr>
              <a:t>Deploying with Task Sequence</a:t>
            </a:r>
          </a:p>
          <a:p>
            <a:pPr lvl="2"/>
            <a:r>
              <a:rPr lang="en-US" sz="2400" dirty="0">
                <a:solidFill>
                  <a:srgbClr val="525252"/>
                </a:solidFill>
              </a:rPr>
              <a:t>Keeping up-to-date</a:t>
            </a:r>
          </a:p>
        </p:txBody>
      </p:sp>
    </p:spTree>
    <p:extLst>
      <p:ext uri="{BB962C8B-B14F-4D97-AF65-F5344CB8AC3E}">
        <p14:creationId xmlns:p14="http://schemas.microsoft.com/office/powerpoint/2010/main" val="25229291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Applications</a:t>
            </a:r>
          </a:p>
        </p:txBody>
      </p:sp>
      <p:sp>
        <p:nvSpPr>
          <p:cNvPr id="3" name="Text Placeholder 2"/>
          <p:cNvSpPr>
            <a:spLocks noGrp="1"/>
          </p:cNvSpPr>
          <p:nvPr>
            <p:ph type="body" sz="quarter" idx="10"/>
          </p:nvPr>
        </p:nvSpPr>
        <p:spPr>
          <a:xfrm>
            <a:off x="274638" y="1212850"/>
            <a:ext cx="11887200" cy="4936736"/>
          </a:xfrm>
        </p:spPr>
        <p:txBody>
          <a:bodyPr/>
          <a:lstStyle/>
          <a:p>
            <a:r>
              <a:rPr lang="en-US" dirty="0"/>
              <a:t>Major Line of Business Applications</a:t>
            </a:r>
          </a:p>
          <a:p>
            <a:pPr lvl="2"/>
            <a:r>
              <a:rPr lang="en-US" sz="2400" dirty="0"/>
              <a:t>Infrequent Updates</a:t>
            </a:r>
          </a:p>
          <a:p>
            <a:pPr lvl="2"/>
            <a:r>
              <a:rPr lang="en-US" sz="2400" dirty="0"/>
              <a:t>Used by majority of users</a:t>
            </a:r>
          </a:p>
          <a:p>
            <a:r>
              <a:rPr lang="en-US" dirty="0"/>
              <a:t>Common Developer Frameworks and Runtimes</a:t>
            </a:r>
          </a:p>
          <a:p>
            <a:pPr lvl="2"/>
            <a:r>
              <a:rPr lang="en-US" sz="2400" dirty="0"/>
              <a:t>Application Frameworks and Runtimes</a:t>
            </a:r>
          </a:p>
          <a:p>
            <a:pPr lvl="2"/>
            <a:r>
              <a:rPr lang="en-US" sz="2400" dirty="0"/>
              <a:t>Data Access Components</a:t>
            </a:r>
          </a:p>
          <a:p>
            <a:r>
              <a:rPr lang="en-US" dirty="0"/>
              <a:t>Common Helper Apps</a:t>
            </a:r>
          </a:p>
          <a:p>
            <a:pPr lvl="2"/>
            <a:r>
              <a:rPr lang="en-US" sz="2400" dirty="0"/>
              <a:t>Acrobat Reader</a:t>
            </a:r>
          </a:p>
          <a:p>
            <a:pPr lvl="2"/>
            <a:r>
              <a:rPr lang="en-US" sz="2400" dirty="0"/>
              <a:t>XML Notepad</a:t>
            </a:r>
          </a:p>
          <a:p>
            <a:pPr lvl="2"/>
            <a:r>
              <a:rPr lang="en-US" sz="2400" dirty="0"/>
              <a:t>7-Zip</a:t>
            </a:r>
          </a:p>
        </p:txBody>
      </p:sp>
    </p:spTree>
    <p:extLst>
      <p:ext uri="{BB962C8B-B14F-4D97-AF65-F5344CB8AC3E}">
        <p14:creationId xmlns:p14="http://schemas.microsoft.com/office/powerpoint/2010/main" val="37647395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Apps</a:t>
            </a:r>
            <a:br>
              <a:rPr lang="en-US" dirty="0"/>
            </a:br>
            <a:endParaRPr lang="en-US" dirty="0"/>
          </a:p>
        </p:txBody>
      </p:sp>
      <p:sp>
        <p:nvSpPr>
          <p:cNvPr id="3" name="Text Placeholder 2"/>
          <p:cNvSpPr>
            <a:spLocks noGrp="1"/>
          </p:cNvSpPr>
          <p:nvPr>
            <p:ph type="body" sz="quarter" idx="10"/>
          </p:nvPr>
        </p:nvSpPr>
        <p:spPr>
          <a:xfrm>
            <a:off x="274638" y="1212850"/>
            <a:ext cx="11887200" cy="4598182"/>
          </a:xfrm>
        </p:spPr>
        <p:txBody>
          <a:bodyPr/>
          <a:lstStyle/>
          <a:p>
            <a:r>
              <a:rPr lang="en-US" dirty="0"/>
              <a:t>Deploying with a Task Sequence</a:t>
            </a:r>
          </a:p>
          <a:p>
            <a:pPr lvl="1"/>
            <a:r>
              <a:rPr lang="en-US" sz="2400" dirty="0"/>
              <a:t>To </a:t>
            </a:r>
            <a:r>
              <a:rPr lang="en-US" sz="2400" dirty="0" err="1"/>
              <a:t>sideload</a:t>
            </a:r>
            <a:r>
              <a:rPr lang="en-US" sz="2400" dirty="0"/>
              <a:t>, </a:t>
            </a:r>
          </a:p>
          <a:p>
            <a:pPr marL="571500" lvl="2" indent="-342900">
              <a:buFont typeface="Arial" panose="020B0604020202020204" pitchFamily="34" charset="0"/>
              <a:buChar char="•"/>
            </a:pPr>
            <a:r>
              <a:rPr lang="en-US" sz="2400" dirty="0"/>
              <a:t>Use APPX Bundle from ISV, or download from the </a:t>
            </a:r>
            <a:r>
              <a:rPr lang="en-US" sz="2400" dirty="0">
                <a:solidFill>
                  <a:srgbClr val="0078D7"/>
                </a:solidFill>
              </a:rPr>
              <a:t>Windows Store for Business</a:t>
            </a:r>
          </a:p>
          <a:p>
            <a:pPr marL="571500" lvl="2" indent="-342900">
              <a:buFont typeface="Arial" panose="020B0604020202020204" pitchFamily="34" charset="0"/>
              <a:buChar char="•"/>
            </a:pPr>
            <a:r>
              <a:rPr lang="en-US" sz="2400" dirty="0"/>
              <a:t>Stage in Deployment Share and add installation task</a:t>
            </a:r>
          </a:p>
          <a:p>
            <a:pPr marL="571500" lvl="2" indent="-342900">
              <a:buFont typeface="Arial" panose="020B0604020202020204" pitchFamily="34" charset="0"/>
              <a:buChar char="•"/>
            </a:pPr>
            <a:r>
              <a:rPr lang="en-US" sz="2400" dirty="0"/>
              <a:t>Can include in Windows images</a:t>
            </a:r>
          </a:p>
          <a:p>
            <a:r>
              <a:rPr lang="en-US" dirty="0"/>
              <a:t>Windows Store for Business</a:t>
            </a:r>
          </a:p>
          <a:p>
            <a:pPr marL="342900" lvl="1" indent="-342900">
              <a:buFont typeface="Arial" panose="020B0604020202020204" pitchFamily="34" charset="0"/>
              <a:buChar char="•"/>
            </a:pPr>
            <a:r>
              <a:rPr lang="en-US" sz="2400" dirty="0"/>
              <a:t>Processes for online and offline deployment</a:t>
            </a:r>
          </a:p>
          <a:p>
            <a:pPr marL="342900" lvl="1" indent="-342900">
              <a:buFont typeface="Arial" panose="020B0604020202020204" pitchFamily="34" charset="0"/>
              <a:buChar char="•"/>
            </a:pPr>
            <a:r>
              <a:rPr lang="en-US" sz="2400" dirty="0"/>
              <a:t>Integration with MDM/MAM</a:t>
            </a:r>
          </a:p>
          <a:p>
            <a:pPr marL="342900" lvl="1" indent="-342900">
              <a:buFont typeface="Arial" panose="020B0604020202020204" pitchFamily="34" charset="0"/>
              <a:buChar char="•"/>
            </a:pPr>
            <a:r>
              <a:rPr lang="en-US" sz="2400" dirty="0"/>
              <a:t>App Updates provided by Windows Update or MDM</a:t>
            </a:r>
          </a:p>
          <a:p>
            <a:pPr lvl="1"/>
            <a:endParaRPr lang="en-US" dirty="0"/>
          </a:p>
        </p:txBody>
      </p:sp>
      <p:cxnSp>
        <p:nvCxnSpPr>
          <p:cNvPr id="5" name="Connector: Elbow 4"/>
          <p:cNvCxnSpPr>
            <a:cxnSpLocks/>
          </p:cNvCxnSpPr>
          <p:nvPr/>
        </p:nvCxnSpPr>
        <p:spPr>
          <a:xfrm rot="10800000" flipV="1">
            <a:off x="6904037" y="2506662"/>
            <a:ext cx="4724402" cy="1447800"/>
          </a:xfrm>
          <a:prstGeom prst="bentConnector3">
            <a:avLst>
              <a:gd name="adj1" fmla="val -5674"/>
            </a:avLst>
          </a:prstGeom>
          <a:ln w="31750">
            <a:headEnd type="none"/>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0308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Click-2-Run (C2R) Apps</a:t>
            </a:r>
          </a:p>
        </p:txBody>
      </p:sp>
      <p:sp>
        <p:nvSpPr>
          <p:cNvPr id="6" name="Text Placeholder 5"/>
          <p:cNvSpPr>
            <a:spLocks noGrp="1"/>
          </p:cNvSpPr>
          <p:nvPr>
            <p:ph type="body" sz="quarter" idx="10"/>
          </p:nvPr>
        </p:nvSpPr>
        <p:spPr>
          <a:xfrm>
            <a:off x="274638" y="1212850"/>
            <a:ext cx="11887200" cy="2092881"/>
          </a:xfrm>
        </p:spPr>
        <p:txBody>
          <a:bodyPr/>
          <a:lstStyle/>
          <a:p>
            <a:r>
              <a:rPr lang="en-US" dirty="0">
                <a:solidFill>
                  <a:srgbClr val="0078D7"/>
                </a:solidFill>
              </a:rPr>
              <a:t>Deploying with Task Sequence</a:t>
            </a:r>
          </a:p>
          <a:p>
            <a:pPr lvl="1"/>
            <a:r>
              <a:rPr lang="en-US" dirty="0">
                <a:solidFill>
                  <a:srgbClr val="525252"/>
                </a:solidFill>
              </a:rPr>
              <a:t>Stage C2R bits, run C2R in a Post-Deployment Task</a:t>
            </a:r>
          </a:p>
          <a:p>
            <a:r>
              <a:rPr lang="en-US" dirty="0">
                <a:solidFill>
                  <a:srgbClr val="0078D7"/>
                </a:solidFill>
              </a:rPr>
              <a:t>Keeping up-to-date</a:t>
            </a:r>
          </a:p>
          <a:p>
            <a:pPr lvl="1"/>
            <a:r>
              <a:rPr lang="en-US" dirty="0">
                <a:solidFill>
                  <a:srgbClr val="525252"/>
                </a:solidFill>
              </a:rPr>
              <a:t>Most C2R are self-updating (Office 365)</a:t>
            </a:r>
          </a:p>
        </p:txBody>
      </p:sp>
    </p:spTree>
    <p:extLst>
      <p:ext uri="{BB962C8B-B14F-4D97-AF65-F5344CB8AC3E}">
        <p14:creationId xmlns:p14="http://schemas.microsoft.com/office/powerpoint/2010/main" val="3138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924151"/>
          </a:xfrm>
        </p:spPr>
        <p:txBody>
          <a:bodyPr/>
          <a:lstStyle/>
          <a:p>
            <a:r>
              <a:rPr lang="en-US" sz="7000" dirty="0"/>
              <a:t>App Deployment Scenario labs</a:t>
            </a:r>
            <a:br>
              <a:rPr lang="en-US" dirty="0"/>
            </a:br>
            <a:br>
              <a:rPr lang="en-US" dirty="0"/>
            </a:br>
            <a:r>
              <a:rPr lang="en-US" sz="3200" dirty="0"/>
              <a:t>Module 01-03:  Prepare for deployment with MDT 2013 Update 2 </a:t>
            </a:r>
            <a:br>
              <a:rPr lang="en-US" sz="3200" dirty="0"/>
            </a:br>
            <a:r>
              <a:rPr lang="en-US" sz="3200" dirty="0"/>
              <a:t>Module 01-09:  Deploy Office 365 ProPlus as part of an operating system image </a:t>
            </a:r>
            <a:br>
              <a:rPr lang="en-US" sz="3200" dirty="0"/>
            </a:br>
            <a:r>
              <a:rPr lang="en-US" sz="3200" dirty="0"/>
              <a:t>Module 01-11:  Using the Windows Store for Business with MDT 2013 </a:t>
            </a:r>
          </a:p>
        </p:txBody>
      </p:sp>
    </p:spTree>
    <p:extLst>
      <p:ext uri="{BB962C8B-B14F-4D97-AF65-F5344CB8AC3E}">
        <p14:creationId xmlns:p14="http://schemas.microsoft.com/office/powerpoint/2010/main" val="2365628663"/>
      </p:ext>
    </p:extLst>
  </p:cSld>
  <p:clrMapOvr>
    <a:masterClrMapping/>
  </p:clrMapOvr>
  <p:transition>
    <p:fade/>
  </p:transition>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630a2e83-186a-4a0f-ab27-bee8a8096abc"/>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2B2E39F4-496C-44F7-833F-1AC94F5A8A64}"/>
</file>

<file path=docProps/app.xml><?xml version="1.0" encoding="utf-8"?>
<Properties xmlns="http://schemas.openxmlformats.org/officeDocument/2006/extended-properties" xmlns:vt="http://schemas.openxmlformats.org/officeDocument/2006/docPropsVTypes">
  <Template>WTS-FY17-Series-Template</Template>
  <TotalTime>356</TotalTime>
  <Words>2220</Words>
  <Application>Microsoft Office PowerPoint</Application>
  <PresentationFormat>Custom</PresentationFormat>
  <Paragraphs>266</Paragraphs>
  <Slides>19</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Consolas</vt:lpstr>
      <vt:lpstr>Segoe UI</vt:lpstr>
      <vt:lpstr>Segoe UI Light</vt:lpstr>
      <vt:lpstr>Segoe UI Semibold</vt:lpstr>
      <vt:lpstr>Times New Roman</vt:lpstr>
      <vt:lpstr>Wingdings</vt:lpstr>
      <vt:lpstr>WHITE TEMPLATE</vt:lpstr>
      <vt:lpstr>COLOR TEMPLATE</vt:lpstr>
      <vt:lpstr>Windows Tech Series Applications and Updates</vt:lpstr>
      <vt:lpstr>Agenda</vt:lpstr>
      <vt:lpstr>Applications and Updates</vt:lpstr>
      <vt:lpstr>App Deployment Scenarios</vt:lpstr>
      <vt:lpstr>App Scenarios</vt:lpstr>
      <vt:lpstr>Core Applications</vt:lpstr>
      <vt:lpstr>Store Apps </vt:lpstr>
      <vt:lpstr>Click-2-Run (C2R) Apps</vt:lpstr>
      <vt:lpstr>App Deployment Scenario labs  Module 01-03:  Prepare for deployment with MDT 2013 Update 2  Module 01-09:  Deploy Office 365 ProPlus as part of an operating system image  Module 01-11:  Using the Windows Store for Business with MDT 2013 </vt:lpstr>
      <vt:lpstr>Application Compatibility Strategy</vt:lpstr>
      <vt:lpstr>A Pragmatic Application Compatibility Approach</vt:lpstr>
      <vt:lpstr>High Risk Transitions</vt:lpstr>
      <vt:lpstr>Low Risk Transitions</vt:lpstr>
      <vt:lpstr>Building a Risk Continuum</vt:lpstr>
      <vt:lpstr>Assessing Application Risk</vt:lpstr>
      <vt:lpstr>Defining Testing Approaches</vt:lpstr>
      <vt:lpstr>Assigning Testing Approaches</vt:lpstr>
      <vt:lpstr>Upgrading to Windows 10</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24</cp:revision>
  <dcterms:created xsi:type="dcterms:W3CDTF">2016-07-18T23:01:25Z</dcterms:created>
  <dcterms:modified xsi:type="dcterms:W3CDTF">2016-08-24T17:18:04Z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