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17"/>
  </p:notesMasterIdLst>
  <p:handoutMasterIdLst>
    <p:handoutMasterId r:id="rId18"/>
  </p:handoutMasterIdLst>
  <p:sldIdLst>
    <p:sldId id="1308" r:id="rId6"/>
    <p:sldId id="1309" r:id="rId7"/>
    <p:sldId id="1313" r:id="rId8"/>
    <p:sldId id="1314" r:id="rId9"/>
    <p:sldId id="1315" r:id="rId10"/>
    <p:sldId id="1316" r:id="rId11"/>
    <p:sldId id="1310" r:id="rId12"/>
    <p:sldId id="1311" r:id="rId13"/>
    <p:sldId id="1312" r:id="rId14"/>
    <p:sldId id="1317" r:id="rId15"/>
    <p:sldId id="1248"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chael Biver" initials="MB" lastIdx="4" clrIdx="4">
    <p:extLst>
      <p:ext uri="{19B8F6BF-5375-455C-9EA6-DF929625EA0E}">
        <p15:presenceInfo xmlns:p15="http://schemas.microsoft.com/office/powerpoint/2012/main" userId="S-1-5-21-124525095-708259637-1543119021-700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FFFFFF"/>
    <a:srgbClr val="737373"/>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6323" autoAdjust="0"/>
  </p:normalViewPr>
  <p:slideViewPr>
    <p:cSldViewPr>
      <p:cViewPr varScale="1">
        <p:scale>
          <a:sx n="62" d="100"/>
          <a:sy n="62" d="100"/>
        </p:scale>
        <p:origin x="21" y="178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10/26/2016 12:34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10/26/2016 12:34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10/26/2016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35D0F-15CB-5241-8DA7-9EC6F9751AD5}" type="slidenum">
              <a:rPr lang="en-US" smtClean="0"/>
              <a:t>5</a:t>
            </a:fld>
            <a:endParaRPr lang="en-US" dirty="0"/>
          </a:p>
        </p:txBody>
      </p:sp>
    </p:spTree>
    <p:extLst>
      <p:ext uri="{BB962C8B-B14F-4D97-AF65-F5344CB8AC3E}">
        <p14:creationId xmlns:p14="http://schemas.microsoft.com/office/powerpoint/2010/main" val="22860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2380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10/26/2016 12:34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library/windows/hardware/dn932805.aspx#system-fundamentals-firmware-uefisecureboo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msdn.microsoft.com/library/windows/hardware/dn932807.aspx#system-fundamentals-firmware-cs-uefisecureboot-connectedstandb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Secure Boot and Device Guard</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342453"/>
          </a:xfrm>
        </p:spPr>
        <p:txBody>
          <a:bodyPr/>
          <a:lstStyle/>
          <a:p>
            <a:r>
              <a:rPr lang="en-US" sz="6600" dirty="0"/>
              <a:t>Device Guard Lab</a:t>
            </a:r>
            <a:br>
              <a:rPr lang="en-US" sz="6600" dirty="0"/>
            </a:br>
            <a:br>
              <a:rPr lang="en-US" sz="6600"/>
            </a:br>
            <a:r>
              <a:rPr lang="en-US" sz="3200"/>
              <a:t>Module 01-13: Device Guard - Configurable Code Integrity Policy</a:t>
            </a:r>
            <a:br>
              <a:rPr lang="en-US" sz="3200" dirty="0"/>
            </a:br>
            <a:br>
              <a:rPr lang="en-US" sz="3200" dirty="0"/>
            </a:br>
            <a:endParaRPr lang="en-US" sz="3200" dirty="0"/>
          </a:p>
        </p:txBody>
      </p:sp>
    </p:spTree>
    <p:extLst>
      <p:ext uri="{BB962C8B-B14F-4D97-AF65-F5344CB8AC3E}">
        <p14:creationId xmlns:p14="http://schemas.microsoft.com/office/powerpoint/2010/main" val="30483750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1784119778"/>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algn="l"/>
                      <a:r>
                        <a:rPr lang="en-US" sz="1100" dirty="0"/>
                        <a:t>Module 1 – Base System Setup</a:t>
                      </a:r>
                      <a:endParaRPr lang="en-US" sz="1100" dirty="0">
                        <a:latin typeface="+mn-lt"/>
                        <a:cs typeface="Segoe UI Light" panose="020B0502040204020203" pitchFamily="34" charset="0"/>
                      </a:endParaRP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dirty="0"/>
                        <a:t>Module 2 – Configuration</a:t>
                      </a:r>
                      <a:endParaRPr lang="en-US" sz="1100" dirty="0">
                        <a:latin typeface="+mn-lt"/>
                        <a:cs typeface="Segoe UI Light" panose="020B0502040204020203" pitchFamily="34" charset="0"/>
                      </a:endParaRP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a:t>
                      </a:r>
                      <a:r>
                        <a:rPr lang="en-US" sz="1100"/>
                        <a:t>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dirty="0"/>
                        <a:t>Module 4 – Information Security (AIP/WIP)</a:t>
                      </a:r>
                      <a:endParaRPr lang="en-US" sz="1100" dirty="0">
                        <a:latin typeface="+mn-lt"/>
                        <a:cs typeface="Segoe UI Light" panose="020B05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5 – Secure Boot &amp; Device Guard</a:t>
                      </a: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40892198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Text Placeholder 3"/>
          <p:cNvSpPr>
            <a:spLocks noGrp="1"/>
          </p:cNvSpPr>
          <p:nvPr>
            <p:ph type="body" sz="quarter" idx="10"/>
          </p:nvPr>
        </p:nvSpPr>
        <p:spPr>
          <a:xfrm>
            <a:off x="274638" y="1212850"/>
            <a:ext cx="11887200" cy="5478423"/>
          </a:xfrm>
        </p:spPr>
        <p:txBody>
          <a:bodyPr/>
          <a:lstStyle/>
          <a:p>
            <a:r>
              <a:rPr lang="en-US" dirty="0"/>
              <a:t>UEFI compatibility introduced in Windows 7 (x64)</a:t>
            </a:r>
          </a:p>
          <a:p>
            <a:pPr marL="571500" lvl="2" indent="-342900">
              <a:lnSpc>
                <a:spcPct val="100000"/>
              </a:lnSpc>
              <a:spcBef>
                <a:spcPts val="1200"/>
              </a:spcBef>
              <a:buFont typeface="Arial" panose="020B0604020202020204" pitchFamily="34" charset="0"/>
              <a:buChar char="•"/>
            </a:pPr>
            <a:r>
              <a:rPr lang="en-US" sz="2400" dirty="0"/>
              <a:t>Windows 7 x64 has limited support for UEFI video, needs legacy video support to boot to point where a Windows video driver can take over.</a:t>
            </a:r>
          </a:p>
          <a:p>
            <a:pPr marL="571500" lvl="2" indent="-342900">
              <a:lnSpc>
                <a:spcPct val="100000"/>
              </a:lnSpc>
              <a:spcBef>
                <a:spcPts val="1200"/>
              </a:spcBef>
              <a:buFont typeface="Arial" panose="020B0604020202020204" pitchFamily="34" charset="0"/>
              <a:buChar char="•"/>
            </a:pPr>
            <a:r>
              <a:rPr lang="en-US" sz="2400" dirty="0"/>
              <a:t>Support on Class 2 systems running in legacy BIOS-compatibility mode by using a CSM, so they can use the legacy BIOS INT10 features.</a:t>
            </a:r>
          </a:p>
          <a:p>
            <a:pPr marL="571500" lvl="2" indent="-342900">
              <a:lnSpc>
                <a:spcPct val="100000"/>
              </a:lnSpc>
              <a:spcBef>
                <a:spcPts val="1200"/>
              </a:spcBef>
              <a:buFont typeface="Arial" panose="020B0604020202020204" pitchFamily="34" charset="0"/>
              <a:buChar char="•"/>
            </a:pPr>
            <a:r>
              <a:rPr lang="en-US" sz="2400" dirty="0"/>
              <a:t>Not supported on Class 3 systems, assumes the presence of legacy BIOS INT10 support not available in a Class-3 UEFI implementation.</a:t>
            </a:r>
          </a:p>
          <a:p>
            <a:pPr>
              <a:lnSpc>
                <a:spcPct val="100000"/>
              </a:lnSpc>
              <a:spcBef>
                <a:spcPts val="1200"/>
              </a:spcBef>
            </a:pPr>
            <a:r>
              <a:rPr lang="en-US" dirty="0"/>
              <a:t>A Majority of Windows </a:t>
            </a:r>
            <a:r>
              <a:rPr lang="en-US"/>
              <a:t>7 was </a:t>
            </a:r>
            <a:r>
              <a:rPr lang="en-US" dirty="0"/>
              <a:t>deployed using Legacy BIOS</a:t>
            </a:r>
          </a:p>
          <a:p>
            <a:endParaRPr lang="en-US" dirty="0"/>
          </a:p>
        </p:txBody>
      </p:sp>
    </p:spTree>
    <p:extLst>
      <p:ext uri="{BB962C8B-B14F-4D97-AF65-F5344CB8AC3E}">
        <p14:creationId xmlns:p14="http://schemas.microsoft.com/office/powerpoint/2010/main" val="35955639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83976"/>
          </a:xfrm>
        </p:spPr>
        <p:txBody>
          <a:bodyPr/>
          <a:lstStyle/>
          <a:p>
            <a:pPr marL="0" indent="0">
              <a:buNone/>
            </a:pPr>
            <a:r>
              <a:rPr lang="en-US" dirty="0"/>
              <a:t>Windows 10 – Virtualization based security</a:t>
            </a:r>
          </a:p>
          <a:p>
            <a:pPr lvl="2">
              <a:lnSpc>
                <a:spcPct val="100000"/>
              </a:lnSpc>
              <a:spcBef>
                <a:spcPts val="0"/>
              </a:spcBef>
              <a:spcAft>
                <a:spcPts val="600"/>
              </a:spcAft>
            </a:pPr>
            <a:r>
              <a:rPr lang="en-US" sz="2400" dirty="0"/>
              <a:t>Requires “Native” UEFI Deployment</a:t>
            </a:r>
          </a:p>
          <a:p>
            <a:pPr lvl="2">
              <a:lnSpc>
                <a:spcPct val="100000"/>
              </a:lnSpc>
              <a:spcBef>
                <a:spcPts val="0"/>
              </a:spcBef>
              <a:spcAft>
                <a:spcPts val="600"/>
              </a:spcAft>
            </a:pPr>
            <a:r>
              <a:rPr lang="en-US" sz="2400" dirty="0"/>
              <a:t>GPT Partitioned Disks</a:t>
            </a:r>
          </a:p>
          <a:p>
            <a:pPr lvl="2">
              <a:lnSpc>
                <a:spcPct val="100000"/>
              </a:lnSpc>
              <a:spcBef>
                <a:spcPts val="0"/>
              </a:spcBef>
              <a:spcAft>
                <a:spcPts val="600"/>
              </a:spcAft>
            </a:pPr>
            <a:r>
              <a:rPr lang="en-US" sz="2400" dirty="0"/>
              <a:t>Firmware Configuration (BIOS -&gt; UEFI)</a:t>
            </a:r>
          </a:p>
          <a:p>
            <a:pPr lvl="2">
              <a:lnSpc>
                <a:spcPct val="100000"/>
              </a:lnSpc>
              <a:spcBef>
                <a:spcPts val="0"/>
              </a:spcBef>
              <a:spcAft>
                <a:spcPts val="600"/>
              </a:spcAft>
            </a:pPr>
            <a:r>
              <a:rPr lang="en-US" sz="2400" dirty="0"/>
              <a:t>User Data </a:t>
            </a:r>
            <a:r>
              <a:rPr lang="en-US" sz="2400" b="1" dirty="0"/>
              <a:t>MUST</a:t>
            </a:r>
            <a:r>
              <a:rPr lang="en-US" sz="2400" dirty="0"/>
              <a:t> be moved off of the machine</a:t>
            </a:r>
          </a:p>
          <a:p>
            <a:pPr lvl="2">
              <a:lnSpc>
                <a:spcPct val="100000"/>
              </a:lnSpc>
              <a:spcBef>
                <a:spcPts val="0"/>
              </a:spcBef>
              <a:spcAft>
                <a:spcPts val="600"/>
              </a:spcAft>
            </a:pPr>
            <a:r>
              <a:rPr lang="en-US" sz="2400" dirty="0"/>
              <a:t>Integration of Vendor Tools to manipulate firmware</a:t>
            </a:r>
          </a:p>
          <a:p>
            <a:pPr lvl="2">
              <a:lnSpc>
                <a:spcPct val="100000"/>
              </a:lnSpc>
              <a:spcBef>
                <a:spcPts val="0"/>
              </a:spcBef>
              <a:spcAft>
                <a:spcPts val="600"/>
              </a:spcAft>
            </a:pPr>
            <a:r>
              <a:rPr lang="en-US" sz="2400" dirty="0"/>
              <a:t>Some instances require Firmware Upgrades</a:t>
            </a:r>
          </a:p>
        </p:txBody>
      </p:sp>
      <p:sp>
        <p:nvSpPr>
          <p:cNvPr id="3" name="Title 2"/>
          <p:cNvSpPr>
            <a:spLocks noGrp="1"/>
          </p:cNvSpPr>
          <p:nvPr>
            <p:ph type="title"/>
          </p:nvPr>
        </p:nvSpPr>
        <p:spPr/>
        <p:txBody>
          <a:bodyPr/>
          <a:lstStyle/>
          <a:p>
            <a:r>
              <a:rPr lang="en-US" dirty="0"/>
              <a:t>Challenges</a:t>
            </a:r>
          </a:p>
        </p:txBody>
      </p:sp>
    </p:spTree>
    <p:extLst>
      <p:ext uri="{BB962C8B-B14F-4D97-AF65-F5344CB8AC3E}">
        <p14:creationId xmlns:p14="http://schemas.microsoft.com/office/powerpoint/2010/main" val="9803554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05" y="295730"/>
            <a:ext cx="11887878" cy="917445"/>
          </a:xfrm>
        </p:spPr>
        <p:txBody>
          <a:bodyPr/>
          <a:lstStyle/>
          <a:p>
            <a:r>
              <a:rPr lang="en-US" dirty="0"/>
              <a:t>Virtualization-Based Security Requirements</a:t>
            </a:r>
          </a:p>
        </p:txBody>
      </p:sp>
      <p:graphicFrame>
        <p:nvGraphicFramePr>
          <p:cNvPr id="4" name="Table 3"/>
          <p:cNvGraphicFramePr>
            <a:graphicFrameLocks noGrp="1"/>
          </p:cNvGraphicFramePr>
          <p:nvPr>
            <p:extLst>
              <p:ext uri="{D42A27DB-BD31-4B8C-83A1-F6EECF244321}">
                <p14:modId xmlns:p14="http://schemas.microsoft.com/office/powerpoint/2010/main" val="552408553"/>
              </p:ext>
            </p:extLst>
          </p:nvPr>
        </p:nvGraphicFramePr>
        <p:xfrm>
          <a:off x="731837" y="1236768"/>
          <a:ext cx="10673497" cy="5646632"/>
        </p:xfrm>
        <a:graphic>
          <a:graphicData uri="http://schemas.openxmlformats.org/drawingml/2006/table">
            <a:tbl>
              <a:tblPr>
                <a:tableStyleId>{3C2FFA5D-87B4-456A-9821-1D502468CF0F}</a:tableStyleId>
              </a:tblPr>
              <a:tblGrid>
                <a:gridCol w="3578633">
                  <a:extLst>
                    <a:ext uri="{9D8B030D-6E8A-4147-A177-3AD203B41FA5}">
                      <a16:colId xmlns:a16="http://schemas.microsoft.com/office/drawing/2014/main" val="4077431328"/>
                    </a:ext>
                  </a:extLst>
                </a:gridCol>
                <a:gridCol w="7094864">
                  <a:extLst>
                    <a:ext uri="{9D8B030D-6E8A-4147-A177-3AD203B41FA5}">
                      <a16:colId xmlns:a16="http://schemas.microsoft.com/office/drawing/2014/main" val="1462082296"/>
                    </a:ext>
                  </a:extLst>
                </a:gridCol>
              </a:tblGrid>
              <a:tr h="260705">
                <a:tc>
                  <a:txBody>
                    <a:bodyPr/>
                    <a:lstStyle/>
                    <a:p>
                      <a:pPr algn="l"/>
                      <a:r>
                        <a:rPr lang="en-US" sz="1500" dirty="0"/>
                        <a:t>Requirement</a:t>
                      </a:r>
                    </a:p>
                  </a:txBody>
                  <a:tcPr marL="32734" marR="32734" marT="16367" marB="16367" anchor="ctr">
                    <a:solidFill>
                      <a:schemeClr val="tx1">
                        <a:lumMod val="40000"/>
                        <a:lumOff val="60000"/>
                      </a:schemeClr>
                    </a:solidFill>
                  </a:tcPr>
                </a:tc>
                <a:tc>
                  <a:txBody>
                    <a:bodyPr/>
                    <a:lstStyle/>
                    <a:p>
                      <a:pPr algn="l"/>
                      <a:r>
                        <a:rPr lang="en-US" sz="1500" dirty="0"/>
                        <a:t>Description</a:t>
                      </a:r>
                    </a:p>
                  </a:txBody>
                  <a:tcPr marL="32734" marR="32734" marT="16367" marB="16367" anchor="ctr">
                    <a:solidFill>
                      <a:schemeClr val="tx1">
                        <a:lumMod val="40000"/>
                        <a:lumOff val="60000"/>
                      </a:schemeClr>
                    </a:solidFill>
                  </a:tcPr>
                </a:tc>
                <a:extLst>
                  <a:ext uri="{0D108BD9-81ED-4DB2-BD59-A6C34878D82A}">
                    <a16:rowId xmlns:a16="http://schemas.microsoft.com/office/drawing/2014/main" val="3704353169"/>
                  </a:ext>
                </a:extLst>
              </a:tr>
              <a:tr h="330160">
                <a:tc>
                  <a:txBody>
                    <a:bodyPr/>
                    <a:lstStyle/>
                    <a:p>
                      <a:pPr algn="l">
                        <a:spcBef>
                          <a:spcPts val="200"/>
                        </a:spcBef>
                        <a:spcAft>
                          <a:spcPts val="200"/>
                        </a:spcAft>
                      </a:pPr>
                      <a:r>
                        <a:rPr lang="en-US" sz="1500" dirty="0"/>
                        <a:t>Windows 10 Enterprise</a:t>
                      </a:r>
                    </a:p>
                  </a:txBody>
                  <a:tcPr marL="32734" marR="32734" marT="16367" marB="16367" anchor="ctr">
                    <a:solidFill>
                      <a:schemeClr val="tx1">
                        <a:lumMod val="20000"/>
                        <a:lumOff val="80000"/>
                      </a:schemeClr>
                    </a:solidFill>
                  </a:tcPr>
                </a:tc>
                <a:tc>
                  <a:txBody>
                    <a:bodyPr/>
                    <a:lstStyle/>
                    <a:p>
                      <a:pPr algn="l">
                        <a:spcBef>
                          <a:spcPts val="200"/>
                        </a:spcBef>
                        <a:spcAft>
                          <a:spcPts val="200"/>
                        </a:spcAft>
                      </a:pPr>
                      <a:r>
                        <a:rPr lang="en-US" sz="1500"/>
                        <a:t>The PC must be running Windows 10 Enterprise.</a:t>
                      </a:r>
                    </a:p>
                  </a:txBody>
                  <a:tcPr marL="32734" marR="32734" marT="16367" marB="16367" anchor="ctr">
                    <a:solidFill>
                      <a:schemeClr val="bg1"/>
                    </a:solidFill>
                  </a:tcPr>
                </a:tc>
                <a:extLst>
                  <a:ext uri="{0D108BD9-81ED-4DB2-BD59-A6C34878D82A}">
                    <a16:rowId xmlns:a16="http://schemas.microsoft.com/office/drawing/2014/main" val="3044936494"/>
                  </a:ext>
                </a:extLst>
              </a:tr>
              <a:tr h="1211166">
                <a:tc>
                  <a:txBody>
                    <a:bodyPr/>
                    <a:lstStyle/>
                    <a:p>
                      <a:pPr algn="l">
                        <a:spcBef>
                          <a:spcPts val="200"/>
                        </a:spcBef>
                        <a:spcAft>
                          <a:spcPts val="200"/>
                        </a:spcAft>
                      </a:pPr>
                      <a:r>
                        <a:rPr lang="en-US" sz="1500" dirty="0"/>
                        <a:t>UEFI firmware version 2.3.1 or higher with UEFI Secure Boot and Platform Secure Boot</a:t>
                      </a:r>
                    </a:p>
                  </a:txBody>
                  <a:tcPr marL="32734" marR="32734" marT="16367" marB="16367" anchor="ctr">
                    <a:solidFill>
                      <a:schemeClr val="tx1">
                        <a:lumMod val="20000"/>
                        <a:lumOff val="80000"/>
                      </a:schemeClr>
                    </a:solidFill>
                  </a:tcPr>
                </a:tc>
                <a:tc>
                  <a:txBody>
                    <a:bodyPr/>
                    <a:lstStyle/>
                    <a:p>
                      <a:pPr algn="l">
                        <a:spcBef>
                          <a:spcPts val="200"/>
                        </a:spcBef>
                        <a:spcAft>
                          <a:spcPts val="200"/>
                        </a:spcAft>
                      </a:pPr>
                      <a:r>
                        <a:rPr lang="en-US" sz="1500" dirty="0"/>
                        <a:t>UEFI Secure Boot ensures that the device boots only authorized code. Additionally, Boot Integrity, also known as Platform Secure Boot must be supported. Validate it against the following Windows Hardware Compatibility Program requirements:</a:t>
                      </a:r>
                    </a:p>
                    <a:p>
                      <a:pPr marL="285750" indent="-285750" algn="l">
                        <a:spcBef>
                          <a:spcPts val="200"/>
                        </a:spcBef>
                        <a:spcAft>
                          <a:spcPts val="200"/>
                        </a:spcAft>
                        <a:buFont typeface="Arial" panose="020B0604020202020204" pitchFamily="34" charset="0"/>
                        <a:buChar char="•"/>
                      </a:pPr>
                      <a:r>
                        <a:rPr lang="en-US" sz="1500" dirty="0" err="1">
                          <a:hlinkClick r:id="rId3"/>
                        </a:rPr>
                        <a:t>System.Fundamentals.Firmware.UEFISecureBoot</a:t>
                      </a:r>
                      <a:endParaRPr lang="en-US" sz="1500" dirty="0"/>
                    </a:p>
                    <a:p>
                      <a:pPr marL="285750" indent="-285750" algn="l">
                        <a:spcBef>
                          <a:spcPts val="200"/>
                        </a:spcBef>
                        <a:spcAft>
                          <a:spcPts val="200"/>
                        </a:spcAft>
                        <a:buFont typeface="Arial" panose="020B0604020202020204" pitchFamily="34" charset="0"/>
                        <a:buChar char="•"/>
                      </a:pPr>
                      <a:r>
                        <a:rPr lang="en-US" sz="1500" dirty="0" err="1">
                          <a:hlinkClick r:id="rId4"/>
                        </a:rPr>
                        <a:t>System.Fundamentals.Firmware.CS.UEFISecureBoot.ConnectedStandby</a:t>
                      </a:r>
                      <a:endParaRPr lang="en-US" sz="1500" dirty="0"/>
                    </a:p>
                  </a:txBody>
                  <a:tcPr marL="32734" marR="32734" marT="16367" marB="16367" anchor="ctr">
                    <a:solidFill>
                      <a:schemeClr val="bg1"/>
                    </a:solidFill>
                  </a:tcPr>
                </a:tc>
                <a:extLst>
                  <a:ext uri="{0D108BD9-81ED-4DB2-BD59-A6C34878D82A}">
                    <a16:rowId xmlns:a16="http://schemas.microsoft.com/office/drawing/2014/main" val="371407355"/>
                  </a:ext>
                </a:extLst>
              </a:tr>
              <a:tr h="716644">
                <a:tc>
                  <a:txBody>
                    <a:bodyPr/>
                    <a:lstStyle/>
                    <a:p>
                      <a:pPr algn="l">
                        <a:spcBef>
                          <a:spcPts val="200"/>
                        </a:spcBef>
                        <a:spcAft>
                          <a:spcPts val="200"/>
                        </a:spcAft>
                      </a:pPr>
                      <a:r>
                        <a:rPr lang="en-US" sz="1500" dirty="0"/>
                        <a:t>Virtualization extensions</a:t>
                      </a:r>
                    </a:p>
                  </a:txBody>
                  <a:tcPr marL="32734" marR="32734" marT="16367" marB="16367" anchor="ctr">
                    <a:solidFill>
                      <a:schemeClr val="tx1">
                        <a:lumMod val="20000"/>
                        <a:lumOff val="80000"/>
                      </a:schemeClr>
                    </a:solidFill>
                  </a:tcPr>
                </a:tc>
                <a:tc>
                  <a:txBody>
                    <a:bodyPr/>
                    <a:lstStyle/>
                    <a:p>
                      <a:pPr algn="l">
                        <a:spcBef>
                          <a:spcPts val="200"/>
                        </a:spcBef>
                        <a:spcAft>
                          <a:spcPts val="200"/>
                        </a:spcAft>
                      </a:pPr>
                      <a:r>
                        <a:rPr lang="en-US" sz="1500" dirty="0"/>
                        <a:t>Virtualization extensions are required to support virtualization-based security:</a:t>
                      </a:r>
                    </a:p>
                    <a:p>
                      <a:pPr marL="285750" lvl="0" indent="-285750" algn="l">
                        <a:spcBef>
                          <a:spcPts val="200"/>
                        </a:spcBef>
                        <a:spcAft>
                          <a:spcPts val="200"/>
                        </a:spcAft>
                        <a:buFont typeface="Arial" panose="020B0604020202020204" pitchFamily="34" charset="0"/>
                        <a:buChar char="•"/>
                      </a:pPr>
                      <a:r>
                        <a:rPr lang="en-US" sz="1500" dirty="0"/>
                        <a:t>Intel VT-x or AMD-V</a:t>
                      </a:r>
                    </a:p>
                    <a:p>
                      <a:pPr marL="285750" lvl="0" indent="-285750" algn="l">
                        <a:spcBef>
                          <a:spcPts val="200"/>
                        </a:spcBef>
                        <a:spcAft>
                          <a:spcPts val="200"/>
                        </a:spcAft>
                        <a:buFont typeface="Arial" panose="020B0604020202020204" pitchFamily="34" charset="0"/>
                        <a:buChar char="•"/>
                      </a:pPr>
                      <a:r>
                        <a:rPr lang="en-US" sz="1500" dirty="0"/>
                        <a:t>Second Level Address Translation</a:t>
                      </a:r>
                    </a:p>
                  </a:txBody>
                  <a:tcPr marL="32734" marR="32734" marT="16367" marB="16367" anchor="ctr">
                    <a:solidFill>
                      <a:schemeClr val="bg1"/>
                    </a:solidFill>
                  </a:tcPr>
                </a:tc>
                <a:extLst>
                  <a:ext uri="{0D108BD9-81ED-4DB2-BD59-A6C34878D82A}">
                    <a16:rowId xmlns:a16="http://schemas.microsoft.com/office/drawing/2014/main" val="3060091184"/>
                  </a:ext>
                </a:extLst>
              </a:tr>
              <a:tr h="819617">
                <a:tc>
                  <a:txBody>
                    <a:bodyPr/>
                    <a:lstStyle/>
                    <a:p>
                      <a:pPr algn="l">
                        <a:spcBef>
                          <a:spcPts val="200"/>
                        </a:spcBef>
                        <a:spcAft>
                          <a:spcPts val="200"/>
                        </a:spcAft>
                      </a:pPr>
                      <a:r>
                        <a:rPr lang="en-US" sz="1500" dirty="0"/>
                        <a:t>Firmware lock</a:t>
                      </a:r>
                    </a:p>
                  </a:txBody>
                  <a:tcPr marL="32734" marR="32734" marT="16367" marB="16367" anchor="ctr">
                    <a:solidFill>
                      <a:schemeClr val="tx1">
                        <a:lumMod val="20000"/>
                        <a:lumOff val="80000"/>
                      </a:schemeClr>
                    </a:solidFill>
                  </a:tcPr>
                </a:tc>
                <a:tc>
                  <a:txBody>
                    <a:bodyPr/>
                    <a:lstStyle/>
                    <a:p>
                      <a:pPr marL="285750" indent="-285750" algn="l">
                        <a:spcBef>
                          <a:spcPts val="200"/>
                        </a:spcBef>
                        <a:spcAft>
                          <a:spcPts val="200"/>
                        </a:spcAft>
                        <a:buFont typeface="Arial" panose="020B0604020202020204" pitchFamily="34" charset="0"/>
                        <a:buChar char="•"/>
                      </a:pPr>
                      <a:r>
                        <a:rPr lang="en-US" sz="1500" dirty="0"/>
                        <a:t>Firmware setup should be locked to prevent other operating systems from starting and to prevent changes to the UEFI settings.</a:t>
                      </a:r>
                    </a:p>
                    <a:p>
                      <a:pPr marL="285750" indent="-285750" algn="l">
                        <a:spcBef>
                          <a:spcPts val="200"/>
                        </a:spcBef>
                        <a:spcAft>
                          <a:spcPts val="200"/>
                        </a:spcAft>
                        <a:buFont typeface="Arial" panose="020B0604020202020204" pitchFamily="34" charset="0"/>
                        <a:buChar char="•"/>
                      </a:pPr>
                      <a:r>
                        <a:rPr lang="en-US" sz="1500" dirty="0"/>
                        <a:t>Require a firmware password or higher authentication to change firmware settings.</a:t>
                      </a:r>
                    </a:p>
                  </a:txBody>
                  <a:tcPr marL="32734" marR="32734" marT="16367" marB="16367" anchor="ctr">
                    <a:solidFill>
                      <a:schemeClr val="bg1"/>
                    </a:solidFill>
                  </a:tcPr>
                </a:tc>
                <a:extLst>
                  <a:ext uri="{0D108BD9-81ED-4DB2-BD59-A6C34878D82A}">
                    <a16:rowId xmlns:a16="http://schemas.microsoft.com/office/drawing/2014/main" val="862888844"/>
                  </a:ext>
                </a:extLst>
              </a:tr>
              <a:tr h="488674">
                <a:tc>
                  <a:txBody>
                    <a:bodyPr/>
                    <a:lstStyle/>
                    <a:p>
                      <a:pPr algn="l">
                        <a:spcBef>
                          <a:spcPts val="200"/>
                        </a:spcBef>
                        <a:spcAft>
                          <a:spcPts val="200"/>
                        </a:spcAft>
                      </a:pPr>
                      <a:r>
                        <a:rPr lang="en-US" sz="1500" dirty="0"/>
                        <a:t>x64 architecture</a:t>
                      </a:r>
                    </a:p>
                  </a:txBody>
                  <a:tcPr marL="32734" marR="32734" marT="16367" marB="16367" anchor="ctr">
                    <a:solidFill>
                      <a:schemeClr val="tx1">
                        <a:lumMod val="20000"/>
                        <a:lumOff val="80000"/>
                      </a:schemeClr>
                    </a:solidFill>
                  </a:tcPr>
                </a:tc>
                <a:tc>
                  <a:txBody>
                    <a:bodyPr/>
                    <a:lstStyle/>
                    <a:p>
                      <a:pPr algn="l">
                        <a:spcBef>
                          <a:spcPts val="200"/>
                        </a:spcBef>
                        <a:spcAft>
                          <a:spcPts val="200"/>
                        </a:spcAft>
                      </a:pPr>
                      <a:r>
                        <a:rPr lang="en-US" sz="1500" dirty="0"/>
                        <a:t>The features that virtualization-based security uses in the Windows hypervisor can only run on a 64-bit PC.</a:t>
                      </a:r>
                    </a:p>
                  </a:txBody>
                  <a:tcPr marL="32734" marR="32734" marT="16367" marB="16367" anchor="ctr">
                    <a:solidFill>
                      <a:schemeClr val="bg1"/>
                    </a:solidFill>
                  </a:tcPr>
                </a:tc>
                <a:extLst>
                  <a:ext uri="{0D108BD9-81ED-4DB2-BD59-A6C34878D82A}">
                    <a16:rowId xmlns:a16="http://schemas.microsoft.com/office/drawing/2014/main" val="2387363629"/>
                  </a:ext>
                </a:extLst>
              </a:tr>
              <a:tr h="488674">
                <a:tc>
                  <a:txBody>
                    <a:bodyPr/>
                    <a:lstStyle/>
                    <a:p>
                      <a:pPr algn="l">
                        <a:spcBef>
                          <a:spcPts val="200"/>
                        </a:spcBef>
                        <a:spcAft>
                          <a:spcPts val="200"/>
                        </a:spcAft>
                      </a:pPr>
                      <a:r>
                        <a:rPr lang="en-US" sz="1500" dirty="0"/>
                        <a:t>A VT-d or AMD-Vi IOMMU (Input/output memory management unit)</a:t>
                      </a:r>
                    </a:p>
                  </a:txBody>
                  <a:tcPr marL="32734" marR="32734" marT="16367" marB="16367" anchor="ctr">
                    <a:solidFill>
                      <a:schemeClr val="tx1">
                        <a:lumMod val="20000"/>
                        <a:lumOff val="80000"/>
                      </a:schemeClr>
                    </a:solidFill>
                  </a:tcPr>
                </a:tc>
                <a:tc>
                  <a:txBody>
                    <a:bodyPr/>
                    <a:lstStyle/>
                    <a:p>
                      <a:pPr algn="l">
                        <a:spcBef>
                          <a:spcPts val="200"/>
                        </a:spcBef>
                        <a:spcAft>
                          <a:spcPts val="200"/>
                        </a:spcAft>
                      </a:pPr>
                      <a:r>
                        <a:rPr lang="en-US" sz="1500" dirty="0"/>
                        <a:t>In Windows 10, an IOMMU enhances system resiliency against memory attacks.</a:t>
                      </a:r>
                    </a:p>
                  </a:txBody>
                  <a:tcPr marL="32734" marR="32734" marT="16367" marB="16367" anchor="ctr">
                    <a:solidFill>
                      <a:schemeClr val="bg1"/>
                    </a:solidFill>
                  </a:tcPr>
                </a:tc>
                <a:extLst>
                  <a:ext uri="{0D108BD9-81ED-4DB2-BD59-A6C34878D82A}">
                    <a16:rowId xmlns:a16="http://schemas.microsoft.com/office/drawing/2014/main" val="272020987"/>
                  </a:ext>
                </a:extLst>
              </a:tr>
              <a:tr h="716644">
                <a:tc>
                  <a:txBody>
                    <a:bodyPr/>
                    <a:lstStyle/>
                    <a:p>
                      <a:pPr algn="l">
                        <a:spcBef>
                          <a:spcPts val="200"/>
                        </a:spcBef>
                        <a:spcAft>
                          <a:spcPts val="200"/>
                        </a:spcAft>
                      </a:pPr>
                      <a:r>
                        <a:rPr lang="en-US" sz="1500" dirty="0"/>
                        <a:t>Secure firmware update process</a:t>
                      </a:r>
                    </a:p>
                  </a:txBody>
                  <a:tcPr marL="32734" marR="32734" marT="16367" marB="16367" anchor="ctr">
                    <a:solidFill>
                      <a:schemeClr val="tx1">
                        <a:lumMod val="20000"/>
                        <a:lumOff val="80000"/>
                      </a:schemeClr>
                    </a:solidFill>
                  </a:tcPr>
                </a:tc>
                <a:tc>
                  <a:txBody>
                    <a:bodyPr/>
                    <a:lstStyle/>
                    <a:p>
                      <a:pPr algn="l">
                        <a:spcBef>
                          <a:spcPts val="200"/>
                        </a:spcBef>
                        <a:spcAft>
                          <a:spcPts val="200"/>
                        </a:spcAft>
                      </a:pPr>
                      <a:r>
                        <a:rPr lang="en-US" sz="1500"/>
                        <a:t>To verify that the firmware complies with the secure firmware update process, you can validate it against the </a:t>
                      </a:r>
                      <a:r>
                        <a:rPr lang="en-US" sz="1500">
                          <a:hlinkClick r:id="rId3"/>
                        </a:rPr>
                        <a:t>System.Fundamentals.Firmware.UEFISecureBoot</a:t>
                      </a:r>
                      <a:r>
                        <a:rPr lang="en-US" sz="1500"/>
                        <a:t> Windows Hardware Compatibility Program requirement.</a:t>
                      </a:r>
                    </a:p>
                  </a:txBody>
                  <a:tcPr marL="32734" marR="32734" marT="16367" marB="16367" anchor="ctr">
                    <a:solidFill>
                      <a:schemeClr val="bg1"/>
                    </a:solidFill>
                  </a:tcPr>
                </a:tc>
                <a:extLst>
                  <a:ext uri="{0D108BD9-81ED-4DB2-BD59-A6C34878D82A}">
                    <a16:rowId xmlns:a16="http://schemas.microsoft.com/office/drawing/2014/main" val="3852411264"/>
                  </a:ext>
                </a:extLst>
              </a:tr>
              <a:tr h="260705">
                <a:tc>
                  <a:txBody>
                    <a:bodyPr/>
                    <a:lstStyle/>
                    <a:p>
                      <a:pPr algn="l">
                        <a:spcBef>
                          <a:spcPts val="200"/>
                        </a:spcBef>
                        <a:spcAft>
                          <a:spcPts val="200"/>
                        </a:spcAft>
                      </a:pPr>
                      <a:r>
                        <a:rPr lang="en-US" sz="1500" dirty="0"/>
                        <a:t>Signed processor microcode updates</a:t>
                      </a:r>
                    </a:p>
                  </a:txBody>
                  <a:tcPr marL="32734" marR="32734" marT="16367" marB="16367" anchor="ctr">
                    <a:solidFill>
                      <a:schemeClr val="tx1">
                        <a:lumMod val="20000"/>
                        <a:lumOff val="80000"/>
                      </a:schemeClr>
                    </a:solidFill>
                  </a:tcPr>
                </a:tc>
                <a:tc>
                  <a:txBody>
                    <a:bodyPr/>
                    <a:lstStyle/>
                    <a:p>
                      <a:pPr algn="l">
                        <a:spcBef>
                          <a:spcPts val="200"/>
                        </a:spcBef>
                        <a:spcAft>
                          <a:spcPts val="200"/>
                        </a:spcAft>
                      </a:pPr>
                      <a:r>
                        <a:rPr lang="en-US" sz="1500" dirty="0"/>
                        <a:t>If the processor supports it, you must require signed microcode updates.</a:t>
                      </a:r>
                    </a:p>
                  </a:txBody>
                  <a:tcPr marL="32734" marR="32734" marT="16367" marB="16367" anchor="ctr">
                    <a:solidFill>
                      <a:schemeClr val="bg1"/>
                    </a:solidFill>
                  </a:tcPr>
                </a:tc>
                <a:extLst>
                  <a:ext uri="{0D108BD9-81ED-4DB2-BD59-A6C34878D82A}">
                    <a16:rowId xmlns:a16="http://schemas.microsoft.com/office/drawing/2014/main" val="2586078567"/>
                  </a:ext>
                </a:extLst>
              </a:tr>
            </a:tbl>
          </a:graphicData>
        </a:graphic>
      </p:graphicFrame>
    </p:spTree>
    <p:extLst>
      <p:ext uri="{BB962C8B-B14F-4D97-AF65-F5344CB8AC3E}">
        <p14:creationId xmlns:p14="http://schemas.microsoft.com/office/powerpoint/2010/main" val="416897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do we need to do?</a:t>
            </a:r>
          </a:p>
        </p:txBody>
      </p:sp>
      <p:sp>
        <p:nvSpPr>
          <p:cNvPr id="5" name="Text Placeholder 4"/>
          <p:cNvSpPr>
            <a:spLocks noGrp="1"/>
          </p:cNvSpPr>
          <p:nvPr>
            <p:ph type="body" sz="quarter" idx="10"/>
          </p:nvPr>
        </p:nvSpPr>
        <p:spPr>
          <a:xfrm>
            <a:off x="274638" y="1212850"/>
            <a:ext cx="11887200" cy="4909036"/>
          </a:xfrm>
        </p:spPr>
        <p:txBody>
          <a:bodyPr/>
          <a:lstStyle/>
          <a:p>
            <a:pPr>
              <a:lnSpc>
                <a:spcPct val="100000"/>
              </a:lnSpc>
              <a:spcBef>
                <a:spcPts val="1200"/>
              </a:spcBef>
              <a:spcAft>
                <a:spcPts val="600"/>
              </a:spcAft>
            </a:pPr>
            <a:r>
              <a:rPr lang="en-US" dirty="0"/>
              <a:t>Convert the disk from MBR to GPT</a:t>
            </a:r>
          </a:p>
          <a:p>
            <a:pPr>
              <a:lnSpc>
                <a:spcPct val="100000"/>
              </a:lnSpc>
              <a:spcBef>
                <a:spcPts val="1200"/>
              </a:spcBef>
              <a:spcAft>
                <a:spcPts val="600"/>
              </a:spcAft>
            </a:pPr>
            <a:r>
              <a:rPr lang="en-US" dirty="0"/>
              <a:t>Configure the firmware to support VBS Features</a:t>
            </a:r>
          </a:p>
          <a:p>
            <a:pPr marL="571500" lvl="2" indent="-342900">
              <a:lnSpc>
                <a:spcPct val="100000"/>
              </a:lnSpc>
              <a:spcBef>
                <a:spcPts val="600"/>
              </a:spcBef>
              <a:spcAft>
                <a:spcPts val="600"/>
              </a:spcAft>
              <a:buFont typeface="Arial" panose="020B0604020202020204" pitchFamily="34" charset="0"/>
              <a:buChar char="•"/>
            </a:pPr>
            <a:r>
              <a:rPr lang="en-US" sz="2400" dirty="0" err="1"/>
              <a:t>SecureBoot</a:t>
            </a:r>
            <a:endParaRPr lang="en-US" sz="2400" dirty="0"/>
          </a:p>
          <a:p>
            <a:pPr marL="571500" lvl="2" indent="-342900">
              <a:lnSpc>
                <a:spcPct val="100000"/>
              </a:lnSpc>
              <a:spcBef>
                <a:spcPts val="600"/>
              </a:spcBef>
              <a:spcAft>
                <a:spcPts val="600"/>
              </a:spcAft>
              <a:buFont typeface="Arial" panose="020B0604020202020204" pitchFamily="34" charset="0"/>
              <a:buChar char="•"/>
            </a:pPr>
            <a:r>
              <a:rPr lang="en-US" sz="2400" dirty="0"/>
              <a:t>UEFI Boot (NO CSM)</a:t>
            </a:r>
          </a:p>
          <a:p>
            <a:pPr marL="571500" lvl="2" indent="-342900">
              <a:lnSpc>
                <a:spcPct val="100000"/>
              </a:lnSpc>
              <a:spcBef>
                <a:spcPts val="600"/>
              </a:spcBef>
              <a:spcAft>
                <a:spcPts val="600"/>
              </a:spcAft>
              <a:buFont typeface="Arial" panose="020B0604020202020204" pitchFamily="34" charset="0"/>
              <a:buChar char="•"/>
            </a:pPr>
            <a:r>
              <a:rPr lang="en-US" sz="2400" dirty="0"/>
              <a:t>Enable Virtualization Features</a:t>
            </a:r>
          </a:p>
          <a:p>
            <a:pPr>
              <a:lnSpc>
                <a:spcPct val="100000"/>
              </a:lnSpc>
              <a:spcBef>
                <a:spcPts val="1200"/>
              </a:spcBef>
              <a:spcAft>
                <a:spcPts val="600"/>
              </a:spcAft>
            </a:pPr>
            <a:r>
              <a:rPr lang="en-US" dirty="0"/>
              <a:t>Move User State</a:t>
            </a:r>
          </a:p>
          <a:p>
            <a:pPr>
              <a:lnSpc>
                <a:spcPct val="100000"/>
              </a:lnSpc>
              <a:spcBef>
                <a:spcPts val="1200"/>
              </a:spcBef>
              <a:spcAft>
                <a:spcPts val="600"/>
              </a:spcAft>
            </a:pPr>
            <a:r>
              <a:rPr lang="en-US" dirty="0"/>
              <a:t>Deploy Windows!</a:t>
            </a:r>
          </a:p>
        </p:txBody>
      </p:sp>
    </p:spTree>
    <p:extLst>
      <p:ext uri="{BB962C8B-B14F-4D97-AF65-F5344CB8AC3E}">
        <p14:creationId xmlns:p14="http://schemas.microsoft.com/office/powerpoint/2010/main" val="31299562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Preparing Systems for Device Guard</a:t>
            </a:r>
          </a:p>
        </p:txBody>
      </p:sp>
      <p:sp>
        <p:nvSpPr>
          <p:cNvPr id="5" name="Text Placeholder 4"/>
          <p:cNvSpPr>
            <a:spLocks noGrp="1"/>
          </p:cNvSpPr>
          <p:nvPr>
            <p:ph type="body" sz="quarter" idx="10"/>
          </p:nvPr>
        </p:nvSpPr>
        <p:spPr>
          <a:xfrm>
            <a:off x="274638" y="1212850"/>
            <a:ext cx="11887200" cy="4170372"/>
          </a:xfrm>
        </p:spPr>
        <p:txBody>
          <a:bodyPr/>
          <a:lstStyle/>
          <a:p>
            <a:r>
              <a:rPr lang="en-US" dirty="0"/>
              <a:t>Assess Systems</a:t>
            </a:r>
          </a:p>
          <a:p>
            <a:pPr marL="571500" lvl="2" indent="-342900">
              <a:lnSpc>
                <a:spcPct val="100000"/>
              </a:lnSpc>
              <a:spcBef>
                <a:spcPts val="0"/>
              </a:spcBef>
              <a:spcAft>
                <a:spcPts val="600"/>
              </a:spcAft>
              <a:buFont typeface="Arial" panose="020B0604020202020204" pitchFamily="34" charset="0"/>
              <a:buChar char="•"/>
            </a:pPr>
            <a:r>
              <a:rPr lang="en-US" sz="2400" dirty="0"/>
              <a:t>Device Guard and Credential Guard Readiness Tool</a:t>
            </a:r>
          </a:p>
          <a:p>
            <a:pPr marL="571500" lvl="2" indent="-342900">
              <a:lnSpc>
                <a:spcPct val="100000"/>
              </a:lnSpc>
              <a:spcBef>
                <a:spcPts val="0"/>
              </a:spcBef>
              <a:spcAft>
                <a:spcPts val="600"/>
              </a:spcAft>
              <a:buFont typeface="Arial" panose="020B0604020202020204" pitchFamily="34" charset="0"/>
              <a:buChar char="•"/>
            </a:pPr>
            <a:r>
              <a:rPr lang="en-US" sz="2400" dirty="0"/>
              <a:t>“Device Guard Ready” systems</a:t>
            </a:r>
          </a:p>
          <a:p>
            <a:pPr>
              <a:lnSpc>
                <a:spcPct val="100000"/>
              </a:lnSpc>
              <a:spcBef>
                <a:spcPts val="1200"/>
              </a:spcBef>
            </a:pPr>
            <a:r>
              <a:rPr lang="en-US" sz="4400" dirty="0"/>
              <a:t>Prepare Systems</a:t>
            </a:r>
          </a:p>
          <a:p>
            <a:pPr marL="571500" lvl="2" indent="-342900">
              <a:lnSpc>
                <a:spcPct val="100000"/>
              </a:lnSpc>
              <a:spcBef>
                <a:spcPts val="0"/>
              </a:spcBef>
              <a:spcAft>
                <a:spcPts val="600"/>
              </a:spcAft>
              <a:buFont typeface="Arial" panose="020B0604020202020204" pitchFamily="34" charset="0"/>
              <a:buChar char="•"/>
            </a:pPr>
            <a:r>
              <a:rPr lang="en-US" sz="2400" dirty="0"/>
              <a:t>Enable UEFI</a:t>
            </a:r>
          </a:p>
          <a:p>
            <a:pPr marL="571500" lvl="2" indent="-342900">
              <a:lnSpc>
                <a:spcPct val="100000"/>
              </a:lnSpc>
              <a:spcBef>
                <a:spcPts val="0"/>
              </a:spcBef>
              <a:spcAft>
                <a:spcPts val="600"/>
              </a:spcAft>
              <a:buFont typeface="Arial" panose="020B0604020202020204" pitchFamily="34" charset="0"/>
              <a:buChar char="•"/>
            </a:pPr>
            <a:r>
              <a:rPr lang="en-US" sz="2400" dirty="0"/>
              <a:t>Enable and Configure </a:t>
            </a:r>
            <a:r>
              <a:rPr lang="en-US" sz="2400" dirty="0" err="1"/>
              <a:t>SecureBoot</a:t>
            </a:r>
            <a:endParaRPr lang="en-US" sz="2400" dirty="0"/>
          </a:p>
          <a:p>
            <a:pPr marL="571500" lvl="2" indent="-342900">
              <a:lnSpc>
                <a:spcPct val="100000"/>
              </a:lnSpc>
              <a:spcBef>
                <a:spcPts val="0"/>
              </a:spcBef>
              <a:spcAft>
                <a:spcPts val="600"/>
              </a:spcAft>
              <a:buFont typeface="Arial" panose="020B0604020202020204" pitchFamily="34" charset="0"/>
              <a:buChar char="•"/>
            </a:pPr>
            <a:r>
              <a:rPr lang="en-US" sz="2400" dirty="0"/>
              <a:t>Partition storage for EFI</a:t>
            </a:r>
          </a:p>
          <a:p>
            <a:pPr marL="571500" lvl="2" indent="-342900">
              <a:lnSpc>
                <a:spcPct val="100000"/>
              </a:lnSpc>
              <a:spcBef>
                <a:spcPts val="0"/>
              </a:spcBef>
              <a:spcAft>
                <a:spcPts val="600"/>
              </a:spcAft>
              <a:buFont typeface="Arial" panose="020B0604020202020204" pitchFamily="34" charset="0"/>
              <a:buChar char="•"/>
            </a:pPr>
            <a:r>
              <a:rPr lang="en-US" sz="2400" dirty="0"/>
              <a:t>Deploy Windows 10</a:t>
            </a:r>
          </a:p>
        </p:txBody>
      </p:sp>
      <p:sp>
        <p:nvSpPr>
          <p:cNvPr id="7" name="Rectangle 6"/>
          <p:cNvSpPr/>
          <p:nvPr/>
        </p:nvSpPr>
        <p:spPr>
          <a:xfrm>
            <a:off x="5989637" y="2506662"/>
            <a:ext cx="8594724" cy="6017032"/>
          </a:xfrm>
          <a:prstGeom prst="rect">
            <a:avLst/>
          </a:prstGeom>
          <a:solidFill>
            <a:schemeClr val="tx1"/>
          </a:solidFill>
        </p:spPr>
        <p:txBody>
          <a:bodyPr wrap="square">
            <a:spAutoFit/>
          </a:bodyPr>
          <a:lstStyle/>
          <a:p>
            <a:r>
              <a:rPr lang="en-US" sz="1100" dirty="0">
                <a:solidFill>
                  <a:schemeClr val="bg1"/>
                </a:solidFill>
              </a:rPr>
              <a:t>Usage:</a:t>
            </a:r>
          </a:p>
          <a:p>
            <a:endParaRPr lang="en-US" sz="1100" dirty="0">
              <a:solidFill>
                <a:schemeClr val="bg1"/>
              </a:solidFill>
            </a:endParaRPr>
          </a:p>
          <a:p>
            <a:r>
              <a:rPr lang="en-US" sz="1100" dirty="0">
                <a:solidFill>
                  <a:schemeClr val="bg1"/>
                </a:solidFill>
              </a:rPr>
              <a:t>    DG_Readiness.ps1 -[Capable/Ready/Enable/Disable] -[DG/CG/HVCI] -[</a:t>
            </a:r>
            <a:r>
              <a:rPr lang="en-US" sz="1100" dirty="0" err="1">
                <a:solidFill>
                  <a:schemeClr val="bg1"/>
                </a:solidFill>
              </a:rPr>
              <a:t>AutoReboot</a:t>
            </a:r>
            <a:r>
              <a:rPr lang="en-US" sz="1100" dirty="0">
                <a:solidFill>
                  <a:schemeClr val="bg1"/>
                </a:solidFill>
              </a:rPr>
              <a:t>] -Path</a:t>
            </a:r>
          </a:p>
          <a:p>
            <a:r>
              <a:rPr lang="en-US" sz="1100" dirty="0">
                <a:solidFill>
                  <a:schemeClr val="bg1"/>
                </a:solidFill>
              </a:rPr>
              <a:t>    Log file with details is found here: C:\DGLogs</a:t>
            </a:r>
          </a:p>
          <a:p>
            <a:endParaRPr lang="en-US" sz="1100" dirty="0">
              <a:solidFill>
                <a:schemeClr val="bg1"/>
              </a:solidFill>
            </a:endParaRPr>
          </a:p>
          <a:p>
            <a:r>
              <a:rPr lang="en-US" sz="1100" dirty="0">
                <a:solidFill>
                  <a:schemeClr val="bg1"/>
                </a:solidFill>
              </a:rPr>
              <a:t>    To enable Device Guard or Credential Guard. If you have a custom SIPolicy.p7b, use the -Path parameter. Otherwise, the default policy is used.</a:t>
            </a:r>
          </a:p>
          <a:p>
            <a:r>
              <a:rPr lang="en-US" sz="1100" dirty="0">
                <a:solidFill>
                  <a:schemeClr val="bg1"/>
                </a:solidFill>
              </a:rPr>
              <a:t>    Usage: DG_Readiness.ps1 -Enable OR DG_Readiness.ps1 -Enable -Path &lt;full path to the SIPolicy.p7b&gt;</a:t>
            </a:r>
          </a:p>
          <a:p>
            <a:endParaRPr lang="en-US" sz="1100" dirty="0">
              <a:solidFill>
                <a:schemeClr val="bg1"/>
              </a:solidFill>
            </a:endParaRPr>
          </a:p>
          <a:p>
            <a:r>
              <a:rPr lang="en-US" sz="1100" dirty="0">
                <a:solidFill>
                  <a:schemeClr val="bg1"/>
                </a:solidFill>
              </a:rPr>
              <a:t>    To enable only HVCI</a:t>
            </a:r>
          </a:p>
          <a:p>
            <a:r>
              <a:rPr lang="en-US" sz="1100" dirty="0">
                <a:solidFill>
                  <a:schemeClr val="bg1"/>
                </a:solidFill>
              </a:rPr>
              <a:t>    Usage: DG_Readiness.ps1 -Enable -HVCI </a:t>
            </a:r>
          </a:p>
          <a:p>
            <a:endParaRPr lang="en-US" sz="1100" dirty="0">
              <a:solidFill>
                <a:schemeClr val="bg1"/>
              </a:solidFill>
            </a:endParaRPr>
          </a:p>
          <a:p>
            <a:r>
              <a:rPr lang="en-US" sz="1100" dirty="0">
                <a:solidFill>
                  <a:schemeClr val="bg1"/>
                </a:solidFill>
              </a:rPr>
              <a:t>    To enable only Credential Guard</a:t>
            </a:r>
          </a:p>
          <a:p>
            <a:r>
              <a:rPr lang="en-US" sz="1100" dirty="0">
                <a:solidFill>
                  <a:schemeClr val="bg1"/>
                </a:solidFill>
              </a:rPr>
              <a:t>    Usage: DG_Readiness.ps1 -Enable -CG </a:t>
            </a:r>
          </a:p>
          <a:p>
            <a:endParaRPr lang="en-US" sz="1100" dirty="0">
              <a:solidFill>
                <a:schemeClr val="bg1"/>
              </a:solidFill>
            </a:endParaRPr>
          </a:p>
          <a:p>
            <a:r>
              <a:rPr lang="en-US" sz="1100" dirty="0">
                <a:solidFill>
                  <a:schemeClr val="bg1"/>
                </a:solidFill>
              </a:rPr>
              <a:t>    To verify if Device Guard or Credential Guard is enabled</a:t>
            </a:r>
          </a:p>
          <a:p>
            <a:r>
              <a:rPr lang="en-US" sz="1100" dirty="0">
                <a:solidFill>
                  <a:schemeClr val="bg1"/>
                </a:solidFill>
              </a:rPr>
              <a:t>    Usage: DG_Readiness.ps1 -Ready </a:t>
            </a:r>
          </a:p>
          <a:p>
            <a:endParaRPr lang="en-US" sz="1100" dirty="0">
              <a:solidFill>
                <a:schemeClr val="bg1"/>
              </a:solidFill>
            </a:endParaRPr>
          </a:p>
          <a:p>
            <a:r>
              <a:rPr lang="en-US" sz="1100" dirty="0">
                <a:solidFill>
                  <a:schemeClr val="bg1"/>
                </a:solidFill>
              </a:rPr>
              <a:t>    To disable Device Guard or Credential Guard</a:t>
            </a:r>
          </a:p>
          <a:p>
            <a:r>
              <a:rPr lang="en-US" sz="1100" dirty="0">
                <a:solidFill>
                  <a:schemeClr val="bg1"/>
                </a:solidFill>
              </a:rPr>
              <a:t>    Usage: DG_Readiness.ps1 -Disable </a:t>
            </a:r>
          </a:p>
          <a:p>
            <a:endParaRPr lang="en-US" sz="1100" dirty="0">
              <a:solidFill>
                <a:schemeClr val="bg1"/>
              </a:solidFill>
            </a:endParaRPr>
          </a:p>
          <a:p>
            <a:r>
              <a:rPr lang="en-US" sz="1100" dirty="0">
                <a:solidFill>
                  <a:schemeClr val="bg1"/>
                </a:solidFill>
              </a:rPr>
              <a:t>    To verify if Device Guard or Credential Guard is disabled</a:t>
            </a:r>
          </a:p>
          <a:p>
            <a:r>
              <a:rPr lang="en-US" sz="1100" dirty="0">
                <a:solidFill>
                  <a:schemeClr val="bg1"/>
                </a:solidFill>
              </a:rPr>
              <a:t>    Usage: DG_Readiness.ps1 -Ready </a:t>
            </a:r>
          </a:p>
          <a:p>
            <a:endParaRPr lang="en-US" sz="1100" dirty="0">
              <a:solidFill>
                <a:schemeClr val="bg1"/>
              </a:solidFill>
            </a:endParaRPr>
          </a:p>
          <a:p>
            <a:r>
              <a:rPr lang="en-US" sz="1100" dirty="0">
                <a:solidFill>
                  <a:schemeClr val="bg1"/>
                </a:solidFill>
              </a:rPr>
              <a:t>    To verify if this device is Device Guard or Credential Guard capable</a:t>
            </a:r>
          </a:p>
          <a:p>
            <a:r>
              <a:rPr lang="en-US" sz="1100" dirty="0">
                <a:solidFill>
                  <a:schemeClr val="bg1"/>
                </a:solidFill>
              </a:rPr>
              <a:t>    Usage: DG_Readiness.ps1 -Capable</a:t>
            </a:r>
          </a:p>
          <a:p>
            <a:endParaRPr lang="en-US" sz="1100" dirty="0">
              <a:solidFill>
                <a:schemeClr val="bg1"/>
              </a:solidFill>
            </a:endParaRPr>
          </a:p>
          <a:p>
            <a:r>
              <a:rPr lang="en-US" sz="1100" dirty="0">
                <a:solidFill>
                  <a:schemeClr val="bg1"/>
                </a:solidFill>
              </a:rPr>
              <a:t>    To verify if this device is HVCI capable</a:t>
            </a:r>
          </a:p>
          <a:p>
            <a:r>
              <a:rPr lang="en-US" sz="1100" dirty="0">
                <a:solidFill>
                  <a:schemeClr val="bg1"/>
                </a:solidFill>
              </a:rPr>
              <a:t>    Usage: DG_Readiness.ps1 -Capable -HVCI</a:t>
            </a:r>
          </a:p>
          <a:p>
            <a:endParaRPr lang="en-US" sz="1100" dirty="0">
              <a:solidFill>
                <a:schemeClr val="bg1"/>
              </a:solidFill>
            </a:endParaRPr>
          </a:p>
          <a:p>
            <a:r>
              <a:rPr lang="en-US" sz="1100" dirty="0">
                <a:solidFill>
                  <a:schemeClr val="bg1"/>
                </a:solidFill>
              </a:rPr>
              <a:t>    To automatically restart with each option</a:t>
            </a:r>
          </a:p>
          <a:p>
            <a:r>
              <a:rPr lang="en-US" sz="1100" dirty="0">
                <a:solidFill>
                  <a:schemeClr val="bg1"/>
                </a:solidFill>
              </a:rPr>
              <a:t>    Usage: DG_Readiness.ps1 -[Capable/Enable/Disable] -</a:t>
            </a:r>
            <a:r>
              <a:rPr lang="en-US" sz="1100" dirty="0" err="1">
                <a:solidFill>
                  <a:schemeClr val="bg1"/>
                </a:solidFill>
              </a:rPr>
              <a:t>AutoReboot</a:t>
            </a:r>
            <a:endParaRPr lang="en-US" sz="1100" dirty="0">
              <a:solidFill>
                <a:schemeClr val="bg1"/>
              </a:solidFill>
            </a:endParaRPr>
          </a:p>
          <a:p>
            <a:endParaRPr lang="en-US" sz="1100" dirty="0">
              <a:solidFill>
                <a:schemeClr val="bg1"/>
              </a:solidFill>
            </a:endParaRPr>
          </a:p>
          <a:p>
            <a:r>
              <a:rPr lang="en-US" sz="1100" dirty="0">
                <a:solidFill>
                  <a:schemeClr val="bg1"/>
                </a:solidFill>
              </a:rPr>
              <a:t>    To verify if this device is capable and matches what partners use within the Hardware Lab Kit.</a:t>
            </a:r>
          </a:p>
          <a:p>
            <a:r>
              <a:rPr lang="en-US" sz="1100" dirty="0">
                <a:solidFill>
                  <a:schemeClr val="bg1"/>
                </a:solidFill>
              </a:rPr>
              <a:t>    Usage: DG_Readiness.ps1 -Capable -HLK</a:t>
            </a:r>
          </a:p>
        </p:txBody>
      </p:sp>
    </p:spTree>
    <p:extLst>
      <p:ext uri="{BB962C8B-B14F-4D97-AF65-F5344CB8AC3E}">
        <p14:creationId xmlns:p14="http://schemas.microsoft.com/office/powerpoint/2010/main" val="36445866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0037" y="2278062"/>
            <a:ext cx="11791950" cy="6543955"/>
          </a:xfrm>
          <a:prstGeom prst="rect">
            <a:avLst/>
          </a:prstGeom>
        </p:spPr>
      </p:pic>
      <p:sp>
        <p:nvSpPr>
          <p:cNvPr id="2" name="Title 1"/>
          <p:cNvSpPr>
            <a:spLocks noGrp="1"/>
          </p:cNvSpPr>
          <p:nvPr>
            <p:ph type="title"/>
          </p:nvPr>
        </p:nvSpPr>
        <p:spPr/>
        <p:txBody>
          <a:bodyPr/>
          <a:lstStyle/>
          <a:p>
            <a:r>
              <a:rPr lang="en-US" dirty="0"/>
              <a:t>Assessing Systems</a:t>
            </a:r>
          </a:p>
        </p:txBody>
      </p:sp>
      <p:sp>
        <p:nvSpPr>
          <p:cNvPr id="3" name="Text Placeholder 2"/>
          <p:cNvSpPr>
            <a:spLocks noGrp="1"/>
          </p:cNvSpPr>
          <p:nvPr>
            <p:ph type="body" sz="quarter" idx="10"/>
          </p:nvPr>
        </p:nvSpPr>
        <p:spPr>
          <a:xfrm>
            <a:off x="274638" y="1212850"/>
            <a:ext cx="11887200" cy="738664"/>
          </a:xfrm>
        </p:spPr>
        <p:txBody>
          <a:bodyPr/>
          <a:lstStyle/>
          <a:p>
            <a:r>
              <a:rPr lang="en-US" dirty="0"/>
              <a:t>Instructions for </a:t>
            </a:r>
            <a:r>
              <a:rPr lang="en-US" dirty="0" err="1"/>
              <a:t>DG_Readiness</a:t>
            </a:r>
            <a:r>
              <a:rPr lang="en-US" dirty="0"/>
              <a:t> are in ReadMe.txt</a:t>
            </a:r>
          </a:p>
        </p:txBody>
      </p:sp>
    </p:spTree>
    <p:extLst>
      <p:ext uri="{BB962C8B-B14F-4D97-AF65-F5344CB8AC3E}">
        <p14:creationId xmlns:p14="http://schemas.microsoft.com/office/powerpoint/2010/main" val="2714176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for Device Guard</a:t>
            </a:r>
          </a:p>
        </p:txBody>
      </p:sp>
      <p:sp>
        <p:nvSpPr>
          <p:cNvPr id="3" name="Text Placeholder 2"/>
          <p:cNvSpPr>
            <a:spLocks noGrp="1"/>
          </p:cNvSpPr>
          <p:nvPr>
            <p:ph type="body" sz="quarter" idx="10"/>
          </p:nvPr>
        </p:nvSpPr>
        <p:spPr>
          <a:xfrm>
            <a:off x="274638" y="1212850"/>
            <a:ext cx="11887200" cy="3647152"/>
          </a:xfrm>
        </p:spPr>
        <p:txBody>
          <a:bodyPr/>
          <a:lstStyle/>
          <a:p>
            <a:r>
              <a:rPr lang="en-US" dirty="0"/>
              <a:t>Enabling UEFI</a:t>
            </a:r>
          </a:p>
          <a:p>
            <a:pPr marL="571500" lvl="2" indent="-342900">
              <a:lnSpc>
                <a:spcPct val="100000"/>
              </a:lnSpc>
              <a:spcBef>
                <a:spcPts val="0"/>
              </a:spcBef>
              <a:spcAft>
                <a:spcPts val="600"/>
              </a:spcAft>
              <a:buFont typeface="Arial" panose="020B0604020202020204" pitchFamily="34" charset="0"/>
              <a:buChar char="•"/>
            </a:pPr>
            <a:r>
              <a:rPr lang="en-US" sz="2400" dirty="0"/>
              <a:t>Tricky to Automate</a:t>
            </a:r>
          </a:p>
          <a:p>
            <a:pPr marL="571500" lvl="2" indent="-342900">
              <a:lnSpc>
                <a:spcPct val="100000"/>
              </a:lnSpc>
              <a:spcBef>
                <a:spcPts val="0"/>
              </a:spcBef>
              <a:spcAft>
                <a:spcPts val="600"/>
              </a:spcAft>
              <a:buFont typeface="Arial" panose="020B0604020202020204" pitchFamily="34" charset="0"/>
              <a:buChar char="•"/>
            </a:pPr>
            <a:r>
              <a:rPr lang="en-US" sz="2400" dirty="0"/>
              <a:t>May consider using Deskside Support in all but the largest install bases</a:t>
            </a:r>
          </a:p>
          <a:p>
            <a:pPr>
              <a:lnSpc>
                <a:spcPct val="100000"/>
              </a:lnSpc>
              <a:spcBef>
                <a:spcPts val="1200"/>
              </a:spcBef>
            </a:pPr>
            <a:r>
              <a:rPr lang="en-US" sz="4400" dirty="0"/>
              <a:t>Preparing Storage</a:t>
            </a:r>
          </a:p>
          <a:p>
            <a:pPr marL="571500" lvl="2" indent="-342900">
              <a:lnSpc>
                <a:spcPct val="100000"/>
              </a:lnSpc>
              <a:spcBef>
                <a:spcPts val="0"/>
              </a:spcBef>
              <a:spcAft>
                <a:spcPts val="600"/>
              </a:spcAft>
              <a:buFont typeface="Arial" panose="020B0604020202020204" pitchFamily="34" charset="0"/>
              <a:buChar char="•"/>
            </a:pPr>
            <a:r>
              <a:rPr lang="en-US" sz="2400" dirty="0"/>
              <a:t>MDT and SCCM can automate disk preparation and image deployment on UEFI-enabled systems</a:t>
            </a:r>
          </a:p>
          <a:p>
            <a:pPr marL="571500" lvl="2" indent="-342900">
              <a:lnSpc>
                <a:spcPct val="100000"/>
              </a:lnSpc>
              <a:spcBef>
                <a:spcPts val="0"/>
              </a:spcBef>
              <a:spcAft>
                <a:spcPts val="600"/>
              </a:spcAft>
              <a:buFont typeface="Arial" panose="020B0604020202020204" pitchFamily="34" charset="0"/>
              <a:buChar char="•"/>
            </a:pPr>
            <a:r>
              <a:rPr lang="en-US" sz="2400" dirty="0"/>
              <a:t>Enable UEFI and then use Media or PXE to initiate image deployment</a:t>
            </a:r>
          </a:p>
        </p:txBody>
      </p:sp>
    </p:spTree>
    <p:extLst>
      <p:ext uri="{BB962C8B-B14F-4D97-AF65-F5344CB8AC3E}">
        <p14:creationId xmlns:p14="http://schemas.microsoft.com/office/powerpoint/2010/main" val="3066058441"/>
      </p:ext>
    </p:extLst>
  </p:cSld>
  <p:clrMapOvr>
    <a:masterClrMapping/>
  </p:clrMapOvr>
  <p:transition>
    <p:fade/>
  </p:transition>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B187BC-59CA-405C-BEB8-F5563095A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531b04-6090-4f07-81d2-e7d9285f9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4a531b04-6090-4f07-81d2-e7d9285f981d"/>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WTS-FY17-Series-Template</Template>
  <TotalTime>117</TotalTime>
  <Words>917</Words>
  <Application>Microsoft Office PowerPoint</Application>
  <PresentationFormat>Custom</PresentationFormat>
  <Paragraphs>148</Paragraphs>
  <Slides>11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Consolas</vt:lpstr>
      <vt:lpstr>Segoe UI</vt:lpstr>
      <vt:lpstr>Segoe UI Light</vt:lpstr>
      <vt:lpstr>Segoe UI Semibold</vt:lpstr>
      <vt:lpstr>Wingdings</vt:lpstr>
      <vt:lpstr>WHITE TEMPLATE</vt:lpstr>
      <vt:lpstr>COLOR TEMPLATE</vt:lpstr>
      <vt:lpstr>Windows Tech Series Secure Boot and Device Guard</vt:lpstr>
      <vt:lpstr>Agenda</vt:lpstr>
      <vt:lpstr>Background</vt:lpstr>
      <vt:lpstr>Challenges</vt:lpstr>
      <vt:lpstr>Virtualization-Based Security Requirements</vt:lpstr>
      <vt:lpstr>What do we need to do?</vt:lpstr>
      <vt:lpstr>Preparing Systems for Device Guard</vt:lpstr>
      <vt:lpstr>Assessing Systems</vt:lpstr>
      <vt:lpstr>Prepare for Device Guard</vt:lpstr>
      <vt:lpstr>Device Guard Lab  Module 01-13: Device Guard - Configurable Code Integrity Policy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13</cp:revision>
  <dcterms:created xsi:type="dcterms:W3CDTF">2016-07-18T23:01:25Z</dcterms:created>
  <dcterms:modified xsi:type="dcterms:W3CDTF">2016-10-26T19:35:36Z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