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1"/>
  </p:notesMasterIdLst>
  <p:handoutMasterIdLst>
    <p:handoutMasterId r:id="rId22"/>
  </p:handoutMasterIdLst>
  <p:sldIdLst>
    <p:sldId id="1308" r:id="rId6"/>
    <p:sldId id="1311" r:id="rId7"/>
    <p:sldId id="1310" r:id="rId8"/>
    <p:sldId id="1312" r:id="rId9"/>
    <p:sldId id="1313" r:id="rId10"/>
    <p:sldId id="1314" r:id="rId11"/>
    <p:sldId id="1318" r:id="rId12"/>
    <p:sldId id="1315" r:id="rId13"/>
    <p:sldId id="1316" r:id="rId14"/>
    <p:sldId id="1320" r:id="rId15"/>
    <p:sldId id="1319" r:id="rId16"/>
    <p:sldId id="1322" r:id="rId17"/>
    <p:sldId id="1323" r:id="rId18"/>
    <p:sldId id="1327" r:id="rId19"/>
    <p:sldId id="1248" r:id="rId2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ection>
        <p14:section name="Slides Template" id="{5B0B8DFF-57E5-4D4B-BA72-542DF84B8E2F}">
          <p14:sldIdLst>
            <p14:sldId id="1308"/>
            <p14:sldId id="1311"/>
            <p14:sldId id="1310"/>
            <p14:sldId id="1312"/>
            <p14:sldId id="1313"/>
            <p14:sldId id="1314"/>
            <p14:sldId id="1318"/>
            <p14:sldId id="1315"/>
            <p14:sldId id="1316"/>
            <p14:sldId id="1320"/>
            <p14:sldId id="1319"/>
            <p14:sldId id="1322"/>
            <p14:sldId id="1323"/>
            <p14:sldId id="1327"/>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323" autoAdjust="0"/>
  </p:normalViewPr>
  <p:slideViewPr>
    <p:cSldViewPr>
      <p:cViewPr varScale="1">
        <p:scale>
          <a:sx n="62" d="100"/>
          <a:sy n="62" d="100"/>
        </p:scale>
        <p:origin x="21" y="178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2:00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2:00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0900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2:00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15</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4EB675F-DA6E-4713-A9BD-7A1A0D83BF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2:00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7708" marR="0" lvl="0" indent="0" algn="l" defTabSz="941586"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7708" marR="0" lvl="0" indent="0" algn="l" defTabSz="941586"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70435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So what is special about the</a:t>
            </a:r>
            <a:r>
              <a:rPr lang="en-US" baseline="0" dirty="0"/>
              <a:t> MDM components in Windows 10 that makes this possible?</a:t>
            </a:r>
          </a:p>
          <a:p>
            <a:endParaRPr lang="en-US" baseline="0" dirty="0"/>
          </a:p>
          <a:p>
            <a:r>
              <a:rPr lang="en-US" baseline="0" dirty="0"/>
              <a:t>Looking a bit under the hood, the MDM stack is designed in such a way that whatever management tool you use in your Enterprise to set policies - for </a:t>
            </a:r>
            <a:r>
              <a:rPr lang="en-US" baseline="0" dirty="0" err="1"/>
              <a:t>eg</a:t>
            </a:r>
            <a:r>
              <a:rPr lang="en-US" baseline="0" dirty="0"/>
              <a:t>. Microsoft IT sets policies through MDM and also Exchange Active Sync – they all go through the same management layer &lt;click&gt; thus making automatic configuration resolution possible by the device.</a:t>
            </a:r>
          </a:p>
          <a:p>
            <a:r>
              <a:rPr lang="en-US" baseline="0" dirty="0"/>
              <a:t>&lt;click&gt;</a:t>
            </a:r>
          </a:p>
          <a:p>
            <a:r>
              <a:rPr lang="en-US" baseline="0" dirty="0"/>
              <a:t>System Center configuration manager is a popular tool and is widely used by many Enterprises including our own IT. We understand that you may not migrate immediately to MDM &amp; so built a layer in the MDM platform that helps bridge WMI that System Center configuration manager uses to the capabilities that MDM provides</a:t>
            </a:r>
          </a:p>
          <a:p>
            <a:endParaRPr lang="en-US" baseline="0" dirty="0"/>
          </a:p>
          <a:p>
            <a:r>
              <a:rPr lang="en-US" baseline="0" dirty="0"/>
              <a:t>So what are the new features that Windows 10 MDM provides. For this, I want to rewind 8 months. Microsoft gave me a brand new laptop and a phone to install windows 10 builds on for testing and providing feedback. The first thing that I did when I got these devices was to connect to Microsoft </a:t>
            </a:r>
            <a:r>
              <a:rPr lang="en-US" baseline="0" dirty="0" err="1"/>
              <a:t>Wifi</a:t>
            </a:r>
            <a:r>
              <a:rPr lang="en-US" baseline="0" dirty="0"/>
              <a:t>, but it wouldn’t connect. I was only able to connect to the open </a:t>
            </a:r>
            <a:r>
              <a:rPr lang="en-US" baseline="0" dirty="0" err="1"/>
              <a:t>Wifi</a:t>
            </a:r>
            <a:r>
              <a:rPr lang="en-US" baseline="0" dirty="0"/>
              <a:t> network that gave me internet access. I realized that Microsoft IT wanted me to first enroll the device in MDM before I can connect to corporate </a:t>
            </a:r>
            <a:r>
              <a:rPr lang="en-US" baseline="0" dirty="0" err="1"/>
              <a:t>Wifi</a:t>
            </a:r>
            <a:r>
              <a:rPr lang="en-US" baseline="0" dirty="0"/>
              <a:t>. &lt;click&gt;</a:t>
            </a:r>
          </a:p>
          <a:p>
            <a:endParaRPr lang="en-US" baseline="0" dirty="0"/>
          </a:p>
          <a:p>
            <a:r>
              <a:rPr lang="en-US" baseline="0" dirty="0"/>
              <a:t>3</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5567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ED44317C-8451-40E4-A3CC-98FE6F1A381E}" type="datetime8">
              <a:rPr lang="en-US" smtClean="0"/>
              <a:t>10/26/2016 2:00 PM</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6</a:t>
            </a:fld>
            <a:endParaRPr lang="en-US" dirty="0"/>
          </a:p>
        </p:txBody>
      </p:sp>
      <p:sp>
        <p:nvSpPr>
          <p:cNvPr id="6" name="Header Placeholder 5"/>
          <p:cNvSpPr>
            <a:spLocks noGrp="1"/>
          </p:cNvSpPr>
          <p:nvPr>
            <p:ph type="hdr" sz="quarter" idx="13"/>
          </p:nvPr>
        </p:nvSpPr>
        <p:spPr/>
        <p:txBody>
          <a:bodyPr/>
          <a:lstStyle/>
          <a:p>
            <a:endParaRPr lang="en-US" dirty="0"/>
          </a:p>
        </p:txBody>
      </p:sp>
      <p:sp>
        <p:nvSpPr>
          <p:cNvPr id="8" name="Footer Placeholder 7"/>
          <p:cNvSpPr>
            <a:spLocks noGrp="1"/>
          </p:cNvSpPr>
          <p:nvPr>
            <p:ph type="ftr" sz="quarter" idx="14"/>
          </p:nvPr>
        </p:nvSpPr>
        <p:spPr/>
        <p:txBody>
          <a:bodyPr/>
          <a:lstStyle/>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3146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93164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So what is special about the</a:t>
            </a:r>
            <a:r>
              <a:rPr lang="en-US" baseline="0" dirty="0"/>
              <a:t> MDM components in Windows 10 that makes this possible?</a:t>
            </a:r>
          </a:p>
          <a:p>
            <a:endParaRPr lang="en-US" baseline="0" dirty="0"/>
          </a:p>
          <a:p>
            <a:r>
              <a:rPr lang="en-US" baseline="0" dirty="0"/>
              <a:t>Looking a bit under the hood, the MDM stack is designed in such a way that whatever management tool you use in your Enterprise to set policies - for </a:t>
            </a:r>
            <a:r>
              <a:rPr lang="en-US" baseline="0" dirty="0" err="1"/>
              <a:t>eg</a:t>
            </a:r>
            <a:r>
              <a:rPr lang="en-US" baseline="0" dirty="0"/>
              <a:t>. Microsoft IT sets policies through MDM and also Exchange Active Sync – they all go through the same management layer &lt;click&gt; thus making automatic configuration resolution possible by the device.</a:t>
            </a:r>
          </a:p>
          <a:p>
            <a:r>
              <a:rPr lang="en-US" baseline="0" dirty="0"/>
              <a:t>&lt;click&gt;</a:t>
            </a:r>
          </a:p>
          <a:p>
            <a:r>
              <a:rPr lang="en-US" baseline="0" dirty="0"/>
              <a:t>System Center configuration manager is a popular tool and is widely used by many Enterprises including our own IT. We understand that you may not migrate immediately to MDM &amp; so built a layer in the MDM platform that helps bridge WMI that System Center configuration manager uses to the capabilities that MDM provides</a:t>
            </a:r>
          </a:p>
          <a:p>
            <a:endParaRPr lang="en-US" baseline="0" dirty="0"/>
          </a:p>
          <a:p>
            <a:r>
              <a:rPr lang="en-US" baseline="0" dirty="0"/>
              <a:t>So what are the new features that Windows 10 MDM provides. For this, I want to rewind 8 months. Microsoft gave me a brand new laptop and a phone to install windows 10 builds on for testing and providing feedback. The first thing that I did when I got these devices was to connect to Microsoft </a:t>
            </a:r>
            <a:r>
              <a:rPr lang="en-US" baseline="0" dirty="0" err="1"/>
              <a:t>Wifi</a:t>
            </a:r>
            <a:r>
              <a:rPr lang="en-US" baseline="0" dirty="0"/>
              <a:t>, but it wouldn’t connect. I was only able to connect to the open </a:t>
            </a:r>
            <a:r>
              <a:rPr lang="en-US" baseline="0" dirty="0" err="1"/>
              <a:t>Wifi</a:t>
            </a:r>
            <a:r>
              <a:rPr lang="en-US" baseline="0" dirty="0"/>
              <a:t> network that gave me internet access. I realized that Microsoft IT wanted me to first enroll the device in MDM before I can connect to corporate </a:t>
            </a:r>
            <a:r>
              <a:rPr lang="en-US" baseline="0" dirty="0" err="1"/>
              <a:t>Wifi</a:t>
            </a:r>
            <a:r>
              <a:rPr lang="en-US" baseline="0" dirty="0"/>
              <a:t>. &lt;click&gt;</a:t>
            </a:r>
          </a:p>
          <a:p>
            <a:endParaRPr lang="en-US" baseline="0" dirty="0"/>
          </a:p>
          <a:p>
            <a:r>
              <a:rPr lang="en-US" baseline="0" dirty="0"/>
              <a:t>3</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96131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10/26/2016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04493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
        <p:nvSpPr>
          <p:cNvPr id="10" name="Date Placeholder 9"/>
          <p:cNvSpPr>
            <a:spLocks noGrp="1"/>
          </p:cNvSpPr>
          <p:nvPr>
            <p:ph type="dt" idx="13"/>
          </p:nvPr>
        </p:nvSpPr>
        <p:spPr/>
        <p:txBody>
          <a:bodyPr/>
          <a:lstStyle/>
          <a:p>
            <a:fld id="{F6D0C1E9-C76A-461C-8E91-17FFC972AC04}" type="datetime1">
              <a:rPr lang="en-US" smtClean="0"/>
              <a:t>10/26/2016</a:t>
            </a:fld>
            <a:endParaRPr lang="en-US" dirty="0"/>
          </a:p>
        </p:txBody>
      </p:sp>
      <p:sp>
        <p:nvSpPr>
          <p:cNvPr id="7" name="Footer Placeholder 6"/>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87453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04EB675F-DA6E-4713-A9BD-7A1A0D83BF31}"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10/26/2016 2:00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4" name="Header Placeholder 3"/>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7708" marR="0" lvl="0" indent="0" algn="l" defTabSz="941586"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7708" marR="0" lvl="0" indent="0" algn="l" defTabSz="941586"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40996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3D26AD9-0225-4B31-9207-D3264993DD07}" type="datetime1">
              <a:rPr lang="en-US" smtClean="0">
                <a:solidFill>
                  <a:prstClr val="black"/>
                </a:solidFill>
              </a:rPr>
              <a:pPr/>
              <a:t>10/26/2016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979305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hyperlink" Target="https://technet.microsoft.com/en-us/library/mt126215.aspx" TargetMode="Externa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hyperlink" Target="https://msdn.microsoft.com/en-us/library/windows/hardware/dn920025(v=vs.85).aspx?WT.mc_id=Blog_Intune_Announce_PCIT" TargetMode="External"/><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microsoft.com/office/2007/relationships/hdphoto" Target="../media/hdphoto2.wdp"/><Relationship Id="rId5" Type="http://schemas.openxmlformats.org/officeDocument/2006/relationships/image" Target="../media/image9.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Managing Client Devices</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 URI settings for Windows 10 devices</a:t>
            </a:r>
            <a:endParaRPr lang="en-US" dirty="0"/>
          </a:p>
        </p:txBody>
      </p:sp>
      <p:sp>
        <p:nvSpPr>
          <p:cNvPr id="3" name="Text Placeholder 2"/>
          <p:cNvSpPr>
            <a:spLocks noGrp="1"/>
          </p:cNvSpPr>
          <p:nvPr>
            <p:ph type="body" sz="quarter" idx="10"/>
          </p:nvPr>
        </p:nvSpPr>
        <p:spPr>
          <a:xfrm>
            <a:off x="386416" y="977340"/>
            <a:ext cx="11885514" cy="738559"/>
          </a:xfrm>
        </p:spPr>
        <p:txBody>
          <a:bodyPr/>
          <a:lstStyle/>
          <a:p>
            <a:r>
              <a:rPr lang="en-US" b="1" dirty="0"/>
              <a:t>References</a:t>
            </a:r>
            <a:endParaRPr lang="en-US" dirty="0"/>
          </a:p>
        </p:txBody>
      </p:sp>
      <p:sp>
        <p:nvSpPr>
          <p:cNvPr id="5" name="TextBox 4"/>
          <p:cNvSpPr txBox="1"/>
          <p:nvPr/>
        </p:nvSpPr>
        <p:spPr>
          <a:xfrm>
            <a:off x="-410223" y="2111319"/>
            <a:ext cx="6374742" cy="572383"/>
          </a:xfrm>
          <a:prstGeom prst="rect">
            <a:avLst/>
          </a:prstGeom>
          <a:noFill/>
        </p:spPr>
        <p:txBody>
          <a:bodyPr wrap="square" lIns="182854" tIns="146283" rIns="182854" bIns="146283"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hlinkClick r:id="rId2"/>
              </a:rPr>
              <a:t>Custom URI settings for Windows 10 devices</a:t>
            </a:r>
            <a:endParaRPr lang="en-US" sz="2000" dirty="0">
              <a:gradFill>
                <a:gsLst>
                  <a:gs pos="2917">
                    <a:schemeClr val="tx1"/>
                  </a:gs>
                  <a:gs pos="30000">
                    <a:schemeClr val="tx1"/>
                  </a:gs>
                </a:gsLst>
                <a:lin ang="5400000" scaled="0"/>
              </a:gra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80" y="2659181"/>
            <a:ext cx="4996828" cy="4122412"/>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285" y="2659182"/>
            <a:ext cx="4580600" cy="4122412"/>
          </a:xfrm>
          <a:prstGeom prst="rect">
            <a:avLst/>
          </a:prstGeom>
        </p:spPr>
      </p:pic>
      <p:sp>
        <p:nvSpPr>
          <p:cNvPr id="10" name="Rectangle 9"/>
          <p:cNvSpPr/>
          <p:nvPr/>
        </p:nvSpPr>
        <p:spPr>
          <a:xfrm>
            <a:off x="5295251" y="2115182"/>
            <a:ext cx="4981985" cy="572383"/>
          </a:xfrm>
          <a:prstGeom prst="rect">
            <a:avLst/>
          </a:prstGeom>
          <a:noFill/>
        </p:spPr>
        <p:txBody>
          <a:bodyPr wrap="square" lIns="182854" tIns="146283" rIns="182854" bIns="146283"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hlinkClick r:id="rId5"/>
              </a:rPr>
              <a:t>Configuration service provider reference</a:t>
            </a:r>
            <a:endParaRPr lang="en-US" sz="2000" dirty="0">
              <a:gradFill>
                <a:gsLst>
                  <a:gs pos="2917">
                    <a:schemeClr val="tx1"/>
                  </a:gs>
                  <a:gs pos="30000">
                    <a:schemeClr val="tx1"/>
                  </a:gs>
                </a:gsLst>
                <a:lin ang="5400000" scaled="0"/>
              </a:gradFill>
            </a:endParaRPr>
          </a:p>
        </p:txBody>
      </p:sp>
      <p:sp>
        <p:nvSpPr>
          <p:cNvPr id="4" name="Rectangle 3"/>
          <p:cNvSpPr/>
          <p:nvPr/>
        </p:nvSpPr>
        <p:spPr>
          <a:xfrm>
            <a:off x="10353089" y="1344304"/>
            <a:ext cx="2165057" cy="1161051"/>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Times New Roman" panose="02020603050405020304" pitchFamily="18" charset="0"/>
              </a:rPr>
              <a:t>List of CSP’s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1599" dirty="0">
                <a:latin typeface="Calibri" panose="020F0502020204030204" pitchFamily="34" charset="0"/>
                <a:ea typeface="Calibri" panose="020F0502020204030204" pitchFamily="34" charset="0"/>
                <a:cs typeface="Times New Roman" panose="02020603050405020304" pitchFamily="18" charset="0"/>
              </a:rPr>
              <a:t>HKLM\SOFTWARE\Microsoft\Provisioning\CSPs\.\Vendor\MSFT</a:t>
            </a:r>
            <a:endParaRPr lang="en-US" dirty="0"/>
          </a:p>
        </p:txBody>
      </p:sp>
      <p:pic>
        <p:nvPicPr>
          <p:cNvPr id="6" name="Picture 5"/>
          <p:cNvPicPr>
            <a:picLocks noChangeAspect="1"/>
          </p:cNvPicPr>
          <p:nvPr/>
        </p:nvPicPr>
        <p:blipFill>
          <a:blip r:embed="rId6"/>
          <a:stretch>
            <a:fillRect/>
          </a:stretch>
        </p:blipFill>
        <p:spPr>
          <a:xfrm>
            <a:off x="10353089" y="2659181"/>
            <a:ext cx="1918843" cy="4166875"/>
          </a:xfrm>
          <a:prstGeom prst="rect">
            <a:avLst/>
          </a:prstGeom>
        </p:spPr>
      </p:pic>
    </p:spTree>
    <p:extLst>
      <p:ext uri="{BB962C8B-B14F-4D97-AF65-F5344CB8AC3E}">
        <p14:creationId xmlns:p14="http://schemas.microsoft.com/office/powerpoint/2010/main" val="1199337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6688" y="426967"/>
            <a:ext cx="12114411" cy="6192197"/>
          </a:xfrm>
          <a:prstGeom prst="rect">
            <a:avLst/>
          </a:prstGeom>
        </p:spPr>
      </p:pic>
    </p:spTree>
    <p:extLst>
      <p:ext uri="{BB962C8B-B14F-4D97-AF65-F5344CB8AC3E}">
        <p14:creationId xmlns:p14="http://schemas.microsoft.com/office/powerpoint/2010/main" val="38193681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US" sz="9000" b="0" i="0" u="none" strike="noStrike" kern="1200" cap="none" spc="-100" normalizeH="0" baseline="0" noProof="0" dirty="0">
              <a:ln w="3175">
                <a:noFill/>
              </a:ln>
              <a:gradFill>
                <a:gsLst>
                  <a:gs pos="96667">
                    <a:srgbClr val="FFFFFF"/>
                  </a:gs>
                  <a:gs pos="90000">
                    <a:srgbClr val="FFFFFF"/>
                  </a:gs>
                </a:gsLst>
                <a:lin ang="5400000" scaled="0"/>
              </a:gradFill>
              <a:effectLst/>
              <a:uLnTx/>
              <a:uFillTx/>
              <a:latin typeface="Segoe UI Light"/>
              <a:ea typeface="+mn-ea"/>
              <a:cs typeface="Segoe UI" pitchFamily="34" charset="0"/>
            </a:endParaRPr>
          </a:p>
        </p:txBody>
      </p:sp>
      <p:sp>
        <p:nvSpPr>
          <p:cNvPr id="2" name="Title 1"/>
          <p:cNvSpPr>
            <a:spLocks noGrp="1"/>
          </p:cNvSpPr>
          <p:nvPr>
            <p:ph type="title"/>
          </p:nvPr>
        </p:nvSpPr>
        <p:spPr>
          <a:xfrm>
            <a:off x="274638" y="2125662"/>
            <a:ext cx="11887200" cy="1181862"/>
          </a:xfrm>
        </p:spPr>
        <p:txBody>
          <a:bodyPr/>
          <a:lstStyle/>
          <a:p>
            <a:r>
              <a:rPr lang="en-US" dirty="0"/>
              <a:t>MDM Lifecycle</a:t>
            </a:r>
          </a:p>
        </p:txBody>
      </p:sp>
    </p:spTree>
    <p:extLst>
      <p:ext uri="{BB962C8B-B14F-4D97-AF65-F5344CB8AC3E}">
        <p14:creationId xmlns:p14="http://schemas.microsoft.com/office/powerpoint/2010/main" val="189013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780" y="127337"/>
            <a:ext cx="11887878" cy="917444"/>
          </a:xfrm>
        </p:spPr>
        <p:txBody>
          <a:bodyPr/>
          <a:lstStyle/>
          <a:p>
            <a:r>
              <a:rPr lang="en-US" dirty="0"/>
              <a:t>Mobile Device Management Lifecycle </a:t>
            </a:r>
          </a:p>
        </p:txBody>
      </p:sp>
      <p:sp>
        <p:nvSpPr>
          <p:cNvPr id="34" name="Oval 33"/>
          <p:cNvSpPr/>
          <p:nvPr/>
        </p:nvSpPr>
        <p:spPr bwMode="auto">
          <a:xfrm>
            <a:off x="4850279" y="2382423"/>
            <a:ext cx="2963582" cy="3108078"/>
          </a:xfrm>
          <a:prstGeom prst="ellipse">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20" tIns="46611" rIns="46611" bIns="93220" numCol="1" spcCol="0" rtlCol="0" fromWordArt="0" anchor="ctr" anchorCtr="0" forceAA="0" compatLnSpc="1">
            <a:prstTxWarp prst="textNoShape">
              <a:avLst/>
            </a:prstTxWarp>
            <a:noAutofit/>
          </a:bodyPr>
          <a:lstStyle/>
          <a:p>
            <a:pPr algn="ctr" defTabSz="931989" fontAlgn="base">
              <a:lnSpc>
                <a:spcPct val="90000"/>
              </a:lnSpc>
              <a:spcBef>
                <a:spcPct val="0"/>
              </a:spcBef>
              <a:spcAft>
                <a:spcPts val="2400"/>
              </a:spcAft>
            </a:pPr>
            <a:r>
              <a:rPr lang="en-US" sz="1598" spc="-52" dirty="0">
                <a:solidFill>
                  <a:schemeClr val="bg1"/>
                </a:solidFill>
                <a:ea typeface="Segoe UI" pitchFamily="34" charset="0"/>
                <a:cs typeface="Segoe UI" pitchFamily="34" charset="0"/>
              </a:rPr>
              <a:t>One consistent set </a:t>
            </a:r>
            <a:br>
              <a:rPr lang="en-US" sz="1598" spc="-52" dirty="0">
                <a:solidFill>
                  <a:schemeClr val="bg1"/>
                </a:solidFill>
                <a:ea typeface="Segoe UI" pitchFamily="34" charset="0"/>
                <a:cs typeface="Segoe UI" pitchFamily="34" charset="0"/>
              </a:rPr>
            </a:br>
            <a:r>
              <a:rPr lang="en-US" sz="1598" spc="-52" dirty="0">
                <a:solidFill>
                  <a:schemeClr val="bg1"/>
                </a:solidFill>
                <a:ea typeface="Segoe UI" pitchFamily="34" charset="0"/>
                <a:cs typeface="Segoe UI" pitchFamily="34" charset="0"/>
              </a:rPr>
              <a:t>of MDM capabilities across Mobile, Desktop, and </a:t>
            </a:r>
            <a:r>
              <a:rPr lang="en-US" sz="1598" spc="-52" dirty="0" err="1">
                <a:solidFill>
                  <a:schemeClr val="bg1"/>
                </a:solidFill>
                <a:ea typeface="Segoe UI" pitchFamily="34" charset="0"/>
                <a:cs typeface="Segoe UI" pitchFamily="34" charset="0"/>
              </a:rPr>
              <a:t>IoT</a:t>
            </a:r>
            <a:endParaRPr lang="en-US" sz="1598" spc="-52" dirty="0">
              <a:solidFill>
                <a:schemeClr val="bg1"/>
              </a:solidFill>
              <a:ea typeface="Segoe UI" pitchFamily="34" charset="0"/>
              <a:cs typeface="Segoe UI" pitchFamily="34" charset="0"/>
            </a:endParaRPr>
          </a:p>
        </p:txBody>
      </p:sp>
      <p:sp>
        <p:nvSpPr>
          <p:cNvPr id="35" name="Rectangular Callout 34"/>
          <p:cNvSpPr/>
          <p:nvPr/>
        </p:nvSpPr>
        <p:spPr bwMode="auto">
          <a:xfrm>
            <a:off x="9066148" y="1405632"/>
            <a:ext cx="3097212" cy="1548231"/>
          </a:xfrm>
          <a:prstGeom prst="wedgeRectCallout">
            <a:avLst>
              <a:gd name="adj1" fmla="val -94191"/>
              <a:gd name="adj2" fmla="val -19302"/>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Provisioning</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Bulk enrollment</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Simple bootstrap</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Converged protocol</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Azure AD Integration</a:t>
            </a:r>
          </a:p>
        </p:txBody>
      </p:sp>
      <p:sp>
        <p:nvSpPr>
          <p:cNvPr id="36" name="Rectangular Callout 35"/>
          <p:cNvSpPr/>
          <p:nvPr/>
        </p:nvSpPr>
        <p:spPr bwMode="auto">
          <a:xfrm>
            <a:off x="9061049" y="3816928"/>
            <a:ext cx="3138819" cy="3073802"/>
          </a:xfrm>
          <a:prstGeom prst="wedgeRectCallout">
            <a:avLst>
              <a:gd name="adj1" fmla="val -87883"/>
              <a:gd name="adj2" fmla="val 18213"/>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Extended set of policies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Context based policies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Client certificates – Direct install (PFX)</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Enterprise Wi-Fi profiles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VPN profiles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Email provisioning</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MDM Push when user not logged in</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Kiosk Mode, Start screen configuration and control</a:t>
            </a:r>
          </a:p>
        </p:txBody>
      </p:sp>
      <p:sp>
        <p:nvSpPr>
          <p:cNvPr id="37" name="Rectangular Callout 36"/>
          <p:cNvSpPr/>
          <p:nvPr/>
        </p:nvSpPr>
        <p:spPr bwMode="auto">
          <a:xfrm>
            <a:off x="259522" y="4073049"/>
            <a:ext cx="3358356" cy="2520611"/>
          </a:xfrm>
          <a:prstGeom prst="wedgeRectCallout">
            <a:avLst>
              <a:gd name="adj1" fmla="val 76167"/>
              <a:gd name="adj2" fmla="val 13894"/>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Curated Windows Store Apps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Windows Store for Business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License reclaim/re-use</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Enterprise App management</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LOB app management</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App inventory (MDM/Store)</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App allow/deny list</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Windows Information protection</a:t>
            </a:r>
          </a:p>
        </p:txBody>
      </p:sp>
      <p:sp>
        <p:nvSpPr>
          <p:cNvPr id="38" name="Rectangular Callout 37"/>
          <p:cNvSpPr/>
          <p:nvPr/>
        </p:nvSpPr>
        <p:spPr bwMode="auto">
          <a:xfrm>
            <a:off x="265151" y="2683977"/>
            <a:ext cx="3352727" cy="1039707"/>
          </a:xfrm>
          <a:prstGeom prst="wedgeRectCallout">
            <a:avLst>
              <a:gd name="adj1" fmla="val 61493"/>
              <a:gd name="adj2" fmla="val 15991"/>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Remote Lock, PIN reset, Ring, Find</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Full device wipe </a:t>
            </a:r>
          </a:p>
        </p:txBody>
      </p:sp>
      <p:sp>
        <p:nvSpPr>
          <p:cNvPr id="39" name="Rectangular Callout 38"/>
          <p:cNvSpPr/>
          <p:nvPr/>
        </p:nvSpPr>
        <p:spPr bwMode="auto">
          <a:xfrm>
            <a:off x="265150" y="1403043"/>
            <a:ext cx="3352727" cy="1039707"/>
          </a:xfrm>
          <a:prstGeom prst="wedgeRectCallout">
            <a:avLst>
              <a:gd name="adj1" fmla="val 97527"/>
              <a:gd name="adj2" fmla="val -6040"/>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Un-enrollment with alerts</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Removal of configuration</a:t>
            </a:r>
          </a:p>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  &amp; EDP protected data</a:t>
            </a:r>
          </a:p>
        </p:txBody>
      </p:sp>
      <p:grpSp>
        <p:nvGrpSpPr>
          <p:cNvPr id="3" name="Group 2"/>
          <p:cNvGrpSpPr/>
          <p:nvPr/>
        </p:nvGrpSpPr>
        <p:grpSpPr>
          <a:xfrm rot="1153166">
            <a:off x="3576685" y="1113860"/>
            <a:ext cx="5501748" cy="5667671"/>
            <a:chOff x="2548829" y="997842"/>
            <a:chExt cx="4046344" cy="4168375"/>
          </a:xfrm>
          <a:solidFill>
            <a:schemeClr val="tx1"/>
          </a:solidFill>
        </p:grpSpPr>
        <p:grpSp>
          <p:nvGrpSpPr>
            <p:cNvPr id="6" name="Group 5"/>
            <p:cNvGrpSpPr>
              <a:grpSpLocks noChangeAspect="1"/>
            </p:cNvGrpSpPr>
            <p:nvPr/>
          </p:nvGrpSpPr>
          <p:grpSpPr>
            <a:xfrm>
              <a:off x="2548829" y="997842"/>
              <a:ext cx="4046344" cy="4168375"/>
              <a:chOff x="3534889" y="1525022"/>
              <a:chExt cx="5112679" cy="5266869"/>
            </a:xfrm>
            <a:grpFill/>
          </p:grpSpPr>
          <p:sp>
            <p:nvSpPr>
              <p:cNvPr id="15" name="Freeform 14"/>
              <p:cNvSpPr/>
              <p:nvPr/>
            </p:nvSpPr>
            <p:spPr bwMode="auto">
              <a:xfrm rot="3890768">
                <a:off x="3867635" y="1841986"/>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17"/>
              <p:cNvSpPr/>
              <p:nvPr/>
            </p:nvSpPr>
            <p:spPr bwMode="auto">
              <a:xfrm rot="11100000">
                <a:off x="7062338" y="2380829"/>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Freeform 19"/>
              <p:cNvSpPr/>
              <p:nvPr/>
            </p:nvSpPr>
            <p:spPr bwMode="auto">
              <a:xfrm rot="3900000" flipH="1" flipV="1">
                <a:off x="6753167" y="4234621"/>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Freeform 21"/>
              <p:cNvSpPr/>
              <p:nvPr/>
            </p:nvSpPr>
            <p:spPr bwMode="auto">
              <a:xfrm rot="7500000" flipH="1" flipV="1">
                <a:off x="4996355" y="4897489"/>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Freeform 23"/>
              <p:cNvSpPr/>
              <p:nvPr/>
            </p:nvSpPr>
            <p:spPr bwMode="auto">
              <a:xfrm rot="11160000" flipH="1" flipV="1">
                <a:off x="3546630" y="3696260"/>
                <a:ext cx="1561655"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Freeform 25"/>
              <p:cNvSpPr/>
              <p:nvPr/>
            </p:nvSpPr>
            <p:spPr bwMode="auto">
              <a:xfrm rot="7500000">
                <a:off x="5613676" y="1192276"/>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bg2"/>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3" name="Rectangle 32"/>
            <p:cNvSpPr/>
            <p:nvPr/>
          </p:nvSpPr>
          <p:spPr>
            <a:xfrm rot="716082">
              <a:off x="4304693" y="1323910"/>
              <a:ext cx="1014659" cy="419431"/>
            </a:xfrm>
            <a:prstGeom prst="rect">
              <a:avLst/>
            </a:prstGeom>
            <a:no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88824">
                <a:lnSpc>
                  <a:spcPct val="90000"/>
                </a:lnSpc>
                <a:spcBef>
                  <a:spcPct val="0"/>
                </a:spcBef>
              </a:pPr>
              <a:r>
                <a:rPr lang="en-US" sz="1046" b="1" dirty="0">
                  <a:solidFill>
                    <a:schemeClr val="accent2">
                      <a:lumMod val="50000"/>
                    </a:schemeClr>
                  </a:solidFill>
                </a:rPr>
                <a:t>ENROLLMENT</a:t>
              </a:r>
            </a:p>
          </p:txBody>
        </p:sp>
        <p:sp>
          <p:nvSpPr>
            <p:cNvPr id="40" name="Rectangle 39"/>
            <p:cNvSpPr/>
            <p:nvPr/>
          </p:nvSpPr>
          <p:spPr>
            <a:xfrm rot="4047511">
              <a:off x="5613956" y="2287975"/>
              <a:ext cx="742146" cy="472252"/>
            </a:xfrm>
            <a:prstGeom prst="rect">
              <a:avLst/>
            </a:prstGeom>
            <a:solidFill>
              <a:schemeClr val="bg2"/>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1049" b="1" dirty="0">
                  <a:solidFill>
                    <a:srgbClr val="002050"/>
                  </a:solidFill>
                </a:rPr>
                <a:t>INVENTORY</a:t>
              </a:r>
            </a:p>
          </p:txBody>
        </p:sp>
        <p:sp>
          <p:nvSpPr>
            <p:cNvPr id="41" name="Rectangle 40"/>
            <p:cNvSpPr/>
            <p:nvPr/>
          </p:nvSpPr>
          <p:spPr>
            <a:xfrm rot="824205">
              <a:off x="3905498" y="4386276"/>
              <a:ext cx="716026" cy="452020"/>
            </a:xfrm>
            <a:prstGeom prst="rect">
              <a:avLst/>
            </a:prstGeom>
            <a:solidFill>
              <a:schemeClr val="bg2"/>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1000" b="1" dirty="0">
                  <a:solidFill>
                    <a:srgbClr val="002050"/>
                  </a:solidFill>
                </a:rPr>
                <a:t>APPLICATION  MANAGEMENT</a:t>
              </a:r>
            </a:p>
          </p:txBody>
        </p:sp>
        <p:sp>
          <p:nvSpPr>
            <p:cNvPr id="42" name="Rectangle 41"/>
            <p:cNvSpPr/>
            <p:nvPr/>
          </p:nvSpPr>
          <p:spPr>
            <a:xfrm rot="18421824">
              <a:off x="5351673" y="3843406"/>
              <a:ext cx="830973" cy="360444"/>
            </a:xfrm>
            <a:prstGeom prst="rect">
              <a:avLst/>
            </a:prstGeom>
            <a:solidFill>
              <a:schemeClr val="bg2"/>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1049" b="1" dirty="0">
                  <a:solidFill>
                    <a:srgbClr val="002050"/>
                  </a:solidFill>
                </a:rPr>
                <a:t>DEVICE CONFIGURATION AND SECURITY</a:t>
              </a:r>
            </a:p>
          </p:txBody>
        </p:sp>
        <p:sp>
          <p:nvSpPr>
            <p:cNvPr id="43" name="Rectangle 42"/>
            <p:cNvSpPr/>
            <p:nvPr/>
          </p:nvSpPr>
          <p:spPr>
            <a:xfrm rot="15340217">
              <a:off x="2597267" y="3375617"/>
              <a:ext cx="1110089" cy="321814"/>
            </a:xfrm>
            <a:prstGeom prst="rect">
              <a:avLst/>
            </a:prstGeom>
            <a:solidFill>
              <a:schemeClr val="bg2"/>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1049" b="1" dirty="0">
                  <a:solidFill>
                    <a:srgbClr val="002050"/>
                  </a:solidFill>
                </a:rPr>
                <a:t>REMOTE ASSISTANCE </a:t>
              </a:r>
            </a:p>
          </p:txBody>
        </p:sp>
        <p:sp>
          <p:nvSpPr>
            <p:cNvPr id="44" name="Rectangle 43"/>
            <p:cNvSpPr/>
            <p:nvPr/>
          </p:nvSpPr>
          <p:spPr>
            <a:xfrm rot="18732548">
              <a:off x="2970019" y="1798406"/>
              <a:ext cx="942963" cy="503687"/>
            </a:xfrm>
            <a:prstGeom prst="rect">
              <a:avLst/>
            </a:prstGeom>
            <a:no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1049" b="1" dirty="0">
                  <a:solidFill>
                    <a:srgbClr val="002050"/>
                  </a:solidFill>
                </a:rPr>
                <a:t>UNENROLLMENT</a:t>
              </a:r>
            </a:p>
          </p:txBody>
        </p:sp>
      </p:grpSp>
      <p:sp>
        <p:nvSpPr>
          <p:cNvPr id="25" name="Rectangular Callout 24"/>
          <p:cNvSpPr/>
          <p:nvPr/>
        </p:nvSpPr>
        <p:spPr bwMode="auto">
          <a:xfrm>
            <a:off x="9056923" y="2985949"/>
            <a:ext cx="3125270" cy="785445"/>
          </a:xfrm>
          <a:prstGeom prst="wedgeRectCallout">
            <a:avLst>
              <a:gd name="adj1" fmla="val -58964"/>
              <a:gd name="adj2" fmla="val 28338"/>
            </a:avLst>
          </a:prstGeom>
          <a:solidFill>
            <a:schemeClr val="accent1">
              <a:lumMod val="75000"/>
            </a:schemeClr>
          </a:solid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28" tIns="137121" rIns="91414" bIns="137121" numCol="1" spcCol="0" rtlCol="0" fromWordArt="0" anchor="t" anchorCtr="0" forceAA="0" compatLnSpc="1">
            <a:prstTxWarp prst="textNoShape">
              <a:avLst/>
            </a:prstTxWarp>
            <a:spAutoFit/>
          </a:bodyPr>
          <a:lstStyle/>
          <a:p>
            <a:pPr marL="112685" indent="-112685" defTabSz="931801" fontAlgn="base">
              <a:lnSpc>
                <a:spcPct val="90000"/>
              </a:lnSpc>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Enhanced inventory for compliance decisions</a:t>
            </a:r>
          </a:p>
        </p:txBody>
      </p:sp>
    </p:spTree>
    <p:extLst>
      <p:ext uri="{BB962C8B-B14F-4D97-AF65-F5344CB8AC3E}">
        <p14:creationId xmlns:p14="http://schemas.microsoft.com/office/powerpoint/2010/main" val="22057321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342453"/>
          </a:xfrm>
        </p:spPr>
        <p:txBody>
          <a:bodyPr/>
          <a:lstStyle/>
          <a:p>
            <a:r>
              <a:rPr lang="en-US" sz="6600" dirty="0"/>
              <a:t>Management Labs</a:t>
            </a:r>
            <a:br>
              <a:rPr lang="en-US" sz="6600" dirty="0"/>
            </a:br>
            <a:br>
              <a:rPr lang="en-US" sz="6600" dirty="0"/>
            </a:br>
            <a:r>
              <a:rPr lang="en-US" sz="3200" dirty="0"/>
              <a:t>Module 03-01: Set MDM Policies in Intune (EDP, Whitelist Apps..)</a:t>
            </a:r>
            <a:br>
              <a:rPr lang="en-US" sz="3200" dirty="0"/>
            </a:br>
            <a:r>
              <a:rPr lang="en-US" sz="3200" dirty="0"/>
              <a:t>Module 03-02: Publish LOB App and Business Store App in Intune </a:t>
            </a:r>
            <a:br>
              <a:rPr lang="en-US" sz="3200" dirty="0"/>
            </a:br>
            <a:r>
              <a:rPr lang="en-US" sz="3200" dirty="0"/>
              <a:t>Module 03-03: Enroll Clients with Intune</a:t>
            </a:r>
          </a:p>
        </p:txBody>
      </p:sp>
    </p:spTree>
    <p:extLst>
      <p:ext uri="{BB962C8B-B14F-4D97-AF65-F5344CB8AC3E}">
        <p14:creationId xmlns:p14="http://schemas.microsoft.com/office/powerpoint/2010/main" val="43432785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265362923"/>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marL="0" algn="l" defTabSz="932742" rtl="0" eaLnBrk="1" latinLnBrk="0" hangingPunct="1"/>
                      <a:r>
                        <a:rPr lang="en-US" sz="1100" kern="1200" dirty="0">
                          <a:solidFill>
                            <a:schemeClr val="dk1"/>
                          </a:solidFill>
                          <a:latin typeface="+mn-lt"/>
                          <a:ea typeface="+mn-ea"/>
                          <a:cs typeface="+mn-cs"/>
                        </a:rPr>
                        <a:t>Module 1 – Base System Setup</a:t>
                      </a: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2 – Configuration</a:t>
                      </a: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marL="0" algn="l" defTabSz="932742" rtl="0" eaLnBrk="1" latinLnBrk="0" hangingPunct="1"/>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(RMS/EDP)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9577735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Part 3 </a:t>
            </a:r>
            <a:r>
              <a:rPr lang="en-US"/>
              <a:t>– Client </a:t>
            </a:r>
            <a:r>
              <a:rPr lang="en-US" dirty="0"/>
              <a:t>Management</a:t>
            </a:r>
            <a:br>
              <a:rPr lang="en-US" dirty="0"/>
            </a:br>
            <a:endParaRPr lang="en-US" dirty="0"/>
          </a:p>
        </p:txBody>
      </p:sp>
      <p:sp>
        <p:nvSpPr>
          <p:cNvPr id="3" name="Textplatzhalter 2"/>
          <p:cNvSpPr>
            <a:spLocks noGrp="1"/>
          </p:cNvSpPr>
          <p:nvPr>
            <p:ph type="body" sz="quarter" idx="10"/>
          </p:nvPr>
        </p:nvSpPr>
        <p:spPr>
          <a:xfrm>
            <a:off x="274638" y="1212850"/>
            <a:ext cx="11887200" cy="3323987"/>
          </a:xfrm>
        </p:spPr>
        <p:txBody>
          <a:bodyPr/>
          <a:lstStyle/>
          <a:p>
            <a:pPr marL="582873" indent="-582873">
              <a:buFont typeface="Arial" panose="020B0604020202020204" pitchFamily="34" charset="0"/>
              <a:buChar char="•"/>
            </a:pPr>
            <a:r>
              <a:rPr lang="en-US" dirty="0"/>
              <a:t>Set MDM Policies in </a:t>
            </a:r>
            <a:r>
              <a:rPr lang="en-US"/>
              <a:t>Intune (WIP, </a:t>
            </a:r>
            <a:r>
              <a:rPr lang="en-US" dirty="0"/>
              <a:t>Whitelist Apps..)</a:t>
            </a:r>
          </a:p>
          <a:p>
            <a:pPr marL="582873" indent="-582873">
              <a:buFont typeface="Arial" panose="020B0604020202020204" pitchFamily="34" charset="0"/>
              <a:buChar char="•"/>
            </a:pPr>
            <a:r>
              <a:rPr lang="en-US" dirty="0"/>
              <a:t>Publish LOB App and Business Store App in Intune</a:t>
            </a:r>
          </a:p>
          <a:p>
            <a:pPr marL="582873" indent="-582873">
              <a:buFont typeface="Arial" panose="020B0604020202020204" pitchFamily="34" charset="0"/>
              <a:buChar char="•"/>
            </a:pPr>
            <a:r>
              <a:rPr lang="en-US" dirty="0"/>
              <a:t>Get “Windows Store for Business” app from private store</a:t>
            </a:r>
          </a:p>
          <a:p>
            <a:pPr marL="582873" indent="-582873">
              <a:buFont typeface="Arial" panose="020B0604020202020204" pitchFamily="34" charset="0"/>
              <a:buChar char="•"/>
            </a:pPr>
            <a:r>
              <a:rPr lang="en-US" dirty="0"/>
              <a:t>Enroll Clients with Intune</a:t>
            </a:r>
          </a:p>
        </p:txBody>
      </p:sp>
    </p:spTree>
    <p:extLst>
      <p:ext uri="{BB962C8B-B14F-4D97-AF65-F5344CB8AC3E}">
        <p14:creationId xmlns:p14="http://schemas.microsoft.com/office/powerpoint/2010/main" val="5428243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23181" y="611398"/>
            <a:ext cx="11313278" cy="1147102"/>
          </a:xfrm>
          <a:prstGeom prst="rect">
            <a:avLst/>
          </a:prstGeom>
        </p:spPr>
        <p:txBody>
          <a:bodyPr lIns="93260" tIns="46631" rIns="93260" bIns="46631" anchor="ct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100000">
                      <a:schemeClr val="tx1">
                        <a:lumMod val="65000"/>
                        <a:lumOff val="35000"/>
                      </a:schemeClr>
                    </a:gs>
                  </a:gsLst>
                  <a:lin ang="5400000" scaled="0"/>
                  <a:tileRect/>
                </a:gradFill>
                <a:effectLst/>
                <a:latin typeface="+mj-lt"/>
                <a:ea typeface="+mn-ea"/>
                <a:cs typeface="Arial" charset="0"/>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endParaRPr kumimoji="0" lang="en-US" sz="9000" b="0" i="0" u="none" strike="noStrike" kern="1200" cap="none" spc="-100" normalizeH="0" baseline="0" noProof="0" dirty="0">
              <a:ln w="3175">
                <a:noFill/>
              </a:ln>
              <a:gradFill>
                <a:gsLst>
                  <a:gs pos="96667">
                    <a:srgbClr val="FFFFFF"/>
                  </a:gs>
                  <a:gs pos="90000">
                    <a:srgbClr val="FFFFFF"/>
                  </a:gs>
                </a:gsLst>
                <a:lin ang="5400000" scaled="0"/>
              </a:gradFill>
              <a:effectLst/>
              <a:uLnTx/>
              <a:uFillTx/>
              <a:latin typeface="Segoe UI Light"/>
              <a:ea typeface="+mn-ea"/>
              <a:cs typeface="Segoe UI" pitchFamily="34" charset="0"/>
            </a:endParaRPr>
          </a:p>
        </p:txBody>
      </p:sp>
      <p:sp>
        <p:nvSpPr>
          <p:cNvPr id="2" name="Title 1"/>
          <p:cNvSpPr>
            <a:spLocks noGrp="1"/>
          </p:cNvSpPr>
          <p:nvPr>
            <p:ph type="title"/>
          </p:nvPr>
        </p:nvSpPr>
        <p:spPr>
          <a:xfrm>
            <a:off x="274638" y="2125662"/>
            <a:ext cx="11887200" cy="1181862"/>
          </a:xfrm>
        </p:spPr>
        <p:txBody>
          <a:bodyPr/>
          <a:lstStyle/>
          <a:p>
            <a:r>
              <a:rPr lang="en-US" dirty="0"/>
              <a:t>OMA-DM</a:t>
            </a:r>
          </a:p>
        </p:txBody>
      </p:sp>
    </p:spTree>
    <p:extLst>
      <p:ext uri="{BB962C8B-B14F-4D97-AF65-F5344CB8AC3E}">
        <p14:creationId xmlns:p14="http://schemas.microsoft.com/office/powerpoint/2010/main" val="372163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82" y="295730"/>
            <a:ext cx="12160111" cy="917444"/>
          </a:xfrm>
        </p:spPr>
        <p:txBody>
          <a:bodyPr/>
          <a:lstStyle/>
          <a:p>
            <a:r>
              <a:rPr lang="en-US" dirty="0"/>
              <a:t>Windows 10 Mobile Management Architecture</a:t>
            </a:r>
          </a:p>
        </p:txBody>
      </p:sp>
      <p:grpSp>
        <p:nvGrpSpPr>
          <p:cNvPr id="55" name="Group 54"/>
          <p:cNvGrpSpPr/>
          <p:nvPr/>
        </p:nvGrpSpPr>
        <p:grpSpPr>
          <a:xfrm>
            <a:off x="1988427" y="2842228"/>
            <a:ext cx="9127664" cy="2996303"/>
            <a:chOff x="503238" y="3004456"/>
            <a:chExt cx="9300933" cy="2996728"/>
          </a:xfrm>
          <a:solidFill>
            <a:schemeClr val="tx2">
              <a:lumMod val="20000"/>
              <a:lumOff val="80000"/>
            </a:schemeClr>
          </a:solidFill>
        </p:grpSpPr>
        <p:grpSp>
          <p:nvGrpSpPr>
            <p:cNvPr id="42" name="Group 41"/>
            <p:cNvGrpSpPr/>
            <p:nvPr/>
          </p:nvGrpSpPr>
          <p:grpSpPr>
            <a:xfrm>
              <a:off x="503238" y="3004457"/>
              <a:ext cx="9300932" cy="2996727"/>
              <a:chOff x="5407388" y="2920556"/>
              <a:chExt cx="26922659" cy="2112034"/>
            </a:xfrm>
            <a:grpFill/>
          </p:grpSpPr>
          <p:sp>
            <p:nvSpPr>
              <p:cNvPr id="39" name="Rectangle 38"/>
              <p:cNvSpPr/>
              <p:nvPr/>
            </p:nvSpPr>
            <p:spPr bwMode="auto">
              <a:xfrm>
                <a:off x="5407388" y="2920556"/>
                <a:ext cx="6525849" cy="656740"/>
              </a:xfrm>
              <a:prstGeom prst="rect">
                <a:avLst/>
              </a:prstGeom>
              <a:grp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rgbClr val="505050"/>
                    </a:solidFill>
                  </a:rPr>
                  <a:t>MDM Client</a:t>
                </a:r>
              </a:p>
            </p:txBody>
          </p:sp>
          <p:sp>
            <p:nvSpPr>
              <p:cNvPr id="40" name="Rectangle 39"/>
              <p:cNvSpPr/>
              <p:nvPr/>
            </p:nvSpPr>
            <p:spPr bwMode="auto">
              <a:xfrm>
                <a:off x="5407388" y="3648203"/>
                <a:ext cx="26922659" cy="656740"/>
              </a:xfrm>
              <a:prstGeom prst="rect">
                <a:avLst/>
              </a:prstGeom>
              <a:grp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r>
                  <a:rPr lang="en-US" sz="2000" b="1" kern="0" dirty="0">
                    <a:solidFill>
                      <a:srgbClr val="505050"/>
                    </a:solidFill>
                  </a:rPr>
                  <a:t>Common Device Configurator</a:t>
                </a:r>
              </a:p>
            </p:txBody>
          </p:sp>
          <p:sp>
            <p:nvSpPr>
              <p:cNvPr id="41" name="Rectangle 40"/>
              <p:cNvSpPr/>
              <p:nvPr/>
            </p:nvSpPr>
            <p:spPr bwMode="auto">
              <a:xfrm>
                <a:off x="5407388" y="4375850"/>
                <a:ext cx="6525850" cy="6567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chemeClr val="tx1"/>
                    </a:solidFill>
                  </a:rPr>
                  <a:t>WMI providers</a:t>
                </a:r>
              </a:p>
            </p:txBody>
          </p:sp>
        </p:grpSp>
        <p:grpSp>
          <p:nvGrpSpPr>
            <p:cNvPr id="43" name="Group 42"/>
            <p:cNvGrpSpPr/>
            <p:nvPr/>
          </p:nvGrpSpPr>
          <p:grpSpPr>
            <a:xfrm>
              <a:off x="2852057" y="3004456"/>
              <a:ext cx="6952113" cy="2996727"/>
              <a:chOff x="5407388" y="2920556"/>
              <a:chExt cx="20123720" cy="2112034"/>
            </a:xfrm>
            <a:grpFill/>
          </p:grpSpPr>
          <p:sp>
            <p:nvSpPr>
              <p:cNvPr id="44" name="Rectangle 43"/>
              <p:cNvSpPr/>
              <p:nvPr/>
            </p:nvSpPr>
            <p:spPr bwMode="auto">
              <a:xfrm>
                <a:off x="5407388" y="2920556"/>
                <a:ext cx="6525849" cy="656740"/>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rgbClr val="505050"/>
                    </a:solidFill>
                  </a:rPr>
                  <a:t>Provisioning Engine</a:t>
                </a:r>
              </a:p>
            </p:txBody>
          </p:sp>
          <p:sp>
            <p:nvSpPr>
              <p:cNvPr id="46" name="Rectangle 45"/>
              <p:cNvSpPr/>
              <p:nvPr/>
            </p:nvSpPr>
            <p:spPr bwMode="auto">
              <a:xfrm>
                <a:off x="5407388" y="4375850"/>
                <a:ext cx="20123720" cy="656740"/>
              </a:xfrm>
              <a:prstGeom prst="rect">
                <a:avLst/>
              </a:prstGeom>
              <a:grp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r>
                  <a:rPr lang="en-US" sz="2000" b="1" kern="0" dirty="0">
                    <a:solidFill>
                      <a:srgbClr val="505050"/>
                    </a:solidFill>
                  </a:rPr>
                  <a:t>MDM Configuration Service Providers (CSP’s)</a:t>
                </a:r>
              </a:p>
            </p:txBody>
          </p:sp>
        </p:grpSp>
        <p:sp>
          <p:nvSpPr>
            <p:cNvPr id="48" name="Rectangle 47"/>
            <p:cNvSpPr/>
            <p:nvPr/>
          </p:nvSpPr>
          <p:spPr bwMode="auto">
            <a:xfrm>
              <a:off x="5200876" y="3004457"/>
              <a:ext cx="2254476" cy="93183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rgbClr val="505050"/>
                  </a:solidFill>
                </a:rPr>
                <a:t>EAS Client</a:t>
              </a:r>
            </a:p>
          </p:txBody>
        </p:sp>
        <p:sp>
          <p:nvSpPr>
            <p:cNvPr id="52" name="Rectangle 51"/>
            <p:cNvSpPr/>
            <p:nvPr/>
          </p:nvSpPr>
          <p:spPr bwMode="auto">
            <a:xfrm>
              <a:off x="7549695" y="3004456"/>
              <a:ext cx="2254476" cy="93183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chemeClr val="tx1"/>
                  </a:solidFill>
                </a:rPr>
                <a:t>WMI Bridge</a:t>
              </a:r>
            </a:p>
          </p:txBody>
        </p:sp>
      </p:grpSp>
      <p:grpSp>
        <p:nvGrpSpPr>
          <p:cNvPr id="59" name="Group 58"/>
          <p:cNvGrpSpPr/>
          <p:nvPr/>
        </p:nvGrpSpPr>
        <p:grpSpPr>
          <a:xfrm>
            <a:off x="623299" y="2372435"/>
            <a:ext cx="11309129" cy="623627"/>
            <a:chOff x="622505" y="2657646"/>
            <a:chExt cx="11310733" cy="623716"/>
          </a:xfrm>
        </p:grpSpPr>
        <p:sp>
          <p:nvSpPr>
            <p:cNvPr id="56" name="Freeform 55"/>
            <p:cNvSpPr>
              <a:spLocks noEditPoints="1"/>
            </p:cNvSpPr>
            <p:nvPr/>
          </p:nvSpPr>
          <p:spPr bwMode="auto">
            <a:xfrm flipV="1">
              <a:off x="641944" y="2959216"/>
              <a:ext cx="11291294" cy="45719"/>
            </a:xfrm>
            <a:custGeom>
              <a:avLst/>
              <a:gdLst>
                <a:gd name="T0" fmla="*/ 18368 w 18880"/>
                <a:gd name="T1" fmla="*/ 32 h 64"/>
                <a:gd name="T2" fmla="*/ 18880 w 18880"/>
                <a:gd name="T3" fmla="*/ 32 h 64"/>
                <a:gd name="T4" fmla="*/ 17632 w 18880"/>
                <a:gd name="T5" fmla="*/ 64 h 64"/>
                <a:gd name="T6" fmla="*/ 18080 w 18880"/>
                <a:gd name="T7" fmla="*/ 0 h 64"/>
                <a:gd name="T8" fmla="*/ 17312 w 18880"/>
                <a:gd name="T9" fmla="*/ 64 h 64"/>
                <a:gd name="T10" fmla="*/ 16864 w 18880"/>
                <a:gd name="T11" fmla="*/ 0 h 64"/>
                <a:gd name="T12" fmla="*/ 17312 w 18880"/>
                <a:gd name="T13" fmla="*/ 64 h 64"/>
                <a:gd name="T14" fmla="*/ 16064 w 18880"/>
                <a:gd name="T15" fmla="*/ 32 h 64"/>
                <a:gd name="T16" fmla="*/ 16576 w 18880"/>
                <a:gd name="T17" fmla="*/ 32 h 64"/>
                <a:gd name="T18" fmla="*/ 15328 w 18880"/>
                <a:gd name="T19" fmla="*/ 64 h 64"/>
                <a:gd name="T20" fmla="*/ 15776 w 18880"/>
                <a:gd name="T21" fmla="*/ 0 h 64"/>
                <a:gd name="T22" fmla="*/ 15008 w 18880"/>
                <a:gd name="T23" fmla="*/ 64 h 64"/>
                <a:gd name="T24" fmla="*/ 14560 w 18880"/>
                <a:gd name="T25" fmla="*/ 0 h 64"/>
                <a:gd name="T26" fmla="*/ 15008 w 18880"/>
                <a:gd name="T27" fmla="*/ 64 h 64"/>
                <a:gd name="T28" fmla="*/ 13760 w 18880"/>
                <a:gd name="T29" fmla="*/ 32 h 64"/>
                <a:gd name="T30" fmla="*/ 14272 w 18880"/>
                <a:gd name="T31" fmla="*/ 32 h 64"/>
                <a:gd name="T32" fmla="*/ 13024 w 18880"/>
                <a:gd name="T33" fmla="*/ 64 h 64"/>
                <a:gd name="T34" fmla="*/ 13472 w 18880"/>
                <a:gd name="T35" fmla="*/ 0 h 64"/>
                <a:gd name="T36" fmla="*/ 12704 w 18880"/>
                <a:gd name="T37" fmla="*/ 64 h 64"/>
                <a:gd name="T38" fmla="*/ 12256 w 18880"/>
                <a:gd name="T39" fmla="*/ 0 h 64"/>
                <a:gd name="T40" fmla="*/ 12704 w 18880"/>
                <a:gd name="T41" fmla="*/ 64 h 64"/>
                <a:gd name="T42" fmla="*/ 11456 w 18880"/>
                <a:gd name="T43" fmla="*/ 32 h 64"/>
                <a:gd name="T44" fmla="*/ 11968 w 18880"/>
                <a:gd name="T45" fmla="*/ 32 h 64"/>
                <a:gd name="T46" fmla="*/ 10720 w 18880"/>
                <a:gd name="T47" fmla="*/ 64 h 64"/>
                <a:gd name="T48" fmla="*/ 11168 w 18880"/>
                <a:gd name="T49" fmla="*/ 0 h 64"/>
                <a:gd name="T50" fmla="*/ 10400 w 18880"/>
                <a:gd name="T51" fmla="*/ 64 h 64"/>
                <a:gd name="T52" fmla="*/ 9952 w 18880"/>
                <a:gd name="T53" fmla="*/ 0 h 64"/>
                <a:gd name="T54" fmla="*/ 10400 w 18880"/>
                <a:gd name="T55" fmla="*/ 64 h 64"/>
                <a:gd name="T56" fmla="*/ 9152 w 18880"/>
                <a:gd name="T57" fmla="*/ 32 h 64"/>
                <a:gd name="T58" fmla="*/ 9664 w 18880"/>
                <a:gd name="T59" fmla="*/ 32 h 64"/>
                <a:gd name="T60" fmla="*/ 8416 w 18880"/>
                <a:gd name="T61" fmla="*/ 64 h 64"/>
                <a:gd name="T62" fmla="*/ 8864 w 18880"/>
                <a:gd name="T63" fmla="*/ 0 h 64"/>
                <a:gd name="T64" fmla="*/ 8096 w 18880"/>
                <a:gd name="T65" fmla="*/ 64 h 64"/>
                <a:gd name="T66" fmla="*/ 7648 w 18880"/>
                <a:gd name="T67" fmla="*/ 0 h 64"/>
                <a:gd name="T68" fmla="*/ 8096 w 18880"/>
                <a:gd name="T69" fmla="*/ 64 h 64"/>
                <a:gd name="T70" fmla="*/ 6848 w 18880"/>
                <a:gd name="T71" fmla="*/ 32 h 64"/>
                <a:gd name="T72" fmla="*/ 7360 w 18880"/>
                <a:gd name="T73" fmla="*/ 32 h 64"/>
                <a:gd name="T74" fmla="*/ 6112 w 18880"/>
                <a:gd name="T75" fmla="*/ 64 h 64"/>
                <a:gd name="T76" fmla="*/ 6560 w 18880"/>
                <a:gd name="T77" fmla="*/ 0 h 64"/>
                <a:gd name="T78" fmla="*/ 5792 w 18880"/>
                <a:gd name="T79" fmla="*/ 64 h 64"/>
                <a:gd name="T80" fmla="*/ 5344 w 18880"/>
                <a:gd name="T81" fmla="*/ 0 h 64"/>
                <a:gd name="T82" fmla="*/ 5792 w 18880"/>
                <a:gd name="T83" fmla="*/ 64 h 64"/>
                <a:gd name="T84" fmla="*/ 4544 w 18880"/>
                <a:gd name="T85" fmla="*/ 32 h 64"/>
                <a:gd name="T86" fmla="*/ 5056 w 18880"/>
                <a:gd name="T87" fmla="*/ 32 h 64"/>
                <a:gd name="T88" fmla="*/ 3808 w 18880"/>
                <a:gd name="T89" fmla="*/ 64 h 64"/>
                <a:gd name="T90" fmla="*/ 4256 w 18880"/>
                <a:gd name="T91" fmla="*/ 0 h 64"/>
                <a:gd name="T92" fmla="*/ 3488 w 18880"/>
                <a:gd name="T93" fmla="*/ 64 h 64"/>
                <a:gd name="T94" fmla="*/ 3040 w 18880"/>
                <a:gd name="T95" fmla="*/ 0 h 64"/>
                <a:gd name="T96" fmla="*/ 3488 w 18880"/>
                <a:gd name="T97" fmla="*/ 64 h 64"/>
                <a:gd name="T98" fmla="*/ 2240 w 18880"/>
                <a:gd name="T99" fmla="*/ 32 h 64"/>
                <a:gd name="T100" fmla="*/ 2752 w 18880"/>
                <a:gd name="T101" fmla="*/ 32 h 64"/>
                <a:gd name="T102" fmla="*/ 1504 w 18880"/>
                <a:gd name="T103" fmla="*/ 64 h 64"/>
                <a:gd name="T104" fmla="*/ 1952 w 18880"/>
                <a:gd name="T105" fmla="*/ 0 h 64"/>
                <a:gd name="T106" fmla="*/ 1184 w 18880"/>
                <a:gd name="T107" fmla="*/ 64 h 64"/>
                <a:gd name="T108" fmla="*/ 736 w 18880"/>
                <a:gd name="T109" fmla="*/ 0 h 64"/>
                <a:gd name="T110" fmla="*/ 1184 w 18880"/>
                <a:gd name="T111" fmla="*/ 64 h 64"/>
                <a:gd name="T112" fmla="*/ 0 w 18880"/>
                <a:gd name="T113" fmla="*/ 32 h 64"/>
                <a:gd name="T114" fmla="*/ 448 w 18880"/>
                <a:gd name="T11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80" h="64">
                  <a:moveTo>
                    <a:pt x="18848" y="64"/>
                  </a:moveTo>
                  <a:lnTo>
                    <a:pt x="18400" y="64"/>
                  </a:lnTo>
                  <a:cubicBezTo>
                    <a:pt x="18383" y="64"/>
                    <a:pt x="18368" y="50"/>
                    <a:pt x="18368" y="32"/>
                  </a:cubicBezTo>
                  <a:cubicBezTo>
                    <a:pt x="18368" y="15"/>
                    <a:pt x="18383" y="0"/>
                    <a:pt x="18400" y="0"/>
                  </a:cubicBezTo>
                  <a:lnTo>
                    <a:pt x="18848" y="0"/>
                  </a:lnTo>
                  <a:cubicBezTo>
                    <a:pt x="18866" y="0"/>
                    <a:pt x="18880" y="15"/>
                    <a:pt x="18880" y="32"/>
                  </a:cubicBezTo>
                  <a:cubicBezTo>
                    <a:pt x="18880" y="50"/>
                    <a:pt x="18866" y="64"/>
                    <a:pt x="18848" y="64"/>
                  </a:cubicBezTo>
                  <a:close/>
                  <a:moveTo>
                    <a:pt x="18080" y="64"/>
                  </a:moveTo>
                  <a:lnTo>
                    <a:pt x="17632" y="64"/>
                  </a:lnTo>
                  <a:cubicBezTo>
                    <a:pt x="17615" y="64"/>
                    <a:pt x="17600" y="50"/>
                    <a:pt x="17600" y="32"/>
                  </a:cubicBezTo>
                  <a:cubicBezTo>
                    <a:pt x="17600" y="15"/>
                    <a:pt x="17615" y="0"/>
                    <a:pt x="17632" y="0"/>
                  </a:cubicBezTo>
                  <a:lnTo>
                    <a:pt x="18080" y="0"/>
                  </a:lnTo>
                  <a:cubicBezTo>
                    <a:pt x="18098" y="0"/>
                    <a:pt x="18112" y="15"/>
                    <a:pt x="18112" y="32"/>
                  </a:cubicBezTo>
                  <a:cubicBezTo>
                    <a:pt x="18112" y="50"/>
                    <a:pt x="18098" y="64"/>
                    <a:pt x="18080" y="64"/>
                  </a:cubicBezTo>
                  <a:close/>
                  <a:moveTo>
                    <a:pt x="17312" y="64"/>
                  </a:moveTo>
                  <a:lnTo>
                    <a:pt x="16864" y="64"/>
                  </a:lnTo>
                  <a:cubicBezTo>
                    <a:pt x="16847" y="64"/>
                    <a:pt x="16832" y="50"/>
                    <a:pt x="16832" y="32"/>
                  </a:cubicBezTo>
                  <a:cubicBezTo>
                    <a:pt x="16832" y="15"/>
                    <a:pt x="16847" y="0"/>
                    <a:pt x="16864" y="0"/>
                  </a:cubicBezTo>
                  <a:lnTo>
                    <a:pt x="17312" y="0"/>
                  </a:lnTo>
                  <a:cubicBezTo>
                    <a:pt x="17330" y="0"/>
                    <a:pt x="17344" y="15"/>
                    <a:pt x="17344" y="32"/>
                  </a:cubicBezTo>
                  <a:cubicBezTo>
                    <a:pt x="17344" y="50"/>
                    <a:pt x="17330" y="64"/>
                    <a:pt x="17312" y="64"/>
                  </a:cubicBezTo>
                  <a:close/>
                  <a:moveTo>
                    <a:pt x="16544" y="64"/>
                  </a:moveTo>
                  <a:lnTo>
                    <a:pt x="16096" y="64"/>
                  </a:lnTo>
                  <a:cubicBezTo>
                    <a:pt x="16079" y="64"/>
                    <a:pt x="16064" y="50"/>
                    <a:pt x="16064" y="32"/>
                  </a:cubicBezTo>
                  <a:cubicBezTo>
                    <a:pt x="16064" y="15"/>
                    <a:pt x="16079" y="0"/>
                    <a:pt x="16096" y="0"/>
                  </a:cubicBezTo>
                  <a:lnTo>
                    <a:pt x="16544" y="0"/>
                  </a:lnTo>
                  <a:cubicBezTo>
                    <a:pt x="16562" y="0"/>
                    <a:pt x="16576" y="15"/>
                    <a:pt x="16576" y="32"/>
                  </a:cubicBezTo>
                  <a:cubicBezTo>
                    <a:pt x="16576" y="50"/>
                    <a:pt x="16562" y="64"/>
                    <a:pt x="16544" y="64"/>
                  </a:cubicBezTo>
                  <a:close/>
                  <a:moveTo>
                    <a:pt x="15776" y="64"/>
                  </a:moveTo>
                  <a:lnTo>
                    <a:pt x="15328" y="64"/>
                  </a:lnTo>
                  <a:cubicBezTo>
                    <a:pt x="15311" y="64"/>
                    <a:pt x="15296" y="50"/>
                    <a:pt x="15296" y="32"/>
                  </a:cubicBezTo>
                  <a:cubicBezTo>
                    <a:pt x="15296" y="15"/>
                    <a:pt x="15311" y="0"/>
                    <a:pt x="15328" y="0"/>
                  </a:cubicBezTo>
                  <a:lnTo>
                    <a:pt x="15776" y="0"/>
                  </a:lnTo>
                  <a:cubicBezTo>
                    <a:pt x="15794" y="0"/>
                    <a:pt x="15808" y="15"/>
                    <a:pt x="15808" y="32"/>
                  </a:cubicBezTo>
                  <a:cubicBezTo>
                    <a:pt x="15808" y="50"/>
                    <a:pt x="15794" y="64"/>
                    <a:pt x="15776" y="64"/>
                  </a:cubicBezTo>
                  <a:close/>
                  <a:moveTo>
                    <a:pt x="15008" y="64"/>
                  </a:moveTo>
                  <a:lnTo>
                    <a:pt x="14560" y="64"/>
                  </a:lnTo>
                  <a:cubicBezTo>
                    <a:pt x="14543" y="64"/>
                    <a:pt x="14528" y="50"/>
                    <a:pt x="14528" y="32"/>
                  </a:cubicBezTo>
                  <a:cubicBezTo>
                    <a:pt x="14528" y="15"/>
                    <a:pt x="14543" y="0"/>
                    <a:pt x="14560" y="0"/>
                  </a:cubicBezTo>
                  <a:lnTo>
                    <a:pt x="15008" y="0"/>
                  </a:lnTo>
                  <a:cubicBezTo>
                    <a:pt x="15026" y="0"/>
                    <a:pt x="15040" y="15"/>
                    <a:pt x="15040" y="32"/>
                  </a:cubicBezTo>
                  <a:cubicBezTo>
                    <a:pt x="15040" y="50"/>
                    <a:pt x="15026" y="64"/>
                    <a:pt x="15008" y="64"/>
                  </a:cubicBezTo>
                  <a:close/>
                  <a:moveTo>
                    <a:pt x="14240" y="64"/>
                  </a:moveTo>
                  <a:lnTo>
                    <a:pt x="13792" y="64"/>
                  </a:lnTo>
                  <a:cubicBezTo>
                    <a:pt x="13775" y="64"/>
                    <a:pt x="13760" y="50"/>
                    <a:pt x="13760" y="32"/>
                  </a:cubicBezTo>
                  <a:cubicBezTo>
                    <a:pt x="13760" y="15"/>
                    <a:pt x="13775" y="0"/>
                    <a:pt x="13792" y="0"/>
                  </a:cubicBezTo>
                  <a:lnTo>
                    <a:pt x="14240" y="0"/>
                  </a:lnTo>
                  <a:cubicBezTo>
                    <a:pt x="14258" y="0"/>
                    <a:pt x="14272" y="15"/>
                    <a:pt x="14272" y="32"/>
                  </a:cubicBezTo>
                  <a:cubicBezTo>
                    <a:pt x="14272" y="50"/>
                    <a:pt x="14258" y="64"/>
                    <a:pt x="14240" y="64"/>
                  </a:cubicBezTo>
                  <a:close/>
                  <a:moveTo>
                    <a:pt x="13472" y="64"/>
                  </a:moveTo>
                  <a:lnTo>
                    <a:pt x="13024" y="64"/>
                  </a:lnTo>
                  <a:cubicBezTo>
                    <a:pt x="13007" y="64"/>
                    <a:pt x="12992" y="50"/>
                    <a:pt x="12992" y="32"/>
                  </a:cubicBezTo>
                  <a:cubicBezTo>
                    <a:pt x="12992" y="15"/>
                    <a:pt x="13007" y="0"/>
                    <a:pt x="13024" y="0"/>
                  </a:cubicBezTo>
                  <a:lnTo>
                    <a:pt x="13472" y="0"/>
                  </a:lnTo>
                  <a:cubicBezTo>
                    <a:pt x="13490" y="0"/>
                    <a:pt x="13504" y="15"/>
                    <a:pt x="13504" y="32"/>
                  </a:cubicBezTo>
                  <a:cubicBezTo>
                    <a:pt x="13504" y="50"/>
                    <a:pt x="13490" y="64"/>
                    <a:pt x="13472" y="64"/>
                  </a:cubicBezTo>
                  <a:close/>
                  <a:moveTo>
                    <a:pt x="12704" y="64"/>
                  </a:moveTo>
                  <a:lnTo>
                    <a:pt x="12256" y="64"/>
                  </a:lnTo>
                  <a:cubicBezTo>
                    <a:pt x="12239" y="64"/>
                    <a:pt x="12224" y="50"/>
                    <a:pt x="12224" y="32"/>
                  </a:cubicBezTo>
                  <a:cubicBezTo>
                    <a:pt x="12224" y="15"/>
                    <a:pt x="12239" y="0"/>
                    <a:pt x="12256" y="0"/>
                  </a:cubicBezTo>
                  <a:lnTo>
                    <a:pt x="12704" y="0"/>
                  </a:lnTo>
                  <a:cubicBezTo>
                    <a:pt x="12722" y="0"/>
                    <a:pt x="12736" y="15"/>
                    <a:pt x="12736" y="32"/>
                  </a:cubicBezTo>
                  <a:cubicBezTo>
                    <a:pt x="12736" y="50"/>
                    <a:pt x="12722" y="64"/>
                    <a:pt x="12704" y="64"/>
                  </a:cubicBezTo>
                  <a:close/>
                  <a:moveTo>
                    <a:pt x="11936" y="64"/>
                  </a:moveTo>
                  <a:lnTo>
                    <a:pt x="11488" y="64"/>
                  </a:lnTo>
                  <a:cubicBezTo>
                    <a:pt x="11471" y="64"/>
                    <a:pt x="11456" y="50"/>
                    <a:pt x="11456" y="32"/>
                  </a:cubicBezTo>
                  <a:cubicBezTo>
                    <a:pt x="11456" y="15"/>
                    <a:pt x="11471" y="0"/>
                    <a:pt x="11488" y="0"/>
                  </a:cubicBezTo>
                  <a:lnTo>
                    <a:pt x="11936" y="0"/>
                  </a:lnTo>
                  <a:cubicBezTo>
                    <a:pt x="11954" y="0"/>
                    <a:pt x="11968" y="15"/>
                    <a:pt x="11968" y="32"/>
                  </a:cubicBezTo>
                  <a:cubicBezTo>
                    <a:pt x="11968" y="50"/>
                    <a:pt x="11954" y="64"/>
                    <a:pt x="11936" y="64"/>
                  </a:cubicBezTo>
                  <a:close/>
                  <a:moveTo>
                    <a:pt x="11168" y="64"/>
                  </a:moveTo>
                  <a:lnTo>
                    <a:pt x="10720" y="64"/>
                  </a:lnTo>
                  <a:cubicBezTo>
                    <a:pt x="10703" y="64"/>
                    <a:pt x="10688" y="50"/>
                    <a:pt x="10688" y="32"/>
                  </a:cubicBezTo>
                  <a:cubicBezTo>
                    <a:pt x="10688" y="15"/>
                    <a:pt x="10703" y="0"/>
                    <a:pt x="10720" y="0"/>
                  </a:cubicBezTo>
                  <a:lnTo>
                    <a:pt x="11168" y="0"/>
                  </a:lnTo>
                  <a:cubicBezTo>
                    <a:pt x="11186" y="0"/>
                    <a:pt x="11200" y="15"/>
                    <a:pt x="11200" y="32"/>
                  </a:cubicBezTo>
                  <a:cubicBezTo>
                    <a:pt x="11200" y="50"/>
                    <a:pt x="11186" y="64"/>
                    <a:pt x="11168" y="64"/>
                  </a:cubicBezTo>
                  <a:close/>
                  <a:moveTo>
                    <a:pt x="10400" y="64"/>
                  </a:moveTo>
                  <a:lnTo>
                    <a:pt x="9952" y="64"/>
                  </a:lnTo>
                  <a:cubicBezTo>
                    <a:pt x="9935" y="64"/>
                    <a:pt x="9920" y="50"/>
                    <a:pt x="9920" y="32"/>
                  </a:cubicBezTo>
                  <a:cubicBezTo>
                    <a:pt x="9920" y="15"/>
                    <a:pt x="9935" y="0"/>
                    <a:pt x="9952" y="0"/>
                  </a:cubicBezTo>
                  <a:lnTo>
                    <a:pt x="10400" y="0"/>
                  </a:lnTo>
                  <a:cubicBezTo>
                    <a:pt x="10418" y="0"/>
                    <a:pt x="10432" y="15"/>
                    <a:pt x="10432" y="32"/>
                  </a:cubicBezTo>
                  <a:cubicBezTo>
                    <a:pt x="10432" y="50"/>
                    <a:pt x="10418" y="64"/>
                    <a:pt x="10400" y="64"/>
                  </a:cubicBezTo>
                  <a:close/>
                  <a:moveTo>
                    <a:pt x="9632" y="64"/>
                  </a:moveTo>
                  <a:lnTo>
                    <a:pt x="9184" y="64"/>
                  </a:lnTo>
                  <a:cubicBezTo>
                    <a:pt x="9167" y="64"/>
                    <a:pt x="9152" y="50"/>
                    <a:pt x="9152" y="32"/>
                  </a:cubicBezTo>
                  <a:cubicBezTo>
                    <a:pt x="9152" y="15"/>
                    <a:pt x="9167" y="0"/>
                    <a:pt x="9184" y="0"/>
                  </a:cubicBezTo>
                  <a:lnTo>
                    <a:pt x="9632" y="0"/>
                  </a:lnTo>
                  <a:cubicBezTo>
                    <a:pt x="9650" y="0"/>
                    <a:pt x="9664" y="15"/>
                    <a:pt x="9664" y="32"/>
                  </a:cubicBezTo>
                  <a:cubicBezTo>
                    <a:pt x="9664" y="50"/>
                    <a:pt x="9650" y="64"/>
                    <a:pt x="9632" y="64"/>
                  </a:cubicBezTo>
                  <a:close/>
                  <a:moveTo>
                    <a:pt x="8864" y="64"/>
                  </a:moveTo>
                  <a:lnTo>
                    <a:pt x="8416" y="64"/>
                  </a:lnTo>
                  <a:cubicBezTo>
                    <a:pt x="8399" y="64"/>
                    <a:pt x="8384" y="50"/>
                    <a:pt x="8384" y="32"/>
                  </a:cubicBezTo>
                  <a:cubicBezTo>
                    <a:pt x="8384" y="15"/>
                    <a:pt x="8399" y="0"/>
                    <a:pt x="8416" y="0"/>
                  </a:cubicBezTo>
                  <a:lnTo>
                    <a:pt x="8864" y="0"/>
                  </a:lnTo>
                  <a:cubicBezTo>
                    <a:pt x="8882" y="0"/>
                    <a:pt x="8896" y="15"/>
                    <a:pt x="8896" y="32"/>
                  </a:cubicBezTo>
                  <a:cubicBezTo>
                    <a:pt x="8896" y="50"/>
                    <a:pt x="8882" y="64"/>
                    <a:pt x="8864" y="64"/>
                  </a:cubicBezTo>
                  <a:close/>
                  <a:moveTo>
                    <a:pt x="8096" y="64"/>
                  </a:moveTo>
                  <a:lnTo>
                    <a:pt x="7648" y="64"/>
                  </a:lnTo>
                  <a:cubicBezTo>
                    <a:pt x="7631" y="64"/>
                    <a:pt x="7616" y="50"/>
                    <a:pt x="7616" y="32"/>
                  </a:cubicBezTo>
                  <a:cubicBezTo>
                    <a:pt x="7616" y="15"/>
                    <a:pt x="7631" y="0"/>
                    <a:pt x="7648" y="0"/>
                  </a:cubicBezTo>
                  <a:lnTo>
                    <a:pt x="8096" y="0"/>
                  </a:lnTo>
                  <a:cubicBezTo>
                    <a:pt x="8114" y="0"/>
                    <a:pt x="8128" y="15"/>
                    <a:pt x="8128" y="32"/>
                  </a:cubicBezTo>
                  <a:cubicBezTo>
                    <a:pt x="8128" y="50"/>
                    <a:pt x="8114" y="64"/>
                    <a:pt x="8096" y="64"/>
                  </a:cubicBezTo>
                  <a:close/>
                  <a:moveTo>
                    <a:pt x="7328" y="64"/>
                  </a:moveTo>
                  <a:lnTo>
                    <a:pt x="6880" y="64"/>
                  </a:lnTo>
                  <a:cubicBezTo>
                    <a:pt x="6863" y="64"/>
                    <a:pt x="6848" y="50"/>
                    <a:pt x="6848" y="32"/>
                  </a:cubicBezTo>
                  <a:cubicBezTo>
                    <a:pt x="6848" y="15"/>
                    <a:pt x="6863" y="0"/>
                    <a:pt x="6880" y="0"/>
                  </a:cubicBezTo>
                  <a:lnTo>
                    <a:pt x="7328" y="0"/>
                  </a:lnTo>
                  <a:cubicBezTo>
                    <a:pt x="7346" y="0"/>
                    <a:pt x="7360" y="15"/>
                    <a:pt x="7360" y="32"/>
                  </a:cubicBezTo>
                  <a:cubicBezTo>
                    <a:pt x="7360" y="50"/>
                    <a:pt x="7346" y="64"/>
                    <a:pt x="7328" y="64"/>
                  </a:cubicBezTo>
                  <a:close/>
                  <a:moveTo>
                    <a:pt x="6560" y="64"/>
                  </a:moveTo>
                  <a:lnTo>
                    <a:pt x="6112" y="64"/>
                  </a:lnTo>
                  <a:cubicBezTo>
                    <a:pt x="6095" y="64"/>
                    <a:pt x="6080" y="50"/>
                    <a:pt x="6080" y="32"/>
                  </a:cubicBezTo>
                  <a:cubicBezTo>
                    <a:pt x="6080" y="15"/>
                    <a:pt x="6095" y="0"/>
                    <a:pt x="6112" y="0"/>
                  </a:cubicBezTo>
                  <a:lnTo>
                    <a:pt x="6560" y="0"/>
                  </a:lnTo>
                  <a:cubicBezTo>
                    <a:pt x="6578" y="0"/>
                    <a:pt x="6592" y="15"/>
                    <a:pt x="6592" y="32"/>
                  </a:cubicBezTo>
                  <a:cubicBezTo>
                    <a:pt x="6592" y="50"/>
                    <a:pt x="6578" y="64"/>
                    <a:pt x="6560" y="64"/>
                  </a:cubicBezTo>
                  <a:close/>
                  <a:moveTo>
                    <a:pt x="5792" y="64"/>
                  </a:moveTo>
                  <a:lnTo>
                    <a:pt x="5344" y="64"/>
                  </a:lnTo>
                  <a:cubicBezTo>
                    <a:pt x="5327" y="64"/>
                    <a:pt x="5312" y="50"/>
                    <a:pt x="5312" y="32"/>
                  </a:cubicBezTo>
                  <a:cubicBezTo>
                    <a:pt x="5312" y="15"/>
                    <a:pt x="5327" y="0"/>
                    <a:pt x="5344" y="0"/>
                  </a:cubicBezTo>
                  <a:lnTo>
                    <a:pt x="5792" y="0"/>
                  </a:lnTo>
                  <a:cubicBezTo>
                    <a:pt x="5810" y="0"/>
                    <a:pt x="5824" y="15"/>
                    <a:pt x="5824" y="32"/>
                  </a:cubicBezTo>
                  <a:cubicBezTo>
                    <a:pt x="5824" y="50"/>
                    <a:pt x="5810" y="64"/>
                    <a:pt x="5792" y="64"/>
                  </a:cubicBezTo>
                  <a:close/>
                  <a:moveTo>
                    <a:pt x="5024" y="64"/>
                  </a:moveTo>
                  <a:lnTo>
                    <a:pt x="4576" y="64"/>
                  </a:lnTo>
                  <a:cubicBezTo>
                    <a:pt x="4559" y="64"/>
                    <a:pt x="4544" y="50"/>
                    <a:pt x="4544" y="32"/>
                  </a:cubicBezTo>
                  <a:cubicBezTo>
                    <a:pt x="4544" y="15"/>
                    <a:pt x="4559" y="0"/>
                    <a:pt x="4576" y="0"/>
                  </a:cubicBezTo>
                  <a:lnTo>
                    <a:pt x="5024" y="0"/>
                  </a:lnTo>
                  <a:cubicBezTo>
                    <a:pt x="5042" y="0"/>
                    <a:pt x="5056" y="15"/>
                    <a:pt x="5056" y="32"/>
                  </a:cubicBezTo>
                  <a:cubicBezTo>
                    <a:pt x="5056" y="50"/>
                    <a:pt x="5042" y="64"/>
                    <a:pt x="5024" y="64"/>
                  </a:cubicBezTo>
                  <a:close/>
                  <a:moveTo>
                    <a:pt x="4256" y="64"/>
                  </a:moveTo>
                  <a:lnTo>
                    <a:pt x="3808" y="64"/>
                  </a:lnTo>
                  <a:cubicBezTo>
                    <a:pt x="3791" y="64"/>
                    <a:pt x="3776" y="50"/>
                    <a:pt x="3776" y="32"/>
                  </a:cubicBezTo>
                  <a:cubicBezTo>
                    <a:pt x="3776" y="15"/>
                    <a:pt x="3791" y="0"/>
                    <a:pt x="3808" y="0"/>
                  </a:cubicBezTo>
                  <a:lnTo>
                    <a:pt x="4256" y="0"/>
                  </a:lnTo>
                  <a:cubicBezTo>
                    <a:pt x="4274" y="0"/>
                    <a:pt x="4288" y="15"/>
                    <a:pt x="4288" y="32"/>
                  </a:cubicBezTo>
                  <a:cubicBezTo>
                    <a:pt x="4288" y="50"/>
                    <a:pt x="4274" y="64"/>
                    <a:pt x="4256" y="64"/>
                  </a:cubicBezTo>
                  <a:close/>
                  <a:moveTo>
                    <a:pt x="3488" y="64"/>
                  </a:moveTo>
                  <a:lnTo>
                    <a:pt x="3040" y="64"/>
                  </a:lnTo>
                  <a:cubicBezTo>
                    <a:pt x="3023" y="64"/>
                    <a:pt x="3008" y="50"/>
                    <a:pt x="3008" y="32"/>
                  </a:cubicBezTo>
                  <a:cubicBezTo>
                    <a:pt x="3008" y="15"/>
                    <a:pt x="3023" y="0"/>
                    <a:pt x="3040" y="0"/>
                  </a:cubicBezTo>
                  <a:lnTo>
                    <a:pt x="3488" y="0"/>
                  </a:lnTo>
                  <a:cubicBezTo>
                    <a:pt x="3506" y="0"/>
                    <a:pt x="3520" y="15"/>
                    <a:pt x="3520" y="32"/>
                  </a:cubicBezTo>
                  <a:cubicBezTo>
                    <a:pt x="3520" y="50"/>
                    <a:pt x="3506" y="64"/>
                    <a:pt x="3488" y="64"/>
                  </a:cubicBezTo>
                  <a:close/>
                  <a:moveTo>
                    <a:pt x="2720" y="64"/>
                  </a:moveTo>
                  <a:lnTo>
                    <a:pt x="2272" y="64"/>
                  </a:lnTo>
                  <a:cubicBezTo>
                    <a:pt x="2255" y="64"/>
                    <a:pt x="2240" y="50"/>
                    <a:pt x="2240" y="32"/>
                  </a:cubicBezTo>
                  <a:cubicBezTo>
                    <a:pt x="2240" y="15"/>
                    <a:pt x="2255" y="0"/>
                    <a:pt x="2272" y="0"/>
                  </a:cubicBezTo>
                  <a:lnTo>
                    <a:pt x="2720" y="0"/>
                  </a:lnTo>
                  <a:cubicBezTo>
                    <a:pt x="2738" y="0"/>
                    <a:pt x="2752" y="15"/>
                    <a:pt x="2752" y="32"/>
                  </a:cubicBezTo>
                  <a:cubicBezTo>
                    <a:pt x="2752" y="50"/>
                    <a:pt x="2738" y="64"/>
                    <a:pt x="2720" y="64"/>
                  </a:cubicBezTo>
                  <a:close/>
                  <a:moveTo>
                    <a:pt x="1952" y="64"/>
                  </a:moveTo>
                  <a:lnTo>
                    <a:pt x="1504" y="64"/>
                  </a:lnTo>
                  <a:cubicBezTo>
                    <a:pt x="1487" y="64"/>
                    <a:pt x="1472" y="50"/>
                    <a:pt x="1472" y="32"/>
                  </a:cubicBezTo>
                  <a:cubicBezTo>
                    <a:pt x="1472" y="15"/>
                    <a:pt x="1487" y="0"/>
                    <a:pt x="1504" y="0"/>
                  </a:cubicBezTo>
                  <a:lnTo>
                    <a:pt x="1952" y="0"/>
                  </a:lnTo>
                  <a:cubicBezTo>
                    <a:pt x="1970" y="0"/>
                    <a:pt x="1984" y="15"/>
                    <a:pt x="1984" y="32"/>
                  </a:cubicBezTo>
                  <a:cubicBezTo>
                    <a:pt x="1984" y="50"/>
                    <a:pt x="1970" y="64"/>
                    <a:pt x="1952" y="64"/>
                  </a:cubicBezTo>
                  <a:close/>
                  <a:moveTo>
                    <a:pt x="1184" y="64"/>
                  </a:moveTo>
                  <a:lnTo>
                    <a:pt x="736" y="64"/>
                  </a:lnTo>
                  <a:cubicBezTo>
                    <a:pt x="719" y="64"/>
                    <a:pt x="704" y="50"/>
                    <a:pt x="704" y="32"/>
                  </a:cubicBezTo>
                  <a:cubicBezTo>
                    <a:pt x="704" y="15"/>
                    <a:pt x="719" y="0"/>
                    <a:pt x="736" y="0"/>
                  </a:cubicBezTo>
                  <a:lnTo>
                    <a:pt x="1184" y="0"/>
                  </a:lnTo>
                  <a:cubicBezTo>
                    <a:pt x="1202" y="0"/>
                    <a:pt x="1216" y="15"/>
                    <a:pt x="1216" y="32"/>
                  </a:cubicBezTo>
                  <a:cubicBezTo>
                    <a:pt x="1216" y="50"/>
                    <a:pt x="1202" y="64"/>
                    <a:pt x="1184" y="64"/>
                  </a:cubicBezTo>
                  <a:close/>
                  <a:moveTo>
                    <a:pt x="416" y="64"/>
                  </a:moveTo>
                  <a:lnTo>
                    <a:pt x="32" y="64"/>
                  </a:lnTo>
                  <a:cubicBezTo>
                    <a:pt x="15" y="64"/>
                    <a:pt x="0" y="50"/>
                    <a:pt x="0" y="32"/>
                  </a:cubicBezTo>
                  <a:cubicBezTo>
                    <a:pt x="0" y="15"/>
                    <a:pt x="15" y="0"/>
                    <a:pt x="32" y="0"/>
                  </a:cubicBezTo>
                  <a:lnTo>
                    <a:pt x="416" y="0"/>
                  </a:lnTo>
                  <a:cubicBezTo>
                    <a:pt x="434" y="0"/>
                    <a:pt x="448" y="15"/>
                    <a:pt x="448" y="32"/>
                  </a:cubicBezTo>
                  <a:cubicBezTo>
                    <a:pt x="448" y="50"/>
                    <a:pt x="434" y="64"/>
                    <a:pt x="416" y="64"/>
                  </a:cubicBezTo>
                  <a:close/>
                </a:path>
              </a:pathLst>
            </a:custGeom>
            <a:solidFill>
              <a:schemeClr val="accent3"/>
            </a:solidFill>
            <a:ln w="0" cap="flat">
              <a:solidFill>
                <a:schemeClr val="accent3"/>
              </a:solidFill>
              <a:prstDash val="solid"/>
              <a:round/>
              <a:headEnd/>
              <a:tailEnd/>
            </a:ln>
          </p:spPr>
          <p:txBody>
            <a:bodyPr vert="horz" wrap="square" lIns="89629" tIns="44815" rIns="89629" bIns="44815" numCol="1" anchor="t" anchorCtr="0" compatLnSpc="1">
              <a:prstTxWarp prst="textNoShape">
                <a:avLst/>
              </a:prstTxWarp>
            </a:bodyPr>
            <a:lstStyle/>
            <a:p>
              <a:pPr defTabSz="672229">
                <a:defRPr/>
              </a:pPr>
              <a:endParaRPr lang="en-US" sz="1764" kern="0" dirty="0">
                <a:solidFill>
                  <a:srgbClr val="505050"/>
                </a:solidFill>
              </a:endParaRPr>
            </a:p>
          </p:txBody>
        </p:sp>
        <p:sp>
          <p:nvSpPr>
            <p:cNvPr id="57" name="Rectangle 56"/>
            <p:cNvSpPr>
              <a:spLocks noChangeArrowheads="1"/>
            </p:cNvSpPr>
            <p:nvPr/>
          </p:nvSpPr>
          <p:spPr bwMode="auto">
            <a:xfrm>
              <a:off x="622505" y="3061729"/>
              <a:ext cx="950020" cy="21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284">
                <a:defRPr/>
              </a:pPr>
              <a:r>
                <a:rPr lang="en-US" altLang="en-US" sz="1399" b="1" kern="0" cap="all" dirty="0">
                  <a:solidFill>
                    <a:srgbClr val="FFFFFF"/>
                  </a:solidFill>
                  <a:latin typeface="+mn-lt"/>
                </a:rPr>
                <a:t>Device/OS</a:t>
              </a:r>
            </a:p>
          </p:txBody>
        </p:sp>
        <p:sp>
          <p:nvSpPr>
            <p:cNvPr id="58" name="Rectangle 57"/>
            <p:cNvSpPr>
              <a:spLocks noChangeArrowheads="1"/>
            </p:cNvSpPr>
            <p:nvPr/>
          </p:nvSpPr>
          <p:spPr bwMode="auto">
            <a:xfrm>
              <a:off x="622505" y="2657646"/>
              <a:ext cx="1687379" cy="21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284">
                <a:defRPr/>
              </a:pPr>
              <a:r>
                <a:rPr lang="en-US" altLang="en-US" sz="1399" b="1" kern="0" cap="all" dirty="0">
                  <a:solidFill>
                    <a:srgbClr val="FFFFFF"/>
                  </a:solidFill>
                  <a:latin typeface="+mn-lt"/>
                </a:rPr>
                <a:t>Service/Server</a:t>
              </a:r>
            </a:p>
          </p:txBody>
        </p:sp>
      </p:grpSp>
      <p:pic>
        <p:nvPicPr>
          <p:cNvPr id="60" name="Picture 59"/>
          <p:cNvPicPr>
            <a:picLocks noChangeAspect="1"/>
          </p:cNvPicPr>
          <p:nvPr/>
        </p:nvPicPr>
        <p:blipFill>
          <a:blip r:embed="rId3">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43271" y="1365293"/>
            <a:ext cx="912909" cy="912909"/>
          </a:xfrm>
          <a:prstGeom prst="rect">
            <a:avLst/>
          </a:prstGeom>
        </p:spPr>
      </p:pic>
      <p:pic>
        <p:nvPicPr>
          <p:cNvPr id="61" name="Picture 60"/>
          <p:cNvPicPr>
            <a:picLocks noChangeAspect="1"/>
          </p:cNvPicPr>
          <p:nvPr/>
        </p:nvPicPr>
        <p:blipFill>
          <a:blip r:embed="rId5">
            <a:duotone>
              <a:schemeClr val="accent5">
                <a:shade val="45000"/>
                <a:satMod val="135000"/>
              </a:schemeClr>
              <a:prstClr val="white"/>
            </a:duotone>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9621012" y="1518666"/>
            <a:ext cx="777677" cy="777677"/>
          </a:xfrm>
          <a:prstGeom prst="rect">
            <a:avLst/>
          </a:prstGeom>
        </p:spPr>
      </p:pic>
      <p:pic>
        <p:nvPicPr>
          <p:cNvPr id="62" name="Picture 61"/>
          <p:cNvPicPr>
            <a:picLocks noChangeAspect="1"/>
          </p:cNvPicPr>
          <p:nvPr/>
        </p:nvPicPr>
        <p:blipFill>
          <a:blip r:embed="rId7">
            <a:duotone>
              <a:schemeClr val="accent4">
                <a:shade val="45000"/>
                <a:satMod val="135000"/>
              </a:schemeClr>
              <a:prstClr val="white"/>
            </a:duotone>
            <a:extLst>
              <a:ext uri="{BEBA8EAE-BF5A-486C-A8C5-ECC9F3942E4B}">
                <a14:imgProps xmlns:a14="http://schemas.microsoft.com/office/drawing/2010/main">
                  <a14:imgLayer r:embed="rId8">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637694" y="1382404"/>
            <a:ext cx="913940" cy="913940"/>
          </a:xfrm>
          <a:prstGeom prst="rect">
            <a:avLst/>
          </a:prstGeom>
        </p:spPr>
      </p:pic>
      <p:pic>
        <p:nvPicPr>
          <p:cNvPr id="63" name="Picture 62"/>
          <p:cNvPicPr>
            <a:picLocks noChangeAspect="1"/>
          </p:cNvPicPr>
          <p:nvPr/>
        </p:nvPicPr>
        <p:blipFill>
          <a:blip r:embed="rId9">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1966" y="1437292"/>
            <a:ext cx="1025645" cy="1025645"/>
          </a:xfrm>
          <a:prstGeom prst="rect">
            <a:avLst/>
          </a:prstGeom>
        </p:spPr>
      </p:pic>
      <p:grpSp>
        <p:nvGrpSpPr>
          <p:cNvPr id="68" name="Group 67"/>
          <p:cNvGrpSpPr/>
          <p:nvPr/>
        </p:nvGrpSpPr>
        <p:grpSpPr>
          <a:xfrm>
            <a:off x="1988427" y="2220113"/>
            <a:ext cx="9127663" cy="407110"/>
            <a:chOff x="1987827" y="2382254"/>
            <a:chExt cx="9128958" cy="407169"/>
          </a:xfrm>
        </p:grpSpPr>
        <p:sp>
          <p:nvSpPr>
            <p:cNvPr id="64" name="Rectangle 63"/>
            <p:cNvSpPr/>
            <p:nvPr/>
          </p:nvSpPr>
          <p:spPr>
            <a:xfrm>
              <a:off x="6598605" y="2382337"/>
              <a:ext cx="2212791" cy="376738"/>
            </a:xfrm>
            <a:prstGeom prst="rect">
              <a:avLst/>
            </a:prstGeom>
          </p:spPr>
          <p:txBody>
            <a:bodyPr wrap="square">
              <a:spAutoFit/>
            </a:bodyPr>
            <a:lstStyle/>
            <a:p>
              <a:pPr algn="ctr"/>
              <a:r>
                <a:rPr lang="en-US" dirty="0"/>
                <a:t>EAS</a:t>
              </a:r>
            </a:p>
          </p:txBody>
        </p:sp>
        <p:sp>
          <p:nvSpPr>
            <p:cNvPr id="65" name="Rectangle 64"/>
            <p:cNvSpPr/>
            <p:nvPr/>
          </p:nvSpPr>
          <p:spPr>
            <a:xfrm>
              <a:off x="4293215" y="2390214"/>
              <a:ext cx="2212791" cy="376738"/>
            </a:xfrm>
            <a:prstGeom prst="rect">
              <a:avLst/>
            </a:prstGeom>
          </p:spPr>
          <p:txBody>
            <a:bodyPr wrap="square">
              <a:spAutoFit/>
            </a:bodyPr>
            <a:lstStyle/>
            <a:p>
              <a:pPr algn="ctr"/>
              <a:r>
                <a:rPr lang="en-US" kern="0" dirty="0"/>
                <a:t>Provisioning</a:t>
              </a:r>
              <a:endParaRPr lang="en-US" dirty="0"/>
            </a:p>
          </p:txBody>
        </p:sp>
        <p:sp>
          <p:nvSpPr>
            <p:cNvPr id="66" name="Rectangle 65"/>
            <p:cNvSpPr/>
            <p:nvPr/>
          </p:nvSpPr>
          <p:spPr>
            <a:xfrm>
              <a:off x="1987827" y="2382254"/>
              <a:ext cx="2212790" cy="376738"/>
            </a:xfrm>
            <a:prstGeom prst="rect">
              <a:avLst/>
            </a:prstGeom>
          </p:spPr>
          <p:txBody>
            <a:bodyPr wrap="square">
              <a:spAutoFit/>
            </a:bodyPr>
            <a:lstStyle/>
            <a:p>
              <a:pPr algn="ctr"/>
              <a:r>
                <a:rPr lang="en-US" kern="0" dirty="0"/>
                <a:t>MDM (Intune)</a:t>
              </a:r>
              <a:endParaRPr lang="en-US" dirty="0"/>
            </a:p>
          </p:txBody>
        </p:sp>
        <p:sp>
          <p:nvSpPr>
            <p:cNvPr id="67" name="Rectangle 66"/>
            <p:cNvSpPr/>
            <p:nvPr/>
          </p:nvSpPr>
          <p:spPr>
            <a:xfrm>
              <a:off x="8903995" y="2412685"/>
              <a:ext cx="2212790" cy="376738"/>
            </a:xfrm>
            <a:prstGeom prst="rect">
              <a:avLst/>
            </a:prstGeom>
          </p:spPr>
          <p:txBody>
            <a:bodyPr wrap="square">
              <a:spAutoFit/>
            </a:bodyPr>
            <a:lstStyle/>
            <a:p>
              <a:pPr algn="ctr"/>
              <a:r>
                <a:rPr lang="en-US" dirty="0"/>
                <a:t>ConfigMgr</a:t>
              </a:r>
            </a:p>
          </p:txBody>
        </p:sp>
      </p:grpSp>
      <p:grpSp>
        <p:nvGrpSpPr>
          <p:cNvPr id="75" name="Group 74"/>
          <p:cNvGrpSpPr/>
          <p:nvPr/>
        </p:nvGrpSpPr>
        <p:grpSpPr>
          <a:xfrm>
            <a:off x="3700516" y="6089187"/>
            <a:ext cx="5065624" cy="309017"/>
            <a:chOff x="3062582" y="6262131"/>
            <a:chExt cx="5066342" cy="309060"/>
          </a:xfrm>
        </p:grpSpPr>
        <p:sp>
          <p:nvSpPr>
            <p:cNvPr id="71" name="Rectangle 70"/>
            <p:cNvSpPr>
              <a:spLocks noChangeArrowheads="1"/>
            </p:cNvSpPr>
            <p:nvPr/>
          </p:nvSpPr>
          <p:spPr bwMode="auto">
            <a:xfrm>
              <a:off x="3062582" y="6262131"/>
              <a:ext cx="277231" cy="27432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672229">
                <a:defRPr/>
              </a:pPr>
              <a:endParaRPr lang="en-US" sz="1764" kern="0" dirty="0"/>
            </a:p>
          </p:txBody>
        </p:sp>
        <p:sp>
          <p:nvSpPr>
            <p:cNvPr id="72" name="Rectangle 71"/>
            <p:cNvSpPr>
              <a:spLocks noChangeArrowheads="1"/>
            </p:cNvSpPr>
            <p:nvPr/>
          </p:nvSpPr>
          <p:spPr bwMode="auto">
            <a:xfrm>
              <a:off x="3455956" y="6288638"/>
              <a:ext cx="2215623" cy="28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284">
                <a:defRPr/>
              </a:pPr>
              <a:r>
                <a:rPr lang="en-US" altLang="en-US" kern="0" dirty="0">
                  <a:latin typeface="+mn-lt"/>
                </a:rPr>
                <a:t>Common component</a:t>
              </a:r>
            </a:p>
          </p:txBody>
        </p:sp>
        <p:sp>
          <p:nvSpPr>
            <p:cNvPr id="73" name="Rectangle 72"/>
            <p:cNvSpPr>
              <a:spLocks noChangeArrowheads="1"/>
            </p:cNvSpPr>
            <p:nvPr/>
          </p:nvSpPr>
          <p:spPr bwMode="auto">
            <a:xfrm>
              <a:off x="6187200" y="6262131"/>
              <a:ext cx="277231" cy="27835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672229">
                <a:defRPr/>
              </a:pPr>
              <a:endParaRPr lang="en-US" sz="1764" kern="0" dirty="0"/>
            </a:p>
          </p:txBody>
        </p:sp>
        <p:sp>
          <p:nvSpPr>
            <p:cNvPr id="74" name="Rectangle 73"/>
            <p:cNvSpPr>
              <a:spLocks noChangeArrowheads="1"/>
            </p:cNvSpPr>
            <p:nvPr/>
          </p:nvSpPr>
          <p:spPr bwMode="auto">
            <a:xfrm>
              <a:off x="6593521" y="6288638"/>
              <a:ext cx="1535403" cy="282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284">
                <a:defRPr/>
              </a:pPr>
              <a:r>
                <a:rPr lang="en-US" altLang="en-US" kern="0" dirty="0">
                  <a:latin typeface="+mn-lt"/>
                </a:rPr>
                <a:t>PC component</a:t>
              </a:r>
            </a:p>
          </p:txBody>
        </p:sp>
      </p:grpSp>
    </p:spTree>
    <p:extLst>
      <p:ext uri="{BB962C8B-B14F-4D97-AF65-F5344CB8AC3E}">
        <p14:creationId xmlns:p14="http://schemas.microsoft.com/office/powerpoint/2010/main" val="12268621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p:cNvSpPr>
            <a:spLocks noGrp="1"/>
          </p:cNvSpPr>
          <p:nvPr>
            <p:ph type="title"/>
          </p:nvPr>
        </p:nvSpPr>
        <p:spPr/>
        <p:txBody>
          <a:bodyPr/>
          <a:lstStyle/>
          <a:p>
            <a:r>
              <a:rPr lang="en-US" dirty="0"/>
              <a:t>Windows 10 – OMA-DM Communication</a:t>
            </a:r>
            <a:endParaRPr lang="en-US" sz="1599" dirty="0">
              <a:gradFill>
                <a:gsLst>
                  <a:gs pos="0">
                    <a:schemeClr val="accent6"/>
                  </a:gs>
                  <a:gs pos="86000">
                    <a:schemeClr val="accent6"/>
                  </a:gs>
                </a:gsLst>
                <a:lin ang="5400000" scaled="0"/>
              </a:gradFill>
            </a:endParaRPr>
          </a:p>
        </p:txBody>
      </p:sp>
      <p:pic>
        <p:nvPicPr>
          <p:cNvPr id="4" name="Picture 3"/>
          <p:cNvPicPr>
            <a:picLocks noChangeAspect="1"/>
          </p:cNvPicPr>
          <p:nvPr/>
        </p:nvPicPr>
        <p:blipFill>
          <a:blip r:embed="rId3"/>
          <a:stretch>
            <a:fillRect/>
          </a:stretch>
        </p:blipFill>
        <p:spPr>
          <a:xfrm>
            <a:off x="5429411" y="1434820"/>
            <a:ext cx="3098682" cy="3098682"/>
          </a:xfrm>
          <a:prstGeom prst="rect">
            <a:avLst/>
          </a:prstGeom>
        </p:spPr>
      </p:pic>
      <p:pic>
        <p:nvPicPr>
          <p:cNvPr id="9" name="Picture 8"/>
          <p:cNvPicPr>
            <a:picLocks noChangeAspect="1"/>
          </p:cNvPicPr>
          <p:nvPr/>
        </p:nvPicPr>
        <p:blipFill>
          <a:blip r:embed="rId4"/>
          <a:stretch>
            <a:fillRect/>
          </a:stretch>
        </p:blipFill>
        <p:spPr>
          <a:xfrm>
            <a:off x="8184450" y="1309836"/>
            <a:ext cx="3741077" cy="4013570"/>
          </a:xfrm>
          <a:prstGeom prst="rect">
            <a:avLst/>
          </a:prstGeom>
        </p:spPr>
      </p:pic>
      <p:sp>
        <p:nvSpPr>
          <p:cNvPr id="12" name="Rectangle 11"/>
          <p:cNvSpPr/>
          <p:nvPr/>
        </p:nvSpPr>
        <p:spPr bwMode="auto">
          <a:xfrm rot="16200000">
            <a:off x="5371111" y="4886084"/>
            <a:ext cx="2141916" cy="931705"/>
          </a:xfrm>
          <a:prstGeom prst="rect">
            <a:avLst/>
          </a:prstGeom>
          <a:solidFill>
            <a:schemeClr val="bg2"/>
          </a:solid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defRPr/>
            </a:pPr>
            <a:r>
              <a:rPr lang="en-US" sz="2000" b="1" kern="0" dirty="0">
                <a:solidFill>
                  <a:srgbClr val="505050"/>
                </a:solidFill>
              </a:rPr>
              <a:t>MDM Client</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2605" y="4633290"/>
            <a:ext cx="1058197" cy="1058197"/>
          </a:xfrm>
          <a:prstGeom prst="rect">
            <a:avLst/>
          </a:prstGeom>
        </p:spPr>
      </p:pic>
      <p:sp>
        <p:nvSpPr>
          <p:cNvPr id="26" name="Rectangle 25"/>
          <p:cNvSpPr/>
          <p:nvPr/>
        </p:nvSpPr>
        <p:spPr bwMode="auto">
          <a:xfrm>
            <a:off x="8850493" y="5469842"/>
            <a:ext cx="3531264" cy="931705"/>
          </a:xfrm>
          <a:prstGeom prst="rect">
            <a:avLst/>
          </a:prstGeom>
          <a:solidFill>
            <a:schemeClr val="bg2"/>
          </a:solid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r>
              <a:rPr lang="en-US" sz="2000" b="1" kern="0" dirty="0">
                <a:solidFill>
                  <a:srgbClr val="505050"/>
                </a:solidFill>
              </a:rPr>
              <a:t>MDM Configuration Service Providers (CSP’s)</a:t>
            </a:r>
          </a:p>
        </p:txBody>
      </p:sp>
      <p:sp>
        <p:nvSpPr>
          <p:cNvPr id="18" name="Right Arrow 17"/>
          <p:cNvSpPr/>
          <p:nvPr/>
        </p:nvSpPr>
        <p:spPr bwMode="auto">
          <a:xfrm>
            <a:off x="2139481" y="5669715"/>
            <a:ext cx="3801320" cy="52240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7" name="Right Arrow 26"/>
          <p:cNvSpPr/>
          <p:nvPr/>
        </p:nvSpPr>
        <p:spPr bwMode="auto">
          <a:xfrm>
            <a:off x="7910458" y="5691487"/>
            <a:ext cx="940034" cy="522404"/>
          </a:xfrm>
          <a:prstGeom prs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19"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22" name="Rectangle 21"/>
          <p:cNvSpPr/>
          <p:nvPr/>
        </p:nvSpPr>
        <p:spPr bwMode="auto">
          <a:xfrm rot="16200000">
            <a:off x="6373646" y="4886084"/>
            <a:ext cx="2141918" cy="931705"/>
          </a:xfrm>
          <a:prstGeom prst="rect">
            <a:avLst/>
          </a:prstGeom>
          <a:solidFill>
            <a:schemeClr val="bg2"/>
          </a:solid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672229"/>
            <a:r>
              <a:rPr lang="en-US" sz="2000" b="1" kern="0" dirty="0">
                <a:solidFill>
                  <a:srgbClr val="505050"/>
                </a:solidFill>
              </a:rPr>
              <a:t>Common Device Configurator</a:t>
            </a:r>
          </a:p>
        </p:txBody>
      </p:sp>
      <p:pic>
        <p:nvPicPr>
          <p:cNvPr id="28" name="Picture 27"/>
          <p:cNvPicPr>
            <a:picLocks noChangeAspect="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310522" y="4424844"/>
            <a:ext cx="1539744" cy="1539744"/>
          </a:xfrm>
          <a:prstGeom prst="rect">
            <a:avLst/>
          </a:prstGeom>
        </p:spPr>
      </p:pic>
      <p:sp>
        <p:nvSpPr>
          <p:cNvPr id="29" name="Rectangle 28"/>
          <p:cNvSpPr/>
          <p:nvPr/>
        </p:nvSpPr>
        <p:spPr>
          <a:xfrm>
            <a:off x="21308" y="5720726"/>
            <a:ext cx="2212476" cy="376684"/>
          </a:xfrm>
          <a:prstGeom prst="rect">
            <a:avLst/>
          </a:prstGeom>
        </p:spPr>
        <p:txBody>
          <a:bodyPr wrap="square">
            <a:spAutoFit/>
          </a:bodyPr>
          <a:lstStyle/>
          <a:p>
            <a:pPr algn="ctr"/>
            <a:r>
              <a:rPr lang="en-US" kern="0" dirty="0"/>
              <a:t>MDM (Intune)</a:t>
            </a:r>
            <a:endParaRPr lang="en-US" dirty="0"/>
          </a:p>
        </p:txBody>
      </p:sp>
      <p:sp>
        <p:nvSpPr>
          <p:cNvPr id="19" name="TextBox 18"/>
          <p:cNvSpPr txBox="1"/>
          <p:nvPr/>
        </p:nvSpPr>
        <p:spPr>
          <a:xfrm>
            <a:off x="2772569" y="4083261"/>
            <a:ext cx="2265173" cy="690942"/>
          </a:xfrm>
          <a:prstGeom prst="rect">
            <a:avLst/>
          </a:prstGeom>
          <a:noFill/>
        </p:spPr>
        <p:txBody>
          <a:bodyPr wrap="square" lIns="182854" tIns="146283" rIns="182854" bIns="146283" rtlCol="0">
            <a:spAutoFit/>
          </a:bodyPr>
          <a:lstStyle/>
          <a:p>
            <a:pPr algn="ctr">
              <a:lnSpc>
                <a:spcPct val="90000"/>
              </a:lnSpc>
              <a:spcAft>
                <a:spcPts val="600"/>
              </a:spcAft>
            </a:pPr>
            <a:r>
              <a:rPr lang="en-US" sz="2800" b="1" dirty="0" err="1">
                <a:gradFill>
                  <a:gsLst>
                    <a:gs pos="2917">
                      <a:schemeClr val="tx1"/>
                    </a:gs>
                    <a:gs pos="30000">
                      <a:schemeClr val="tx1"/>
                    </a:gs>
                  </a:gsLst>
                  <a:lin ang="5400000" scaled="0"/>
                </a:gradFill>
              </a:rPr>
              <a:t>SyncML</a:t>
            </a:r>
            <a:endParaRPr lang="en-US" sz="2800" b="1" dirty="0">
              <a:gradFill>
                <a:gsLst>
                  <a:gs pos="2917">
                    <a:schemeClr val="tx1"/>
                  </a:gs>
                  <a:gs pos="30000">
                    <a:schemeClr val="tx1"/>
                  </a:gs>
                </a:gsLst>
                <a:lin ang="5400000" scaled="0"/>
              </a:gradFill>
            </a:endParaRPr>
          </a:p>
        </p:txBody>
      </p:sp>
      <p:sp>
        <p:nvSpPr>
          <p:cNvPr id="20" name="Rectangle 19"/>
          <p:cNvSpPr/>
          <p:nvPr/>
        </p:nvSpPr>
        <p:spPr>
          <a:xfrm>
            <a:off x="239021" y="1334685"/>
            <a:ext cx="5759840" cy="3261524"/>
          </a:xfrm>
          <a:prstGeom prst="rect">
            <a:avLst/>
          </a:prstGeom>
        </p:spPr>
        <p:txBody>
          <a:bodyPr wrap="square">
            <a:spAutoFit/>
          </a:bodyPr>
          <a:lstStyle/>
          <a:p>
            <a:r>
              <a:rPr lang="en-US" sz="3199" dirty="0"/>
              <a:t>Configuration Service Provider</a:t>
            </a:r>
          </a:p>
          <a:p>
            <a:pPr defTabSz="932487">
              <a:lnSpc>
                <a:spcPct val="90000"/>
              </a:lnSpc>
              <a:spcBef>
                <a:spcPct val="0"/>
              </a:spcBef>
            </a:pPr>
            <a:r>
              <a:rPr lang="en-US" sz="2856" spc="-102" dirty="0">
                <a:ln w="3175">
                  <a:noFill/>
                </a:ln>
                <a:latin typeface="+mj-lt"/>
                <a:cs typeface="Segoe UI" pitchFamily="34" charset="0"/>
              </a:rPr>
              <a:t>A CSP is an interface to read, set, modify, or delete configuration settings on the device</a:t>
            </a:r>
          </a:p>
          <a:p>
            <a:pPr defTabSz="932487">
              <a:lnSpc>
                <a:spcPct val="90000"/>
              </a:lnSpc>
              <a:spcBef>
                <a:spcPct val="0"/>
              </a:spcBef>
            </a:pPr>
            <a:endParaRPr lang="en-US" sz="1224" b="1" spc="-102" dirty="0">
              <a:ln w="3175">
                <a:noFill/>
              </a:ln>
              <a:latin typeface="+mj-lt"/>
              <a:cs typeface="Segoe UI" pitchFamily="34" charset="0"/>
            </a:endParaRPr>
          </a:p>
          <a:p>
            <a:pPr defTabSz="932487">
              <a:lnSpc>
                <a:spcPct val="90000"/>
              </a:lnSpc>
              <a:spcBef>
                <a:spcPct val="0"/>
              </a:spcBef>
            </a:pPr>
            <a:r>
              <a:rPr lang="en-US" sz="3199" b="1" spc="-102" dirty="0" err="1">
                <a:ln w="3175">
                  <a:noFill/>
                </a:ln>
                <a:latin typeface="+mj-lt"/>
                <a:cs typeface="Segoe UI" pitchFamily="34" charset="0"/>
              </a:rPr>
              <a:t>SyncML</a:t>
            </a:r>
            <a:endParaRPr lang="en-US" sz="3199" b="1" spc="-102" dirty="0">
              <a:ln w="3175">
                <a:noFill/>
              </a:ln>
              <a:latin typeface="+mj-lt"/>
              <a:cs typeface="Segoe UI" pitchFamily="34" charset="0"/>
            </a:endParaRPr>
          </a:p>
          <a:p>
            <a:pPr defTabSz="932487">
              <a:lnSpc>
                <a:spcPct val="90000"/>
              </a:lnSpc>
              <a:spcBef>
                <a:spcPct val="0"/>
              </a:spcBef>
            </a:pPr>
            <a:r>
              <a:rPr lang="en-US" sz="2856" spc="-102" dirty="0">
                <a:ln w="3175">
                  <a:noFill/>
                </a:ln>
                <a:latin typeface="+mj-lt"/>
                <a:cs typeface="Segoe UI" pitchFamily="34" charset="0"/>
              </a:rPr>
              <a:t>File with all information to configure CSP</a:t>
            </a:r>
          </a:p>
        </p:txBody>
      </p:sp>
    </p:spTree>
    <p:extLst>
      <p:ext uri="{BB962C8B-B14F-4D97-AF65-F5344CB8AC3E}">
        <p14:creationId xmlns:p14="http://schemas.microsoft.com/office/powerpoint/2010/main" val="2887306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18" grpId="0" animBg="1"/>
      <p:bldP spid="27" grpId="0" animBg="1"/>
      <p:bldP spid="22" grpId="0" animBg="1"/>
      <p:bldP spid="2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13089"/>
          <a:stretch/>
        </p:blipFill>
        <p:spPr>
          <a:xfrm>
            <a:off x="1" y="27281"/>
            <a:ext cx="12403110" cy="6898982"/>
          </a:xfrm>
          <a:prstGeom prst="rect">
            <a:avLst/>
          </a:prstGeom>
        </p:spPr>
      </p:pic>
    </p:spTree>
    <p:extLst>
      <p:ext uri="{BB962C8B-B14F-4D97-AF65-F5344CB8AC3E}">
        <p14:creationId xmlns:p14="http://schemas.microsoft.com/office/powerpoint/2010/main" val="17161308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3" y="202742"/>
            <a:ext cx="12449068" cy="917444"/>
          </a:xfrm>
        </p:spPr>
        <p:txBody>
          <a:bodyPr/>
          <a:lstStyle/>
          <a:p>
            <a:r>
              <a:rPr lang="en-US" sz="4299" dirty="0"/>
              <a:t>Sample Policy in Intune </a:t>
            </a:r>
            <a:r>
              <a:rPr lang="en-US" sz="4299" dirty="0" err="1"/>
              <a:t>MinDevicePasswordLength</a:t>
            </a:r>
            <a:r>
              <a:rPr lang="en-US" sz="4299" dirty="0"/>
              <a:t> CSP</a:t>
            </a:r>
          </a:p>
        </p:txBody>
      </p:sp>
      <p:pic>
        <p:nvPicPr>
          <p:cNvPr id="3" name="Picture 2"/>
          <p:cNvPicPr>
            <a:picLocks noChangeAspect="1"/>
          </p:cNvPicPr>
          <p:nvPr/>
        </p:nvPicPr>
        <p:blipFill rotWithShape="1">
          <a:blip r:embed="rId3"/>
          <a:srcRect b="21297"/>
          <a:stretch/>
        </p:blipFill>
        <p:spPr>
          <a:xfrm>
            <a:off x="106398" y="830262"/>
            <a:ext cx="12238038" cy="6164263"/>
          </a:xfrm>
          <a:prstGeom prst="rect">
            <a:avLst/>
          </a:prstGeom>
        </p:spPr>
      </p:pic>
      <p:sp>
        <p:nvSpPr>
          <p:cNvPr id="5" name="Rectangle: Rounded Corners 4"/>
          <p:cNvSpPr/>
          <p:nvPr/>
        </p:nvSpPr>
        <p:spPr bwMode="auto">
          <a:xfrm>
            <a:off x="4846637" y="5478462"/>
            <a:ext cx="2362200" cy="381000"/>
          </a:xfrm>
          <a:prstGeom prst="roundRect">
            <a:avLst/>
          </a:prstGeom>
          <a:solidFill>
            <a:srgbClr val="FFFFFF">
              <a:alpha val="0"/>
            </a:srgbClr>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425908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0181" y="192516"/>
            <a:ext cx="11887878" cy="917444"/>
          </a:xfrm>
        </p:spPr>
        <p:txBody>
          <a:bodyPr/>
          <a:lstStyle/>
          <a:p>
            <a:r>
              <a:rPr lang="en-US" dirty="0"/>
              <a:t>Sample </a:t>
            </a:r>
            <a:r>
              <a:rPr lang="en-US" dirty="0" err="1"/>
              <a:t>SyncML</a:t>
            </a:r>
            <a:r>
              <a:rPr lang="en-US" dirty="0"/>
              <a:t> - </a:t>
            </a:r>
            <a:r>
              <a:rPr lang="en-US" dirty="0" err="1"/>
              <a:t>MinDevicePasswordLength</a:t>
            </a:r>
            <a:endParaRPr lang="en-US" dirty="0"/>
          </a:p>
        </p:txBody>
      </p:sp>
      <p:sp>
        <p:nvSpPr>
          <p:cNvPr id="5" name="Text Placeholder 4"/>
          <p:cNvSpPr>
            <a:spLocks noGrp="1"/>
          </p:cNvSpPr>
          <p:nvPr>
            <p:ph type="body" sz="quarter" idx="10"/>
          </p:nvPr>
        </p:nvSpPr>
        <p:spPr>
          <a:xfrm>
            <a:off x="946594" y="1183458"/>
            <a:ext cx="10908547" cy="6037020"/>
          </a:xfrm>
        </p:spPr>
        <p:txBody>
          <a:bodyPr/>
          <a:lstStyle/>
          <a:p>
            <a:r>
              <a:rPr lang="en-US" sz="1099" dirty="0"/>
              <a:t>&lt;</a:t>
            </a:r>
            <a:r>
              <a:rPr lang="en-US" sz="1099" dirty="0" err="1"/>
              <a:t>SyncML</a:t>
            </a:r>
            <a:r>
              <a:rPr lang="en-US" sz="1099" dirty="0"/>
              <a:t> </a:t>
            </a:r>
            <a:r>
              <a:rPr lang="en-US" sz="1099" dirty="0" err="1"/>
              <a:t>xmlns</a:t>
            </a:r>
            <a:r>
              <a:rPr lang="en-US" sz="1099" dirty="0"/>
              <a:t>='SYNCML:SYNCML1.2'&gt; </a:t>
            </a:r>
          </a:p>
          <a:p>
            <a:r>
              <a:rPr lang="en-US" sz="1099" dirty="0"/>
              <a:t>   &lt;</a:t>
            </a:r>
            <a:r>
              <a:rPr lang="en-US" sz="1099" dirty="0" err="1"/>
              <a:t>SyncHdr</a:t>
            </a:r>
            <a:r>
              <a:rPr lang="en-US" sz="1099" dirty="0"/>
              <a:t>&gt; </a:t>
            </a:r>
          </a:p>
          <a:p>
            <a:r>
              <a:rPr lang="en-US" sz="1099" dirty="0"/>
              <a:t>      &lt;</a:t>
            </a:r>
            <a:r>
              <a:rPr lang="en-US" sz="1099" dirty="0" err="1"/>
              <a:t>VerDTD</a:t>
            </a:r>
            <a:r>
              <a:rPr lang="en-US" sz="1099" dirty="0"/>
              <a:t>&gt;1.2&lt;/</a:t>
            </a:r>
            <a:r>
              <a:rPr lang="en-US" sz="1099" dirty="0" err="1"/>
              <a:t>VerDTD</a:t>
            </a:r>
            <a:r>
              <a:rPr lang="en-US" sz="1099" dirty="0"/>
              <a:t>&gt; </a:t>
            </a:r>
          </a:p>
          <a:p>
            <a:r>
              <a:rPr lang="en-US" sz="1099" dirty="0"/>
              <a:t>      &lt;</a:t>
            </a:r>
            <a:r>
              <a:rPr lang="en-US" sz="1099" dirty="0" err="1"/>
              <a:t>VerProto</a:t>
            </a:r>
            <a:r>
              <a:rPr lang="en-US" sz="1099" dirty="0"/>
              <a:t>&gt;DM/1.2&lt;/</a:t>
            </a:r>
            <a:r>
              <a:rPr lang="en-US" sz="1099" dirty="0" err="1"/>
              <a:t>VerProto</a:t>
            </a:r>
            <a:r>
              <a:rPr lang="en-US" sz="1099" dirty="0"/>
              <a:t>&gt; </a:t>
            </a:r>
          </a:p>
          <a:p>
            <a:r>
              <a:rPr lang="en-US" sz="1099" dirty="0"/>
              <a:t>      &lt;</a:t>
            </a:r>
            <a:r>
              <a:rPr lang="en-US" sz="1099" dirty="0" err="1"/>
              <a:t>SessionID</a:t>
            </a:r>
            <a:r>
              <a:rPr lang="en-US" sz="1099" dirty="0"/>
              <a:t>&gt;1&lt;/</a:t>
            </a:r>
            <a:r>
              <a:rPr lang="en-US" sz="1099" dirty="0" err="1"/>
              <a:t>SessionID</a:t>
            </a:r>
            <a:r>
              <a:rPr lang="en-US" sz="1099" dirty="0"/>
              <a:t>&gt; </a:t>
            </a:r>
          </a:p>
          <a:p>
            <a:r>
              <a:rPr lang="en-US" sz="1099" dirty="0"/>
              <a:t>      &lt;</a:t>
            </a:r>
            <a:r>
              <a:rPr lang="en-US" sz="1099" dirty="0" err="1"/>
              <a:t>MsgID</a:t>
            </a:r>
            <a:r>
              <a:rPr lang="en-US" sz="1099" dirty="0"/>
              <a:t>&gt;1&lt;/</a:t>
            </a:r>
            <a:r>
              <a:rPr lang="en-US" sz="1099" dirty="0" err="1"/>
              <a:t>MsgID</a:t>
            </a:r>
            <a:r>
              <a:rPr lang="en-US" sz="1099" dirty="0"/>
              <a:t>&gt; </a:t>
            </a:r>
          </a:p>
          <a:p>
            <a:r>
              <a:rPr lang="en-US" sz="1099" dirty="0"/>
              <a:t>      &lt;Target&gt; </a:t>
            </a:r>
          </a:p>
          <a:p>
            <a:r>
              <a:rPr lang="en-US" sz="1099" dirty="0"/>
              <a:t>	&lt;</a:t>
            </a:r>
            <a:r>
              <a:rPr lang="en-US" sz="1099" dirty="0" err="1"/>
              <a:t>LocURI</a:t>
            </a:r>
            <a:r>
              <a:rPr lang="en-US" sz="1099" dirty="0"/>
              <a:t>&gt;</a:t>
            </a:r>
            <a:r>
              <a:rPr lang="en-US" sz="1099" b="1" dirty="0">
                <a:solidFill>
                  <a:srgbClr val="FF0000"/>
                </a:solidFill>
              </a:rPr>
              <a:t>{unique device ID}</a:t>
            </a:r>
            <a:r>
              <a:rPr lang="en-US" sz="1099" dirty="0"/>
              <a:t>&lt;/</a:t>
            </a:r>
            <a:r>
              <a:rPr lang="en-US" sz="1099" dirty="0" err="1"/>
              <a:t>LocURI</a:t>
            </a:r>
            <a:r>
              <a:rPr lang="en-US" sz="1099" dirty="0"/>
              <a:t>&gt; </a:t>
            </a:r>
          </a:p>
          <a:p>
            <a:r>
              <a:rPr lang="en-US" sz="1099" dirty="0"/>
              <a:t>      &lt;/Target&gt; </a:t>
            </a:r>
          </a:p>
          <a:p>
            <a:r>
              <a:rPr lang="en-US" sz="1099" dirty="0"/>
              <a:t>      &lt;Source&gt; </a:t>
            </a:r>
          </a:p>
          <a:p>
            <a:r>
              <a:rPr lang="en-US" sz="1099" dirty="0"/>
              <a:t>	&lt;</a:t>
            </a:r>
            <a:r>
              <a:rPr lang="en-US" sz="1099" dirty="0" err="1"/>
              <a:t>LocURI</a:t>
            </a:r>
            <a:r>
              <a:rPr lang="en-US" sz="1099" dirty="0"/>
              <a:t>&gt;https://www.contoso.com/mgmt-server&lt;/LocURI&gt; 					</a:t>
            </a:r>
          </a:p>
          <a:p>
            <a:r>
              <a:rPr lang="en-US" sz="1099" dirty="0"/>
              <a:t>      &lt;/Source&gt;</a:t>
            </a:r>
          </a:p>
          <a:p>
            <a:r>
              <a:rPr lang="en-US" sz="1099" dirty="0"/>
              <a:t>    &lt;/</a:t>
            </a:r>
            <a:r>
              <a:rPr lang="en-US" sz="1099" dirty="0" err="1"/>
              <a:t>SyncHdr</a:t>
            </a:r>
            <a:r>
              <a:rPr lang="en-US" sz="1099" dirty="0"/>
              <a:t>&gt; </a:t>
            </a:r>
          </a:p>
          <a:p>
            <a:r>
              <a:rPr lang="en-US" sz="1099" dirty="0"/>
              <a:t>    &lt;</a:t>
            </a:r>
            <a:r>
              <a:rPr lang="en-US" sz="1099" dirty="0" err="1"/>
              <a:t>SyncBody</a:t>
            </a:r>
            <a:r>
              <a:rPr lang="en-US" sz="1099" dirty="0"/>
              <a:t>&gt; </a:t>
            </a:r>
          </a:p>
          <a:p>
            <a:r>
              <a:rPr lang="en-US" sz="1099" dirty="0"/>
              <a:t>        &lt;!-- update device setting --&gt; </a:t>
            </a:r>
          </a:p>
          <a:p>
            <a:r>
              <a:rPr lang="en-US" sz="1099" dirty="0"/>
              <a:t>        &lt;Replace&gt; </a:t>
            </a:r>
          </a:p>
          <a:p>
            <a:r>
              <a:rPr lang="en-US" sz="1099" dirty="0"/>
              <a:t>	&lt;</a:t>
            </a:r>
            <a:r>
              <a:rPr lang="en-US" sz="1099" dirty="0" err="1"/>
              <a:t>CmdID</a:t>
            </a:r>
            <a:r>
              <a:rPr lang="en-US" sz="1099" dirty="0"/>
              <a:t>&gt;2&lt;/</a:t>
            </a:r>
            <a:r>
              <a:rPr lang="en-US" sz="1099" dirty="0" err="1"/>
              <a:t>CmdID</a:t>
            </a:r>
            <a:r>
              <a:rPr lang="en-US" sz="1099" dirty="0"/>
              <a:t>&gt; </a:t>
            </a:r>
          </a:p>
          <a:p>
            <a:r>
              <a:rPr lang="en-US" sz="1099" dirty="0"/>
              <a:t>	     &lt;Item&gt; </a:t>
            </a:r>
          </a:p>
          <a:p>
            <a:r>
              <a:rPr lang="en-US" sz="1099" dirty="0"/>
              <a:t>                    &lt;Target&gt; </a:t>
            </a:r>
          </a:p>
          <a:p>
            <a:r>
              <a:rPr lang="en-US" sz="1099" dirty="0"/>
              <a:t>                       &lt;</a:t>
            </a:r>
            <a:r>
              <a:rPr lang="en-US" sz="1099" dirty="0" err="1"/>
              <a:t>LocURI</a:t>
            </a:r>
            <a:r>
              <a:rPr lang="en-US" sz="1099" dirty="0"/>
              <a:t>&gt;</a:t>
            </a:r>
            <a:r>
              <a:rPr lang="en-US" sz="1099" b="1" dirty="0">
                <a:solidFill>
                  <a:srgbClr val="FF0000"/>
                </a:solidFill>
              </a:rPr>
              <a:t>./Vendor/MSFT/Policy/</a:t>
            </a:r>
            <a:r>
              <a:rPr lang="en-US" sz="1099" b="1" dirty="0" err="1">
                <a:solidFill>
                  <a:srgbClr val="FF0000"/>
                </a:solidFill>
              </a:rPr>
              <a:t>Config</a:t>
            </a:r>
            <a:r>
              <a:rPr lang="en-US" sz="1099" b="1" dirty="0">
                <a:solidFill>
                  <a:srgbClr val="FF0000"/>
                </a:solidFill>
              </a:rPr>
              <a:t>/</a:t>
            </a:r>
            <a:r>
              <a:rPr lang="en-US" sz="1099" b="1" dirty="0" err="1">
                <a:solidFill>
                  <a:srgbClr val="FF0000"/>
                </a:solidFill>
              </a:rPr>
              <a:t>DeviceLock</a:t>
            </a:r>
            <a:r>
              <a:rPr lang="en-US" sz="1099" b="1" dirty="0">
                <a:solidFill>
                  <a:srgbClr val="FF0000"/>
                </a:solidFill>
              </a:rPr>
              <a:t>/</a:t>
            </a:r>
            <a:r>
              <a:rPr lang="en-US" sz="1099" b="1" dirty="0" err="1">
                <a:solidFill>
                  <a:srgbClr val="FF0000"/>
                </a:solidFill>
              </a:rPr>
              <a:t>MinDevicePasswordLength</a:t>
            </a:r>
            <a:r>
              <a:rPr lang="en-US" sz="1099" dirty="0"/>
              <a:t>&lt;/</a:t>
            </a:r>
            <a:r>
              <a:rPr lang="en-US" sz="1099" dirty="0" err="1"/>
              <a:t>LocURI</a:t>
            </a:r>
            <a:r>
              <a:rPr lang="en-US" sz="1099" dirty="0"/>
              <a:t>&gt; 	         </a:t>
            </a:r>
          </a:p>
          <a:p>
            <a:r>
              <a:rPr lang="en-US" sz="1099" dirty="0"/>
              <a:t>	        &lt;/Target&gt; </a:t>
            </a:r>
          </a:p>
          <a:p>
            <a:r>
              <a:rPr lang="en-US" sz="1099" dirty="0"/>
              <a:t>	         &lt;Meta&gt; </a:t>
            </a:r>
          </a:p>
          <a:p>
            <a:r>
              <a:rPr lang="en-US" sz="1099" dirty="0"/>
              <a:t>		 &lt;Type </a:t>
            </a:r>
            <a:r>
              <a:rPr lang="en-US" sz="1099" dirty="0" err="1"/>
              <a:t>xmlns</a:t>
            </a:r>
            <a:r>
              <a:rPr lang="en-US" sz="1099" dirty="0"/>
              <a:t>="</a:t>
            </a:r>
            <a:r>
              <a:rPr lang="en-US" sz="1099" dirty="0" err="1"/>
              <a:t>syncml:metinf</a:t>
            </a:r>
            <a:r>
              <a:rPr lang="en-US" sz="1099" dirty="0"/>
              <a:t>"&gt;text/plain&lt;/Type&gt; </a:t>
            </a:r>
          </a:p>
          <a:p>
            <a:r>
              <a:rPr lang="en-US" sz="1099" dirty="0"/>
              <a:t>		 &lt;Format </a:t>
            </a:r>
            <a:r>
              <a:rPr lang="en-US" sz="1099" dirty="0" err="1"/>
              <a:t>xmlns</a:t>
            </a:r>
            <a:r>
              <a:rPr lang="en-US" sz="1099" dirty="0"/>
              <a:t>="</a:t>
            </a:r>
            <a:r>
              <a:rPr lang="en-US" sz="1099" dirty="0" err="1"/>
              <a:t>syncml:metinf</a:t>
            </a:r>
            <a:r>
              <a:rPr lang="en-US" sz="1099" dirty="0"/>
              <a:t>"&gt;</a:t>
            </a:r>
            <a:r>
              <a:rPr lang="en-US" sz="1099" dirty="0" err="1"/>
              <a:t>int</a:t>
            </a:r>
            <a:r>
              <a:rPr lang="en-US" sz="1099" dirty="0"/>
              <a:t>&lt;/Format&gt; </a:t>
            </a:r>
          </a:p>
          <a:p>
            <a:r>
              <a:rPr lang="en-US" sz="1099" dirty="0"/>
              <a:t>	         &lt;/Meta&gt; </a:t>
            </a:r>
          </a:p>
          <a:p>
            <a:r>
              <a:rPr lang="en-US" sz="1099" dirty="0"/>
              <a:t>	         &lt;Data&gt;</a:t>
            </a:r>
            <a:r>
              <a:rPr lang="en-US" sz="1099" b="1" dirty="0">
                <a:solidFill>
                  <a:srgbClr val="FF0000"/>
                </a:solidFill>
              </a:rPr>
              <a:t>6</a:t>
            </a:r>
            <a:r>
              <a:rPr lang="en-US" sz="1099" dirty="0"/>
              <a:t>&lt;/Data&gt; </a:t>
            </a:r>
          </a:p>
          <a:p>
            <a:r>
              <a:rPr lang="en-US" sz="1099" dirty="0"/>
              <a:t>	      &lt;/Item&gt; </a:t>
            </a:r>
          </a:p>
          <a:p>
            <a:r>
              <a:rPr lang="en-US" sz="1099" dirty="0"/>
              <a:t>        &lt;/Replace&gt; </a:t>
            </a:r>
          </a:p>
          <a:p>
            <a:r>
              <a:rPr lang="en-US" sz="1099" dirty="0"/>
              <a:t>     &lt;Final /&gt; </a:t>
            </a:r>
          </a:p>
          <a:p>
            <a:r>
              <a:rPr lang="en-US" sz="1099" dirty="0"/>
              <a:t>    &lt;/</a:t>
            </a:r>
            <a:r>
              <a:rPr lang="en-US" sz="1099" dirty="0" err="1"/>
              <a:t>SyncBody</a:t>
            </a:r>
            <a:r>
              <a:rPr lang="en-US" sz="1099" dirty="0"/>
              <a:t>&gt;</a:t>
            </a:r>
          </a:p>
          <a:p>
            <a:r>
              <a:rPr lang="en-US" sz="1099" dirty="0"/>
              <a:t> &lt;/</a:t>
            </a:r>
            <a:r>
              <a:rPr lang="en-US" sz="1099" dirty="0" err="1"/>
              <a:t>SyncML</a:t>
            </a:r>
            <a:r>
              <a:rPr lang="en-US" sz="1099" dirty="0"/>
              <a:t>&gt; </a:t>
            </a:r>
          </a:p>
        </p:txBody>
      </p:sp>
      <p:sp>
        <p:nvSpPr>
          <p:cNvPr id="2" name="Rectangle 1"/>
          <p:cNvSpPr/>
          <p:nvPr/>
        </p:nvSpPr>
        <p:spPr>
          <a:xfrm>
            <a:off x="6492515" y="3022692"/>
            <a:ext cx="3153457" cy="1246721"/>
          </a:xfrm>
          <a:prstGeom prst="rect">
            <a:avLst/>
          </a:prstGeom>
          <a:solidFill>
            <a:schemeClr val="accent3">
              <a:lumMod val="60000"/>
              <a:lumOff val="40000"/>
            </a:schemeClr>
          </a:solidFill>
        </p:spPr>
        <p:txBody>
          <a:bodyPr wrap="square">
            <a:spAutoFit/>
          </a:bodyPr>
          <a:lstStyle/>
          <a:p>
            <a:pPr algn="ctr"/>
            <a:r>
              <a:rPr lang="en-US" sz="1836" b="1" dirty="0"/>
              <a:t>OMA-URI</a:t>
            </a:r>
          </a:p>
          <a:p>
            <a:pPr algn="ctr"/>
            <a:r>
              <a:rPr lang="en-US" sz="1836" b="1" dirty="0"/>
              <a:t>O</a:t>
            </a:r>
            <a:r>
              <a:rPr lang="en-US" sz="1836" dirty="0"/>
              <a:t>pen </a:t>
            </a:r>
            <a:r>
              <a:rPr lang="en-US" sz="1836" b="1" dirty="0"/>
              <a:t>M</a:t>
            </a:r>
            <a:r>
              <a:rPr lang="en-US" sz="1836" dirty="0"/>
              <a:t>obile </a:t>
            </a:r>
            <a:r>
              <a:rPr lang="en-US" sz="1836" b="1" dirty="0"/>
              <a:t>A</a:t>
            </a:r>
            <a:r>
              <a:rPr lang="en-US" sz="1836" dirty="0"/>
              <a:t>lliance  - </a:t>
            </a:r>
            <a:r>
              <a:rPr lang="en-US" sz="1836" b="1" dirty="0"/>
              <a:t>U</a:t>
            </a:r>
            <a:r>
              <a:rPr lang="en-US" sz="1836" dirty="0"/>
              <a:t>niform </a:t>
            </a:r>
            <a:r>
              <a:rPr lang="en-US" sz="1836" b="1" dirty="0"/>
              <a:t>R</a:t>
            </a:r>
            <a:r>
              <a:rPr lang="en-US" sz="1836" dirty="0"/>
              <a:t>esource </a:t>
            </a:r>
            <a:r>
              <a:rPr lang="en-US" sz="1836" b="1" dirty="0"/>
              <a:t>U</a:t>
            </a:r>
            <a:r>
              <a:rPr lang="en-US" sz="1836" dirty="0"/>
              <a:t>niform </a:t>
            </a:r>
            <a:r>
              <a:rPr lang="en-US" sz="1836" b="1" dirty="0"/>
              <a:t>R</a:t>
            </a:r>
            <a:r>
              <a:rPr lang="en-US" sz="1836" dirty="0"/>
              <a:t>esource </a:t>
            </a:r>
            <a:r>
              <a:rPr lang="en-US" sz="1836" b="1" dirty="0"/>
              <a:t>I</a:t>
            </a:r>
            <a:r>
              <a:rPr lang="en-US" sz="1836" dirty="0"/>
              <a:t>dentifier</a:t>
            </a:r>
          </a:p>
        </p:txBody>
      </p:sp>
      <p:cxnSp>
        <p:nvCxnSpPr>
          <p:cNvPr id="7" name="Straight Arrow Connector 6"/>
          <p:cNvCxnSpPr/>
          <p:nvPr/>
        </p:nvCxnSpPr>
        <p:spPr>
          <a:xfrm>
            <a:off x="7154208" y="4244904"/>
            <a:ext cx="0" cy="532322"/>
          </a:xfrm>
          <a:prstGeom prst="straightConnector1">
            <a:avLst/>
          </a:prstGeom>
          <a:ln w="92075">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6200000">
            <a:off x="-2309714" y="3891579"/>
            <a:ext cx="5594586" cy="382308"/>
          </a:xfrm>
          <a:prstGeom prst="rect">
            <a:avLst/>
          </a:prstGeom>
          <a:solidFill>
            <a:schemeClr val="bg2"/>
          </a:solidFill>
        </p:spPr>
        <p:txBody>
          <a:bodyPr wrap="square">
            <a:spAutoFit/>
          </a:bodyPr>
          <a:lstStyle/>
          <a:p>
            <a:pPr algn="ctr"/>
            <a:r>
              <a:rPr lang="en-US" sz="1836" b="1" dirty="0" err="1"/>
              <a:t>SyncML</a:t>
            </a:r>
            <a:endParaRPr lang="en-US" sz="1836" dirty="0"/>
          </a:p>
        </p:txBody>
      </p:sp>
      <p:sp>
        <p:nvSpPr>
          <p:cNvPr id="11" name="Rectangle 10"/>
          <p:cNvSpPr/>
          <p:nvPr/>
        </p:nvSpPr>
        <p:spPr>
          <a:xfrm rot="16200000">
            <a:off x="-173161" y="2391847"/>
            <a:ext cx="2194226" cy="382308"/>
          </a:xfrm>
          <a:prstGeom prst="rect">
            <a:avLst/>
          </a:prstGeom>
          <a:solidFill>
            <a:schemeClr val="bg2"/>
          </a:solidFill>
        </p:spPr>
        <p:txBody>
          <a:bodyPr wrap="square">
            <a:spAutoFit/>
          </a:bodyPr>
          <a:lstStyle/>
          <a:p>
            <a:pPr algn="ctr"/>
            <a:r>
              <a:rPr lang="en-US" sz="1836" b="1"/>
              <a:t>SyncHeader</a:t>
            </a:r>
            <a:endParaRPr lang="en-US" sz="1836" dirty="0"/>
          </a:p>
        </p:txBody>
      </p:sp>
      <p:sp>
        <p:nvSpPr>
          <p:cNvPr id="12" name="Rectangle 11"/>
          <p:cNvSpPr/>
          <p:nvPr/>
        </p:nvSpPr>
        <p:spPr>
          <a:xfrm rot="16200000">
            <a:off x="-584578" y="5088914"/>
            <a:ext cx="3017058" cy="382308"/>
          </a:xfrm>
          <a:prstGeom prst="rect">
            <a:avLst/>
          </a:prstGeom>
          <a:solidFill>
            <a:schemeClr val="bg2"/>
          </a:solidFill>
        </p:spPr>
        <p:txBody>
          <a:bodyPr wrap="square">
            <a:spAutoFit/>
          </a:bodyPr>
          <a:lstStyle/>
          <a:p>
            <a:pPr algn="ctr"/>
            <a:r>
              <a:rPr lang="en-US" sz="1836" b="1" dirty="0" err="1"/>
              <a:t>SyncBody</a:t>
            </a:r>
            <a:endParaRPr lang="en-US" sz="1836" dirty="0"/>
          </a:p>
        </p:txBody>
      </p:sp>
      <p:sp>
        <p:nvSpPr>
          <p:cNvPr id="18" name="Rectangle 17"/>
          <p:cNvSpPr/>
          <p:nvPr/>
        </p:nvSpPr>
        <p:spPr>
          <a:xfrm>
            <a:off x="3749734" y="1726110"/>
            <a:ext cx="3153457" cy="382308"/>
          </a:xfrm>
          <a:prstGeom prst="rect">
            <a:avLst/>
          </a:prstGeom>
          <a:solidFill>
            <a:schemeClr val="accent3">
              <a:lumMod val="60000"/>
              <a:lumOff val="40000"/>
            </a:schemeClr>
          </a:solidFill>
        </p:spPr>
        <p:txBody>
          <a:bodyPr wrap="square">
            <a:spAutoFit/>
          </a:bodyPr>
          <a:lstStyle/>
          <a:p>
            <a:pPr algn="ctr"/>
            <a:r>
              <a:rPr lang="en-US" sz="1836" b="1" dirty="0"/>
              <a:t>Device</a:t>
            </a:r>
            <a:endParaRPr lang="en-US" sz="1836" dirty="0"/>
          </a:p>
        </p:txBody>
      </p:sp>
      <p:cxnSp>
        <p:nvCxnSpPr>
          <p:cNvPr id="19" name="Straight Arrow Connector 18"/>
          <p:cNvCxnSpPr/>
          <p:nvPr/>
        </p:nvCxnSpPr>
        <p:spPr>
          <a:xfrm>
            <a:off x="3841160" y="2050678"/>
            <a:ext cx="0" cy="532322"/>
          </a:xfrm>
          <a:prstGeom prst="straightConnector1">
            <a:avLst/>
          </a:prstGeom>
          <a:ln w="92075">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065965" y="6505232"/>
            <a:ext cx="1506604" cy="382308"/>
          </a:xfrm>
          <a:prstGeom prst="rect">
            <a:avLst/>
          </a:prstGeom>
          <a:solidFill>
            <a:schemeClr val="accent3">
              <a:lumMod val="60000"/>
              <a:lumOff val="40000"/>
            </a:schemeClr>
          </a:solidFill>
        </p:spPr>
        <p:txBody>
          <a:bodyPr wrap="square">
            <a:spAutoFit/>
          </a:bodyPr>
          <a:lstStyle/>
          <a:p>
            <a:pPr algn="ctr"/>
            <a:r>
              <a:rPr lang="en-US" sz="1836" b="1" dirty="0"/>
              <a:t>Value</a:t>
            </a:r>
            <a:endParaRPr lang="en-US" sz="1836" dirty="0"/>
          </a:p>
        </p:txBody>
      </p:sp>
      <p:cxnSp>
        <p:nvCxnSpPr>
          <p:cNvPr id="21" name="Straight Arrow Connector 20"/>
          <p:cNvCxnSpPr/>
          <p:nvPr/>
        </p:nvCxnSpPr>
        <p:spPr>
          <a:xfrm flipV="1">
            <a:off x="3201178" y="6057192"/>
            <a:ext cx="0" cy="448041"/>
          </a:xfrm>
          <a:prstGeom prst="straightConnector1">
            <a:avLst/>
          </a:prstGeom>
          <a:ln w="92075">
            <a:solidFill>
              <a:schemeClr val="accent3">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814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P spid="20" grpId="0" animBg="1"/>
    </p:bld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F861E-E24F-44B5-97B6-88A3830024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4a531b04-6090-4f07-81d2-e7d9285f981d"/>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12</TotalTime>
  <Words>1816</Words>
  <Application>Microsoft Office PowerPoint</Application>
  <PresentationFormat>Custom</PresentationFormat>
  <Paragraphs>209</Paragraphs>
  <Slides>15</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Calibri</vt:lpstr>
      <vt:lpstr>Consolas</vt:lpstr>
      <vt:lpstr>Segoe UI</vt:lpstr>
      <vt:lpstr>Segoe UI Light</vt:lpstr>
      <vt:lpstr>Segoe UI Semibold</vt:lpstr>
      <vt:lpstr>Times New Roman</vt:lpstr>
      <vt:lpstr>Wingdings</vt:lpstr>
      <vt:lpstr>WHITE TEMPLATE</vt:lpstr>
      <vt:lpstr>COLOR TEMPLATE</vt:lpstr>
      <vt:lpstr>Windows Tech Series Managing Client Devices</vt:lpstr>
      <vt:lpstr>Agenda</vt:lpstr>
      <vt:lpstr>Part 3 – Client Management </vt:lpstr>
      <vt:lpstr>OMA-DM</vt:lpstr>
      <vt:lpstr>Windows 10 Mobile Management Architecture</vt:lpstr>
      <vt:lpstr>Windows 10 – OMA-DM Communication</vt:lpstr>
      <vt:lpstr>PowerPoint Presentation</vt:lpstr>
      <vt:lpstr>Sample Policy in Intune MinDevicePasswordLength CSP</vt:lpstr>
      <vt:lpstr>Sample SyncML - MinDevicePasswordLength</vt:lpstr>
      <vt:lpstr>Custom URI settings for Windows 10 devices</vt:lpstr>
      <vt:lpstr>PowerPoint Presentation</vt:lpstr>
      <vt:lpstr>MDM Lifecycle</vt:lpstr>
      <vt:lpstr>Mobile Device Management Lifecycle </vt:lpstr>
      <vt:lpstr>Management Labs  Module 03-01: Set MDM Policies in Intune (EDP, Whitelist Apps..) Module 03-02: Publish LOB App and Business Store App in Intune  Module 03-03: Enroll Clients with Intune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16</cp:revision>
  <dcterms:created xsi:type="dcterms:W3CDTF">2016-07-18T23:01:25Z</dcterms:created>
  <dcterms:modified xsi:type="dcterms:W3CDTF">2016-10-26T21:12:52Z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