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19"/>
  </p:notesMasterIdLst>
  <p:handoutMasterIdLst>
    <p:handoutMasterId r:id="rId20"/>
  </p:handoutMasterIdLst>
  <p:sldIdLst>
    <p:sldId id="1308" r:id="rId6"/>
    <p:sldId id="1309" r:id="rId7"/>
    <p:sldId id="1310" r:id="rId8"/>
    <p:sldId id="1312" r:id="rId9"/>
    <p:sldId id="1313" r:id="rId10"/>
    <p:sldId id="1315" r:id="rId11"/>
    <p:sldId id="1314" r:id="rId12"/>
    <p:sldId id="1317" r:id="rId13"/>
    <p:sldId id="1311" r:id="rId14"/>
    <p:sldId id="1318" r:id="rId15"/>
    <p:sldId id="1316" r:id="rId16"/>
    <p:sldId id="1319" r:id="rId17"/>
    <p:sldId id="1248" r:id="rId18"/>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0C8682EF-709C-4DD2-B11B-19E2D910C2A9}">
          <p14:sldIdLst/>
        </p14:section>
        <p14:section name="Slides Template" id="{5B0B8DFF-57E5-4D4B-BA72-542DF84B8E2F}">
          <p14:sldIdLst>
            <p14:sldId id="1308"/>
            <p14:sldId id="1309"/>
            <p14:sldId id="1310"/>
            <p14:sldId id="1312"/>
            <p14:sldId id="1313"/>
            <p14:sldId id="1315"/>
            <p14:sldId id="1314"/>
            <p14:sldId id="1317"/>
            <p14:sldId id="1311"/>
            <p14:sldId id="1318"/>
            <p14:sldId id="1316"/>
            <p14:sldId id="1319"/>
            <p14:sldId id="124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ichael Biver" initials="MB" lastIdx="4" clrIdx="4">
    <p:extLst>
      <p:ext uri="{19B8F6BF-5375-455C-9EA6-DF929625EA0E}">
        <p15:presenceInfo xmlns:p15="http://schemas.microsoft.com/office/powerpoint/2012/main" userId="S-1-5-21-124525095-708259637-1543119021-7002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37373"/>
    <a:srgbClr val="525252"/>
    <a:srgbClr val="0078D7"/>
    <a:srgbClr val="B4009E"/>
    <a:srgbClr val="E3008C"/>
    <a:srgbClr val="107C10"/>
    <a:srgbClr val="004B50"/>
    <a:srgbClr val="D83B01"/>
    <a:srgbClr val="5C00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6323" autoAdjust="0"/>
  </p:normalViewPr>
  <p:slideViewPr>
    <p:cSldViewPr>
      <p:cViewPr varScale="1">
        <p:scale>
          <a:sx n="62" d="100"/>
          <a:sy n="62" d="100"/>
        </p:scale>
        <p:origin x="21" y="1785"/>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7F5F5C-3124-48E9-B6C7-8A079B7D71F5}" type="datetime8">
              <a:rPr lang="en-US" smtClean="0">
                <a:latin typeface="Segoe UI" pitchFamily="34" charset="0"/>
              </a:rPr>
              <a:t>10/26/2016 2:13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9C601B9-5273-467A-8E48-EC9939578C8F}" type="datetime8">
              <a:rPr lang="en-US" smtClean="0"/>
              <a:t>10/26/2016 2:13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3EB11B5-CB56-41DC-8ACC-D502B5C632C9}" type="datetime8">
              <a:rPr lang="en-US" smtClean="0"/>
              <a:t>10/26/2016 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2931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MS Story</a:t>
            </a:r>
            <a:endParaRPr lang="en-US" dirty="0"/>
          </a:p>
        </p:txBody>
      </p:sp>
      <p:sp>
        <p:nvSpPr>
          <p:cNvPr id="5" name="Footer Placeholder 4"/>
          <p:cNvSpPr>
            <a:spLocks noGrp="1"/>
          </p:cNvSpPr>
          <p:nvPr>
            <p:ph type="ftr" sz="quarter" idx="11"/>
          </p:nvPr>
        </p:nvSpPr>
        <p:spPr/>
        <p:txBody>
          <a:bodyPr/>
          <a:lstStyle/>
          <a:p>
            <a:pPr defTabSz="93136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10/26/2016 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85142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330D77EC-7210-4A9C-B813-11969CCBFAFC}" type="datetime8">
              <a:rPr lang="en-US" smtClean="0">
                <a:solidFill>
                  <a:prstClr val="black"/>
                </a:solidFill>
              </a:rPr>
              <a:t>10/26/2016 2:13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13</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399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bullet – can be a new machine or BYOD phone</a:t>
            </a:r>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10/26/2016 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431856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Settings are simple</a:t>
            </a:r>
            <a:r>
              <a:rPr lang="en-US" baseline="0" dirty="0"/>
              <a:t> policies – like minimal password length or disabling a camera</a:t>
            </a:r>
          </a:p>
          <a:p>
            <a:r>
              <a:rPr lang="en-US" baseline="0" dirty="0"/>
              <a:t>Profiles – Wi-Fi profile, VPN, Email</a:t>
            </a:r>
          </a:p>
          <a:p>
            <a:r>
              <a:rPr lang="en-US" baseline="0" dirty="0"/>
              <a:t>Assets are files required to make your configuration work, that includes wallpapers, certificates, applications, offline materials.</a:t>
            </a:r>
            <a:endParaRPr lang="en-US" dirty="0"/>
          </a:p>
        </p:txBody>
      </p:sp>
      <p:sp>
        <p:nvSpPr>
          <p:cNvPr id="4" name="Slide Number Placeholder 3"/>
          <p:cNvSpPr>
            <a:spLocks noGrp="1"/>
          </p:cNvSpPr>
          <p:nvPr>
            <p:ph type="sldNum" sz="quarter" idx="10"/>
          </p:nvPr>
        </p:nvSpPr>
        <p:spPr/>
        <p:txBody>
          <a:bodyPr/>
          <a:lstStyle/>
          <a:p>
            <a:fld id="{36DAC288-28CF-40C3-A408-271E9A37F250}" type="slidenum">
              <a:rPr lang="en-US" smtClean="0"/>
              <a:t>5</a:t>
            </a:fld>
            <a:endParaRPr lang="en-US"/>
          </a:p>
        </p:txBody>
      </p:sp>
    </p:spTree>
    <p:extLst>
      <p:ext uri="{BB962C8B-B14F-4D97-AF65-F5344CB8AC3E}">
        <p14:creationId xmlns:p14="http://schemas.microsoft.com/office/powerpoint/2010/main" val="4215378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Quite</a:t>
            </a:r>
            <a:r>
              <a:rPr lang="en-US" baseline="0" dirty="0"/>
              <a:t> a few things. As you can see, many can be also provisioned through MDM but several capabilities are exclusive for provisioning. </a:t>
            </a:r>
          </a:p>
          <a:p>
            <a:endParaRPr lang="en-US" baseline="0" dirty="0"/>
          </a:p>
          <a:p>
            <a:r>
              <a:rPr lang="en-US" baseline="0" dirty="0"/>
              <a:t>One example would be </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10/26/2016 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701399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under</a:t>
            </a:r>
            <a:r>
              <a:rPr lang="en-US" baseline="0" dirty="0"/>
              <a:t> the hood</a:t>
            </a:r>
          </a:p>
          <a:p>
            <a:endParaRPr lang="en-US" baseline="0" dirty="0"/>
          </a:p>
          <a:p>
            <a:r>
              <a:rPr lang="en-US" baseline="0" dirty="0"/>
              <a:t>Provisioning is using the same management surface that is exposed through Mobile Device Management + abilities exclusive used for provisioning </a:t>
            </a:r>
          </a:p>
          <a:p>
            <a:endParaRPr lang="en-US" baseline="0" dirty="0"/>
          </a:p>
          <a:p>
            <a:r>
              <a:rPr lang="en-US" baseline="0" dirty="0"/>
              <a:t>The key difference is that MDM interactive and the server can get feedback </a:t>
            </a:r>
          </a:p>
          <a:p>
            <a:endParaRPr lang="en-US" baseline="0" dirty="0"/>
          </a:p>
          <a:p>
            <a:r>
              <a:rPr lang="en-US" baseline="0" dirty="0"/>
              <a:t>Examples of configuration service providers</a:t>
            </a:r>
            <a:endParaRPr lang="en-US" dirty="0"/>
          </a:p>
        </p:txBody>
      </p:sp>
      <p:sp>
        <p:nvSpPr>
          <p:cNvPr id="4" name="Header Placeholder 3"/>
          <p:cNvSpPr>
            <a:spLocks noGrp="1"/>
          </p:cNvSpPr>
          <p:nvPr>
            <p:ph type="hdr" sz="quarter" idx="10"/>
          </p:nvPr>
        </p:nvSpPr>
        <p:spPr/>
        <p:txBody>
          <a:bodyPr/>
          <a:lstStyle/>
          <a:p>
            <a:r>
              <a:rPr lang="en-US"/>
              <a:t>Microsoft Ignite 2015</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10/26/2016 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581675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MS Story</a:t>
            </a:r>
            <a:endParaRPr lang="en-US" dirty="0"/>
          </a:p>
        </p:txBody>
      </p:sp>
      <p:sp>
        <p:nvSpPr>
          <p:cNvPr id="5" name="Footer Placeholder 4"/>
          <p:cNvSpPr>
            <a:spLocks noGrp="1"/>
          </p:cNvSpPr>
          <p:nvPr>
            <p:ph type="ftr" sz="quarter" idx="11"/>
          </p:nvPr>
        </p:nvSpPr>
        <p:spPr/>
        <p:txBody>
          <a:bodyPr/>
          <a:lstStyle/>
          <a:p>
            <a:pPr defTabSz="93136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10/26/2016 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243744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In the windows 10 timeframe, with Azure AD based conditional access, access</a:t>
            </a:r>
            <a:r>
              <a:rPr lang="en-US" baseline="0" dirty="0"/>
              <a:t> to Azure based apps can be controlled based on the device compliance state. The compliance of the device is evaluated by the MDM based on a number of device attributes.</a:t>
            </a:r>
          </a:p>
          <a:p>
            <a:endParaRPr lang="en-US" baseline="0" dirty="0"/>
          </a:p>
          <a:p>
            <a:r>
              <a:rPr lang="en-US" baseline="0" dirty="0"/>
              <a:t>One of these key attributes is the hardware based device health attestation state. </a:t>
            </a:r>
          </a:p>
          <a:p>
            <a:r>
              <a:rPr lang="en-US" baseline="0" dirty="0"/>
              <a:t>Today we have the ability to detect jailbreak for some of the non windows devices out there. You can think of Device health attestation state for Windows 10 as something like this but provable in hardware. </a:t>
            </a:r>
          </a:p>
          <a:p>
            <a:endParaRPr lang="en-US" baseline="0" dirty="0"/>
          </a:p>
          <a:p>
            <a:r>
              <a:rPr lang="en-US" baseline="0" dirty="0"/>
              <a:t>We have a cloud based Windows health attestation service that is already up and running that Windows 10 devices will talk to, to be certified as healthy.</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10/26/2016 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839459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MS Story</a:t>
            </a:r>
            <a:endParaRPr lang="en-US" dirty="0"/>
          </a:p>
        </p:txBody>
      </p:sp>
      <p:sp>
        <p:nvSpPr>
          <p:cNvPr id="5" name="Footer Placeholder 4"/>
          <p:cNvSpPr>
            <a:spLocks noGrp="1"/>
          </p:cNvSpPr>
          <p:nvPr>
            <p:ph type="ftr" sz="quarter" idx="11"/>
          </p:nvPr>
        </p:nvSpPr>
        <p:spPr/>
        <p:txBody>
          <a:bodyPr/>
          <a:lstStyle/>
          <a:p>
            <a:pPr defTabSz="93136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10/26/2016 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770942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promise to business is to keep devices secure, up to date, cut costs.</a:t>
            </a:r>
          </a:p>
          <a:p>
            <a:endParaRPr lang="en-US" dirty="0"/>
          </a:p>
          <a:p>
            <a:r>
              <a:rPr lang="en-US" dirty="0"/>
              <a:t>As of November companies have ability for It to create “distribution rings” phasing updates for different user groups and create “maintenance windows” as well as the ability to defer updates and take advantage of peer-to-peer caching to save network bandwidth during updates</a:t>
            </a:r>
          </a:p>
          <a:p>
            <a:endParaRPr lang="en-US" dirty="0"/>
          </a:p>
          <a:p>
            <a:r>
              <a:rPr lang="en-US"/>
              <a:t>You can see an example of the policy setting UI here, for IT - setting policies for GP/ MDM tools to manage the pace of updates via WU for Business while having it take care of device updating for your organization</a:t>
            </a:r>
            <a:endParaRPr lang="en-US" dirty="0"/>
          </a:p>
        </p:txBody>
      </p:sp>
      <p:sp>
        <p:nvSpPr>
          <p:cNvPr id="4" name="Header Placeholder 3"/>
          <p:cNvSpPr>
            <a:spLocks noGrp="1"/>
          </p:cNvSpPr>
          <p:nvPr>
            <p:ph type="hdr" sz="quarter" idx="10"/>
          </p:nvPr>
        </p:nvSpPr>
        <p:spPr/>
        <p:txBody>
          <a:bodyPr/>
          <a:lstStyle/>
          <a:p>
            <a:r>
              <a:rPr lang="en-US"/>
              <a:t>MS Story</a:t>
            </a:r>
            <a:endParaRPr lang="en-US" dirty="0"/>
          </a:p>
        </p:txBody>
      </p:sp>
      <p:sp>
        <p:nvSpPr>
          <p:cNvPr id="5" name="Footer Placeholder 4"/>
          <p:cNvSpPr>
            <a:spLocks noGrp="1"/>
          </p:cNvSpPr>
          <p:nvPr>
            <p:ph type="ftr" sz="quarter" idx="11"/>
          </p:nvPr>
        </p:nvSpPr>
        <p:spPr/>
        <p:txBody>
          <a:bodyPr/>
          <a:lstStyle/>
          <a:p>
            <a:pPr defTabSz="931365"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10/26/2016 2:13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9403349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48"/>
            <a:ext cx="12436475" cy="6995517"/>
          </a:xfrm>
          <a:prstGeom prst="rect">
            <a:avLst/>
          </a:prstGeom>
        </p:spPr>
      </p:pic>
      <p:sp>
        <p:nvSpPr>
          <p:cNvPr id="4" name="Rectangle 3"/>
          <p:cNvSpPr/>
          <p:nvPr userDrawn="1"/>
        </p:nvSpPr>
        <p:spPr bwMode="auto">
          <a:xfrm>
            <a:off x="274702" y="1485604"/>
            <a:ext cx="5943600"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6354" y="1485604"/>
            <a:ext cx="5943600"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4702" y="3314384"/>
            <a:ext cx="5943600"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grpSp>
        <p:nvGrpSpPr>
          <p:cNvPr id="8" name="Group 7"/>
          <p:cNvGrpSpPr>
            <a:grpSpLocks noChangeAspect="1"/>
          </p:cNvGrpSpPr>
          <p:nvPr userDrawn="1"/>
        </p:nvGrpSpPr>
        <p:grpSpPr bwMode="gray">
          <a:xfrm>
            <a:off x="457200" y="6154121"/>
            <a:ext cx="1681413" cy="360979"/>
            <a:chOff x="457200" y="1643393"/>
            <a:chExt cx="4492753" cy="964540"/>
          </a:xfrm>
        </p:grpSpPr>
        <p:pic>
          <p:nvPicPr>
            <p:cNvPr id="11" name="Picture 10"/>
            <p:cNvPicPr>
              <a:picLocks noChangeAspect="1"/>
            </p:cNvPicPr>
            <p:nvPr/>
          </p:nvPicPr>
          <p:blipFill>
            <a:blip r:embed="rId3"/>
            <a:stretch>
              <a:fillRect/>
            </a:stretch>
          </p:blipFill>
          <p:spPr bwMode="gray">
            <a:xfrm>
              <a:off x="457200" y="1643393"/>
              <a:ext cx="964540" cy="964540"/>
            </a:xfrm>
            <a:prstGeom prst="rect">
              <a:avLst/>
            </a:prstGeom>
          </p:spPr>
        </p:pic>
        <p:sp>
          <p:nvSpPr>
            <p:cNvPr id="12"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18" y="479425"/>
            <a:ext cx="1645920" cy="353658"/>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Copyright</a:t>
            </a:r>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el und Inhal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lvl1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itle 5"/>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350097680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Tree>
    <p:extLst>
      <p:ext uri="{BB962C8B-B14F-4D97-AF65-F5344CB8AC3E}">
        <p14:creationId xmlns:p14="http://schemas.microsoft.com/office/powerpoint/2010/main" val="398187213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48"/>
            <a:ext cx="12436475" cy="6995517"/>
          </a:xfrm>
          <a:prstGeom prst="rect">
            <a:avLst/>
          </a:prstGeom>
        </p:spPr>
      </p:pic>
      <p:grpSp>
        <p:nvGrpSpPr>
          <p:cNvPr id="15" name="Group 14"/>
          <p:cNvGrpSpPr>
            <a:grpSpLocks noChangeAspect="1"/>
          </p:cNvGrpSpPr>
          <p:nvPr userDrawn="1"/>
        </p:nvGrpSpPr>
        <p:grpSpPr bwMode="gray">
          <a:xfrm>
            <a:off x="457200" y="6154121"/>
            <a:ext cx="1681413" cy="360979"/>
            <a:chOff x="457200" y="1643393"/>
            <a:chExt cx="4492753" cy="964540"/>
          </a:xfrm>
        </p:grpSpPr>
        <p:pic>
          <p:nvPicPr>
            <p:cNvPr id="16" name="Picture 15"/>
            <p:cNvPicPr>
              <a:picLocks noChangeAspect="1"/>
            </p:cNvPicPr>
            <p:nvPr/>
          </p:nvPicPr>
          <p:blipFill>
            <a:blip r:embed="rId3"/>
            <a:stretch>
              <a:fillRect/>
            </a:stretch>
          </p:blipFill>
          <p:spPr bwMode="gray">
            <a:xfrm>
              <a:off x="457200" y="1643393"/>
              <a:ext cx="964540" cy="964540"/>
            </a:xfrm>
            <a:prstGeom prst="rect">
              <a:avLst/>
            </a:prstGeom>
          </p:spPr>
        </p:pic>
        <p:sp>
          <p:nvSpPr>
            <p:cNvPr id="17"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Rectangle 3"/>
          <p:cNvSpPr/>
          <p:nvPr userDrawn="1"/>
        </p:nvSpPr>
        <p:spPr bwMode="auto">
          <a:xfrm>
            <a:off x="274702" y="1485604"/>
            <a:ext cx="5943600"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6354" y="1485604"/>
            <a:ext cx="5943600"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4702" y="3314384"/>
            <a:ext cx="5943600"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64994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0" y="6162520"/>
            <a:ext cx="1645920" cy="352580"/>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6720706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image" Target="../media/image1.png"/><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 id="2147484268" r:id="rId24"/>
    <p:sldLayoutId id="2147484269"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67"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blogs.technet.com/b/wsus/archive/2015/12/04/important-update-for-wsus-4-0-kb-3095113.aspx"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emf"/><Relationship Id="rId7" Type="http://schemas.microsoft.com/office/2007/relationships/hdphoto" Target="../media/hdphoto2.wdp"/><Relationship Id="rId2" Type="http://schemas.openxmlformats.org/officeDocument/2006/relationships/notesSlide" Target="../notesSlides/notesSlide5.xml"/><Relationship Id="rId1" Type="http://schemas.openxmlformats.org/officeDocument/2006/relationships/slideLayout" Target="../slideLayouts/slideLayout25.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9.png"/><Relationship Id="rId9" Type="http://schemas.microsoft.com/office/2007/relationships/hdphoto" Target="../media/hdphoto3.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4800" dirty="0"/>
              <a:t>Windows Tech Series</a:t>
            </a:r>
            <a:br>
              <a:rPr lang="en-US" sz="4800" dirty="0"/>
            </a:br>
            <a:r>
              <a:rPr lang="en-US" sz="3600" dirty="0"/>
              <a:t>Cloud Solution Integration</a:t>
            </a:r>
            <a:endParaRPr lang="en-US" sz="4800" dirty="0"/>
          </a:p>
        </p:txBody>
      </p:sp>
      <p:sp>
        <p:nvSpPr>
          <p:cNvPr id="3" name="Text Placeholder 2"/>
          <p:cNvSpPr>
            <a:spLocks noGrp="1"/>
          </p:cNvSpPr>
          <p:nvPr>
            <p:ph type="body" sz="quarter" idx="14"/>
          </p:nvPr>
        </p:nvSpPr>
        <p:spPr/>
        <p:txBody>
          <a:bodyPr/>
          <a:lstStyle/>
          <a:p>
            <a:pPr>
              <a:lnSpc>
                <a:spcPct val="100000"/>
              </a:lnSpc>
            </a:pPr>
            <a:r>
              <a:rPr lang="en-US" dirty="0"/>
              <a:t>Speaker 1</a:t>
            </a:r>
          </a:p>
          <a:p>
            <a:pPr>
              <a:lnSpc>
                <a:spcPct val="100000"/>
              </a:lnSpc>
            </a:pPr>
            <a:r>
              <a:rPr lang="en-US" sz="1800" dirty="0"/>
              <a:t>Title</a:t>
            </a:r>
          </a:p>
          <a:p>
            <a:pPr>
              <a:lnSpc>
                <a:spcPct val="100000"/>
              </a:lnSpc>
            </a:pPr>
            <a:r>
              <a:rPr lang="en-US" dirty="0"/>
              <a:t>Speaker 2</a:t>
            </a:r>
          </a:p>
          <a:p>
            <a:pPr>
              <a:lnSpc>
                <a:spcPct val="100000"/>
              </a:lnSpc>
            </a:pPr>
            <a:r>
              <a:rPr lang="en-US" sz="1800" dirty="0"/>
              <a:t>Title</a:t>
            </a:r>
          </a:p>
        </p:txBody>
      </p:sp>
    </p:spTree>
    <p:extLst>
      <p:ext uri="{BB962C8B-B14F-4D97-AF65-F5344CB8AC3E}">
        <p14:creationId xmlns:p14="http://schemas.microsoft.com/office/powerpoint/2010/main" val="40103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3342453"/>
          </a:xfrm>
        </p:spPr>
        <p:txBody>
          <a:bodyPr/>
          <a:lstStyle/>
          <a:p>
            <a:r>
              <a:rPr lang="en-US" sz="6600" dirty="0"/>
              <a:t>Management Labs</a:t>
            </a:r>
            <a:br>
              <a:rPr lang="en-US" sz="6600" dirty="0"/>
            </a:br>
            <a:br>
              <a:rPr lang="en-US" sz="6600" dirty="0"/>
            </a:br>
            <a:r>
              <a:rPr lang="en-US" sz="3200" dirty="0"/>
              <a:t>Module 04-05: Conditional access</a:t>
            </a:r>
            <a:br>
              <a:rPr lang="en-US" sz="3200" dirty="0"/>
            </a:br>
            <a:r>
              <a:rPr lang="en-US" sz="3200" dirty="0">
                <a:solidFill>
                  <a:srgbClr val="FF0000"/>
                </a:solidFill>
              </a:rPr>
              <a:t>Module 04-06: Only show Private store in store App (TBD!!!)</a:t>
            </a:r>
            <a:br>
              <a:rPr lang="en-US" sz="3200" dirty="0"/>
            </a:br>
            <a:endParaRPr lang="en-US" sz="3200" dirty="0"/>
          </a:p>
        </p:txBody>
      </p:sp>
    </p:spTree>
    <p:extLst>
      <p:ext uri="{BB962C8B-B14F-4D97-AF65-F5344CB8AC3E}">
        <p14:creationId xmlns:p14="http://schemas.microsoft.com/office/powerpoint/2010/main" val="2412385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5383219" y="-477"/>
            <a:ext cx="7053255" cy="69946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Windows Server </a:t>
            </a:r>
            <a:br>
              <a:rPr lang="en-US" dirty="0"/>
            </a:br>
            <a:r>
              <a:rPr lang="en-US" dirty="0"/>
              <a:t>Update Services</a:t>
            </a:r>
          </a:p>
        </p:txBody>
      </p:sp>
      <p:sp>
        <p:nvSpPr>
          <p:cNvPr id="6" name="TextBox 5"/>
          <p:cNvSpPr txBox="1"/>
          <p:nvPr/>
        </p:nvSpPr>
        <p:spPr>
          <a:xfrm>
            <a:off x="275482" y="1977049"/>
            <a:ext cx="4909166" cy="2959001"/>
          </a:xfrm>
          <a:prstGeom prst="rect">
            <a:avLst/>
          </a:prstGeom>
          <a:noFill/>
        </p:spPr>
        <p:txBody>
          <a:bodyPr wrap="square" lIns="139851" tIns="111880" rIns="139851" bIns="111880" rtlCol="0">
            <a:spAutoFit/>
          </a:bodyPr>
          <a:lstStyle>
            <a:defPPr>
              <a:defRPr lang="en-US"/>
            </a:defPPr>
            <a:lvl1pPr defTabSz="932394">
              <a:lnSpc>
                <a:spcPct val="90000"/>
              </a:lnSpc>
              <a:spcBef>
                <a:spcPts val="612"/>
              </a:spcBef>
              <a:defRPr sz="2000" spc="0">
                <a:ln w="3175">
                  <a:noFill/>
                </a:ln>
                <a:gradFill>
                  <a:gsLst>
                    <a:gs pos="2917">
                      <a:srgbClr val="505050"/>
                    </a:gs>
                    <a:gs pos="57000">
                      <a:srgbClr val="505050"/>
                    </a:gs>
                  </a:gsLst>
                  <a:lin ang="5400000" scaled="0"/>
                </a:gradFill>
                <a:latin typeface="Segoe UI" panose="020B0502040204020203" pitchFamily="34" charset="0"/>
                <a:cs typeface="Segoe UI" panose="020B0502040204020203" pitchFamily="34" charset="0"/>
              </a:defRPr>
            </a:lvl1pPr>
          </a:lstStyle>
          <a:p>
            <a:pPr>
              <a:spcBef>
                <a:spcPts val="0"/>
              </a:spcBef>
              <a:spcAft>
                <a:spcPts val="1199"/>
              </a:spcAft>
            </a:pPr>
            <a:r>
              <a:rPr lang="en-US" dirty="0">
                <a:solidFill>
                  <a:schemeClr val="tx1"/>
                </a:solidFill>
                <a:latin typeface="+mj-lt"/>
              </a:rPr>
              <a:t>Updated to support Windows 10 feature upgrades, including upgrades from down-level OSes</a:t>
            </a:r>
          </a:p>
          <a:p>
            <a:pPr>
              <a:spcBef>
                <a:spcPts val="0"/>
              </a:spcBef>
              <a:spcAft>
                <a:spcPts val="1199"/>
              </a:spcAft>
            </a:pPr>
            <a:r>
              <a:rPr lang="en-US" sz="1400" dirty="0">
                <a:solidFill>
                  <a:schemeClr val="tx1"/>
                </a:solidFill>
                <a:latin typeface="+mn-lt"/>
              </a:rPr>
              <a:t>Requires WSUS 4.0 (Windows Server 2012 or above) </a:t>
            </a:r>
            <a:br>
              <a:rPr lang="en-US" sz="1400" dirty="0">
                <a:solidFill>
                  <a:schemeClr val="tx1"/>
                </a:solidFill>
                <a:latin typeface="+mn-lt"/>
              </a:rPr>
            </a:br>
            <a:r>
              <a:rPr lang="en-US" sz="1400" dirty="0">
                <a:solidFill>
                  <a:schemeClr val="tx1"/>
                </a:solidFill>
                <a:latin typeface="+mn-lt"/>
              </a:rPr>
              <a:t>with KB3159706</a:t>
            </a:r>
          </a:p>
          <a:p>
            <a:pPr>
              <a:spcBef>
                <a:spcPts val="0"/>
              </a:spcBef>
            </a:pPr>
            <a:r>
              <a:rPr lang="en-US" sz="1400" dirty="0">
                <a:solidFill>
                  <a:schemeClr val="tx1"/>
                </a:solidFill>
                <a:latin typeface="+mn-lt"/>
              </a:rPr>
              <a:t>See</a:t>
            </a:r>
          </a:p>
          <a:p>
            <a:pPr>
              <a:spcBef>
                <a:spcPts val="0"/>
              </a:spcBef>
              <a:spcAft>
                <a:spcPts val="1199"/>
              </a:spcAft>
            </a:pPr>
            <a:r>
              <a:rPr lang="en-US" sz="1400" dirty="0">
                <a:solidFill>
                  <a:schemeClr val="tx1"/>
                </a:solidFill>
                <a:latin typeface="+mn-lt"/>
                <a:hlinkClick r:id="rId3"/>
              </a:rPr>
              <a:t>http://blogs.technet.com/b/wsus/archive/2015/12/04/important-update-for-wsus-4-0-kb-3095113.aspx</a:t>
            </a:r>
            <a:r>
              <a:rPr lang="en-US" sz="1400" dirty="0">
                <a:solidFill>
                  <a:schemeClr val="tx1"/>
                </a:solidFill>
                <a:latin typeface="+mn-lt"/>
              </a:rPr>
              <a:t> for an important note</a:t>
            </a:r>
          </a:p>
          <a:p>
            <a:pPr>
              <a:spcBef>
                <a:spcPts val="0"/>
              </a:spcBef>
              <a:spcAft>
                <a:spcPts val="1199"/>
              </a:spcAft>
            </a:pPr>
            <a:r>
              <a:rPr lang="en-US" dirty="0">
                <a:solidFill>
                  <a:schemeClr val="tx1"/>
                </a:solidFill>
                <a:latin typeface="+mj-lt"/>
              </a:rPr>
              <a:t>Windows 10 Enterprise has been published</a:t>
            </a:r>
          </a:p>
        </p:txBody>
      </p:sp>
      <p:sp>
        <p:nvSpPr>
          <p:cNvPr id="27" name="Rectangle 26"/>
          <p:cNvSpPr/>
          <p:nvPr/>
        </p:nvSpPr>
        <p:spPr bwMode="auto">
          <a:xfrm>
            <a:off x="5674017" y="1083974"/>
            <a:ext cx="5021698" cy="6770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37160" bIns="146304" numCol="1" spcCol="0" rtlCol="0" fromWordArt="0" anchor="t" anchorCtr="0" forceAA="0" compatLnSpc="1">
            <a:prstTxWarp prst="textNoShape">
              <a:avLst/>
            </a:prstTxWarp>
            <a:noAutofit/>
          </a:bodyPr>
          <a:lstStyle/>
          <a:p>
            <a:pPr defTabSz="932472" fontAlgn="base">
              <a:spcBef>
                <a:spcPct val="0"/>
              </a:spcBef>
              <a:spcAft>
                <a:spcPts val="1000"/>
              </a:spcAft>
            </a:pPr>
            <a:r>
              <a:rPr lang="en-US" sz="2400" dirty="0">
                <a:gradFill>
                  <a:gsLst>
                    <a:gs pos="0">
                      <a:srgbClr val="FFFFFF"/>
                    </a:gs>
                    <a:gs pos="100000">
                      <a:srgbClr val="FFFFFF"/>
                    </a:gs>
                  </a:gsLst>
                  <a:lin ang="5400000" scaled="0"/>
                </a:gradFill>
                <a:latin typeface="+mj-lt"/>
                <a:ea typeface="Segoe UI" pitchFamily="34" charset="0"/>
                <a:cs typeface="Segoe UI" pitchFamily="34" charset="0"/>
              </a:rPr>
              <a:t>Enabling upgrades</a:t>
            </a:r>
          </a:p>
        </p:txBody>
      </p:sp>
      <p:grpSp>
        <p:nvGrpSpPr>
          <p:cNvPr id="5" name="Group 4"/>
          <p:cNvGrpSpPr/>
          <p:nvPr/>
        </p:nvGrpSpPr>
        <p:grpSpPr>
          <a:xfrm>
            <a:off x="5769914" y="1823109"/>
            <a:ext cx="3794748" cy="4140915"/>
            <a:chOff x="5769914" y="1823109"/>
            <a:chExt cx="3794748" cy="4140915"/>
          </a:xfrm>
        </p:grpSpPr>
        <p:grpSp>
          <p:nvGrpSpPr>
            <p:cNvPr id="4" name="Group 3"/>
            <p:cNvGrpSpPr/>
            <p:nvPr/>
          </p:nvGrpSpPr>
          <p:grpSpPr>
            <a:xfrm>
              <a:off x="5769914" y="1823109"/>
              <a:ext cx="3794748" cy="4140915"/>
              <a:chOff x="5769914" y="1823109"/>
              <a:chExt cx="4343400" cy="4739616"/>
            </a:xfrm>
          </p:grpSpPr>
          <p:sp>
            <p:nvSpPr>
              <p:cNvPr id="30" name="Rectangle 29"/>
              <p:cNvSpPr/>
              <p:nvPr/>
            </p:nvSpPr>
            <p:spPr bwMode="auto">
              <a:xfrm>
                <a:off x="5769914" y="1823109"/>
                <a:ext cx="4343400" cy="4739616"/>
              </a:xfrm>
              <a:prstGeom prst="rect">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37160" bIns="146304" numCol="1" spcCol="0" rtlCol="0" fromWordArt="0" anchor="t" anchorCtr="0" forceAA="0" compatLnSpc="1">
                <a:prstTxWarp prst="textNoShape">
                  <a:avLst/>
                </a:prstTxWarp>
                <a:noAutofit/>
              </a:bodyPr>
              <a:lstStyle/>
              <a:p>
                <a:pPr defTabSz="932472" fontAlgn="base">
                  <a:lnSpc>
                    <a:spcPct val="90000"/>
                  </a:lnSpc>
                  <a:spcBef>
                    <a:spcPct val="0"/>
                  </a:spcBef>
                  <a:spcAft>
                    <a:spcPts val="100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pic>
            <p:nvPicPr>
              <p:cNvPr id="49" name="Picture 48"/>
              <p:cNvPicPr>
                <a:picLocks noChangeAspect="1"/>
              </p:cNvPicPr>
              <p:nvPr/>
            </p:nvPicPr>
            <p:blipFill rotWithShape="1">
              <a:blip r:embed="rId4"/>
              <a:srcRect l="597" t="255" r="363"/>
              <a:stretch/>
            </p:blipFill>
            <p:spPr>
              <a:xfrm>
                <a:off x="5868644" y="1925663"/>
                <a:ext cx="4121829" cy="4541921"/>
              </a:xfrm>
              <a:prstGeom prst="rect">
                <a:avLst/>
              </a:prstGeom>
            </p:spPr>
          </p:pic>
        </p:grpSp>
        <p:sp>
          <p:nvSpPr>
            <p:cNvPr id="13" name="Rectangle 12"/>
            <p:cNvSpPr/>
            <p:nvPr/>
          </p:nvSpPr>
          <p:spPr>
            <a:xfrm>
              <a:off x="6081094" y="4422740"/>
              <a:ext cx="755527" cy="177076"/>
            </a:xfrm>
            <a:prstGeom prst="rect">
              <a:avLst/>
            </a:prstGeom>
            <a:noFill/>
            <a:ln w="38100">
              <a:solidFill>
                <a:srgbClr val="FF00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spTree>
    <p:extLst>
      <p:ext uri="{BB962C8B-B14F-4D97-AF65-F5344CB8AC3E}">
        <p14:creationId xmlns:p14="http://schemas.microsoft.com/office/powerpoint/2010/main" val="24112788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3342453"/>
          </a:xfrm>
        </p:spPr>
        <p:txBody>
          <a:bodyPr/>
          <a:lstStyle/>
          <a:p>
            <a:r>
              <a:rPr lang="en-US" sz="6600" dirty="0"/>
              <a:t>Management Labs</a:t>
            </a:r>
            <a:br>
              <a:rPr lang="en-US" sz="6600" dirty="0"/>
            </a:br>
            <a:br>
              <a:rPr lang="en-US" sz="6600" dirty="0"/>
            </a:br>
            <a:r>
              <a:rPr lang="en-US" sz="3200" dirty="0"/>
              <a:t>Module 04-07: Windows Update for Business in WSUS</a:t>
            </a:r>
            <a:br>
              <a:rPr lang="en-US" sz="3200" dirty="0"/>
            </a:br>
            <a:br>
              <a:rPr lang="en-US" sz="3200" dirty="0"/>
            </a:br>
            <a:endParaRPr lang="en-US" sz="3200" dirty="0"/>
          </a:p>
        </p:txBody>
      </p:sp>
    </p:spTree>
    <p:extLst>
      <p:ext uri="{BB962C8B-B14F-4D97-AF65-F5344CB8AC3E}">
        <p14:creationId xmlns:p14="http://schemas.microsoft.com/office/powerpoint/2010/main" val="41124245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35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graphicFrame>
        <p:nvGraphicFramePr>
          <p:cNvPr id="4" name="Table 3"/>
          <p:cNvGraphicFramePr>
            <a:graphicFrameLocks noGrp="1"/>
          </p:cNvGraphicFramePr>
          <p:nvPr>
            <p:extLst>
              <p:ext uri="{D42A27DB-BD31-4B8C-83A1-F6EECF244321}">
                <p14:modId xmlns:p14="http://schemas.microsoft.com/office/powerpoint/2010/main" val="2941215430"/>
              </p:ext>
            </p:extLst>
          </p:nvPr>
        </p:nvGraphicFramePr>
        <p:xfrm>
          <a:off x="274639" y="1592262"/>
          <a:ext cx="11734799" cy="4177750"/>
        </p:xfrm>
        <a:graphic>
          <a:graphicData uri="http://schemas.openxmlformats.org/drawingml/2006/table">
            <a:tbl>
              <a:tblPr firstRow="1" bandRow="1">
                <a:tableStyleId>{5C22544A-7EE6-4342-B048-85BDC9FD1C3A}</a:tableStyleId>
              </a:tblPr>
              <a:tblGrid>
                <a:gridCol w="1506026">
                  <a:extLst>
                    <a:ext uri="{9D8B030D-6E8A-4147-A177-3AD203B41FA5}">
                      <a16:colId xmlns:a16="http://schemas.microsoft.com/office/drawing/2014/main" val="1860728608"/>
                    </a:ext>
                  </a:extLst>
                </a:gridCol>
                <a:gridCol w="2533110">
                  <a:extLst>
                    <a:ext uri="{9D8B030D-6E8A-4147-A177-3AD203B41FA5}">
                      <a16:colId xmlns:a16="http://schemas.microsoft.com/office/drawing/2014/main" val="1673371541"/>
                    </a:ext>
                  </a:extLst>
                </a:gridCol>
                <a:gridCol w="2533110">
                  <a:extLst>
                    <a:ext uri="{9D8B030D-6E8A-4147-A177-3AD203B41FA5}">
                      <a16:colId xmlns:a16="http://schemas.microsoft.com/office/drawing/2014/main" val="4078571987"/>
                    </a:ext>
                  </a:extLst>
                </a:gridCol>
                <a:gridCol w="2533110">
                  <a:extLst>
                    <a:ext uri="{9D8B030D-6E8A-4147-A177-3AD203B41FA5}">
                      <a16:colId xmlns:a16="http://schemas.microsoft.com/office/drawing/2014/main" val="330406170"/>
                    </a:ext>
                  </a:extLst>
                </a:gridCol>
                <a:gridCol w="876481">
                  <a:extLst>
                    <a:ext uri="{9D8B030D-6E8A-4147-A177-3AD203B41FA5}">
                      <a16:colId xmlns:a16="http://schemas.microsoft.com/office/drawing/2014/main" val="3209105062"/>
                    </a:ext>
                  </a:extLst>
                </a:gridCol>
                <a:gridCol w="876481">
                  <a:extLst>
                    <a:ext uri="{9D8B030D-6E8A-4147-A177-3AD203B41FA5}">
                      <a16:colId xmlns:a16="http://schemas.microsoft.com/office/drawing/2014/main" val="3037881235"/>
                    </a:ext>
                  </a:extLst>
                </a:gridCol>
                <a:gridCol w="876481">
                  <a:extLst>
                    <a:ext uri="{9D8B030D-6E8A-4147-A177-3AD203B41FA5}">
                      <a16:colId xmlns:a16="http://schemas.microsoft.com/office/drawing/2014/main" val="1690013346"/>
                    </a:ext>
                  </a:extLst>
                </a:gridCol>
              </a:tblGrid>
              <a:tr h="609600">
                <a:tc rowSpan="2">
                  <a:txBody>
                    <a:bodyPr/>
                    <a:lstStyle/>
                    <a:p>
                      <a:pPr algn="ctr"/>
                      <a:r>
                        <a:rPr lang="en-US" sz="1600" dirty="0"/>
                        <a:t>Day</a:t>
                      </a:r>
                      <a:endParaRPr lang="en-US" sz="1600" b="0" dirty="0">
                        <a:latin typeface="Segoe UI Semibold" panose="020B0702040204020203" pitchFamily="34" charset="0"/>
                        <a:cs typeface="Segoe UI Semibold" panose="020B0702040204020203" pitchFamily="34" charset="0"/>
                      </a:endParaRPr>
                    </a:p>
                  </a:txBody>
                  <a:tcPr anchor="ctr">
                    <a:lnL w="28575" cap="flat" cmpd="sng" algn="ctr">
                      <a:solidFill>
                        <a:srgbClr val="0078D7"/>
                      </a:solidFill>
                      <a:prstDash val="solid"/>
                      <a:round/>
                      <a:headEnd type="none" w="med" len="med"/>
                      <a:tailEnd type="none" w="med" len="med"/>
                    </a:lnL>
                    <a:lnT w="28575" cap="flat" cmpd="sng" algn="ctr">
                      <a:solidFill>
                        <a:srgbClr val="0078D7"/>
                      </a:solidFill>
                      <a:prstDash val="solid"/>
                      <a:round/>
                      <a:headEnd type="none" w="med" len="med"/>
                      <a:tailEnd type="none" w="med" len="med"/>
                    </a:lnT>
                  </a:tcPr>
                </a:tc>
                <a:tc rowSpan="2">
                  <a:txBody>
                    <a:bodyPr/>
                    <a:lstStyle/>
                    <a:p>
                      <a:pPr algn="ctr"/>
                      <a:r>
                        <a:rPr lang="en-US" sz="1200" dirty="0"/>
                        <a:t>Day 1</a:t>
                      </a:r>
                    </a:p>
                    <a:p>
                      <a:pPr algn="ctr"/>
                      <a:r>
                        <a:rPr lang="en-US" sz="1200" dirty="0"/>
                        <a:t>Deployment</a:t>
                      </a:r>
                      <a:endParaRPr lang="en-US" sz="1200" b="0" dirty="0">
                        <a:latin typeface="Segoe UI Semibold" panose="020B0702040204020203" pitchFamily="34" charset="0"/>
                        <a:cs typeface="Segoe UI Semibold" panose="020B0702040204020203" pitchFamily="34" charset="0"/>
                      </a:endParaRPr>
                    </a:p>
                  </a:txBody>
                  <a:tcPr anchor="ctr">
                    <a:lnT w="28575" cap="flat" cmpd="sng" algn="ctr">
                      <a:solidFill>
                        <a:srgbClr val="0078D7"/>
                      </a:solidFill>
                      <a:prstDash val="solid"/>
                      <a:round/>
                      <a:headEnd type="none" w="med" len="med"/>
                      <a:tailEnd type="none" w="med" len="med"/>
                    </a:lnT>
                  </a:tcPr>
                </a:tc>
                <a:tc rowSpan="2">
                  <a:txBody>
                    <a:bodyPr/>
                    <a:lstStyle/>
                    <a:p>
                      <a:pPr algn="ctr"/>
                      <a:r>
                        <a:rPr lang="en-US" sz="1200" dirty="0"/>
                        <a:t>Day 2</a:t>
                      </a:r>
                    </a:p>
                    <a:p>
                      <a:pPr algn="ctr"/>
                      <a:r>
                        <a:rPr lang="en-US" sz="1200" dirty="0"/>
                        <a:t>Management</a:t>
                      </a:r>
                      <a:endParaRPr lang="en-US" sz="1200" b="0" dirty="0">
                        <a:latin typeface="Segoe UI Semibold" panose="020B0702040204020203" pitchFamily="34" charset="0"/>
                        <a:cs typeface="Segoe UI Semibold" panose="020B0702040204020203" pitchFamily="34" charset="0"/>
                      </a:endParaRPr>
                    </a:p>
                  </a:txBody>
                  <a:tcPr anchor="ctr">
                    <a:lnT w="28575" cap="flat" cmpd="sng" algn="ctr">
                      <a:solidFill>
                        <a:srgbClr val="0078D7"/>
                      </a:solidFill>
                      <a:prstDash val="solid"/>
                      <a:round/>
                      <a:headEnd type="none" w="med" len="med"/>
                      <a:tailEnd type="none" w="med" len="med"/>
                    </a:lnT>
                  </a:tcPr>
                </a:tc>
                <a:tc rowSpan="2">
                  <a:txBody>
                    <a:bodyPr/>
                    <a:lstStyle/>
                    <a:p>
                      <a:pPr algn="ctr"/>
                      <a:r>
                        <a:rPr lang="en-US" sz="1200" dirty="0"/>
                        <a:t>Day 3</a:t>
                      </a:r>
                    </a:p>
                    <a:p>
                      <a:pPr algn="ctr"/>
                      <a:r>
                        <a:rPr lang="en-US" sz="1200" dirty="0"/>
                        <a:t>Security</a:t>
                      </a:r>
                      <a:endParaRPr lang="en-US" sz="1200" b="0" dirty="0">
                        <a:latin typeface="Segoe UI Semibold" panose="020B0702040204020203" pitchFamily="34" charset="0"/>
                        <a:cs typeface="Segoe UI Semibold" panose="020B0702040204020203" pitchFamily="34" charset="0"/>
                      </a:endParaRPr>
                    </a:p>
                  </a:txBody>
                  <a:tcPr anchor="ctr">
                    <a:lnT w="28575" cap="flat" cmpd="sng" algn="ctr">
                      <a:solidFill>
                        <a:srgbClr val="0078D7"/>
                      </a:solidFill>
                      <a:prstDash val="solid"/>
                      <a:round/>
                      <a:headEnd type="none" w="med" len="med"/>
                      <a:tailEnd type="none" w="med" len="med"/>
                    </a:lnT>
                  </a:tcPr>
                </a:tc>
                <a:tc gridSpan="3">
                  <a:txBody>
                    <a:bodyPr/>
                    <a:lstStyle/>
                    <a:p>
                      <a:pPr algn="ctr"/>
                      <a:r>
                        <a:rPr lang="en-US" sz="1200" dirty="0">
                          <a:solidFill>
                            <a:srgbClr val="0078D7"/>
                          </a:solidFill>
                        </a:rPr>
                        <a:t>Day 4</a:t>
                      </a:r>
                    </a:p>
                    <a:p>
                      <a:pPr algn="ctr"/>
                      <a:r>
                        <a:rPr lang="en-US" sz="1200" dirty="0">
                          <a:solidFill>
                            <a:srgbClr val="0078D7"/>
                          </a:solidFill>
                        </a:rPr>
                        <a:t>Windows for CSP</a:t>
                      </a:r>
                      <a:endParaRPr lang="en-US" sz="1200" b="0" dirty="0">
                        <a:solidFill>
                          <a:srgbClr val="0078D7"/>
                        </a:solidFill>
                        <a:latin typeface="Segoe UI Semibold" panose="020B0702040204020203" pitchFamily="34" charset="0"/>
                        <a:cs typeface="Segoe UI Semibold" panose="020B0702040204020203" pitchFamily="34" charset="0"/>
                      </a:endParaRPr>
                    </a:p>
                  </a:txBody>
                  <a:tcPr anchor="ctr">
                    <a:lnR w="28575" cap="flat" cmpd="sng" algn="ctr">
                      <a:solidFill>
                        <a:srgbClr val="0078D7"/>
                      </a:solidFill>
                      <a:prstDash val="solid"/>
                      <a:round/>
                      <a:headEnd type="none" w="med" len="med"/>
                      <a:tailEnd type="none" w="med" len="med"/>
                    </a:lnR>
                    <a:lnT w="28575" cap="flat" cmpd="sng" algn="ctr">
                      <a:solidFill>
                        <a:srgbClr val="0078D7"/>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7ECF8"/>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03093489"/>
                  </a:ext>
                </a:extLst>
              </a:tr>
              <a:tr h="38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900" kern="1200" dirty="0">
                          <a:solidFill>
                            <a:schemeClr val="bg1"/>
                          </a:solidFill>
                        </a:rPr>
                        <a:t>Deployment</a:t>
                      </a:r>
                      <a:endParaRPr lang="en-US" sz="900" b="0" kern="1200" dirty="0">
                        <a:solidFill>
                          <a:schemeClr val="bg1"/>
                        </a:solidFill>
                        <a:latin typeface="Segoe UI Semibold" panose="020B0702040204020203" pitchFamily="34" charset="0"/>
                        <a:ea typeface="+mn-ea"/>
                        <a:cs typeface="Segoe UI Semibold" panose="020B0702040204020203"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algn="ctr"/>
                      <a:r>
                        <a:rPr lang="en-US" sz="900" kern="1200" dirty="0">
                          <a:solidFill>
                            <a:schemeClr val="bg1"/>
                          </a:solidFill>
                        </a:rPr>
                        <a:t>Management</a:t>
                      </a:r>
                      <a:endParaRPr lang="en-US" sz="900" b="0" kern="1200" dirty="0">
                        <a:solidFill>
                          <a:schemeClr val="bg1"/>
                        </a:solidFill>
                        <a:latin typeface="Segoe UI Semibold" panose="020B0702040204020203" pitchFamily="34" charset="0"/>
                        <a:ea typeface="+mn-ea"/>
                        <a:cs typeface="Segoe UI Semibold" panose="020B0702040204020203"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algn="ctr"/>
                      <a:r>
                        <a:rPr lang="en-US" sz="900" kern="1200" dirty="0">
                          <a:solidFill>
                            <a:schemeClr val="bg1"/>
                          </a:solidFill>
                        </a:rPr>
                        <a:t>Security</a:t>
                      </a:r>
                      <a:endParaRPr lang="en-US" sz="900" b="0" kern="1200" dirty="0">
                        <a:solidFill>
                          <a:schemeClr val="bg1"/>
                        </a:solidFill>
                        <a:latin typeface="Segoe UI Semibold" panose="020B0702040204020203" pitchFamily="34" charset="0"/>
                        <a:ea typeface="+mn-ea"/>
                        <a:cs typeface="Segoe UI Semibold" panose="020B0702040204020203" pitchFamily="34" charset="0"/>
                      </a:endParaRPr>
                    </a:p>
                  </a:txBody>
                  <a:tcPr marL="45720" marR="45720" anchor="ctr">
                    <a:lnL w="12700" cap="flat" cmpd="sng" algn="ctr">
                      <a:solidFill>
                        <a:schemeClr val="bg1"/>
                      </a:solidFill>
                      <a:prstDash val="solid"/>
                      <a:round/>
                      <a:headEnd type="none" w="med" len="med"/>
                      <a:tailEnd type="none" w="med" len="med"/>
                    </a:lnL>
                    <a:lnR w="28575" cap="flat" cmpd="sng" algn="ctr">
                      <a:solidFill>
                        <a:srgbClr val="0078D7"/>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8D7"/>
                    </a:solidFill>
                  </a:tcPr>
                </a:tc>
                <a:extLst>
                  <a:ext uri="{0D108BD9-81ED-4DB2-BD59-A6C34878D82A}">
                    <a16:rowId xmlns:a16="http://schemas.microsoft.com/office/drawing/2014/main" val="2779937543"/>
                  </a:ext>
                </a:extLst>
              </a:tr>
              <a:tr h="637430">
                <a:tc rowSpan="5">
                  <a:txBody>
                    <a:bodyPr/>
                    <a:lstStyle/>
                    <a:p>
                      <a:pPr algn="ctr"/>
                      <a:r>
                        <a:rPr lang="en-US" sz="1600" dirty="0"/>
                        <a:t>Synopsis</a:t>
                      </a:r>
                      <a:endParaRPr lang="en-US" sz="1600" dirty="0">
                        <a:latin typeface="Segoe UI Semibold" panose="020B0702040204020203" pitchFamily="34" charset="0"/>
                        <a:cs typeface="Segoe UI Semibold" panose="020B0702040204020203" pitchFamily="34" charset="0"/>
                      </a:endParaRPr>
                    </a:p>
                  </a:txBody>
                  <a:tcPr anchor="ctr">
                    <a:lnL w="28575" cap="flat" cmpd="sng" algn="ctr">
                      <a:solidFill>
                        <a:srgbClr val="0078D7"/>
                      </a:solidFill>
                      <a:prstDash val="solid"/>
                      <a:round/>
                      <a:headEnd type="none" w="med" len="med"/>
                      <a:tailEnd type="none" w="med" len="med"/>
                    </a:lnL>
                    <a:lnB w="28575" cap="flat" cmpd="sng" algn="ctr">
                      <a:solidFill>
                        <a:srgbClr val="0078D7"/>
                      </a:solidFill>
                      <a:prstDash val="solid"/>
                      <a:round/>
                      <a:headEnd type="none" w="med" len="med"/>
                      <a:tailEnd type="none" w="med" len="med"/>
                    </a:lnB>
                  </a:tcPr>
                </a:tc>
                <a:tc>
                  <a:txBody>
                    <a:bodyPr/>
                    <a:lstStyle/>
                    <a:p>
                      <a:pPr algn="l"/>
                      <a:r>
                        <a:rPr lang="en-US" sz="1100" kern="1200" dirty="0">
                          <a:solidFill>
                            <a:schemeClr val="dk1"/>
                          </a:solidFill>
                          <a:latin typeface="+mn-lt"/>
                          <a:ea typeface="+mn-ea"/>
                          <a:cs typeface="+mn-cs"/>
                        </a:rPr>
                        <a:t>Module 1 – Introduction</a:t>
                      </a:r>
                    </a:p>
                  </a:txBody>
                  <a:tcPr anchor="ctr"/>
                </a:tc>
                <a:tc>
                  <a:txBody>
                    <a:bodyPr/>
                    <a:lstStyle/>
                    <a:p>
                      <a:pPr algn="l"/>
                      <a:r>
                        <a:rPr lang="en-US" sz="1100" dirty="0"/>
                        <a:t>Module 1 – Base System Setup</a:t>
                      </a:r>
                      <a:endParaRPr lang="en-US" sz="1100" dirty="0">
                        <a:latin typeface="+mn-lt"/>
                        <a:cs typeface="Segoe UI Light" panose="020B0502040204020203" pitchFamily="34" charset="0"/>
                      </a:endParaRPr>
                    </a:p>
                  </a:txBody>
                  <a:tcPr anchor="ctr"/>
                </a:tc>
                <a:tc>
                  <a:txBody>
                    <a:bodyPr/>
                    <a:lstStyle/>
                    <a:p>
                      <a:pPr algn="l"/>
                      <a:r>
                        <a:rPr lang="en-US" sz="1100" dirty="0"/>
                        <a:t>Module 1 – Analysis Of Common Threats</a:t>
                      </a:r>
                      <a:endParaRPr lang="en-US" sz="1100" dirty="0">
                        <a:latin typeface="+mn-lt"/>
                        <a:cs typeface="Segoe UI Light" panose="020B0502040204020203" pitchFamily="34" charset="0"/>
                      </a:endParaRPr>
                    </a:p>
                  </a:txBody>
                  <a:tcPr anchor="ctr"/>
                </a:tc>
                <a:tc gridSpan="3">
                  <a:txBody>
                    <a:bodyPr/>
                    <a:lstStyle/>
                    <a:p>
                      <a:pPr algn="l"/>
                      <a:r>
                        <a:rPr lang="en-US" sz="1100" dirty="0"/>
                        <a:t>Module 1 – Windows for SMB Partners</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hMerge="1">
                  <a:txBody>
                    <a:bodyPr/>
                    <a:lstStyle/>
                    <a:p>
                      <a:pPr algn="ctr"/>
                      <a:endParaRPr lang="en-US" sz="1000" dirty="0"/>
                    </a:p>
                  </a:txBody>
                  <a:tcPr/>
                </a:tc>
                <a:tc hMerge="1">
                  <a:txBody>
                    <a:bodyPr/>
                    <a:lstStyle/>
                    <a:p>
                      <a:pPr algn="ctr"/>
                      <a:endParaRPr lang="en-US" sz="1000" dirty="0"/>
                    </a:p>
                  </a:txBody>
                  <a:tcPr/>
                </a:tc>
                <a:extLst>
                  <a:ext uri="{0D108BD9-81ED-4DB2-BD59-A6C34878D82A}">
                    <a16:rowId xmlns:a16="http://schemas.microsoft.com/office/drawing/2014/main" val="2649304522"/>
                  </a:ext>
                </a:extLst>
              </a:tr>
              <a:tr h="637430">
                <a:tc vMerge="1">
                  <a:txBody>
                    <a:bodyPr/>
                    <a:lstStyle/>
                    <a:p>
                      <a:endParaRPr lang="en-US"/>
                    </a:p>
                  </a:txBody>
                  <a:tcPr/>
                </a:tc>
                <a:tc>
                  <a:txBody>
                    <a:bodyPr/>
                    <a:lstStyle/>
                    <a:p>
                      <a:pPr algn="l"/>
                      <a:r>
                        <a:rPr lang="en-US" sz="1100" dirty="0"/>
                        <a:t>Module 2 – Applications</a:t>
                      </a:r>
                      <a:r>
                        <a:rPr lang="en-US" sz="1100" baseline="0" dirty="0"/>
                        <a:t> &amp; Updates</a:t>
                      </a:r>
                      <a:endParaRPr lang="en-US" sz="1100" dirty="0">
                        <a:latin typeface="+mn-lt"/>
                        <a:cs typeface="Segoe UI Light" panose="020B0502040204020203" pitchFamily="34" charset="0"/>
                      </a:endParaRPr>
                    </a:p>
                  </a:txBody>
                  <a:tcPr anchor="ctr"/>
                </a:tc>
                <a:tc>
                  <a:txBody>
                    <a:bodyPr/>
                    <a:lstStyle/>
                    <a:p>
                      <a:pPr algn="l"/>
                      <a:r>
                        <a:rPr lang="en-US" sz="1100" dirty="0"/>
                        <a:t>Module 2 – Configuration</a:t>
                      </a:r>
                      <a:endParaRPr lang="en-US" sz="1100" dirty="0">
                        <a:latin typeface="+mn-lt"/>
                        <a:cs typeface="Segoe UI Light" panose="020B0502040204020203" pitchFamily="34" charset="0"/>
                      </a:endParaRPr>
                    </a:p>
                  </a:txBody>
                  <a:tcPr anchor="ctr"/>
                </a:tc>
                <a:tc>
                  <a:txBody>
                    <a:bodyPr/>
                    <a:lstStyle/>
                    <a:p>
                      <a:pPr algn="l"/>
                      <a:r>
                        <a:rPr lang="en-US" sz="1100" dirty="0"/>
                        <a:t>Module 2 – Hardening Windows</a:t>
                      </a:r>
                      <a:endParaRPr lang="en-US" sz="1100" dirty="0">
                        <a:latin typeface="+mn-lt"/>
                        <a:cs typeface="Segoe UI Light" panose="020B0502040204020203" pitchFamily="34" charset="0"/>
                      </a:endParaRPr>
                    </a:p>
                  </a:txBody>
                  <a:tcPr anchor="ctr"/>
                </a:tc>
                <a:tc gridSpan="3">
                  <a:txBody>
                    <a:bodyPr/>
                    <a:lstStyle/>
                    <a:p>
                      <a:pPr algn="l"/>
                      <a:r>
                        <a:rPr lang="en-US" sz="1100" dirty="0"/>
                        <a:t>Module 2 – Windows Ent. Subscription</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980145"/>
                  </a:ext>
                </a:extLst>
              </a:tr>
              <a:tr h="637430">
                <a:tc vMerge="1">
                  <a:txBody>
                    <a:bodyPr/>
                    <a:lstStyle/>
                    <a:p>
                      <a:endParaRPr lang="en-US"/>
                    </a:p>
                  </a:txBody>
                  <a:tcPr/>
                </a:tc>
                <a:tc>
                  <a:txBody>
                    <a:bodyPr/>
                    <a:lstStyle/>
                    <a:p>
                      <a:pPr algn="l"/>
                      <a:r>
                        <a:rPr lang="en-US" sz="1100" dirty="0"/>
                        <a:t>Module 3 – Windows</a:t>
                      </a:r>
                      <a:r>
                        <a:rPr lang="en-US" sz="1100" baseline="0" dirty="0"/>
                        <a:t> as a Service (</a:t>
                      </a:r>
                      <a:r>
                        <a:rPr lang="en-US" sz="1100" baseline="0" dirty="0" err="1"/>
                        <a:t>WaaS</a:t>
                      </a:r>
                      <a:r>
                        <a:rPr lang="en-US" sz="1100" baseline="0" dirty="0"/>
                        <a:t>)</a:t>
                      </a:r>
                      <a:endParaRPr lang="en-US" sz="1100" dirty="0">
                        <a:latin typeface="+mn-lt"/>
                        <a:cs typeface="Segoe UI Light" panose="020B0502040204020203" pitchFamily="34" charset="0"/>
                      </a:endParaRPr>
                    </a:p>
                  </a:txBody>
                  <a:tcPr anchor="ctr"/>
                </a:tc>
                <a:tc>
                  <a:txBody>
                    <a:bodyPr/>
                    <a:lstStyle/>
                    <a:p>
                      <a:pPr algn="l"/>
                      <a:r>
                        <a:rPr lang="en-US" sz="1100" kern="1200" dirty="0">
                          <a:solidFill>
                            <a:schemeClr val="dk1"/>
                          </a:solidFill>
                          <a:latin typeface="+mn-lt"/>
                          <a:ea typeface="+mn-ea"/>
                          <a:cs typeface="+mn-cs"/>
                        </a:rPr>
                        <a:t>Module 3 – Managing Client Devices</a:t>
                      </a:r>
                    </a:p>
                  </a:txBody>
                  <a:tcPr anchor="ctr"/>
                </a:tc>
                <a:tc>
                  <a:txBody>
                    <a:bodyPr/>
                    <a:lstStyle/>
                    <a:p>
                      <a:pPr algn="l"/>
                      <a:r>
                        <a:rPr lang="en-US" sz="1100" dirty="0"/>
                        <a:t>Module 3 – Advanced </a:t>
                      </a:r>
                      <a:r>
                        <a:rPr lang="en-US" sz="1100"/>
                        <a:t>Threat Protection</a:t>
                      </a:r>
                      <a:endParaRPr lang="en-US" sz="1100" dirty="0">
                        <a:latin typeface="+mn-lt"/>
                        <a:cs typeface="Segoe UI Light" panose="020B0502040204020203" pitchFamily="34" charset="0"/>
                      </a:endParaRPr>
                    </a:p>
                  </a:txBody>
                  <a:tcPr anchor="ctr"/>
                </a:tc>
                <a:tc gridSpan="3">
                  <a:txBody>
                    <a:bodyPr/>
                    <a:lstStyle/>
                    <a:p>
                      <a:pPr algn="l"/>
                      <a:r>
                        <a:rPr lang="en-US" sz="1100" dirty="0"/>
                        <a:t>Module 3 – Deployment</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91859801"/>
                  </a:ext>
                </a:extLst>
              </a:tr>
              <a:tr h="637430">
                <a:tc vMerge="1">
                  <a:txBody>
                    <a:bodyPr/>
                    <a:lstStyle/>
                    <a:p>
                      <a:endParaRPr lang="en-US"/>
                    </a:p>
                  </a:txBody>
                  <a:tcPr/>
                </a:tc>
                <a:tc>
                  <a:txBody>
                    <a:bodyPr/>
                    <a:lstStyle/>
                    <a:p>
                      <a:pPr algn="l"/>
                      <a:r>
                        <a:rPr lang="en-US" sz="1100" dirty="0"/>
                        <a:t>Module 4 – Browsers &amp; Internet Security</a:t>
                      </a:r>
                      <a:endParaRPr lang="en-US" sz="1100" dirty="0">
                        <a:latin typeface="+mn-lt"/>
                        <a:cs typeface="Segoe UI Light" panose="020B0502040204020203" pitchFamily="34" charset="0"/>
                      </a:endParaRPr>
                    </a:p>
                  </a:txBody>
                  <a:tcPr anchor="ctr"/>
                </a:tc>
                <a:tc>
                  <a:txBody>
                    <a:bodyPr/>
                    <a:lstStyle/>
                    <a:p>
                      <a:pPr algn="l"/>
                      <a:r>
                        <a:rPr lang="en-US" sz="1100" kern="1200" dirty="0">
                          <a:solidFill>
                            <a:srgbClr val="0078D7"/>
                          </a:solidFill>
                          <a:latin typeface="Segoe UI Semibold" panose="020B0702040204020203" pitchFamily="34" charset="0"/>
                          <a:ea typeface="+mn-ea"/>
                          <a:cs typeface="Segoe UI Semibold" panose="020B0702040204020203" pitchFamily="34" charset="0"/>
                        </a:rPr>
                        <a:t>Module 4 – Advanced management options I</a:t>
                      </a:r>
                    </a:p>
                  </a:txBody>
                  <a:tcPr anchor="ctr"/>
                </a:tc>
                <a:tc>
                  <a:txBody>
                    <a:bodyPr/>
                    <a:lstStyle/>
                    <a:p>
                      <a:pPr algn="l"/>
                      <a:r>
                        <a:rPr lang="en-US" sz="1100" dirty="0"/>
                        <a:t>Module 4 – Information Security (RMS/EDP)</a:t>
                      </a:r>
                      <a:endParaRPr lang="en-US" sz="1100" dirty="0">
                        <a:latin typeface="+mn-lt"/>
                        <a:cs typeface="Segoe UI Light" panose="020B0502040204020203" pitchFamily="34" charset="0"/>
                      </a:endParaRPr>
                    </a:p>
                  </a:txBody>
                  <a:tcPr anchor="ctr"/>
                </a:tc>
                <a:tc gridSpan="3">
                  <a:txBody>
                    <a:bodyPr/>
                    <a:lstStyle/>
                    <a:p>
                      <a:pPr algn="l"/>
                      <a:r>
                        <a:rPr lang="en-US" sz="1100" dirty="0"/>
                        <a:t>Module 4 – Managing Updates</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53951200"/>
                  </a:ext>
                </a:extLst>
              </a:tr>
              <a:tr h="637430">
                <a:tc vMerge="1">
                  <a:txBody>
                    <a:bodyPr/>
                    <a:lstStyle/>
                    <a:p>
                      <a:endParaRPr lang="en-US"/>
                    </a:p>
                  </a:txBody>
                  <a:tcPr/>
                </a:tc>
                <a:tc>
                  <a:txBody>
                    <a:bodyPr/>
                    <a:lstStyle/>
                    <a:p>
                      <a:pPr algn="l"/>
                      <a:r>
                        <a:rPr lang="en-US" sz="1100" dirty="0"/>
                        <a:t>Module 5 – Secure Boot &amp; Device Guard</a:t>
                      </a:r>
                      <a:endParaRPr lang="en-US" sz="1100" dirty="0">
                        <a:latin typeface="+mn-lt"/>
                        <a:cs typeface="Segoe UI Light" panose="020B0502040204020203" pitchFamily="34" charset="0"/>
                      </a:endParaRPr>
                    </a:p>
                  </a:txBody>
                  <a:tcPr anchor="ctr">
                    <a:lnB w="28575" cap="flat" cmpd="sng" algn="ctr">
                      <a:solidFill>
                        <a:srgbClr val="0078D7"/>
                      </a:solidFill>
                      <a:prstDash val="solid"/>
                      <a:round/>
                      <a:headEnd type="none" w="med" len="med"/>
                      <a:tailEnd type="none" w="med" len="med"/>
                    </a:lnB>
                  </a:tcPr>
                </a:tc>
                <a:tc>
                  <a:txBody>
                    <a:bodyPr/>
                    <a:lstStyle/>
                    <a:p>
                      <a:pPr marL="0" algn="l" defTabSz="932742" rtl="0" eaLnBrk="1" latinLnBrk="0" hangingPunct="1"/>
                      <a:r>
                        <a:rPr lang="en-US" sz="1100" kern="1200" dirty="0">
                          <a:solidFill>
                            <a:schemeClr val="dk1"/>
                          </a:solidFill>
                          <a:latin typeface="+mn-lt"/>
                          <a:ea typeface="+mn-ea"/>
                          <a:cs typeface="+mn-cs"/>
                        </a:rPr>
                        <a:t>Module 5 - Advanced management options II</a:t>
                      </a:r>
                    </a:p>
                  </a:txBody>
                  <a:tcPr anchor="ctr">
                    <a:lnB w="28575" cap="flat" cmpd="sng" algn="ctr">
                      <a:solidFill>
                        <a:srgbClr val="0078D7"/>
                      </a:solidFill>
                      <a:prstDash val="solid"/>
                      <a:round/>
                      <a:headEnd type="none" w="med" len="med"/>
                      <a:tailEnd type="none" w="med" len="med"/>
                    </a:lnB>
                  </a:tcPr>
                </a:tc>
                <a:tc>
                  <a:txBody>
                    <a:bodyPr/>
                    <a:lstStyle/>
                    <a:p>
                      <a:pPr algn="l"/>
                      <a:r>
                        <a:rPr lang="en-US" sz="1100" dirty="0"/>
                        <a:t>Module 5 – Internet Security </a:t>
                      </a:r>
                      <a:endParaRPr lang="en-US" sz="1100" dirty="0">
                        <a:latin typeface="+mn-lt"/>
                        <a:cs typeface="Segoe UI Light" panose="020B0502040204020203" pitchFamily="34" charset="0"/>
                      </a:endParaRPr>
                    </a:p>
                  </a:txBody>
                  <a:tcPr anchor="ctr">
                    <a:lnB w="28575" cap="flat" cmpd="sng" algn="ctr">
                      <a:solidFill>
                        <a:srgbClr val="0078D7"/>
                      </a:solidFill>
                      <a:prstDash val="solid"/>
                      <a:round/>
                      <a:headEnd type="none" w="med" len="med"/>
                      <a:tailEnd type="none" w="med" len="med"/>
                    </a:lnB>
                  </a:tcPr>
                </a:tc>
                <a:tc gridSpan="3">
                  <a:txBody>
                    <a:bodyPr/>
                    <a:lstStyle/>
                    <a:p>
                      <a:pPr algn="l"/>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lnB w="28575" cap="flat" cmpd="sng" algn="ctr">
                      <a:solidFill>
                        <a:srgbClr val="0078D7"/>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995993300"/>
                  </a:ext>
                </a:extLst>
              </a:tr>
            </a:tbl>
          </a:graphicData>
        </a:graphic>
      </p:graphicFrame>
    </p:spTree>
    <p:extLst>
      <p:ext uri="{BB962C8B-B14F-4D97-AF65-F5344CB8AC3E}">
        <p14:creationId xmlns:p14="http://schemas.microsoft.com/office/powerpoint/2010/main" val="32944999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Part 4 – Advanced Client Management</a:t>
            </a:r>
            <a:br>
              <a:rPr lang="en-US" dirty="0"/>
            </a:br>
            <a:endParaRPr lang="en-US" dirty="0"/>
          </a:p>
        </p:txBody>
      </p:sp>
      <p:sp>
        <p:nvSpPr>
          <p:cNvPr id="3" name="Textplatzhalter 2"/>
          <p:cNvSpPr>
            <a:spLocks noGrp="1"/>
          </p:cNvSpPr>
          <p:nvPr>
            <p:ph type="body" sz="quarter" idx="10"/>
          </p:nvPr>
        </p:nvSpPr>
        <p:spPr/>
        <p:txBody>
          <a:bodyPr/>
          <a:lstStyle/>
          <a:p>
            <a:pPr marL="582873" indent="-582873">
              <a:buFont typeface="Arial" panose="020B0604020202020204" pitchFamily="34" charset="0"/>
              <a:buChar char="•"/>
            </a:pPr>
            <a:r>
              <a:rPr lang="en-US" dirty="0"/>
              <a:t>Create Provisioning Package with ICD</a:t>
            </a:r>
          </a:p>
          <a:p>
            <a:pPr marL="582873" indent="-582873">
              <a:buFont typeface="Arial" panose="020B0604020202020204" pitchFamily="34" charset="0"/>
              <a:buChar char="•"/>
            </a:pPr>
            <a:r>
              <a:rPr lang="en-US" dirty="0"/>
              <a:t>Apply PPKG in OOBE</a:t>
            </a:r>
          </a:p>
          <a:p>
            <a:pPr marL="582873" indent="-582873">
              <a:buFont typeface="Arial" panose="020B0604020202020204" pitchFamily="34" charset="0"/>
              <a:buChar char="•"/>
            </a:pPr>
            <a:r>
              <a:rPr lang="en-US" dirty="0"/>
              <a:t>Apply PPKG while user is already logged on</a:t>
            </a:r>
          </a:p>
          <a:p>
            <a:pPr marL="582873" indent="-582873">
              <a:buFont typeface="Arial" panose="020B0604020202020204" pitchFamily="34" charset="0"/>
              <a:buChar char="•"/>
            </a:pPr>
            <a:r>
              <a:rPr lang="en-US" dirty="0"/>
              <a:t>Conditional access</a:t>
            </a:r>
          </a:p>
          <a:p>
            <a:pPr marL="582873" indent="-582873">
              <a:buFont typeface="Arial" panose="020B0604020202020204" pitchFamily="34" charset="0"/>
              <a:buChar char="•"/>
            </a:pPr>
            <a:r>
              <a:rPr lang="en-US" dirty="0"/>
              <a:t>Windows Update for Business in WSUS</a:t>
            </a:r>
          </a:p>
        </p:txBody>
      </p:sp>
    </p:spTree>
    <p:extLst>
      <p:ext uri="{BB962C8B-B14F-4D97-AF65-F5344CB8AC3E}">
        <p14:creationId xmlns:p14="http://schemas.microsoft.com/office/powerpoint/2010/main" val="290020261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296013"/>
          </a:xfrm>
        </p:spPr>
        <p:txBody>
          <a:bodyPr/>
          <a:lstStyle/>
          <a:p>
            <a:pPr marL="514350" indent="-514350">
              <a:lnSpc>
                <a:spcPct val="150000"/>
              </a:lnSpc>
              <a:buFont typeface="+mj-lt"/>
              <a:buAutoNum type="arabicPeriod"/>
            </a:pPr>
            <a:r>
              <a:rPr lang="en-US" sz="2800" dirty="0">
                <a:solidFill>
                  <a:schemeClr val="tx1"/>
                </a:solidFill>
              </a:rPr>
              <a:t>Configure a BYOD or Employee-owned device to Corporate Standards</a:t>
            </a:r>
          </a:p>
          <a:p>
            <a:pPr marL="514350" indent="-514350">
              <a:lnSpc>
                <a:spcPct val="150000"/>
              </a:lnSpc>
              <a:buFont typeface="+mj-lt"/>
              <a:buAutoNum type="arabicPeriod"/>
            </a:pPr>
            <a:r>
              <a:rPr lang="en-US" sz="2800" dirty="0">
                <a:solidFill>
                  <a:schemeClr val="tx1"/>
                </a:solidFill>
              </a:rPr>
              <a:t>Automate enrollment into MDM, Domain or Azure Active Directory</a:t>
            </a:r>
          </a:p>
          <a:p>
            <a:pPr marL="514350" indent="-514350">
              <a:lnSpc>
                <a:spcPct val="150000"/>
              </a:lnSpc>
              <a:buFont typeface="+mj-lt"/>
              <a:buAutoNum type="arabicPeriod"/>
            </a:pPr>
            <a:r>
              <a:rPr lang="en-US" sz="2800" dirty="0">
                <a:solidFill>
                  <a:schemeClr val="tx1"/>
                </a:solidFill>
              </a:rPr>
              <a:t>Ensure compliance and security BEFORE the device is enrolled </a:t>
            </a:r>
          </a:p>
        </p:txBody>
      </p:sp>
      <p:sp>
        <p:nvSpPr>
          <p:cNvPr id="3" name="Title 2"/>
          <p:cNvSpPr>
            <a:spLocks noGrp="1"/>
          </p:cNvSpPr>
          <p:nvPr>
            <p:ph type="title"/>
          </p:nvPr>
        </p:nvSpPr>
        <p:spPr/>
        <p:txBody>
          <a:bodyPr/>
          <a:lstStyle/>
          <a:p>
            <a:r>
              <a:rPr lang="en-US" dirty="0"/>
              <a:t>When to use Provisioning</a:t>
            </a:r>
          </a:p>
        </p:txBody>
      </p:sp>
    </p:spTree>
    <p:extLst>
      <p:ext uri="{BB962C8B-B14F-4D97-AF65-F5344CB8AC3E}">
        <p14:creationId xmlns:p14="http://schemas.microsoft.com/office/powerpoint/2010/main" val="248221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it works</a:t>
            </a:r>
            <a:endParaRPr lang="en-US" dirty="0"/>
          </a:p>
        </p:txBody>
      </p:sp>
      <p:sp>
        <p:nvSpPr>
          <p:cNvPr id="5" name="TextBox 4"/>
          <p:cNvSpPr txBox="1"/>
          <p:nvPr/>
        </p:nvSpPr>
        <p:spPr>
          <a:xfrm>
            <a:off x="274639" y="1470024"/>
            <a:ext cx="12035714" cy="3539430"/>
          </a:xfrm>
          <a:prstGeom prst="rect">
            <a:avLst/>
          </a:prstGeom>
          <a:noFill/>
        </p:spPr>
        <p:txBody>
          <a:bodyPr wrap="square" rtlCol="0">
            <a:spAutoFit/>
          </a:bodyPr>
          <a:lstStyle/>
          <a:p>
            <a:pPr>
              <a:lnSpc>
                <a:spcPct val="200000"/>
              </a:lnSpc>
            </a:pPr>
            <a:r>
              <a:rPr lang="en-US" sz="2800" b="1" dirty="0">
                <a:latin typeface="+mj-lt"/>
              </a:rPr>
              <a:t>Windows Imaging and Configuration Designer </a:t>
            </a:r>
            <a:r>
              <a:rPr lang="en-US" sz="2800" dirty="0">
                <a:latin typeface="+mj-lt"/>
              </a:rPr>
              <a:t>creates a P</a:t>
            </a:r>
            <a:r>
              <a:rPr lang="en-US" sz="2800" b="1" dirty="0">
                <a:latin typeface="+mj-lt"/>
              </a:rPr>
              <a:t>rovisioning Package</a:t>
            </a:r>
          </a:p>
          <a:p>
            <a:pPr>
              <a:lnSpc>
                <a:spcPct val="200000"/>
              </a:lnSpc>
            </a:pPr>
            <a:r>
              <a:rPr lang="en-US" sz="2800" dirty="0">
                <a:latin typeface="+mj-lt"/>
              </a:rPr>
              <a:t>A package is a bundle of settings, profiles and file assets</a:t>
            </a:r>
          </a:p>
          <a:p>
            <a:pPr>
              <a:lnSpc>
                <a:spcPct val="200000"/>
              </a:lnSpc>
            </a:pPr>
            <a:endParaRPr lang="en-US" sz="2800" dirty="0">
              <a:latin typeface="+mj-lt"/>
            </a:endParaRPr>
          </a:p>
          <a:p>
            <a:pPr>
              <a:lnSpc>
                <a:spcPct val="200000"/>
              </a:lnSpc>
            </a:pPr>
            <a:endParaRPr lang="en-US" sz="2800" dirty="0">
              <a:latin typeface="+mj-lt"/>
            </a:endParaRPr>
          </a:p>
        </p:txBody>
      </p:sp>
      <p:sp>
        <p:nvSpPr>
          <p:cNvPr id="3" name="Rectangle 2"/>
          <p:cNvSpPr/>
          <p:nvPr/>
        </p:nvSpPr>
        <p:spPr bwMode="auto">
          <a:xfrm>
            <a:off x="8336059" y="3954462"/>
            <a:ext cx="2682777" cy="9144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Provisioning Package  (PPKG)</a:t>
            </a:r>
          </a:p>
        </p:txBody>
      </p:sp>
      <p:sp>
        <p:nvSpPr>
          <p:cNvPr id="4" name="Rectangle 3"/>
          <p:cNvSpPr/>
          <p:nvPr/>
        </p:nvSpPr>
        <p:spPr bwMode="auto">
          <a:xfrm>
            <a:off x="1421523" y="3954462"/>
            <a:ext cx="1600200" cy="914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Settings</a:t>
            </a:r>
          </a:p>
        </p:txBody>
      </p:sp>
      <p:sp>
        <p:nvSpPr>
          <p:cNvPr id="6" name="Rectangle 5"/>
          <p:cNvSpPr/>
          <p:nvPr/>
        </p:nvSpPr>
        <p:spPr bwMode="auto">
          <a:xfrm>
            <a:off x="5985751" y="3954462"/>
            <a:ext cx="1600200" cy="914400"/>
          </a:xfrm>
          <a:prstGeom prst="rect">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Assets</a:t>
            </a:r>
          </a:p>
        </p:txBody>
      </p:sp>
      <p:sp>
        <p:nvSpPr>
          <p:cNvPr id="7" name="Rectangle 6"/>
          <p:cNvSpPr/>
          <p:nvPr/>
        </p:nvSpPr>
        <p:spPr bwMode="auto">
          <a:xfrm>
            <a:off x="3703637" y="3954462"/>
            <a:ext cx="1600200" cy="914400"/>
          </a:xfrm>
          <a:prstGeom prst="rect">
            <a:avLst/>
          </a:prstGeom>
          <a:solidFill>
            <a:schemeClr val="accent3"/>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Profiles </a:t>
            </a:r>
          </a:p>
        </p:txBody>
      </p:sp>
      <p:sp>
        <p:nvSpPr>
          <p:cNvPr id="8" name="Plus 7"/>
          <p:cNvSpPr/>
          <p:nvPr/>
        </p:nvSpPr>
        <p:spPr bwMode="auto">
          <a:xfrm>
            <a:off x="5320944" y="4068762"/>
            <a:ext cx="647700" cy="685800"/>
          </a:xfrm>
          <a:prstGeom prst="mathPlus">
            <a:avLst/>
          </a:prstGeom>
          <a:solidFill>
            <a:schemeClr val="tx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9" name="Plus 8"/>
          <p:cNvSpPr/>
          <p:nvPr/>
        </p:nvSpPr>
        <p:spPr bwMode="auto">
          <a:xfrm>
            <a:off x="3038830" y="4068762"/>
            <a:ext cx="647700" cy="685800"/>
          </a:xfrm>
          <a:prstGeom prst="mathPlus">
            <a:avLst/>
          </a:prstGeom>
          <a:solidFill>
            <a:schemeClr val="tx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10" name="Equal 9"/>
          <p:cNvSpPr/>
          <p:nvPr/>
        </p:nvSpPr>
        <p:spPr bwMode="auto">
          <a:xfrm>
            <a:off x="7620048" y="4116149"/>
            <a:ext cx="681914" cy="638413"/>
          </a:xfrm>
          <a:prstGeom prst="mathEqual">
            <a:avLst/>
          </a:prstGeom>
          <a:solidFill>
            <a:schemeClr val="tx1">
              <a:lumMod val="6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sp>
        <p:nvSpPr>
          <p:cNvPr id="11" name="TextBox 10"/>
          <p:cNvSpPr txBox="1"/>
          <p:nvPr/>
        </p:nvSpPr>
        <p:spPr>
          <a:xfrm>
            <a:off x="274639" y="5097462"/>
            <a:ext cx="10286998" cy="954107"/>
          </a:xfrm>
          <a:prstGeom prst="rect">
            <a:avLst/>
          </a:prstGeom>
          <a:noFill/>
        </p:spPr>
        <p:txBody>
          <a:bodyPr wrap="square" rtlCol="0">
            <a:spAutoFit/>
          </a:bodyPr>
          <a:lstStyle/>
          <a:p>
            <a:pPr>
              <a:lnSpc>
                <a:spcPct val="200000"/>
              </a:lnSpc>
            </a:pPr>
            <a:r>
              <a:rPr lang="en-US" sz="2800" dirty="0">
                <a:latin typeface="+mj-lt"/>
              </a:rPr>
              <a:t>Asset binaries can be included in the package or referenced by URL</a:t>
            </a:r>
          </a:p>
        </p:txBody>
      </p:sp>
    </p:spTree>
    <p:extLst>
      <p:ext uri="{BB962C8B-B14F-4D97-AF65-F5344CB8AC3E}">
        <p14:creationId xmlns:p14="http://schemas.microsoft.com/office/powerpoint/2010/main" val="11130903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1000" fill="hold"/>
                                        <p:tgtEl>
                                          <p:spTgt spid="9"/>
                                        </p:tgtEl>
                                        <p:attrNameLst>
                                          <p:attrName>ppt_x</p:attrName>
                                        </p:attrNameLst>
                                      </p:cBhvr>
                                      <p:tavLst>
                                        <p:tav tm="0">
                                          <p:val>
                                            <p:strVal val="1+#ppt_w/2"/>
                                          </p:val>
                                        </p:tav>
                                        <p:tav tm="100000">
                                          <p:val>
                                            <p:strVal val="#ppt_x"/>
                                          </p:val>
                                        </p:tav>
                                      </p:tavLst>
                                    </p:anim>
                                    <p:anim calcmode="lin" valueType="num">
                                      <p:cBhvr additive="base">
                                        <p:cTn id="13" dur="10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1+#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2"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fill="hold"/>
                                        <p:tgtEl>
                                          <p:spTgt spid="8"/>
                                        </p:tgtEl>
                                        <p:attrNameLst>
                                          <p:attrName>ppt_x</p:attrName>
                                        </p:attrNameLst>
                                      </p:cBhvr>
                                      <p:tavLst>
                                        <p:tav tm="0">
                                          <p:val>
                                            <p:strVal val="1+#ppt_w/2"/>
                                          </p:val>
                                        </p:tav>
                                        <p:tav tm="100000">
                                          <p:val>
                                            <p:strVal val="#ppt_x"/>
                                          </p:val>
                                        </p:tav>
                                      </p:tavLst>
                                    </p:anim>
                                    <p:anim calcmode="lin" valueType="num">
                                      <p:cBhvr additive="base">
                                        <p:cTn id="23" dur="1000" fill="hold"/>
                                        <p:tgtEl>
                                          <p:spTgt spid="8"/>
                                        </p:tgtEl>
                                        <p:attrNameLst>
                                          <p:attrName>ppt_y</p:attrName>
                                        </p:attrNameLst>
                                      </p:cBhvr>
                                      <p:tavLst>
                                        <p:tav tm="0">
                                          <p:val>
                                            <p:strVal val="#ppt_y"/>
                                          </p:val>
                                        </p:tav>
                                        <p:tav tm="100000">
                                          <p:val>
                                            <p:strVal val="#ppt_y"/>
                                          </p:val>
                                        </p:tav>
                                      </p:tavLst>
                                    </p:anim>
                                  </p:childTnLst>
                                </p:cTn>
                              </p:par>
                            </p:childTnLst>
                          </p:cTn>
                        </p:par>
                        <p:par>
                          <p:cTn id="24" fill="hold">
                            <p:stCondLst>
                              <p:cond delay="4000"/>
                            </p:stCondLst>
                            <p:childTnLst>
                              <p:par>
                                <p:cTn id="25" presetID="2" presetClass="entr" presetSubtype="2"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000" fill="hold"/>
                                        <p:tgtEl>
                                          <p:spTgt spid="6"/>
                                        </p:tgtEl>
                                        <p:attrNameLst>
                                          <p:attrName>ppt_x</p:attrName>
                                        </p:attrNameLst>
                                      </p:cBhvr>
                                      <p:tavLst>
                                        <p:tav tm="0">
                                          <p:val>
                                            <p:strVal val="1+#ppt_w/2"/>
                                          </p:val>
                                        </p:tav>
                                        <p:tav tm="100000">
                                          <p:val>
                                            <p:strVal val="#ppt_x"/>
                                          </p:val>
                                        </p:tav>
                                      </p:tavLst>
                                    </p:anim>
                                    <p:anim calcmode="lin" valueType="num">
                                      <p:cBhvr additive="base">
                                        <p:cTn id="28" dur="1000" fill="hold"/>
                                        <p:tgtEl>
                                          <p:spTgt spid="6"/>
                                        </p:tgtEl>
                                        <p:attrNameLst>
                                          <p:attrName>ppt_y</p:attrName>
                                        </p:attrNameLst>
                                      </p:cBhvr>
                                      <p:tavLst>
                                        <p:tav tm="0">
                                          <p:val>
                                            <p:strVal val="#ppt_y"/>
                                          </p:val>
                                        </p:tav>
                                        <p:tav tm="100000">
                                          <p:val>
                                            <p:strVal val="#ppt_y"/>
                                          </p:val>
                                        </p:tav>
                                      </p:tavLst>
                                    </p:anim>
                                  </p:childTnLst>
                                </p:cTn>
                              </p:par>
                            </p:childTnLst>
                          </p:cTn>
                        </p:par>
                        <p:par>
                          <p:cTn id="29" fill="hold">
                            <p:stCondLst>
                              <p:cond delay="5000"/>
                            </p:stCondLst>
                            <p:childTnLst>
                              <p:par>
                                <p:cTn id="30" presetID="2" presetClass="entr" presetSubtype="2"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1000" fill="hold"/>
                                        <p:tgtEl>
                                          <p:spTgt spid="10"/>
                                        </p:tgtEl>
                                        <p:attrNameLst>
                                          <p:attrName>ppt_x</p:attrName>
                                        </p:attrNameLst>
                                      </p:cBhvr>
                                      <p:tavLst>
                                        <p:tav tm="0">
                                          <p:val>
                                            <p:strVal val="1+#ppt_w/2"/>
                                          </p:val>
                                        </p:tav>
                                        <p:tav tm="100000">
                                          <p:val>
                                            <p:strVal val="#ppt_x"/>
                                          </p:val>
                                        </p:tav>
                                      </p:tavLst>
                                    </p:anim>
                                    <p:anim calcmode="lin" valueType="num">
                                      <p:cBhvr additive="base">
                                        <p:cTn id="33" dur="1000" fill="hold"/>
                                        <p:tgtEl>
                                          <p:spTgt spid="10"/>
                                        </p:tgtEl>
                                        <p:attrNameLst>
                                          <p:attrName>ppt_y</p:attrName>
                                        </p:attrNameLst>
                                      </p:cBhvr>
                                      <p:tavLst>
                                        <p:tav tm="0">
                                          <p:val>
                                            <p:strVal val="#ppt_y"/>
                                          </p:val>
                                        </p:tav>
                                        <p:tav tm="100000">
                                          <p:val>
                                            <p:strVal val="#ppt_y"/>
                                          </p:val>
                                        </p:tav>
                                      </p:tavLst>
                                    </p:anim>
                                  </p:childTnLst>
                                </p:cTn>
                              </p:par>
                            </p:childTnLst>
                          </p:cTn>
                        </p:par>
                        <p:par>
                          <p:cTn id="34" fill="hold">
                            <p:stCondLst>
                              <p:cond delay="6000"/>
                            </p:stCondLst>
                            <p:childTnLst>
                              <p:par>
                                <p:cTn id="35" presetID="2" presetClass="entr" presetSubtype="2"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1000" fill="hold"/>
                                        <p:tgtEl>
                                          <p:spTgt spid="3"/>
                                        </p:tgtEl>
                                        <p:attrNameLst>
                                          <p:attrName>ppt_x</p:attrName>
                                        </p:attrNameLst>
                                      </p:cBhvr>
                                      <p:tavLst>
                                        <p:tav tm="0">
                                          <p:val>
                                            <p:strVal val="1+#ppt_w/2"/>
                                          </p:val>
                                        </p:tav>
                                        <p:tav tm="100000">
                                          <p:val>
                                            <p:strVal val="#ppt_x"/>
                                          </p:val>
                                        </p:tav>
                                      </p:tavLst>
                                    </p:anim>
                                    <p:anim calcmode="lin" valueType="num">
                                      <p:cBhvr additive="base">
                                        <p:cTn id="38" dur="1000" fill="hold"/>
                                        <p:tgtEl>
                                          <p:spTgt spid="3"/>
                                        </p:tgtEl>
                                        <p:attrNameLst>
                                          <p:attrName>ppt_y</p:attrName>
                                        </p:attrNameLst>
                                      </p:cBhvr>
                                      <p:tavLst>
                                        <p:tav tm="0">
                                          <p:val>
                                            <p:strVal val="#ppt_y"/>
                                          </p:val>
                                        </p:tav>
                                        <p:tav tm="100000">
                                          <p:val>
                                            <p:strVal val="#ppt_y"/>
                                          </p:val>
                                        </p:tav>
                                      </p:tavLst>
                                    </p:anim>
                                  </p:childTnLst>
                                </p:cTn>
                              </p:par>
                            </p:childTnLst>
                          </p:cTn>
                        </p:par>
                        <p:par>
                          <p:cTn id="39" fill="hold">
                            <p:stCondLst>
                              <p:cond delay="7000"/>
                            </p:stCondLst>
                            <p:childTnLst>
                              <p:par>
                                <p:cTn id="40" presetID="2" presetClass="entr" presetSubtype="4"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8" grpId="0" animBg="1"/>
      <p:bldP spid="9" grpId="0" animBg="1"/>
      <p:bldP spid="10" grpId="0" animBg="1"/>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can be Provisioned</a:t>
            </a:r>
          </a:p>
        </p:txBody>
      </p:sp>
      <p:sp>
        <p:nvSpPr>
          <p:cNvPr id="4" name="Rectangle 3"/>
          <p:cNvSpPr/>
          <p:nvPr/>
        </p:nvSpPr>
        <p:spPr bwMode="auto">
          <a:xfrm>
            <a:off x="579437" y="1592262"/>
            <a:ext cx="2667000" cy="1295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Initial Setup</a:t>
            </a:r>
          </a:p>
        </p:txBody>
      </p:sp>
      <p:sp>
        <p:nvSpPr>
          <p:cNvPr id="5" name="Rectangle 4"/>
          <p:cNvSpPr/>
          <p:nvPr/>
        </p:nvSpPr>
        <p:spPr bwMode="auto">
          <a:xfrm>
            <a:off x="3475037" y="1592262"/>
            <a:ext cx="2667000" cy="1295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Edition Upgrade</a:t>
            </a:r>
          </a:p>
        </p:txBody>
      </p:sp>
      <p:sp>
        <p:nvSpPr>
          <p:cNvPr id="6" name="Rectangle 5"/>
          <p:cNvSpPr/>
          <p:nvPr/>
        </p:nvSpPr>
        <p:spPr bwMode="auto">
          <a:xfrm>
            <a:off x="6370637" y="1597387"/>
            <a:ext cx="2667000" cy="1295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Certificates</a:t>
            </a:r>
          </a:p>
        </p:txBody>
      </p:sp>
      <p:sp>
        <p:nvSpPr>
          <p:cNvPr id="7" name="Rectangle 6"/>
          <p:cNvSpPr/>
          <p:nvPr/>
        </p:nvSpPr>
        <p:spPr bwMode="auto">
          <a:xfrm>
            <a:off x="9266237" y="1592262"/>
            <a:ext cx="2667000" cy="1295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Connectivity Profiles</a:t>
            </a:r>
          </a:p>
        </p:txBody>
      </p:sp>
      <p:sp>
        <p:nvSpPr>
          <p:cNvPr id="8" name="Rectangle 7"/>
          <p:cNvSpPr/>
          <p:nvPr/>
        </p:nvSpPr>
        <p:spPr bwMode="auto">
          <a:xfrm>
            <a:off x="579437" y="3116262"/>
            <a:ext cx="2667000" cy="1295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Management Enrollment</a:t>
            </a:r>
          </a:p>
        </p:txBody>
      </p:sp>
      <p:sp>
        <p:nvSpPr>
          <p:cNvPr id="9" name="Rectangle 8"/>
          <p:cNvSpPr/>
          <p:nvPr/>
        </p:nvSpPr>
        <p:spPr bwMode="auto">
          <a:xfrm>
            <a:off x="3475037" y="3123246"/>
            <a:ext cx="2667000" cy="1295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Universal Windows Apps</a:t>
            </a:r>
          </a:p>
        </p:txBody>
      </p:sp>
      <p:sp>
        <p:nvSpPr>
          <p:cNvPr id="10" name="Rectangle 9"/>
          <p:cNvSpPr/>
          <p:nvPr/>
        </p:nvSpPr>
        <p:spPr bwMode="auto">
          <a:xfrm>
            <a:off x="6370637" y="3116262"/>
            <a:ext cx="2667000" cy="1295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Win32 Applications </a:t>
            </a:r>
          </a:p>
          <a:p>
            <a:pPr algn="ctr" defTabSz="932398" fontAlgn="base">
              <a:spcBef>
                <a:spcPct val="0"/>
              </a:spcBef>
              <a:spcAft>
                <a:spcPct val="0"/>
              </a:spcAft>
            </a:pPr>
            <a:r>
              <a:rPr lang="en-US" sz="2000" dirty="0">
                <a:gradFill>
                  <a:gsLst>
                    <a:gs pos="16814">
                      <a:srgbClr val="FFFFFF"/>
                    </a:gs>
                    <a:gs pos="46000">
                      <a:srgbClr val="FFFFFF"/>
                    </a:gs>
                  </a:gsLst>
                  <a:lin ang="5400000" scaled="0"/>
                </a:gradFill>
              </a:rPr>
              <a:t>Scripts</a:t>
            </a:r>
          </a:p>
        </p:txBody>
      </p:sp>
      <p:sp>
        <p:nvSpPr>
          <p:cNvPr id="11" name="Rectangle 10"/>
          <p:cNvSpPr/>
          <p:nvPr/>
        </p:nvSpPr>
        <p:spPr bwMode="auto">
          <a:xfrm>
            <a:off x="9266237" y="3116262"/>
            <a:ext cx="2667000" cy="1295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Enterprise Policies</a:t>
            </a:r>
          </a:p>
        </p:txBody>
      </p:sp>
      <p:sp>
        <p:nvSpPr>
          <p:cNvPr id="12" name="Rectangle 11"/>
          <p:cNvSpPr/>
          <p:nvPr/>
        </p:nvSpPr>
        <p:spPr bwMode="auto">
          <a:xfrm>
            <a:off x="579437" y="4615861"/>
            <a:ext cx="2667000" cy="1295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Offline content</a:t>
            </a:r>
          </a:p>
        </p:txBody>
      </p:sp>
      <p:sp>
        <p:nvSpPr>
          <p:cNvPr id="13" name="Rectangle 12"/>
          <p:cNvSpPr/>
          <p:nvPr/>
        </p:nvSpPr>
        <p:spPr bwMode="auto">
          <a:xfrm>
            <a:off x="3475037" y="4622845"/>
            <a:ext cx="2667000" cy="1295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Browser Settings</a:t>
            </a:r>
          </a:p>
        </p:txBody>
      </p:sp>
      <p:sp>
        <p:nvSpPr>
          <p:cNvPr id="14" name="Rectangle 13"/>
          <p:cNvSpPr/>
          <p:nvPr/>
        </p:nvSpPr>
        <p:spPr bwMode="auto">
          <a:xfrm>
            <a:off x="6370637" y="4615861"/>
            <a:ext cx="2667000" cy="1295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Start Menu Customization</a:t>
            </a:r>
          </a:p>
        </p:txBody>
      </p:sp>
      <p:sp>
        <p:nvSpPr>
          <p:cNvPr id="15" name="Rectangle 14"/>
          <p:cNvSpPr/>
          <p:nvPr/>
        </p:nvSpPr>
        <p:spPr bwMode="auto">
          <a:xfrm>
            <a:off x="9266237" y="4622845"/>
            <a:ext cx="2667000" cy="12954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Assigned Access</a:t>
            </a:r>
          </a:p>
        </p:txBody>
      </p:sp>
    </p:spTree>
    <p:extLst>
      <p:ext uri="{BB962C8B-B14F-4D97-AF65-F5344CB8AC3E}">
        <p14:creationId xmlns:p14="http://schemas.microsoft.com/office/powerpoint/2010/main" val="17982084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Under the Hood</a:t>
            </a:r>
          </a:p>
        </p:txBody>
      </p:sp>
      <p:pic>
        <p:nvPicPr>
          <p:cNvPr id="22" name="Picture 21"/>
          <p:cNvPicPr>
            <a:picLocks noChangeAspect="1"/>
          </p:cNvPicPr>
          <p:nvPr/>
        </p:nvPicPr>
        <p:blipFill>
          <a:blip r:embed="rId3"/>
          <a:stretch>
            <a:fillRect/>
          </a:stretch>
        </p:blipFill>
        <p:spPr>
          <a:xfrm>
            <a:off x="10259203" y="295275"/>
            <a:ext cx="1905000" cy="696796"/>
          </a:xfrm>
          <a:prstGeom prst="rect">
            <a:avLst/>
          </a:prstGeom>
        </p:spPr>
      </p:pic>
      <p:grpSp>
        <p:nvGrpSpPr>
          <p:cNvPr id="17" name="Group 16"/>
          <p:cNvGrpSpPr/>
          <p:nvPr/>
        </p:nvGrpSpPr>
        <p:grpSpPr>
          <a:xfrm>
            <a:off x="1989027" y="2842321"/>
            <a:ext cx="9126369" cy="2995878"/>
            <a:chOff x="503238" y="3004456"/>
            <a:chExt cx="9300933" cy="2996728"/>
          </a:xfrm>
          <a:solidFill>
            <a:schemeClr val="tx2">
              <a:lumMod val="20000"/>
              <a:lumOff val="80000"/>
            </a:schemeClr>
          </a:solidFill>
        </p:grpSpPr>
        <p:grpSp>
          <p:nvGrpSpPr>
            <p:cNvPr id="18" name="Group 17"/>
            <p:cNvGrpSpPr/>
            <p:nvPr/>
          </p:nvGrpSpPr>
          <p:grpSpPr>
            <a:xfrm>
              <a:off x="503238" y="3004457"/>
              <a:ext cx="9300932" cy="2996727"/>
              <a:chOff x="5407388" y="2920556"/>
              <a:chExt cx="26922659" cy="2112034"/>
            </a:xfrm>
            <a:grpFill/>
          </p:grpSpPr>
          <p:sp>
            <p:nvSpPr>
              <p:cNvPr id="25" name="Rectangle 24"/>
              <p:cNvSpPr/>
              <p:nvPr/>
            </p:nvSpPr>
            <p:spPr bwMode="auto">
              <a:xfrm>
                <a:off x="5407388" y="2920556"/>
                <a:ext cx="6525849" cy="656740"/>
              </a:xfrm>
              <a:prstGeom prst="rect">
                <a:avLst/>
              </a:prstGeom>
              <a:grpFill/>
              <a:ln w="381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672100">
                  <a:defRPr/>
                </a:pPr>
                <a:r>
                  <a:rPr lang="en-US" sz="2000" b="1" kern="0" dirty="0">
                    <a:solidFill>
                      <a:srgbClr val="505050"/>
                    </a:solidFill>
                  </a:rPr>
                  <a:t>MDM Client</a:t>
                </a:r>
              </a:p>
            </p:txBody>
          </p:sp>
          <p:sp>
            <p:nvSpPr>
              <p:cNvPr id="26" name="Rectangle 25"/>
              <p:cNvSpPr/>
              <p:nvPr/>
            </p:nvSpPr>
            <p:spPr bwMode="auto">
              <a:xfrm>
                <a:off x="5407388" y="3648203"/>
                <a:ext cx="26922659" cy="656740"/>
              </a:xfrm>
              <a:prstGeom prst="rect">
                <a:avLst/>
              </a:prstGeom>
              <a:grp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672100"/>
                <a:r>
                  <a:rPr lang="en-US" sz="2000" b="1" kern="0" dirty="0">
                    <a:solidFill>
                      <a:srgbClr val="505050"/>
                    </a:solidFill>
                  </a:rPr>
                  <a:t>Common Device Configurator</a:t>
                </a:r>
              </a:p>
            </p:txBody>
          </p:sp>
          <p:sp>
            <p:nvSpPr>
              <p:cNvPr id="27" name="Rectangle 26"/>
              <p:cNvSpPr/>
              <p:nvPr/>
            </p:nvSpPr>
            <p:spPr bwMode="auto">
              <a:xfrm>
                <a:off x="5407388" y="4375850"/>
                <a:ext cx="6525850" cy="65674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672100">
                  <a:defRPr/>
                </a:pPr>
                <a:r>
                  <a:rPr lang="en-US" sz="2000" b="1" kern="0" dirty="0">
                    <a:solidFill>
                      <a:schemeClr val="bg1"/>
                    </a:solidFill>
                  </a:rPr>
                  <a:t>WMI providers</a:t>
                </a:r>
              </a:p>
            </p:txBody>
          </p:sp>
        </p:grpSp>
        <p:grpSp>
          <p:nvGrpSpPr>
            <p:cNvPr id="19" name="Group 18"/>
            <p:cNvGrpSpPr/>
            <p:nvPr/>
          </p:nvGrpSpPr>
          <p:grpSpPr>
            <a:xfrm>
              <a:off x="2852057" y="3004456"/>
              <a:ext cx="6952113" cy="2996727"/>
              <a:chOff x="5407388" y="2920556"/>
              <a:chExt cx="20123720" cy="2112034"/>
            </a:xfrm>
            <a:grpFill/>
          </p:grpSpPr>
          <p:sp>
            <p:nvSpPr>
              <p:cNvPr id="23" name="Rectangle 22"/>
              <p:cNvSpPr/>
              <p:nvPr/>
            </p:nvSpPr>
            <p:spPr bwMode="auto">
              <a:xfrm>
                <a:off x="5407388" y="2920556"/>
                <a:ext cx="6525849" cy="656740"/>
              </a:xfrm>
              <a:prstGeom prst="rect">
                <a:avLst/>
              </a:prstGeom>
              <a:grpFill/>
              <a:ln w="28575">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672100">
                  <a:defRPr/>
                </a:pPr>
                <a:r>
                  <a:rPr lang="en-US" sz="2000" b="1" kern="0" dirty="0">
                    <a:solidFill>
                      <a:srgbClr val="505050"/>
                    </a:solidFill>
                  </a:rPr>
                  <a:t>Provisioning Engine</a:t>
                </a:r>
              </a:p>
            </p:txBody>
          </p:sp>
          <p:sp>
            <p:nvSpPr>
              <p:cNvPr id="24" name="Rectangle 23"/>
              <p:cNvSpPr/>
              <p:nvPr/>
            </p:nvSpPr>
            <p:spPr bwMode="auto">
              <a:xfrm>
                <a:off x="5407388" y="4375850"/>
                <a:ext cx="20123720" cy="656740"/>
              </a:xfrm>
              <a:prstGeom prst="rect">
                <a:avLst/>
              </a:prstGeom>
              <a:grp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672100"/>
                <a:r>
                  <a:rPr lang="en-US" sz="2000" b="1" kern="0" dirty="0">
                    <a:solidFill>
                      <a:srgbClr val="505050"/>
                    </a:solidFill>
                  </a:rPr>
                  <a:t>MDM Configuration Service Providers (CSP’s)</a:t>
                </a:r>
              </a:p>
            </p:txBody>
          </p:sp>
        </p:grpSp>
        <p:sp>
          <p:nvSpPr>
            <p:cNvPr id="20" name="Rectangle 19"/>
            <p:cNvSpPr/>
            <p:nvPr/>
          </p:nvSpPr>
          <p:spPr bwMode="auto">
            <a:xfrm>
              <a:off x="5200876" y="3004457"/>
              <a:ext cx="2254476" cy="931837"/>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672100">
                <a:defRPr/>
              </a:pPr>
              <a:r>
                <a:rPr lang="en-US" sz="2000" b="1" kern="0" dirty="0">
                  <a:solidFill>
                    <a:srgbClr val="505050"/>
                  </a:solidFill>
                </a:rPr>
                <a:t>EAS Client</a:t>
              </a:r>
            </a:p>
          </p:txBody>
        </p:sp>
        <p:sp>
          <p:nvSpPr>
            <p:cNvPr id="21" name="Rectangle 20"/>
            <p:cNvSpPr/>
            <p:nvPr/>
          </p:nvSpPr>
          <p:spPr bwMode="auto">
            <a:xfrm>
              <a:off x="7549695" y="3004456"/>
              <a:ext cx="2254476" cy="931837"/>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672100">
                <a:defRPr/>
              </a:pPr>
              <a:r>
                <a:rPr lang="en-US" sz="2000" b="1" kern="0" dirty="0">
                  <a:solidFill>
                    <a:schemeClr val="bg1"/>
                  </a:solidFill>
                </a:rPr>
                <a:t>WMI Bridge</a:t>
              </a:r>
            </a:p>
          </p:txBody>
        </p:sp>
      </p:grpSp>
      <p:grpSp>
        <p:nvGrpSpPr>
          <p:cNvPr id="28" name="Group 27"/>
          <p:cNvGrpSpPr/>
          <p:nvPr/>
        </p:nvGrpSpPr>
        <p:grpSpPr>
          <a:xfrm>
            <a:off x="624093" y="2175805"/>
            <a:ext cx="11307525" cy="623374"/>
            <a:chOff x="622505" y="2657646"/>
            <a:chExt cx="11310733" cy="623551"/>
          </a:xfrm>
          <a:solidFill>
            <a:schemeClr val="bg2">
              <a:lumMod val="75000"/>
            </a:schemeClr>
          </a:solidFill>
        </p:grpSpPr>
        <p:sp>
          <p:nvSpPr>
            <p:cNvPr id="29" name="Freeform 28"/>
            <p:cNvSpPr>
              <a:spLocks noEditPoints="1"/>
            </p:cNvSpPr>
            <p:nvPr/>
          </p:nvSpPr>
          <p:spPr bwMode="auto">
            <a:xfrm flipV="1">
              <a:off x="641944" y="2959216"/>
              <a:ext cx="11291294" cy="45719"/>
            </a:xfrm>
            <a:custGeom>
              <a:avLst/>
              <a:gdLst>
                <a:gd name="T0" fmla="*/ 18368 w 18880"/>
                <a:gd name="T1" fmla="*/ 32 h 64"/>
                <a:gd name="T2" fmla="*/ 18880 w 18880"/>
                <a:gd name="T3" fmla="*/ 32 h 64"/>
                <a:gd name="T4" fmla="*/ 17632 w 18880"/>
                <a:gd name="T5" fmla="*/ 64 h 64"/>
                <a:gd name="T6" fmla="*/ 18080 w 18880"/>
                <a:gd name="T7" fmla="*/ 0 h 64"/>
                <a:gd name="T8" fmla="*/ 17312 w 18880"/>
                <a:gd name="T9" fmla="*/ 64 h 64"/>
                <a:gd name="T10" fmla="*/ 16864 w 18880"/>
                <a:gd name="T11" fmla="*/ 0 h 64"/>
                <a:gd name="T12" fmla="*/ 17312 w 18880"/>
                <a:gd name="T13" fmla="*/ 64 h 64"/>
                <a:gd name="T14" fmla="*/ 16064 w 18880"/>
                <a:gd name="T15" fmla="*/ 32 h 64"/>
                <a:gd name="T16" fmla="*/ 16576 w 18880"/>
                <a:gd name="T17" fmla="*/ 32 h 64"/>
                <a:gd name="T18" fmla="*/ 15328 w 18880"/>
                <a:gd name="T19" fmla="*/ 64 h 64"/>
                <a:gd name="T20" fmla="*/ 15776 w 18880"/>
                <a:gd name="T21" fmla="*/ 0 h 64"/>
                <a:gd name="T22" fmla="*/ 15008 w 18880"/>
                <a:gd name="T23" fmla="*/ 64 h 64"/>
                <a:gd name="T24" fmla="*/ 14560 w 18880"/>
                <a:gd name="T25" fmla="*/ 0 h 64"/>
                <a:gd name="T26" fmla="*/ 15008 w 18880"/>
                <a:gd name="T27" fmla="*/ 64 h 64"/>
                <a:gd name="T28" fmla="*/ 13760 w 18880"/>
                <a:gd name="T29" fmla="*/ 32 h 64"/>
                <a:gd name="T30" fmla="*/ 14272 w 18880"/>
                <a:gd name="T31" fmla="*/ 32 h 64"/>
                <a:gd name="T32" fmla="*/ 13024 w 18880"/>
                <a:gd name="T33" fmla="*/ 64 h 64"/>
                <a:gd name="T34" fmla="*/ 13472 w 18880"/>
                <a:gd name="T35" fmla="*/ 0 h 64"/>
                <a:gd name="T36" fmla="*/ 12704 w 18880"/>
                <a:gd name="T37" fmla="*/ 64 h 64"/>
                <a:gd name="T38" fmla="*/ 12256 w 18880"/>
                <a:gd name="T39" fmla="*/ 0 h 64"/>
                <a:gd name="T40" fmla="*/ 12704 w 18880"/>
                <a:gd name="T41" fmla="*/ 64 h 64"/>
                <a:gd name="T42" fmla="*/ 11456 w 18880"/>
                <a:gd name="T43" fmla="*/ 32 h 64"/>
                <a:gd name="T44" fmla="*/ 11968 w 18880"/>
                <a:gd name="T45" fmla="*/ 32 h 64"/>
                <a:gd name="T46" fmla="*/ 10720 w 18880"/>
                <a:gd name="T47" fmla="*/ 64 h 64"/>
                <a:gd name="T48" fmla="*/ 11168 w 18880"/>
                <a:gd name="T49" fmla="*/ 0 h 64"/>
                <a:gd name="T50" fmla="*/ 10400 w 18880"/>
                <a:gd name="T51" fmla="*/ 64 h 64"/>
                <a:gd name="T52" fmla="*/ 9952 w 18880"/>
                <a:gd name="T53" fmla="*/ 0 h 64"/>
                <a:gd name="T54" fmla="*/ 10400 w 18880"/>
                <a:gd name="T55" fmla="*/ 64 h 64"/>
                <a:gd name="T56" fmla="*/ 9152 w 18880"/>
                <a:gd name="T57" fmla="*/ 32 h 64"/>
                <a:gd name="T58" fmla="*/ 9664 w 18880"/>
                <a:gd name="T59" fmla="*/ 32 h 64"/>
                <a:gd name="T60" fmla="*/ 8416 w 18880"/>
                <a:gd name="T61" fmla="*/ 64 h 64"/>
                <a:gd name="T62" fmla="*/ 8864 w 18880"/>
                <a:gd name="T63" fmla="*/ 0 h 64"/>
                <a:gd name="T64" fmla="*/ 8096 w 18880"/>
                <a:gd name="T65" fmla="*/ 64 h 64"/>
                <a:gd name="T66" fmla="*/ 7648 w 18880"/>
                <a:gd name="T67" fmla="*/ 0 h 64"/>
                <a:gd name="T68" fmla="*/ 8096 w 18880"/>
                <a:gd name="T69" fmla="*/ 64 h 64"/>
                <a:gd name="T70" fmla="*/ 6848 w 18880"/>
                <a:gd name="T71" fmla="*/ 32 h 64"/>
                <a:gd name="T72" fmla="*/ 7360 w 18880"/>
                <a:gd name="T73" fmla="*/ 32 h 64"/>
                <a:gd name="T74" fmla="*/ 6112 w 18880"/>
                <a:gd name="T75" fmla="*/ 64 h 64"/>
                <a:gd name="T76" fmla="*/ 6560 w 18880"/>
                <a:gd name="T77" fmla="*/ 0 h 64"/>
                <a:gd name="T78" fmla="*/ 5792 w 18880"/>
                <a:gd name="T79" fmla="*/ 64 h 64"/>
                <a:gd name="T80" fmla="*/ 5344 w 18880"/>
                <a:gd name="T81" fmla="*/ 0 h 64"/>
                <a:gd name="T82" fmla="*/ 5792 w 18880"/>
                <a:gd name="T83" fmla="*/ 64 h 64"/>
                <a:gd name="T84" fmla="*/ 4544 w 18880"/>
                <a:gd name="T85" fmla="*/ 32 h 64"/>
                <a:gd name="T86" fmla="*/ 5056 w 18880"/>
                <a:gd name="T87" fmla="*/ 32 h 64"/>
                <a:gd name="T88" fmla="*/ 3808 w 18880"/>
                <a:gd name="T89" fmla="*/ 64 h 64"/>
                <a:gd name="T90" fmla="*/ 4256 w 18880"/>
                <a:gd name="T91" fmla="*/ 0 h 64"/>
                <a:gd name="T92" fmla="*/ 3488 w 18880"/>
                <a:gd name="T93" fmla="*/ 64 h 64"/>
                <a:gd name="T94" fmla="*/ 3040 w 18880"/>
                <a:gd name="T95" fmla="*/ 0 h 64"/>
                <a:gd name="T96" fmla="*/ 3488 w 18880"/>
                <a:gd name="T97" fmla="*/ 64 h 64"/>
                <a:gd name="T98" fmla="*/ 2240 w 18880"/>
                <a:gd name="T99" fmla="*/ 32 h 64"/>
                <a:gd name="T100" fmla="*/ 2752 w 18880"/>
                <a:gd name="T101" fmla="*/ 32 h 64"/>
                <a:gd name="T102" fmla="*/ 1504 w 18880"/>
                <a:gd name="T103" fmla="*/ 64 h 64"/>
                <a:gd name="T104" fmla="*/ 1952 w 18880"/>
                <a:gd name="T105" fmla="*/ 0 h 64"/>
                <a:gd name="T106" fmla="*/ 1184 w 18880"/>
                <a:gd name="T107" fmla="*/ 64 h 64"/>
                <a:gd name="T108" fmla="*/ 736 w 18880"/>
                <a:gd name="T109" fmla="*/ 0 h 64"/>
                <a:gd name="T110" fmla="*/ 1184 w 18880"/>
                <a:gd name="T111" fmla="*/ 64 h 64"/>
                <a:gd name="T112" fmla="*/ 0 w 18880"/>
                <a:gd name="T113" fmla="*/ 32 h 64"/>
                <a:gd name="T114" fmla="*/ 448 w 18880"/>
                <a:gd name="T115"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880" h="64">
                  <a:moveTo>
                    <a:pt x="18848" y="64"/>
                  </a:moveTo>
                  <a:lnTo>
                    <a:pt x="18400" y="64"/>
                  </a:lnTo>
                  <a:cubicBezTo>
                    <a:pt x="18383" y="64"/>
                    <a:pt x="18368" y="50"/>
                    <a:pt x="18368" y="32"/>
                  </a:cubicBezTo>
                  <a:cubicBezTo>
                    <a:pt x="18368" y="15"/>
                    <a:pt x="18383" y="0"/>
                    <a:pt x="18400" y="0"/>
                  </a:cubicBezTo>
                  <a:lnTo>
                    <a:pt x="18848" y="0"/>
                  </a:lnTo>
                  <a:cubicBezTo>
                    <a:pt x="18866" y="0"/>
                    <a:pt x="18880" y="15"/>
                    <a:pt x="18880" y="32"/>
                  </a:cubicBezTo>
                  <a:cubicBezTo>
                    <a:pt x="18880" y="50"/>
                    <a:pt x="18866" y="64"/>
                    <a:pt x="18848" y="64"/>
                  </a:cubicBezTo>
                  <a:close/>
                  <a:moveTo>
                    <a:pt x="18080" y="64"/>
                  </a:moveTo>
                  <a:lnTo>
                    <a:pt x="17632" y="64"/>
                  </a:lnTo>
                  <a:cubicBezTo>
                    <a:pt x="17615" y="64"/>
                    <a:pt x="17600" y="50"/>
                    <a:pt x="17600" y="32"/>
                  </a:cubicBezTo>
                  <a:cubicBezTo>
                    <a:pt x="17600" y="15"/>
                    <a:pt x="17615" y="0"/>
                    <a:pt x="17632" y="0"/>
                  </a:cubicBezTo>
                  <a:lnTo>
                    <a:pt x="18080" y="0"/>
                  </a:lnTo>
                  <a:cubicBezTo>
                    <a:pt x="18098" y="0"/>
                    <a:pt x="18112" y="15"/>
                    <a:pt x="18112" y="32"/>
                  </a:cubicBezTo>
                  <a:cubicBezTo>
                    <a:pt x="18112" y="50"/>
                    <a:pt x="18098" y="64"/>
                    <a:pt x="18080" y="64"/>
                  </a:cubicBezTo>
                  <a:close/>
                  <a:moveTo>
                    <a:pt x="17312" y="64"/>
                  </a:moveTo>
                  <a:lnTo>
                    <a:pt x="16864" y="64"/>
                  </a:lnTo>
                  <a:cubicBezTo>
                    <a:pt x="16847" y="64"/>
                    <a:pt x="16832" y="50"/>
                    <a:pt x="16832" y="32"/>
                  </a:cubicBezTo>
                  <a:cubicBezTo>
                    <a:pt x="16832" y="15"/>
                    <a:pt x="16847" y="0"/>
                    <a:pt x="16864" y="0"/>
                  </a:cubicBezTo>
                  <a:lnTo>
                    <a:pt x="17312" y="0"/>
                  </a:lnTo>
                  <a:cubicBezTo>
                    <a:pt x="17330" y="0"/>
                    <a:pt x="17344" y="15"/>
                    <a:pt x="17344" y="32"/>
                  </a:cubicBezTo>
                  <a:cubicBezTo>
                    <a:pt x="17344" y="50"/>
                    <a:pt x="17330" y="64"/>
                    <a:pt x="17312" y="64"/>
                  </a:cubicBezTo>
                  <a:close/>
                  <a:moveTo>
                    <a:pt x="16544" y="64"/>
                  </a:moveTo>
                  <a:lnTo>
                    <a:pt x="16096" y="64"/>
                  </a:lnTo>
                  <a:cubicBezTo>
                    <a:pt x="16079" y="64"/>
                    <a:pt x="16064" y="50"/>
                    <a:pt x="16064" y="32"/>
                  </a:cubicBezTo>
                  <a:cubicBezTo>
                    <a:pt x="16064" y="15"/>
                    <a:pt x="16079" y="0"/>
                    <a:pt x="16096" y="0"/>
                  </a:cubicBezTo>
                  <a:lnTo>
                    <a:pt x="16544" y="0"/>
                  </a:lnTo>
                  <a:cubicBezTo>
                    <a:pt x="16562" y="0"/>
                    <a:pt x="16576" y="15"/>
                    <a:pt x="16576" y="32"/>
                  </a:cubicBezTo>
                  <a:cubicBezTo>
                    <a:pt x="16576" y="50"/>
                    <a:pt x="16562" y="64"/>
                    <a:pt x="16544" y="64"/>
                  </a:cubicBezTo>
                  <a:close/>
                  <a:moveTo>
                    <a:pt x="15776" y="64"/>
                  </a:moveTo>
                  <a:lnTo>
                    <a:pt x="15328" y="64"/>
                  </a:lnTo>
                  <a:cubicBezTo>
                    <a:pt x="15311" y="64"/>
                    <a:pt x="15296" y="50"/>
                    <a:pt x="15296" y="32"/>
                  </a:cubicBezTo>
                  <a:cubicBezTo>
                    <a:pt x="15296" y="15"/>
                    <a:pt x="15311" y="0"/>
                    <a:pt x="15328" y="0"/>
                  </a:cubicBezTo>
                  <a:lnTo>
                    <a:pt x="15776" y="0"/>
                  </a:lnTo>
                  <a:cubicBezTo>
                    <a:pt x="15794" y="0"/>
                    <a:pt x="15808" y="15"/>
                    <a:pt x="15808" y="32"/>
                  </a:cubicBezTo>
                  <a:cubicBezTo>
                    <a:pt x="15808" y="50"/>
                    <a:pt x="15794" y="64"/>
                    <a:pt x="15776" y="64"/>
                  </a:cubicBezTo>
                  <a:close/>
                  <a:moveTo>
                    <a:pt x="15008" y="64"/>
                  </a:moveTo>
                  <a:lnTo>
                    <a:pt x="14560" y="64"/>
                  </a:lnTo>
                  <a:cubicBezTo>
                    <a:pt x="14543" y="64"/>
                    <a:pt x="14528" y="50"/>
                    <a:pt x="14528" y="32"/>
                  </a:cubicBezTo>
                  <a:cubicBezTo>
                    <a:pt x="14528" y="15"/>
                    <a:pt x="14543" y="0"/>
                    <a:pt x="14560" y="0"/>
                  </a:cubicBezTo>
                  <a:lnTo>
                    <a:pt x="15008" y="0"/>
                  </a:lnTo>
                  <a:cubicBezTo>
                    <a:pt x="15026" y="0"/>
                    <a:pt x="15040" y="15"/>
                    <a:pt x="15040" y="32"/>
                  </a:cubicBezTo>
                  <a:cubicBezTo>
                    <a:pt x="15040" y="50"/>
                    <a:pt x="15026" y="64"/>
                    <a:pt x="15008" y="64"/>
                  </a:cubicBezTo>
                  <a:close/>
                  <a:moveTo>
                    <a:pt x="14240" y="64"/>
                  </a:moveTo>
                  <a:lnTo>
                    <a:pt x="13792" y="64"/>
                  </a:lnTo>
                  <a:cubicBezTo>
                    <a:pt x="13775" y="64"/>
                    <a:pt x="13760" y="50"/>
                    <a:pt x="13760" y="32"/>
                  </a:cubicBezTo>
                  <a:cubicBezTo>
                    <a:pt x="13760" y="15"/>
                    <a:pt x="13775" y="0"/>
                    <a:pt x="13792" y="0"/>
                  </a:cubicBezTo>
                  <a:lnTo>
                    <a:pt x="14240" y="0"/>
                  </a:lnTo>
                  <a:cubicBezTo>
                    <a:pt x="14258" y="0"/>
                    <a:pt x="14272" y="15"/>
                    <a:pt x="14272" y="32"/>
                  </a:cubicBezTo>
                  <a:cubicBezTo>
                    <a:pt x="14272" y="50"/>
                    <a:pt x="14258" y="64"/>
                    <a:pt x="14240" y="64"/>
                  </a:cubicBezTo>
                  <a:close/>
                  <a:moveTo>
                    <a:pt x="13472" y="64"/>
                  </a:moveTo>
                  <a:lnTo>
                    <a:pt x="13024" y="64"/>
                  </a:lnTo>
                  <a:cubicBezTo>
                    <a:pt x="13007" y="64"/>
                    <a:pt x="12992" y="50"/>
                    <a:pt x="12992" y="32"/>
                  </a:cubicBezTo>
                  <a:cubicBezTo>
                    <a:pt x="12992" y="15"/>
                    <a:pt x="13007" y="0"/>
                    <a:pt x="13024" y="0"/>
                  </a:cubicBezTo>
                  <a:lnTo>
                    <a:pt x="13472" y="0"/>
                  </a:lnTo>
                  <a:cubicBezTo>
                    <a:pt x="13490" y="0"/>
                    <a:pt x="13504" y="15"/>
                    <a:pt x="13504" y="32"/>
                  </a:cubicBezTo>
                  <a:cubicBezTo>
                    <a:pt x="13504" y="50"/>
                    <a:pt x="13490" y="64"/>
                    <a:pt x="13472" y="64"/>
                  </a:cubicBezTo>
                  <a:close/>
                  <a:moveTo>
                    <a:pt x="12704" y="64"/>
                  </a:moveTo>
                  <a:lnTo>
                    <a:pt x="12256" y="64"/>
                  </a:lnTo>
                  <a:cubicBezTo>
                    <a:pt x="12239" y="64"/>
                    <a:pt x="12224" y="50"/>
                    <a:pt x="12224" y="32"/>
                  </a:cubicBezTo>
                  <a:cubicBezTo>
                    <a:pt x="12224" y="15"/>
                    <a:pt x="12239" y="0"/>
                    <a:pt x="12256" y="0"/>
                  </a:cubicBezTo>
                  <a:lnTo>
                    <a:pt x="12704" y="0"/>
                  </a:lnTo>
                  <a:cubicBezTo>
                    <a:pt x="12722" y="0"/>
                    <a:pt x="12736" y="15"/>
                    <a:pt x="12736" y="32"/>
                  </a:cubicBezTo>
                  <a:cubicBezTo>
                    <a:pt x="12736" y="50"/>
                    <a:pt x="12722" y="64"/>
                    <a:pt x="12704" y="64"/>
                  </a:cubicBezTo>
                  <a:close/>
                  <a:moveTo>
                    <a:pt x="11936" y="64"/>
                  </a:moveTo>
                  <a:lnTo>
                    <a:pt x="11488" y="64"/>
                  </a:lnTo>
                  <a:cubicBezTo>
                    <a:pt x="11471" y="64"/>
                    <a:pt x="11456" y="50"/>
                    <a:pt x="11456" y="32"/>
                  </a:cubicBezTo>
                  <a:cubicBezTo>
                    <a:pt x="11456" y="15"/>
                    <a:pt x="11471" y="0"/>
                    <a:pt x="11488" y="0"/>
                  </a:cubicBezTo>
                  <a:lnTo>
                    <a:pt x="11936" y="0"/>
                  </a:lnTo>
                  <a:cubicBezTo>
                    <a:pt x="11954" y="0"/>
                    <a:pt x="11968" y="15"/>
                    <a:pt x="11968" y="32"/>
                  </a:cubicBezTo>
                  <a:cubicBezTo>
                    <a:pt x="11968" y="50"/>
                    <a:pt x="11954" y="64"/>
                    <a:pt x="11936" y="64"/>
                  </a:cubicBezTo>
                  <a:close/>
                  <a:moveTo>
                    <a:pt x="11168" y="64"/>
                  </a:moveTo>
                  <a:lnTo>
                    <a:pt x="10720" y="64"/>
                  </a:lnTo>
                  <a:cubicBezTo>
                    <a:pt x="10703" y="64"/>
                    <a:pt x="10688" y="50"/>
                    <a:pt x="10688" y="32"/>
                  </a:cubicBezTo>
                  <a:cubicBezTo>
                    <a:pt x="10688" y="15"/>
                    <a:pt x="10703" y="0"/>
                    <a:pt x="10720" y="0"/>
                  </a:cubicBezTo>
                  <a:lnTo>
                    <a:pt x="11168" y="0"/>
                  </a:lnTo>
                  <a:cubicBezTo>
                    <a:pt x="11186" y="0"/>
                    <a:pt x="11200" y="15"/>
                    <a:pt x="11200" y="32"/>
                  </a:cubicBezTo>
                  <a:cubicBezTo>
                    <a:pt x="11200" y="50"/>
                    <a:pt x="11186" y="64"/>
                    <a:pt x="11168" y="64"/>
                  </a:cubicBezTo>
                  <a:close/>
                  <a:moveTo>
                    <a:pt x="10400" y="64"/>
                  </a:moveTo>
                  <a:lnTo>
                    <a:pt x="9952" y="64"/>
                  </a:lnTo>
                  <a:cubicBezTo>
                    <a:pt x="9935" y="64"/>
                    <a:pt x="9920" y="50"/>
                    <a:pt x="9920" y="32"/>
                  </a:cubicBezTo>
                  <a:cubicBezTo>
                    <a:pt x="9920" y="15"/>
                    <a:pt x="9935" y="0"/>
                    <a:pt x="9952" y="0"/>
                  </a:cubicBezTo>
                  <a:lnTo>
                    <a:pt x="10400" y="0"/>
                  </a:lnTo>
                  <a:cubicBezTo>
                    <a:pt x="10418" y="0"/>
                    <a:pt x="10432" y="15"/>
                    <a:pt x="10432" y="32"/>
                  </a:cubicBezTo>
                  <a:cubicBezTo>
                    <a:pt x="10432" y="50"/>
                    <a:pt x="10418" y="64"/>
                    <a:pt x="10400" y="64"/>
                  </a:cubicBezTo>
                  <a:close/>
                  <a:moveTo>
                    <a:pt x="9632" y="64"/>
                  </a:moveTo>
                  <a:lnTo>
                    <a:pt x="9184" y="64"/>
                  </a:lnTo>
                  <a:cubicBezTo>
                    <a:pt x="9167" y="64"/>
                    <a:pt x="9152" y="50"/>
                    <a:pt x="9152" y="32"/>
                  </a:cubicBezTo>
                  <a:cubicBezTo>
                    <a:pt x="9152" y="15"/>
                    <a:pt x="9167" y="0"/>
                    <a:pt x="9184" y="0"/>
                  </a:cubicBezTo>
                  <a:lnTo>
                    <a:pt x="9632" y="0"/>
                  </a:lnTo>
                  <a:cubicBezTo>
                    <a:pt x="9650" y="0"/>
                    <a:pt x="9664" y="15"/>
                    <a:pt x="9664" y="32"/>
                  </a:cubicBezTo>
                  <a:cubicBezTo>
                    <a:pt x="9664" y="50"/>
                    <a:pt x="9650" y="64"/>
                    <a:pt x="9632" y="64"/>
                  </a:cubicBezTo>
                  <a:close/>
                  <a:moveTo>
                    <a:pt x="8864" y="64"/>
                  </a:moveTo>
                  <a:lnTo>
                    <a:pt x="8416" y="64"/>
                  </a:lnTo>
                  <a:cubicBezTo>
                    <a:pt x="8399" y="64"/>
                    <a:pt x="8384" y="50"/>
                    <a:pt x="8384" y="32"/>
                  </a:cubicBezTo>
                  <a:cubicBezTo>
                    <a:pt x="8384" y="15"/>
                    <a:pt x="8399" y="0"/>
                    <a:pt x="8416" y="0"/>
                  </a:cubicBezTo>
                  <a:lnTo>
                    <a:pt x="8864" y="0"/>
                  </a:lnTo>
                  <a:cubicBezTo>
                    <a:pt x="8882" y="0"/>
                    <a:pt x="8896" y="15"/>
                    <a:pt x="8896" y="32"/>
                  </a:cubicBezTo>
                  <a:cubicBezTo>
                    <a:pt x="8896" y="50"/>
                    <a:pt x="8882" y="64"/>
                    <a:pt x="8864" y="64"/>
                  </a:cubicBezTo>
                  <a:close/>
                  <a:moveTo>
                    <a:pt x="8096" y="64"/>
                  </a:moveTo>
                  <a:lnTo>
                    <a:pt x="7648" y="64"/>
                  </a:lnTo>
                  <a:cubicBezTo>
                    <a:pt x="7631" y="64"/>
                    <a:pt x="7616" y="50"/>
                    <a:pt x="7616" y="32"/>
                  </a:cubicBezTo>
                  <a:cubicBezTo>
                    <a:pt x="7616" y="15"/>
                    <a:pt x="7631" y="0"/>
                    <a:pt x="7648" y="0"/>
                  </a:cubicBezTo>
                  <a:lnTo>
                    <a:pt x="8096" y="0"/>
                  </a:lnTo>
                  <a:cubicBezTo>
                    <a:pt x="8114" y="0"/>
                    <a:pt x="8128" y="15"/>
                    <a:pt x="8128" y="32"/>
                  </a:cubicBezTo>
                  <a:cubicBezTo>
                    <a:pt x="8128" y="50"/>
                    <a:pt x="8114" y="64"/>
                    <a:pt x="8096" y="64"/>
                  </a:cubicBezTo>
                  <a:close/>
                  <a:moveTo>
                    <a:pt x="7328" y="64"/>
                  </a:moveTo>
                  <a:lnTo>
                    <a:pt x="6880" y="64"/>
                  </a:lnTo>
                  <a:cubicBezTo>
                    <a:pt x="6863" y="64"/>
                    <a:pt x="6848" y="50"/>
                    <a:pt x="6848" y="32"/>
                  </a:cubicBezTo>
                  <a:cubicBezTo>
                    <a:pt x="6848" y="15"/>
                    <a:pt x="6863" y="0"/>
                    <a:pt x="6880" y="0"/>
                  </a:cubicBezTo>
                  <a:lnTo>
                    <a:pt x="7328" y="0"/>
                  </a:lnTo>
                  <a:cubicBezTo>
                    <a:pt x="7346" y="0"/>
                    <a:pt x="7360" y="15"/>
                    <a:pt x="7360" y="32"/>
                  </a:cubicBezTo>
                  <a:cubicBezTo>
                    <a:pt x="7360" y="50"/>
                    <a:pt x="7346" y="64"/>
                    <a:pt x="7328" y="64"/>
                  </a:cubicBezTo>
                  <a:close/>
                  <a:moveTo>
                    <a:pt x="6560" y="64"/>
                  </a:moveTo>
                  <a:lnTo>
                    <a:pt x="6112" y="64"/>
                  </a:lnTo>
                  <a:cubicBezTo>
                    <a:pt x="6095" y="64"/>
                    <a:pt x="6080" y="50"/>
                    <a:pt x="6080" y="32"/>
                  </a:cubicBezTo>
                  <a:cubicBezTo>
                    <a:pt x="6080" y="15"/>
                    <a:pt x="6095" y="0"/>
                    <a:pt x="6112" y="0"/>
                  </a:cubicBezTo>
                  <a:lnTo>
                    <a:pt x="6560" y="0"/>
                  </a:lnTo>
                  <a:cubicBezTo>
                    <a:pt x="6578" y="0"/>
                    <a:pt x="6592" y="15"/>
                    <a:pt x="6592" y="32"/>
                  </a:cubicBezTo>
                  <a:cubicBezTo>
                    <a:pt x="6592" y="50"/>
                    <a:pt x="6578" y="64"/>
                    <a:pt x="6560" y="64"/>
                  </a:cubicBezTo>
                  <a:close/>
                  <a:moveTo>
                    <a:pt x="5792" y="64"/>
                  </a:moveTo>
                  <a:lnTo>
                    <a:pt x="5344" y="64"/>
                  </a:lnTo>
                  <a:cubicBezTo>
                    <a:pt x="5327" y="64"/>
                    <a:pt x="5312" y="50"/>
                    <a:pt x="5312" y="32"/>
                  </a:cubicBezTo>
                  <a:cubicBezTo>
                    <a:pt x="5312" y="15"/>
                    <a:pt x="5327" y="0"/>
                    <a:pt x="5344" y="0"/>
                  </a:cubicBezTo>
                  <a:lnTo>
                    <a:pt x="5792" y="0"/>
                  </a:lnTo>
                  <a:cubicBezTo>
                    <a:pt x="5810" y="0"/>
                    <a:pt x="5824" y="15"/>
                    <a:pt x="5824" y="32"/>
                  </a:cubicBezTo>
                  <a:cubicBezTo>
                    <a:pt x="5824" y="50"/>
                    <a:pt x="5810" y="64"/>
                    <a:pt x="5792" y="64"/>
                  </a:cubicBezTo>
                  <a:close/>
                  <a:moveTo>
                    <a:pt x="5024" y="64"/>
                  </a:moveTo>
                  <a:lnTo>
                    <a:pt x="4576" y="64"/>
                  </a:lnTo>
                  <a:cubicBezTo>
                    <a:pt x="4559" y="64"/>
                    <a:pt x="4544" y="50"/>
                    <a:pt x="4544" y="32"/>
                  </a:cubicBezTo>
                  <a:cubicBezTo>
                    <a:pt x="4544" y="15"/>
                    <a:pt x="4559" y="0"/>
                    <a:pt x="4576" y="0"/>
                  </a:cubicBezTo>
                  <a:lnTo>
                    <a:pt x="5024" y="0"/>
                  </a:lnTo>
                  <a:cubicBezTo>
                    <a:pt x="5042" y="0"/>
                    <a:pt x="5056" y="15"/>
                    <a:pt x="5056" y="32"/>
                  </a:cubicBezTo>
                  <a:cubicBezTo>
                    <a:pt x="5056" y="50"/>
                    <a:pt x="5042" y="64"/>
                    <a:pt x="5024" y="64"/>
                  </a:cubicBezTo>
                  <a:close/>
                  <a:moveTo>
                    <a:pt x="4256" y="64"/>
                  </a:moveTo>
                  <a:lnTo>
                    <a:pt x="3808" y="64"/>
                  </a:lnTo>
                  <a:cubicBezTo>
                    <a:pt x="3791" y="64"/>
                    <a:pt x="3776" y="50"/>
                    <a:pt x="3776" y="32"/>
                  </a:cubicBezTo>
                  <a:cubicBezTo>
                    <a:pt x="3776" y="15"/>
                    <a:pt x="3791" y="0"/>
                    <a:pt x="3808" y="0"/>
                  </a:cubicBezTo>
                  <a:lnTo>
                    <a:pt x="4256" y="0"/>
                  </a:lnTo>
                  <a:cubicBezTo>
                    <a:pt x="4274" y="0"/>
                    <a:pt x="4288" y="15"/>
                    <a:pt x="4288" y="32"/>
                  </a:cubicBezTo>
                  <a:cubicBezTo>
                    <a:pt x="4288" y="50"/>
                    <a:pt x="4274" y="64"/>
                    <a:pt x="4256" y="64"/>
                  </a:cubicBezTo>
                  <a:close/>
                  <a:moveTo>
                    <a:pt x="3488" y="64"/>
                  </a:moveTo>
                  <a:lnTo>
                    <a:pt x="3040" y="64"/>
                  </a:lnTo>
                  <a:cubicBezTo>
                    <a:pt x="3023" y="64"/>
                    <a:pt x="3008" y="50"/>
                    <a:pt x="3008" y="32"/>
                  </a:cubicBezTo>
                  <a:cubicBezTo>
                    <a:pt x="3008" y="15"/>
                    <a:pt x="3023" y="0"/>
                    <a:pt x="3040" y="0"/>
                  </a:cubicBezTo>
                  <a:lnTo>
                    <a:pt x="3488" y="0"/>
                  </a:lnTo>
                  <a:cubicBezTo>
                    <a:pt x="3506" y="0"/>
                    <a:pt x="3520" y="15"/>
                    <a:pt x="3520" y="32"/>
                  </a:cubicBezTo>
                  <a:cubicBezTo>
                    <a:pt x="3520" y="50"/>
                    <a:pt x="3506" y="64"/>
                    <a:pt x="3488" y="64"/>
                  </a:cubicBezTo>
                  <a:close/>
                  <a:moveTo>
                    <a:pt x="2720" y="64"/>
                  </a:moveTo>
                  <a:lnTo>
                    <a:pt x="2272" y="64"/>
                  </a:lnTo>
                  <a:cubicBezTo>
                    <a:pt x="2255" y="64"/>
                    <a:pt x="2240" y="50"/>
                    <a:pt x="2240" y="32"/>
                  </a:cubicBezTo>
                  <a:cubicBezTo>
                    <a:pt x="2240" y="15"/>
                    <a:pt x="2255" y="0"/>
                    <a:pt x="2272" y="0"/>
                  </a:cubicBezTo>
                  <a:lnTo>
                    <a:pt x="2720" y="0"/>
                  </a:lnTo>
                  <a:cubicBezTo>
                    <a:pt x="2738" y="0"/>
                    <a:pt x="2752" y="15"/>
                    <a:pt x="2752" y="32"/>
                  </a:cubicBezTo>
                  <a:cubicBezTo>
                    <a:pt x="2752" y="50"/>
                    <a:pt x="2738" y="64"/>
                    <a:pt x="2720" y="64"/>
                  </a:cubicBezTo>
                  <a:close/>
                  <a:moveTo>
                    <a:pt x="1952" y="64"/>
                  </a:moveTo>
                  <a:lnTo>
                    <a:pt x="1504" y="64"/>
                  </a:lnTo>
                  <a:cubicBezTo>
                    <a:pt x="1487" y="64"/>
                    <a:pt x="1472" y="50"/>
                    <a:pt x="1472" y="32"/>
                  </a:cubicBezTo>
                  <a:cubicBezTo>
                    <a:pt x="1472" y="15"/>
                    <a:pt x="1487" y="0"/>
                    <a:pt x="1504" y="0"/>
                  </a:cubicBezTo>
                  <a:lnTo>
                    <a:pt x="1952" y="0"/>
                  </a:lnTo>
                  <a:cubicBezTo>
                    <a:pt x="1970" y="0"/>
                    <a:pt x="1984" y="15"/>
                    <a:pt x="1984" y="32"/>
                  </a:cubicBezTo>
                  <a:cubicBezTo>
                    <a:pt x="1984" y="50"/>
                    <a:pt x="1970" y="64"/>
                    <a:pt x="1952" y="64"/>
                  </a:cubicBezTo>
                  <a:close/>
                  <a:moveTo>
                    <a:pt x="1184" y="64"/>
                  </a:moveTo>
                  <a:lnTo>
                    <a:pt x="736" y="64"/>
                  </a:lnTo>
                  <a:cubicBezTo>
                    <a:pt x="719" y="64"/>
                    <a:pt x="704" y="50"/>
                    <a:pt x="704" y="32"/>
                  </a:cubicBezTo>
                  <a:cubicBezTo>
                    <a:pt x="704" y="15"/>
                    <a:pt x="719" y="0"/>
                    <a:pt x="736" y="0"/>
                  </a:cubicBezTo>
                  <a:lnTo>
                    <a:pt x="1184" y="0"/>
                  </a:lnTo>
                  <a:cubicBezTo>
                    <a:pt x="1202" y="0"/>
                    <a:pt x="1216" y="15"/>
                    <a:pt x="1216" y="32"/>
                  </a:cubicBezTo>
                  <a:cubicBezTo>
                    <a:pt x="1216" y="50"/>
                    <a:pt x="1202" y="64"/>
                    <a:pt x="1184" y="64"/>
                  </a:cubicBezTo>
                  <a:close/>
                  <a:moveTo>
                    <a:pt x="416" y="64"/>
                  </a:moveTo>
                  <a:lnTo>
                    <a:pt x="32" y="64"/>
                  </a:lnTo>
                  <a:cubicBezTo>
                    <a:pt x="15" y="64"/>
                    <a:pt x="0" y="50"/>
                    <a:pt x="0" y="32"/>
                  </a:cubicBezTo>
                  <a:cubicBezTo>
                    <a:pt x="0" y="15"/>
                    <a:pt x="15" y="0"/>
                    <a:pt x="32" y="0"/>
                  </a:cubicBezTo>
                  <a:lnTo>
                    <a:pt x="416" y="0"/>
                  </a:lnTo>
                  <a:cubicBezTo>
                    <a:pt x="434" y="0"/>
                    <a:pt x="448" y="15"/>
                    <a:pt x="448" y="32"/>
                  </a:cubicBezTo>
                  <a:cubicBezTo>
                    <a:pt x="448" y="50"/>
                    <a:pt x="434" y="64"/>
                    <a:pt x="416" y="64"/>
                  </a:cubicBezTo>
                  <a:close/>
                </a:path>
              </a:pathLst>
            </a:custGeom>
            <a:grpFill/>
            <a:ln w="0" cap="flat">
              <a:solidFill>
                <a:schemeClr val="accent3"/>
              </a:solidFill>
              <a:prstDash val="solid"/>
              <a:round/>
              <a:headEnd/>
              <a:tailEnd/>
            </a:ln>
          </p:spPr>
          <p:txBody>
            <a:bodyPr vert="horz" wrap="square" lIns="89616" tIns="44809" rIns="89616" bIns="44809" numCol="1" anchor="t" anchorCtr="0" compatLnSpc="1">
              <a:prstTxWarp prst="textNoShape">
                <a:avLst/>
              </a:prstTxWarp>
            </a:bodyPr>
            <a:lstStyle/>
            <a:p>
              <a:pPr defTabSz="672100">
                <a:defRPr/>
              </a:pPr>
              <a:endParaRPr lang="en-US" sz="1763" kern="0" dirty="0">
                <a:solidFill>
                  <a:srgbClr val="505050"/>
                </a:solidFill>
              </a:endParaRPr>
            </a:p>
          </p:txBody>
        </p:sp>
        <p:sp>
          <p:nvSpPr>
            <p:cNvPr id="30" name="Rectangle 29"/>
            <p:cNvSpPr>
              <a:spLocks noChangeArrowheads="1"/>
            </p:cNvSpPr>
            <p:nvPr/>
          </p:nvSpPr>
          <p:spPr bwMode="auto">
            <a:xfrm>
              <a:off x="622505" y="3061729"/>
              <a:ext cx="948520" cy="2194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112">
                <a:defRPr/>
              </a:pPr>
              <a:r>
                <a:rPr lang="en-US" altLang="en-US" sz="1398" b="1" kern="0" cap="all" dirty="0">
                  <a:solidFill>
                    <a:srgbClr val="FFFFFF"/>
                  </a:solidFill>
                  <a:latin typeface="+mn-lt"/>
                </a:rPr>
                <a:t>Device/OS</a:t>
              </a:r>
            </a:p>
          </p:txBody>
        </p:sp>
        <p:sp>
          <p:nvSpPr>
            <p:cNvPr id="31" name="Rectangle 30"/>
            <p:cNvSpPr>
              <a:spLocks noChangeArrowheads="1"/>
            </p:cNvSpPr>
            <p:nvPr/>
          </p:nvSpPr>
          <p:spPr bwMode="auto">
            <a:xfrm>
              <a:off x="622505" y="2657646"/>
              <a:ext cx="1687379" cy="21946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112">
                <a:defRPr/>
              </a:pPr>
              <a:r>
                <a:rPr lang="en-US" altLang="en-US" sz="1398" b="1" kern="0" cap="all" dirty="0">
                  <a:solidFill>
                    <a:srgbClr val="FFFFFF"/>
                  </a:solidFill>
                  <a:latin typeface="+mn-lt"/>
                </a:rPr>
                <a:t>Service/Server</a:t>
              </a:r>
            </a:p>
          </p:txBody>
        </p:sp>
      </p:grpSp>
      <p:pic>
        <p:nvPicPr>
          <p:cNvPr id="32" name="Picture 31"/>
          <p:cNvPicPr>
            <a:picLocks noChangeAspect="1"/>
          </p:cNvPicPr>
          <p:nvPr/>
        </p:nvPicPr>
        <p:blipFill>
          <a:blip r:embed="rId4">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4943453" y="1365597"/>
            <a:ext cx="912779" cy="912779"/>
          </a:xfrm>
          <a:prstGeom prst="rect">
            <a:avLst/>
          </a:prstGeom>
        </p:spPr>
      </p:pic>
      <p:pic>
        <p:nvPicPr>
          <p:cNvPr id="33" name="Picture 32"/>
          <p:cNvPicPr>
            <a:picLocks noChangeAspect="1"/>
          </p:cNvPicPr>
          <p:nvPr/>
        </p:nvPicPr>
        <p:blipFill>
          <a:blip r:embed="rId6">
            <a:duotone>
              <a:schemeClr val="accent5">
                <a:shade val="45000"/>
                <a:satMod val="135000"/>
              </a:schemeClr>
              <a:prstClr val="white"/>
            </a:duotone>
            <a:extLst>
              <a:ext uri="{BEBA8EAE-BF5A-486C-A8C5-ECC9F3942E4B}">
                <a14:imgProps xmlns:a14="http://schemas.microsoft.com/office/drawing/2010/main">
                  <a14:imgLayer r:embed="rId7">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9620530" y="1518947"/>
            <a:ext cx="777567" cy="777567"/>
          </a:xfrm>
          <a:prstGeom prst="rect">
            <a:avLst/>
          </a:prstGeom>
        </p:spPr>
      </p:pic>
      <p:pic>
        <p:nvPicPr>
          <p:cNvPr id="34" name="Picture 33"/>
          <p:cNvPicPr>
            <a:picLocks noChangeAspect="1"/>
          </p:cNvPicPr>
          <p:nvPr/>
        </p:nvPicPr>
        <p:blipFill>
          <a:blip r:embed="rId8">
            <a:extLst>
              <a:ext uri="{BEBA8EAE-BF5A-486C-A8C5-ECC9F3942E4B}">
                <a14:imgProps xmlns:a14="http://schemas.microsoft.com/office/drawing/2010/main">
                  <a14:imgLayer r:embed="rId9">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7191829" y="1437585"/>
            <a:ext cx="1025500" cy="1025500"/>
          </a:xfrm>
          <a:prstGeom prst="rect">
            <a:avLst/>
          </a:prstGeom>
        </p:spPr>
      </p:pic>
      <p:grpSp>
        <p:nvGrpSpPr>
          <p:cNvPr id="35" name="Group 34"/>
          <p:cNvGrpSpPr/>
          <p:nvPr/>
        </p:nvGrpSpPr>
        <p:grpSpPr>
          <a:xfrm>
            <a:off x="1989028" y="1622681"/>
            <a:ext cx="9122096" cy="385144"/>
            <a:chOff x="1987827" y="2416492"/>
            <a:chExt cx="9124684" cy="177656"/>
          </a:xfrm>
          <a:solidFill>
            <a:schemeClr val="accent1">
              <a:lumMod val="50000"/>
              <a:lumOff val="50000"/>
            </a:schemeClr>
          </a:solidFill>
        </p:grpSpPr>
        <p:sp>
          <p:nvSpPr>
            <p:cNvPr id="36" name="Rectangle 35"/>
            <p:cNvSpPr/>
            <p:nvPr/>
          </p:nvSpPr>
          <p:spPr>
            <a:xfrm>
              <a:off x="6598605" y="2416575"/>
              <a:ext cx="2212791" cy="173754"/>
            </a:xfrm>
            <a:prstGeom prst="rect">
              <a:avLst/>
            </a:prstGeom>
            <a:grpFill/>
          </p:spPr>
          <p:txBody>
            <a:bodyPr wrap="square" anchor="ctr">
              <a:spAutoFit/>
            </a:bodyPr>
            <a:lstStyle/>
            <a:p>
              <a:pPr algn="ctr"/>
              <a:r>
                <a:rPr lang="en-US" b="1" dirty="0">
                  <a:solidFill>
                    <a:schemeClr val="bg1"/>
                  </a:solidFill>
                </a:rPr>
                <a:t>EAS</a:t>
              </a:r>
            </a:p>
          </p:txBody>
        </p:sp>
        <p:sp>
          <p:nvSpPr>
            <p:cNvPr id="37" name="Rectangle 36"/>
            <p:cNvSpPr/>
            <p:nvPr/>
          </p:nvSpPr>
          <p:spPr>
            <a:xfrm>
              <a:off x="4293215" y="2420394"/>
              <a:ext cx="2212791" cy="173754"/>
            </a:xfrm>
            <a:prstGeom prst="rect">
              <a:avLst/>
            </a:prstGeom>
            <a:grpFill/>
          </p:spPr>
          <p:txBody>
            <a:bodyPr wrap="square" anchor="ctr">
              <a:spAutoFit/>
            </a:bodyPr>
            <a:lstStyle/>
            <a:p>
              <a:pPr algn="ctr"/>
              <a:r>
                <a:rPr lang="en-US" b="1" kern="0" dirty="0">
                  <a:solidFill>
                    <a:schemeClr val="bg1"/>
                  </a:solidFill>
                </a:rPr>
                <a:t>Provisioning</a:t>
              </a:r>
              <a:endParaRPr lang="en-US" b="1" dirty="0">
                <a:solidFill>
                  <a:schemeClr val="bg1"/>
                </a:solidFill>
              </a:endParaRPr>
            </a:p>
          </p:txBody>
        </p:sp>
        <p:sp>
          <p:nvSpPr>
            <p:cNvPr id="38" name="Rectangle 37"/>
            <p:cNvSpPr/>
            <p:nvPr/>
          </p:nvSpPr>
          <p:spPr>
            <a:xfrm>
              <a:off x="1987827" y="2416492"/>
              <a:ext cx="2212790" cy="173754"/>
            </a:xfrm>
            <a:prstGeom prst="rect">
              <a:avLst/>
            </a:prstGeom>
            <a:grpFill/>
          </p:spPr>
          <p:txBody>
            <a:bodyPr wrap="square" anchor="ctr">
              <a:spAutoFit/>
            </a:bodyPr>
            <a:lstStyle/>
            <a:p>
              <a:pPr algn="ctr"/>
              <a:r>
                <a:rPr lang="en-US" b="1" kern="0" dirty="0">
                  <a:solidFill>
                    <a:schemeClr val="bg1"/>
                  </a:solidFill>
                </a:rPr>
                <a:t>MDM (Intune)</a:t>
              </a:r>
              <a:endParaRPr lang="en-US" b="1" dirty="0">
                <a:solidFill>
                  <a:schemeClr val="bg1"/>
                </a:solidFill>
              </a:endParaRPr>
            </a:p>
          </p:txBody>
        </p:sp>
        <p:sp>
          <p:nvSpPr>
            <p:cNvPr id="39" name="Rectangle 38"/>
            <p:cNvSpPr/>
            <p:nvPr/>
          </p:nvSpPr>
          <p:spPr>
            <a:xfrm>
              <a:off x="8899721" y="2418133"/>
              <a:ext cx="2212790" cy="173754"/>
            </a:xfrm>
            <a:prstGeom prst="rect">
              <a:avLst/>
            </a:prstGeom>
            <a:grpFill/>
          </p:spPr>
          <p:txBody>
            <a:bodyPr wrap="square" anchor="ctr">
              <a:spAutoFit/>
            </a:bodyPr>
            <a:lstStyle/>
            <a:p>
              <a:pPr algn="ctr"/>
              <a:r>
                <a:rPr lang="en-US" b="1" dirty="0">
                  <a:solidFill>
                    <a:schemeClr val="bg1"/>
                  </a:solidFill>
                </a:rPr>
                <a:t>ConfigMgr</a:t>
              </a:r>
            </a:p>
          </p:txBody>
        </p:sp>
      </p:grpSp>
      <p:sp>
        <p:nvSpPr>
          <p:cNvPr id="41" name="Down Arrow 40"/>
          <p:cNvSpPr/>
          <p:nvPr/>
        </p:nvSpPr>
        <p:spPr bwMode="auto">
          <a:xfrm>
            <a:off x="4904894" y="2192417"/>
            <a:ext cx="1056190" cy="569713"/>
          </a:xfrm>
          <a:prstGeom prst="down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Down Arrow 41"/>
          <p:cNvSpPr/>
          <p:nvPr/>
        </p:nvSpPr>
        <p:spPr bwMode="auto">
          <a:xfrm>
            <a:off x="7165105" y="2202398"/>
            <a:ext cx="1056190" cy="569713"/>
          </a:xfrm>
          <a:prstGeom prst="down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Down Arrow 42"/>
          <p:cNvSpPr/>
          <p:nvPr/>
        </p:nvSpPr>
        <p:spPr bwMode="auto">
          <a:xfrm>
            <a:off x="9425315" y="2212380"/>
            <a:ext cx="1056190" cy="569713"/>
          </a:xfrm>
          <a:prstGeom prst="down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Up-Down Arrow 1"/>
          <p:cNvSpPr/>
          <p:nvPr/>
        </p:nvSpPr>
        <p:spPr bwMode="auto">
          <a:xfrm>
            <a:off x="2676853" y="1999366"/>
            <a:ext cx="888018" cy="940457"/>
          </a:xfrm>
          <a:prstGeom prst="upDownArrow">
            <a:avLst>
              <a:gd name="adj1" fmla="val 50000"/>
              <a:gd name="adj2" fmla="val 42466"/>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447396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638" y="2125662"/>
            <a:ext cx="11887200" cy="3785652"/>
          </a:xfrm>
        </p:spPr>
        <p:txBody>
          <a:bodyPr/>
          <a:lstStyle/>
          <a:p>
            <a:r>
              <a:rPr lang="en-US" sz="6600" dirty="0"/>
              <a:t>Management Labs</a:t>
            </a:r>
            <a:br>
              <a:rPr lang="en-US" sz="6600" dirty="0"/>
            </a:br>
            <a:br>
              <a:rPr lang="en-US" sz="6600" dirty="0"/>
            </a:br>
            <a:r>
              <a:rPr lang="en-US" sz="3200" dirty="0"/>
              <a:t>Module 04-01: Create Provisioning Package with ICD</a:t>
            </a:r>
            <a:br>
              <a:rPr lang="en-US" sz="3200" dirty="0"/>
            </a:br>
            <a:r>
              <a:rPr lang="en-US" sz="3200" dirty="0"/>
              <a:t>Module 04-02: Apply PPKG in OOBE</a:t>
            </a:r>
            <a:br>
              <a:rPr lang="en-US" sz="3200" dirty="0"/>
            </a:br>
            <a:r>
              <a:rPr lang="en-US" sz="3200" dirty="0"/>
              <a:t>Module 04-03: Apply PPKG while user is already logged on</a:t>
            </a:r>
            <a:br>
              <a:rPr lang="en-US" sz="3200" dirty="0"/>
            </a:br>
            <a:r>
              <a:rPr lang="en-US" sz="3200" dirty="0"/>
              <a:t>Module 04-04: Installation of the Windows 10 Branch on a client</a:t>
            </a:r>
          </a:p>
        </p:txBody>
      </p:sp>
    </p:spTree>
    <p:extLst>
      <p:ext uri="{BB962C8B-B14F-4D97-AF65-F5344CB8AC3E}">
        <p14:creationId xmlns:p14="http://schemas.microsoft.com/office/powerpoint/2010/main" val="87303725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91285" y="1588755"/>
            <a:ext cx="6131854" cy="485611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a:t>Condition Access / Health Attestation</a:t>
            </a:r>
            <a:br>
              <a:rPr lang="en-US" dirty="0"/>
            </a:br>
            <a:r>
              <a:rPr lang="en-US" sz="3599" dirty="0">
                <a:solidFill>
                  <a:schemeClr val="tx2"/>
                </a:solidFill>
              </a:rPr>
              <a:t>Need access? Prove you’re healthy</a:t>
            </a:r>
          </a:p>
        </p:txBody>
      </p:sp>
      <p:sp>
        <p:nvSpPr>
          <p:cNvPr id="2" name="Text Placeholder 1"/>
          <p:cNvSpPr>
            <a:spLocks noGrp="1"/>
          </p:cNvSpPr>
          <p:nvPr>
            <p:ph type="body" sz="quarter" idx="4294967295"/>
          </p:nvPr>
        </p:nvSpPr>
        <p:spPr>
          <a:xfrm>
            <a:off x="5802955" y="1995832"/>
            <a:ext cx="6606498" cy="4400274"/>
          </a:xfrm>
        </p:spPr>
        <p:txBody>
          <a:bodyPr/>
          <a:lstStyle/>
          <a:p>
            <a:pPr marL="101580" indent="0">
              <a:buNone/>
            </a:pPr>
            <a:r>
              <a:rPr lang="en-US" sz="3199" dirty="0">
                <a:solidFill>
                  <a:schemeClr val="tx2"/>
                </a:solidFill>
                <a:latin typeface="+mn-lt"/>
              </a:rPr>
              <a:t>MDM evaluates compliance</a:t>
            </a:r>
          </a:p>
          <a:p>
            <a:pPr marL="219360" lvl="1" indent="0">
              <a:buNone/>
            </a:pPr>
            <a:r>
              <a:rPr lang="en-US" sz="2800" spc="-102" dirty="0" err="1">
                <a:ln w="3175">
                  <a:noFill/>
                </a:ln>
                <a:latin typeface="+mj-lt"/>
                <a:cs typeface="Segoe UI" pitchFamily="34" charset="0"/>
              </a:rPr>
              <a:t>HealthAttestation</a:t>
            </a:r>
            <a:r>
              <a:rPr lang="en-US" sz="2800" spc="-102" dirty="0">
                <a:ln w="3175">
                  <a:noFill/>
                </a:ln>
                <a:latin typeface="+mj-lt"/>
                <a:cs typeface="Segoe UI" pitchFamily="34" charset="0"/>
              </a:rPr>
              <a:t> CSP</a:t>
            </a:r>
            <a:br>
              <a:rPr lang="en-US" sz="1199" spc="-102" dirty="0">
                <a:ln w="3175">
                  <a:noFill/>
                </a:ln>
                <a:latin typeface="+mj-lt"/>
                <a:cs typeface="Segoe UI" pitchFamily="34" charset="0"/>
              </a:rPr>
            </a:br>
            <a:br>
              <a:rPr lang="en-US" sz="1199" spc="-102" dirty="0">
                <a:ln w="3175">
                  <a:noFill/>
                </a:ln>
                <a:latin typeface="+mj-lt"/>
                <a:cs typeface="Segoe UI" pitchFamily="34" charset="0"/>
              </a:rPr>
            </a:br>
            <a:r>
              <a:rPr lang="en-US" sz="3199" dirty="0">
                <a:solidFill>
                  <a:schemeClr val="tx2"/>
                </a:solidFill>
              </a:rPr>
              <a:t>Device health attestation</a:t>
            </a:r>
          </a:p>
          <a:p>
            <a:pPr marL="219360" indent="0">
              <a:buNone/>
            </a:pPr>
            <a:r>
              <a:rPr lang="en-US" sz="2800" spc="-102" dirty="0">
                <a:ln w="3175">
                  <a:noFill/>
                </a:ln>
                <a:cs typeface="Segoe UI" pitchFamily="34" charset="0"/>
              </a:rPr>
              <a:t>Provable Health</a:t>
            </a:r>
            <a:br>
              <a:rPr lang="en-US" sz="1199" spc="-102" dirty="0">
                <a:ln w="3175">
                  <a:noFill/>
                </a:ln>
                <a:cs typeface="Segoe UI" pitchFamily="34" charset="0"/>
              </a:rPr>
            </a:br>
            <a:endParaRPr lang="en-US" sz="1199" dirty="0">
              <a:solidFill>
                <a:schemeClr val="tx1"/>
              </a:solidFill>
              <a:latin typeface="Segoe UI Light" panose="020B0502040204020203" pitchFamily="34" charset="0"/>
              <a:cs typeface="Segoe UI Light" panose="020B0502040204020203" pitchFamily="34" charset="0"/>
            </a:endParaRPr>
          </a:p>
          <a:p>
            <a:pPr marL="219360" indent="0">
              <a:buClr>
                <a:srgbClr val="FFFFFF"/>
              </a:buClr>
              <a:buNone/>
            </a:pPr>
            <a:r>
              <a:rPr lang="en-US" sz="3199" dirty="0">
                <a:solidFill>
                  <a:schemeClr val="tx2"/>
                </a:solidFill>
                <a:latin typeface="+mn-lt"/>
              </a:rPr>
              <a:t>Compliance Rules</a:t>
            </a:r>
          </a:p>
          <a:p>
            <a:pPr marL="342834" lvl="1" indent="0">
              <a:buNone/>
            </a:pPr>
            <a:r>
              <a:rPr lang="en-US" sz="2800" spc="-102" dirty="0">
                <a:ln w="3175">
                  <a:noFill/>
                </a:ln>
                <a:solidFill>
                  <a:schemeClr val="tx1"/>
                </a:solidFill>
                <a:latin typeface="Segoe UI Light"/>
                <a:cs typeface="Segoe UI" pitchFamily="34" charset="0"/>
              </a:rPr>
              <a:t>Is device patched?</a:t>
            </a:r>
          </a:p>
          <a:p>
            <a:pPr marL="342834" lvl="1" indent="0">
              <a:buNone/>
            </a:pPr>
            <a:r>
              <a:rPr lang="en-US" sz="2800" spc="-102" dirty="0">
                <a:ln w="3175">
                  <a:noFill/>
                </a:ln>
                <a:solidFill>
                  <a:schemeClr val="tx1"/>
                </a:solidFill>
                <a:latin typeface="Segoe UI Light"/>
                <a:cs typeface="Segoe UI" pitchFamily="34" charset="0"/>
              </a:rPr>
              <a:t>Is Firewall enabled?</a:t>
            </a:r>
          </a:p>
          <a:p>
            <a:pPr marL="342834" lvl="1" indent="0">
              <a:buNone/>
            </a:pPr>
            <a:r>
              <a:rPr lang="en-US" sz="2800" spc="-102" dirty="0">
                <a:ln w="3175">
                  <a:noFill/>
                </a:ln>
                <a:solidFill>
                  <a:schemeClr val="tx1"/>
                </a:solidFill>
                <a:latin typeface="Segoe UI Light"/>
                <a:cs typeface="Segoe UI" pitchFamily="34" charset="0"/>
              </a:rPr>
              <a:t>Is Antivirus &amp; real time protection enabled?</a:t>
            </a:r>
          </a:p>
        </p:txBody>
      </p:sp>
      <p:grpSp>
        <p:nvGrpSpPr>
          <p:cNvPr id="66" name="Group 65"/>
          <p:cNvGrpSpPr>
            <a:grpSpLocks noChangeAspect="1"/>
          </p:cNvGrpSpPr>
          <p:nvPr/>
        </p:nvGrpSpPr>
        <p:grpSpPr>
          <a:xfrm rot="1153166">
            <a:off x="10163441" y="31330"/>
            <a:ext cx="2267676" cy="2277857"/>
            <a:chOff x="2548829" y="997842"/>
            <a:chExt cx="4046344" cy="4168375"/>
          </a:xfrm>
        </p:grpSpPr>
        <p:grpSp>
          <p:nvGrpSpPr>
            <p:cNvPr id="67" name="Group 66"/>
            <p:cNvGrpSpPr>
              <a:grpSpLocks noChangeAspect="1"/>
            </p:cNvGrpSpPr>
            <p:nvPr/>
          </p:nvGrpSpPr>
          <p:grpSpPr>
            <a:xfrm>
              <a:off x="2548829" y="997842"/>
              <a:ext cx="4046344" cy="4168375"/>
              <a:chOff x="3534889" y="1525022"/>
              <a:chExt cx="5112679" cy="5266869"/>
            </a:xfrm>
          </p:grpSpPr>
          <p:sp>
            <p:nvSpPr>
              <p:cNvPr id="78" name="Freeform 77"/>
              <p:cNvSpPr/>
              <p:nvPr/>
            </p:nvSpPr>
            <p:spPr bwMode="auto">
              <a:xfrm rot="3890768">
                <a:off x="3867633" y="1841984"/>
                <a:ext cx="1561657" cy="2227145"/>
              </a:xfrm>
              <a:custGeom>
                <a:avLst/>
                <a:gdLst>
                  <a:gd name="connsiteX0" fmla="*/ 0 w 1561656"/>
                  <a:gd name="connsiteY0" fmla="*/ 365760 h 2227147"/>
                  <a:gd name="connsiteX1" fmla="*/ 502920 w 1561656"/>
                  <a:gd name="connsiteY1" fmla="*/ 0 h 2227147"/>
                  <a:gd name="connsiteX2" fmla="*/ 1005840 w 1561656"/>
                  <a:gd name="connsiteY2" fmla="*/ 365760 h 2227147"/>
                  <a:gd name="connsiteX3" fmla="*/ 857990 w 1561656"/>
                  <a:gd name="connsiteY3" fmla="*/ 365760 h 2227147"/>
                  <a:gd name="connsiteX4" fmla="*/ 859722 w 1561656"/>
                  <a:gd name="connsiteY4" fmla="*/ 443726 h 2227147"/>
                  <a:gd name="connsiteX5" fmla="*/ 1471980 w 1561656"/>
                  <a:gd name="connsiteY5" fmla="*/ 1579384 h 2227147"/>
                  <a:gd name="connsiteX6" fmla="*/ 1561656 w 1561656"/>
                  <a:gd name="connsiteY6" fmla="*/ 1638999 h 2227147"/>
                  <a:gd name="connsiteX7" fmla="*/ 1162046 w 1561656"/>
                  <a:gd name="connsiteY7" fmla="*/ 1832619 h 2227147"/>
                  <a:gd name="connsiteX8" fmla="*/ 1209974 w 1561656"/>
                  <a:gd name="connsiteY8" fmla="*/ 2227147 h 2227147"/>
                  <a:gd name="connsiteX9" fmla="*/ 1174182 w 1561656"/>
                  <a:gd name="connsiteY9" fmla="*/ 2204941 h 2227147"/>
                  <a:gd name="connsiteX10" fmla="*/ 178672 w 1561656"/>
                  <a:gd name="connsiteY10" fmla="*/ 491159 h 2227147"/>
                  <a:gd name="connsiteX11" fmla="*/ 175886 w 1561656"/>
                  <a:gd name="connsiteY11" fmla="*/ 365760 h 222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1656" h="2227147">
                    <a:moveTo>
                      <a:pt x="0" y="365760"/>
                    </a:moveTo>
                    <a:lnTo>
                      <a:pt x="502920" y="0"/>
                    </a:lnTo>
                    <a:lnTo>
                      <a:pt x="1005840" y="365760"/>
                    </a:lnTo>
                    <a:lnTo>
                      <a:pt x="857990" y="365760"/>
                    </a:lnTo>
                    <a:lnTo>
                      <a:pt x="859722" y="443726"/>
                    </a:lnTo>
                    <a:cubicBezTo>
                      <a:pt x="890656" y="882123"/>
                      <a:pt x="1105451" y="1300660"/>
                      <a:pt x="1471980" y="1579384"/>
                    </a:cubicBezTo>
                    <a:lnTo>
                      <a:pt x="1561656" y="1638999"/>
                    </a:lnTo>
                    <a:lnTo>
                      <a:pt x="1162046" y="1832619"/>
                    </a:lnTo>
                    <a:lnTo>
                      <a:pt x="1209974" y="2227147"/>
                    </a:lnTo>
                    <a:lnTo>
                      <a:pt x="1174182" y="2204941"/>
                    </a:lnTo>
                    <a:cubicBezTo>
                      <a:pt x="577030" y="1807699"/>
                      <a:pt x="226274" y="1165799"/>
                      <a:pt x="178672" y="491159"/>
                    </a:cubicBezTo>
                    <a:lnTo>
                      <a:pt x="175886" y="365760"/>
                    </a:lnTo>
                    <a:close/>
                  </a:path>
                </a:pathLst>
              </a:custGeom>
              <a:solidFill>
                <a:schemeClr val="tx1"/>
              </a:solidFill>
              <a:ln w="381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79" name="Freeform 78"/>
              <p:cNvSpPr/>
              <p:nvPr/>
            </p:nvSpPr>
            <p:spPr bwMode="auto">
              <a:xfrm rot="11100000">
                <a:off x="7062338" y="2380829"/>
                <a:ext cx="1561656" cy="2227147"/>
              </a:xfrm>
              <a:custGeom>
                <a:avLst/>
                <a:gdLst>
                  <a:gd name="connsiteX0" fmla="*/ 0 w 1561656"/>
                  <a:gd name="connsiteY0" fmla="*/ 365760 h 2227147"/>
                  <a:gd name="connsiteX1" fmla="*/ 502920 w 1561656"/>
                  <a:gd name="connsiteY1" fmla="*/ 0 h 2227147"/>
                  <a:gd name="connsiteX2" fmla="*/ 1005840 w 1561656"/>
                  <a:gd name="connsiteY2" fmla="*/ 365760 h 2227147"/>
                  <a:gd name="connsiteX3" fmla="*/ 857990 w 1561656"/>
                  <a:gd name="connsiteY3" fmla="*/ 365760 h 2227147"/>
                  <a:gd name="connsiteX4" fmla="*/ 859722 w 1561656"/>
                  <a:gd name="connsiteY4" fmla="*/ 443726 h 2227147"/>
                  <a:gd name="connsiteX5" fmla="*/ 1471980 w 1561656"/>
                  <a:gd name="connsiteY5" fmla="*/ 1579384 h 2227147"/>
                  <a:gd name="connsiteX6" fmla="*/ 1561656 w 1561656"/>
                  <a:gd name="connsiteY6" fmla="*/ 1638999 h 2227147"/>
                  <a:gd name="connsiteX7" fmla="*/ 1162046 w 1561656"/>
                  <a:gd name="connsiteY7" fmla="*/ 1832619 h 2227147"/>
                  <a:gd name="connsiteX8" fmla="*/ 1209974 w 1561656"/>
                  <a:gd name="connsiteY8" fmla="*/ 2227147 h 2227147"/>
                  <a:gd name="connsiteX9" fmla="*/ 1174182 w 1561656"/>
                  <a:gd name="connsiteY9" fmla="*/ 2204941 h 2227147"/>
                  <a:gd name="connsiteX10" fmla="*/ 178672 w 1561656"/>
                  <a:gd name="connsiteY10" fmla="*/ 491159 h 2227147"/>
                  <a:gd name="connsiteX11" fmla="*/ 175886 w 1561656"/>
                  <a:gd name="connsiteY11" fmla="*/ 365760 h 222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1656" h="2227147">
                    <a:moveTo>
                      <a:pt x="0" y="365760"/>
                    </a:moveTo>
                    <a:lnTo>
                      <a:pt x="502920" y="0"/>
                    </a:lnTo>
                    <a:lnTo>
                      <a:pt x="1005840" y="365760"/>
                    </a:lnTo>
                    <a:lnTo>
                      <a:pt x="857990" y="365760"/>
                    </a:lnTo>
                    <a:lnTo>
                      <a:pt x="859722" y="443726"/>
                    </a:lnTo>
                    <a:cubicBezTo>
                      <a:pt x="890656" y="882123"/>
                      <a:pt x="1105451" y="1300660"/>
                      <a:pt x="1471980" y="1579384"/>
                    </a:cubicBezTo>
                    <a:lnTo>
                      <a:pt x="1561656" y="1638999"/>
                    </a:lnTo>
                    <a:lnTo>
                      <a:pt x="1162046" y="1832619"/>
                    </a:lnTo>
                    <a:lnTo>
                      <a:pt x="1209974" y="2227147"/>
                    </a:lnTo>
                    <a:lnTo>
                      <a:pt x="1174182" y="2204941"/>
                    </a:lnTo>
                    <a:cubicBezTo>
                      <a:pt x="577030" y="1807699"/>
                      <a:pt x="226274" y="1165799"/>
                      <a:pt x="178672" y="491159"/>
                    </a:cubicBezTo>
                    <a:lnTo>
                      <a:pt x="175886" y="365760"/>
                    </a:lnTo>
                    <a:close/>
                  </a:path>
                </a:pathLst>
              </a:custGeom>
              <a:solidFill>
                <a:schemeClr val="tx1"/>
              </a:solidFill>
              <a:ln w="381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80" name="Freeform 79"/>
              <p:cNvSpPr/>
              <p:nvPr/>
            </p:nvSpPr>
            <p:spPr bwMode="auto">
              <a:xfrm rot="3900000" flipH="1" flipV="1">
                <a:off x="6753167" y="4234621"/>
                <a:ext cx="1561656" cy="2227147"/>
              </a:xfrm>
              <a:custGeom>
                <a:avLst/>
                <a:gdLst>
                  <a:gd name="connsiteX0" fmla="*/ 0 w 1561656"/>
                  <a:gd name="connsiteY0" fmla="*/ 365760 h 2227147"/>
                  <a:gd name="connsiteX1" fmla="*/ 502920 w 1561656"/>
                  <a:gd name="connsiteY1" fmla="*/ 0 h 2227147"/>
                  <a:gd name="connsiteX2" fmla="*/ 1005840 w 1561656"/>
                  <a:gd name="connsiteY2" fmla="*/ 365760 h 2227147"/>
                  <a:gd name="connsiteX3" fmla="*/ 857990 w 1561656"/>
                  <a:gd name="connsiteY3" fmla="*/ 365760 h 2227147"/>
                  <a:gd name="connsiteX4" fmla="*/ 859722 w 1561656"/>
                  <a:gd name="connsiteY4" fmla="*/ 443726 h 2227147"/>
                  <a:gd name="connsiteX5" fmla="*/ 1471980 w 1561656"/>
                  <a:gd name="connsiteY5" fmla="*/ 1579384 h 2227147"/>
                  <a:gd name="connsiteX6" fmla="*/ 1561656 w 1561656"/>
                  <a:gd name="connsiteY6" fmla="*/ 1638999 h 2227147"/>
                  <a:gd name="connsiteX7" fmla="*/ 1162046 w 1561656"/>
                  <a:gd name="connsiteY7" fmla="*/ 1832619 h 2227147"/>
                  <a:gd name="connsiteX8" fmla="*/ 1209974 w 1561656"/>
                  <a:gd name="connsiteY8" fmla="*/ 2227147 h 2227147"/>
                  <a:gd name="connsiteX9" fmla="*/ 1174182 w 1561656"/>
                  <a:gd name="connsiteY9" fmla="*/ 2204941 h 2227147"/>
                  <a:gd name="connsiteX10" fmla="*/ 178672 w 1561656"/>
                  <a:gd name="connsiteY10" fmla="*/ 491159 h 2227147"/>
                  <a:gd name="connsiteX11" fmla="*/ 175886 w 1561656"/>
                  <a:gd name="connsiteY11" fmla="*/ 365760 h 222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1656" h="2227147">
                    <a:moveTo>
                      <a:pt x="0" y="365760"/>
                    </a:moveTo>
                    <a:lnTo>
                      <a:pt x="502920" y="0"/>
                    </a:lnTo>
                    <a:lnTo>
                      <a:pt x="1005840" y="365760"/>
                    </a:lnTo>
                    <a:lnTo>
                      <a:pt x="857990" y="365760"/>
                    </a:lnTo>
                    <a:lnTo>
                      <a:pt x="859722" y="443726"/>
                    </a:lnTo>
                    <a:cubicBezTo>
                      <a:pt x="890656" y="882123"/>
                      <a:pt x="1105451" y="1300660"/>
                      <a:pt x="1471980" y="1579384"/>
                    </a:cubicBezTo>
                    <a:lnTo>
                      <a:pt x="1561656" y="1638999"/>
                    </a:lnTo>
                    <a:lnTo>
                      <a:pt x="1162046" y="1832619"/>
                    </a:lnTo>
                    <a:lnTo>
                      <a:pt x="1209974" y="2227147"/>
                    </a:lnTo>
                    <a:lnTo>
                      <a:pt x="1174182" y="2204941"/>
                    </a:lnTo>
                    <a:cubicBezTo>
                      <a:pt x="577030" y="1807699"/>
                      <a:pt x="226274" y="1165799"/>
                      <a:pt x="178672" y="491159"/>
                    </a:cubicBezTo>
                    <a:lnTo>
                      <a:pt x="175886" y="365760"/>
                    </a:lnTo>
                    <a:close/>
                  </a:path>
                </a:pathLst>
              </a:custGeom>
              <a:solidFill>
                <a:schemeClr val="accent1"/>
              </a:solidFill>
              <a:ln w="381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81" name="Freeform 80"/>
              <p:cNvSpPr/>
              <p:nvPr/>
            </p:nvSpPr>
            <p:spPr bwMode="auto">
              <a:xfrm rot="7500000" flipH="1" flipV="1">
                <a:off x="4996355" y="4897489"/>
                <a:ext cx="1561656" cy="2227147"/>
              </a:xfrm>
              <a:custGeom>
                <a:avLst/>
                <a:gdLst>
                  <a:gd name="connsiteX0" fmla="*/ 0 w 1561656"/>
                  <a:gd name="connsiteY0" fmla="*/ 365760 h 2227147"/>
                  <a:gd name="connsiteX1" fmla="*/ 502920 w 1561656"/>
                  <a:gd name="connsiteY1" fmla="*/ 0 h 2227147"/>
                  <a:gd name="connsiteX2" fmla="*/ 1005840 w 1561656"/>
                  <a:gd name="connsiteY2" fmla="*/ 365760 h 2227147"/>
                  <a:gd name="connsiteX3" fmla="*/ 857990 w 1561656"/>
                  <a:gd name="connsiteY3" fmla="*/ 365760 h 2227147"/>
                  <a:gd name="connsiteX4" fmla="*/ 859722 w 1561656"/>
                  <a:gd name="connsiteY4" fmla="*/ 443726 h 2227147"/>
                  <a:gd name="connsiteX5" fmla="*/ 1471980 w 1561656"/>
                  <a:gd name="connsiteY5" fmla="*/ 1579384 h 2227147"/>
                  <a:gd name="connsiteX6" fmla="*/ 1561656 w 1561656"/>
                  <a:gd name="connsiteY6" fmla="*/ 1638999 h 2227147"/>
                  <a:gd name="connsiteX7" fmla="*/ 1162046 w 1561656"/>
                  <a:gd name="connsiteY7" fmla="*/ 1832619 h 2227147"/>
                  <a:gd name="connsiteX8" fmla="*/ 1209974 w 1561656"/>
                  <a:gd name="connsiteY8" fmla="*/ 2227147 h 2227147"/>
                  <a:gd name="connsiteX9" fmla="*/ 1174182 w 1561656"/>
                  <a:gd name="connsiteY9" fmla="*/ 2204941 h 2227147"/>
                  <a:gd name="connsiteX10" fmla="*/ 178672 w 1561656"/>
                  <a:gd name="connsiteY10" fmla="*/ 491159 h 2227147"/>
                  <a:gd name="connsiteX11" fmla="*/ 175886 w 1561656"/>
                  <a:gd name="connsiteY11" fmla="*/ 365760 h 222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1656" h="2227147">
                    <a:moveTo>
                      <a:pt x="0" y="365760"/>
                    </a:moveTo>
                    <a:lnTo>
                      <a:pt x="502920" y="0"/>
                    </a:lnTo>
                    <a:lnTo>
                      <a:pt x="1005840" y="365760"/>
                    </a:lnTo>
                    <a:lnTo>
                      <a:pt x="857990" y="365760"/>
                    </a:lnTo>
                    <a:lnTo>
                      <a:pt x="859722" y="443726"/>
                    </a:lnTo>
                    <a:cubicBezTo>
                      <a:pt x="890656" y="882123"/>
                      <a:pt x="1105451" y="1300660"/>
                      <a:pt x="1471980" y="1579384"/>
                    </a:cubicBezTo>
                    <a:lnTo>
                      <a:pt x="1561656" y="1638999"/>
                    </a:lnTo>
                    <a:lnTo>
                      <a:pt x="1162046" y="1832619"/>
                    </a:lnTo>
                    <a:lnTo>
                      <a:pt x="1209974" y="2227147"/>
                    </a:lnTo>
                    <a:lnTo>
                      <a:pt x="1174182" y="2204941"/>
                    </a:lnTo>
                    <a:cubicBezTo>
                      <a:pt x="577030" y="1807699"/>
                      <a:pt x="226274" y="1165799"/>
                      <a:pt x="178672" y="491159"/>
                    </a:cubicBezTo>
                    <a:lnTo>
                      <a:pt x="175886" y="365760"/>
                    </a:lnTo>
                    <a:close/>
                  </a:path>
                </a:pathLst>
              </a:custGeom>
              <a:solidFill>
                <a:schemeClr val="tx1"/>
              </a:solidFill>
              <a:ln w="381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82" name="Freeform 81"/>
              <p:cNvSpPr/>
              <p:nvPr/>
            </p:nvSpPr>
            <p:spPr bwMode="auto">
              <a:xfrm rot="11160000" flipH="1" flipV="1">
                <a:off x="3546630" y="3696260"/>
                <a:ext cx="1561655" cy="2227147"/>
              </a:xfrm>
              <a:custGeom>
                <a:avLst/>
                <a:gdLst>
                  <a:gd name="connsiteX0" fmla="*/ 0 w 1561656"/>
                  <a:gd name="connsiteY0" fmla="*/ 365760 h 2227147"/>
                  <a:gd name="connsiteX1" fmla="*/ 502920 w 1561656"/>
                  <a:gd name="connsiteY1" fmla="*/ 0 h 2227147"/>
                  <a:gd name="connsiteX2" fmla="*/ 1005840 w 1561656"/>
                  <a:gd name="connsiteY2" fmla="*/ 365760 h 2227147"/>
                  <a:gd name="connsiteX3" fmla="*/ 857990 w 1561656"/>
                  <a:gd name="connsiteY3" fmla="*/ 365760 h 2227147"/>
                  <a:gd name="connsiteX4" fmla="*/ 859722 w 1561656"/>
                  <a:gd name="connsiteY4" fmla="*/ 443726 h 2227147"/>
                  <a:gd name="connsiteX5" fmla="*/ 1471980 w 1561656"/>
                  <a:gd name="connsiteY5" fmla="*/ 1579384 h 2227147"/>
                  <a:gd name="connsiteX6" fmla="*/ 1561656 w 1561656"/>
                  <a:gd name="connsiteY6" fmla="*/ 1638999 h 2227147"/>
                  <a:gd name="connsiteX7" fmla="*/ 1162046 w 1561656"/>
                  <a:gd name="connsiteY7" fmla="*/ 1832619 h 2227147"/>
                  <a:gd name="connsiteX8" fmla="*/ 1209974 w 1561656"/>
                  <a:gd name="connsiteY8" fmla="*/ 2227147 h 2227147"/>
                  <a:gd name="connsiteX9" fmla="*/ 1174182 w 1561656"/>
                  <a:gd name="connsiteY9" fmla="*/ 2204941 h 2227147"/>
                  <a:gd name="connsiteX10" fmla="*/ 178672 w 1561656"/>
                  <a:gd name="connsiteY10" fmla="*/ 491159 h 2227147"/>
                  <a:gd name="connsiteX11" fmla="*/ 175886 w 1561656"/>
                  <a:gd name="connsiteY11" fmla="*/ 365760 h 222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1656" h="2227147">
                    <a:moveTo>
                      <a:pt x="0" y="365760"/>
                    </a:moveTo>
                    <a:lnTo>
                      <a:pt x="502920" y="0"/>
                    </a:lnTo>
                    <a:lnTo>
                      <a:pt x="1005840" y="365760"/>
                    </a:lnTo>
                    <a:lnTo>
                      <a:pt x="857990" y="365760"/>
                    </a:lnTo>
                    <a:lnTo>
                      <a:pt x="859722" y="443726"/>
                    </a:lnTo>
                    <a:cubicBezTo>
                      <a:pt x="890656" y="882123"/>
                      <a:pt x="1105451" y="1300660"/>
                      <a:pt x="1471980" y="1579384"/>
                    </a:cubicBezTo>
                    <a:lnTo>
                      <a:pt x="1561656" y="1638999"/>
                    </a:lnTo>
                    <a:lnTo>
                      <a:pt x="1162046" y="1832619"/>
                    </a:lnTo>
                    <a:lnTo>
                      <a:pt x="1209974" y="2227147"/>
                    </a:lnTo>
                    <a:lnTo>
                      <a:pt x="1174182" y="2204941"/>
                    </a:lnTo>
                    <a:cubicBezTo>
                      <a:pt x="577030" y="1807699"/>
                      <a:pt x="226274" y="1165799"/>
                      <a:pt x="178672" y="491159"/>
                    </a:cubicBezTo>
                    <a:lnTo>
                      <a:pt x="175886" y="365760"/>
                    </a:lnTo>
                    <a:close/>
                  </a:path>
                </a:pathLst>
              </a:custGeom>
              <a:solidFill>
                <a:schemeClr val="tx1"/>
              </a:solidFill>
              <a:ln w="381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sp>
            <p:nvSpPr>
              <p:cNvPr id="83" name="Freeform 82"/>
              <p:cNvSpPr/>
              <p:nvPr/>
            </p:nvSpPr>
            <p:spPr bwMode="auto">
              <a:xfrm rot="7500000">
                <a:off x="5613676" y="1192276"/>
                <a:ext cx="1561656" cy="2227147"/>
              </a:xfrm>
              <a:custGeom>
                <a:avLst/>
                <a:gdLst>
                  <a:gd name="connsiteX0" fmla="*/ 0 w 1561656"/>
                  <a:gd name="connsiteY0" fmla="*/ 365760 h 2227147"/>
                  <a:gd name="connsiteX1" fmla="*/ 502920 w 1561656"/>
                  <a:gd name="connsiteY1" fmla="*/ 0 h 2227147"/>
                  <a:gd name="connsiteX2" fmla="*/ 1005840 w 1561656"/>
                  <a:gd name="connsiteY2" fmla="*/ 365760 h 2227147"/>
                  <a:gd name="connsiteX3" fmla="*/ 857990 w 1561656"/>
                  <a:gd name="connsiteY3" fmla="*/ 365760 h 2227147"/>
                  <a:gd name="connsiteX4" fmla="*/ 859722 w 1561656"/>
                  <a:gd name="connsiteY4" fmla="*/ 443726 h 2227147"/>
                  <a:gd name="connsiteX5" fmla="*/ 1471980 w 1561656"/>
                  <a:gd name="connsiteY5" fmla="*/ 1579384 h 2227147"/>
                  <a:gd name="connsiteX6" fmla="*/ 1561656 w 1561656"/>
                  <a:gd name="connsiteY6" fmla="*/ 1638999 h 2227147"/>
                  <a:gd name="connsiteX7" fmla="*/ 1162046 w 1561656"/>
                  <a:gd name="connsiteY7" fmla="*/ 1832619 h 2227147"/>
                  <a:gd name="connsiteX8" fmla="*/ 1209974 w 1561656"/>
                  <a:gd name="connsiteY8" fmla="*/ 2227147 h 2227147"/>
                  <a:gd name="connsiteX9" fmla="*/ 1174182 w 1561656"/>
                  <a:gd name="connsiteY9" fmla="*/ 2204941 h 2227147"/>
                  <a:gd name="connsiteX10" fmla="*/ 178672 w 1561656"/>
                  <a:gd name="connsiteY10" fmla="*/ 491159 h 2227147"/>
                  <a:gd name="connsiteX11" fmla="*/ 175886 w 1561656"/>
                  <a:gd name="connsiteY11" fmla="*/ 365760 h 2227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61656" h="2227147">
                    <a:moveTo>
                      <a:pt x="0" y="365760"/>
                    </a:moveTo>
                    <a:lnTo>
                      <a:pt x="502920" y="0"/>
                    </a:lnTo>
                    <a:lnTo>
                      <a:pt x="1005840" y="365760"/>
                    </a:lnTo>
                    <a:lnTo>
                      <a:pt x="857990" y="365760"/>
                    </a:lnTo>
                    <a:lnTo>
                      <a:pt x="859722" y="443726"/>
                    </a:lnTo>
                    <a:cubicBezTo>
                      <a:pt x="890656" y="882123"/>
                      <a:pt x="1105451" y="1300660"/>
                      <a:pt x="1471980" y="1579384"/>
                    </a:cubicBezTo>
                    <a:lnTo>
                      <a:pt x="1561656" y="1638999"/>
                    </a:lnTo>
                    <a:lnTo>
                      <a:pt x="1162046" y="1832619"/>
                    </a:lnTo>
                    <a:lnTo>
                      <a:pt x="1209974" y="2227147"/>
                    </a:lnTo>
                    <a:lnTo>
                      <a:pt x="1174182" y="2204941"/>
                    </a:lnTo>
                    <a:cubicBezTo>
                      <a:pt x="577030" y="1807699"/>
                      <a:pt x="226274" y="1165799"/>
                      <a:pt x="178672" y="491159"/>
                    </a:cubicBezTo>
                    <a:lnTo>
                      <a:pt x="175886" y="365760"/>
                    </a:lnTo>
                    <a:close/>
                  </a:path>
                </a:pathLst>
              </a:custGeom>
              <a:solidFill>
                <a:schemeClr val="tx1"/>
              </a:solidFill>
              <a:ln w="381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232" fontAlgn="base">
                  <a:lnSpc>
                    <a:spcPct val="90000"/>
                  </a:lnSpc>
                  <a:spcBef>
                    <a:spcPct val="0"/>
                  </a:spcBef>
                  <a:spcAft>
                    <a:spcPct val="0"/>
                  </a:spcAft>
                </a:pPr>
                <a:endParaRPr lang="en-US" sz="2400" dirty="0" err="1">
                  <a:solidFill>
                    <a:schemeClr val="bg1"/>
                  </a:solidFill>
                  <a:ea typeface="Segoe UI" pitchFamily="34" charset="0"/>
                  <a:cs typeface="Segoe UI" pitchFamily="34" charset="0"/>
                </a:endParaRPr>
              </a:p>
            </p:txBody>
          </p:sp>
        </p:grpSp>
        <p:sp>
          <p:nvSpPr>
            <p:cNvPr id="68" name="Rectangle 67"/>
            <p:cNvSpPr/>
            <p:nvPr/>
          </p:nvSpPr>
          <p:spPr>
            <a:xfrm rot="716082">
              <a:off x="4220470" y="1388812"/>
              <a:ext cx="1261869" cy="40998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algn="ctr" defTabSz="444386">
                <a:lnSpc>
                  <a:spcPct val="90000"/>
                </a:lnSpc>
                <a:spcBef>
                  <a:spcPct val="0"/>
                </a:spcBef>
                <a:spcAft>
                  <a:spcPct val="35000"/>
                </a:spcAft>
              </a:pPr>
              <a:r>
                <a:rPr lang="en-US" sz="544" b="1" dirty="0">
                  <a:solidFill>
                    <a:schemeClr val="bg1"/>
                  </a:solidFill>
                </a:rPr>
                <a:t>ENROLLMENT</a:t>
              </a:r>
            </a:p>
          </p:txBody>
        </p:sp>
        <p:sp>
          <p:nvSpPr>
            <p:cNvPr id="69" name="Rectangle 68"/>
            <p:cNvSpPr/>
            <p:nvPr/>
          </p:nvSpPr>
          <p:spPr>
            <a:xfrm rot="4047511">
              <a:off x="5386592" y="2360231"/>
              <a:ext cx="1230252" cy="534924"/>
            </a:xfrm>
            <a:prstGeom prst="rect">
              <a:avLst/>
            </a:prstGeom>
            <a:noFill/>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algn="ctr" defTabSz="444386">
                <a:lnSpc>
                  <a:spcPct val="90000"/>
                </a:lnSpc>
                <a:spcBef>
                  <a:spcPct val="0"/>
                </a:spcBef>
                <a:spcAft>
                  <a:spcPct val="35000"/>
                </a:spcAft>
              </a:pPr>
              <a:r>
                <a:rPr lang="en-US" sz="544" b="1" dirty="0">
                  <a:solidFill>
                    <a:schemeClr val="bg1"/>
                  </a:solidFill>
                </a:rPr>
                <a:t>INVENTORY</a:t>
              </a:r>
            </a:p>
          </p:txBody>
        </p:sp>
        <p:sp>
          <p:nvSpPr>
            <p:cNvPr id="70" name="Rectangle 69"/>
            <p:cNvSpPr/>
            <p:nvPr/>
          </p:nvSpPr>
          <p:spPr>
            <a:xfrm rot="824205">
              <a:off x="3700370" y="4357101"/>
              <a:ext cx="1223280" cy="452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algn="ctr" defTabSz="444386">
                <a:lnSpc>
                  <a:spcPct val="90000"/>
                </a:lnSpc>
                <a:spcBef>
                  <a:spcPct val="0"/>
                </a:spcBef>
                <a:spcAft>
                  <a:spcPct val="35000"/>
                </a:spcAft>
              </a:pPr>
              <a:r>
                <a:rPr lang="en-US" sz="544" b="1" dirty="0">
                  <a:solidFill>
                    <a:schemeClr val="bg1"/>
                  </a:solidFill>
                </a:rPr>
                <a:t>APPLICATION  MANAGEMENT</a:t>
              </a:r>
            </a:p>
          </p:txBody>
        </p:sp>
        <p:sp>
          <p:nvSpPr>
            <p:cNvPr id="71" name="Rectangle 70"/>
            <p:cNvSpPr/>
            <p:nvPr/>
          </p:nvSpPr>
          <p:spPr>
            <a:xfrm rot="18421824">
              <a:off x="5071583" y="3857661"/>
              <a:ext cx="1406982" cy="36044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algn="ctr" defTabSz="444386">
                <a:lnSpc>
                  <a:spcPct val="90000"/>
                </a:lnSpc>
                <a:spcBef>
                  <a:spcPct val="0"/>
                </a:spcBef>
                <a:spcAft>
                  <a:spcPct val="35000"/>
                </a:spcAft>
              </a:pPr>
              <a:r>
                <a:rPr lang="en-US" sz="544" b="1" dirty="0">
                  <a:solidFill>
                    <a:schemeClr val="bg1"/>
                  </a:solidFill>
                </a:rPr>
                <a:t>DEVICE CONFIGURATION &amp; SECURITY</a:t>
              </a:r>
            </a:p>
          </p:txBody>
        </p:sp>
        <p:sp>
          <p:nvSpPr>
            <p:cNvPr id="72" name="Rectangle 71"/>
            <p:cNvSpPr/>
            <p:nvPr/>
          </p:nvSpPr>
          <p:spPr>
            <a:xfrm rot="15340217">
              <a:off x="2597267" y="3375617"/>
              <a:ext cx="1110089" cy="32181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algn="ctr" defTabSz="444386">
                <a:lnSpc>
                  <a:spcPct val="90000"/>
                </a:lnSpc>
                <a:spcBef>
                  <a:spcPct val="0"/>
                </a:spcBef>
                <a:spcAft>
                  <a:spcPct val="35000"/>
                </a:spcAft>
              </a:pPr>
              <a:r>
                <a:rPr lang="en-US" sz="544" b="1" dirty="0">
                  <a:solidFill>
                    <a:schemeClr val="bg1"/>
                  </a:solidFill>
                </a:rPr>
                <a:t>REMOTE ASSISTANCE </a:t>
              </a:r>
            </a:p>
          </p:txBody>
        </p:sp>
        <p:sp>
          <p:nvSpPr>
            <p:cNvPr id="73" name="Rectangle 72"/>
            <p:cNvSpPr/>
            <p:nvPr/>
          </p:nvSpPr>
          <p:spPr>
            <a:xfrm rot="18732548">
              <a:off x="2835193" y="1785844"/>
              <a:ext cx="1295488" cy="50368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algn="ctr" defTabSz="444386">
                <a:lnSpc>
                  <a:spcPct val="90000"/>
                </a:lnSpc>
                <a:spcBef>
                  <a:spcPct val="0"/>
                </a:spcBef>
                <a:spcAft>
                  <a:spcPct val="35000"/>
                </a:spcAft>
              </a:pPr>
              <a:r>
                <a:rPr lang="en-US" sz="544" b="1" dirty="0">
                  <a:solidFill>
                    <a:schemeClr val="bg1"/>
                  </a:solidFill>
                </a:rPr>
                <a:t>UNENROLLMENT</a:t>
              </a:r>
            </a:p>
          </p:txBody>
        </p:sp>
      </p:grpSp>
      <p:pic>
        <p:nvPicPr>
          <p:cNvPr id="5" name="Picture 4"/>
          <p:cNvPicPr>
            <a:picLocks noChangeAspect="1"/>
          </p:cNvPicPr>
          <p:nvPr/>
        </p:nvPicPr>
        <p:blipFill>
          <a:blip r:embed="rId3"/>
          <a:stretch>
            <a:fillRect/>
          </a:stretch>
        </p:blipFill>
        <p:spPr>
          <a:xfrm>
            <a:off x="9774454" y="2602422"/>
            <a:ext cx="2509784" cy="2193165"/>
          </a:xfrm>
          <a:prstGeom prst="rect">
            <a:avLst/>
          </a:prstGeom>
        </p:spPr>
      </p:pic>
      <p:grpSp>
        <p:nvGrpSpPr>
          <p:cNvPr id="141" name="Group 140"/>
          <p:cNvGrpSpPr/>
          <p:nvPr/>
        </p:nvGrpSpPr>
        <p:grpSpPr>
          <a:xfrm>
            <a:off x="185888" y="2703743"/>
            <a:ext cx="5447792" cy="2819369"/>
            <a:chOff x="838125" y="2260985"/>
            <a:chExt cx="5341457" cy="2764338"/>
          </a:xfrm>
        </p:grpSpPr>
        <p:grpSp>
          <p:nvGrpSpPr>
            <p:cNvPr id="142" name="Group 141"/>
            <p:cNvGrpSpPr/>
            <p:nvPr/>
          </p:nvGrpSpPr>
          <p:grpSpPr>
            <a:xfrm>
              <a:off x="2438401" y="3223773"/>
              <a:ext cx="2010826" cy="766053"/>
              <a:chOff x="1004937" y="2670099"/>
              <a:chExt cx="2851831" cy="766053"/>
            </a:xfrm>
          </p:grpSpPr>
          <p:cxnSp>
            <p:nvCxnSpPr>
              <p:cNvPr id="214" name="Straight Arrow Connector 213"/>
              <p:cNvCxnSpPr/>
              <p:nvPr/>
            </p:nvCxnSpPr>
            <p:spPr>
              <a:xfrm flipH="1">
                <a:off x="1004937" y="2670099"/>
                <a:ext cx="2851831" cy="0"/>
              </a:xfrm>
              <a:prstGeom prst="straightConnector1">
                <a:avLst/>
              </a:prstGeom>
              <a:noFill/>
              <a:ln w="76200" cap="flat" cmpd="sng" algn="ctr">
                <a:solidFill>
                  <a:srgbClr val="FFFFFF"/>
                </a:solidFill>
                <a:prstDash val="solid"/>
                <a:headEnd type="triangle"/>
                <a:tailEnd type="none"/>
              </a:ln>
              <a:effectLst/>
            </p:spPr>
          </p:cxnSp>
          <p:cxnSp>
            <p:nvCxnSpPr>
              <p:cNvPr id="215" name="Straight Arrow Connector 214"/>
              <p:cNvCxnSpPr/>
              <p:nvPr/>
            </p:nvCxnSpPr>
            <p:spPr>
              <a:xfrm flipH="1">
                <a:off x="1004937" y="3436152"/>
                <a:ext cx="2851831" cy="0"/>
              </a:xfrm>
              <a:prstGeom prst="straightConnector1">
                <a:avLst/>
              </a:prstGeom>
              <a:noFill/>
              <a:ln w="76200" cap="flat" cmpd="sng" algn="ctr">
                <a:solidFill>
                  <a:srgbClr val="FFFFFF"/>
                </a:solidFill>
                <a:prstDash val="solid"/>
                <a:headEnd type="none"/>
                <a:tailEnd type="triangle"/>
              </a:ln>
              <a:effectLst/>
            </p:spPr>
          </p:cxnSp>
        </p:grpSp>
        <p:grpSp>
          <p:nvGrpSpPr>
            <p:cNvPr id="143" name="Group 142"/>
            <p:cNvGrpSpPr/>
            <p:nvPr/>
          </p:nvGrpSpPr>
          <p:grpSpPr>
            <a:xfrm>
              <a:off x="4838252" y="2260985"/>
              <a:ext cx="1341330" cy="2764338"/>
              <a:chOff x="8019594" y="4262536"/>
              <a:chExt cx="1371601" cy="2826723"/>
            </a:xfrm>
          </p:grpSpPr>
          <p:grpSp>
            <p:nvGrpSpPr>
              <p:cNvPr id="208" name="Group 207"/>
              <p:cNvGrpSpPr/>
              <p:nvPr/>
            </p:nvGrpSpPr>
            <p:grpSpPr>
              <a:xfrm>
                <a:off x="8019594" y="4262536"/>
                <a:ext cx="1371601" cy="1371600"/>
                <a:chOff x="8052342" y="5302735"/>
                <a:chExt cx="1371601" cy="1371600"/>
              </a:xfrm>
            </p:grpSpPr>
            <p:sp>
              <p:nvSpPr>
                <p:cNvPr id="212" name="Rectangle 211"/>
                <p:cNvSpPr/>
                <p:nvPr/>
              </p:nvSpPr>
              <p:spPr bwMode="auto">
                <a:xfrm flipH="1">
                  <a:off x="8052342" y="5302735"/>
                  <a:ext cx="1371601" cy="137160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139891" rIns="0" bIns="0"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r>
                    <a:rPr lang="en-US" sz="1428" kern="0" dirty="0">
                      <a:solidFill>
                        <a:srgbClr val="FFB900"/>
                      </a:solidFill>
                      <a:latin typeface="Segoe UI"/>
                      <a:ea typeface="Segoe UI" pitchFamily="34" charset="0"/>
                      <a:cs typeface="Segoe UI" pitchFamily="34" charset="0"/>
                    </a:rPr>
                    <a:t>Documents</a:t>
                  </a:r>
                </a:p>
              </p:txBody>
            </p:sp>
            <p:sp>
              <p:nvSpPr>
                <p:cNvPr id="213" name="Freeform 22"/>
                <p:cNvSpPr>
                  <a:spLocks noChangeAspect="1" noEditPoints="1"/>
                </p:cNvSpPr>
                <p:nvPr/>
              </p:nvSpPr>
              <p:spPr bwMode="black">
                <a:xfrm>
                  <a:off x="8453093" y="5869867"/>
                  <a:ext cx="570101" cy="355842"/>
                </a:xfrm>
                <a:custGeom>
                  <a:avLst/>
                  <a:gdLst>
                    <a:gd name="T0" fmla="*/ 398 w 439"/>
                    <a:gd name="T1" fmla="*/ 177 h 273"/>
                    <a:gd name="T2" fmla="*/ 439 w 439"/>
                    <a:gd name="T3" fmla="*/ 226 h 273"/>
                    <a:gd name="T4" fmla="*/ 398 w 439"/>
                    <a:gd name="T5" fmla="*/ 273 h 273"/>
                    <a:gd name="T6" fmla="*/ 162 w 439"/>
                    <a:gd name="T7" fmla="*/ 273 h 273"/>
                    <a:gd name="T8" fmla="*/ 101 w 439"/>
                    <a:gd name="T9" fmla="*/ 211 h 273"/>
                    <a:gd name="T10" fmla="*/ 160 w 439"/>
                    <a:gd name="T11" fmla="*/ 155 h 273"/>
                    <a:gd name="T12" fmla="*/ 217 w 439"/>
                    <a:gd name="T13" fmla="*/ 85 h 273"/>
                    <a:gd name="T14" fmla="*/ 302 w 439"/>
                    <a:gd name="T15" fmla="*/ 118 h 273"/>
                    <a:gd name="T16" fmla="*/ 362 w 439"/>
                    <a:gd name="T17" fmla="*/ 116 h 273"/>
                    <a:gd name="T18" fmla="*/ 398 w 439"/>
                    <a:gd name="T19" fmla="*/ 177 h 273"/>
                    <a:gd name="T20" fmla="*/ 86 w 439"/>
                    <a:gd name="T21" fmla="*/ 213 h 273"/>
                    <a:gd name="T22" fmla="*/ 149 w 439"/>
                    <a:gd name="T23" fmla="*/ 144 h 273"/>
                    <a:gd name="T24" fmla="*/ 213 w 439"/>
                    <a:gd name="T25" fmla="*/ 73 h 273"/>
                    <a:gd name="T26" fmla="*/ 305 w 439"/>
                    <a:gd name="T27" fmla="*/ 103 h 273"/>
                    <a:gd name="T28" fmla="*/ 336 w 439"/>
                    <a:gd name="T29" fmla="*/ 97 h 273"/>
                    <a:gd name="T30" fmla="*/ 276 w 439"/>
                    <a:gd name="T31" fmla="*/ 19 h 273"/>
                    <a:gd name="T32" fmla="*/ 161 w 439"/>
                    <a:gd name="T33" fmla="*/ 61 h 273"/>
                    <a:gd name="T34" fmla="*/ 92 w 439"/>
                    <a:gd name="T35" fmla="*/ 60 h 273"/>
                    <a:gd name="T36" fmla="*/ 53 w 439"/>
                    <a:gd name="T37" fmla="*/ 135 h 273"/>
                    <a:gd name="T38" fmla="*/ 0 w 439"/>
                    <a:gd name="T39" fmla="*/ 196 h 273"/>
                    <a:gd name="T40" fmla="*/ 59 w 439"/>
                    <a:gd name="T41" fmla="*/ 255 h 273"/>
                    <a:gd name="T42" fmla="*/ 98 w 439"/>
                    <a:gd name="T43" fmla="*/ 255 h 273"/>
                    <a:gd name="T44" fmla="*/ 86 w 439"/>
                    <a:gd name="T45" fmla="*/ 21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73">
                      <a:moveTo>
                        <a:pt x="398" y="177"/>
                      </a:moveTo>
                      <a:cubicBezTo>
                        <a:pt x="398" y="177"/>
                        <a:pt x="439" y="181"/>
                        <a:pt x="439" y="226"/>
                      </a:cubicBezTo>
                      <a:cubicBezTo>
                        <a:pt x="439" y="248"/>
                        <a:pt x="427" y="273"/>
                        <a:pt x="398" y="273"/>
                      </a:cubicBezTo>
                      <a:cubicBezTo>
                        <a:pt x="398" y="273"/>
                        <a:pt x="177" y="273"/>
                        <a:pt x="162" y="273"/>
                      </a:cubicBezTo>
                      <a:cubicBezTo>
                        <a:pt x="117" y="273"/>
                        <a:pt x="101" y="242"/>
                        <a:pt x="101" y="211"/>
                      </a:cubicBezTo>
                      <a:cubicBezTo>
                        <a:pt x="101" y="157"/>
                        <a:pt x="160" y="155"/>
                        <a:pt x="160" y="155"/>
                      </a:cubicBezTo>
                      <a:cubicBezTo>
                        <a:pt x="160" y="155"/>
                        <a:pt x="165" y="97"/>
                        <a:pt x="217" y="85"/>
                      </a:cubicBezTo>
                      <a:cubicBezTo>
                        <a:pt x="263" y="75"/>
                        <a:pt x="289" y="99"/>
                        <a:pt x="302" y="118"/>
                      </a:cubicBezTo>
                      <a:cubicBezTo>
                        <a:pt x="302" y="118"/>
                        <a:pt x="330" y="102"/>
                        <a:pt x="362" y="116"/>
                      </a:cubicBezTo>
                      <a:cubicBezTo>
                        <a:pt x="381" y="124"/>
                        <a:pt x="399" y="144"/>
                        <a:pt x="398" y="177"/>
                      </a:cubicBezTo>
                      <a:close/>
                      <a:moveTo>
                        <a:pt x="86" y="213"/>
                      </a:moveTo>
                      <a:cubicBezTo>
                        <a:pt x="86" y="153"/>
                        <a:pt x="149" y="144"/>
                        <a:pt x="149" y="144"/>
                      </a:cubicBezTo>
                      <a:cubicBezTo>
                        <a:pt x="149" y="144"/>
                        <a:pt x="157" y="87"/>
                        <a:pt x="213" y="73"/>
                      </a:cubicBezTo>
                      <a:cubicBezTo>
                        <a:pt x="258" y="62"/>
                        <a:pt x="291" y="81"/>
                        <a:pt x="305" y="103"/>
                      </a:cubicBezTo>
                      <a:cubicBezTo>
                        <a:pt x="305" y="103"/>
                        <a:pt x="315" y="97"/>
                        <a:pt x="336" y="97"/>
                      </a:cubicBezTo>
                      <a:cubicBezTo>
                        <a:pt x="334" y="78"/>
                        <a:pt x="320" y="37"/>
                        <a:pt x="276" y="19"/>
                      </a:cubicBezTo>
                      <a:cubicBezTo>
                        <a:pt x="225" y="0"/>
                        <a:pt x="181" y="24"/>
                        <a:pt x="161" y="61"/>
                      </a:cubicBezTo>
                      <a:cubicBezTo>
                        <a:pt x="161" y="61"/>
                        <a:pt x="129" y="41"/>
                        <a:pt x="92" y="60"/>
                      </a:cubicBezTo>
                      <a:cubicBezTo>
                        <a:pt x="66" y="74"/>
                        <a:pt x="50" y="105"/>
                        <a:pt x="53" y="135"/>
                      </a:cubicBezTo>
                      <a:cubicBezTo>
                        <a:pt x="53" y="135"/>
                        <a:pt x="0" y="139"/>
                        <a:pt x="0" y="196"/>
                      </a:cubicBezTo>
                      <a:cubicBezTo>
                        <a:pt x="0" y="227"/>
                        <a:pt x="28" y="255"/>
                        <a:pt x="59" y="255"/>
                      </a:cubicBezTo>
                      <a:cubicBezTo>
                        <a:pt x="98" y="255"/>
                        <a:pt x="98" y="255"/>
                        <a:pt x="98" y="255"/>
                      </a:cubicBezTo>
                      <a:cubicBezTo>
                        <a:pt x="88" y="240"/>
                        <a:pt x="86" y="225"/>
                        <a:pt x="86" y="213"/>
                      </a:cubicBezTo>
                      <a:close/>
                    </a:path>
                  </a:pathLst>
                </a:custGeom>
                <a:solidFill>
                  <a:srgbClr val="FFB900"/>
                </a:solidFill>
                <a:ln>
                  <a:noFill/>
                </a:ln>
              </p:spPr>
              <p:txBody>
                <a:bodyPr vert="horz" wrap="square" lIns="91405" tIns="45703" rIns="91405" bIns="45703" numCol="1" anchor="t" anchorCtr="0" compatLnSpc="1">
                  <a:prstTxWarp prst="textNoShape">
                    <a:avLst/>
                  </a:prstTxWarp>
                </a:bodyPr>
                <a:lstStyle/>
                <a:p>
                  <a:pPr algn="ctr" defTabSz="932377">
                    <a:defRPr/>
                  </a:pPr>
                  <a:endParaRPr lang="en-US" sz="1836" kern="0" dirty="0">
                    <a:solidFill>
                      <a:srgbClr val="FFFFFF"/>
                    </a:solidFill>
                  </a:endParaRPr>
                </a:p>
              </p:txBody>
            </p:sp>
          </p:grpSp>
          <p:grpSp>
            <p:nvGrpSpPr>
              <p:cNvPr id="209" name="Group 208"/>
              <p:cNvGrpSpPr/>
              <p:nvPr/>
            </p:nvGrpSpPr>
            <p:grpSpPr>
              <a:xfrm>
                <a:off x="8019594" y="5717659"/>
                <a:ext cx="1371600" cy="1371600"/>
                <a:chOff x="8019594" y="5717659"/>
                <a:chExt cx="1371600" cy="1371600"/>
              </a:xfrm>
            </p:grpSpPr>
            <p:sp>
              <p:nvSpPr>
                <p:cNvPr id="210" name="Rectangle 209"/>
                <p:cNvSpPr/>
                <p:nvPr/>
              </p:nvSpPr>
              <p:spPr bwMode="auto">
                <a:xfrm flipH="1">
                  <a:off x="8019594" y="5717659"/>
                  <a:ext cx="1371600" cy="137160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139891" rIns="0" bIns="0"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r>
                    <a:rPr lang="en-US" sz="1428" kern="0" dirty="0">
                      <a:solidFill>
                        <a:srgbClr val="FFB900"/>
                      </a:solidFill>
                      <a:latin typeface="Segoe UI"/>
                      <a:ea typeface="Segoe UI" pitchFamily="34" charset="0"/>
                      <a:cs typeface="Segoe UI" pitchFamily="34" charset="0"/>
                    </a:rPr>
                    <a:t>Email</a:t>
                  </a:r>
                </a:p>
              </p:txBody>
            </p:sp>
            <p:sp>
              <p:nvSpPr>
                <p:cNvPr id="211" name="Freeform 210"/>
                <p:cNvSpPr>
                  <a:spLocks noChangeAspect="1"/>
                </p:cNvSpPr>
                <p:nvPr/>
              </p:nvSpPr>
              <p:spPr bwMode="black">
                <a:xfrm>
                  <a:off x="8510631" y="6346847"/>
                  <a:ext cx="412459" cy="293786"/>
                </a:xfrm>
                <a:custGeom>
                  <a:avLst/>
                  <a:gdLst>
                    <a:gd name="connsiteX0" fmla="*/ 444931 w 444931"/>
                    <a:gd name="connsiteY0" fmla="*/ 85811 h 316789"/>
                    <a:gd name="connsiteX1" fmla="*/ 444931 w 444931"/>
                    <a:gd name="connsiteY1" fmla="*/ 316789 h 316789"/>
                    <a:gd name="connsiteX2" fmla="*/ 0 w 444931"/>
                    <a:gd name="connsiteY2" fmla="*/ 316789 h 316789"/>
                    <a:gd name="connsiteX3" fmla="*/ 0 w 444931"/>
                    <a:gd name="connsiteY3" fmla="*/ 90868 h 316789"/>
                    <a:gd name="connsiteX4" fmla="*/ 216980 w 444931"/>
                    <a:gd name="connsiteY4" fmla="*/ 211312 h 316789"/>
                    <a:gd name="connsiteX5" fmla="*/ 217910 w 444931"/>
                    <a:gd name="connsiteY5" fmla="*/ 209638 h 316789"/>
                    <a:gd name="connsiteX6" fmla="*/ 218839 w 444931"/>
                    <a:gd name="connsiteY6" fmla="*/ 211313 h 316789"/>
                    <a:gd name="connsiteX7" fmla="*/ 0 w 444931"/>
                    <a:gd name="connsiteY7" fmla="*/ 0 h 316789"/>
                    <a:gd name="connsiteX8" fmla="*/ 444931 w 444931"/>
                    <a:gd name="connsiteY8" fmla="*/ 0 h 316789"/>
                    <a:gd name="connsiteX9" fmla="*/ 444931 w 444931"/>
                    <a:gd name="connsiteY9" fmla="*/ 33520 h 316789"/>
                    <a:gd name="connsiteX10" fmla="*/ 217910 w 444931"/>
                    <a:gd name="connsiteY10" fmla="*/ 159538 h 316789"/>
                    <a:gd name="connsiteX11" fmla="*/ 0 w 444931"/>
                    <a:gd name="connsiteY11" fmla="*/ 38578 h 316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931" h="316789">
                      <a:moveTo>
                        <a:pt x="444931" y="85811"/>
                      </a:moveTo>
                      <a:lnTo>
                        <a:pt x="444931" y="316789"/>
                      </a:lnTo>
                      <a:lnTo>
                        <a:pt x="0" y="316789"/>
                      </a:lnTo>
                      <a:lnTo>
                        <a:pt x="0" y="90868"/>
                      </a:lnTo>
                      <a:lnTo>
                        <a:pt x="216980" y="211312"/>
                      </a:lnTo>
                      <a:lnTo>
                        <a:pt x="217910" y="209638"/>
                      </a:lnTo>
                      <a:lnTo>
                        <a:pt x="218839" y="211313"/>
                      </a:lnTo>
                      <a:close/>
                      <a:moveTo>
                        <a:pt x="0" y="0"/>
                      </a:moveTo>
                      <a:lnTo>
                        <a:pt x="444931" y="0"/>
                      </a:lnTo>
                      <a:lnTo>
                        <a:pt x="444931" y="33520"/>
                      </a:lnTo>
                      <a:lnTo>
                        <a:pt x="217910" y="159538"/>
                      </a:lnTo>
                      <a:lnTo>
                        <a:pt x="0" y="38578"/>
                      </a:lnTo>
                      <a:close/>
                    </a:path>
                  </a:pathLst>
                </a:cu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82809" tIns="146247" rIns="182809" bIns="146247" numCol="1" spcCol="0" rtlCol="0" fromWordArt="0" anchor="t" anchorCtr="0" forceAA="0" compatLnSpc="1">
                  <a:prstTxWarp prst="textNoShape">
                    <a:avLst/>
                  </a:prstTxWarp>
                  <a:noAutofit/>
                </a:bodyPr>
                <a:lstStyle/>
                <a:p>
                  <a:pPr algn="ctr" defTabSz="932107" fontAlgn="base">
                    <a:lnSpc>
                      <a:spcPct val="90000"/>
                    </a:lnSpc>
                    <a:spcBef>
                      <a:spcPct val="0"/>
                    </a:spcBef>
                    <a:spcAft>
                      <a:spcPct val="0"/>
                    </a:spcAft>
                    <a:defRPr/>
                  </a:pPr>
                  <a:endParaRPr lang="en-US" sz="244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nvGrpSpPr>
            <p:cNvPr id="144" name="Group 143"/>
            <p:cNvGrpSpPr/>
            <p:nvPr/>
          </p:nvGrpSpPr>
          <p:grpSpPr>
            <a:xfrm>
              <a:off x="1117942" y="2494777"/>
              <a:ext cx="778552" cy="2015223"/>
              <a:chOff x="1190512" y="2494777"/>
              <a:chExt cx="778552" cy="2015223"/>
            </a:xfrm>
            <a:solidFill>
              <a:srgbClr val="FFFFFF"/>
            </a:solidFill>
          </p:grpSpPr>
          <p:sp>
            <p:nvSpPr>
              <p:cNvPr id="206" name="Freeform 205"/>
              <p:cNvSpPr>
                <a:spLocks/>
              </p:cNvSpPr>
              <p:nvPr/>
            </p:nvSpPr>
            <p:spPr bwMode="black">
              <a:xfrm flipH="1">
                <a:off x="1190512" y="2868047"/>
                <a:ext cx="778552" cy="1641953"/>
              </a:xfrm>
              <a:custGeom>
                <a:avLst/>
                <a:gdLst>
                  <a:gd name="connsiteX0" fmla="*/ 132681 w 481231"/>
                  <a:gd name="connsiteY0" fmla="*/ 0 h 1014908"/>
                  <a:gd name="connsiteX1" fmla="*/ 233104 w 481231"/>
                  <a:gd name="connsiteY1" fmla="*/ 0 h 1014908"/>
                  <a:gd name="connsiteX2" fmla="*/ 248127 w 481231"/>
                  <a:gd name="connsiteY2" fmla="*/ 0 h 1014908"/>
                  <a:gd name="connsiteX3" fmla="*/ 348550 w 481231"/>
                  <a:gd name="connsiteY3" fmla="*/ 0 h 1014908"/>
                  <a:gd name="connsiteX4" fmla="*/ 481231 w 481231"/>
                  <a:gd name="connsiteY4" fmla="*/ 131735 h 1014908"/>
                  <a:gd name="connsiteX5" fmla="*/ 481231 w 481231"/>
                  <a:gd name="connsiteY5" fmla="*/ 449300 h 1014908"/>
                  <a:gd name="connsiteX6" fmla="*/ 436716 w 481231"/>
                  <a:gd name="connsiteY6" fmla="*/ 494565 h 1014908"/>
                  <a:gd name="connsiteX7" fmla="*/ 392246 w 481231"/>
                  <a:gd name="connsiteY7" fmla="*/ 449300 h 1014908"/>
                  <a:gd name="connsiteX8" fmla="*/ 392246 w 481231"/>
                  <a:gd name="connsiteY8" fmla="*/ 162385 h 1014908"/>
                  <a:gd name="connsiteX9" fmla="*/ 368784 w 481231"/>
                  <a:gd name="connsiteY9" fmla="*/ 162385 h 1014908"/>
                  <a:gd name="connsiteX10" fmla="*/ 368784 w 481231"/>
                  <a:gd name="connsiteY10" fmla="*/ 955130 h 1014908"/>
                  <a:gd name="connsiteX11" fmla="*/ 308081 w 481231"/>
                  <a:gd name="connsiteY11" fmla="*/ 1014908 h 1014908"/>
                  <a:gd name="connsiteX12" fmla="*/ 248198 w 481231"/>
                  <a:gd name="connsiteY12" fmla="*/ 955130 h 1014908"/>
                  <a:gd name="connsiteX13" fmla="*/ 248198 w 481231"/>
                  <a:gd name="connsiteY13" fmla="*/ 496899 h 1014908"/>
                  <a:gd name="connsiteX14" fmla="*/ 248127 w 481231"/>
                  <a:gd name="connsiteY14" fmla="*/ 496899 h 1014908"/>
                  <a:gd name="connsiteX15" fmla="*/ 233104 w 481231"/>
                  <a:gd name="connsiteY15" fmla="*/ 496899 h 1014908"/>
                  <a:gd name="connsiteX16" fmla="*/ 233033 w 481231"/>
                  <a:gd name="connsiteY16" fmla="*/ 496899 h 1014908"/>
                  <a:gd name="connsiteX17" fmla="*/ 233033 w 481231"/>
                  <a:gd name="connsiteY17" fmla="*/ 955130 h 1014908"/>
                  <a:gd name="connsiteX18" fmla="*/ 173150 w 481231"/>
                  <a:gd name="connsiteY18" fmla="*/ 1014908 h 1014908"/>
                  <a:gd name="connsiteX19" fmla="*/ 112447 w 481231"/>
                  <a:gd name="connsiteY19" fmla="*/ 955130 h 1014908"/>
                  <a:gd name="connsiteX20" fmla="*/ 112447 w 481231"/>
                  <a:gd name="connsiteY20" fmla="*/ 162385 h 1014908"/>
                  <a:gd name="connsiteX21" fmla="*/ 88985 w 481231"/>
                  <a:gd name="connsiteY21" fmla="*/ 162385 h 1014908"/>
                  <a:gd name="connsiteX22" fmla="*/ 88985 w 481231"/>
                  <a:gd name="connsiteY22" fmla="*/ 449300 h 1014908"/>
                  <a:gd name="connsiteX23" fmla="*/ 44515 w 481231"/>
                  <a:gd name="connsiteY23" fmla="*/ 494565 h 1014908"/>
                  <a:gd name="connsiteX24" fmla="*/ 0 w 481231"/>
                  <a:gd name="connsiteY24" fmla="*/ 449300 h 1014908"/>
                  <a:gd name="connsiteX25" fmla="*/ 0 w 481231"/>
                  <a:gd name="connsiteY25" fmla="*/ 131735 h 1014908"/>
                  <a:gd name="connsiteX26" fmla="*/ 132681 w 481231"/>
                  <a:gd name="connsiteY26" fmla="*/ 0 h 1014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231" h="1014908">
                    <a:moveTo>
                      <a:pt x="132681" y="0"/>
                    </a:moveTo>
                    <a:lnTo>
                      <a:pt x="233104" y="0"/>
                    </a:lnTo>
                    <a:lnTo>
                      <a:pt x="248127" y="0"/>
                    </a:lnTo>
                    <a:lnTo>
                      <a:pt x="348550" y="0"/>
                    </a:lnTo>
                    <a:cubicBezTo>
                      <a:pt x="422165" y="0"/>
                      <a:pt x="481231" y="58966"/>
                      <a:pt x="481231" y="131735"/>
                    </a:cubicBezTo>
                    <a:lnTo>
                      <a:pt x="481231" y="449300"/>
                    </a:lnTo>
                    <a:cubicBezTo>
                      <a:pt x="481231" y="474368"/>
                      <a:pt x="460997" y="494565"/>
                      <a:pt x="436716" y="494565"/>
                    </a:cubicBezTo>
                    <a:cubicBezTo>
                      <a:pt x="411662" y="494565"/>
                      <a:pt x="392246" y="474368"/>
                      <a:pt x="392246" y="449300"/>
                    </a:cubicBezTo>
                    <a:lnTo>
                      <a:pt x="392246" y="162385"/>
                    </a:lnTo>
                    <a:lnTo>
                      <a:pt x="368784" y="162385"/>
                    </a:lnTo>
                    <a:lnTo>
                      <a:pt x="368784" y="955130"/>
                    </a:lnTo>
                    <a:cubicBezTo>
                      <a:pt x="368784" y="988216"/>
                      <a:pt x="341275" y="1014908"/>
                      <a:pt x="308081" y="1014908"/>
                    </a:cubicBezTo>
                    <a:cubicBezTo>
                      <a:pt x="274934" y="1014908"/>
                      <a:pt x="248198" y="988216"/>
                      <a:pt x="248198" y="955130"/>
                    </a:cubicBezTo>
                    <a:lnTo>
                      <a:pt x="248198" y="496899"/>
                    </a:lnTo>
                    <a:lnTo>
                      <a:pt x="248127" y="496899"/>
                    </a:lnTo>
                    <a:lnTo>
                      <a:pt x="233104" y="496899"/>
                    </a:lnTo>
                    <a:lnTo>
                      <a:pt x="233033" y="496899"/>
                    </a:lnTo>
                    <a:lnTo>
                      <a:pt x="233033" y="955130"/>
                    </a:lnTo>
                    <a:cubicBezTo>
                      <a:pt x="233033" y="988216"/>
                      <a:pt x="206297" y="1014908"/>
                      <a:pt x="173150" y="1014908"/>
                    </a:cubicBezTo>
                    <a:cubicBezTo>
                      <a:pt x="139956" y="1014908"/>
                      <a:pt x="112447" y="988216"/>
                      <a:pt x="112447" y="955130"/>
                    </a:cubicBezTo>
                    <a:lnTo>
                      <a:pt x="112447" y="162385"/>
                    </a:lnTo>
                    <a:lnTo>
                      <a:pt x="88985" y="162385"/>
                    </a:lnTo>
                    <a:lnTo>
                      <a:pt x="88985" y="449300"/>
                    </a:lnTo>
                    <a:cubicBezTo>
                      <a:pt x="88985" y="474368"/>
                      <a:pt x="69569" y="494565"/>
                      <a:pt x="44515" y="494565"/>
                    </a:cubicBezTo>
                    <a:cubicBezTo>
                      <a:pt x="20234" y="494565"/>
                      <a:pt x="0" y="474368"/>
                      <a:pt x="0" y="449300"/>
                    </a:cubicBezTo>
                    <a:lnTo>
                      <a:pt x="0" y="131735"/>
                    </a:lnTo>
                    <a:cubicBezTo>
                      <a:pt x="0" y="58966"/>
                      <a:pt x="59066" y="0"/>
                      <a:pt x="13268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noAutofit/>
              </a:bodyPr>
              <a:lstStyle/>
              <a:p>
                <a:pPr defTabSz="932597">
                  <a:defRPr/>
                </a:pPr>
                <a:endParaRPr lang="en-US" sz="1428" kern="0">
                  <a:solidFill>
                    <a:srgbClr val="505050"/>
                  </a:solidFill>
                </a:endParaRPr>
              </a:p>
            </p:txBody>
          </p:sp>
          <p:sp>
            <p:nvSpPr>
              <p:cNvPr id="207" name="Oval 38"/>
              <p:cNvSpPr>
                <a:spLocks noChangeArrowheads="1"/>
              </p:cNvSpPr>
              <p:nvPr/>
            </p:nvSpPr>
            <p:spPr bwMode="black">
              <a:xfrm flipH="1">
                <a:off x="1415328" y="2494777"/>
                <a:ext cx="328920" cy="333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428" kern="0">
                  <a:solidFill>
                    <a:srgbClr val="505050"/>
                  </a:solidFill>
                </a:endParaRPr>
              </a:p>
            </p:txBody>
          </p:sp>
        </p:grpSp>
        <p:grpSp>
          <p:nvGrpSpPr>
            <p:cNvPr id="145" name="Group 144"/>
            <p:cNvGrpSpPr/>
            <p:nvPr/>
          </p:nvGrpSpPr>
          <p:grpSpPr>
            <a:xfrm>
              <a:off x="838125" y="3248325"/>
              <a:ext cx="1338185" cy="930355"/>
              <a:chOff x="838125" y="3248325"/>
              <a:chExt cx="1338185" cy="930355"/>
            </a:xfrm>
          </p:grpSpPr>
          <p:sp>
            <p:nvSpPr>
              <p:cNvPr id="204" name="Rectangle 203"/>
              <p:cNvSpPr/>
              <p:nvPr/>
            </p:nvSpPr>
            <p:spPr bwMode="auto">
              <a:xfrm>
                <a:off x="975360" y="3278805"/>
                <a:ext cx="1074420" cy="741501"/>
              </a:xfrm>
              <a:prstGeom prst="rect">
                <a:avLst/>
              </a:prstGeom>
              <a:solidFill>
                <a:srgbClr val="FFFFFF"/>
              </a:solidFill>
              <a:ln w="10795" cap="flat" cmpd="sng" algn="ctr">
                <a:noFill/>
                <a:prstDash val="solid"/>
                <a:headEnd type="none" w="med" len="med"/>
                <a:tailEnd type="none" w="med" len="med"/>
              </a:ln>
              <a:effectLst/>
            </p:spPr>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defRPr/>
                </a:pPr>
                <a:endParaRPr lang="en-US" sz="2040" kern="0" dirty="0">
                  <a:gradFill>
                    <a:gsLst>
                      <a:gs pos="16814">
                        <a:srgbClr val="FFFFFF"/>
                      </a:gs>
                      <a:gs pos="46000">
                        <a:srgbClr val="FFFFFF"/>
                      </a:gs>
                    </a:gsLst>
                    <a:lin ang="5400000" scaled="0"/>
                  </a:gradFill>
                  <a:latin typeface="Segoe UI"/>
                </a:endParaRPr>
              </a:p>
            </p:txBody>
          </p:sp>
          <p:sp>
            <p:nvSpPr>
              <p:cNvPr id="205" name="Freeform 20"/>
              <p:cNvSpPr>
                <a:spLocks noEditPoints="1"/>
              </p:cNvSpPr>
              <p:nvPr/>
            </p:nvSpPr>
            <p:spPr bwMode="black">
              <a:xfrm>
                <a:off x="838125" y="3248325"/>
                <a:ext cx="1338185" cy="930355"/>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B900"/>
              </a:solidFill>
              <a:extLst/>
            </p:spPr>
            <p:txBody>
              <a:bodyPr vert="horz" wrap="square" lIns="83943" tIns="41972" rIns="83943" bIns="41972" numCol="1" anchor="t" anchorCtr="0" compatLnSpc="1">
                <a:prstTxWarp prst="textNoShape">
                  <a:avLst/>
                </a:prstTxWarp>
              </a:bodyPr>
              <a:lstStyle/>
              <a:p>
                <a:pPr defTabSz="932597">
                  <a:defRPr/>
                </a:pPr>
                <a:endParaRPr lang="en-US" sz="918" kern="0" dirty="0">
                  <a:solidFill>
                    <a:srgbClr val="FFFFFF"/>
                  </a:solidFill>
                </a:endParaRPr>
              </a:p>
            </p:txBody>
          </p:sp>
        </p:grpSp>
        <p:sp>
          <p:nvSpPr>
            <p:cNvPr id="149" name="Freeform 148"/>
            <p:cNvSpPr/>
            <p:nvPr/>
          </p:nvSpPr>
          <p:spPr bwMode="auto">
            <a:xfrm>
              <a:off x="1298383" y="3406668"/>
              <a:ext cx="428374" cy="391292"/>
            </a:xfrm>
            <a:custGeom>
              <a:avLst/>
              <a:gdLst>
                <a:gd name="connsiteX0" fmla="*/ 427767 w 850382"/>
                <a:gd name="connsiteY0" fmla="*/ 373083 h 776768"/>
                <a:gd name="connsiteX1" fmla="*/ 364605 w 850382"/>
                <a:gd name="connsiteY1" fmla="*/ 436245 h 776768"/>
                <a:gd name="connsiteX2" fmla="*/ 427767 w 850382"/>
                <a:gd name="connsiteY2" fmla="*/ 499407 h 776768"/>
                <a:gd name="connsiteX3" fmla="*/ 490929 w 850382"/>
                <a:gd name="connsiteY3" fmla="*/ 436245 h 776768"/>
                <a:gd name="connsiteX4" fmla="*/ 427767 w 850382"/>
                <a:gd name="connsiteY4" fmla="*/ 373083 h 776768"/>
                <a:gd name="connsiteX5" fmla="*/ 345092 w 850382"/>
                <a:gd name="connsiteY5" fmla="*/ 0 h 776768"/>
                <a:gd name="connsiteX6" fmla="*/ 311662 w 850382"/>
                <a:gd name="connsiteY6" fmla="*/ 22539 h 776768"/>
                <a:gd name="connsiteX7" fmla="*/ 262612 w 850382"/>
                <a:gd name="connsiteY7" fmla="*/ 140956 h 776768"/>
                <a:gd name="connsiteX8" fmla="*/ 430079 w 850382"/>
                <a:gd name="connsiteY8" fmla="*/ 308423 h 776768"/>
                <a:gd name="connsiteX9" fmla="*/ 597546 w 850382"/>
                <a:gd name="connsiteY9" fmla="*/ 140956 h 776768"/>
                <a:gd name="connsiteX10" fmla="*/ 548496 w 850382"/>
                <a:gd name="connsiteY10" fmla="*/ 22539 h 776768"/>
                <a:gd name="connsiteX11" fmla="*/ 538914 w 850382"/>
                <a:gd name="connsiteY11" fmla="*/ 16079 h 776768"/>
                <a:gd name="connsiteX12" fmla="*/ 553670 w 850382"/>
                <a:gd name="connsiteY12" fmla="*/ 24088 h 776768"/>
                <a:gd name="connsiteX13" fmla="*/ 654982 w 850382"/>
                <a:gd name="connsiteY13" fmla="*/ 214634 h 776768"/>
                <a:gd name="connsiteX14" fmla="*/ 636924 w 850382"/>
                <a:gd name="connsiteY14" fmla="*/ 304079 h 776768"/>
                <a:gd name="connsiteX15" fmla="*/ 627610 w 850382"/>
                <a:gd name="connsiteY15" fmla="*/ 317894 h 776768"/>
                <a:gd name="connsiteX16" fmla="*/ 666902 w 850382"/>
                <a:gd name="connsiteY16" fmla="*/ 321855 h 776768"/>
                <a:gd name="connsiteX17" fmla="*/ 850382 w 850382"/>
                <a:gd name="connsiteY17" fmla="*/ 546977 h 776768"/>
                <a:gd name="connsiteX18" fmla="*/ 847047 w 850382"/>
                <a:gd name="connsiteY18" fmla="*/ 580056 h 776768"/>
                <a:gd name="connsiteX19" fmla="*/ 837222 w 850382"/>
                <a:gd name="connsiteY19" fmla="*/ 531387 h 776768"/>
                <a:gd name="connsiteX20" fmla="*/ 682915 w 850382"/>
                <a:gd name="connsiteY20" fmla="*/ 429105 h 776768"/>
                <a:gd name="connsiteX21" fmla="*/ 515448 w 850382"/>
                <a:gd name="connsiteY21" fmla="*/ 596572 h 776768"/>
                <a:gd name="connsiteX22" fmla="*/ 682915 w 850382"/>
                <a:gd name="connsiteY22" fmla="*/ 764039 h 776768"/>
                <a:gd name="connsiteX23" fmla="*/ 710465 w 850382"/>
                <a:gd name="connsiteY23" fmla="*/ 758477 h 776768"/>
                <a:gd name="connsiteX24" fmla="*/ 710036 w 850382"/>
                <a:gd name="connsiteY24" fmla="*/ 758710 h 776768"/>
                <a:gd name="connsiteX25" fmla="*/ 620591 w 850382"/>
                <a:gd name="connsiteY25" fmla="*/ 776768 h 776768"/>
                <a:gd name="connsiteX26" fmla="*/ 458105 w 850382"/>
                <a:gd name="connsiteY26" fmla="*/ 709464 h 776768"/>
                <a:gd name="connsiteX27" fmla="*/ 425191 w 850382"/>
                <a:gd name="connsiteY27" fmla="*/ 660647 h 776768"/>
                <a:gd name="connsiteX28" fmla="*/ 392278 w 850382"/>
                <a:gd name="connsiteY28" fmla="*/ 709464 h 776768"/>
                <a:gd name="connsiteX29" fmla="*/ 229791 w 850382"/>
                <a:gd name="connsiteY29" fmla="*/ 776768 h 776768"/>
                <a:gd name="connsiteX30" fmla="*/ 140346 w 850382"/>
                <a:gd name="connsiteY30" fmla="*/ 758710 h 776768"/>
                <a:gd name="connsiteX31" fmla="*/ 133355 w 850382"/>
                <a:gd name="connsiteY31" fmla="*/ 754915 h 776768"/>
                <a:gd name="connsiteX32" fmla="*/ 178547 w 850382"/>
                <a:gd name="connsiteY32" fmla="*/ 764039 h 776768"/>
                <a:gd name="connsiteX33" fmla="*/ 346014 w 850382"/>
                <a:gd name="connsiteY33" fmla="*/ 596572 h 776768"/>
                <a:gd name="connsiteX34" fmla="*/ 178547 w 850382"/>
                <a:gd name="connsiteY34" fmla="*/ 429105 h 776768"/>
                <a:gd name="connsiteX35" fmla="*/ 11080 w 850382"/>
                <a:gd name="connsiteY35" fmla="*/ 596572 h 776768"/>
                <a:gd name="connsiteX36" fmla="*/ 19582 w 850382"/>
                <a:gd name="connsiteY36" fmla="*/ 638682 h 776768"/>
                <a:gd name="connsiteX37" fmla="*/ 18058 w 850382"/>
                <a:gd name="connsiteY37" fmla="*/ 636422 h 776768"/>
                <a:gd name="connsiteX38" fmla="*/ 0 w 850382"/>
                <a:gd name="connsiteY38" fmla="*/ 546977 h 776768"/>
                <a:gd name="connsiteX39" fmla="*/ 183480 w 850382"/>
                <a:gd name="connsiteY39" fmla="*/ 321855 h 776768"/>
                <a:gd name="connsiteX40" fmla="*/ 222772 w 850382"/>
                <a:gd name="connsiteY40" fmla="*/ 317894 h 776768"/>
                <a:gd name="connsiteX41" fmla="*/ 213458 w 850382"/>
                <a:gd name="connsiteY41" fmla="*/ 304079 h 776768"/>
                <a:gd name="connsiteX42" fmla="*/ 195400 w 850382"/>
                <a:gd name="connsiteY42" fmla="*/ 214634 h 776768"/>
                <a:gd name="connsiteX43" fmla="*/ 335746 w 850382"/>
                <a:gd name="connsiteY43" fmla="*/ 2901 h 776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50382" h="776768">
                  <a:moveTo>
                    <a:pt x="427767" y="373083"/>
                  </a:moveTo>
                  <a:cubicBezTo>
                    <a:pt x="392884" y="373083"/>
                    <a:pt x="364605" y="401362"/>
                    <a:pt x="364605" y="436245"/>
                  </a:cubicBezTo>
                  <a:cubicBezTo>
                    <a:pt x="364605" y="471128"/>
                    <a:pt x="392884" y="499407"/>
                    <a:pt x="427767" y="499407"/>
                  </a:cubicBezTo>
                  <a:cubicBezTo>
                    <a:pt x="462650" y="499407"/>
                    <a:pt x="490929" y="471128"/>
                    <a:pt x="490929" y="436245"/>
                  </a:cubicBezTo>
                  <a:cubicBezTo>
                    <a:pt x="490929" y="401362"/>
                    <a:pt x="462650" y="373083"/>
                    <a:pt x="427767" y="373083"/>
                  </a:cubicBezTo>
                  <a:close/>
                  <a:moveTo>
                    <a:pt x="345092" y="0"/>
                  </a:moveTo>
                  <a:lnTo>
                    <a:pt x="311662" y="22539"/>
                  </a:lnTo>
                  <a:cubicBezTo>
                    <a:pt x="281357" y="52845"/>
                    <a:pt x="262612" y="94712"/>
                    <a:pt x="262612" y="140956"/>
                  </a:cubicBezTo>
                  <a:cubicBezTo>
                    <a:pt x="262612" y="233445"/>
                    <a:pt x="337590" y="308423"/>
                    <a:pt x="430079" y="308423"/>
                  </a:cubicBezTo>
                  <a:cubicBezTo>
                    <a:pt x="522568" y="308423"/>
                    <a:pt x="597546" y="233445"/>
                    <a:pt x="597546" y="140956"/>
                  </a:cubicBezTo>
                  <a:cubicBezTo>
                    <a:pt x="597546" y="94712"/>
                    <a:pt x="578802" y="52845"/>
                    <a:pt x="548496" y="22539"/>
                  </a:cubicBezTo>
                  <a:lnTo>
                    <a:pt x="538914" y="16079"/>
                  </a:lnTo>
                  <a:lnTo>
                    <a:pt x="553670" y="24088"/>
                  </a:lnTo>
                  <a:cubicBezTo>
                    <a:pt x="614794" y="65383"/>
                    <a:pt x="654982" y="135316"/>
                    <a:pt x="654982" y="214634"/>
                  </a:cubicBezTo>
                  <a:cubicBezTo>
                    <a:pt x="654982" y="246361"/>
                    <a:pt x="648552" y="276587"/>
                    <a:pt x="636924" y="304079"/>
                  </a:cubicBezTo>
                  <a:lnTo>
                    <a:pt x="627610" y="317894"/>
                  </a:lnTo>
                  <a:lnTo>
                    <a:pt x="666902" y="321855"/>
                  </a:lnTo>
                  <a:cubicBezTo>
                    <a:pt x="771614" y="343282"/>
                    <a:pt x="850382" y="435931"/>
                    <a:pt x="850382" y="546977"/>
                  </a:cubicBezTo>
                  <a:lnTo>
                    <a:pt x="847047" y="580056"/>
                  </a:lnTo>
                  <a:lnTo>
                    <a:pt x="837222" y="531387"/>
                  </a:lnTo>
                  <a:cubicBezTo>
                    <a:pt x="811799" y="471280"/>
                    <a:pt x="752282" y="429105"/>
                    <a:pt x="682915" y="429105"/>
                  </a:cubicBezTo>
                  <a:cubicBezTo>
                    <a:pt x="590426" y="429105"/>
                    <a:pt x="515448" y="504083"/>
                    <a:pt x="515448" y="596572"/>
                  </a:cubicBezTo>
                  <a:cubicBezTo>
                    <a:pt x="515448" y="689061"/>
                    <a:pt x="590426" y="764039"/>
                    <a:pt x="682915" y="764039"/>
                  </a:cubicBezTo>
                  <a:lnTo>
                    <a:pt x="710465" y="758477"/>
                  </a:lnTo>
                  <a:lnTo>
                    <a:pt x="710036" y="758710"/>
                  </a:lnTo>
                  <a:cubicBezTo>
                    <a:pt x="682544" y="770338"/>
                    <a:pt x="652319" y="776768"/>
                    <a:pt x="620591" y="776768"/>
                  </a:cubicBezTo>
                  <a:cubicBezTo>
                    <a:pt x="557136" y="776768"/>
                    <a:pt x="499689" y="751048"/>
                    <a:pt x="458105" y="709464"/>
                  </a:cubicBezTo>
                  <a:lnTo>
                    <a:pt x="425191" y="660647"/>
                  </a:lnTo>
                  <a:lnTo>
                    <a:pt x="392278" y="709464"/>
                  </a:lnTo>
                  <a:cubicBezTo>
                    <a:pt x="350694" y="751048"/>
                    <a:pt x="293246" y="776768"/>
                    <a:pt x="229791" y="776768"/>
                  </a:cubicBezTo>
                  <a:cubicBezTo>
                    <a:pt x="198064" y="776768"/>
                    <a:pt x="167838" y="770338"/>
                    <a:pt x="140346" y="758710"/>
                  </a:cubicBezTo>
                  <a:lnTo>
                    <a:pt x="133355" y="754915"/>
                  </a:lnTo>
                  <a:lnTo>
                    <a:pt x="178547" y="764039"/>
                  </a:lnTo>
                  <a:cubicBezTo>
                    <a:pt x="271036" y="764039"/>
                    <a:pt x="346014" y="689061"/>
                    <a:pt x="346014" y="596572"/>
                  </a:cubicBezTo>
                  <a:cubicBezTo>
                    <a:pt x="346014" y="504083"/>
                    <a:pt x="271036" y="429105"/>
                    <a:pt x="178547" y="429105"/>
                  </a:cubicBezTo>
                  <a:cubicBezTo>
                    <a:pt x="86058" y="429105"/>
                    <a:pt x="11080" y="504083"/>
                    <a:pt x="11080" y="596572"/>
                  </a:cubicBezTo>
                  <a:lnTo>
                    <a:pt x="19582" y="638682"/>
                  </a:lnTo>
                  <a:lnTo>
                    <a:pt x="18058" y="636422"/>
                  </a:lnTo>
                  <a:cubicBezTo>
                    <a:pt x="6430" y="608930"/>
                    <a:pt x="0" y="578705"/>
                    <a:pt x="0" y="546977"/>
                  </a:cubicBezTo>
                  <a:cubicBezTo>
                    <a:pt x="0" y="435931"/>
                    <a:pt x="78769" y="343282"/>
                    <a:pt x="183480" y="321855"/>
                  </a:cubicBezTo>
                  <a:lnTo>
                    <a:pt x="222772" y="317894"/>
                  </a:lnTo>
                  <a:lnTo>
                    <a:pt x="213458" y="304079"/>
                  </a:lnTo>
                  <a:cubicBezTo>
                    <a:pt x="201830" y="276587"/>
                    <a:pt x="195400" y="246361"/>
                    <a:pt x="195400" y="214634"/>
                  </a:cubicBezTo>
                  <a:cubicBezTo>
                    <a:pt x="195400" y="119452"/>
                    <a:pt x="253271" y="37786"/>
                    <a:pt x="335746" y="2901"/>
                  </a:cubicBezTo>
                  <a:close/>
                </a:path>
              </a:pathLst>
            </a:cu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ctr" defTabSz="932290" fontAlgn="base">
                <a:spcBef>
                  <a:spcPct val="0"/>
                </a:spcBef>
                <a:spcAft>
                  <a:spcPct val="0"/>
                </a:spcAft>
                <a:defRPr/>
              </a:pPr>
              <a:endParaRPr lang="en-US" sz="1836" kern="0" spc="-51"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50" name="Group 149"/>
            <p:cNvGrpSpPr/>
            <p:nvPr/>
          </p:nvGrpSpPr>
          <p:grpSpPr>
            <a:xfrm>
              <a:off x="3174818" y="3011941"/>
              <a:ext cx="365760" cy="1145664"/>
              <a:chOff x="2247972" y="2489122"/>
              <a:chExt cx="365760" cy="1145664"/>
            </a:xfrm>
          </p:grpSpPr>
          <p:sp>
            <p:nvSpPr>
              <p:cNvPr id="202" name="TextBox 201"/>
              <p:cNvSpPr txBox="1"/>
              <p:nvPr/>
            </p:nvSpPr>
            <p:spPr>
              <a:xfrm flipH="1">
                <a:off x="2247972" y="2489122"/>
                <a:ext cx="365760" cy="397267"/>
              </a:xfrm>
              <a:prstGeom prst="ellipse">
                <a:avLst/>
              </a:prstGeom>
              <a:solidFill>
                <a:srgbClr val="FFFFFF"/>
              </a:solidFill>
              <a:ln w="57150">
                <a:solidFill>
                  <a:srgbClr val="FFB900"/>
                </a:solidFill>
              </a:ln>
            </p:spPr>
            <p:txBody>
              <a:bodyPr wrap="square" lIns="0" tIns="0" rIns="0" bIns="0" rtlCol="0" anchor="ctr">
                <a:spAutoFit/>
              </a:bodyPr>
              <a:lstStyle/>
              <a:p>
                <a:pPr algn="ctr" defTabSz="932597">
                  <a:spcAft>
                    <a:spcPts val="612"/>
                  </a:spcAft>
                  <a:defRPr/>
                </a:pPr>
                <a:r>
                  <a:rPr lang="en-US" sz="1836" b="1" kern="0" dirty="0">
                    <a:solidFill>
                      <a:srgbClr val="FFB900"/>
                    </a:solidFill>
                  </a:rPr>
                  <a:t>1</a:t>
                </a:r>
                <a:endParaRPr lang="en-US" sz="2448" b="1" kern="0" dirty="0">
                  <a:solidFill>
                    <a:srgbClr val="FFB900"/>
                  </a:solidFill>
                </a:endParaRPr>
              </a:p>
            </p:txBody>
          </p:sp>
          <p:sp>
            <p:nvSpPr>
              <p:cNvPr id="203" name="TextBox 202"/>
              <p:cNvSpPr txBox="1"/>
              <p:nvPr/>
            </p:nvSpPr>
            <p:spPr>
              <a:xfrm flipH="1">
                <a:off x="2247972" y="3237519"/>
                <a:ext cx="365760" cy="397267"/>
              </a:xfrm>
              <a:prstGeom prst="ellipse">
                <a:avLst/>
              </a:prstGeom>
              <a:solidFill>
                <a:srgbClr val="FFFFFF"/>
              </a:solidFill>
              <a:ln w="57150">
                <a:solidFill>
                  <a:srgbClr val="FFB900"/>
                </a:solidFill>
              </a:ln>
            </p:spPr>
            <p:txBody>
              <a:bodyPr wrap="square" lIns="0" tIns="0" rIns="0" bIns="0" rtlCol="0" anchor="ctr">
                <a:spAutoFit/>
              </a:bodyPr>
              <a:lstStyle/>
              <a:p>
                <a:pPr algn="ctr" defTabSz="932597">
                  <a:spcAft>
                    <a:spcPts val="612"/>
                  </a:spcAft>
                  <a:defRPr/>
                </a:pPr>
                <a:r>
                  <a:rPr lang="en-US" sz="1836" b="1" kern="0" dirty="0">
                    <a:solidFill>
                      <a:srgbClr val="FFB900"/>
                    </a:solidFill>
                  </a:rPr>
                  <a:t>2</a:t>
                </a:r>
                <a:endParaRPr lang="en-US" sz="2448" b="1" kern="0" dirty="0">
                  <a:solidFill>
                    <a:srgbClr val="FFB900"/>
                  </a:solidFill>
                </a:endParaRPr>
              </a:p>
            </p:txBody>
          </p:sp>
        </p:grpSp>
        <p:sp>
          <p:nvSpPr>
            <p:cNvPr id="200" name="TextBox 199"/>
            <p:cNvSpPr txBox="1"/>
            <p:nvPr/>
          </p:nvSpPr>
          <p:spPr>
            <a:xfrm flipH="1">
              <a:off x="2260865" y="2756108"/>
              <a:ext cx="2365897" cy="197746"/>
            </a:xfrm>
            <a:prstGeom prst="rect">
              <a:avLst/>
            </a:prstGeom>
            <a:noFill/>
          </p:spPr>
          <p:txBody>
            <a:bodyPr wrap="square" lIns="0" tIns="0" rIns="0" bIns="0" rtlCol="0">
              <a:spAutoFit/>
            </a:bodyPr>
            <a:lstStyle/>
            <a:p>
              <a:pPr algn="ctr" defTabSz="932597">
                <a:lnSpc>
                  <a:spcPct val="90000"/>
                </a:lnSpc>
                <a:spcAft>
                  <a:spcPts val="612"/>
                </a:spcAft>
                <a:defRPr/>
              </a:pPr>
              <a:r>
                <a:rPr lang="en-US" sz="1428" kern="0" dirty="0">
                  <a:solidFill>
                    <a:srgbClr val="FFFFFF"/>
                  </a:solidFill>
                </a:rPr>
                <a:t>Access please</a:t>
              </a:r>
            </a:p>
          </p:txBody>
        </p:sp>
        <p:sp>
          <p:nvSpPr>
            <p:cNvPr id="201" name="TextBox 200"/>
            <p:cNvSpPr txBox="1"/>
            <p:nvPr/>
          </p:nvSpPr>
          <p:spPr>
            <a:xfrm flipH="1">
              <a:off x="2260865" y="3527205"/>
              <a:ext cx="2365897" cy="197746"/>
            </a:xfrm>
            <a:prstGeom prst="rect">
              <a:avLst/>
            </a:prstGeom>
            <a:noFill/>
          </p:spPr>
          <p:txBody>
            <a:bodyPr wrap="square" lIns="0" tIns="0" rIns="0" bIns="0" rtlCol="0">
              <a:spAutoFit/>
            </a:bodyPr>
            <a:lstStyle/>
            <a:p>
              <a:pPr algn="ctr" defTabSz="932597">
                <a:lnSpc>
                  <a:spcPct val="90000"/>
                </a:lnSpc>
                <a:spcAft>
                  <a:spcPts val="612"/>
                </a:spcAft>
                <a:defRPr/>
              </a:pPr>
              <a:r>
                <a:rPr lang="en-US" sz="1428" kern="0" dirty="0">
                  <a:solidFill>
                    <a:srgbClr val="FFFFFF"/>
                  </a:solidFill>
                </a:rPr>
                <a:t>You’re in</a:t>
              </a:r>
            </a:p>
          </p:txBody>
        </p:sp>
      </p:grpSp>
      <p:grpSp>
        <p:nvGrpSpPr>
          <p:cNvPr id="216" name="Group 215"/>
          <p:cNvGrpSpPr/>
          <p:nvPr/>
        </p:nvGrpSpPr>
        <p:grpSpPr>
          <a:xfrm>
            <a:off x="266337" y="1832153"/>
            <a:ext cx="5367342" cy="4278019"/>
            <a:chOff x="917004" y="1406407"/>
            <a:chExt cx="5262578" cy="4194517"/>
          </a:xfrm>
        </p:grpSpPr>
        <p:cxnSp>
          <p:nvCxnSpPr>
            <p:cNvPr id="217" name="Straight Arrow Connector 216"/>
            <p:cNvCxnSpPr/>
            <p:nvPr/>
          </p:nvCxnSpPr>
          <p:spPr>
            <a:xfrm>
              <a:off x="2595724" y="3859069"/>
              <a:ext cx="1722489" cy="1989"/>
            </a:xfrm>
            <a:prstGeom prst="straightConnector1">
              <a:avLst/>
            </a:prstGeom>
            <a:noFill/>
            <a:ln w="76200" cap="flat" cmpd="sng" algn="ctr">
              <a:solidFill>
                <a:srgbClr val="FFFFFF"/>
              </a:solidFill>
              <a:prstDash val="solid"/>
              <a:headEnd type="triangle"/>
              <a:tailEnd type="none"/>
            </a:ln>
            <a:effectLst/>
          </p:spPr>
        </p:cxnSp>
        <p:cxnSp>
          <p:nvCxnSpPr>
            <p:cNvPr id="218" name="Straight Arrow Connector 217"/>
            <p:cNvCxnSpPr/>
            <p:nvPr/>
          </p:nvCxnSpPr>
          <p:spPr>
            <a:xfrm>
              <a:off x="2871290" y="4641426"/>
              <a:ext cx="1497672" cy="13095"/>
            </a:xfrm>
            <a:prstGeom prst="straightConnector1">
              <a:avLst/>
            </a:prstGeom>
            <a:noFill/>
            <a:ln w="76200" cap="flat" cmpd="sng" algn="ctr">
              <a:solidFill>
                <a:srgbClr val="FFFFFF"/>
              </a:solidFill>
              <a:prstDash val="solid"/>
              <a:headEnd type="none"/>
              <a:tailEnd type="triangle"/>
            </a:ln>
            <a:effectLst/>
          </p:spPr>
        </p:cxnSp>
        <p:cxnSp>
          <p:nvCxnSpPr>
            <p:cNvPr id="219" name="Straight Arrow Connector 218"/>
            <p:cNvCxnSpPr/>
            <p:nvPr/>
          </p:nvCxnSpPr>
          <p:spPr>
            <a:xfrm flipH="1">
              <a:off x="2840431" y="3072880"/>
              <a:ext cx="1608795" cy="0"/>
            </a:xfrm>
            <a:prstGeom prst="straightConnector1">
              <a:avLst/>
            </a:prstGeom>
            <a:noFill/>
            <a:ln w="76200" cap="flat" cmpd="sng" algn="ctr">
              <a:solidFill>
                <a:srgbClr val="FFFFFF"/>
              </a:solidFill>
              <a:prstDash val="solid"/>
              <a:headEnd type="triangle"/>
              <a:tailEnd type="none"/>
            </a:ln>
            <a:effectLst/>
          </p:spPr>
        </p:cxnSp>
        <p:sp>
          <p:nvSpPr>
            <p:cNvPr id="220" name="TextBox 219"/>
            <p:cNvSpPr txBox="1"/>
            <p:nvPr/>
          </p:nvSpPr>
          <p:spPr>
            <a:xfrm flipH="1">
              <a:off x="4594962" y="1818570"/>
              <a:ext cx="1270391" cy="395493"/>
            </a:xfrm>
            <a:prstGeom prst="rect">
              <a:avLst/>
            </a:prstGeom>
            <a:noFill/>
          </p:spPr>
          <p:txBody>
            <a:bodyPr wrap="square" lIns="0" tIns="0" rIns="0" bIns="0" rtlCol="0">
              <a:spAutoFit/>
            </a:bodyPr>
            <a:lstStyle/>
            <a:p>
              <a:pPr algn="ctr" defTabSz="932597">
                <a:lnSpc>
                  <a:spcPct val="90000"/>
                </a:lnSpc>
                <a:spcAft>
                  <a:spcPts val="612"/>
                </a:spcAft>
                <a:defRPr/>
              </a:pPr>
              <a:r>
                <a:rPr lang="en-US" sz="1428" kern="0" dirty="0">
                  <a:solidFill>
                    <a:srgbClr val="FFFFFF"/>
                  </a:solidFill>
                </a:rPr>
                <a:t>Company Resources</a:t>
              </a:r>
            </a:p>
          </p:txBody>
        </p:sp>
        <p:grpSp>
          <p:nvGrpSpPr>
            <p:cNvPr id="221" name="Group 220"/>
            <p:cNvGrpSpPr/>
            <p:nvPr/>
          </p:nvGrpSpPr>
          <p:grpSpPr>
            <a:xfrm>
              <a:off x="4838252" y="2260985"/>
              <a:ext cx="1341330" cy="2764338"/>
              <a:chOff x="8019594" y="4262536"/>
              <a:chExt cx="1371601" cy="2826723"/>
            </a:xfrm>
          </p:grpSpPr>
          <p:grpSp>
            <p:nvGrpSpPr>
              <p:cNvPr id="244" name="Group 243"/>
              <p:cNvGrpSpPr/>
              <p:nvPr/>
            </p:nvGrpSpPr>
            <p:grpSpPr>
              <a:xfrm>
                <a:off x="8019594" y="4262536"/>
                <a:ext cx="1371601" cy="1371600"/>
                <a:chOff x="8052342" y="5302735"/>
                <a:chExt cx="1371601" cy="1371600"/>
              </a:xfrm>
            </p:grpSpPr>
            <p:sp>
              <p:nvSpPr>
                <p:cNvPr id="248" name="Rectangle 247"/>
                <p:cNvSpPr/>
                <p:nvPr/>
              </p:nvSpPr>
              <p:spPr bwMode="auto">
                <a:xfrm flipH="1">
                  <a:off x="8052342" y="5302735"/>
                  <a:ext cx="1371601" cy="137160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139891" rIns="0" bIns="0"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r>
                    <a:rPr lang="en-US" sz="1428" kern="0" dirty="0">
                      <a:solidFill>
                        <a:srgbClr val="FFB900"/>
                      </a:solidFill>
                      <a:latin typeface="Segoe UI"/>
                      <a:ea typeface="Segoe UI" pitchFamily="34" charset="0"/>
                      <a:cs typeface="Segoe UI" pitchFamily="34" charset="0"/>
                    </a:rPr>
                    <a:t>Documents</a:t>
                  </a:r>
                </a:p>
              </p:txBody>
            </p:sp>
            <p:sp>
              <p:nvSpPr>
                <p:cNvPr id="249" name="Freeform 22"/>
                <p:cNvSpPr>
                  <a:spLocks noChangeAspect="1" noEditPoints="1"/>
                </p:cNvSpPr>
                <p:nvPr/>
              </p:nvSpPr>
              <p:spPr bwMode="black">
                <a:xfrm>
                  <a:off x="8453093" y="5869867"/>
                  <a:ext cx="570101" cy="355842"/>
                </a:xfrm>
                <a:custGeom>
                  <a:avLst/>
                  <a:gdLst>
                    <a:gd name="T0" fmla="*/ 398 w 439"/>
                    <a:gd name="T1" fmla="*/ 177 h 273"/>
                    <a:gd name="T2" fmla="*/ 439 w 439"/>
                    <a:gd name="T3" fmla="*/ 226 h 273"/>
                    <a:gd name="T4" fmla="*/ 398 w 439"/>
                    <a:gd name="T5" fmla="*/ 273 h 273"/>
                    <a:gd name="T6" fmla="*/ 162 w 439"/>
                    <a:gd name="T7" fmla="*/ 273 h 273"/>
                    <a:gd name="T8" fmla="*/ 101 w 439"/>
                    <a:gd name="T9" fmla="*/ 211 h 273"/>
                    <a:gd name="T10" fmla="*/ 160 w 439"/>
                    <a:gd name="T11" fmla="*/ 155 h 273"/>
                    <a:gd name="T12" fmla="*/ 217 w 439"/>
                    <a:gd name="T13" fmla="*/ 85 h 273"/>
                    <a:gd name="T14" fmla="*/ 302 w 439"/>
                    <a:gd name="T15" fmla="*/ 118 h 273"/>
                    <a:gd name="T16" fmla="*/ 362 w 439"/>
                    <a:gd name="T17" fmla="*/ 116 h 273"/>
                    <a:gd name="T18" fmla="*/ 398 w 439"/>
                    <a:gd name="T19" fmla="*/ 177 h 273"/>
                    <a:gd name="T20" fmla="*/ 86 w 439"/>
                    <a:gd name="T21" fmla="*/ 213 h 273"/>
                    <a:gd name="T22" fmla="*/ 149 w 439"/>
                    <a:gd name="T23" fmla="*/ 144 h 273"/>
                    <a:gd name="T24" fmla="*/ 213 w 439"/>
                    <a:gd name="T25" fmla="*/ 73 h 273"/>
                    <a:gd name="T26" fmla="*/ 305 w 439"/>
                    <a:gd name="T27" fmla="*/ 103 h 273"/>
                    <a:gd name="T28" fmla="*/ 336 w 439"/>
                    <a:gd name="T29" fmla="*/ 97 h 273"/>
                    <a:gd name="T30" fmla="*/ 276 w 439"/>
                    <a:gd name="T31" fmla="*/ 19 h 273"/>
                    <a:gd name="T32" fmla="*/ 161 w 439"/>
                    <a:gd name="T33" fmla="*/ 61 h 273"/>
                    <a:gd name="T34" fmla="*/ 92 w 439"/>
                    <a:gd name="T35" fmla="*/ 60 h 273"/>
                    <a:gd name="T36" fmla="*/ 53 w 439"/>
                    <a:gd name="T37" fmla="*/ 135 h 273"/>
                    <a:gd name="T38" fmla="*/ 0 w 439"/>
                    <a:gd name="T39" fmla="*/ 196 h 273"/>
                    <a:gd name="T40" fmla="*/ 59 w 439"/>
                    <a:gd name="T41" fmla="*/ 255 h 273"/>
                    <a:gd name="T42" fmla="*/ 98 w 439"/>
                    <a:gd name="T43" fmla="*/ 255 h 273"/>
                    <a:gd name="T44" fmla="*/ 86 w 439"/>
                    <a:gd name="T45" fmla="*/ 21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9" h="273">
                      <a:moveTo>
                        <a:pt x="398" y="177"/>
                      </a:moveTo>
                      <a:cubicBezTo>
                        <a:pt x="398" y="177"/>
                        <a:pt x="439" y="181"/>
                        <a:pt x="439" y="226"/>
                      </a:cubicBezTo>
                      <a:cubicBezTo>
                        <a:pt x="439" y="248"/>
                        <a:pt x="427" y="273"/>
                        <a:pt x="398" y="273"/>
                      </a:cubicBezTo>
                      <a:cubicBezTo>
                        <a:pt x="398" y="273"/>
                        <a:pt x="177" y="273"/>
                        <a:pt x="162" y="273"/>
                      </a:cubicBezTo>
                      <a:cubicBezTo>
                        <a:pt x="117" y="273"/>
                        <a:pt x="101" y="242"/>
                        <a:pt x="101" y="211"/>
                      </a:cubicBezTo>
                      <a:cubicBezTo>
                        <a:pt x="101" y="157"/>
                        <a:pt x="160" y="155"/>
                        <a:pt x="160" y="155"/>
                      </a:cubicBezTo>
                      <a:cubicBezTo>
                        <a:pt x="160" y="155"/>
                        <a:pt x="165" y="97"/>
                        <a:pt x="217" y="85"/>
                      </a:cubicBezTo>
                      <a:cubicBezTo>
                        <a:pt x="263" y="75"/>
                        <a:pt x="289" y="99"/>
                        <a:pt x="302" y="118"/>
                      </a:cubicBezTo>
                      <a:cubicBezTo>
                        <a:pt x="302" y="118"/>
                        <a:pt x="330" y="102"/>
                        <a:pt x="362" y="116"/>
                      </a:cubicBezTo>
                      <a:cubicBezTo>
                        <a:pt x="381" y="124"/>
                        <a:pt x="399" y="144"/>
                        <a:pt x="398" y="177"/>
                      </a:cubicBezTo>
                      <a:close/>
                      <a:moveTo>
                        <a:pt x="86" y="213"/>
                      </a:moveTo>
                      <a:cubicBezTo>
                        <a:pt x="86" y="153"/>
                        <a:pt x="149" y="144"/>
                        <a:pt x="149" y="144"/>
                      </a:cubicBezTo>
                      <a:cubicBezTo>
                        <a:pt x="149" y="144"/>
                        <a:pt x="157" y="87"/>
                        <a:pt x="213" y="73"/>
                      </a:cubicBezTo>
                      <a:cubicBezTo>
                        <a:pt x="258" y="62"/>
                        <a:pt x="291" y="81"/>
                        <a:pt x="305" y="103"/>
                      </a:cubicBezTo>
                      <a:cubicBezTo>
                        <a:pt x="305" y="103"/>
                        <a:pt x="315" y="97"/>
                        <a:pt x="336" y="97"/>
                      </a:cubicBezTo>
                      <a:cubicBezTo>
                        <a:pt x="334" y="78"/>
                        <a:pt x="320" y="37"/>
                        <a:pt x="276" y="19"/>
                      </a:cubicBezTo>
                      <a:cubicBezTo>
                        <a:pt x="225" y="0"/>
                        <a:pt x="181" y="24"/>
                        <a:pt x="161" y="61"/>
                      </a:cubicBezTo>
                      <a:cubicBezTo>
                        <a:pt x="161" y="61"/>
                        <a:pt x="129" y="41"/>
                        <a:pt x="92" y="60"/>
                      </a:cubicBezTo>
                      <a:cubicBezTo>
                        <a:pt x="66" y="74"/>
                        <a:pt x="50" y="105"/>
                        <a:pt x="53" y="135"/>
                      </a:cubicBezTo>
                      <a:cubicBezTo>
                        <a:pt x="53" y="135"/>
                        <a:pt x="0" y="139"/>
                        <a:pt x="0" y="196"/>
                      </a:cubicBezTo>
                      <a:cubicBezTo>
                        <a:pt x="0" y="227"/>
                        <a:pt x="28" y="255"/>
                        <a:pt x="59" y="255"/>
                      </a:cubicBezTo>
                      <a:cubicBezTo>
                        <a:pt x="98" y="255"/>
                        <a:pt x="98" y="255"/>
                        <a:pt x="98" y="255"/>
                      </a:cubicBezTo>
                      <a:cubicBezTo>
                        <a:pt x="88" y="240"/>
                        <a:pt x="86" y="225"/>
                        <a:pt x="86" y="213"/>
                      </a:cubicBezTo>
                      <a:close/>
                    </a:path>
                  </a:pathLst>
                </a:custGeom>
                <a:solidFill>
                  <a:srgbClr val="FFB900"/>
                </a:solidFill>
                <a:ln>
                  <a:noFill/>
                </a:ln>
              </p:spPr>
              <p:txBody>
                <a:bodyPr vert="horz" wrap="square" lIns="91405" tIns="45703" rIns="91405" bIns="45703" numCol="1" anchor="t" anchorCtr="0" compatLnSpc="1">
                  <a:prstTxWarp prst="textNoShape">
                    <a:avLst/>
                  </a:prstTxWarp>
                </a:bodyPr>
                <a:lstStyle/>
                <a:p>
                  <a:pPr algn="ctr" defTabSz="932377">
                    <a:defRPr/>
                  </a:pPr>
                  <a:endParaRPr lang="en-US" sz="1836" kern="0" dirty="0">
                    <a:solidFill>
                      <a:srgbClr val="FFFFFF"/>
                    </a:solidFill>
                  </a:endParaRPr>
                </a:p>
              </p:txBody>
            </p:sp>
          </p:grpSp>
          <p:grpSp>
            <p:nvGrpSpPr>
              <p:cNvPr id="245" name="Group 244"/>
              <p:cNvGrpSpPr/>
              <p:nvPr/>
            </p:nvGrpSpPr>
            <p:grpSpPr>
              <a:xfrm>
                <a:off x="8019594" y="5717659"/>
                <a:ext cx="1371600" cy="1371600"/>
                <a:chOff x="8019594" y="5717659"/>
                <a:chExt cx="1371600" cy="1371600"/>
              </a:xfrm>
            </p:grpSpPr>
            <p:sp>
              <p:nvSpPr>
                <p:cNvPr id="246" name="Rectangle 245"/>
                <p:cNvSpPr/>
                <p:nvPr/>
              </p:nvSpPr>
              <p:spPr bwMode="auto">
                <a:xfrm flipH="1">
                  <a:off x="8019594" y="5717659"/>
                  <a:ext cx="1371600" cy="137160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139891" rIns="0" bIns="0"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defRPr/>
                  </a:pPr>
                  <a:r>
                    <a:rPr lang="en-US" sz="1428" kern="0" dirty="0">
                      <a:solidFill>
                        <a:srgbClr val="FFB900"/>
                      </a:solidFill>
                      <a:latin typeface="Segoe UI"/>
                      <a:ea typeface="Segoe UI" pitchFamily="34" charset="0"/>
                      <a:cs typeface="Segoe UI" pitchFamily="34" charset="0"/>
                    </a:rPr>
                    <a:t>Email</a:t>
                  </a:r>
                </a:p>
              </p:txBody>
            </p:sp>
            <p:sp>
              <p:nvSpPr>
                <p:cNvPr id="247" name="Freeform 246"/>
                <p:cNvSpPr>
                  <a:spLocks noChangeAspect="1"/>
                </p:cNvSpPr>
                <p:nvPr/>
              </p:nvSpPr>
              <p:spPr bwMode="black">
                <a:xfrm>
                  <a:off x="8510631" y="6346847"/>
                  <a:ext cx="412459" cy="293786"/>
                </a:xfrm>
                <a:custGeom>
                  <a:avLst/>
                  <a:gdLst>
                    <a:gd name="connsiteX0" fmla="*/ 444931 w 444931"/>
                    <a:gd name="connsiteY0" fmla="*/ 85811 h 316789"/>
                    <a:gd name="connsiteX1" fmla="*/ 444931 w 444931"/>
                    <a:gd name="connsiteY1" fmla="*/ 316789 h 316789"/>
                    <a:gd name="connsiteX2" fmla="*/ 0 w 444931"/>
                    <a:gd name="connsiteY2" fmla="*/ 316789 h 316789"/>
                    <a:gd name="connsiteX3" fmla="*/ 0 w 444931"/>
                    <a:gd name="connsiteY3" fmla="*/ 90868 h 316789"/>
                    <a:gd name="connsiteX4" fmla="*/ 216980 w 444931"/>
                    <a:gd name="connsiteY4" fmla="*/ 211312 h 316789"/>
                    <a:gd name="connsiteX5" fmla="*/ 217910 w 444931"/>
                    <a:gd name="connsiteY5" fmla="*/ 209638 h 316789"/>
                    <a:gd name="connsiteX6" fmla="*/ 218839 w 444931"/>
                    <a:gd name="connsiteY6" fmla="*/ 211313 h 316789"/>
                    <a:gd name="connsiteX7" fmla="*/ 0 w 444931"/>
                    <a:gd name="connsiteY7" fmla="*/ 0 h 316789"/>
                    <a:gd name="connsiteX8" fmla="*/ 444931 w 444931"/>
                    <a:gd name="connsiteY8" fmla="*/ 0 h 316789"/>
                    <a:gd name="connsiteX9" fmla="*/ 444931 w 444931"/>
                    <a:gd name="connsiteY9" fmla="*/ 33520 h 316789"/>
                    <a:gd name="connsiteX10" fmla="*/ 217910 w 444931"/>
                    <a:gd name="connsiteY10" fmla="*/ 159538 h 316789"/>
                    <a:gd name="connsiteX11" fmla="*/ 0 w 444931"/>
                    <a:gd name="connsiteY11" fmla="*/ 38578 h 316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931" h="316789">
                      <a:moveTo>
                        <a:pt x="444931" y="85811"/>
                      </a:moveTo>
                      <a:lnTo>
                        <a:pt x="444931" y="316789"/>
                      </a:lnTo>
                      <a:lnTo>
                        <a:pt x="0" y="316789"/>
                      </a:lnTo>
                      <a:lnTo>
                        <a:pt x="0" y="90868"/>
                      </a:lnTo>
                      <a:lnTo>
                        <a:pt x="216980" y="211312"/>
                      </a:lnTo>
                      <a:lnTo>
                        <a:pt x="217910" y="209638"/>
                      </a:lnTo>
                      <a:lnTo>
                        <a:pt x="218839" y="211313"/>
                      </a:lnTo>
                      <a:close/>
                      <a:moveTo>
                        <a:pt x="0" y="0"/>
                      </a:moveTo>
                      <a:lnTo>
                        <a:pt x="444931" y="0"/>
                      </a:lnTo>
                      <a:lnTo>
                        <a:pt x="444931" y="33520"/>
                      </a:lnTo>
                      <a:lnTo>
                        <a:pt x="217910" y="159538"/>
                      </a:lnTo>
                      <a:lnTo>
                        <a:pt x="0" y="38578"/>
                      </a:lnTo>
                      <a:close/>
                    </a:path>
                  </a:pathLst>
                </a:cu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82809" tIns="146247" rIns="182809" bIns="146247" numCol="1" spcCol="0" rtlCol="0" fromWordArt="0" anchor="t" anchorCtr="0" forceAA="0" compatLnSpc="1">
                  <a:prstTxWarp prst="textNoShape">
                    <a:avLst/>
                  </a:prstTxWarp>
                  <a:noAutofit/>
                </a:bodyPr>
                <a:lstStyle/>
                <a:p>
                  <a:pPr algn="ctr" defTabSz="932107" fontAlgn="base">
                    <a:lnSpc>
                      <a:spcPct val="90000"/>
                    </a:lnSpc>
                    <a:spcBef>
                      <a:spcPct val="0"/>
                    </a:spcBef>
                    <a:spcAft>
                      <a:spcPct val="0"/>
                    </a:spcAft>
                    <a:defRPr/>
                  </a:pPr>
                  <a:endParaRPr lang="en-US" sz="244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grpSp>
          <p:nvGrpSpPr>
            <p:cNvPr id="222" name="Group 221"/>
            <p:cNvGrpSpPr/>
            <p:nvPr/>
          </p:nvGrpSpPr>
          <p:grpSpPr>
            <a:xfrm>
              <a:off x="1359242" y="3585701"/>
              <a:ext cx="778552" cy="2015223"/>
              <a:chOff x="1431812" y="3585701"/>
              <a:chExt cx="778552" cy="2015223"/>
            </a:xfrm>
            <a:solidFill>
              <a:srgbClr val="FFFFFF"/>
            </a:solidFill>
          </p:grpSpPr>
          <p:sp>
            <p:nvSpPr>
              <p:cNvPr id="242" name="Freeform 241"/>
              <p:cNvSpPr>
                <a:spLocks/>
              </p:cNvSpPr>
              <p:nvPr/>
            </p:nvSpPr>
            <p:spPr bwMode="black">
              <a:xfrm flipH="1">
                <a:off x="1431812" y="3958971"/>
                <a:ext cx="778552" cy="1641953"/>
              </a:xfrm>
              <a:custGeom>
                <a:avLst/>
                <a:gdLst>
                  <a:gd name="connsiteX0" fmla="*/ 132681 w 481231"/>
                  <a:gd name="connsiteY0" fmla="*/ 0 h 1014908"/>
                  <a:gd name="connsiteX1" fmla="*/ 233104 w 481231"/>
                  <a:gd name="connsiteY1" fmla="*/ 0 h 1014908"/>
                  <a:gd name="connsiteX2" fmla="*/ 248127 w 481231"/>
                  <a:gd name="connsiteY2" fmla="*/ 0 h 1014908"/>
                  <a:gd name="connsiteX3" fmla="*/ 348550 w 481231"/>
                  <a:gd name="connsiteY3" fmla="*/ 0 h 1014908"/>
                  <a:gd name="connsiteX4" fmla="*/ 481231 w 481231"/>
                  <a:gd name="connsiteY4" fmla="*/ 131735 h 1014908"/>
                  <a:gd name="connsiteX5" fmla="*/ 481231 w 481231"/>
                  <a:gd name="connsiteY5" fmla="*/ 449300 h 1014908"/>
                  <a:gd name="connsiteX6" fmla="*/ 436716 w 481231"/>
                  <a:gd name="connsiteY6" fmla="*/ 494565 h 1014908"/>
                  <a:gd name="connsiteX7" fmla="*/ 392246 w 481231"/>
                  <a:gd name="connsiteY7" fmla="*/ 449300 h 1014908"/>
                  <a:gd name="connsiteX8" fmla="*/ 392246 w 481231"/>
                  <a:gd name="connsiteY8" fmla="*/ 162385 h 1014908"/>
                  <a:gd name="connsiteX9" fmla="*/ 368784 w 481231"/>
                  <a:gd name="connsiteY9" fmla="*/ 162385 h 1014908"/>
                  <a:gd name="connsiteX10" fmla="*/ 368784 w 481231"/>
                  <a:gd name="connsiteY10" fmla="*/ 955130 h 1014908"/>
                  <a:gd name="connsiteX11" fmla="*/ 308081 w 481231"/>
                  <a:gd name="connsiteY11" fmla="*/ 1014908 h 1014908"/>
                  <a:gd name="connsiteX12" fmla="*/ 248198 w 481231"/>
                  <a:gd name="connsiteY12" fmla="*/ 955130 h 1014908"/>
                  <a:gd name="connsiteX13" fmla="*/ 248198 w 481231"/>
                  <a:gd name="connsiteY13" fmla="*/ 496899 h 1014908"/>
                  <a:gd name="connsiteX14" fmla="*/ 248127 w 481231"/>
                  <a:gd name="connsiteY14" fmla="*/ 496899 h 1014908"/>
                  <a:gd name="connsiteX15" fmla="*/ 233104 w 481231"/>
                  <a:gd name="connsiteY15" fmla="*/ 496899 h 1014908"/>
                  <a:gd name="connsiteX16" fmla="*/ 233033 w 481231"/>
                  <a:gd name="connsiteY16" fmla="*/ 496899 h 1014908"/>
                  <a:gd name="connsiteX17" fmla="*/ 233033 w 481231"/>
                  <a:gd name="connsiteY17" fmla="*/ 955130 h 1014908"/>
                  <a:gd name="connsiteX18" fmla="*/ 173150 w 481231"/>
                  <a:gd name="connsiteY18" fmla="*/ 1014908 h 1014908"/>
                  <a:gd name="connsiteX19" fmla="*/ 112447 w 481231"/>
                  <a:gd name="connsiteY19" fmla="*/ 955130 h 1014908"/>
                  <a:gd name="connsiteX20" fmla="*/ 112447 w 481231"/>
                  <a:gd name="connsiteY20" fmla="*/ 162385 h 1014908"/>
                  <a:gd name="connsiteX21" fmla="*/ 88985 w 481231"/>
                  <a:gd name="connsiteY21" fmla="*/ 162385 h 1014908"/>
                  <a:gd name="connsiteX22" fmla="*/ 88985 w 481231"/>
                  <a:gd name="connsiteY22" fmla="*/ 449300 h 1014908"/>
                  <a:gd name="connsiteX23" fmla="*/ 44515 w 481231"/>
                  <a:gd name="connsiteY23" fmla="*/ 494565 h 1014908"/>
                  <a:gd name="connsiteX24" fmla="*/ 0 w 481231"/>
                  <a:gd name="connsiteY24" fmla="*/ 449300 h 1014908"/>
                  <a:gd name="connsiteX25" fmla="*/ 0 w 481231"/>
                  <a:gd name="connsiteY25" fmla="*/ 131735 h 1014908"/>
                  <a:gd name="connsiteX26" fmla="*/ 132681 w 481231"/>
                  <a:gd name="connsiteY26" fmla="*/ 0 h 1014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1231" h="1014908">
                    <a:moveTo>
                      <a:pt x="132681" y="0"/>
                    </a:moveTo>
                    <a:lnTo>
                      <a:pt x="233104" y="0"/>
                    </a:lnTo>
                    <a:lnTo>
                      <a:pt x="248127" y="0"/>
                    </a:lnTo>
                    <a:lnTo>
                      <a:pt x="348550" y="0"/>
                    </a:lnTo>
                    <a:cubicBezTo>
                      <a:pt x="422165" y="0"/>
                      <a:pt x="481231" y="58966"/>
                      <a:pt x="481231" y="131735"/>
                    </a:cubicBezTo>
                    <a:lnTo>
                      <a:pt x="481231" y="449300"/>
                    </a:lnTo>
                    <a:cubicBezTo>
                      <a:pt x="481231" y="474368"/>
                      <a:pt x="460997" y="494565"/>
                      <a:pt x="436716" y="494565"/>
                    </a:cubicBezTo>
                    <a:cubicBezTo>
                      <a:pt x="411662" y="494565"/>
                      <a:pt x="392246" y="474368"/>
                      <a:pt x="392246" y="449300"/>
                    </a:cubicBezTo>
                    <a:lnTo>
                      <a:pt x="392246" y="162385"/>
                    </a:lnTo>
                    <a:lnTo>
                      <a:pt x="368784" y="162385"/>
                    </a:lnTo>
                    <a:lnTo>
                      <a:pt x="368784" y="955130"/>
                    </a:lnTo>
                    <a:cubicBezTo>
                      <a:pt x="368784" y="988216"/>
                      <a:pt x="341275" y="1014908"/>
                      <a:pt x="308081" y="1014908"/>
                    </a:cubicBezTo>
                    <a:cubicBezTo>
                      <a:pt x="274934" y="1014908"/>
                      <a:pt x="248198" y="988216"/>
                      <a:pt x="248198" y="955130"/>
                    </a:cubicBezTo>
                    <a:lnTo>
                      <a:pt x="248198" y="496899"/>
                    </a:lnTo>
                    <a:lnTo>
                      <a:pt x="248127" y="496899"/>
                    </a:lnTo>
                    <a:lnTo>
                      <a:pt x="233104" y="496899"/>
                    </a:lnTo>
                    <a:lnTo>
                      <a:pt x="233033" y="496899"/>
                    </a:lnTo>
                    <a:lnTo>
                      <a:pt x="233033" y="955130"/>
                    </a:lnTo>
                    <a:cubicBezTo>
                      <a:pt x="233033" y="988216"/>
                      <a:pt x="206297" y="1014908"/>
                      <a:pt x="173150" y="1014908"/>
                    </a:cubicBezTo>
                    <a:cubicBezTo>
                      <a:pt x="139956" y="1014908"/>
                      <a:pt x="112447" y="988216"/>
                      <a:pt x="112447" y="955130"/>
                    </a:cubicBezTo>
                    <a:lnTo>
                      <a:pt x="112447" y="162385"/>
                    </a:lnTo>
                    <a:lnTo>
                      <a:pt x="88985" y="162385"/>
                    </a:lnTo>
                    <a:lnTo>
                      <a:pt x="88985" y="449300"/>
                    </a:lnTo>
                    <a:cubicBezTo>
                      <a:pt x="88985" y="474368"/>
                      <a:pt x="69569" y="494565"/>
                      <a:pt x="44515" y="494565"/>
                    </a:cubicBezTo>
                    <a:cubicBezTo>
                      <a:pt x="20234" y="494565"/>
                      <a:pt x="0" y="474368"/>
                      <a:pt x="0" y="449300"/>
                    </a:cubicBezTo>
                    <a:lnTo>
                      <a:pt x="0" y="131735"/>
                    </a:lnTo>
                    <a:cubicBezTo>
                      <a:pt x="0" y="58966"/>
                      <a:pt x="59066" y="0"/>
                      <a:pt x="13268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noAutofit/>
              </a:bodyPr>
              <a:lstStyle/>
              <a:p>
                <a:pPr defTabSz="932597">
                  <a:defRPr/>
                </a:pPr>
                <a:endParaRPr lang="en-US" sz="1428" kern="0">
                  <a:solidFill>
                    <a:srgbClr val="505050"/>
                  </a:solidFill>
                </a:endParaRPr>
              </a:p>
            </p:txBody>
          </p:sp>
          <p:sp>
            <p:nvSpPr>
              <p:cNvPr id="243" name="Oval 38"/>
              <p:cNvSpPr>
                <a:spLocks noChangeArrowheads="1"/>
              </p:cNvSpPr>
              <p:nvPr/>
            </p:nvSpPr>
            <p:spPr bwMode="black">
              <a:xfrm flipH="1">
                <a:off x="1656628" y="3585701"/>
                <a:ext cx="328920" cy="33327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defTabSz="932597">
                  <a:defRPr/>
                </a:pPr>
                <a:endParaRPr lang="en-US" sz="1428" kern="0">
                  <a:solidFill>
                    <a:srgbClr val="505050"/>
                  </a:solidFill>
                </a:endParaRPr>
              </a:p>
            </p:txBody>
          </p:sp>
        </p:grpSp>
        <p:grpSp>
          <p:nvGrpSpPr>
            <p:cNvPr id="223" name="Group 222"/>
            <p:cNvGrpSpPr/>
            <p:nvPr/>
          </p:nvGrpSpPr>
          <p:grpSpPr>
            <a:xfrm>
              <a:off x="1079425" y="4339249"/>
              <a:ext cx="1338185" cy="930355"/>
              <a:chOff x="1079425" y="4339249"/>
              <a:chExt cx="1338185" cy="930355"/>
            </a:xfrm>
          </p:grpSpPr>
          <p:sp>
            <p:nvSpPr>
              <p:cNvPr id="240" name="Rectangle 239"/>
              <p:cNvSpPr/>
              <p:nvPr/>
            </p:nvSpPr>
            <p:spPr bwMode="auto">
              <a:xfrm>
                <a:off x="1216660" y="4369729"/>
                <a:ext cx="1074420" cy="741501"/>
              </a:xfrm>
              <a:prstGeom prst="rect">
                <a:avLst/>
              </a:prstGeom>
              <a:solidFill>
                <a:srgbClr val="FFFFFF"/>
              </a:solidFill>
              <a:ln w="10795" cap="flat" cmpd="sng" algn="ctr">
                <a:noFill/>
                <a:prstDash val="solid"/>
                <a:headEnd type="none" w="med" len="med"/>
                <a:tailEnd type="none" w="med" len="med"/>
              </a:ln>
              <a:effectLst/>
            </p:spPr>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defRPr/>
                </a:pPr>
                <a:endParaRPr lang="en-US" sz="2040" kern="0" dirty="0">
                  <a:gradFill>
                    <a:gsLst>
                      <a:gs pos="16814">
                        <a:srgbClr val="FFFFFF"/>
                      </a:gs>
                      <a:gs pos="46000">
                        <a:srgbClr val="FFFFFF"/>
                      </a:gs>
                    </a:gsLst>
                    <a:lin ang="5400000" scaled="0"/>
                  </a:gradFill>
                  <a:latin typeface="Segoe UI"/>
                </a:endParaRPr>
              </a:p>
            </p:txBody>
          </p:sp>
          <p:sp>
            <p:nvSpPr>
              <p:cNvPr id="241" name="Freeform 20"/>
              <p:cNvSpPr>
                <a:spLocks noEditPoints="1"/>
              </p:cNvSpPr>
              <p:nvPr/>
            </p:nvSpPr>
            <p:spPr bwMode="black">
              <a:xfrm>
                <a:off x="1079425" y="4339249"/>
                <a:ext cx="1338185" cy="930355"/>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B900"/>
              </a:solidFill>
              <a:extLst/>
            </p:spPr>
            <p:txBody>
              <a:bodyPr vert="horz" wrap="square" lIns="83943" tIns="41972" rIns="83943" bIns="41972" numCol="1" anchor="t" anchorCtr="0" compatLnSpc="1">
                <a:prstTxWarp prst="textNoShape">
                  <a:avLst/>
                </a:prstTxWarp>
              </a:bodyPr>
              <a:lstStyle/>
              <a:p>
                <a:pPr defTabSz="932597">
                  <a:defRPr/>
                </a:pPr>
                <a:endParaRPr lang="en-US" sz="918" kern="0" dirty="0">
                  <a:solidFill>
                    <a:srgbClr val="FFFFFF"/>
                  </a:solidFill>
                </a:endParaRPr>
              </a:p>
            </p:txBody>
          </p:sp>
        </p:grpSp>
        <p:sp>
          <p:nvSpPr>
            <p:cNvPr id="225" name="TextBox 224"/>
            <p:cNvSpPr txBox="1"/>
            <p:nvPr/>
          </p:nvSpPr>
          <p:spPr>
            <a:xfrm flipH="1">
              <a:off x="3437248" y="3668411"/>
              <a:ext cx="365760" cy="397267"/>
            </a:xfrm>
            <a:prstGeom prst="ellipse">
              <a:avLst/>
            </a:prstGeom>
            <a:solidFill>
              <a:srgbClr val="FFFFFF"/>
            </a:solidFill>
            <a:ln w="57150">
              <a:solidFill>
                <a:srgbClr val="FFB900"/>
              </a:solidFill>
            </a:ln>
          </p:spPr>
          <p:txBody>
            <a:bodyPr wrap="square" lIns="0" tIns="0" rIns="0" bIns="0" rtlCol="0" anchor="ctr">
              <a:spAutoFit/>
            </a:bodyPr>
            <a:lstStyle/>
            <a:p>
              <a:pPr algn="ctr" defTabSz="932597">
                <a:spcAft>
                  <a:spcPts val="612"/>
                </a:spcAft>
                <a:defRPr/>
              </a:pPr>
              <a:r>
                <a:rPr lang="en-US" sz="1836" b="1" kern="0" dirty="0">
                  <a:solidFill>
                    <a:srgbClr val="FFB900"/>
                  </a:solidFill>
                </a:rPr>
                <a:t>2</a:t>
              </a:r>
              <a:endParaRPr lang="en-US" sz="2448" b="1" kern="0" dirty="0">
                <a:solidFill>
                  <a:srgbClr val="FFB900"/>
                </a:solidFill>
              </a:endParaRPr>
            </a:p>
          </p:txBody>
        </p:sp>
        <p:sp>
          <p:nvSpPr>
            <p:cNvPr id="226" name="TextBox 225"/>
            <p:cNvSpPr txBox="1"/>
            <p:nvPr/>
          </p:nvSpPr>
          <p:spPr>
            <a:xfrm flipH="1">
              <a:off x="3437248" y="4468723"/>
              <a:ext cx="365760" cy="397267"/>
            </a:xfrm>
            <a:prstGeom prst="ellipse">
              <a:avLst/>
            </a:prstGeom>
            <a:solidFill>
              <a:srgbClr val="FFFFFF"/>
            </a:solidFill>
            <a:ln w="57150">
              <a:solidFill>
                <a:srgbClr val="FFB900"/>
              </a:solidFill>
            </a:ln>
          </p:spPr>
          <p:txBody>
            <a:bodyPr wrap="square" lIns="0" tIns="0" rIns="0" bIns="0" rtlCol="0" anchor="ctr">
              <a:spAutoFit/>
            </a:bodyPr>
            <a:lstStyle/>
            <a:p>
              <a:pPr algn="ctr" defTabSz="932597">
                <a:spcAft>
                  <a:spcPts val="612"/>
                </a:spcAft>
                <a:defRPr/>
              </a:pPr>
              <a:r>
                <a:rPr lang="en-US" sz="1836" b="1" kern="0" dirty="0">
                  <a:solidFill>
                    <a:srgbClr val="FFB900"/>
                  </a:solidFill>
                </a:rPr>
                <a:t>1</a:t>
              </a:r>
              <a:endParaRPr lang="en-US" sz="2448" b="1" kern="0" dirty="0">
                <a:solidFill>
                  <a:srgbClr val="FFB900"/>
                </a:solidFill>
              </a:endParaRPr>
            </a:p>
          </p:txBody>
        </p:sp>
        <p:sp>
          <p:nvSpPr>
            <p:cNvPr id="227" name="TextBox 226"/>
            <p:cNvSpPr txBox="1"/>
            <p:nvPr/>
          </p:nvSpPr>
          <p:spPr>
            <a:xfrm flipH="1">
              <a:off x="3437248" y="2861048"/>
              <a:ext cx="365760" cy="397267"/>
            </a:xfrm>
            <a:prstGeom prst="ellipse">
              <a:avLst/>
            </a:prstGeom>
            <a:solidFill>
              <a:srgbClr val="FFFFFF"/>
            </a:solidFill>
            <a:ln w="57150">
              <a:solidFill>
                <a:srgbClr val="FFB900"/>
              </a:solidFill>
            </a:ln>
          </p:spPr>
          <p:txBody>
            <a:bodyPr wrap="square" lIns="0" tIns="0" rIns="0" bIns="0" rtlCol="0" anchor="ctr">
              <a:spAutoFit/>
            </a:bodyPr>
            <a:lstStyle/>
            <a:p>
              <a:pPr algn="ctr" defTabSz="932597">
                <a:spcAft>
                  <a:spcPts val="612"/>
                </a:spcAft>
                <a:defRPr/>
              </a:pPr>
              <a:r>
                <a:rPr lang="en-US" sz="1836" b="1" kern="0" dirty="0">
                  <a:solidFill>
                    <a:srgbClr val="FFB900"/>
                  </a:solidFill>
                </a:rPr>
                <a:t>5</a:t>
              </a:r>
              <a:endParaRPr lang="en-US" sz="2448" b="1" kern="0" dirty="0">
                <a:solidFill>
                  <a:srgbClr val="FFB900"/>
                </a:solidFill>
              </a:endParaRPr>
            </a:p>
          </p:txBody>
        </p:sp>
        <p:grpSp>
          <p:nvGrpSpPr>
            <p:cNvPr id="228" name="Group 227"/>
            <p:cNvGrpSpPr/>
            <p:nvPr/>
          </p:nvGrpSpPr>
          <p:grpSpPr>
            <a:xfrm>
              <a:off x="1314022" y="2863805"/>
              <a:ext cx="766053" cy="811720"/>
              <a:chOff x="1314022" y="2863804"/>
              <a:chExt cx="766053" cy="2060024"/>
            </a:xfrm>
          </p:grpSpPr>
          <p:cxnSp>
            <p:nvCxnSpPr>
              <p:cNvPr id="238" name="Straight Arrow Connector 237"/>
              <p:cNvCxnSpPr/>
              <p:nvPr/>
            </p:nvCxnSpPr>
            <p:spPr>
              <a:xfrm rot="16200000" flipH="1">
                <a:off x="509624" y="3668202"/>
                <a:ext cx="1608795" cy="0"/>
              </a:xfrm>
              <a:prstGeom prst="straightConnector1">
                <a:avLst/>
              </a:prstGeom>
              <a:noFill/>
              <a:ln w="76200" cap="flat" cmpd="sng" algn="ctr">
                <a:solidFill>
                  <a:srgbClr val="FFFFFF"/>
                </a:solidFill>
                <a:prstDash val="solid"/>
                <a:headEnd type="triangle"/>
                <a:tailEnd type="none"/>
              </a:ln>
              <a:effectLst/>
            </p:spPr>
          </p:cxnSp>
          <p:cxnSp>
            <p:nvCxnSpPr>
              <p:cNvPr id="239" name="Straight Arrow Connector 238"/>
              <p:cNvCxnSpPr/>
              <p:nvPr/>
            </p:nvCxnSpPr>
            <p:spPr>
              <a:xfrm rot="16200000" flipH="1">
                <a:off x="1275678" y="4119431"/>
                <a:ext cx="1608794" cy="0"/>
              </a:xfrm>
              <a:prstGeom prst="straightConnector1">
                <a:avLst/>
              </a:prstGeom>
              <a:noFill/>
              <a:ln w="76200" cap="flat" cmpd="sng" algn="ctr">
                <a:solidFill>
                  <a:srgbClr val="FFFFFF"/>
                </a:solidFill>
                <a:prstDash val="solid"/>
                <a:headEnd type="none"/>
                <a:tailEnd type="triangle"/>
              </a:ln>
              <a:effectLst/>
            </p:spPr>
          </p:cxnSp>
        </p:grpSp>
        <p:sp>
          <p:nvSpPr>
            <p:cNvPr id="229" name="TextBox 228"/>
            <p:cNvSpPr txBox="1"/>
            <p:nvPr/>
          </p:nvSpPr>
          <p:spPr>
            <a:xfrm flipH="1">
              <a:off x="1117943" y="3236845"/>
              <a:ext cx="365760" cy="397267"/>
            </a:xfrm>
            <a:prstGeom prst="ellipse">
              <a:avLst/>
            </a:prstGeom>
            <a:solidFill>
              <a:srgbClr val="FFFFFF"/>
            </a:solidFill>
            <a:ln w="57150">
              <a:solidFill>
                <a:srgbClr val="FFB900"/>
              </a:solidFill>
            </a:ln>
          </p:spPr>
          <p:txBody>
            <a:bodyPr wrap="square" lIns="0" tIns="0" rIns="0" bIns="0" rtlCol="0" anchor="ctr">
              <a:spAutoFit/>
            </a:bodyPr>
            <a:lstStyle/>
            <a:p>
              <a:pPr algn="ctr" defTabSz="932597">
                <a:spcAft>
                  <a:spcPts val="612"/>
                </a:spcAft>
                <a:defRPr/>
              </a:pPr>
              <a:r>
                <a:rPr lang="en-US" sz="1836" b="1" kern="0" dirty="0">
                  <a:solidFill>
                    <a:srgbClr val="FFB900"/>
                  </a:solidFill>
                </a:rPr>
                <a:t>3</a:t>
              </a:r>
              <a:endParaRPr lang="en-US" sz="2448" b="1" kern="0" dirty="0">
                <a:solidFill>
                  <a:srgbClr val="FFB900"/>
                </a:solidFill>
              </a:endParaRPr>
            </a:p>
          </p:txBody>
        </p:sp>
        <p:sp>
          <p:nvSpPr>
            <p:cNvPr id="230" name="TextBox 229"/>
            <p:cNvSpPr txBox="1"/>
            <p:nvPr/>
          </p:nvSpPr>
          <p:spPr>
            <a:xfrm flipH="1">
              <a:off x="1866341" y="2834241"/>
              <a:ext cx="365760" cy="397267"/>
            </a:xfrm>
            <a:prstGeom prst="ellipse">
              <a:avLst/>
            </a:prstGeom>
            <a:solidFill>
              <a:srgbClr val="FFFFFF"/>
            </a:solidFill>
            <a:ln w="57150">
              <a:solidFill>
                <a:srgbClr val="FFB900"/>
              </a:solidFill>
            </a:ln>
          </p:spPr>
          <p:txBody>
            <a:bodyPr wrap="square" lIns="0" tIns="0" rIns="0" bIns="0" rtlCol="0" anchor="ctr">
              <a:spAutoFit/>
            </a:bodyPr>
            <a:lstStyle/>
            <a:p>
              <a:pPr algn="ctr" defTabSz="932597">
                <a:spcAft>
                  <a:spcPts val="612"/>
                </a:spcAft>
                <a:defRPr/>
              </a:pPr>
              <a:r>
                <a:rPr lang="en-US" sz="1836" b="1" kern="0" dirty="0">
                  <a:solidFill>
                    <a:srgbClr val="FFB900"/>
                  </a:solidFill>
                </a:rPr>
                <a:t>4</a:t>
              </a:r>
              <a:endParaRPr lang="en-US" sz="2448" b="1" kern="0" dirty="0">
                <a:solidFill>
                  <a:srgbClr val="FFB900"/>
                </a:solidFill>
              </a:endParaRPr>
            </a:p>
          </p:txBody>
        </p:sp>
        <p:sp>
          <p:nvSpPr>
            <p:cNvPr id="231" name="TextBox 230"/>
            <p:cNvSpPr txBox="1"/>
            <p:nvPr/>
          </p:nvSpPr>
          <p:spPr>
            <a:xfrm flipH="1">
              <a:off x="2840430" y="2634373"/>
              <a:ext cx="1608795" cy="197746"/>
            </a:xfrm>
            <a:prstGeom prst="rect">
              <a:avLst/>
            </a:prstGeom>
            <a:noFill/>
          </p:spPr>
          <p:txBody>
            <a:bodyPr wrap="square" lIns="0" tIns="0" rIns="0" bIns="0" rtlCol="0">
              <a:spAutoFit/>
            </a:bodyPr>
            <a:lstStyle/>
            <a:p>
              <a:pPr algn="ctr" defTabSz="932597">
                <a:lnSpc>
                  <a:spcPct val="90000"/>
                </a:lnSpc>
                <a:spcAft>
                  <a:spcPts val="612"/>
                </a:spcAft>
                <a:defRPr/>
              </a:pPr>
              <a:r>
                <a:rPr lang="en-US" sz="1428" kern="0" dirty="0">
                  <a:solidFill>
                    <a:srgbClr val="FFFFFF"/>
                  </a:solidFill>
                </a:rPr>
                <a:t>Here is my proof</a:t>
              </a:r>
            </a:p>
          </p:txBody>
        </p:sp>
        <p:sp>
          <p:nvSpPr>
            <p:cNvPr id="232" name="TextBox 231"/>
            <p:cNvSpPr txBox="1"/>
            <p:nvPr/>
          </p:nvSpPr>
          <p:spPr>
            <a:xfrm flipH="1">
              <a:off x="2286615" y="3435478"/>
              <a:ext cx="2551636" cy="197746"/>
            </a:xfrm>
            <a:prstGeom prst="rect">
              <a:avLst/>
            </a:prstGeom>
            <a:noFill/>
          </p:spPr>
          <p:txBody>
            <a:bodyPr wrap="square" lIns="0" tIns="0" rIns="0" bIns="0" rtlCol="0">
              <a:spAutoFit/>
            </a:bodyPr>
            <a:lstStyle/>
            <a:p>
              <a:pPr algn="ctr" defTabSz="932597">
                <a:lnSpc>
                  <a:spcPct val="90000"/>
                </a:lnSpc>
                <a:spcAft>
                  <a:spcPts val="612"/>
                </a:spcAft>
                <a:defRPr/>
              </a:pPr>
              <a:r>
                <a:rPr lang="en-US" sz="1428" kern="0" dirty="0">
                  <a:solidFill>
                    <a:srgbClr val="FFFFFF"/>
                  </a:solidFill>
                </a:rPr>
                <a:t>Prove to me you are healthy</a:t>
              </a:r>
            </a:p>
          </p:txBody>
        </p:sp>
        <p:sp>
          <p:nvSpPr>
            <p:cNvPr id="233" name="TextBox 232"/>
            <p:cNvSpPr txBox="1"/>
            <p:nvPr/>
          </p:nvSpPr>
          <p:spPr>
            <a:xfrm flipH="1">
              <a:off x="2840430" y="4223301"/>
              <a:ext cx="1608795" cy="197746"/>
            </a:xfrm>
            <a:prstGeom prst="rect">
              <a:avLst/>
            </a:prstGeom>
            <a:noFill/>
          </p:spPr>
          <p:txBody>
            <a:bodyPr wrap="square" lIns="0" tIns="0" rIns="0" bIns="0" rtlCol="0">
              <a:spAutoFit/>
            </a:bodyPr>
            <a:lstStyle/>
            <a:p>
              <a:pPr algn="ctr" defTabSz="932597">
                <a:lnSpc>
                  <a:spcPct val="90000"/>
                </a:lnSpc>
                <a:spcAft>
                  <a:spcPts val="612"/>
                </a:spcAft>
                <a:defRPr/>
              </a:pPr>
              <a:r>
                <a:rPr lang="en-US" sz="1428" kern="0" dirty="0">
                  <a:solidFill>
                    <a:srgbClr val="FFFFFF"/>
                  </a:solidFill>
                </a:rPr>
                <a:t>Access please</a:t>
              </a:r>
            </a:p>
          </p:txBody>
        </p:sp>
        <p:sp>
          <p:nvSpPr>
            <p:cNvPr id="234" name="Freeform 21"/>
            <p:cNvSpPr>
              <a:spLocks noChangeAspect="1" noEditPoints="1"/>
            </p:cNvSpPr>
            <p:nvPr/>
          </p:nvSpPr>
          <p:spPr bwMode="black">
            <a:xfrm>
              <a:off x="917004" y="1406407"/>
              <a:ext cx="1369611" cy="853362"/>
            </a:xfrm>
            <a:custGeom>
              <a:avLst/>
              <a:gdLst>
                <a:gd name="T0" fmla="*/ 1277 w 1355"/>
                <a:gd name="T1" fmla="*/ 371 h 843"/>
                <a:gd name="T2" fmla="*/ 1157 w 1355"/>
                <a:gd name="T3" fmla="*/ 298 h 843"/>
                <a:gd name="T4" fmla="*/ 1157 w 1355"/>
                <a:gd name="T5" fmla="*/ 277 h 843"/>
                <a:gd name="T6" fmla="*/ 1080 w 1355"/>
                <a:gd name="T7" fmla="*/ 83 h 843"/>
                <a:gd name="T8" fmla="*/ 888 w 1355"/>
                <a:gd name="T9" fmla="*/ 0 h 843"/>
                <a:gd name="T10" fmla="*/ 650 w 1355"/>
                <a:gd name="T11" fmla="*/ 135 h 843"/>
                <a:gd name="T12" fmla="*/ 544 w 1355"/>
                <a:gd name="T13" fmla="*/ 114 h 843"/>
                <a:gd name="T14" fmla="*/ 353 w 1355"/>
                <a:gd name="T15" fmla="*/ 189 h 843"/>
                <a:gd name="T16" fmla="*/ 287 w 1355"/>
                <a:gd name="T17" fmla="*/ 287 h 843"/>
                <a:gd name="T18" fmla="*/ 275 w 1355"/>
                <a:gd name="T19" fmla="*/ 287 h 843"/>
                <a:gd name="T20" fmla="*/ 82 w 1355"/>
                <a:gd name="T21" fmla="*/ 370 h 843"/>
                <a:gd name="T22" fmla="*/ 0 w 1355"/>
                <a:gd name="T23" fmla="*/ 565 h 843"/>
                <a:gd name="T24" fmla="*/ 82 w 1355"/>
                <a:gd name="T25" fmla="*/ 760 h 843"/>
                <a:gd name="T26" fmla="*/ 275 w 1355"/>
                <a:gd name="T27" fmla="*/ 843 h 843"/>
                <a:gd name="T28" fmla="*/ 1080 w 1355"/>
                <a:gd name="T29" fmla="*/ 843 h 843"/>
                <a:gd name="T30" fmla="*/ 1277 w 1355"/>
                <a:gd name="T31" fmla="*/ 760 h 843"/>
                <a:gd name="T32" fmla="*/ 1355 w 1355"/>
                <a:gd name="T33" fmla="*/ 565 h 843"/>
                <a:gd name="T34" fmla="*/ 1277 w 1355"/>
                <a:gd name="T35" fmla="*/ 371 h 843"/>
                <a:gd name="T36" fmla="*/ 1080 w 1355"/>
                <a:gd name="T37" fmla="*/ 766 h 843"/>
                <a:gd name="T38" fmla="*/ 275 w 1355"/>
                <a:gd name="T39" fmla="*/ 766 h 843"/>
                <a:gd name="T40" fmla="*/ 76 w 1355"/>
                <a:gd name="T41" fmla="*/ 565 h 843"/>
                <a:gd name="T42" fmla="*/ 275 w 1355"/>
                <a:gd name="T43" fmla="*/ 364 h 843"/>
                <a:gd name="T44" fmla="*/ 346 w 1355"/>
                <a:gd name="T45" fmla="*/ 381 h 843"/>
                <a:gd name="T46" fmla="*/ 544 w 1355"/>
                <a:gd name="T47" fmla="*/ 191 h 843"/>
                <a:gd name="T48" fmla="*/ 689 w 1355"/>
                <a:gd name="T49" fmla="*/ 255 h 843"/>
                <a:gd name="T50" fmla="*/ 888 w 1355"/>
                <a:gd name="T51" fmla="*/ 77 h 843"/>
                <a:gd name="T52" fmla="*/ 1080 w 1355"/>
                <a:gd name="T53" fmla="*/ 277 h 843"/>
                <a:gd name="T54" fmla="*/ 1064 w 1355"/>
                <a:gd name="T55" fmla="*/ 370 h 843"/>
                <a:gd name="T56" fmla="*/ 1080 w 1355"/>
                <a:gd name="T57" fmla="*/ 364 h 843"/>
                <a:gd name="T58" fmla="*/ 1278 w 1355"/>
                <a:gd name="T59" fmla="*/ 565 h 843"/>
                <a:gd name="T60" fmla="*/ 1080 w 1355"/>
                <a:gd name="T61" fmla="*/ 766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55" h="843">
                  <a:moveTo>
                    <a:pt x="1277" y="371"/>
                  </a:moveTo>
                  <a:cubicBezTo>
                    <a:pt x="1242" y="335"/>
                    <a:pt x="1201" y="311"/>
                    <a:pt x="1157" y="298"/>
                  </a:cubicBezTo>
                  <a:cubicBezTo>
                    <a:pt x="1157" y="291"/>
                    <a:pt x="1157" y="285"/>
                    <a:pt x="1157" y="277"/>
                  </a:cubicBezTo>
                  <a:cubicBezTo>
                    <a:pt x="1157" y="205"/>
                    <a:pt x="1130" y="136"/>
                    <a:pt x="1080" y="83"/>
                  </a:cubicBezTo>
                  <a:cubicBezTo>
                    <a:pt x="1028" y="29"/>
                    <a:pt x="959" y="0"/>
                    <a:pt x="888" y="0"/>
                  </a:cubicBezTo>
                  <a:cubicBezTo>
                    <a:pt x="789" y="0"/>
                    <a:pt x="700" y="54"/>
                    <a:pt x="650" y="135"/>
                  </a:cubicBezTo>
                  <a:cubicBezTo>
                    <a:pt x="618" y="121"/>
                    <a:pt x="581" y="114"/>
                    <a:pt x="544" y="114"/>
                  </a:cubicBezTo>
                  <a:cubicBezTo>
                    <a:pt x="471" y="114"/>
                    <a:pt x="404" y="141"/>
                    <a:pt x="353" y="189"/>
                  </a:cubicBezTo>
                  <a:cubicBezTo>
                    <a:pt x="324" y="217"/>
                    <a:pt x="302" y="250"/>
                    <a:pt x="287" y="287"/>
                  </a:cubicBezTo>
                  <a:cubicBezTo>
                    <a:pt x="283" y="287"/>
                    <a:pt x="279" y="287"/>
                    <a:pt x="275" y="287"/>
                  </a:cubicBezTo>
                  <a:cubicBezTo>
                    <a:pt x="203" y="287"/>
                    <a:pt x="134" y="317"/>
                    <a:pt x="82" y="370"/>
                  </a:cubicBezTo>
                  <a:cubicBezTo>
                    <a:pt x="29" y="422"/>
                    <a:pt x="0" y="492"/>
                    <a:pt x="0" y="565"/>
                  </a:cubicBezTo>
                  <a:cubicBezTo>
                    <a:pt x="0" y="638"/>
                    <a:pt x="29" y="707"/>
                    <a:pt x="82" y="760"/>
                  </a:cubicBezTo>
                  <a:cubicBezTo>
                    <a:pt x="134" y="814"/>
                    <a:pt x="203" y="843"/>
                    <a:pt x="275" y="843"/>
                  </a:cubicBezTo>
                  <a:cubicBezTo>
                    <a:pt x="1080" y="843"/>
                    <a:pt x="1080" y="843"/>
                    <a:pt x="1080" y="843"/>
                  </a:cubicBezTo>
                  <a:cubicBezTo>
                    <a:pt x="1155" y="843"/>
                    <a:pt x="1224" y="814"/>
                    <a:pt x="1277" y="760"/>
                  </a:cubicBezTo>
                  <a:cubicBezTo>
                    <a:pt x="1327" y="707"/>
                    <a:pt x="1355" y="638"/>
                    <a:pt x="1355" y="565"/>
                  </a:cubicBezTo>
                  <a:cubicBezTo>
                    <a:pt x="1355" y="492"/>
                    <a:pt x="1327" y="422"/>
                    <a:pt x="1277" y="371"/>
                  </a:cubicBezTo>
                  <a:close/>
                  <a:moveTo>
                    <a:pt x="1080" y="766"/>
                  </a:moveTo>
                  <a:cubicBezTo>
                    <a:pt x="1080" y="766"/>
                    <a:pt x="437" y="766"/>
                    <a:pt x="275" y="766"/>
                  </a:cubicBezTo>
                  <a:cubicBezTo>
                    <a:pt x="167" y="766"/>
                    <a:pt x="76" y="674"/>
                    <a:pt x="76" y="565"/>
                  </a:cubicBezTo>
                  <a:cubicBezTo>
                    <a:pt x="76" y="457"/>
                    <a:pt x="167" y="364"/>
                    <a:pt x="275" y="364"/>
                  </a:cubicBezTo>
                  <a:cubicBezTo>
                    <a:pt x="302" y="364"/>
                    <a:pt x="324" y="370"/>
                    <a:pt x="346" y="381"/>
                  </a:cubicBezTo>
                  <a:cubicBezTo>
                    <a:pt x="351" y="272"/>
                    <a:pt x="437" y="191"/>
                    <a:pt x="544" y="191"/>
                  </a:cubicBezTo>
                  <a:cubicBezTo>
                    <a:pt x="603" y="191"/>
                    <a:pt x="650" y="213"/>
                    <a:pt x="689" y="255"/>
                  </a:cubicBezTo>
                  <a:cubicBezTo>
                    <a:pt x="699" y="158"/>
                    <a:pt x="785" y="77"/>
                    <a:pt x="888" y="77"/>
                  </a:cubicBezTo>
                  <a:cubicBezTo>
                    <a:pt x="994" y="77"/>
                    <a:pt x="1080" y="169"/>
                    <a:pt x="1080" y="277"/>
                  </a:cubicBezTo>
                  <a:cubicBezTo>
                    <a:pt x="1080" y="311"/>
                    <a:pt x="1075" y="343"/>
                    <a:pt x="1064" y="370"/>
                  </a:cubicBezTo>
                  <a:cubicBezTo>
                    <a:pt x="1069" y="364"/>
                    <a:pt x="1075" y="364"/>
                    <a:pt x="1080" y="364"/>
                  </a:cubicBezTo>
                  <a:cubicBezTo>
                    <a:pt x="1192" y="364"/>
                    <a:pt x="1278" y="457"/>
                    <a:pt x="1278" y="565"/>
                  </a:cubicBezTo>
                  <a:cubicBezTo>
                    <a:pt x="1278" y="674"/>
                    <a:pt x="1192" y="766"/>
                    <a:pt x="1080" y="766"/>
                  </a:cubicBezTo>
                  <a:close/>
                </a:path>
              </a:pathLst>
            </a:custGeom>
            <a:solidFill>
              <a:srgbClr val="D7D7D7"/>
            </a:solidFill>
            <a:ln>
              <a:noFill/>
            </a:ln>
          </p:spPr>
          <p:txBody>
            <a:bodyPr vert="horz" wrap="square" lIns="91405" tIns="45703" rIns="91405" bIns="45703" numCol="1" anchor="t" anchorCtr="0" compatLnSpc="1">
              <a:prstTxWarp prst="textNoShape">
                <a:avLst/>
              </a:prstTxWarp>
            </a:bodyPr>
            <a:lstStyle/>
            <a:p>
              <a:pPr defTabSz="932377">
                <a:defRPr/>
              </a:pPr>
              <a:endParaRPr lang="en-US" sz="1836" kern="0" dirty="0">
                <a:solidFill>
                  <a:srgbClr val="FFFFFF"/>
                </a:solidFill>
              </a:endParaRPr>
            </a:p>
          </p:txBody>
        </p:sp>
        <p:sp>
          <p:nvSpPr>
            <p:cNvPr id="235" name="TextBox 234"/>
            <p:cNvSpPr txBox="1"/>
            <p:nvPr/>
          </p:nvSpPr>
          <p:spPr>
            <a:xfrm flipH="1">
              <a:off x="917004" y="2452760"/>
              <a:ext cx="1676539" cy="339067"/>
            </a:xfrm>
            <a:prstGeom prst="rect">
              <a:avLst/>
            </a:prstGeom>
            <a:noFill/>
          </p:spPr>
          <p:txBody>
            <a:bodyPr wrap="square" lIns="0" tIns="0" rIns="0" bIns="0" rtlCol="0">
              <a:spAutoFit/>
            </a:bodyPr>
            <a:lstStyle/>
            <a:p>
              <a:pPr algn="ctr" defTabSz="932597">
                <a:lnSpc>
                  <a:spcPct val="90000"/>
                </a:lnSpc>
                <a:spcAft>
                  <a:spcPts val="612"/>
                </a:spcAft>
                <a:defRPr/>
              </a:pPr>
              <a:r>
                <a:rPr lang="en-US" sz="1224" kern="0" dirty="0">
                  <a:solidFill>
                    <a:srgbClr val="FFFFFF"/>
                  </a:solidFill>
                </a:rPr>
                <a:t>MDM &amp; Windows Attestation Service</a:t>
              </a:r>
              <a:endParaRPr lang="en-US" sz="1632" kern="0" dirty="0">
                <a:solidFill>
                  <a:srgbClr val="FFFFFF"/>
                </a:solidFill>
              </a:endParaRPr>
            </a:p>
          </p:txBody>
        </p:sp>
        <p:sp>
          <p:nvSpPr>
            <p:cNvPr id="236" name="Rounded Rectangle 235"/>
            <p:cNvSpPr/>
            <p:nvPr/>
          </p:nvSpPr>
          <p:spPr bwMode="auto">
            <a:xfrm>
              <a:off x="1566863" y="2037794"/>
              <a:ext cx="1000125" cy="288687"/>
            </a:xfrm>
            <a:prstGeom prst="roundRect">
              <a:avLst/>
            </a:prstGeom>
            <a:solidFill>
              <a:srgbClr val="0078D7"/>
            </a:solidFill>
            <a:ln w="10795" cap="flat" cmpd="sng" algn="ctr">
              <a:noFill/>
              <a:prstDash val="solid"/>
              <a:headEnd type="none" w="med" len="med"/>
              <a:tailEnd type="none" w="med" len="med"/>
            </a:ln>
            <a:effectLst/>
          </p:spPr>
          <p:txBody>
            <a:bodyPr vert="horz" wrap="square" lIns="0" tIns="47565" rIns="0" bIns="47565" numCol="1" rtlCol="0" anchor="ctr" anchorCtr="0" compatLnSpc="1">
              <a:prstTxWarp prst="textNoShape">
                <a:avLst/>
              </a:prstTxWarp>
            </a:bodyPr>
            <a:lstStyle/>
            <a:p>
              <a:pPr algn="ctr" defTabSz="950953" fontAlgn="base">
                <a:spcBef>
                  <a:spcPct val="0"/>
                </a:spcBef>
                <a:spcAft>
                  <a:spcPct val="0"/>
                </a:spcAft>
                <a:defRPr/>
              </a:pPr>
              <a:endParaRPr lang="en-US" sz="2040" kern="0" dirty="0">
                <a:gradFill>
                  <a:gsLst>
                    <a:gs pos="16814">
                      <a:srgbClr val="FFFFFF"/>
                    </a:gs>
                    <a:gs pos="46000">
                      <a:srgbClr val="FFFFFF"/>
                    </a:gs>
                  </a:gsLst>
                  <a:lin ang="5400000" scaled="0"/>
                </a:gradFill>
                <a:latin typeface="Segoe UI"/>
              </a:endParaRPr>
            </a:p>
          </p:txBody>
        </p:sp>
        <p:sp>
          <p:nvSpPr>
            <p:cNvPr id="237" name="Freeform 11"/>
            <p:cNvSpPr>
              <a:spLocks noEditPoints="1"/>
            </p:cNvSpPr>
            <p:nvPr/>
          </p:nvSpPr>
          <p:spPr bwMode="auto">
            <a:xfrm>
              <a:off x="1543764" y="2021388"/>
              <a:ext cx="1049780" cy="328578"/>
            </a:xfrm>
            <a:custGeom>
              <a:avLst/>
              <a:gdLst>
                <a:gd name="T0" fmla="*/ 640 w 666"/>
                <a:gd name="T1" fmla="*/ 0 h 209"/>
                <a:gd name="T2" fmla="*/ 27 w 666"/>
                <a:gd name="T3" fmla="*/ 0 h 209"/>
                <a:gd name="T4" fmla="*/ 0 w 666"/>
                <a:gd name="T5" fmla="*/ 27 h 209"/>
                <a:gd name="T6" fmla="*/ 0 w 666"/>
                <a:gd name="T7" fmla="*/ 183 h 209"/>
                <a:gd name="T8" fmla="*/ 27 w 666"/>
                <a:gd name="T9" fmla="*/ 209 h 209"/>
                <a:gd name="T10" fmla="*/ 640 w 666"/>
                <a:gd name="T11" fmla="*/ 209 h 209"/>
                <a:gd name="T12" fmla="*/ 666 w 666"/>
                <a:gd name="T13" fmla="*/ 183 h 209"/>
                <a:gd name="T14" fmla="*/ 666 w 666"/>
                <a:gd name="T15" fmla="*/ 27 h 209"/>
                <a:gd name="T16" fmla="*/ 640 w 666"/>
                <a:gd name="T17" fmla="*/ 0 h 209"/>
                <a:gd name="T18" fmla="*/ 57 w 666"/>
                <a:gd name="T19" fmla="*/ 182 h 209"/>
                <a:gd name="T20" fmla="*/ 34 w 666"/>
                <a:gd name="T21" fmla="*/ 158 h 209"/>
                <a:gd name="T22" fmla="*/ 57 w 666"/>
                <a:gd name="T23" fmla="*/ 135 h 209"/>
                <a:gd name="T24" fmla="*/ 81 w 666"/>
                <a:gd name="T25" fmla="*/ 158 h 209"/>
                <a:gd name="T26" fmla="*/ 57 w 666"/>
                <a:gd name="T27" fmla="*/ 182 h 209"/>
                <a:gd name="T28" fmla="*/ 617 w 666"/>
                <a:gd name="T29" fmla="*/ 172 h 209"/>
                <a:gd name="T30" fmla="*/ 483 w 666"/>
                <a:gd name="T31" fmla="*/ 172 h 209"/>
                <a:gd name="T32" fmla="*/ 476 w 666"/>
                <a:gd name="T33" fmla="*/ 165 h 209"/>
                <a:gd name="T34" fmla="*/ 483 w 666"/>
                <a:gd name="T35" fmla="*/ 158 h 209"/>
                <a:gd name="T36" fmla="*/ 617 w 666"/>
                <a:gd name="T37" fmla="*/ 158 h 209"/>
                <a:gd name="T38" fmla="*/ 624 w 666"/>
                <a:gd name="T39" fmla="*/ 165 h 209"/>
                <a:gd name="T40" fmla="*/ 617 w 666"/>
                <a:gd name="T41" fmla="*/ 172 h 209"/>
                <a:gd name="T42" fmla="*/ 617 w 666"/>
                <a:gd name="T43" fmla="*/ 146 h 209"/>
                <a:gd name="T44" fmla="*/ 483 w 666"/>
                <a:gd name="T45" fmla="*/ 146 h 209"/>
                <a:gd name="T46" fmla="*/ 476 w 666"/>
                <a:gd name="T47" fmla="*/ 139 h 209"/>
                <a:gd name="T48" fmla="*/ 483 w 666"/>
                <a:gd name="T49" fmla="*/ 132 h 209"/>
                <a:gd name="T50" fmla="*/ 617 w 666"/>
                <a:gd name="T51" fmla="*/ 132 h 209"/>
                <a:gd name="T52" fmla="*/ 624 w 666"/>
                <a:gd name="T53" fmla="*/ 139 h 209"/>
                <a:gd name="T54" fmla="*/ 617 w 666"/>
                <a:gd name="T55" fmla="*/ 146 h 209"/>
                <a:gd name="T56" fmla="*/ 617 w 666"/>
                <a:gd name="T57" fmla="*/ 120 h 209"/>
                <a:gd name="T58" fmla="*/ 483 w 666"/>
                <a:gd name="T59" fmla="*/ 120 h 209"/>
                <a:gd name="T60" fmla="*/ 476 w 666"/>
                <a:gd name="T61" fmla="*/ 113 h 209"/>
                <a:gd name="T62" fmla="*/ 483 w 666"/>
                <a:gd name="T63" fmla="*/ 106 h 209"/>
                <a:gd name="T64" fmla="*/ 617 w 666"/>
                <a:gd name="T65" fmla="*/ 106 h 209"/>
                <a:gd name="T66" fmla="*/ 624 w 666"/>
                <a:gd name="T67" fmla="*/ 113 h 209"/>
                <a:gd name="T68" fmla="*/ 617 w 666"/>
                <a:gd name="T69" fmla="*/ 12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66" h="209">
                  <a:moveTo>
                    <a:pt x="640" y="0"/>
                  </a:moveTo>
                  <a:lnTo>
                    <a:pt x="27" y="0"/>
                  </a:lnTo>
                  <a:cubicBezTo>
                    <a:pt x="12" y="0"/>
                    <a:pt x="0" y="12"/>
                    <a:pt x="0" y="27"/>
                  </a:cubicBezTo>
                  <a:lnTo>
                    <a:pt x="0" y="183"/>
                  </a:lnTo>
                  <a:cubicBezTo>
                    <a:pt x="0" y="197"/>
                    <a:pt x="12" y="209"/>
                    <a:pt x="27" y="209"/>
                  </a:cubicBezTo>
                  <a:lnTo>
                    <a:pt x="640" y="209"/>
                  </a:lnTo>
                  <a:cubicBezTo>
                    <a:pt x="655" y="209"/>
                    <a:pt x="666" y="197"/>
                    <a:pt x="666" y="183"/>
                  </a:cubicBezTo>
                  <a:lnTo>
                    <a:pt x="666" y="27"/>
                  </a:lnTo>
                  <a:cubicBezTo>
                    <a:pt x="666" y="12"/>
                    <a:pt x="655" y="0"/>
                    <a:pt x="640" y="0"/>
                  </a:cubicBezTo>
                  <a:close/>
                  <a:moveTo>
                    <a:pt x="57" y="182"/>
                  </a:moveTo>
                  <a:cubicBezTo>
                    <a:pt x="44" y="182"/>
                    <a:pt x="34" y="171"/>
                    <a:pt x="34" y="158"/>
                  </a:cubicBezTo>
                  <a:cubicBezTo>
                    <a:pt x="34" y="145"/>
                    <a:pt x="44" y="135"/>
                    <a:pt x="57" y="135"/>
                  </a:cubicBezTo>
                  <a:cubicBezTo>
                    <a:pt x="70" y="135"/>
                    <a:pt x="81" y="145"/>
                    <a:pt x="81" y="158"/>
                  </a:cubicBezTo>
                  <a:cubicBezTo>
                    <a:pt x="81" y="171"/>
                    <a:pt x="70" y="182"/>
                    <a:pt x="57" y="182"/>
                  </a:cubicBezTo>
                  <a:close/>
                  <a:moveTo>
                    <a:pt x="617" y="172"/>
                  </a:moveTo>
                  <a:lnTo>
                    <a:pt x="483" y="172"/>
                  </a:lnTo>
                  <a:cubicBezTo>
                    <a:pt x="479" y="172"/>
                    <a:pt x="476" y="169"/>
                    <a:pt x="476" y="165"/>
                  </a:cubicBezTo>
                  <a:cubicBezTo>
                    <a:pt x="476" y="161"/>
                    <a:pt x="479" y="158"/>
                    <a:pt x="483" y="158"/>
                  </a:cubicBezTo>
                  <a:lnTo>
                    <a:pt x="617" y="158"/>
                  </a:lnTo>
                  <a:cubicBezTo>
                    <a:pt x="621" y="158"/>
                    <a:pt x="624" y="161"/>
                    <a:pt x="624" y="165"/>
                  </a:cubicBezTo>
                  <a:cubicBezTo>
                    <a:pt x="624" y="169"/>
                    <a:pt x="621" y="172"/>
                    <a:pt x="617" y="172"/>
                  </a:cubicBezTo>
                  <a:close/>
                  <a:moveTo>
                    <a:pt x="617" y="146"/>
                  </a:moveTo>
                  <a:lnTo>
                    <a:pt x="483" y="146"/>
                  </a:lnTo>
                  <a:cubicBezTo>
                    <a:pt x="479" y="146"/>
                    <a:pt x="476" y="143"/>
                    <a:pt x="476" y="139"/>
                  </a:cubicBezTo>
                  <a:cubicBezTo>
                    <a:pt x="476" y="135"/>
                    <a:pt x="479" y="132"/>
                    <a:pt x="483" y="132"/>
                  </a:cubicBezTo>
                  <a:lnTo>
                    <a:pt x="617" y="132"/>
                  </a:lnTo>
                  <a:cubicBezTo>
                    <a:pt x="621" y="132"/>
                    <a:pt x="624" y="135"/>
                    <a:pt x="624" y="139"/>
                  </a:cubicBezTo>
                  <a:cubicBezTo>
                    <a:pt x="624" y="143"/>
                    <a:pt x="621" y="146"/>
                    <a:pt x="617" y="146"/>
                  </a:cubicBezTo>
                  <a:close/>
                  <a:moveTo>
                    <a:pt x="617" y="120"/>
                  </a:moveTo>
                  <a:lnTo>
                    <a:pt x="483" y="120"/>
                  </a:lnTo>
                  <a:cubicBezTo>
                    <a:pt x="479" y="120"/>
                    <a:pt x="476" y="117"/>
                    <a:pt x="476" y="113"/>
                  </a:cubicBezTo>
                  <a:cubicBezTo>
                    <a:pt x="476" y="109"/>
                    <a:pt x="479" y="106"/>
                    <a:pt x="483" y="106"/>
                  </a:cubicBezTo>
                  <a:lnTo>
                    <a:pt x="617" y="106"/>
                  </a:lnTo>
                  <a:cubicBezTo>
                    <a:pt x="621" y="106"/>
                    <a:pt x="624" y="109"/>
                    <a:pt x="624" y="113"/>
                  </a:cubicBezTo>
                  <a:cubicBezTo>
                    <a:pt x="624" y="117"/>
                    <a:pt x="621" y="120"/>
                    <a:pt x="617" y="120"/>
                  </a:cubicBezTo>
                  <a:close/>
                </a:path>
              </a:pathLst>
            </a:custGeom>
            <a:solidFill>
              <a:srgbClr val="D7D7D7"/>
            </a:solidFill>
            <a:ln w="0">
              <a:noFill/>
              <a:prstDash val="solid"/>
              <a:round/>
              <a:headEnd/>
              <a:tailEnd/>
            </a:ln>
          </p:spPr>
          <p:txBody>
            <a:bodyPr vert="horz" wrap="square" lIns="93260" tIns="46630" rIns="93260" bIns="46630" numCol="1" anchor="t" anchorCtr="0" compatLnSpc="1">
              <a:prstTxWarp prst="textNoShape">
                <a:avLst/>
              </a:prstTxWarp>
            </a:bodyPr>
            <a:lstStyle/>
            <a:p>
              <a:pPr defTabSz="932597">
                <a:defRPr/>
              </a:pPr>
              <a:endParaRPr lang="en-US" sz="1632" kern="0">
                <a:solidFill>
                  <a:srgbClr val="505050"/>
                </a:solidFill>
              </a:endParaRPr>
            </a:p>
          </p:txBody>
        </p:sp>
      </p:grpSp>
    </p:spTree>
    <p:extLst>
      <p:ext uri="{BB962C8B-B14F-4D97-AF65-F5344CB8AC3E}">
        <p14:creationId xmlns:p14="http://schemas.microsoft.com/office/powerpoint/2010/main" val="30090816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500"/>
                                        <p:tgtEl>
                                          <p:spTgt spid="1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41"/>
                                        </p:tgtEl>
                                      </p:cBhvr>
                                    </p:animEffect>
                                    <p:set>
                                      <p:cBhvr>
                                        <p:cTn id="12" dur="1" fill="hold">
                                          <p:stCondLst>
                                            <p:cond delay="499"/>
                                          </p:stCondLst>
                                        </p:cTn>
                                        <p:tgtEl>
                                          <p:spTgt spid="141"/>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216"/>
                                        </p:tgtEl>
                                        <p:attrNameLst>
                                          <p:attrName>style.visibility</p:attrName>
                                        </p:attrNameLst>
                                      </p:cBhvr>
                                      <p:to>
                                        <p:strVal val="visible"/>
                                      </p:to>
                                    </p:set>
                                    <p:animEffect transition="in" filter="fade">
                                      <p:cBhvr>
                                        <p:cTn id="15" dur="500"/>
                                        <p:tgtEl>
                                          <p:spTgt spid="216"/>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500"/>
                                        <p:tgtEl>
                                          <p:spTgt spid="2">
                                            <p:txEl>
                                              <p:pRg st="1" end="1"/>
                                            </p:txEl>
                                          </p:spTgt>
                                        </p:tgtEl>
                                      </p:cBhvr>
                                    </p:animEffect>
                                  </p:childTnLst>
                                </p:cTn>
                              </p:par>
                              <p:par>
                                <p:cTn id="22" presetID="1"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childTnLst>
                                </p:cTn>
                              </p:par>
                              <p:par>
                                <p:cTn id="24" presetID="10" presetClass="entr" presetSubtype="0" fill="hold" nodeType="with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500"/>
                                        <p:tgtEl>
                                          <p:spTgt spid="2">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fade">
                                      <p:cBhvr>
                                        <p:cTn id="29" dur="500"/>
                                        <p:tgtEl>
                                          <p:spTgt spid="2">
                                            <p:txEl>
                                              <p:pRg st="3" end="3"/>
                                            </p:txEl>
                                          </p:spTgt>
                                        </p:tgtEl>
                                      </p:cBhvr>
                                    </p:animEffect>
                                  </p:childTnLst>
                                </p:cTn>
                              </p:par>
                              <p:par>
                                <p:cTn id="30" presetID="1" presetClass="entr" presetSubtype="0" fill="hold" nodeType="with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TEMPLATE">
  <a:themeElements>
    <a:clrScheme name="BT - Blue on white">
      <a:dk1>
        <a:srgbClr val="505050"/>
      </a:dk1>
      <a:lt1>
        <a:srgbClr val="FFFFFF"/>
      </a:lt1>
      <a:dk2>
        <a:srgbClr val="0078D7"/>
      </a:dk2>
      <a:lt2>
        <a:srgbClr val="00BCF2"/>
      </a:lt2>
      <a:accent1>
        <a:srgbClr val="0078D7"/>
      </a:accent1>
      <a:accent2>
        <a:srgbClr val="002050"/>
      </a:accent2>
      <a:accent3>
        <a:srgbClr val="D83B01"/>
      </a:accent3>
      <a:accent4>
        <a:srgbClr val="5C2D91"/>
      </a:accent4>
      <a:accent5>
        <a:srgbClr val="008272"/>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E4C34C91-D761-4653-B4A8-D2B297A93954}" vid="{FD8CDD81-C58F-44BA-9199-FB28CC2F61B4}"/>
    </a:ext>
  </a:extLst>
</a:theme>
</file>

<file path=ppt/theme/theme2.xml><?xml version="1.0" encoding="utf-8"?>
<a:theme xmlns:a="http://schemas.openxmlformats.org/drawingml/2006/main" name="COLOR TEMPLATE">
  <a:themeElements>
    <a:clrScheme name="BT - Blue">
      <a:dk1>
        <a:srgbClr val="505050"/>
      </a:dk1>
      <a:lt1>
        <a:srgbClr val="FFFFFF"/>
      </a:lt1>
      <a:dk2>
        <a:srgbClr val="0078D7"/>
      </a:dk2>
      <a:lt2>
        <a:srgbClr val="CDF4FF"/>
      </a:lt2>
      <a:accent1>
        <a:srgbClr val="002050"/>
      </a:accent1>
      <a:accent2>
        <a:srgbClr val="D83B01"/>
      </a:accent2>
      <a:accent3>
        <a:srgbClr val="5C2D91"/>
      </a:accent3>
      <a:accent4>
        <a:srgbClr val="004B50"/>
      </a:accent4>
      <a:accent5>
        <a:srgbClr val="B4009E"/>
      </a:accent5>
      <a:accent6>
        <a:srgbClr val="32145A"/>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E4C34C91-D761-4653-B4A8-D2B297A93954}" vid="{6DAFF277-0ABD-4843-9581-151AC106FCA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277279579A0454B857F5303129CCB60" ma:contentTypeVersion="4" ma:contentTypeDescription="Create a new document." ma:contentTypeScope="" ma:versionID="182caf5a2de310c7b894f3ebd0cf3205">
  <xsd:schema xmlns:xsd="http://www.w3.org/2001/XMLSchema" xmlns:xs="http://www.w3.org/2001/XMLSchema" xmlns:p="http://schemas.microsoft.com/office/2006/metadata/properties" xmlns:ns2="4a531b04-6090-4f07-81d2-e7d9285f981d" targetNamespace="http://schemas.microsoft.com/office/2006/metadata/properties" ma:root="true" ma:fieldsID="b7c562f2df7134a4b91f92869e819523" ns2:_="">
    <xsd:import namespace="4a531b04-6090-4f07-81d2-e7d9285f981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531b04-6090-4f07-81d2-e7d9285f981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8B430C5-A933-4D2D-9BB2-05E4689E6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531b04-6090-4f07-81d2-e7d9285f98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4a531b04-6090-4f07-81d2-e7d9285f981d"/>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WTS-FY17-Series-Template</Template>
  <TotalTime>2</TotalTime>
  <Words>1043</Words>
  <Application>Microsoft Office PowerPoint</Application>
  <PresentationFormat>Custom</PresentationFormat>
  <Paragraphs>189</Paragraphs>
  <Slides>13</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Consolas</vt:lpstr>
      <vt:lpstr>Segoe UI</vt:lpstr>
      <vt:lpstr>Segoe UI Light</vt:lpstr>
      <vt:lpstr>Segoe UI Semibold</vt:lpstr>
      <vt:lpstr>Wingdings</vt:lpstr>
      <vt:lpstr>WHITE TEMPLATE</vt:lpstr>
      <vt:lpstr>COLOR TEMPLATE</vt:lpstr>
      <vt:lpstr>Windows Tech Series Cloud Solution Integration</vt:lpstr>
      <vt:lpstr>Agenda</vt:lpstr>
      <vt:lpstr>Part 4 – Advanced Client Management </vt:lpstr>
      <vt:lpstr>When to use Provisioning</vt:lpstr>
      <vt:lpstr>How it works</vt:lpstr>
      <vt:lpstr>What can be Provisioned</vt:lpstr>
      <vt:lpstr>Under the Hood</vt:lpstr>
      <vt:lpstr>Management Labs  Module 04-01: Create Provisioning Package with ICD Module 04-02: Apply PPKG in OOBE Module 04-03: Apply PPKG while user is already logged on Module 04-04: Installation of the Windows 10 Branch on a client</vt:lpstr>
      <vt:lpstr>Condition Access / Health Attestation Need access? Prove you’re healthy</vt:lpstr>
      <vt:lpstr>Management Labs  Module 04-05: Conditional access Module 04-06: Only show Private store in store App (TBD!!!) </vt:lpstr>
      <vt:lpstr>Windows Server  Update Services</vt:lpstr>
      <vt:lpstr>Management Labs  Module 04-07: Windows Update for Business in WSUS  </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Tech Series template</dc:title>
  <dc:subject>&lt;Speech title here&gt;</dc:subject>
  <dc:creator>Dave Field</dc:creator>
  <cp:keywords/>
  <dc:description>Template: Maryfj_x000d_
Formatting:_x000d_
Audience Type:</dc:description>
  <cp:lastModifiedBy>Dave Field</cp:lastModifiedBy>
  <cp:revision>17</cp:revision>
  <dcterms:created xsi:type="dcterms:W3CDTF">2016-07-18T23:01:25Z</dcterms:created>
  <dcterms:modified xsi:type="dcterms:W3CDTF">2016-10-26T21:16:15Z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0x0101004277279579A0454B857F5303129CCB60</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