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5.xml" ContentType="application/vnd.openxmlformats-officedocument.presentationml.tags+xml"/>
  <Override PartName="/ppt/notesSlides/notesSlide40.xml" ContentType="application/vnd.openxmlformats-officedocument.presentationml.notesSlide+xml"/>
  <Override PartName="/ppt/tags/tag26.xml" ContentType="application/vnd.openxmlformats-officedocument.presentationml.tags+xml"/>
  <Override PartName="/ppt/notesSlides/notesSlide41.xml" ContentType="application/vnd.openxmlformats-officedocument.presentationml.notesSlide+xml"/>
  <Override PartName="/ppt/tags/tag2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28.xml" ContentType="application/vnd.openxmlformats-officedocument.presentationml.tags+xml"/>
  <Override PartName="/ppt/notesSlides/notesSlide46.xml" ContentType="application/vnd.openxmlformats-officedocument.presentationml.notesSlide+xml"/>
  <Override PartName="/ppt/tags/tag29.xml" ContentType="application/vnd.openxmlformats-officedocument.presentationml.tags+xml"/>
  <Override PartName="/ppt/notesSlides/notesSlide47.xml" ContentType="application/vnd.openxmlformats-officedocument.presentationml.notesSlide+xml"/>
  <Override PartName="/ppt/tags/tag30.xml" ContentType="application/vnd.openxmlformats-officedocument.presentationml.tags+xml"/>
  <Override PartName="/ppt/notesSlides/notesSlide48.xml" ContentType="application/vnd.openxmlformats-officedocument.presentationml.notesSlide+xml"/>
  <Override PartName="/ppt/tags/tag31.xml" ContentType="application/vnd.openxmlformats-officedocument.presentationml.tags+xml"/>
  <Override PartName="/ppt/notesSlides/notesSlide49.xml" ContentType="application/vnd.openxmlformats-officedocument.presentationml.notesSlide+xml"/>
  <Override PartName="/ppt/tags/tag32.xml" ContentType="application/vnd.openxmlformats-officedocument.presentationml.tags+xml"/>
  <Override PartName="/ppt/notesSlides/notesSlide50.xml" ContentType="application/vnd.openxmlformats-officedocument.presentationml.notesSlide+xml"/>
  <Override PartName="/ppt/tags/tag33.xml" ContentType="application/vnd.openxmlformats-officedocument.presentationml.tags+xml"/>
  <Override PartName="/ppt/notesSlides/notesSlide51.xml" ContentType="application/vnd.openxmlformats-officedocument.presentationml.notesSlide+xml"/>
  <Override PartName="/ppt/tags/tag34.xml" ContentType="application/vnd.openxmlformats-officedocument.presentationml.tags+xml"/>
  <Override PartName="/ppt/notesSlides/notesSlide52.xml" ContentType="application/vnd.openxmlformats-officedocument.presentationml.notesSlide+xml"/>
  <Override PartName="/ppt/tags/tag35.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61"/>
  </p:notesMasterIdLst>
  <p:handoutMasterIdLst>
    <p:handoutMasterId r:id="rId62"/>
  </p:handoutMasterIdLst>
  <p:sldIdLst>
    <p:sldId id="1308" r:id="rId6"/>
    <p:sldId id="1309" r:id="rId7"/>
    <p:sldId id="1310" r:id="rId8"/>
    <p:sldId id="1311" r:id="rId9"/>
    <p:sldId id="1312" r:id="rId10"/>
    <p:sldId id="1316" r:id="rId11"/>
    <p:sldId id="1317" r:id="rId12"/>
    <p:sldId id="1318" r:id="rId13"/>
    <p:sldId id="1319" r:id="rId14"/>
    <p:sldId id="1313" r:id="rId15"/>
    <p:sldId id="1332" r:id="rId16"/>
    <p:sldId id="1333" r:id="rId17"/>
    <p:sldId id="1334" r:id="rId18"/>
    <p:sldId id="1335" r:id="rId19"/>
    <p:sldId id="1336" r:id="rId20"/>
    <p:sldId id="1337" r:id="rId21"/>
    <p:sldId id="1338" r:id="rId22"/>
    <p:sldId id="1339" r:id="rId23"/>
    <p:sldId id="1320" r:id="rId24"/>
    <p:sldId id="1321" r:id="rId25"/>
    <p:sldId id="1322" r:id="rId26"/>
    <p:sldId id="1323" r:id="rId27"/>
    <p:sldId id="1324" r:id="rId28"/>
    <p:sldId id="1325" r:id="rId29"/>
    <p:sldId id="1326" r:id="rId30"/>
    <p:sldId id="1327" r:id="rId31"/>
    <p:sldId id="1328" r:id="rId32"/>
    <p:sldId id="1329" r:id="rId33"/>
    <p:sldId id="1330" r:id="rId34"/>
    <p:sldId id="1331" r:id="rId35"/>
    <p:sldId id="1248" r:id="rId36"/>
    <p:sldId id="1340" r:id="rId37"/>
    <p:sldId id="1341" r:id="rId38"/>
    <p:sldId id="1342" r:id="rId39"/>
    <p:sldId id="1343" r:id="rId40"/>
    <p:sldId id="1344" r:id="rId41"/>
    <p:sldId id="1345" r:id="rId42"/>
    <p:sldId id="1346" r:id="rId43"/>
    <p:sldId id="1347" r:id="rId44"/>
    <p:sldId id="1348" r:id="rId45"/>
    <p:sldId id="1349" r:id="rId46"/>
    <p:sldId id="1350" r:id="rId47"/>
    <p:sldId id="1351" r:id="rId48"/>
    <p:sldId id="1352" r:id="rId49"/>
    <p:sldId id="1353" r:id="rId50"/>
    <p:sldId id="1354" r:id="rId51"/>
    <p:sldId id="1355" r:id="rId52"/>
    <p:sldId id="1356" r:id="rId53"/>
    <p:sldId id="1357" r:id="rId54"/>
    <p:sldId id="1358" r:id="rId55"/>
    <p:sldId id="1359" r:id="rId56"/>
    <p:sldId id="1360" r:id="rId57"/>
    <p:sldId id="1361" r:id="rId58"/>
    <p:sldId id="1362" r:id="rId59"/>
    <p:sldId id="1363" r:id="rId6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737373"/>
    <a:srgbClr val="525252"/>
    <a:srgbClr val="0078D7"/>
    <a:srgbClr val="B4009E"/>
    <a:srgbClr val="E3008C"/>
    <a:srgbClr val="107C10"/>
    <a:srgbClr val="004B50"/>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6323" autoAdjust="0"/>
  </p:normalViewPr>
  <p:slideViewPr>
    <p:cSldViewPr>
      <p:cViewPr varScale="1">
        <p:scale>
          <a:sx n="46" d="100"/>
          <a:sy n="46" d="100"/>
        </p:scale>
        <p:origin x="507" y="33"/>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0"/>
          </c:spPr>
          <c:dPt>
            <c:idx val="0"/>
            <c:bubble3D val="0"/>
            <c:spPr>
              <a:solidFill>
                <a:srgbClr val="D1D1D1"/>
              </a:solidFill>
              <a:ln w="0">
                <a:solidFill>
                  <a:schemeClr val="lt1"/>
                </a:solidFill>
              </a:ln>
              <a:effectLst/>
            </c:spPr>
            <c:extLst>
              <c:ext xmlns:c16="http://schemas.microsoft.com/office/drawing/2014/chart" uri="{C3380CC4-5D6E-409C-BE32-E72D297353CC}">
                <c16:uniqueId val="{00000001-9441-46C2-AE3B-CB1FCA98968F}"/>
              </c:ext>
            </c:extLst>
          </c:dPt>
          <c:dPt>
            <c:idx val="1"/>
            <c:bubble3D val="0"/>
            <c:spPr>
              <a:solidFill>
                <a:srgbClr val="0078D7"/>
              </a:solidFill>
              <a:ln w="0">
                <a:solidFill>
                  <a:schemeClr val="lt1"/>
                </a:solidFill>
              </a:ln>
              <a:effectLst/>
            </c:spPr>
            <c:extLst>
              <c:ext xmlns:c16="http://schemas.microsoft.com/office/drawing/2014/chart" uri="{C3380CC4-5D6E-409C-BE32-E72D297353CC}">
                <c16:uniqueId val="{00000003-9441-46C2-AE3B-CB1FCA98968F}"/>
              </c:ext>
            </c:extLst>
          </c:dPt>
          <c:val>
            <c:numRef>
              <c:f>Sheet1!$B$2:$B$3</c:f>
              <c:numCache>
                <c:formatCode>General</c:formatCode>
                <c:ptCount val="2"/>
                <c:pt idx="0">
                  <c:v>42</c:v>
                </c:pt>
                <c:pt idx="1">
                  <c:v>58</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9441-46C2-AE3B-CB1FCA98968F}"/>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w="0"/>
          </c:spPr>
          <c:dPt>
            <c:idx val="0"/>
            <c:bubble3D val="0"/>
            <c:spPr>
              <a:solidFill>
                <a:srgbClr val="D1D1D1"/>
              </a:solidFill>
              <a:ln w="0">
                <a:solidFill>
                  <a:schemeClr val="lt1"/>
                </a:solidFill>
              </a:ln>
              <a:effectLst/>
            </c:spPr>
            <c:extLst>
              <c:ext xmlns:c16="http://schemas.microsoft.com/office/drawing/2014/chart" uri="{C3380CC4-5D6E-409C-BE32-E72D297353CC}">
                <c16:uniqueId val="{00000001-D660-4ED9-8A12-7541A97E28ED}"/>
              </c:ext>
            </c:extLst>
          </c:dPt>
          <c:dPt>
            <c:idx val="1"/>
            <c:bubble3D val="0"/>
            <c:spPr>
              <a:solidFill>
                <a:srgbClr val="0078D7"/>
              </a:solidFill>
              <a:ln w="0">
                <a:solidFill>
                  <a:schemeClr val="lt1"/>
                </a:solidFill>
              </a:ln>
              <a:effectLst/>
            </c:spPr>
            <c:extLst>
              <c:ext xmlns:c16="http://schemas.microsoft.com/office/drawing/2014/chart" uri="{C3380CC4-5D6E-409C-BE32-E72D297353CC}">
                <c16:uniqueId val="{00000003-D660-4ED9-8A12-7541A97E28ED}"/>
              </c:ext>
            </c:extLst>
          </c:dPt>
          <c:val>
            <c:numRef>
              <c:f>Sheet1!$B$2:$B$3</c:f>
              <c:numCache>
                <c:formatCode>General</c:formatCode>
                <c:ptCount val="2"/>
                <c:pt idx="0">
                  <c:v>23</c:v>
                </c:pt>
                <c:pt idx="1">
                  <c:v>87</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Sheet1!$A$2:$A$3</c15:sqref>
                        </c15:formulaRef>
                      </c:ext>
                    </c:extLst>
                    <c:strCache>
                      <c:ptCount val="2"/>
                      <c:pt idx="0">
                        <c:v>1st Qtr</c:v>
                      </c:pt>
                      <c:pt idx="1">
                        <c:v>2nd Qtr</c:v>
                      </c:pt>
                    </c:strCache>
                  </c:strRef>
                </c15:cat>
              </c15:filteredCategoryTitle>
            </c:ext>
            <c:ext xmlns:c16="http://schemas.microsoft.com/office/drawing/2014/chart" uri="{C3380CC4-5D6E-409C-BE32-E72D297353CC}">
              <c16:uniqueId val="{00000004-D660-4ED9-8A12-7541A97E28ED}"/>
            </c:ext>
          </c:extLst>
        </c:ser>
        <c:dLbls>
          <c:showLegendKey val="0"/>
          <c:showVal val="0"/>
          <c:showCatName val="0"/>
          <c:showSerName val="0"/>
          <c:showPercent val="0"/>
          <c:showBubbleSize val="0"/>
          <c:showLeaderLines val="1"/>
        </c:dLbls>
        <c:firstSliceAng val="0"/>
        <c:holeSize val="7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8/24/2016 10:31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8/24/2016 10:31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8/24/2016 10:31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7758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0714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4486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98989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0177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8372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0E08932-DA94-40F9-947F-93874A64022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02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6459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01473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71163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Windows 10 is designed to protect you from modern security treats and we’ve organized our efforts around the following pillars including secure device/hardware, secure identities, information protection and threat resistance.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Within each of these pillars you will find the largest set of security improvements we’ve ever delivered in a single release. More importantly those improvements will prove deeply impactful exactly where your organization needs</a:t>
            </a:r>
            <a:r>
              <a:rPr lang="en-US" sz="900" kern="1200" baseline="0" dirty="0">
                <a:solidFill>
                  <a:schemeClr val="tx1"/>
                </a:solidFill>
                <a:effectLst/>
                <a:latin typeface="Segoe UI Light" pitchFamily="34" charset="0"/>
                <a:ea typeface="+mn-ea"/>
                <a:cs typeface="+mn-cs"/>
              </a:rPr>
              <a:t> it most (security)</a:t>
            </a:r>
            <a:r>
              <a:rPr lang="en-US" sz="900"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556B6A8-3F07-409A-915F-65FEF8556C1B}"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596257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55337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 10:31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09848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2450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88657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197492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38618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425609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17509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2040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59968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0529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0529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979A0D9-522E-49C3-8F4B-224D71CCE6BF}" type="datetime1">
              <a:rPr lang="en-US" smtClean="0">
                <a:solidFill>
                  <a:prstClr val="black"/>
                </a:solidFill>
              </a:rPr>
              <a:pPr/>
              <a:t>8/24/2016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5163445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8/24/2016 10:31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2014</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F00D60D-1703-4D24-8308-FEE06A50A69C}"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66207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rPr>
              <a:t>Build 2015</a:t>
            </a:r>
            <a:endParaRPr kumimoji="0" lang="en-US" sz="1800" b="0" i="0" u="none" strike="noStrike" kern="0" cap="none" spc="0" normalizeH="0" baseline="0" noProof="0" dirty="0">
              <a:ln>
                <a:noFill/>
              </a:ln>
              <a:solidFill>
                <a:sysClr val="windowText" lastClr="000000"/>
              </a:solidFill>
              <a:effectLst/>
              <a:uLnTx/>
              <a:uFillTx/>
              <a:latin typeface="Segoe UI" pitchFamily="34" charset="0"/>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 10:31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41845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 10:31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948145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89840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2950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02482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2528788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220229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81003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87AB977-69D2-485D-8AAE-F30E79C925DC}" type="datetime1">
              <a:rPr lang="en-US" smtClean="0">
                <a:solidFill>
                  <a:prstClr val="black"/>
                </a:solidFill>
              </a:rPr>
              <a:pPr/>
              <a:t>8/24/2016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045828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666877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2898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31467"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0E08932-DA94-40F9-947F-93874A640227}"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931680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 10:31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049889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 10:31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757682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 10:31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69890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45563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37601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76696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51</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528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370885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340269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01393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491895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0C7DD1B-F37C-4560-8AF2-E71C76F14CE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8/24/2016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55</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9"/>
          <p:cNvSpPr>
            <a:spLocks noGrp="1"/>
          </p:cNvSpPr>
          <p:nvPr>
            <p:ph type="ftr" sz="quarter" idx="14"/>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557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solidFill>
                <a:schemeClr val="bg2">
                  <a:lumMod val="25000"/>
                </a:schemeClr>
              </a:solidFill>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94906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77887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886983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565995"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89F0A1A-7315-48B3-A422-07903D3B6497}"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8/24/2016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462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446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White_BG_People_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8760" y="307759"/>
            <a:ext cx="11067599" cy="631321"/>
          </a:xfrm>
        </p:spPr>
        <p:txBody>
          <a:bodyPr/>
          <a:lstStyle>
            <a:lvl1pPr>
              <a:lnSpc>
                <a:spcPct val="80000"/>
              </a:lnSpc>
              <a:defRPr>
                <a:solidFill>
                  <a:srgbClr val="F86B16"/>
                </a:solidFill>
              </a:defRPr>
            </a:lvl1pPr>
          </a:lstStyle>
          <a:p>
            <a:r>
              <a:rPr lang="en-US" dirty="0"/>
              <a:t>Click to edit</a:t>
            </a:r>
            <a:br>
              <a:rPr lang="en-US" dirty="0"/>
            </a:br>
            <a:r>
              <a:rPr lang="en-US" dirty="0"/>
              <a:t>Master title style</a:t>
            </a:r>
          </a:p>
        </p:txBody>
      </p:sp>
      <p:pic>
        <p:nvPicPr>
          <p:cNvPr id="6" name="Picture 5" descr="Frame_hands_bar.pn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80023"/>
            <a:ext cx="11754196" cy="705929"/>
          </a:xfrm>
          <a:prstGeom prst="rect">
            <a:avLst/>
          </a:prstGeom>
        </p:spPr>
      </p:pic>
      <p:sp>
        <p:nvSpPr>
          <p:cNvPr id="11" name="Content Placeholder 2"/>
          <p:cNvSpPr>
            <a:spLocks noGrp="1"/>
          </p:cNvSpPr>
          <p:nvPr>
            <p:ph idx="1"/>
          </p:nvPr>
        </p:nvSpPr>
        <p:spPr>
          <a:xfrm>
            <a:off x="1554560" y="1240363"/>
            <a:ext cx="9327356" cy="2233945"/>
          </a:xfrm>
        </p:spPr>
        <p:txBody>
          <a:bodyPr/>
          <a:lstStyle>
            <a:lvl1pPr>
              <a:spcAft>
                <a:spcPts val="204"/>
              </a:spcAft>
              <a:defRPr>
                <a:solidFill>
                  <a:srgbClr val="646464"/>
                </a:solidFill>
              </a:defRPr>
            </a:lvl1pPr>
            <a:lvl2pPr>
              <a:spcAft>
                <a:spcPts val="306"/>
              </a:spcAft>
              <a:defRPr>
                <a:solidFill>
                  <a:srgbClr val="646464"/>
                </a:solidFill>
              </a:defRPr>
            </a:lvl2pPr>
            <a:lvl3pPr>
              <a:spcAft>
                <a:spcPts val="306"/>
              </a:spcAft>
              <a:defRPr>
                <a:solidFill>
                  <a:srgbClr val="646464"/>
                </a:solidFill>
              </a:defRPr>
            </a:lvl3pPr>
            <a:lvl4pPr>
              <a:spcAft>
                <a:spcPts val="306"/>
              </a:spcAft>
              <a:defRPr>
                <a:solidFill>
                  <a:srgbClr val="646464"/>
                </a:solidFill>
              </a:defRPr>
            </a:lvl4pPr>
            <a:lvl5pPr>
              <a:spcAft>
                <a:spcPts val="306"/>
              </a:spcAft>
              <a:defRPr>
                <a:solidFill>
                  <a:srgbClr val="646464"/>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2368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ext content, large,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243471"/>
            <a:ext cx="2487295" cy="2486942"/>
          </a:xfrm>
          <a:solidFill>
            <a:schemeClr val="accent1"/>
          </a:solidFill>
        </p:spPr>
        <p:txBody>
          <a:bodyPr rIns="91440">
            <a:normAutofit/>
          </a:bodyPr>
          <a:lstStyle>
            <a:lvl1pPr>
              <a:defRPr sz="2040" baseline="0">
                <a:solidFill>
                  <a:schemeClr val="tx1"/>
                </a:solidFill>
                <a:latin typeface="+mn-lt"/>
              </a:defRPr>
            </a:lvl1pPr>
          </a:lstStyle>
          <a:p>
            <a:pPr lvl="0"/>
            <a:r>
              <a:rPr lang="en-US" dirty="0"/>
              <a:t>Click to edit slide content</a:t>
            </a:r>
          </a:p>
        </p:txBody>
      </p:sp>
      <p:sp>
        <p:nvSpPr>
          <p:cNvPr id="3" name="Date Placeholder 2"/>
          <p:cNvSpPr>
            <a:spLocks noGrp="1"/>
          </p:cNvSpPr>
          <p:nvPr>
            <p:ph type="dt" sz="half" idx="10"/>
          </p:nvPr>
        </p:nvSpPr>
        <p:spPr>
          <a:xfrm>
            <a:off x="0" y="6482891"/>
            <a:ext cx="2901844" cy="372394"/>
          </a:xfrm>
          <a:prstGeom prst="rect">
            <a:avLst/>
          </a:prstGeom>
        </p:spPr>
        <p:txBody>
          <a:bodyPr/>
          <a:lstStyle>
            <a:lvl1pPr>
              <a:defRPr>
                <a:solidFill>
                  <a:srgbClr val="3F3F3F"/>
                </a:solidFill>
                <a:latin typeface="+mn-lt"/>
              </a:defRPr>
            </a:lvl1pPr>
          </a:lstStyle>
          <a:p>
            <a:r>
              <a:rPr lang="de-DE"/>
              <a:t>2012-11-06</a:t>
            </a:r>
            <a:endParaRPr lang="en-US"/>
          </a:p>
        </p:txBody>
      </p:sp>
      <p:sp>
        <p:nvSpPr>
          <p:cNvPr id="4" name="Slide Number Placeholder 3"/>
          <p:cNvSpPr>
            <a:spLocks noGrp="1"/>
          </p:cNvSpPr>
          <p:nvPr>
            <p:ph type="sldNum" sz="quarter" idx="11"/>
          </p:nvPr>
        </p:nvSpPr>
        <p:spPr>
          <a:xfrm>
            <a:off x="9223719" y="6482891"/>
            <a:ext cx="2901844" cy="372394"/>
          </a:xfrm>
          <a:prstGeom prst="rect">
            <a:avLst/>
          </a:prstGeo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3084292" y="1243471"/>
            <a:ext cx="9041272" cy="4973884"/>
          </a:xfrm>
          <a:prstGeom prst="rect">
            <a:avLst/>
          </a:prstGeom>
        </p:spPr>
        <p:txBody>
          <a:bodyPr vert="horz" lIns="182880" tIns="137160">
            <a:normAutofit/>
          </a:bodyPr>
          <a:lstStyle>
            <a:lvl1pPr marL="466245" indent="-466245">
              <a:spcBef>
                <a:spcPts val="306"/>
              </a:spcBef>
              <a:buFont typeface="Wingdings" panose="05000000000000000000" pitchFamily="2" charset="2"/>
              <a:buChar char="§"/>
              <a:defRPr sz="2448" baseline="0">
                <a:solidFill>
                  <a:srgbClr val="3F3F3F"/>
                </a:solidFill>
                <a:latin typeface="Segoe UI Light" pitchFamily="34" charset="0"/>
              </a:defRPr>
            </a:lvl1pPr>
            <a:lvl2pPr marL="822404" indent="-291403">
              <a:buFont typeface="Symbol" panose="05050102010706020507" pitchFamily="18" charset="2"/>
              <a:buChar char="-"/>
              <a:defRPr lang="en-US" sz="1836" kern="800" baseline="0" dirty="0">
                <a:solidFill>
                  <a:srgbClr val="3F3F3F"/>
                </a:solidFill>
                <a:latin typeface="Segoe UI Light" pitchFamily="34" charset="0"/>
                <a:cs typeface="Segoe UI Light" panose="020B0502040204020203" pitchFamily="34" charset="0"/>
              </a:defRPr>
            </a:lvl2pPr>
          </a:lstStyle>
          <a:p>
            <a:pPr lvl="0"/>
            <a:r>
              <a:rPr lang="en-US" dirty="0"/>
              <a:t>Click to edit slide content</a:t>
            </a:r>
          </a:p>
          <a:p>
            <a:pPr lvl="1"/>
            <a:r>
              <a:rPr lang="en-US" dirty="0" err="1"/>
              <a:t>trewtewt</a:t>
            </a:r>
            <a:endParaRPr lang="en-US" dirty="0"/>
          </a:p>
        </p:txBody>
      </p:sp>
    </p:spTree>
    <p:extLst>
      <p:ext uri="{BB962C8B-B14F-4D97-AF65-F5344CB8AC3E}">
        <p14:creationId xmlns:p14="http://schemas.microsoft.com/office/powerpoint/2010/main" val="1888385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86" r:id="rId24"/>
    <p:sldLayoutId id="2147484315" r:id="rId25"/>
    <p:sldLayoutId id="2147484316"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9.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9.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slideLayout" Target="../slideLayouts/slideLayout17.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image" Target="../media/image19.png"/><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7.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hyperlink" Target="https://technet.microsoft.com/en-us/itpro/windows/keep-secure/enlightened-microsoft-apps-and-edp" TargetMode="External"/><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3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3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3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3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3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Information Security</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p:grpSpPr>
        <p:sp>
          <p:nvSpPr>
            <p:cNvPr id="7" name="h1"/>
            <p:cNvSpPr txBox="1"/>
            <p:nvPr/>
          </p:nvSpPr>
          <p:spPr>
            <a:xfrm>
              <a:off x="532427"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DEVICE PROTECTION</a:t>
              </a:r>
              <a:endParaRPr lang="en-US" sz="3598" b="1" dirty="0">
                <a:solidFill>
                  <a:srgbClr val="0078D7"/>
                </a:solidFill>
                <a:latin typeface="Segoe UI"/>
              </a:endParaRPr>
            </a:p>
          </p:txBody>
        </p:sp>
        <p:sp>
          <p:nvSpPr>
            <p:cNvPr id="4" name="1b"/>
            <p:cNvSpPr/>
            <p:nvPr/>
          </p:nvSpPr>
          <p:spPr bwMode="auto">
            <a:xfrm>
              <a:off x="532427" y="3218989"/>
              <a:ext cx="2797818" cy="2926080"/>
            </a:xfrm>
            <a:prstGeom prst="rect">
              <a:avLst/>
            </a:prstGeom>
            <a:solidFill>
              <a:srgbClr val="0072C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FFFFFF"/>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FFFFFF"/>
                  </a:solidFill>
                  <a:latin typeface="Segoe UI"/>
                </a:rPr>
                <a:t>InstantGo</a:t>
              </a: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3</a:t>
              </a:r>
              <a:r>
                <a:rPr lang="en-US" sz="2400" spc="-100" baseline="30000" dirty="0">
                  <a:ln w="3175">
                    <a:noFill/>
                  </a:ln>
                  <a:solidFill>
                    <a:srgbClr val="FFFFFF"/>
                  </a:solidFill>
                  <a:latin typeface="Segoe UI"/>
                </a:rPr>
                <a:t>rd</a:t>
              </a:r>
              <a:r>
                <a:rPr lang="en-US" sz="2400" spc="-100" dirty="0">
                  <a:ln w="3175">
                    <a:noFill/>
                  </a:ln>
                  <a:solidFill>
                    <a:srgbClr val="FFFFFF"/>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8" name="1a"/>
            <p:cNvSpPr/>
            <p:nvPr/>
          </p:nvSpPr>
          <p:spPr bwMode="auto">
            <a:xfrm>
              <a:off x="532427"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p:grpSpPr>
        <p:sp>
          <p:nvSpPr>
            <p:cNvPr id="20" name="3a"/>
            <p:cNvSpPr/>
            <p:nvPr/>
          </p:nvSpPr>
          <p:spPr bwMode="auto">
            <a:xfrm>
              <a:off x="3453062"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Containment</a:t>
              </a:r>
            </a:p>
            <a:p>
              <a:pPr defTabSz="913926" fontAlgn="base">
                <a:lnSpc>
                  <a:spcPct val="90000"/>
                </a:lnSpc>
                <a:spcBef>
                  <a:spcPct val="0"/>
                </a:spcBef>
                <a:spcAft>
                  <a:spcPts val="1198"/>
                </a:spcAft>
              </a:pPr>
              <a:r>
                <a:rPr lang="en-US" sz="2400" spc="-100" dirty="0">
                  <a:ln w="3175">
                    <a:noFill/>
                  </a:ln>
                  <a:solidFill>
                    <a:srgbClr val="FFFFFF"/>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3" name="h1"/>
            <p:cNvSpPr txBox="1"/>
            <p:nvPr/>
          </p:nvSpPr>
          <p:spPr>
            <a:xfrm>
              <a:off x="3474589"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DATA SEPARATION</a:t>
              </a:r>
              <a:endParaRPr lang="en-US" sz="3598" b="1" dirty="0">
                <a:solidFill>
                  <a:srgbClr val="0078D7"/>
                </a:solidFill>
                <a:latin typeface="Segoe UI"/>
              </a:endParaRPr>
            </a:p>
          </p:txBody>
        </p:sp>
      </p:grpSp>
      <p:grpSp>
        <p:nvGrpSpPr>
          <p:cNvPr id="5" name="Group 4"/>
          <p:cNvGrpSpPr/>
          <p:nvPr/>
        </p:nvGrpSpPr>
        <p:grpSpPr>
          <a:xfrm>
            <a:off x="6187320" y="2220987"/>
            <a:ext cx="2818546" cy="4236123"/>
            <a:chOff x="6395224" y="2349213"/>
            <a:chExt cx="2819345" cy="3795856"/>
          </a:xfrm>
        </p:grpSpPr>
        <p:sp>
          <p:nvSpPr>
            <p:cNvPr id="22" name="2a"/>
            <p:cNvSpPr/>
            <p:nvPr/>
          </p:nvSpPr>
          <p:spPr bwMode="auto">
            <a:xfrm>
              <a:off x="6395224"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4" name="h1"/>
            <p:cNvSpPr txBox="1"/>
            <p:nvPr/>
          </p:nvSpPr>
          <p:spPr>
            <a:xfrm>
              <a:off x="6416751"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LEAK PROTECTION</a:t>
              </a:r>
              <a:endParaRPr lang="en-US" sz="3598" b="1" dirty="0">
                <a:solidFill>
                  <a:srgbClr val="0078D7"/>
                </a:solidFill>
                <a:latin typeface="Segoe UI"/>
              </a:endParaRPr>
            </a:p>
          </p:txBody>
        </p:sp>
      </p:grpSp>
      <p:grpSp>
        <p:nvGrpSpPr>
          <p:cNvPr id="6" name="Group 5"/>
          <p:cNvGrpSpPr/>
          <p:nvPr/>
        </p:nvGrpSpPr>
        <p:grpSpPr>
          <a:xfrm>
            <a:off x="9024719" y="2220987"/>
            <a:ext cx="2818546" cy="4236123"/>
            <a:chOff x="9366385" y="2349213"/>
            <a:chExt cx="2819345" cy="3795856"/>
          </a:xfrm>
        </p:grpSpPr>
        <p:sp>
          <p:nvSpPr>
            <p:cNvPr id="11" name="2a"/>
            <p:cNvSpPr/>
            <p:nvPr/>
          </p:nvSpPr>
          <p:spPr bwMode="auto">
            <a:xfrm>
              <a:off x="9366385"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SHARING PROTECTION</a:t>
              </a:r>
              <a:endParaRPr lang="en-US" sz="3598" b="1" dirty="0">
                <a:solidFill>
                  <a:srgbClr val="0078D7"/>
                </a:solidFill>
                <a:latin typeface="Segoe UI"/>
              </a:endParaRPr>
            </a:p>
          </p:txBody>
        </p:sp>
      </p:grpSp>
    </p:spTree>
    <p:extLst>
      <p:ext uri="{BB962C8B-B14F-4D97-AF65-F5344CB8AC3E}">
        <p14:creationId xmlns:p14="http://schemas.microsoft.com/office/powerpoint/2010/main" val="17915891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p:grpSpPr>
        <p:sp>
          <p:nvSpPr>
            <p:cNvPr id="7" name="h1"/>
            <p:cNvSpPr txBox="1"/>
            <p:nvPr/>
          </p:nvSpPr>
          <p:spPr>
            <a:xfrm>
              <a:off x="532427"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DEVICE PROTECTION</a:t>
              </a:r>
              <a:endParaRPr lang="en-US" sz="3598" b="1" dirty="0">
                <a:solidFill>
                  <a:srgbClr val="0078D7"/>
                </a:solidFill>
                <a:latin typeface="Segoe UI"/>
              </a:endParaRPr>
            </a:p>
          </p:txBody>
        </p:sp>
        <p:sp>
          <p:nvSpPr>
            <p:cNvPr id="4" name="1b"/>
            <p:cNvSpPr/>
            <p:nvPr/>
          </p:nvSpPr>
          <p:spPr bwMode="auto">
            <a:xfrm>
              <a:off x="532427" y="3218989"/>
              <a:ext cx="2797818" cy="2926080"/>
            </a:xfrm>
            <a:prstGeom prst="rect">
              <a:avLst/>
            </a:prstGeom>
            <a:solidFill>
              <a:srgbClr val="0072C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FFFFFF"/>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FFFFFF"/>
                  </a:solidFill>
                  <a:latin typeface="Segoe UI"/>
                </a:rPr>
                <a:t>InstantGo</a:t>
              </a: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3</a:t>
              </a:r>
              <a:r>
                <a:rPr lang="en-US" sz="2400" spc="-100" baseline="30000" dirty="0">
                  <a:ln w="3175">
                    <a:noFill/>
                  </a:ln>
                  <a:solidFill>
                    <a:srgbClr val="FFFFFF"/>
                  </a:solidFill>
                  <a:latin typeface="Segoe UI"/>
                </a:rPr>
                <a:t>rd</a:t>
              </a:r>
              <a:r>
                <a:rPr lang="en-US" sz="2400" spc="-100" dirty="0">
                  <a:ln w="3175">
                    <a:noFill/>
                  </a:ln>
                  <a:solidFill>
                    <a:srgbClr val="FFFFFF"/>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8" name="1a"/>
            <p:cNvSpPr/>
            <p:nvPr/>
          </p:nvSpPr>
          <p:spPr bwMode="auto">
            <a:xfrm>
              <a:off x="532427"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a:solidFill>
            <a:schemeClr val="bg1">
              <a:lumMod val="95000"/>
            </a:schemeClr>
          </a:solidFill>
        </p:grpSpPr>
        <p:sp>
          <p:nvSpPr>
            <p:cNvPr id="20" name="3a"/>
            <p:cNvSpPr/>
            <p:nvPr/>
          </p:nvSpPr>
          <p:spPr bwMode="auto">
            <a:xfrm>
              <a:off x="3453062"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Containment</a:t>
              </a: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p:txBody>
        </p:sp>
        <p:sp>
          <p:nvSpPr>
            <p:cNvPr id="13" name="h1"/>
            <p:cNvSpPr txBox="1"/>
            <p:nvPr/>
          </p:nvSpPr>
          <p:spPr>
            <a:xfrm>
              <a:off x="3474589"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DATA SEPARATION</a:t>
              </a:r>
              <a:endParaRPr lang="en-US" sz="3598" b="1" dirty="0">
                <a:solidFill>
                  <a:schemeClr val="bg1">
                    <a:lumMod val="85000"/>
                  </a:schemeClr>
                </a:solidFill>
                <a:latin typeface="Segoe UI"/>
              </a:endParaRPr>
            </a:p>
          </p:txBody>
        </p:sp>
      </p:grpSp>
      <p:grpSp>
        <p:nvGrpSpPr>
          <p:cNvPr id="5" name="Group 4"/>
          <p:cNvGrpSpPr/>
          <p:nvPr/>
        </p:nvGrpSpPr>
        <p:grpSpPr>
          <a:xfrm>
            <a:off x="6187320" y="2220987"/>
            <a:ext cx="2818546" cy="4236123"/>
            <a:chOff x="6395224" y="2349213"/>
            <a:chExt cx="2819345" cy="3795856"/>
          </a:xfrm>
          <a:solidFill>
            <a:schemeClr val="bg1">
              <a:lumMod val="95000"/>
            </a:schemeClr>
          </a:solidFill>
        </p:grpSpPr>
        <p:sp>
          <p:nvSpPr>
            <p:cNvPr id="22" name="2a"/>
            <p:cNvSpPr/>
            <p:nvPr/>
          </p:nvSpPr>
          <p:spPr bwMode="auto">
            <a:xfrm>
              <a:off x="6395224"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p:txBody>
        </p:sp>
        <p:sp>
          <p:nvSpPr>
            <p:cNvPr id="14" name="h1"/>
            <p:cNvSpPr txBox="1"/>
            <p:nvPr/>
          </p:nvSpPr>
          <p:spPr>
            <a:xfrm>
              <a:off x="6416751"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LEAK PROTECTION</a:t>
              </a:r>
              <a:endParaRPr lang="en-US" sz="3598" b="1" dirty="0">
                <a:solidFill>
                  <a:schemeClr val="bg1">
                    <a:lumMod val="85000"/>
                  </a:schemeClr>
                </a:solidFill>
                <a:latin typeface="Segoe UI"/>
              </a:endParaRPr>
            </a:p>
          </p:txBody>
        </p:sp>
      </p:grpSp>
      <p:grpSp>
        <p:nvGrpSpPr>
          <p:cNvPr id="6" name="Group 5"/>
          <p:cNvGrpSpPr/>
          <p:nvPr/>
        </p:nvGrpSpPr>
        <p:grpSpPr>
          <a:xfrm>
            <a:off x="9024719" y="2220987"/>
            <a:ext cx="2818546" cy="4236123"/>
            <a:chOff x="9366385" y="2349213"/>
            <a:chExt cx="2819345" cy="3795856"/>
          </a:xfrm>
          <a:solidFill>
            <a:schemeClr val="bg1">
              <a:lumMod val="95000"/>
            </a:schemeClr>
          </a:solidFill>
        </p:grpSpPr>
        <p:sp>
          <p:nvSpPr>
            <p:cNvPr id="11" name="2a"/>
            <p:cNvSpPr/>
            <p:nvPr/>
          </p:nvSpPr>
          <p:spPr bwMode="auto">
            <a:xfrm>
              <a:off x="9366385"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chemeClr val="bg1">
                    <a:lumMod val="85000"/>
                  </a:schemeClr>
                </a:solidFill>
                <a:latin typeface="Segoe UI"/>
              </a:endParaRPr>
            </a:p>
            <a:p>
              <a:pPr defTabSz="913926" fontAlgn="base">
                <a:lnSpc>
                  <a:spcPct val="90000"/>
                </a:lnSpc>
                <a:spcBef>
                  <a:spcPct val="0"/>
                </a:spcBef>
                <a:spcAft>
                  <a:spcPts val="1198"/>
                </a:spcAft>
              </a:pPr>
              <a:r>
                <a:rPr lang="en-US" sz="2400" spc="-100" dirty="0">
                  <a:ln w="3175">
                    <a:noFill/>
                  </a:ln>
                  <a:solidFill>
                    <a:schemeClr val="bg1">
                      <a:lumMod val="85000"/>
                    </a:schemeClr>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chemeClr val="bg1">
                      <a:lumMod val="85000"/>
                    </a:schemeClr>
                  </a:solidFill>
                  <a:latin typeface="Segoe UI"/>
                </a:rPr>
                <a:t>SHARING PROTECTION</a:t>
              </a:r>
              <a:endParaRPr lang="en-US" sz="3598" b="1" dirty="0">
                <a:solidFill>
                  <a:schemeClr val="bg1">
                    <a:lumMod val="85000"/>
                  </a:schemeClr>
                </a:solidFill>
                <a:latin typeface="Segoe UI"/>
              </a:endParaRPr>
            </a:p>
          </p:txBody>
        </p:sp>
      </p:grpSp>
    </p:spTree>
    <p:extLst>
      <p:ext uri="{BB962C8B-B14F-4D97-AF65-F5344CB8AC3E}">
        <p14:creationId xmlns:p14="http://schemas.microsoft.com/office/powerpoint/2010/main" val="1494929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pPr defTabSz="932742">
              <a:spcBef>
                <a:spcPct val="20000"/>
              </a:spcBef>
              <a:buSzPct val="90000"/>
            </a:pPr>
            <a:r>
              <a:rPr lang="en-US" sz="4400" spc="0" dirty="0">
                <a:gradFill>
                  <a:gsLst>
                    <a:gs pos="1250">
                      <a:srgbClr val="505050"/>
                    </a:gs>
                    <a:gs pos="100000">
                      <a:srgbClr val="505050"/>
                    </a:gs>
                  </a:gsLst>
                  <a:lin ang="5400000" scaled="0"/>
                </a:gradFill>
                <a:latin typeface="Segoe UI Light"/>
                <a:cs typeface="+mn-cs"/>
              </a:rPr>
              <a:t>Device Encryption vs. BitLocker</a:t>
            </a:r>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22529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lang="en-US" dirty="0">
                <a:gradFill>
                  <a:gsLst>
                    <a:gs pos="1250">
                      <a:srgbClr val="505050"/>
                    </a:gs>
                    <a:gs pos="100000">
                      <a:srgbClr val="505050"/>
                    </a:gs>
                  </a:gsLst>
                  <a:lin ang="5400000" scaled="0"/>
                </a:gradFill>
                <a:latin typeface="Segoe UI Light"/>
              </a:rPr>
              <a:t>Device Encryption</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Encryption is automatic out of the box</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Microsoft account sign-in enables protection</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Recovery password escrowed in OneDrive</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Ships in all editions of Windows</a:t>
            </a:r>
          </a:p>
        </p:txBody>
      </p:sp>
      <p:sp>
        <p:nvSpPr>
          <p:cNvPr id="7" name="Rectangle 6"/>
          <p:cNvSpPr/>
          <p:nvPr/>
        </p:nvSpPr>
        <p:spPr>
          <a:xfrm>
            <a:off x="528768" y="3983929"/>
            <a:ext cx="11720580" cy="2160591"/>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BitLocker and BitLocker To Go</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Full management capabilities supported; including FIPS support</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Imaging, management solutions (e.g.: MBAM), or end user can enable protection</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Recovery keys can be stored in AD or management solutions (e.g.: MBAM)</a:t>
            </a:r>
          </a:p>
          <a:p>
            <a:pPr marL="697306" marR="0" lvl="2"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Ships in Windows Pro and Enterprise editions</a:t>
            </a:r>
          </a:p>
        </p:txBody>
      </p:sp>
    </p:spTree>
    <p:extLst>
      <p:ext uri="{BB962C8B-B14F-4D97-AF65-F5344CB8AC3E}">
        <p14:creationId xmlns:p14="http://schemas.microsoft.com/office/powerpoint/2010/main" val="36391137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Provisioning Enhancements</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18466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Provisioning is the top pain point for encrypting devices</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Provisioning is challenging</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TPM provisioning is complex for IT and end users</a:t>
            </a:r>
          </a:p>
          <a:p>
            <a:pPr marL="697306" marR="0" lvl="2" indent="-379956"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Encryption takes too much time</a:t>
            </a:r>
          </a:p>
        </p:txBody>
      </p:sp>
      <p:sp>
        <p:nvSpPr>
          <p:cNvPr id="7" name="Rectangle 6"/>
          <p:cNvSpPr/>
          <p:nvPr/>
        </p:nvSpPr>
        <p:spPr>
          <a:xfrm>
            <a:off x="547688" y="3843637"/>
            <a:ext cx="11720580" cy="2160591"/>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Solutions in Windows make BitLocker the best choice:</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TPM auto-provisioning</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Support for encrypted hard drives (</a:t>
            </a:r>
            <a:r>
              <a:rPr kumimoji="0" lang="en-US" sz="2400" b="0" i="0" u="none" strike="noStrike" kern="1200" cap="none" spc="0" normalizeH="0" baseline="0" noProof="0" dirty="0" err="1">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eHDD</a:t>
            </a: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Used Disk Space Only Encryption</a:t>
            </a:r>
          </a:p>
          <a:p>
            <a:pPr marL="697306" marR="0" lvl="1" indent="-395069"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Pre-provisioning during setup</a:t>
            </a:r>
          </a:p>
        </p:txBody>
      </p:sp>
    </p:spTree>
    <p:extLst>
      <p:ext uri="{BB962C8B-B14F-4D97-AF65-F5344CB8AC3E}">
        <p14:creationId xmlns:p14="http://schemas.microsoft.com/office/powerpoint/2010/main" val="40297293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Experience and Security</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Text Placeholder 5"/>
          <p:cNvSpPr txBox="1">
            <a:spLocks/>
          </p:cNvSpPr>
          <p:nvPr/>
        </p:nvSpPr>
        <p:spPr>
          <a:xfrm>
            <a:off x="581123" y="1511222"/>
            <a:ext cx="11885514" cy="184665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4191" marR="0" lvl="0" indent="0" algn="l" defTabSz="932742" rtl="0" eaLnBrk="1" fontAlgn="auto" latinLnBrk="0" hangingPunct="1">
              <a:lnSpc>
                <a:spcPct val="90000"/>
              </a:lnSpc>
              <a:spcBef>
                <a:spcPct val="20000"/>
              </a:spcBef>
              <a:spcAft>
                <a:spcPts val="0"/>
              </a:spcAft>
              <a:buClrTx/>
              <a:buSzPct val="90000"/>
              <a:buFont typeface="Arial" pitchFamily="34" charset="0"/>
              <a:buNone/>
              <a:tabLst/>
              <a:defRPr/>
            </a:pPr>
            <a:r>
              <a:rPr kumimoji="0" lang="en-US" sz="32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Improving the IT and End-user Experience</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Eliminating the need for Pre-Boot Authentication (</a:t>
            </a:r>
            <a:r>
              <a:rPr kumimoji="0" lang="en-US" sz="2400" b="0" i="0" u="none" strike="noStrike" kern="1200" cap="none" spc="0" normalizeH="0" baseline="0" noProof="0" dirty="0" err="1">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InstantGo</a:t>
            </a: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devices)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Fewer support issues on &gt;=Windows 8 Certified devices </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Automatic device encryption</a:t>
            </a:r>
          </a:p>
        </p:txBody>
      </p:sp>
      <p:sp>
        <p:nvSpPr>
          <p:cNvPr id="7" name="Rectangle 6"/>
          <p:cNvSpPr/>
          <p:nvPr/>
        </p:nvSpPr>
        <p:spPr>
          <a:xfrm>
            <a:off x="655637" y="4067559"/>
            <a:ext cx="11720580" cy="1754326"/>
          </a:xfrm>
          <a:prstGeom prst="rect">
            <a:avLst/>
          </a:prstGeom>
        </p:spPr>
        <p:txBody>
          <a:bodyPr wrap="square">
            <a:spAutoFit/>
          </a:bodyPr>
          <a:lstStyle/>
          <a:p>
            <a:pPr marL="0" marR="0" lvl="0" indent="0" algn="l" defTabSz="1243391" rtl="0" eaLnBrk="1" fontAlgn="auto" latinLnBrk="0" hangingPunct="1">
              <a:lnSpc>
                <a:spcPct val="90000"/>
              </a:lnSpc>
              <a:spcBef>
                <a:spcPct val="20000"/>
              </a:spcBef>
              <a:spcAft>
                <a:spcPts val="0"/>
              </a:spcAft>
              <a:buClrTx/>
              <a:buSzPct val="90000"/>
              <a:buFontTx/>
              <a:buNone/>
              <a:tabLst/>
              <a:defRPr/>
            </a:pPr>
            <a:r>
              <a:rPr kumimoji="0" lang="en-US" sz="32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Improved Security with Windows BitLocker</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Improved anti-hammering for sign-in on BitLocker protected devices</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One-time suspend mode</a:t>
            </a:r>
          </a:p>
          <a:p>
            <a:pPr marL="804863" marR="0" lvl="1" indent="-457200" algn="l" defTabSz="1243391"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en-US" sz="240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Exchange ActiveSync &amp; MDM policy for device encryption</a:t>
            </a:r>
          </a:p>
        </p:txBody>
      </p:sp>
    </p:spTree>
    <p:extLst>
      <p:ext uri="{BB962C8B-B14F-4D97-AF65-F5344CB8AC3E}">
        <p14:creationId xmlns:p14="http://schemas.microsoft.com/office/powerpoint/2010/main" val="18952467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Protecting Devices with Pre-Boot Auth</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Text Placeholder 5"/>
          <p:cNvSpPr txBox="1">
            <a:spLocks/>
          </p:cNvSpPr>
          <p:nvPr/>
        </p:nvSpPr>
        <p:spPr>
          <a:xfrm>
            <a:off x="265534" y="2892784"/>
            <a:ext cx="11885514" cy="1481624"/>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Why have we needed it in the past?</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Encryption keys for any encryption solution are loaded into system memory</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Cold boot attacks enable attackers with physical access to extract the key from memory</a:t>
            </a:r>
          </a:p>
          <a:p>
            <a:pPr marL="775007" marR="0" lvl="2" indent="-388591"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rPr>
              <a:t>Key Attack Vectors: DMA Port attack; Memory Remanence attack</a:t>
            </a:r>
            <a:endPar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sp>
        <p:nvSpPr>
          <p:cNvPr id="9" name="Rectangle 8"/>
          <p:cNvSpPr/>
          <p:nvPr/>
        </p:nvSpPr>
        <p:spPr>
          <a:xfrm>
            <a:off x="214531" y="4850080"/>
            <a:ext cx="11887879" cy="1205651"/>
          </a:xfrm>
          <a:prstGeom prst="rect">
            <a:avLst/>
          </a:prstGeom>
        </p:spPr>
        <p:txBody>
          <a:bodyPr wrap="square">
            <a:spAutoFit/>
          </a:bodyPr>
          <a:lstStyle/>
          <a:p>
            <a:pPr marL="388591" marR="0" lvl="0"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Downside to </a:t>
            </a:r>
            <a:r>
              <a:rPr kumimoji="0" lang="en-US" sz="2720" b="0" i="0" u="sng"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user input based</a:t>
            </a: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pre-boot authentication</a:t>
            </a:r>
          </a:p>
          <a:p>
            <a:pPr marL="697306" marR="0" lvl="2"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Device must be turned off when unattended</a:t>
            </a:r>
          </a:p>
          <a:p>
            <a:pPr marL="697306" marR="0" lvl="2"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Breaks – user experience, management, remote access</a:t>
            </a:r>
          </a:p>
        </p:txBody>
      </p:sp>
      <p:sp>
        <p:nvSpPr>
          <p:cNvPr id="10" name="Rectangle 9"/>
          <p:cNvSpPr/>
          <p:nvPr/>
        </p:nvSpPr>
        <p:spPr>
          <a:xfrm>
            <a:off x="214531" y="1824624"/>
            <a:ext cx="11636752" cy="929485"/>
          </a:xfrm>
          <a:prstGeom prst="rect">
            <a:avLst/>
          </a:prstGeom>
        </p:spPr>
        <p:txBody>
          <a:bodyPr wrap="square">
            <a:spAutoFit/>
          </a:bodyPr>
          <a:lstStyle/>
          <a:p>
            <a:pPr marL="0" marR="0" lvl="0" indent="0" algn="ctr" defTabSz="1243441" rtl="0" eaLnBrk="1" fontAlgn="auto" latinLnBrk="0" hangingPunct="1">
              <a:lnSpc>
                <a:spcPct val="100000"/>
              </a:lnSpc>
              <a:spcBef>
                <a:spcPts val="0"/>
              </a:spcBef>
              <a:spcAft>
                <a:spcPts val="408"/>
              </a:spcAft>
              <a:buClrTx/>
              <a:buSzTx/>
              <a:buFontTx/>
              <a:buNone/>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The conventional wisdom amongst security architects is that the encryption can only be secured by implementing </a:t>
            </a:r>
            <a:r>
              <a:rPr kumimoji="0" lang="en-US" sz="2720" b="0" i="0" u="sng"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user input based</a:t>
            </a: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 pre-boot authentication </a:t>
            </a:r>
          </a:p>
        </p:txBody>
      </p:sp>
    </p:spTree>
    <p:extLst>
      <p:ext uri="{BB962C8B-B14F-4D97-AF65-F5344CB8AC3E}">
        <p14:creationId xmlns:p14="http://schemas.microsoft.com/office/powerpoint/2010/main" val="42208223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Protecting Devices with Pre-Boot Auth</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Text Placeholder 5"/>
          <p:cNvSpPr txBox="1">
            <a:spLocks/>
          </p:cNvSpPr>
          <p:nvPr/>
        </p:nvSpPr>
        <p:spPr>
          <a:xfrm>
            <a:off x="265534" y="2683881"/>
            <a:ext cx="11885514" cy="20345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Mitigating DMA Port attacks (e.g.: </a:t>
            </a:r>
            <a:r>
              <a:rPr kumimoji="0" lang="en-US" sz="272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Elcomsoft</a:t>
            </a: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 &amp; </a:t>
            </a:r>
            <a:r>
              <a:rPr kumimoji="0" lang="en-US" sz="272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Passware</a:t>
            </a:r>
            <a:r>
              <a:rPr kumimoji="0" lang="en-US" sz="272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restricted on InstantGo devices</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not present on Windows mobile PC’s</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Windows 8.1 certified hardware disables external DMA during boot</a:t>
            </a:r>
          </a:p>
          <a:p>
            <a:pPr marL="1083738" marR="0" lvl="0" indent="-468469"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Ports can be disabled or restricted to authorized devices on Windows 7 devices</a:t>
            </a:r>
          </a:p>
        </p:txBody>
      </p:sp>
      <p:sp>
        <p:nvSpPr>
          <p:cNvPr id="12" name="Rectangle 11"/>
          <p:cNvSpPr/>
          <p:nvPr/>
        </p:nvSpPr>
        <p:spPr>
          <a:xfrm>
            <a:off x="214531" y="4850080"/>
            <a:ext cx="11887879" cy="1573957"/>
          </a:xfrm>
          <a:prstGeom prst="rect">
            <a:avLst/>
          </a:prstGeom>
        </p:spPr>
        <p:txBody>
          <a:bodyPr wrap="square">
            <a:spAutoFit/>
          </a:bodyPr>
          <a:lstStyle/>
          <a:p>
            <a:pPr marL="388591" marR="0" lvl="0"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Mitigating Memory Remanence attack (Frozen Memory - Princeton)</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Physical removal of frozen memory trick easier said that done</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Not possible on tablets which have fixed memory</a:t>
            </a:r>
          </a:p>
          <a:p>
            <a:pPr marL="1010312" marR="0" lvl="1" indent="-388591" algn="l" defTabSz="1243391"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176"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rPr>
              <a:t>Published research (Canadian DoD) shows attack is highly unreliable </a:t>
            </a:r>
          </a:p>
        </p:txBody>
      </p:sp>
      <p:sp>
        <p:nvSpPr>
          <p:cNvPr id="13" name="Rectangle 12"/>
          <p:cNvSpPr/>
          <p:nvPr/>
        </p:nvSpPr>
        <p:spPr>
          <a:xfrm>
            <a:off x="214534" y="1605744"/>
            <a:ext cx="11887876" cy="980781"/>
          </a:xfrm>
          <a:prstGeom prst="rect">
            <a:avLst/>
          </a:prstGeom>
        </p:spPr>
        <p:txBody>
          <a:bodyPr wrap="square">
            <a:spAutoFit/>
          </a:bodyPr>
          <a:lstStyle/>
          <a:p>
            <a:pPr lvl="0" algn="ctr" defTabSz="1243441">
              <a:spcAft>
                <a:spcPts val="408"/>
              </a:spcAft>
            </a:pP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Modern devices </a:t>
            </a:r>
            <a:r>
              <a:rPr lang="en-US" sz="2720" u="sng"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using TPM </a:t>
            </a: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can offer immunity to traditional cold boot attacks.</a:t>
            </a:r>
          </a:p>
          <a:p>
            <a:pPr lvl="0" algn="ctr" defTabSz="1243441">
              <a:spcAft>
                <a:spcPts val="408"/>
              </a:spcAft>
            </a:pPr>
            <a:r>
              <a:rPr lang="en-US" sz="2720" dirty="0">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latin typeface="Segoe UI Light"/>
              </a:rPr>
              <a:t>Even Windows 7 devices may be able to be configured to mitigate against them.</a:t>
            </a:r>
            <a:endParaRPr kumimoji="0" lang="en-US" sz="2720" b="0" i="0" u="none" strike="noStrike" kern="1200" cap="none" spc="0" normalizeH="0" baseline="0" noProof="0" dirty="0">
              <a:ln>
                <a:noFill/>
              </a:ln>
              <a:gradFill flip="none" rotWithShape="1">
                <a:gsLst>
                  <a:gs pos="0">
                    <a:srgbClr val="000000">
                      <a:lumMod val="65000"/>
                      <a:lumOff val="35000"/>
                    </a:srgbClr>
                  </a:gs>
                  <a:gs pos="86000">
                    <a:srgbClr val="000000">
                      <a:lumMod val="75000"/>
                      <a:lumOff val="25000"/>
                    </a:srgbClr>
                  </a:gs>
                </a:gsLst>
                <a:path path="circle">
                  <a:fillToRect r="100000" b="100000"/>
                </a:path>
                <a:tileRect l="-100000" t="-100000"/>
              </a:gradFill>
              <a:effectLst/>
              <a:uLnTx/>
              <a:uFillTx/>
              <a:latin typeface="Segoe UI Light"/>
              <a:ea typeface="+mn-ea"/>
              <a:cs typeface="+mn-cs"/>
            </a:endParaRPr>
          </a:p>
        </p:txBody>
      </p:sp>
    </p:spTree>
    <p:extLst>
      <p:ext uri="{BB962C8B-B14F-4D97-AF65-F5344CB8AC3E}">
        <p14:creationId xmlns:p14="http://schemas.microsoft.com/office/powerpoint/2010/main" val="10376902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547688" y="295275"/>
            <a:ext cx="11888787" cy="917575"/>
          </a:xfrm>
        </p:spPr>
        <p:txBody>
          <a:bodyPr/>
          <a:lstStyle/>
          <a:p>
            <a:r>
              <a:rPr lang="en-US" spc="0" dirty="0">
                <a:gradFill>
                  <a:gsLst>
                    <a:gs pos="1250">
                      <a:srgbClr val="505050"/>
                    </a:gs>
                    <a:gs pos="100000">
                      <a:srgbClr val="505050"/>
                    </a:gs>
                  </a:gsLst>
                  <a:lin ang="5400000" scaled="0"/>
                </a:gradFill>
              </a:rPr>
              <a:t>Key Improvements in Windows 10</a:t>
            </a:r>
            <a:endParaRPr lang="en-US" dirty="0"/>
          </a:p>
        </p:txBody>
      </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rtl="0" eaLnBrk="1" fontAlgn="base" latinLnBrk="0" hangingPunct="1">
              <a:lnSpc>
                <a:spcPct val="100000"/>
              </a:lnSpc>
              <a:spcBef>
                <a:spcPct val="0"/>
              </a:spcBef>
              <a:spcAft>
                <a:spcPct val="0"/>
              </a:spcAft>
              <a:buClrTx/>
              <a:buSzTx/>
              <a:buFontTx/>
              <a:buNone/>
              <a:tabLst/>
              <a:defRPr/>
            </a:pPr>
            <a:endParaRPr kumimoji="0" lang="en-US" sz="1836" b="0" i="0" u="none" strike="noStrike" kern="1200" cap="none" spc="-51"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extBox 1"/>
          <p:cNvSpPr txBox="1"/>
          <p:nvPr/>
        </p:nvSpPr>
        <p:spPr>
          <a:xfrm>
            <a:off x="491217" y="1654274"/>
            <a:ext cx="11277599" cy="4370171"/>
          </a:xfrm>
          <a:prstGeom prst="rect">
            <a:avLst/>
          </a:prstGeom>
          <a:noFill/>
        </p:spPr>
        <p:txBody>
          <a:bodyPr wrap="square" lIns="182880" tIns="146304" rIns="182880" bIns="146304" rtlCol="0">
            <a:spAutoFit/>
          </a:bodyPr>
          <a:lstStyle/>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Pre-Boot Authentication Improvement </a:t>
            </a:r>
          </a:p>
          <a:p>
            <a:pPr marL="809271" marR="0" lvl="1"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Disallow hot plug DMA until user signs in and when locked</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Automatic Device Encryption with Azure Active Directory (AAD) sign-in to Windows</a:t>
            </a:r>
          </a:p>
          <a:p>
            <a:pPr marL="809271" marR="0" lvl="1"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Supports backup of BitLocker recovery password to AAD</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BitLocker Support for Virtual Machines using Virtual TPM (</a:t>
            </a:r>
            <a:r>
              <a:rPr kumimoji="0" lang="en-US" sz="28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Light"/>
                <a:ea typeface="+mn-ea"/>
                <a:cs typeface="+mn-cs"/>
              </a:rPr>
              <a:t>vTPM</a:t>
            </a: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a:t>
            </a:r>
          </a:p>
          <a:p>
            <a:pPr marL="342900" marR="0" lvl="0" indent="-342900" algn="l" defTabSz="932742"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rPr>
              <a:t>Windows Phone users can enable Device Encryption without MDM</a:t>
            </a:r>
          </a:p>
        </p:txBody>
      </p:sp>
    </p:spTree>
    <p:extLst>
      <p:ext uri="{BB962C8B-B14F-4D97-AF65-F5344CB8AC3E}">
        <p14:creationId xmlns:p14="http://schemas.microsoft.com/office/powerpoint/2010/main" val="62283379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4041" y="2220987"/>
            <a:ext cx="11309223" cy="4236123"/>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DEVICE PROTECTION</a:t>
                </a:r>
                <a:endParaRPr lang="en-US" sz="3598"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DATA SEPARATION</a:t>
                </a:r>
                <a:endParaRPr lang="en-US" sz="3598"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LEAK PROTECTION</a:t>
                </a:r>
                <a:endParaRPr lang="en-US" sz="3598"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43" tIns="46620" rIns="93243" bIns="46620" rtlCol="0">
                <a:spAutoFit/>
              </a:bodyPr>
              <a:lstStyle/>
              <a:p>
                <a:pPr defTabSz="932384">
                  <a:lnSpc>
                    <a:spcPct val="90000"/>
                  </a:lnSpc>
                </a:pPr>
                <a:r>
                  <a:rPr lang="en-US" sz="2800" b="1" dirty="0">
                    <a:solidFill>
                      <a:srgbClr val="FFFFFF">
                        <a:lumMod val="85000"/>
                      </a:srgbClr>
                    </a:solidFill>
                    <a:latin typeface="Segoe UI"/>
                  </a:rPr>
                  <a:t>SHARING PROTECTION</a:t>
                </a:r>
                <a:endParaRPr lang="en-US" sz="3598"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1764" y="1533773"/>
            <a:ext cx="12432312" cy="6998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34" tIns="46616" rIns="46616" bIns="93234" numCol="1" spcCol="0" rtlCol="0" fromWordArt="0" anchor="b" anchorCtr="0" forceAA="0" compatLnSpc="1">
            <a:prstTxWarp prst="textNoShape">
              <a:avLst/>
            </a:prstTxWarp>
            <a:noAutofit/>
          </a:bodyPr>
          <a:lstStyle/>
          <a:p>
            <a:pPr algn="ctr" defTabSz="931932" fontAlgn="base">
              <a:spcBef>
                <a:spcPct val="0"/>
              </a:spcBef>
              <a:spcAft>
                <a:spcPct val="0"/>
              </a:spcAft>
            </a:pPr>
            <a:endParaRPr lang="en-US" sz="1398"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p:cNvGrpSpPr/>
          <p:nvPr/>
        </p:nvGrpSpPr>
        <p:grpSpPr>
          <a:xfrm>
            <a:off x="534041" y="2220987"/>
            <a:ext cx="2797025" cy="4236123"/>
            <a:chOff x="532427" y="2349213"/>
            <a:chExt cx="2797818" cy="3795856"/>
          </a:xfrm>
          <a:solidFill>
            <a:schemeClr val="bg1">
              <a:lumMod val="95000"/>
            </a:schemeClr>
          </a:solidFill>
        </p:grpSpPr>
        <p:sp>
          <p:nvSpPr>
            <p:cNvPr id="7" name="h1"/>
            <p:cNvSpPr txBox="1"/>
            <p:nvPr/>
          </p:nvSpPr>
          <p:spPr>
            <a:xfrm>
              <a:off x="532427"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rgbClr val="D9D9D9"/>
                  </a:solidFill>
                  <a:latin typeface="Segoe UI"/>
                </a:rPr>
                <a:t>DEVICE PROTECTION</a:t>
              </a:r>
              <a:endParaRPr lang="en-US" sz="3598" b="1" dirty="0">
                <a:solidFill>
                  <a:srgbClr val="D9D9D9"/>
                </a:solidFill>
                <a:latin typeface="Segoe UI"/>
              </a:endParaRPr>
            </a:p>
          </p:txBody>
        </p:sp>
        <p:sp>
          <p:nvSpPr>
            <p:cNvPr id="4" name="1b"/>
            <p:cNvSpPr/>
            <p:nvPr/>
          </p:nvSpPr>
          <p:spPr bwMode="auto">
            <a:xfrm>
              <a:off x="532427"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ctr" anchorCtr="0" forceAA="0" compatLnSpc="1">
              <a:prstTxWarp prst="textNoShape">
                <a:avLst/>
              </a:prstTxWarp>
              <a:noAutofit/>
            </a:bodyPr>
            <a:lstStyle/>
            <a:p>
              <a:pPr defTabSz="913926" fontAlgn="base">
                <a:lnSpc>
                  <a:spcPct val="90000"/>
                </a:lnSpc>
                <a:spcBef>
                  <a:spcPct val="0"/>
                </a:spcBef>
                <a:spcAft>
                  <a:spcPts val="1198"/>
                </a:spcAft>
              </a:pPr>
              <a:r>
                <a:rPr lang="en-US" sz="2400" spc="-100" dirty="0">
                  <a:ln w="3175">
                    <a:noFill/>
                  </a:ln>
                  <a:solidFill>
                    <a:srgbClr val="D9D9D9"/>
                  </a:solidFill>
                  <a:latin typeface="Segoe UI"/>
                </a:rPr>
                <a:t>BitLocker enhancements in Windows 8.1</a:t>
              </a:r>
            </a:p>
            <a:p>
              <a:pPr defTabSz="913926" fontAlgn="base">
                <a:lnSpc>
                  <a:spcPct val="90000"/>
                </a:lnSpc>
                <a:spcBef>
                  <a:spcPct val="0"/>
                </a:spcBef>
                <a:spcAft>
                  <a:spcPts val="1198"/>
                </a:spcAft>
              </a:pPr>
              <a:r>
                <a:rPr lang="en-US" sz="2400" spc="-100" dirty="0" err="1">
                  <a:ln w="3175">
                    <a:noFill/>
                  </a:ln>
                  <a:solidFill>
                    <a:srgbClr val="D9D9D9"/>
                  </a:solidFill>
                  <a:latin typeface="Segoe UI"/>
                </a:rPr>
                <a:t>InstantGo</a:t>
              </a: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3</a:t>
              </a:r>
              <a:r>
                <a:rPr lang="en-US" sz="2400" spc="-100" baseline="30000" dirty="0">
                  <a:ln w="3175">
                    <a:noFill/>
                  </a:ln>
                  <a:solidFill>
                    <a:srgbClr val="D9D9D9"/>
                  </a:solidFill>
                  <a:latin typeface="Segoe UI"/>
                </a:rPr>
                <a:t>rd</a:t>
              </a:r>
              <a:r>
                <a:rPr lang="en-US" sz="2400" spc="-100" dirty="0">
                  <a:ln w="3175">
                    <a:noFill/>
                  </a:ln>
                  <a:solidFill>
                    <a:srgbClr val="D9D9D9"/>
                  </a:solidFill>
                  <a:latin typeface="Segoe UI"/>
                </a:rPr>
                <a:t> party adoption</a:t>
              </a:r>
            </a:p>
            <a:p>
              <a:pPr defTabSz="913926" fontAlgn="base">
                <a:lnSpc>
                  <a:spcPct val="90000"/>
                </a:lnSpc>
                <a:spcBef>
                  <a:spcPct val="0"/>
                </a:spcBef>
                <a:spcAft>
                  <a:spcPts val="1198"/>
                </a:spcAft>
              </a:pPr>
              <a:endParaRPr lang="en-US" sz="2400" spc="-100" dirty="0">
                <a:ln w="3175">
                  <a:noFill/>
                </a:ln>
                <a:solidFill>
                  <a:srgbClr val="D9D9D9"/>
                </a:solidFill>
                <a:latin typeface="Segoe UI"/>
              </a:endParaRPr>
            </a:p>
          </p:txBody>
        </p:sp>
        <p:sp>
          <p:nvSpPr>
            <p:cNvPr id="18" name="1a"/>
            <p:cNvSpPr/>
            <p:nvPr/>
          </p:nvSpPr>
          <p:spPr bwMode="auto">
            <a:xfrm>
              <a:off x="532427"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Protect system and data when device is lost or stolen</a:t>
              </a:r>
            </a:p>
          </p:txBody>
        </p:sp>
      </p:grpSp>
      <p:grpSp>
        <p:nvGrpSpPr>
          <p:cNvPr id="2" name="Group 1"/>
          <p:cNvGrpSpPr/>
          <p:nvPr/>
        </p:nvGrpSpPr>
        <p:grpSpPr>
          <a:xfrm>
            <a:off x="3349919" y="2220987"/>
            <a:ext cx="2818546" cy="4236123"/>
            <a:chOff x="3453062" y="2349213"/>
            <a:chExt cx="2819345" cy="3795856"/>
          </a:xfrm>
        </p:grpSpPr>
        <p:sp>
          <p:nvSpPr>
            <p:cNvPr id="20" name="3a"/>
            <p:cNvSpPr/>
            <p:nvPr/>
          </p:nvSpPr>
          <p:spPr bwMode="auto">
            <a:xfrm>
              <a:off x="3453062"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Containment</a:t>
              </a:r>
            </a:p>
            <a:p>
              <a:pPr defTabSz="913926" fontAlgn="base">
                <a:lnSpc>
                  <a:spcPct val="90000"/>
                </a:lnSpc>
                <a:spcBef>
                  <a:spcPct val="0"/>
                </a:spcBef>
                <a:spcAft>
                  <a:spcPts val="1198"/>
                </a:spcAft>
              </a:pPr>
              <a:r>
                <a:rPr lang="en-US" sz="2400" spc="-100" dirty="0">
                  <a:ln w="3175">
                    <a:noFill/>
                  </a:ln>
                  <a:solidFill>
                    <a:srgbClr val="FFFFFF"/>
                  </a:solidFill>
                  <a:latin typeface="Segoe UI"/>
                </a:rPr>
                <a:t>Data separation</a:t>
              </a:r>
            </a:p>
            <a:p>
              <a:pPr algn="ct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3" name="h1"/>
            <p:cNvSpPr txBox="1"/>
            <p:nvPr/>
          </p:nvSpPr>
          <p:spPr>
            <a:xfrm>
              <a:off x="3474589"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DATA SEPARATION</a:t>
              </a:r>
              <a:endParaRPr lang="en-US" sz="3598" b="1" dirty="0">
                <a:solidFill>
                  <a:srgbClr val="0078D7"/>
                </a:solidFill>
                <a:latin typeface="Segoe UI"/>
              </a:endParaRPr>
            </a:p>
          </p:txBody>
        </p:sp>
      </p:grpSp>
      <p:grpSp>
        <p:nvGrpSpPr>
          <p:cNvPr id="5" name="Group 4"/>
          <p:cNvGrpSpPr/>
          <p:nvPr/>
        </p:nvGrpSpPr>
        <p:grpSpPr>
          <a:xfrm>
            <a:off x="6187320" y="2220987"/>
            <a:ext cx="2818546" cy="4236123"/>
            <a:chOff x="6395224" y="2349213"/>
            <a:chExt cx="2819345" cy="3795856"/>
          </a:xfrm>
        </p:grpSpPr>
        <p:sp>
          <p:nvSpPr>
            <p:cNvPr id="22" name="2a"/>
            <p:cNvSpPr/>
            <p:nvPr/>
          </p:nvSpPr>
          <p:spPr bwMode="auto">
            <a:xfrm>
              <a:off x="6395224"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r>
                <a:rPr lang="en-US" sz="2400" spc="-100" dirty="0">
                  <a:ln w="3175">
                    <a:noFill/>
                  </a:ln>
                  <a:solidFill>
                    <a:srgbClr val="FFFFFF"/>
                  </a:solidFill>
                  <a:latin typeface="Segoe UI"/>
                </a:rPr>
                <a:t>Prevent unauthorized users and apps from accessing and leaking data</a:t>
              </a: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a:p>
              <a:pPr defTabSz="913926" fontAlgn="base">
                <a:lnSpc>
                  <a:spcPct val="90000"/>
                </a:lnSpc>
                <a:spcBef>
                  <a:spcPct val="0"/>
                </a:spcBef>
                <a:spcAft>
                  <a:spcPts val="1198"/>
                </a:spcAft>
              </a:pPr>
              <a:endParaRPr lang="en-US" sz="2400" spc="-100" dirty="0">
                <a:ln w="3175">
                  <a:noFill/>
                </a:ln>
                <a:solidFill>
                  <a:srgbClr val="FFFFFF"/>
                </a:solidFill>
                <a:latin typeface="Segoe UI"/>
              </a:endParaRPr>
            </a:p>
          </p:txBody>
        </p:sp>
        <p:sp>
          <p:nvSpPr>
            <p:cNvPr id="14" name="h1"/>
            <p:cNvSpPr txBox="1"/>
            <p:nvPr/>
          </p:nvSpPr>
          <p:spPr>
            <a:xfrm>
              <a:off x="6416751" y="2349213"/>
              <a:ext cx="2797818" cy="793089"/>
            </a:xfrm>
            <a:prstGeom prst="rect">
              <a:avLst/>
            </a:prstGeom>
            <a:noFill/>
          </p:spPr>
          <p:txBody>
            <a:bodyPr wrap="square" lIns="93243" tIns="46620" rIns="93243" bIns="46620" rtlCol="0">
              <a:spAutoFit/>
            </a:bodyPr>
            <a:lstStyle/>
            <a:p>
              <a:pPr defTabSz="932384">
                <a:lnSpc>
                  <a:spcPct val="90000"/>
                </a:lnSpc>
              </a:pPr>
              <a:r>
                <a:rPr lang="en-US" sz="2800" b="1" dirty="0">
                  <a:solidFill>
                    <a:srgbClr val="0078D7"/>
                  </a:solidFill>
                  <a:latin typeface="Segoe UI"/>
                </a:rPr>
                <a:t>LEAK PROTECTION</a:t>
              </a:r>
              <a:endParaRPr lang="en-US" sz="3598" b="1" dirty="0">
                <a:solidFill>
                  <a:srgbClr val="0078D7"/>
                </a:solidFill>
                <a:latin typeface="Segoe UI"/>
              </a:endParaRPr>
            </a:p>
          </p:txBody>
        </p:sp>
      </p:grpSp>
      <p:grpSp>
        <p:nvGrpSpPr>
          <p:cNvPr id="6" name="Group 5"/>
          <p:cNvGrpSpPr/>
          <p:nvPr/>
        </p:nvGrpSpPr>
        <p:grpSpPr>
          <a:xfrm>
            <a:off x="9024719" y="2220987"/>
            <a:ext cx="2818546" cy="4236123"/>
            <a:chOff x="9366385" y="2349213"/>
            <a:chExt cx="2819345" cy="3795856"/>
          </a:xfrm>
          <a:solidFill>
            <a:schemeClr val="bg1">
              <a:lumMod val="95000"/>
            </a:schemeClr>
          </a:solidFill>
        </p:grpSpPr>
        <p:sp>
          <p:nvSpPr>
            <p:cNvPr id="11" name="2a"/>
            <p:cNvSpPr/>
            <p:nvPr/>
          </p:nvSpPr>
          <p:spPr bwMode="auto">
            <a:xfrm>
              <a:off x="9366385"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926" fontAlgn="base">
                <a:lnSpc>
                  <a:spcPct val="90000"/>
                </a:lnSpc>
                <a:spcBef>
                  <a:spcPct val="0"/>
                </a:spcBef>
                <a:spcAft>
                  <a:spcPts val="1198"/>
                </a:spcAft>
              </a:pPr>
              <a:endParaRPr lang="en-US" sz="2400" spc="-100" dirty="0">
                <a:ln w="3175">
                  <a:noFill/>
                </a:ln>
                <a:solidFill>
                  <a:srgbClr val="D9D9D9"/>
                </a:solidFill>
                <a:latin typeface="Segoe UI"/>
              </a:endParaRPr>
            </a:p>
            <a:p>
              <a:pPr defTabSz="913926" fontAlgn="base">
                <a:lnSpc>
                  <a:spcPct val="90000"/>
                </a:lnSpc>
                <a:spcBef>
                  <a:spcPct val="0"/>
                </a:spcBef>
                <a:spcAft>
                  <a:spcPts val="1198"/>
                </a:spcAft>
              </a:pPr>
              <a:r>
                <a:rPr lang="en-US" sz="2400" spc="-100" dirty="0">
                  <a:ln w="3175">
                    <a:noFill/>
                  </a:ln>
                  <a:solidFill>
                    <a:srgbClr val="D9D9D9"/>
                  </a:solidFill>
                  <a:latin typeface="Segoe UI"/>
                </a:rPr>
                <a:t>Protect data when shared with others, or shared outside of organizational devices and control</a:t>
              </a:r>
            </a:p>
          </p:txBody>
        </p:sp>
        <p:sp>
          <p:nvSpPr>
            <p:cNvPr id="16" name="h1"/>
            <p:cNvSpPr txBox="1"/>
            <p:nvPr/>
          </p:nvSpPr>
          <p:spPr>
            <a:xfrm>
              <a:off x="9387912" y="2349213"/>
              <a:ext cx="2797818" cy="793089"/>
            </a:xfrm>
            <a:prstGeom prst="rect">
              <a:avLst/>
            </a:prstGeom>
            <a:grpFill/>
          </p:spPr>
          <p:txBody>
            <a:bodyPr wrap="square" lIns="93243" tIns="46620" rIns="93243" bIns="46620" rtlCol="0">
              <a:spAutoFit/>
            </a:bodyPr>
            <a:lstStyle/>
            <a:p>
              <a:pPr defTabSz="932384">
                <a:lnSpc>
                  <a:spcPct val="90000"/>
                </a:lnSpc>
              </a:pPr>
              <a:r>
                <a:rPr lang="en-US" sz="2800" b="1" dirty="0">
                  <a:solidFill>
                    <a:srgbClr val="D9D9D9"/>
                  </a:solidFill>
                  <a:latin typeface="Segoe UI"/>
                </a:rPr>
                <a:t>SHARING PROTECTION</a:t>
              </a:r>
              <a:endParaRPr lang="en-US" sz="3598" b="1" dirty="0">
                <a:solidFill>
                  <a:srgbClr val="D9D9D9"/>
                </a:solidFill>
                <a:latin typeface="Segoe UI"/>
              </a:endParaRPr>
            </a:p>
          </p:txBody>
        </p:sp>
      </p:grpSp>
    </p:spTree>
    <p:extLst>
      <p:ext uri="{BB962C8B-B14F-4D97-AF65-F5344CB8AC3E}">
        <p14:creationId xmlns:p14="http://schemas.microsoft.com/office/powerpoint/2010/main" val="8984170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txBox="1">
            <a:spLocks/>
          </p:cNvSpPr>
          <p:nvPr/>
        </p:nvSpPr>
        <p:spPr>
          <a:xfrm>
            <a:off x="579437" y="1895184"/>
            <a:ext cx="4561662" cy="1107996"/>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4000" b="0" i="0" u="none" strike="noStrike" kern="1200" cap="none" spc="-100" normalizeH="0" baseline="0" noProof="0" dirty="0">
                <a:ln w="3175">
                  <a:noFill/>
                </a:ln>
                <a:solidFill>
                  <a:srgbClr val="FFFFFF"/>
                </a:solidFill>
                <a:effectLst/>
                <a:uLnTx/>
                <a:uFillTx/>
                <a:latin typeface="Segoe UI Light" pitchFamily="34" charset="0"/>
                <a:ea typeface="+mn-ea"/>
                <a:cs typeface="+mn-cs"/>
              </a:rPr>
              <a:t>Windows Information Protection</a:t>
            </a:r>
            <a:endParaRPr kumimoji="0" lang="en-US" sz="3600" b="0" i="1" u="none" strike="noStrike" kern="1200" cap="none" spc="-100" normalizeH="0" baseline="0" noProof="0" dirty="0">
              <a:ln w="3175">
                <a:noFill/>
              </a:ln>
              <a:solidFill>
                <a:srgbClr val="FFFFFF"/>
              </a:solidFill>
              <a:effectLst/>
              <a:uLnTx/>
              <a:uFillTx/>
              <a:latin typeface="Segoe UI Light" pitchFamily="34" charset="0"/>
              <a:ea typeface="+mn-ea"/>
              <a:cs typeface="+mn-cs"/>
            </a:endParaRPr>
          </a:p>
        </p:txBody>
      </p:sp>
      <p:sp>
        <p:nvSpPr>
          <p:cNvPr id="22" name="Title 1"/>
          <p:cNvSpPr txBox="1">
            <a:spLocks/>
          </p:cNvSpPr>
          <p:nvPr/>
        </p:nvSpPr>
        <p:spPr>
          <a:xfrm>
            <a:off x="2812199" y="3349529"/>
            <a:ext cx="2328900" cy="664797"/>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A DIFFERENT APPROACH</a:t>
            </a:r>
            <a:endParaRPr kumimoji="0" lang="en-US" sz="2000" b="0" i="1" u="none" strike="noStrike" kern="1200" cap="none" spc="-10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9" name="Straight Connector 8"/>
          <p:cNvCxnSpPr/>
          <p:nvPr/>
        </p:nvCxnSpPr>
        <p:spPr>
          <a:xfrm>
            <a:off x="6218237" y="812120"/>
            <a:ext cx="0" cy="53702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03167" y="2717194"/>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Corporate vs personal data identifiable wherever it rests on the device</a:t>
            </a:r>
          </a:p>
        </p:txBody>
      </p:sp>
      <p:sp>
        <p:nvSpPr>
          <p:cNvPr id="11" name="Rectangle 10"/>
          <p:cNvSpPr/>
          <p:nvPr/>
        </p:nvSpPr>
        <p:spPr>
          <a:xfrm>
            <a:off x="7103168" y="787628"/>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Protects data at rest where it rests on the device</a:t>
            </a:r>
          </a:p>
        </p:txBody>
      </p:sp>
      <p:sp>
        <p:nvSpPr>
          <p:cNvPr id="12" name="Rectangle 11"/>
          <p:cNvSpPr/>
          <p:nvPr/>
        </p:nvSpPr>
        <p:spPr>
          <a:xfrm>
            <a:off x="7103168" y="1752411"/>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Seamless integration into the platform, No mode switching and use any app</a:t>
            </a:r>
          </a:p>
        </p:txBody>
      </p:sp>
      <p:sp>
        <p:nvSpPr>
          <p:cNvPr id="13" name="Rectangle 12"/>
          <p:cNvSpPr/>
          <p:nvPr/>
        </p:nvSpPr>
        <p:spPr>
          <a:xfrm>
            <a:off x="7103168" y="3681977"/>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Prevents unauthorized apps from accessing business data</a:t>
            </a:r>
          </a:p>
        </p:txBody>
      </p:sp>
      <p:sp>
        <p:nvSpPr>
          <p:cNvPr id="14" name="Rectangle 13"/>
          <p:cNvSpPr/>
          <p:nvPr/>
        </p:nvSpPr>
        <p:spPr>
          <a:xfrm>
            <a:off x="7103168" y="4646760"/>
            <a:ext cx="4669732"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IT has fully control of keys and data and can remote wipe data on demand</a:t>
            </a:r>
          </a:p>
        </p:txBody>
      </p:sp>
      <p:sp>
        <p:nvSpPr>
          <p:cNvPr id="15" name="Rectangle 14"/>
          <p:cNvSpPr/>
          <p:nvPr/>
        </p:nvSpPr>
        <p:spPr>
          <a:xfrm>
            <a:off x="7103168" y="5611545"/>
            <a:ext cx="4938144" cy="6463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Common experience across all Windows devices with cross platform support</a:t>
            </a:r>
          </a:p>
        </p:txBody>
      </p:sp>
    </p:spTree>
    <p:extLst>
      <p:ext uri="{BB962C8B-B14F-4D97-AF65-F5344CB8AC3E}">
        <p14:creationId xmlns:p14="http://schemas.microsoft.com/office/powerpoint/2010/main" val="336146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ppt_x"/>
                                          </p:val>
                                        </p:tav>
                                        <p:tav tm="100000">
                                          <p:val>
                                            <p:strVal val="#ppt_x"/>
                                          </p:val>
                                        </p:tav>
                                      </p:tavLst>
                                    </p:anim>
                                    <p:anim calcmode="lin" valueType="num">
                                      <p:cBhvr additive="base">
                                        <p:cTn id="12" dur="125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ppt_x"/>
                                          </p:val>
                                        </p:tav>
                                        <p:tav tm="100000">
                                          <p:val>
                                            <p:strVal val="#ppt_x"/>
                                          </p:val>
                                        </p:tav>
                                      </p:tavLst>
                                    </p:anim>
                                    <p:anim calcmode="lin" valueType="num">
                                      <p:cBhvr additive="base">
                                        <p:cTn id="2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3649773888"/>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4 – </a:t>
                      </a:r>
                      <a:r>
                        <a:rPr lang="en-US" sz="1100" kern="1200">
                          <a:solidFill>
                            <a:srgbClr val="0078D7"/>
                          </a:solidFill>
                          <a:latin typeface="Segoe UI Semibold" panose="020B0702040204020203" pitchFamily="34" charset="0"/>
                          <a:ea typeface="+mn-ea"/>
                          <a:cs typeface="Segoe UI Semibold" panose="020B0702040204020203" pitchFamily="34" charset="0"/>
                        </a:rPr>
                        <a:t>Information Security</a:t>
                      </a:r>
                      <a:endParaRPr lang="en-US" sz="1100" kern="1200" dirty="0">
                        <a:solidFill>
                          <a:srgbClr val="0078D7"/>
                        </a:solidFill>
                        <a:latin typeface="Segoe UI Semibold" panose="020B0702040204020203" pitchFamily="34" charset="0"/>
                        <a:ea typeface="+mn-ea"/>
                        <a:cs typeface="Segoe UI Semibold" panose="020B07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15693210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txBox="1">
            <a:spLocks/>
          </p:cNvSpPr>
          <p:nvPr/>
        </p:nvSpPr>
        <p:spPr>
          <a:xfrm>
            <a:off x="2812199" y="3349529"/>
            <a:ext cx="2328900" cy="1406539"/>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rPr>
              <a:t>Extra Security with Data Protection Under Lock</a:t>
            </a:r>
          </a:p>
          <a:p>
            <a:pPr marL="0" marR="0" lvl="0" indent="0" algn="r" defTabSz="914277" rtl="0" eaLnBrk="1" fontAlgn="auto" latinLnBrk="0" hangingPunct="1">
              <a:lnSpc>
                <a:spcPct val="90000"/>
              </a:lnSpc>
              <a:spcBef>
                <a:spcPts val="600"/>
              </a:spcBef>
              <a:spcAft>
                <a:spcPts val="0"/>
              </a:spcAft>
              <a:buClrTx/>
              <a:buSzTx/>
              <a:buFontTx/>
              <a:buNone/>
              <a:tabLst/>
              <a:defRPr/>
            </a:pPr>
            <a:endPar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cxnSp>
        <p:nvCxnSpPr>
          <p:cNvPr id="9" name="Straight Connector 8"/>
          <p:cNvCxnSpPr/>
          <p:nvPr/>
        </p:nvCxnSpPr>
        <p:spPr>
          <a:xfrm>
            <a:off x="6218237" y="812120"/>
            <a:ext cx="0" cy="53702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32637" y="2811462"/>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rPr>
              <a:t>Blocks read when screen is locked</a:t>
            </a:r>
            <a:endParaRPr kumimoji="0" lang="en-US" sz="2000" b="0" i="0" u="none" strike="noStrike" kern="0" cap="none" spc="0" normalizeH="0" baseline="0" noProof="0" dirty="0">
              <a:ln>
                <a:noFill/>
              </a:ln>
              <a:solidFill>
                <a:srgbClr val="FFFFFF"/>
              </a:solidFill>
              <a:effectLst/>
              <a:uLnTx/>
              <a:uFillTx/>
            </a:endParaRPr>
          </a:p>
        </p:txBody>
      </p:sp>
      <p:sp>
        <p:nvSpPr>
          <p:cNvPr id="11" name="Rectangle 10"/>
          <p:cNvSpPr/>
          <p:nvPr/>
        </p:nvSpPr>
        <p:spPr>
          <a:xfrm>
            <a:off x="7103168" y="1299130"/>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Optional screen lock security policy</a:t>
            </a:r>
          </a:p>
        </p:txBody>
      </p:sp>
      <p:sp>
        <p:nvSpPr>
          <p:cNvPr id="12" name="Rectangle 11"/>
          <p:cNvSpPr/>
          <p:nvPr/>
        </p:nvSpPr>
        <p:spPr>
          <a:xfrm>
            <a:off x="7138760" y="1998473"/>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System tosses decryption key on lock</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3" name="Rectangle 12"/>
          <p:cNvSpPr/>
          <p:nvPr/>
        </p:nvSpPr>
        <p:spPr>
          <a:xfrm>
            <a:off x="7132637" y="3585130"/>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Can encrypt new files and data</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4" name="Rectangle 13"/>
          <p:cNvSpPr/>
          <p:nvPr/>
        </p:nvSpPr>
        <p:spPr>
          <a:xfrm>
            <a:off x="7132637" y="4405211"/>
            <a:ext cx="4669732"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Logon, unlock restores keys and access</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5" name="Rectangle 14"/>
          <p:cNvSpPr/>
          <p:nvPr/>
        </p:nvSpPr>
        <p:spPr>
          <a:xfrm>
            <a:off x="7103168" y="5185330"/>
            <a:ext cx="4938144" cy="3693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000" b="0" i="0" u="none" strike="noStrike" kern="0" cap="none" spc="0" normalizeH="0" baseline="0" noProof="0" dirty="0">
                <a:ln>
                  <a:noFill/>
                </a:ln>
                <a:solidFill>
                  <a:srgbClr val="FFFFFF"/>
                </a:solidFill>
                <a:effectLst/>
                <a:uLnTx/>
                <a:uFillTx/>
              </a:rPr>
              <a:t>Helps mitigates system level attacks</a:t>
            </a:r>
            <a:endParaRPr kumimoji="0" lang="en-US" sz="2000" b="0" i="0" u="none" strike="noStrike" kern="0" cap="none" spc="0" normalizeH="0" baseline="0" noProof="0" dirty="0">
              <a:ln>
                <a:noFill/>
              </a:ln>
              <a:solidFill>
                <a:srgbClr val="FFFFFF"/>
              </a:solidFill>
              <a:effectLst/>
              <a:uLnTx/>
              <a:uFillTx/>
              <a:cs typeface="Segoe UI Semibold" panose="020B0702040204020203" pitchFamily="34" charset="0"/>
            </a:endParaRPr>
          </a:p>
        </p:txBody>
      </p:sp>
      <p:sp>
        <p:nvSpPr>
          <p:cNvPr id="16" name="Title 1"/>
          <p:cNvSpPr txBox="1">
            <a:spLocks/>
          </p:cNvSpPr>
          <p:nvPr/>
        </p:nvSpPr>
        <p:spPr>
          <a:xfrm>
            <a:off x="579437" y="1895184"/>
            <a:ext cx="4561662" cy="1107996"/>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4000" b="0" i="0" u="none" strike="noStrike" kern="1200" cap="none" spc="-100" normalizeH="0" baseline="0" noProof="0" dirty="0">
                <a:ln w="3175">
                  <a:noFill/>
                </a:ln>
                <a:solidFill>
                  <a:srgbClr val="FFFFFF"/>
                </a:solidFill>
                <a:effectLst/>
                <a:uLnTx/>
                <a:uFillTx/>
                <a:latin typeface="Segoe UI Light" pitchFamily="34" charset="0"/>
                <a:ea typeface="+mn-ea"/>
                <a:cs typeface="+mn-cs"/>
              </a:rPr>
              <a:t>Windows Information Protection</a:t>
            </a:r>
            <a:endParaRPr kumimoji="0" lang="en-US" sz="3600" b="0" i="1" u="none" strike="noStrike" kern="1200" cap="none" spc="-100" normalizeH="0" baseline="0" noProof="0" dirty="0">
              <a:ln w="3175">
                <a:noFill/>
              </a:ln>
              <a:solidFill>
                <a:srgbClr val="FFFFFF"/>
              </a:solidFill>
              <a:effectLst/>
              <a:uLnTx/>
              <a:uFillTx/>
              <a:latin typeface="Segoe UI Light" pitchFamily="34" charset="0"/>
              <a:ea typeface="+mn-ea"/>
              <a:cs typeface="+mn-cs"/>
            </a:endParaRPr>
          </a:p>
        </p:txBody>
      </p:sp>
    </p:spTree>
    <p:extLst>
      <p:ext uri="{BB962C8B-B14F-4D97-AF65-F5344CB8AC3E}">
        <p14:creationId xmlns:p14="http://schemas.microsoft.com/office/powerpoint/2010/main" val="7773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250" fill="hold"/>
                                        <p:tgtEl>
                                          <p:spTgt spid="12"/>
                                        </p:tgtEl>
                                        <p:attrNameLst>
                                          <p:attrName>ppt_x</p:attrName>
                                        </p:attrNameLst>
                                      </p:cBhvr>
                                      <p:tavLst>
                                        <p:tav tm="0">
                                          <p:val>
                                            <p:strVal val="#ppt_x"/>
                                          </p:val>
                                        </p:tav>
                                        <p:tav tm="100000">
                                          <p:val>
                                            <p:strVal val="#ppt_x"/>
                                          </p:val>
                                        </p:tav>
                                      </p:tavLst>
                                    </p:anim>
                                    <p:anim calcmode="lin" valueType="num">
                                      <p:cBhvr additive="base">
                                        <p:cTn id="12" dur="125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250" fill="hold"/>
                                        <p:tgtEl>
                                          <p:spTgt spid="15"/>
                                        </p:tgtEl>
                                        <p:attrNameLst>
                                          <p:attrName>ppt_x</p:attrName>
                                        </p:attrNameLst>
                                      </p:cBhvr>
                                      <p:tavLst>
                                        <p:tav tm="0">
                                          <p:val>
                                            <p:strVal val="#ppt_x"/>
                                          </p:val>
                                        </p:tav>
                                        <p:tav tm="100000">
                                          <p:val>
                                            <p:strVal val="#ppt_x"/>
                                          </p:val>
                                        </p:tav>
                                      </p:tavLst>
                                    </p:anim>
                                    <p:anim calcmode="lin" valueType="num">
                                      <p:cBhvr additive="base">
                                        <p:cTn id="28" dur="2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Information Protection</a:t>
            </a:r>
          </a:p>
        </p:txBody>
      </p:sp>
      <p:grpSp>
        <p:nvGrpSpPr>
          <p:cNvPr id="31" name="Group 30"/>
          <p:cNvGrpSpPr>
            <a:grpSpLocks noChangeAspect="1"/>
          </p:cNvGrpSpPr>
          <p:nvPr/>
        </p:nvGrpSpPr>
        <p:grpSpPr>
          <a:xfrm>
            <a:off x="10314620" y="2294248"/>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Arrow Connector 56"/>
          <p:cNvCxnSpPr/>
          <p:nvPr/>
        </p:nvCxnSpPr>
        <p:spPr>
          <a:xfrm flipH="1">
            <a:off x="5263915" y="2324381"/>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flipH="1">
            <a:off x="7412755" y="2141501"/>
            <a:ext cx="365760" cy="365760"/>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505050"/>
                </a:solidFill>
                <a:effectLst/>
                <a:uLnTx/>
                <a:uFillTx/>
              </a:rPr>
              <a:t>1</a:t>
            </a:r>
            <a:endParaRPr kumimoji="0" lang="en-US" sz="2400" b="0" i="0" u="none" strike="noStrike" kern="0" cap="none" spc="0" normalizeH="0" baseline="0" noProof="0" dirty="0">
              <a:ln>
                <a:noFill/>
              </a:ln>
              <a:solidFill>
                <a:srgbClr val="505050"/>
              </a:solidFill>
              <a:effectLst/>
              <a:uLnTx/>
              <a:uFillTx/>
            </a:endParaRPr>
          </a:p>
        </p:txBody>
      </p:sp>
      <p:sp>
        <p:nvSpPr>
          <p:cNvPr id="59" name="TextBox 58"/>
          <p:cNvSpPr txBox="1"/>
          <p:nvPr/>
        </p:nvSpPr>
        <p:spPr>
          <a:xfrm flipH="1">
            <a:off x="5812321" y="1904142"/>
            <a:ext cx="3566628" cy="1523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User enrolls with enterprise MDM or domain join</a:t>
            </a:r>
            <a:endParaRPr kumimoji="0" lang="en-US" sz="14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60" name="TextBox 59"/>
          <p:cNvSpPr txBox="1"/>
          <p:nvPr/>
        </p:nvSpPr>
        <p:spPr>
          <a:xfrm flipH="1">
            <a:off x="5902736" y="2779326"/>
            <a:ext cx="3385798" cy="152349"/>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MDM or SCCM provisions policy and encryption keys</a:t>
            </a:r>
          </a:p>
        </p:txBody>
      </p:sp>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grpSp>
        <p:nvGrpSpPr>
          <p:cNvPr id="14" name="Group 13"/>
          <p:cNvGrpSpPr/>
          <p:nvPr/>
        </p:nvGrpSpPr>
        <p:grpSpPr>
          <a:xfrm>
            <a:off x="5263915" y="3019122"/>
            <a:ext cx="4663440" cy="365760"/>
            <a:chOff x="1824029" y="2783814"/>
            <a:chExt cx="4663440" cy="365760"/>
          </a:xfrm>
        </p:grpSpPr>
        <p:cxnSp>
          <p:nvCxnSpPr>
            <p:cNvPr id="68" name="Straight Arrow Connector 67"/>
            <p:cNvCxnSpPr/>
            <p:nvPr/>
          </p:nvCxnSpPr>
          <p:spPr>
            <a:xfrm flipH="1">
              <a:off x="1824029" y="2966694"/>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flipH="1">
              <a:off x="3972869" y="2783814"/>
              <a:ext cx="365760" cy="365760"/>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rgbClr val="505050"/>
                  </a:solidFill>
                  <a:effectLst/>
                  <a:uLnTx/>
                  <a:uFillTx/>
                </a:rPr>
                <a:t>2</a:t>
              </a:r>
              <a:endParaRPr kumimoji="0" lang="en-US" sz="2400" b="0" i="0" u="none" strike="noStrike" kern="0" cap="none" spc="0" normalizeH="0" baseline="0" noProof="0" dirty="0">
                <a:ln>
                  <a:noFill/>
                </a:ln>
                <a:solidFill>
                  <a:srgbClr val="505050"/>
                </a:solidFill>
                <a:effectLst/>
                <a:uLnTx/>
                <a:uFillTx/>
              </a:endParaRPr>
            </a:p>
          </p:txBody>
        </p:sp>
      </p:gr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2" y="2009962"/>
            <a:ext cx="4035737" cy="1957459"/>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PROVISIONING: KEYS AND POLICIES</a:t>
            </a:r>
          </a:p>
        </p:txBody>
      </p:sp>
      <p:sp>
        <p:nvSpPr>
          <p:cNvPr id="75" name="TextBox 74"/>
          <p:cNvSpPr txBox="1"/>
          <p:nvPr/>
        </p:nvSpPr>
        <p:spPr>
          <a:xfrm flipH="1">
            <a:off x="5902736" y="3585649"/>
            <a:ext cx="3385798" cy="840230"/>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Policies: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Enterprise allowed apps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Network policies</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rPr>
              <a:t>App restriction policy</a:t>
            </a:r>
          </a:p>
        </p:txBody>
      </p:sp>
    </p:spTree>
    <p:extLst>
      <p:ext uri="{BB962C8B-B14F-4D97-AF65-F5344CB8AC3E}">
        <p14:creationId xmlns:p14="http://schemas.microsoft.com/office/powerpoint/2010/main" val="3267023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wipe(up)">
                                      <p:cBhvr>
                                        <p:cTn id="14" dur="500"/>
                                        <p:tgtEl>
                                          <p:spTgt spid="7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4" grpId="0"/>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vice_0009_520.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513506" y="113486"/>
            <a:ext cx="3464955" cy="5679476"/>
          </a:xfrm>
          <a:prstGeom prst="rect">
            <a:avLst/>
          </a:prstGeom>
        </p:spPr>
      </p:pic>
      <p:sp>
        <p:nvSpPr>
          <p:cNvPr id="9" name="Rectangle 8"/>
          <p:cNvSpPr/>
          <p:nvPr/>
        </p:nvSpPr>
        <p:spPr>
          <a:xfrm>
            <a:off x="4758912" y="732342"/>
            <a:ext cx="3025509" cy="4308567"/>
          </a:xfrm>
          <a:prstGeom prst="rect">
            <a:avLst/>
          </a:prstGeom>
          <a:solidFill>
            <a:schemeClr val="tx1"/>
          </a:solidFill>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de-DE"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24" name="Rectangle 23"/>
          <p:cNvSpPr/>
          <p:nvPr>
            <p:custDataLst>
              <p:tags r:id="rId1"/>
            </p:custDataLst>
          </p:nvPr>
        </p:nvSpPr>
        <p:spPr>
          <a:xfrm>
            <a:off x="4797421" y="1002938"/>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Skype for Business</a:t>
            </a:r>
          </a:p>
        </p:txBody>
      </p:sp>
      <p:sp>
        <p:nvSpPr>
          <p:cNvPr id="25" name="Rectangle 24"/>
          <p:cNvSpPr/>
          <p:nvPr>
            <p:custDataLst>
              <p:tags r:id="rId2"/>
            </p:custDataLst>
          </p:nvPr>
        </p:nvSpPr>
        <p:spPr>
          <a:xfrm>
            <a:off x="5800566" y="1002938"/>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Mail and Calendar</a:t>
            </a:r>
          </a:p>
        </p:txBody>
      </p:sp>
      <p:sp>
        <p:nvSpPr>
          <p:cNvPr id="28" name="Rectangle 27"/>
          <p:cNvSpPr/>
          <p:nvPr>
            <p:custDataLst>
              <p:tags r:id="rId3"/>
            </p:custDataLst>
          </p:nvPr>
        </p:nvSpPr>
        <p:spPr>
          <a:xfrm>
            <a:off x="6803713" y="1002938"/>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Facebook</a:t>
            </a:r>
          </a:p>
        </p:txBody>
      </p:sp>
      <p:sp>
        <p:nvSpPr>
          <p:cNvPr id="29" name="Rectangle 28"/>
          <p:cNvSpPr/>
          <p:nvPr>
            <p:custDataLst>
              <p:tags r:id="rId4"/>
            </p:custDataLst>
          </p:nvPr>
        </p:nvSpPr>
        <p:spPr>
          <a:xfrm>
            <a:off x="4797421" y="1971536"/>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OneDrive for Business</a:t>
            </a:r>
          </a:p>
        </p:txBody>
      </p:sp>
      <p:sp>
        <p:nvSpPr>
          <p:cNvPr id="30" name="Rectangle 29"/>
          <p:cNvSpPr/>
          <p:nvPr>
            <p:custDataLst>
              <p:tags r:id="rId5"/>
            </p:custDataLst>
          </p:nvPr>
        </p:nvSpPr>
        <p:spPr>
          <a:xfrm>
            <a:off x="5800566" y="1971536"/>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Contacts</a:t>
            </a:r>
          </a:p>
        </p:txBody>
      </p:sp>
      <p:sp>
        <p:nvSpPr>
          <p:cNvPr id="31" name="Rectangle 30"/>
          <p:cNvSpPr/>
          <p:nvPr>
            <p:custDataLst>
              <p:tags r:id="rId6"/>
            </p:custDataLst>
          </p:nvPr>
        </p:nvSpPr>
        <p:spPr>
          <a:xfrm>
            <a:off x="6803713" y="1971536"/>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WhatsApp</a:t>
            </a:r>
          </a:p>
        </p:txBody>
      </p:sp>
      <p:sp>
        <p:nvSpPr>
          <p:cNvPr id="32" name="Rectangle 31"/>
          <p:cNvSpPr/>
          <p:nvPr>
            <p:custDataLst>
              <p:tags r:id="rId7"/>
            </p:custDataLst>
          </p:nvPr>
        </p:nvSpPr>
        <p:spPr>
          <a:xfrm>
            <a:off x="4797420" y="2924040"/>
            <a:ext cx="966059" cy="898558"/>
          </a:xfrm>
          <a:prstGeom prst="rect">
            <a:avLst/>
          </a:prstGeom>
          <a:solidFill>
            <a:schemeClr val="accent1"/>
          </a:solidFill>
        </p:spPr>
        <p:txBody>
          <a:bodyPr vert="horz" lIns="24478" tIns="48956" rIns="24478" bIns="48956" rtlCol="0" anchor="b" anchorCtr="0">
            <a:normAutofit/>
          </a:bodyPr>
          <a:lstStyle/>
          <a:p>
            <a:pPr marL="0" marR="0" lvl="0" indent="0" defTabSz="621716"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Dynamics</a:t>
            </a:r>
          </a:p>
        </p:txBody>
      </p:sp>
      <p:sp>
        <p:nvSpPr>
          <p:cNvPr id="33" name="Rectangle 32"/>
          <p:cNvSpPr/>
          <p:nvPr>
            <p:custDataLst>
              <p:tags r:id="rId8"/>
            </p:custDataLst>
          </p:nvPr>
        </p:nvSpPr>
        <p:spPr>
          <a:xfrm>
            <a:off x="5800566" y="2953224"/>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defTabSz="621716"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cs typeface="Segoe UI Light" panose="020B0502040204020203" pitchFamily="34" charset="0"/>
              </a:rPr>
              <a:t>PDF Reader</a:t>
            </a:r>
          </a:p>
        </p:txBody>
      </p:sp>
      <p:sp>
        <p:nvSpPr>
          <p:cNvPr id="34" name="Rectangle 33"/>
          <p:cNvSpPr/>
          <p:nvPr>
            <p:custDataLst>
              <p:tags r:id="rId9"/>
            </p:custDataLst>
          </p:nvPr>
        </p:nvSpPr>
        <p:spPr>
          <a:xfrm>
            <a:off x="6803713" y="2953224"/>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OneDrive</a:t>
            </a:r>
          </a:p>
        </p:txBody>
      </p:sp>
      <p:sp>
        <p:nvSpPr>
          <p:cNvPr id="35" name="Rectangle 34"/>
          <p:cNvSpPr/>
          <p:nvPr>
            <p:custDataLst>
              <p:tags r:id="rId10"/>
            </p:custDataLst>
          </p:nvPr>
        </p:nvSpPr>
        <p:spPr>
          <a:xfrm>
            <a:off x="4797421" y="3921823"/>
            <a:ext cx="943622" cy="898558"/>
          </a:xfrm>
          <a:prstGeom prst="rect">
            <a:avLst/>
          </a:prstGeom>
          <a:solidFill>
            <a:schemeClr val="accent1"/>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LOB</a:t>
            </a:r>
          </a:p>
        </p:txBody>
      </p:sp>
      <p:sp>
        <p:nvSpPr>
          <p:cNvPr id="36" name="Rectangle 35"/>
          <p:cNvSpPr/>
          <p:nvPr>
            <p:custDataLst>
              <p:tags r:id="rId11"/>
            </p:custDataLst>
          </p:nvPr>
        </p:nvSpPr>
        <p:spPr>
          <a:xfrm>
            <a:off x="5800566" y="3921823"/>
            <a:ext cx="943622" cy="898558"/>
          </a:xfrm>
          <a:prstGeom prst="rect">
            <a:avLst/>
          </a:prstGeom>
          <a:gradFill flip="none" rotWithShape="1">
            <a:gsLst>
              <a:gs pos="51000">
                <a:srgbClr val="FF0000"/>
              </a:gs>
              <a:gs pos="51000">
                <a:schemeClr val="accent1"/>
              </a:gs>
              <a:gs pos="0">
                <a:srgbClr val="FF0000"/>
              </a:gs>
              <a:gs pos="100000">
                <a:schemeClr val="accent1"/>
              </a:gs>
            </a:gsLst>
            <a:lin ang="10800000" scaled="1"/>
            <a:tileRect/>
          </a:gra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Photos</a:t>
            </a:r>
          </a:p>
        </p:txBody>
      </p:sp>
      <p:sp>
        <p:nvSpPr>
          <p:cNvPr id="37" name="Rectangle 36"/>
          <p:cNvSpPr/>
          <p:nvPr>
            <p:custDataLst>
              <p:tags r:id="rId12"/>
            </p:custDataLst>
          </p:nvPr>
        </p:nvSpPr>
        <p:spPr>
          <a:xfrm>
            <a:off x="6803713" y="3921823"/>
            <a:ext cx="943622" cy="898558"/>
          </a:xfrm>
          <a:prstGeom prst="rect">
            <a:avLst/>
          </a:prstGeom>
          <a:solidFill>
            <a:srgbClr val="FF0000"/>
          </a:solidFill>
        </p:spPr>
        <p:txBody>
          <a:bodyPr vert="horz" lIns="24478" tIns="48956" rIns="24478" bIns="48956" rtlCol="0" anchor="b" anchorCtr="0">
            <a:norm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140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Weather</a:t>
            </a:r>
          </a:p>
        </p:txBody>
      </p:sp>
      <p:sp>
        <p:nvSpPr>
          <p:cNvPr id="42" name="Rectangle 41"/>
          <p:cNvSpPr/>
          <p:nvPr/>
        </p:nvSpPr>
        <p:spPr>
          <a:xfrm>
            <a:off x="5741042" y="860582"/>
            <a:ext cx="1062670" cy="4041281"/>
          </a:xfrm>
          <a:prstGeom prst="rect">
            <a:avLst/>
          </a:prstGeom>
          <a:noFill/>
          <a:ln w="34925">
            <a:solidFill>
              <a:schemeClr val="tx1"/>
            </a:solidFill>
            <a:prstDash val="dash"/>
          </a:ln>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grpSp>
        <p:nvGrpSpPr>
          <p:cNvPr id="7" name="Group 6"/>
          <p:cNvGrpSpPr/>
          <p:nvPr/>
        </p:nvGrpSpPr>
        <p:grpSpPr>
          <a:xfrm>
            <a:off x="3152083" y="5346773"/>
            <a:ext cx="6239166" cy="1350667"/>
            <a:chOff x="4114805" y="5257801"/>
            <a:chExt cx="6117385" cy="1324304"/>
          </a:xfrm>
        </p:grpSpPr>
        <p:sp>
          <p:nvSpPr>
            <p:cNvPr id="5" name="Bent Arrow 4"/>
            <p:cNvSpPr/>
            <p:nvPr/>
          </p:nvSpPr>
          <p:spPr>
            <a:xfrm rot="16200000">
              <a:off x="4531622" y="4840984"/>
              <a:ext cx="918964" cy="1752598"/>
            </a:xfrm>
            <a:prstGeom prst="bentArrow">
              <a:avLst/>
            </a:prstGeom>
            <a:solidFill>
              <a:schemeClr val="accent1"/>
            </a:solidFill>
          </p:spPr>
          <p:txBody>
            <a:bodyPr vert="horz" lIns="186521" tIns="139891" rIns="93260" bIns="46630" rtlCol="0" anchor="t" anchorCtr="0">
              <a:norm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4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27" name="Bent Arrow 26"/>
            <p:cNvSpPr/>
            <p:nvPr/>
          </p:nvSpPr>
          <p:spPr>
            <a:xfrm rot="5400000" flipH="1">
              <a:off x="8847613" y="4792187"/>
              <a:ext cx="918964" cy="1850191"/>
            </a:xfrm>
            <a:prstGeom prst="bentArrow">
              <a:avLst/>
            </a:prstGeom>
            <a:solidFill>
              <a:schemeClr val="accent1"/>
            </a:solidFill>
          </p:spPr>
          <p:txBody>
            <a:bodyPr vert="horz" lIns="186521" tIns="139891" rIns="93260" bIns="46630" rtlCol="0" anchor="t" anchorCtr="0">
              <a:norm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204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6" name="Rectangle 5"/>
            <p:cNvSpPr/>
            <p:nvPr/>
          </p:nvSpPr>
          <p:spPr>
            <a:xfrm>
              <a:off x="5867403" y="5804229"/>
              <a:ext cx="2514597" cy="777876"/>
            </a:xfrm>
            <a:prstGeom prst="rect">
              <a:avLst/>
            </a:prstGeom>
            <a:solidFill>
              <a:schemeClr val="accent1"/>
            </a:solidFill>
          </p:spPr>
          <p:txBody>
            <a:bodyPr vert="horz" lIns="186521" tIns="139891" rIns="93260" bIns="46630" rtlCol="0" anchor="t" anchorCtr="0">
              <a:normAutofit lnSpcReduction="10000"/>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040" b="0" i="0" u="none" strike="noStrike" kern="800" cap="none" spc="0" normalizeH="0" baseline="0" noProof="0" dirty="0">
                  <a:ln>
                    <a:noFill/>
                  </a:ln>
                  <a:solidFill>
                    <a:srgbClr val="FFFFFF"/>
                  </a:solidFill>
                  <a:effectLst/>
                  <a:uLnTx/>
                  <a:uFillTx/>
                  <a:latin typeface="Segoe UI"/>
                  <a:ea typeface="+mn-ea"/>
                  <a:cs typeface="Segoe UI Light" panose="020B0502040204020203" pitchFamily="34" charset="0"/>
                </a:rPr>
                <a:t>Data exchange is blocked or audited</a:t>
              </a:r>
            </a:p>
          </p:txBody>
        </p:sp>
      </p:grpSp>
      <p:sp>
        <p:nvSpPr>
          <p:cNvPr id="38" name="Rectangle 37"/>
          <p:cNvSpPr/>
          <p:nvPr/>
        </p:nvSpPr>
        <p:spPr>
          <a:xfrm>
            <a:off x="6294437" y="830262"/>
            <a:ext cx="4015756" cy="4504412"/>
          </a:xfrm>
          <a:prstGeom prst="rect">
            <a:avLst/>
          </a:prstGeom>
          <a:solidFill>
            <a:schemeClr val="bg2">
              <a:lumMod val="40000"/>
              <a:lumOff val="60000"/>
              <a:alpha val="47843"/>
            </a:schemeClr>
          </a:solidFill>
        </p:spPr>
        <p:txBody>
          <a:bodyPr vert="horz" lIns="248694" tIns="186521" rIns="124347" bIns="62174" rtlCol="0" anchor="t" anchorCtr="0">
            <a:normAutofit/>
          </a:bodyPr>
          <a:lstStyle/>
          <a:p>
            <a:pPr marL="0" marR="0" lvl="0" indent="0" algn="ctr" defTabSz="621716" rtl="0" eaLnBrk="1" fontAlgn="auto" latinLnBrk="0" hangingPunct="1">
              <a:lnSpc>
                <a:spcPct val="100000"/>
              </a:lnSpc>
              <a:spcBef>
                <a:spcPts val="0"/>
              </a:spcBef>
              <a:spcAft>
                <a:spcPts val="0"/>
              </a:spcAft>
              <a:buClrTx/>
              <a:buSzTx/>
              <a:buFontTx/>
              <a:buNone/>
              <a:tabLst/>
              <a:defRPr/>
            </a:pP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39" name="Rectangle 38"/>
          <p:cNvSpPr/>
          <p:nvPr/>
        </p:nvSpPr>
        <p:spPr>
          <a:xfrm>
            <a:off x="2377557" y="830262"/>
            <a:ext cx="3916880" cy="4504412"/>
          </a:xfrm>
          <a:prstGeom prst="rect">
            <a:avLst/>
          </a:prstGeom>
          <a:solidFill>
            <a:schemeClr val="accent1">
              <a:alpha val="48000"/>
            </a:schemeClr>
          </a:solidFill>
        </p:spPr>
        <p:txBody>
          <a:bodyPr vert="horz" lIns="248694" tIns="186521" rIns="124347" bIns="62174" rtlCol="0" anchor="t" anchorCtr="0">
            <a:normAutofit/>
          </a:bodyPr>
          <a:lstStyle/>
          <a:p>
            <a:pPr marL="0" marR="0" lvl="0" indent="0" defTabSz="621716" rtl="0" eaLnBrk="1" fontAlgn="auto" latinLnBrk="0" hangingPunct="1">
              <a:lnSpc>
                <a:spcPct val="100000"/>
              </a:lnSpc>
              <a:spcBef>
                <a:spcPts val="0"/>
              </a:spcBef>
              <a:spcAft>
                <a:spcPts val="0"/>
              </a:spcAft>
              <a:buClrTx/>
              <a:buSzTx/>
              <a:buFontTx/>
              <a:buNone/>
              <a:tabLst/>
              <a:defRPr/>
            </a:pPr>
            <a:r>
              <a:rPr kumimoji="0" lang="en-US" sz="2720" b="0" i="0" u="none" strike="noStrike" kern="800" cap="none" spc="0" normalizeH="0" baseline="0" noProof="0" dirty="0">
                <a:ln>
                  <a:noFill/>
                </a:ln>
                <a:solidFill>
                  <a:srgbClr val="FFFFFF"/>
                </a:solidFill>
                <a:effectLst/>
                <a:uLnTx/>
                <a:uFillTx/>
                <a:latin typeface="Segoe UI"/>
                <a:cs typeface="Segoe UI Light" panose="020B0502040204020203" pitchFamily="34" charset="0"/>
              </a:rPr>
              <a:t>Business </a:t>
            </a:r>
          </a:p>
          <a:p>
            <a:pPr marL="0" marR="0" lvl="0" indent="0" defTabSz="621716" rtl="0" eaLnBrk="1" fontAlgn="auto" latinLnBrk="0" hangingPunct="1">
              <a:lnSpc>
                <a:spcPct val="100000"/>
              </a:lnSpc>
              <a:spcBef>
                <a:spcPts val="0"/>
              </a:spcBef>
              <a:spcAft>
                <a:spcPts val="0"/>
              </a:spcAft>
              <a:buClrTx/>
              <a:buSzTx/>
              <a:buFontTx/>
              <a:buNone/>
              <a:tabLst/>
              <a:defRPr/>
            </a:pPr>
            <a:r>
              <a:rPr kumimoji="0" lang="en-US" sz="2720" b="0" i="0" u="none" strike="noStrike" kern="800" cap="none" spc="0" normalizeH="0" baseline="0" noProof="0" dirty="0">
                <a:ln>
                  <a:noFill/>
                </a:ln>
                <a:solidFill>
                  <a:srgbClr val="FFFFFF"/>
                </a:solidFill>
                <a:effectLst/>
                <a:uLnTx/>
                <a:uFillTx/>
                <a:latin typeface="Segoe UI"/>
                <a:cs typeface="Segoe UI Light" panose="020B0502040204020203" pitchFamily="34" charset="0"/>
              </a:rPr>
              <a:t>Apps &amp; Data (Managed)</a:t>
            </a:r>
            <a:endParaRPr kumimoji="0" lang="en-US" sz="2720" b="0" i="0" u="none" strike="noStrike" kern="800" cap="none" spc="0" normalizeH="0" baseline="0" noProof="0" dirty="0" err="1">
              <a:ln>
                <a:noFill/>
              </a:ln>
              <a:solidFill>
                <a:srgbClr val="FFFFFF"/>
              </a:solidFill>
              <a:effectLst/>
              <a:uLnTx/>
              <a:uFillTx/>
              <a:latin typeface="Segoe UI"/>
              <a:ea typeface="+mn-ea"/>
              <a:cs typeface="Segoe UI Light" panose="020B0502040204020203" pitchFamily="34" charset="0"/>
            </a:endParaRPr>
          </a:p>
        </p:txBody>
      </p:sp>
      <p:sp>
        <p:nvSpPr>
          <p:cNvPr id="41" name="TextBox 40"/>
          <p:cNvSpPr txBox="1"/>
          <p:nvPr/>
        </p:nvSpPr>
        <p:spPr>
          <a:xfrm>
            <a:off x="8076277" y="996645"/>
            <a:ext cx="2136100" cy="1222451"/>
          </a:xfrm>
          <a:prstGeom prst="rect">
            <a:avLst/>
          </a:prstGeom>
          <a:noFill/>
        </p:spPr>
        <p:txBody>
          <a:bodyPr wrap="square" rtlCol="0">
            <a:spAutoFit/>
          </a:bodyPr>
          <a:lstStyle/>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Personal </a:t>
            </a:r>
          </a:p>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Apps &amp; Data</a:t>
            </a:r>
          </a:p>
          <a:p>
            <a:pPr marL="0" marR="0" lvl="0" indent="0" algn="l" defTabSz="621716" rtl="0" eaLnBrk="1" fontAlgn="auto" latinLnBrk="0" hangingPunct="1">
              <a:lnSpc>
                <a:spcPct val="100000"/>
              </a:lnSpc>
              <a:spcBef>
                <a:spcPts val="0"/>
              </a:spcBef>
              <a:spcAft>
                <a:spcPts val="0"/>
              </a:spcAft>
              <a:buClrTx/>
              <a:buSzTx/>
              <a:buFontTx/>
              <a:buNone/>
              <a:tabLst/>
              <a:defRPr/>
            </a:pPr>
            <a:r>
              <a:rPr kumimoji="0" lang="en-US" sz="2448" b="0" i="0" u="none" strike="noStrike" kern="1200" cap="none" spc="0" normalizeH="0" baseline="0" noProof="0" dirty="0">
                <a:ln>
                  <a:noFill/>
                </a:ln>
                <a:effectLst/>
                <a:uLnTx/>
                <a:uFillTx/>
                <a:latin typeface="Segoe UI"/>
                <a:ea typeface="+mn-ea"/>
                <a:cs typeface="Segoe UI Light" panose="020B0502040204020203" pitchFamily="34" charset="0"/>
              </a:rPr>
              <a:t>(Unmanaged)</a:t>
            </a:r>
          </a:p>
        </p:txBody>
      </p:sp>
    </p:spTree>
    <p:extLst>
      <p:ext uri="{BB962C8B-B14F-4D97-AF65-F5344CB8AC3E}">
        <p14:creationId xmlns:p14="http://schemas.microsoft.com/office/powerpoint/2010/main" val="2431615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294248"/>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651492"/>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140346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INGRESS</a:t>
            </a:r>
          </a:p>
        </p:txBody>
      </p:sp>
      <p:sp>
        <p:nvSpPr>
          <p:cNvPr id="75" name="TextBox 74"/>
          <p:cNvSpPr txBox="1"/>
          <p:nvPr/>
        </p:nvSpPr>
        <p:spPr>
          <a:xfrm flipH="1">
            <a:off x="6218237" y="3175024"/>
            <a:ext cx="2754495" cy="1483483"/>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Data coming in from an enterprise network location is encrypted on device</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Examples: OneDrive For Business, Corporate Exchange mail, file, etc.</a:t>
            </a:r>
          </a:p>
        </p:txBody>
      </p:sp>
      <p:sp>
        <p:nvSpPr>
          <p:cNvPr id="25" name="Title 2"/>
          <p:cNvSpPr txBox="1">
            <a:spLocks/>
          </p:cNvSpPr>
          <p:nvPr/>
        </p:nvSpPr>
        <p:spPr>
          <a:xfrm>
            <a:off x="427039" y="447674"/>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000" b="0" kern="1200" cap="none" spc="-100" baseline="0" dirty="0">
                <a:ln w="3175">
                  <a:noFill/>
                </a:ln>
                <a:solidFill>
                  <a:schemeClr val="tx1"/>
                </a:solidFill>
                <a:effectLst/>
                <a:latin typeface="+mj-lt"/>
                <a:ea typeface="+mn-ea"/>
                <a:cs typeface="+mn-cs"/>
              </a:defRPr>
            </a:lvl1pPr>
          </a:lstStyle>
          <a:p>
            <a:r>
              <a:rPr lang="en-US"/>
              <a:t>Windows Information Protection</a:t>
            </a:r>
          </a:p>
        </p:txBody>
      </p:sp>
    </p:spTree>
    <p:extLst>
      <p:ext uri="{BB962C8B-B14F-4D97-AF65-F5344CB8AC3E}">
        <p14:creationId xmlns:p14="http://schemas.microsoft.com/office/powerpoint/2010/main" val="1290626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140346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GENESIS</a:t>
            </a:r>
          </a:p>
        </p:txBody>
      </p:sp>
      <p:sp>
        <p:nvSpPr>
          <p:cNvPr id="75" name="TextBox 74"/>
          <p:cNvSpPr txBox="1"/>
          <p:nvPr/>
        </p:nvSpPr>
        <p:spPr>
          <a:xfrm flipH="1">
            <a:off x="5771843" y="1941649"/>
            <a:ext cx="3736564" cy="2052870"/>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Users can save to enterprise folders, encryption will be automatically applies.</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Users are given an option to save data as personal or corporate</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800" b="0" i="0" u="none" strike="noStrike" kern="0" cap="none" spc="0" normalizeH="0" baseline="0" noProof="0" dirty="0">
                <a:ln>
                  <a:noFill/>
                </a:ln>
                <a:gradFill>
                  <a:gsLst>
                    <a:gs pos="2917">
                      <a:srgbClr val="505050"/>
                    </a:gs>
                    <a:gs pos="30000">
                      <a:srgbClr val="505050"/>
                    </a:gs>
                  </a:gsLst>
                  <a:lin ang="5400000" scaled="0"/>
                </a:gradFill>
                <a:effectLst/>
                <a:uLnTx/>
                <a:uFillTx/>
              </a:rPr>
              <a:t>IT admin can configure which apps should automatically protect data</a:t>
            </a:r>
          </a:p>
        </p:txBody>
      </p:sp>
      <p:sp>
        <p:nvSpPr>
          <p:cNvPr id="13"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18492569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369606"/>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EGRESS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(from app to disk)</a:t>
            </a:r>
          </a:p>
        </p:txBody>
      </p:sp>
      <p:sp>
        <p:nvSpPr>
          <p:cNvPr id="75" name="TextBox 74"/>
          <p:cNvSpPr txBox="1"/>
          <p:nvPr/>
        </p:nvSpPr>
        <p:spPr>
          <a:xfrm flipH="1">
            <a:off x="5547466" y="1725567"/>
            <a:ext cx="3736564" cy="2762295"/>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Saving to enterprise folder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encryption auto-applied</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endParaRPr kumimoji="0" lang="en-US" sz="11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User option to save as corporate</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IT can configure unenlightened apps to automatically protect data</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Enlightened apps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protect corporate data</a:t>
            </a: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2982104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88974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DATA EGRESS</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(Inter-app, or</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 over network)</a:t>
            </a:r>
          </a:p>
        </p:txBody>
      </p:sp>
      <p:sp>
        <p:nvSpPr>
          <p:cNvPr id="24" name="TextBox 23"/>
          <p:cNvSpPr txBox="1"/>
          <p:nvPr/>
        </p:nvSpPr>
        <p:spPr>
          <a:xfrm flipH="1">
            <a:off x="5771843" y="2321115"/>
            <a:ext cx="3799194" cy="216674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Enlightened apps can maintain protection</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App restriction policy: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Can block egress to other apps</a:t>
            </a:r>
          </a:p>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Network policy: </a:t>
            </a:r>
            <a:b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b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Can block egress to non-corporate sites</a:t>
            </a:r>
          </a:p>
          <a:p>
            <a:pPr marL="0" marR="0" lvl="0" indent="0" algn="ctr" defTabSz="914400" eaLnBrk="1" fontAlgn="auto" latinLnBrk="0" hangingPunct="1">
              <a:lnSpc>
                <a:spcPct val="90000"/>
              </a:lnSpc>
              <a:spcBef>
                <a:spcPts val="0"/>
              </a:spcBef>
              <a:spcAft>
                <a:spcPts val="12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9018516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4484399" y="2084316"/>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651492"/>
            <a:ext cx="4663440"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009962"/>
            <a:ext cx="3655320" cy="2511457"/>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CROSS PLATFORM DATA SHARING</a:t>
            </a:r>
          </a:p>
        </p:txBody>
      </p:sp>
      <p:sp>
        <p:nvSpPr>
          <p:cNvPr id="75" name="TextBox 74"/>
          <p:cNvSpPr txBox="1"/>
          <p:nvPr/>
        </p:nvSpPr>
        <p:spPr>
          <a:xfrm flipH="1">
            <a:off x="5177187" y="1683747"/>
            <a:ext cx="4750167" cy="3936462"/>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Readers available for cross-platform editing</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Public API for secure sharing</a:t>
            </a:r>
          </a:p>
          <a:p>
            <a:pPr marL="0" marR="0" lvl="0" indent="0" algn="ctr" defTabSz="914400" eaLnBrk="1" fontAlgn="auto" latinLnBrk="0" hangingPunct="1">
              <a:lnSpc>
                <a:spcPct val="9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150000"/>
              </a:lnSpc>
              <a:spcBef>
                <a:spcPts val="0"/>
              </a:spcBef>
              <a:spcAft>
                <a:spcPts val="600"/>
              </a:spcAft>
              <a:buClrTx/>
              <a:buSzTx/>
              <a:buFontTx/>
              <a:buNone/>
              <a:tabLst/>
              <a:defRPr/>
            </a:pPr>
            <a:endPar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endParaRP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Microsoft Intune SDK for iOS &amp; Android</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Common developer experience across platforms</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iOS &amp; Android apps enabled via Intune App SDK or via Intune App Wrapping Tool </a:t>
            </a:r>
          </a:p>
          <a:p>
            <a:pPr marL="0" marR="0" lvl="0" indent="0" algn="ctr" defTabSz="914400" eaLnBrk="1" fontAlgn="auto" latinLnBrk="0" hangingPunct="1">
              <a:lnSpc>
                <a:spcPct val="150000"/>
              </a:lnSpc>
              <a:spcBef>
                <a:spcPts val="0"/>
              </a:spcBef>
              <a:spcAft>
                <a:spcPts val="600"/>
              </a:spcAft>
              <a:buClrTx/>
              <a:buSzTx/>
              <a:buFontTx/>
              <a:buNone/>
              <a:tabLst/>
              <a:defRPr/>
            </a:pP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Common MDM support across Windows, iOS &amp; Android with Microsoft Intune</a:t>
            </a:r>
          </a:p>
        </p:txBody>
      </p:sp>
      <p:sp>
        <p:nvSpPr>
          <p:cNvPr id="25" name="Freeform 20"/>
          <p:cNvSpPr>
            <a:spLocks noEditPoints="1"/>
          </p:cNvSpPr>
          <p:nvPr/>
        </p:nvSpPr>
        <p:spPr bwMode="black">
          <a:xfrm>
            <a:off x="10381049" y="2254737"/>
            <a:ext cx="1117884" cy="77719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endParaRPr>
          </a:p>
        </p:txBody>
      </p:sp>
      <p:sp>
        <p:nvSpPr>
          <p:cNvPr id="28" name="Freeform 20"/>
          <p:cNvSpPr>
            <a:spLocks noEditPoints="1"/>
          </p:cNvSpPr>
          <p:nvPr/>
        </p:nvSpPr>
        <p:spPr bwMode="black">
          <a:xfrm>
            <a:off x="10381049" y="3501525"/>
            <a:ext cx="1117884" cy="777194"/>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endParaRPr>
          </a:p>
        </p:txBody>
      </p:sp>
      <p:pic>
        <p:nvPicPr>
          <p:cNvPr id="2" name="Snagit_PPTD90A"/>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779814" y="2481359"/>
            <a:ext cx="329622" cy="208050"/>
          </a:xfrm>
          <a:prstGeom prst="rect">
            <a:avLst/>
          </a:prstGeom>
        </p:spPr>
      </p:pic>
      <p:pic>
        <p:nvPicPr>
          <p:cNvPr id="4" name="Snagit_PPTAF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7516" y="3680864"/>
            <a:ext cx="244950" cy="289569"/>
          </a:xfrm>
          <a:prstGeom prst="rect">
            <a:avLst/>
          </a:prstGeom>
        </p:spPr>
      </p:pic>
      <p:sp>
        <p:nvSpPr>
          <p:cNvPr id="18"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3068490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10314620" y="2494180"/>
            <a:ext cx="1680146" cy="688162"/>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484399" y="2284248"/>
            <a:ext cx="481231" cy="1569616"/>
            <a:chOff x="986498" y="1927841"/>
            <a:chExt cx="481231" cy="1569616"/>
          </a:xfrm>
        </p:grpSpPr>
        <p:sp>
          <p:nvSpPr>
            <p:cNvPr id="62" name="TextBox 61"/>
            <p:cNvSpPr txBox="1"/>
            <p:nvPr/>
          </p:nvSpPr>
          <p:spPr>
            <a:xfrm flipH="1">
              <a:off x="1023532" y="3282013"/>
              <a:ext cx="357470" cy="215444"/>
            </a:xfrm>
            <a:prstGeom prst="rect">
              <a:avLst/>
            </a:prstGeom>
          </p:spPr>
          <p:txBody>
            <a:bodyPr wrap="none" lIns="0" tIns="0" rIns="0" bIns="0">
              <a:spAutoFit/>
            </a:bodyPr>
            <a:lstStyle>
              <a:defPPr>
                <a:defRPr lang="en-US"/>
              </a:defPPr>
              <a:lvl1pPr>
                <a:defRPr sz="16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endParaRPr>
              </a:p>
            </p:txBody>
          </p:sp>
        </p:grpSp>
      </p:grpSp>
      <p:cxnSp>
        <p:nvCxnSpPr>
          <p:cNvPr id="68" name="Straight Arrow Connector 67"/>
          <p:cNvCxnSpPr/>
          <p:nvPr/>
        </p:nvCxnSpPr>
        <p:spPr>
          <a:xfrm flipH="1">
            <a:off x="5263915" y="2851424"/>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Rectangle 65"/>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1836" b="0" i="0" u="none" strike="noStrike" kern="0" cap="none" spc="-51"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4" name="TextBox 73"/>
          <p:cNvSpPr txBox="1"/>
          <p:nvPr/>
        </p:nvSpPr>
        <p:spPr>
          <a:xfrm>
            <a:off x="247243" y="2209894"/>
            <a:ext cx="3655320" cy="181280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4000" b="1" i="0" u="none" strike="noStrike" kern="0" cap="none" spc="-100" normalizeH="0" baseline="0" noProof="0" dirty="0">
                <a:ln w="3175">
                  <a:noFill/>
                </a:ln>
                <a:solidFill>
                  <a:srgbClr val="505050"/>
                </a:solidFill>
                <a:effectLst/>
                <a:uLnTx/>
                <a:uFillTx/>
              </a:rPr>
              <a:t>REVOKE</a:t>
            </a:r>
          </a:p>
          <a:p>
            <a:pPr marL="0" marR="0" lvl="0" indent="0" defTabSz="914400" eaLnBrk="1" fontAlgn="auto" latinLnBrk="0" hangingPunct="1">
              <a:lnSpc>
                <a:spcPct val="90000"/>
              </a:lnSpc>
              <a:spcBef>
                <a:spcPts val="0"/>
              </a:spcBef>
              <a:spcAft>
                <a:spcPts val="600"/>
              </a:spcAft>
              <a:buClrTx/>
              <a:buSzTx/>
              <a:buFontTx/>
              <a:buNone/>
              <a:tabLst/>
              <a:defRPr/>
            </a:pPr>
            <a:r>
              <a:rPr kumimoji="0" lang="en-US" sz="3200" b="1" i="0" u="none" strike="noStrike" kern="0" cap="none" spc="-100" normalizeH="0" baseline="0" noProof="0" dirty="0">
                <a:ln w="3175">
                  <a:noFill/>
                </a:ln>
                <a:solidFill>
                  <a:srgbClr val="505050"/>
                </a:solidFill>
                <a:effectLst/>
                <a:uLnTx/>
                <a:uFillTx/>
              </a:rPr>
              <a:t>(On demand or </a:t>
            </a:r>
            <a:r>
              <a:rPr kumimoji="0" lang="en-US" sz="3200" b="1" i="0" u="none" strike="noStrike" kern="0" cap="none" spc="-100" normalizeH="0" baseline="0" noProof="0" dirty="0" err="1">
                <a:ln w="3175">
                  <a:noFill/>
                </a:ln>
                <a:solidFill>
                  <a:srgbClr val="505050"/>
                </a:solidFill>
                <a:effectLst/>
                <a:uLnTx/>
                <a:uFillTx/>
              </a:rPr>
              <a:t>unenroll</a:t>
            </a:r>
            <a:r>
              <a:rPr kumimoji="0" lang="en-US" sz="3200" b="1" i="0" u="none" strike="noStrike" kern="0" cap="none" spc="-100" normalizeH="0" baseline="0" noProof="0" dirty="0">
                <a:ln w="3175">
                  <a:noFill/>
                </a:ln>
                <a:solidFill>
                  <a:srgbClr val="505050"/>
                </a:solidFill>
                <a:effectLst/>
                <a:uLnTx/>
                <a:uFillTx/>
              </a:rPr>
              <a:t>)</a:t>
            </a:r>
          </a:p>
        </p:txBody>
      </p:sp>
      <p:sp>
        <p:nvSpPr>
          <p:cNvPr id="24" name="TextBox 23"/>
          <p:cNvSpPr txBox="1"/>
          <p:nvPr/>
        </p:nvSpPr>
        <p:spPr>
          <a:xfrm flipH="1">
            <a:off x="5799737" y="3232071"/>
            <a:ext cx="3799194" cy="443198"/>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1200"/>
              </a:spcAft>
              <a:buClrTx/>
              <a:buSzTx/>
              <a:buFontTx/>
              <a:buNone/>
              <a:tabLst/>
              <a:defRPr/>
            </a:pPr>
            <a:r>
              <a:rPr kumimoji="0" lang="en-US" sz="1600" b="0" i="0" u="none" strike="noStrike" kern="0" cap="none" spc="0" normalizeH="0" baseline="0" noProof="0" dirty="0" err="1">
                <a:ln>
                  <a:noFill/>
                </a:ln>
                <a:gradFill>
                  <a:gsLst>
                    <a:gs pos="2917">
                      <a:srgbClr val="505050"/>
                    </a:gs>
                    <a:gs pos="30000">
                      <a:srgbClr val="505050"/>
                    </a:gs>
                  </a:gsLst>
                  <a:lin ang="5400000" scaled="0"/>
                </a:gradFill>
                <a:effectLst/>
                <a:uLnTx/>
                <a:uFillTx/>
              </a:rPr>
              <a:t>Unenroll</a:t>
            </a:r>
            <a:r>
              <a:rPr kumimoji="0" lang="en-US" sz="1600" b="0" i="0" u="none" strike="noStrike" kern="0" cap="none" spc="0" normalizeH="0" baseline="0" noProof="0" dirty="0">
                <a:ln>
                  <a:noFill/>
                </a:ln>
                <a:gradFill>
                  <a:gsLst>
                    <a:gs pos="2917">
                      <a:srgbClr val="505050"/>
                    </a:gs>
                    <a:gs pos="30000">
                      <a:srgbClr val="505050"/>
                    </a:gs>
                  </a:gsLst>
                  <a:lin ang="5400000" scaled="0"/>
                </a:gradFill>
                <a:effectLst/>
                <a:uLnTx/>
                <a:uFillTx/>
              </a:rPr>
              <a:t> removes keys, and wipes the inaccessible enterprise data</a:t>
            </a:r>
          </a:p>
        </p:txBody>
      </p:sp>
      <p:sp>
        <p:nvSpPr>
          <p:cNvPr id="25" name="Title 2"/>
          <p:cNvSpPr>
            <a:spLocks noGrp="1"/>
          </p:cNvSpPr>
          <p:nvPr>
            <p:ph type="title"/>
          </p:nvPr>
        </p:nvSpPr>
        <p:spPr/>
        <p:txBody>
          <a:bodyPr/>
          <a:lstStyle/>
          <a:p>
            <a:r>
              <a:rPr lang="en-US" dirty="0"/>
              <a:t>Windows Information Protection</a:t>
            </a:r>
          </a:p>
        </p:txBody>
      </p:sp>
    </p:spTree>
    <p:extLst>
      <p:ext uri="{BB962C8B-B14F-4D97-AF65-F5344CB8AC3E}">
        <p14:creationId xmlns:p14="http://schemas.microsoft.com/office/powerpoint/2010/main" val="3119138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533234" y="2220806"/>
            <a:ext cx="11310827" cy="4236724"/>
            <a:chOff x="684827" y="2373024"/>
            <a:chExt cx="11312432" cy="4237325"/>
          </a:xfrm>
        </p:grpSpPr>
        <p:grpSp>
          <p:nvGrpSpPr>
            <p:cNvPr id="19" name="Group 18"/>
            <p:cNvGrpSpPr/>
            <p:nvPr/>
          </p:nvGrpSpPr>
          <p:grpSpPr>
            <a:xfrm>
              <a:off x="684827" y="2373024"/>
              <a:ext cx="2797818" cy="4237325"/>
              <a:chOff x="532427" y="2349213"/>
              <a:chExt cx="2797818" cy="3795856"/>
            </a:xfrm>
          </p:grpSpPr>
          <p:sp>
            <p:nvSpPr>
              <p:cNvPr id="21" name="h1"/>
              <p:cNvSpPr txBox="1"/>
              <p:nvPr/>
            </p:nvSpPr>
            <p:spPr>
              <a:xfrm>
                <a:off x="532427"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DEVICE PROTECTION</a:t>
                </a:r>
                <a:endParaRPr lang="en-US" sz="3599" b="1" dirty="0">
                  <a:solidFill>
                    <a:srgbClr val="FFFFFF">
                      <a:lumMod val="85000"/>
                    </a:srgbClr>
                  </a:solidFill>
                  <a:latin typeface="Segoe UI"/>
                </a:endParaRPr>
              </a:p>
            </p:txBody>
          </p:sp>
          <p:sp>
            <p:nvSpPr>
              <p:cNvPr id="24" name="1a"/>
              <p:cNvSpPr/>
              <p:nvPr/>
            </p:nvSpPr>
            <p:spPr bwMode="auto">
              <a:xfrm>
                <a:off x="532427"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solidFill>
                    <a:srgbClr val="525252"/>
                  </a:solidFill>
                  <a:latin typeface="Segoe UI"/>
                  <a:ea typeface="Segoe UI" pitchFamily="34" charset="0"/>
                  <a:cs typeface="Segoe UI" pitchFamily="34" charset="0"/>
                </a:endParaRPr>
              </a:p>
            </p:txBody>
          </p:sp>
        </p:grpSp>
        <p:grpSp>
          <p:nvGrpSpPr>
            <p:cNvPr id="25" name="Group 24"/>
            <p:cNvGrpSpPr/>
            <p:nvPr/>
          </p:nvGrpSpPr>
          <p:grpSpPr>
            <a:xfrm>
              <a:off x="3515856" y="2373024"/>
              <a:ext cx="2804994" cy="4237325"/>
              <a:chOff x="3467413" y="2349213"/>
              <a:chExt cx="2804994" cy="3795856"/>
            </a:xfrm>
          </p:grpSpPr>
          <p:sp>
            <p:nvSpPr>
              <p:cNvPr id="26" name="3a"/>
              <p:cNvSpPr/>
              <p:nvPr/>
            </p:nvSpPr>
            <p:spPr bwMode="auto">
              <a:xfrm>
                <a:off x="3467413"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h1"/>
              <p:cNvSpPr txBox="1"/>
              <p:nvPr/>
            </p:nvSpPr>
            <p:spPr>
              <a:xfrm>
                <a:off x="3474589"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DATA SEPARATION</a:t>
                </a:r>
                <a:endParaRPr lang="en-US" sz="3599" b="1" dirty="0">
                  <a:solidFill>
                    <a:srgbClr val="FFFFFF">
                      <a:lumMod val="85000"/>
                    </a:srgbClr>
                  </a:solidFill>
                  <a:latin typeface="Segoe UI"/>
                </a:endParaRPr>
              </a:p>
            </p:txBody>
          </p:sp>
        </p:grpSp>
        <p:grpSp>
          <p:nvGrpSpPr>
            <p:cNvPr id="28" name="Group 27"/>
            <p:cNvGrpSpPr/>
            <p:nvPr/>
          </p:nvGrpSpPr>
          <p:grpSpPr>
            <a:xfrm>
              <a:off x="6346885" y="2373024"/>
              <a:ext cx="2812170" cy="4237325"/>
              <a:chOff x="6402399" y="2349213"/>
              <a:chExt cx="2812170" cy="3795856"/>
            </a:xfrm>
          </p:grpSpPr>
          <p:sp>
            <p:nvSpPr>
              <p:cNvPr id="29" name="2a"/>
              <p:cNvSpPr/>
              <p:nvPr/>
            </p:nvSpPr>
            <p:spPr bwMode="auto">
              <a:xfrm>
                <a:off x="6402399"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h1"/>
              <p:cNvSpPr txBox="1"/>
              <p:nvPr/>
            </p:nvSpPr>
            <p:spPr>
              <a:xfrm>
                <a:off x="6416751"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LEAK PROTECTION</a:t>
                </a:r>
                <a:endParaRPr lang="en-US" sz="3599" b="1" dirty="0">
                  <a:solidFill>
                    <a:srgbClr val="FFFFFF">
                      <a:lumMod val="85000"/>
                    </a:srgbClr>
                  </a:solidFill>
                  <a:latin typeface="Segoe UI"/>
                </a:endParaRPr>
              </a:p>
            </p:txBody>
          </p:sp>
        </p:grpSp>
        <p:grpSp>
          <p:nvGrpSpPr>
            <p:cNvPr id="31" name="Group 30"/>
            <p:cNvGrpSpPr/>
            <p:nvPr/>
          </p:nvGrpSpPr>
          <p:grpSpPr>
            <a:xfrm>
              <a:off x="9177914" y="2373024"/>
              <a:ext cx="2819345" cy="4237325"/>
              <a:chOff x="9366385" y="2349213"/>
              <a:chExt cx="2819345" cy="3795856"/>
            </a:xfrm>
          </p:grpSpPr>
          <p:sp>
            <p:nvSpPr>
              <p:cNvPr id="32" name="2a"/>
              <p:cNvSpPr/>
              <p:nvPr/>
            </p:nvSpPr>
            <p:spPr bwMode="auto">
              <a:xfrm>
                <a:off x="9366385" y="3218989"/>
                <a:ext cx="2797818" cy="2926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h1"/>
              <p:cNvSpPr txBox="1"/>
              <p:nvPr/>
            </p:nvSpPr>
            <p:spPr>
              <a:xfrm>
                <a:off x="9387912" y="2349213"/>
                <a:ext cx="2797818" cy="793089"/>
              </a:xfrm>
              <a:prstGeom prst="rect">
                <a:avLst/>
              </a:prstGeom>
              <a:noFill/>
              <a:ln>
                <a:noFill/>
              </a:ln>
            </p:spPr>
            <p:txBody>
              <a:bodyPr wrap="square" lIns="93256" tIns="46627" rIns="93256" bIns="46627" rtlCol="0">
                <a:spAutoFit/>
              </a:bodyPr>
              <a:lstStyle/>
              <a:p>
                <a:pPr defTabSz="932563">
                  <a:lnSpc>
                    <a:spcPct val="90000"/>
                  </a:lnSpc>
                </a:pPr>
                <a:r>
                  <a:rPr lang="en-US" sz="2800" b="1" dirty="0">
                    <a:solidFill>
                      <a:srgbClr val="FFFFFF">
                        <a:lumMod val="85000"/>
                      </a:srgbClr>
                    </a:solidFill>
                    <a:latin typeface="Segoe UI"/>
                  </a:rPr>
                  <a:t>SHARING PROTECTION</a:t>
                </a:r>
                <a:endParaRPr lang="en-US" sz="3599" b="1" dirty="0">
                  <a:solidFill>
                    <a:srgbClr val="FFFFFF">
                      <a:lumMod val="85000"/>
                    </a:srgbClr>
                  </a:solidFill>
                  <a:latin typeface="Segoe UI"/>
                </a:endParaRPr>
              </a:p>
            </p:txBody>
          </p:sp>
        </p:grpSp>
      </p:grpSp>
      <p:sp>
        <p:nvSpPr>
          <p:cNvPr id="15" name="Title 14"/>
          <p:cNvSpPr>
            <a:spLocks noGrp="1"/>
          </p:cNvSpPr>
          <p:nvPr>
            <p:ph type="title"/>
          </p:nvPr>
        </p:nvSpPr>
        <p:spPr/>
        <p:txBody>
          <a:bodyPr/>
          <a:lstStyle/>
          <a:p>
            <a:r>
              <a:rPr lang="en-US" dirty="0"/>
              <a:t>Information protection needs</a:t>
            </a:r>
          </a:p>
        </p:txBody>
      </p:sp>
      <p:sp>
        <p:nvSpPr>
          <p:cNvPr id="17" name="Rectangle 16"/>
          <p:cNvSpPr/>
          <p:nvPr/>
        </p:nvSpPr>
        <p:spPr bwMode="auto">
          <a:xfrm>
            <a:off x="882" y="1533494"/>
            <a:ext cx="12434076" cy="699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47" tIns="46623" rIns="46623" bIns="93247" numCol="1" spcCol="0" rtlCol="0" fromWordArt="0" anchor="b" anchorCtr="0" forceAA="0" compatLnSpc="1">
            <a:prstTxWarp prst="textNoShape">
              <a:avLst/>
            </a:prstTxWarp>
            <a:noAutofit/>
          </a:bodyPr>
          <a:lstStyle/>
          <a:p>
            <a:pPr algn="ctr" defTabSz="932111" fontAlgn="base">
              <a:spcBef>
                <a:spcPct val="0"/>
              </a:spcBef>
              <a:spcAft>
                <a:spcPct val="0"/>
              </a:spcAft>
            </a:pPr>
            <a:endParaRPr lang="en-US" sz="1399"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 name="Group 1"/>
          <p:cNvGrpSpPr/>
          <p:nvPr/>
        </p:nvGrpSpPr>
        <p:grpSpPr>
          <a:xfrm>
            <a:off x="3349512" y="2220806"/>
            <a:ext cx="2818946" cy="4236724"/>
            <a:chOff x="3453062" y="2349213"/>
            <a:chExt cx="2819345" cy="3795856"/>
          </a:xfrm>
          <a:solidFill>
            <a:srgbClr val="F2F2F2"/>
          </a:solidFill>
        </p:grpSpPr>
        <p:sp>
          <p:nvSpPr>
            <p:cNvPr id="20" name="3a"/>
            <p:cNvSpPr/>
            <p:nvPr/>
          </p:nvSpPr>
          <p:spPr bwMode="auto">
            <a:xfrm>
              <a:off x="3453062"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r>
                <a:rPr lang="en-US" sz="2400" spc="-100" dirty="0">
                  <a:ln w="3175">
                    <a:noFill/>
                  </a:ln>
                  <a:solidFill>
                    <a:srgbClr val="D9D9D9"/>
                  </a:solidFill>
                  <a:latin typeface="Segoe UI"/>
                </a:rPr>
                <a:t>Containment</a:t>
              </a:r>
            </a:p>
            <a:p>
              <a:pPr defTabSz="914102" fontAlgn="base">
                <a:lnSpc>
                  <a:spcPct val="90000"/>
                </a:lnSpc>
                <a:spcBef>
                  <a:spcPct val="0"/>
                </a:spcBef>
                <a:spcAft>
                  <a:spcPts val="1199"/>
                </a:spcAft>
              </a:pPr>
              <a:r>
                <a:rPr lang="en-US" sz="2400" spc="-100" dirty="0">
                  <a:ln w="3175">
                    <a:noFill/>
                  </a:ln>
                  <a:solidFill>
                    <a:srgbClr val="D9D9D9"/>
                  </a:solidFill>
                  <a:latin typeface="Segoe UI"/>
                </a:rPr>
                <a:t>BYOD separation</a:t>
              </a:r>
            </a:p>
            <a:p>
              <a:pPr algn="ctr" defTabSz="914102" fontAlgn="base">
                <a:lnSpc>
                  <a:spcPct val="90000"/>
                </a:lnSpc>
                <a:spcBef>
                  <a:spcPct val="0"/>
                </a:spcBef>
                <a:spcAft>
                  <a:spcPts val="1199"/>
                </a:spcAft>
              </a:pPr>
              <a:endParaRPr lang="en-US" sz="2400" spc="-100" dirty="0">
                <a:ln w="3175">
                  <a:noFill/>
                </a:ln>
                <a:solidFill>
                  <a:srgbClr val="D9D9D9"/>
                </a:solidFill>
                <a:latin typeface="Segoe UI"/>
              </a:endParaRPr>
            </a:p>
          </p:txBody>
        </p:sp>
        <p:sp>
          <p:nvSpPr>
            <p:cNvPr id="13" name="h1"/>
            <p:cNvSpPr txBox="1"/>
            <p:nvPr/>
          </p:nvSpPr>
          <p:spPr>
            <a:xfrm>
              <a:off x="3474589"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D9D9D9"/>
                  </a:solidFill>
                  <a:latin typeface="Segoe UI"/>
                </a:rPr>
                <a:t>DATA SEPARATION</a:t>
              </a:r>
              <a:endParaRPr lang="en-US" sz="3599" b="1" dirty="0">
                <a:solidFill>
                  <a:srgbClr val="D9D9D9"/>
                </a:solidFill>
                <a:latin typeface="Segoe UI"/>
              </a:endParaRPr>
            </a:p>
          </p:txBody>
        </p:sp>
      </p:grpSp>
      <p:grpSp>
        <p:nvGrpSpPr>
          <p:cNvPr id="5" name="Group 4"/>
          <p:cNvGrpSpPr/>
          <p:nvPr/>
        </p:nvGrpSpPr>
        <p:grpSpPr>
          <a:xfrm>
            <a:off x="6187315" y="2220806"/>
            <a:ext cx="2818946" cy="4236724"/>
            <a:chOff x="6395224" y="2349213"/>
            <a:chExt cx="2819345" cy="3795856"/>
          </a:xfrm>
          <a:solidFill>
            <a:srgbClr val="F2F2F2"/>
          </a:solidFill>
        </p:grpSpPr>
        <p:sp>
          <p:nvSpPr>
            <p:cNvPr id="22" name="2a"/>
            <p:cNvSpPr/>
            <p:nvPr/>
          </p:nvSpPr>
          <p:spPr bwMode="auto">
            <a:xfrm>
              <a:off x="6395224" y="3218989"/>
              <a:ext cx="2797818" cy="2926080"/>
            </a:xfrm>
            <a:prstGeom prst="rect">
              <a:avLst/>
            </a:prstGeom>
            <a:grp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r>
                <a:rPr lang="en-US" sz="2400" spc="-100" dirty="0">
                  <a:ln w="3175">
                    <a:noFill/>
                  </a:ln>
                  <a:solidFill>
                    <a:srgbClr val="D9D9D9"/>
                  </a:solidFill>
                  <a:latin typeface="Segoe UI"/>
                </a:rPr>
                <a:t>Prevent unauthorized apps from accessing data</a:t>
              </a:r>
            </a:p>
            <a:p>
              <a:pPr defTabSz="914102" fontAlgn="base">
                <a:lnSpc>
                  <a:spcPct val="90000"/>
                </a:lnSpc>
                <a:spcBef>
                  <a:spcPct val="0"/>
                </a:spcBef>
                <a:spcAft>
                  <a:spcPts val="1199"/>
                </a:spcAft>
              </a:pPr>
              <a:endParaRPr lang="en-US" sz="2400" spc="-100" dirty="0">
                <a:ln w="3175">
                  <a:noFill/>
                </a:ln>
                <a:solidFill>
                  <a:srgbClr val="D9D9D9"/>
                </a:solidFill>
                <a:latin typeface="Segoe UI"/>
              </a:endParaRPr>
            </a:p>
            <a:p>
              <a:pPr defTabSz="914102" fontAlgn="base">
                <a:lnSpc>
                  <a:spcPct val="90000"/>
                </a:lnSpc>
                <a:spcBef>
                  <a:spcPct val="0"/>
                </a:spcBef>
                <a:spcAft>
                  <a:spcPts val="1199"/>
                </a:spcAft>
              </a:pPr>
              <a:endParaRPr lang="en-US" sz="2400" spc="-100" dirty="0">
                <a:ln w="3175">
                  <a:noFill/>
                </a:ln>
                <a:solidFill>
                  <a:srgbClr val="D9D9D9"/>
                </a:solidFill>
                <a:latin typeface="Segoe UI"/>
              </a:endParaRPr>
            </a:p>
          </p:txBody>
        </p:sp>
        <p:sp>
          <p:nvSpPr>
            <p:cNvPr id="14" name="h1"/>
            <p:cNvSpPr txBox="1"/>
            <p:nvPr/>
          </p:nvSpPr>
          <p:spPr>
            <a:xfrm>
              <a:off x="6416751"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D9D9D9"/>
                  </a:solidFill>
                  <a:latin typeface="Segoe UI"/>
                </a:rPr>
                <a:t>LEAK PROTECTION</a:t>
              </a:r>
              <a:endParaRPr lang="en-US" sz="3599" b="1" dirty="0">
                <a:solidFill>
                  <a:srgbClr val="D9D9D9"/>
                </a:solidFill>
                <a:latin typeface="Segoe UI"/>
              </a:endParaRPr>
            </a:p>
          </p:txBody>
        </p:sp>
      </p:grpSp>
      <p:grpSp>
        <p:nvGrpSpPr>
          <p:cNvPr id="23" name="Group 22"/>
          <p:cNvGrpSpPr/>
          <p:nvPr/>
        </p:nvGrpSpPr>
        <p:grpSpPr>
          <a:xfrm>
            <a:off x="9030497" y="2220963"/>
            <a:ext cx="2818946" cy="4236724"/>
            <a:chOff x="9366385" y="2349213"/>
            <a:chExt cx="2819345" cy="3795856"/>
          </a:xfrm>
        </p:grpSpPr>
        <p:sp>
          <p:nvSpPr>
            <p:cNvPr id="34" name="2a"/>
            <p:cNvSpPr/>
            <p:nvPr/>
          </p:nvSpPr>
          <p:spPr bwMode="auto">
            <a:xfrm>
              <a:off x="9366385" y="3218989"/>
              <a:ext cx="2797818" cy="2926080"/>
            </a:xfrm>
            <a:prstGeom prst="rect">
              <a:avLst/>
            </a:prstGeom>
            <a:solidFill>
              <a:srgbClr val="0078D7"/>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defTabSz="914102" fontAlgn="base">
                <a:lnSpc>
                  <a:spcPct val="90000"/>
                </a:lnSpc>
                <a:spcBef>
                  <a:spcPct val="0"/>
                </a:spcBef>
                <a:spcAft>
                  <a:spcPts val="1199"/>
                </a:spcAft>
              </a:pPr>
              <a:endParaRPr lang="en-US" sz="2400" spc="-100" dirty="0">
                <a:ln w="3175">
                  <a:noFill/>
                </a:ln>
                <a:solidFill>
                  <a:srgbClr val="FFFFFF"/>
                </a:solidFill>
                <a:latin typeface="Segoe UI"/>
              </a:endParaRPr>
            </a:p>
            <a:p>
              <a:pPr defTabSz="914102" fontAlgn="base">
                <a:lnSpc>
                  <a:spcPct val="90000"/>
                </a:lnSpc>
                <a:spcBef>
                  <a:spcPct val="0"/>
                </a:spcBef>
                <a:spcAft>
                  <a:spcPts val="1199"/>
                </a:spcAft>
              </a:pPr>
              <a:r>
                <a:rPr lang="en-US" sz="2400" spc="-100" dirty="0">
                  <a:ln w="3175">
                    <a:noFill/>
                  </a:ln>
                  <a:solidFill>
                    <a:srgbClr val="FFFFFF"/>
                  </a:solidFill>
                  <a:latin typeface="Segoe UI"/>
                </a:rPr>
                <a:t>Protect data when shared with others, or shared outside of organizational devices and control</a:t>
              </a:r>
            </a:p>
          </p:txBody>
        </p:sp>
        <p:sp>
          <p:nvSpPr>
            <p:cNvPr id="35" name="h1"/>
            <p:cNvSpPr txBox="1"/>
            <p:nvPr/>
          </p:nvSpPr>
          <p:spPr>
            <a:xfrm>
              <a:off x="9387912" y="2349213"/>
              <a:ext cx="2797818" cy="793089"/>
            </a:xfrm>
            <a:prstGeom prst="rect">
              <a:avLst/>
            </a:prstGeom>
            <a:noFill/>
          </p:spPr>
          <p:txBody>
            <a:bodyPr wrap="square" lIns="93256" tIns="46627" rIns="93256" bIns="46627" rtlCol="0">
              <a:spAutoFit/>
            </a:bodyPr>
            <a:lstStyle/>
            <a:p>
              <a:pPr defTabSz="932563">
                <a:lnSpc>
                  <a:spcPct val="90000"/>
                </a:lnSpc>
              </a:pPr>
              <a:r>
                <a:rPr lang="en-US" sz="2800" b="1" dirty="0">
                  <a:solidFill>
                    <a:srgbClr val="0078D7"/>
                  </a:solidFill>
                  <a:latin typeface="Segoe UI"/>
                </a:rPr>
                <a:t>SHARING PROTECTION</a:t>
              </a:r>
              <a:endParaRPr lang="en-US" sz="3599" b="1" dirty="0">
                <a:solidFill>
                  <a:srgbClr val="0078D7"/>
                </a:solidFill>
                <a:latin typeface="Segoe UI"/>
              </a:endParaRPr>
            </a:p>
          </p:txBody>
        </p:sp>
      </p:grpSp>
    </p:spTree>
    <p:extLst>
      <p:ext uri="{BB962C8B-B14F-4D97-AF65-F5344CB8AC3E}">
        <p14:creationId xmlns:p14="http://schemas.microsoft.com/office/powerpoint/2010/main" val="3125741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bwMode="auto">
          <a:xfrm>
            <a:off x="6346279" y="1233981"/>
            <a:ext cx="3126914" cy="3126914"/>
          </a:xfrm>
          <a:prstGeom prst="ellipse">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Oval 8"/>
          <p:cNvSpPr/>
          <p:nvPr/>
        </p:nvSpPr>
        <p:spPr bwMode="auto">
          <a:xfrm>
            <a:off x="7344939" y="2938936"/>
            <a:ext cx="3126914" cy="3126914"/>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Oval 9"/>
          <p:cNvSpPr/>
          <p:nvPr/>
        </p:nvSpPr>
        <p:spPr bwMode="auto">
          <a:xfrm>
            <a:off x="8474533" y="1233981"/>
            <a:ext cx="3126914" cy="3126914"/>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Freeform 17"/>
          <p:cNvSpPr/>
          <p:nvPr/>
        </p:nvSpPr>
        <p:spPr bwMode="auto">
          <a:xfrm>
            <a:off x="8474533" y="1654277"/>
            <a:ext cx="998660" cy="2286322"/>
          </a:xfrm>
          <a:custGeom>
            <a:avLst/>
            <a:gdLst>
              <a:gd name="connsiteX0" fmla="*/ 499330 w 998660"/>
              <a:gd name="connsiteY0" fmla="*/ 0 h 2286322"/>
              <a:gd name="connsiteX1" fmla="*/ 540734 w 998660"/>
              <a:gd name="connsiteY1" fmla="*/ 37630 h 2286322"/>
              <a:gd name="connsiteX2" fmla="*/ 998660 w 998660"/>
              <a:gd name="connsiteY2" fmla="*/ 1143161 h 2286322"/>
              <a:gd name="connsiteX3" fmla="*/ 540734 w 998660"/>
              <a:gd name="connsiteY3" fmla="*/ 2248692 h 2286322"/>
              <a:gd name="connsiteX4" fmla="*/ 499330 w 998660"/>
              <a:gd name="connsiteY4" fmla="*/ 2286322 h 2286322"/>
              <a:gd name="connsiteX5" fmla="*/ 457926 w 998660"/>
              <a:gd name="connsiteY5" fmla="*/ 2248692 h 2286322"/>
              <a:gd name="connsiteX6" fmla="*/ 0 w 998660"/>
              <a:gd name="connsiteY6" fmla="*/ 1143161 h 2286322"/>
              <a:gd name="connsiteX7" fmla="*/ 457926 w 998660"/>
              <a:gd name="connsiteY7" fmla="*/ 37630 h 228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8660" h="2286322">
                <a:moveTo>
                  <a:pt x="499330" y="0"/>
                </a:moveTo>
                <a:lnTo>
                  <a:pt x="540734" y="37630"/>
                </a:lnTo>
                <a:cubicBezTo>
                  <a:pt x="823664" y="320560"/>
                  <a:pt x="998660" y="711425"/>
                  <a:pt x="998660" y="1143161"/>
                </a:cubicBezTo>
                <a:cubicBezTo>
                  <a:pt x="998660" y="1574898"/>
                  <a:pt x="823664" y="1965762"/>
                  <a:pt x="540734" y="2248692"/>
                </a:cubicBezTo>
                <a:lnTo>
                  <a:pt x="499330" y="2286322"/>
                </a:lnTo>
                <a:lnTo>
                  <a:pt x="457926" y="2248692"/>
                </a:lnTo>
                <a:cubicBezTo>
                  <a:pt x="174996" y="1965762"/>
                  <a:pt x="0" y="1574898"/>
                  <a:pt x="0" y="1143161"/>
                </a:cubicBezTo>
                <a:cubicBezTo>
                  <a:pt x="0" y="711425"/>
                  <a:pt x="174996" y="320560"/>
                  <a:pt x="457926" y="3763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Freeform 20"/>
          <p:cNvSpPr/>
          <p:nvPr/>
        </p:nvSpPr>
        <p:spPr bwMode="auto">
          <a:xfrm>
            <a:off x="7365376" y="2938937"/>
            <a:ext cx="2087383" cy="1421959"/>
          </a:xfrm>
          <a:custGeom>
            <a:avLst/>
            <a:gdLst>
              <a:gd name="connsiteX0" fmla="*/ 1543021 w 2087383"/>
              <a:gd name="connsiteY0" fmla="*/ 0 h 1421959"/>
              <a:gd name="connsiteX1" fmla="*/ 2007945 w 2087383"/>
              <a:gd name="connsiteY1" fmla="*/ 70290 h 1421959"/>
              <a:gd name="connsiteX2" fmla="*/ 2087383 w 2087383"/>
              <a:gd name="connsiteY2" fmla="*/ 99365 h 1421959"/>
              <a:gd name="connsiteX3" fmla="*/ 2076054 w 2087383"/>
              <a:gd name="connsiteY3" fmla="*/ 173593 h 1421959"/>
              <a:gd name="connsiteX4" fmla="*/ 544361 w 2087383"/>
              <a:gd name="connsiteY4" fmla="*/ 1421959 h 1421959"/>
              <a:gd name="connsiteX5" fmla="*/ 79437 w 2087383"/>
              <a:gd name="connsiteY5" fmla="*/ 1351669 h 1421959"/>
              <a:gd name="connsiteX6" fmla="*/ 0 w 2087383"/>
              <a:gd name="connsiteY6" fmla="*/ 1322595 h 1421959"/>
              <a:gd name="connsiteX7" fmla="*/ 11328 w 2087383"/>
              <a:gd name="connsiteY7" fmla="*/ 1248366 h 1421959"/>
              <a:gd name="connsiteX8" fmla="*/ 1543021 w 2087383"/>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7383" h="1421959">
                <a:moveTo>
                  <a:pt x="1543021" y="0"/>
                </a:moveTo>
                <a:cubicBezTo>
                  <a:pt x="1704922" y="0"/>
                  <a:pt x="1861076" y="24609"/>
                  <a:pt x="2007945" y="70290"/>
                </a:cubicBezTo>
                <a:lnTo>
                  <a:pt x="2087383" y="99365"/>
                </a:lnTo>
                <a:lnTo>
                  <a:pt x="2076054" y="173593"/>
                </a:lnTo>
                <a:cubicBezTo>
                  <a:pt x="1930267" y="886034"/>
                  <a:pt x="1299900" y="1421959"/>
                  <a:pt x="544361" y="1421959"/>
                </a:cubicBezTo>
                <a:cubicBezTo>
                  <a:pt x="382460" y="1421959"/>
                  <a:pt x="226307" y="1397350"/>
                  <a:pt x="79437" y="1351669"/>
                </a:cubicBezTo>
                <a:lnTo>
                  <a:pt x="0" y="1322595"/>
                </a:lnTo>
                <a:lnTo>
                  <a:pt x="11328" y="1248366"/>
                </a:lnTo>
                <a:cubicBezTo>
                  <a:pt x="157115" y="535925"/>
                  <a:pt x="787482" y="0"/>
                  <a:pt x="1543021" y="0"/>
                </a:cubicBezTo>
                <a:close/>
              </a:path>
            </a:pathLst>
          </a:custGeom>
          <a:solidFill>
            <a:schemeClr val="accent3">
              <a:lumMod val="50000"/>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Freeform 23"/>
          <p:cNvSpPr/>
          <p:nvPr/>
        </p:nvSpPr>
        <p:spPr bwMode="auto">
          <a:xfrm>
            <a:off x="8488754" y="2938937"/>
            <a:ext cx="1968878" cy="1421959"/>
          </a:xfrm>
          <a:custGeom>
            <a:avLst/>
            <a:gdLst>
              <a:gd name="connsiteX0" fmla="*/ 419642 w 1968878"/>
              <a:gd name="connsiteY0" fmla="*/ 0 h 1421959"/>
              <a:gd name="connsiteX1" fmla="*/ 1951335 w 1968878"/>
              <a:gd name="connsiteY1" fmla="*/ 1248366 h 1421959"/>
              <a:gd name="connsiteX2" fmla="*/ 1968878 w 1968878"/>
              <a:gd name="connsiteY2" fmla="*/ 1363313 h 1421959"/>
              <a:gd name="connsiteX3" fmla="*/ 1864327 w 1968878"/>
              <a:gd name="connsiteY3" fmla="*/ 1390195 h 1421959"/>
              <a:gd name="connsiteX4" fmla="*/ 1549236 w 1968878"/>
              <a:gd name="connsiteY4" fmla="*/ 1421959 h 1421959"/>
              <a:gd name="connsiteX5" fmla="*/ 17543 w 1968878"/>
              <a:gd name="connsiteY5" fmla="*/ 173593 h 1421959"/>
              <a:gd name="connsiteX6" fmla="*/ 0 w 1968878"/>
              <a:gd name="connsiteY6" fmla="*/ 58647 h 1421959"/>
              <a:gd name="connsiteX7" fmla="*/ 104551 w 1968878"/>
              <a:gd name="connsiteY7" fmla="*/ 31764 h 1421959"/>
              <a:gd name="connsiteX8" fmla="*/ 419642 w 1968878"/>
              <a:gd name="connsiteY8" fmla="*/ 0 h 14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8878" h="1421959">
                <a:moveTo>
                  <a:pt x="419642" y="0"/>
                </a:moveTo>
                <a:cubicBezTo>
                  <a:pt x="1175181" y="0"/>
                  <a:pt x="1805548" y="535925"/>
                  <a:pt x="1951335" y="1248366"/>
                </a:cubicBezTo>
                <a:lnTo>
                  <a:pt x="1968878" y="1363313"/>
                </a:lnTo>
                <a:lnTo>
                  <a:pt x="1864327" y="1390195"/>
                </a:lnTo>
                <a:cubicBezTo>
                  <a:pt x="1762550" y="1411022"/>
                  <a:pt x="1657170" y="1421959"/>
                  <a:pt x="1549236" y="1421959"/>
                </a:cubicBezTo>
                <a:cubicBezTo>
                  <a:pt x="793697" y="1421959"/>
                  <a:pt x="163330" y="886034"/>
                  <a:pt x="17543" y="173593"/>
                </a:cubicBezTo>
                <a:lnTo>
                  <a:pt x="0" y="58647"/>
                </a:lnTo>
                <a:lnTo>
                  <a:pt x="104551" y="31764"/>
                </a:lnTo>
                <a:cubicBezTo>
                  <a:pt x="206328" y="10937"/>
                  <a:pt x="311708" y="0"/>
                  <a:pt x="419642" y="0"/>
                </a:cubicBezTo>
                <a:close/>
              </a:path>
            </a:pathLst>
          </a:custGeom>
          <a:solidFill>
            <a:schemeClr val="accent3">
              <a:lumMod val="50000"/>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3" name="TextBox 12"/>
          <p:cNvSpPr txBox="1"/>
          <p:nvPr/>
        </p:nvSpPr>
        <p:spPr>
          <a:xfrm>
            <a:off x="9474331" y="2230168"/>
            <a:ext cx="2008622"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Information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Protection</a:t>
            </a:r>
          </a:p>
        </p:txBody>
      </p:sp>
      <p:sp>
        <p:nvSpPr>
          <p:cNvPr id="11" name="TextBox 10"/>
          <p:cNvSpPr txBox="1"/>
          <p:nvPr/>
        </p:nvSpPr>
        <p:spPr>
          <a:xfrm>
            <a:off x="6628087" y="2230169"/>
            <a:ext cx="1673276" cy="664797"/>
          </a:xfrm>
          <a:prstGeom prst="rect">
            <a:avLst/>
          </a:prstGeom>
          <a:noFill/>
        </p:spPr>
        <p:txBody>
          <a:bodyPr wrap="square" lIns="0" tIns="0" rIns="0" bIns="0" rtlCol="0">
            <a:spAutoFit/>
          </a:bodyPr>
          <a:lstStyle/>
          <a:p>
            <a:pPr marL="0" marR="0" lvl="0" indent="0" algn="ctr" defTabSz="914277" eaLnBrk="1" fontAlgn="auto" latinLnBrk="0" hangingPunct="1">
              <a:lnSpc>
                <a:spcPct val="90000"/>
              </a:lnSpc>
              <a:spcBef>
                <a:spcPct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Secure Identities</a:t>
            </a:r>
          </a:p>
        </p:txBody>
      </p:sp>
      <p:sp>
        <p:nvSpPr>
          <p:cNvPr id="12" name="TextBox 11"/>
          <p:cNvSpPr txBox="1"/>
          <p:nvPr/>
        </p:nvSpPr>
        <p:spPr>
          <a:xfrm>
            <a:off x="7909736" y="4548574"/>
            <a:ext cx="1888683" cy="664797"/>
          </a:xfrm>
          <a:prstGeom prst="rect">
            <a:avLst/>
          </a:prstGeom>
          <a:noFill/>
        </p:spPr>
        <p:txBody>
          <a:bodyPr wrap="square" lIns="0" tIns="0" rIns="0" bIns="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100" normalizeH="0" baseline="0" noProof="0" dirty="0">
                <a:ln w="3175">
                  <a:noFill/>
                </a:ln>
                <a:solidFill>
                  <a:srgbClr val="FFFFFF"/>
                </a:solidFill>
                <a:effectLst/>
                <a:uLnTx/>
                <a:uFillTx/>
              </a:rPr>
              <a:t>Threat Resistance</a:t>
            </a:r>
          </a:p>
        </p:txBody>
      </p:sp>
      <p:sp>
        <p:nvSpPr>
          <p:cNvPr id="15" name="Freeform 11"/>
          <p:cNvSpPr>
            <a:spLocks noEditPoints="1"/>
          </p:cNvSpPr>
          <p:nvPr/>
        </p:nvSpPr>
        <p:spPr bwMode="auto">
          <a:xfrm>
            <a:off x="8695160" y="3045312"/>
            <a:ext cx="594681" cy="655319"/>
          </a:xfrm>
          <a:custGeom>
            <a:avLst/>
            <a:gdLst>
              <a:gd name="T0" fmla="*/ 881 w 966"/>
              <a:gd name="T1" fmla="*/ 82 h 968"/>
              <a:gd name="T2" fmla="*/ 669 w 966"/>
              <a:gd name="T3" fmla="*/ 99 h 968"/>
              <a:gd name="T4" fmla="*/ 483 w 966"/>
              <a:gd name="T5" fmla="*/ 0 h 968"/>
              <a:gd name="T6" fmla="*/ 297 w 966"/>
              <a:gd name="T7" fmla="*/ 99 h 968"/>
              <a:gd name="T8" fmla="*/ 85 w 966"/>
              <a:gd name="T9" fmla="*/ 82 h 968"/>
              <a:gd name="T10" fmla="*/ 79 w 966"/>
              <a:gd name="T11" fmla="*/ 554 h 968"/>
              <a:gd name="T12" fmla="*/ 483 w 966"/>
              <a:gd name="T13" fmla="*/ 968 h 968"/>
              <a:gd name="T14" fmla="*/ 887 w 966"/>
              <a:gd name="T15" fmla="*/ 554 h 968"/>
              <a:gd name="T16" fmla="*/ 881 w 966"/>
              <a:gd name="T17" fmla="*/ 82 h 968"/>
              <a:gd name="T18" fmla="*/ 797 w 966"/>
              <a:gd name="T19" fmla="*/ 578 h 968"/>
              <a:gd name="T20" fmla="*/ 483 w 966"/>
              <a:gd name="T21" fmla="*/ 877 h 968"/>
              <a:gd name="T22" fmla="*/ 169 w 966"/>
              <a:gd name="T23" fmla="*/ 578 h 968"/>
              <a:gd name="T24" fmla="*/ 793 w 966"/>
              <a:gd name="T25" fmla="*/ 238 h 968"/>
              <a:gd name="T26" fmla="*/ 797 w 966"/>
              <a:gd name="T27" fmla="*/ 57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6" h="968">
                <a:moveTo>
                  <a:pt x="881" y="82"/>
                </a:moveTo>
                <a:cubicBezTo>
                  <a:pt x="881" y="82"/>
                  <a:pt x="775" y="127"/>
                  <a:pt x="669" y="99"/>
                </a:cubicBezTo>
                <a:cubicBezTo>
                  <a:pt x="563" y="71"/>
                  <a:pt x="483" y="0"/>
                  <a:pt x="483" y="0"/>
                </a:cubicBezTo>
                <a:cubicBezTo>
                  <a:pt x="483" y="0"/>
                  <a:pt x="403" y="71"/>
                  <a:pt x="297" y="99"/>
                </a:cubicBezTo>
                <a:cubicBezTo>
                  <a:pt x="191" y="127"/>
                  <a:pt x="85" y="82"/>
                  <a:pt x="85" y="82"/>
                </a:cubicBezTo>
                <a:cubicBezTo>
                  <a:pt x="85" y="82"/>
                  <a:pt x="0" y="334"/>
                  <a:pt x="79" y="554"/>
                </a:cubicBezTo>
                <a:cubicBezTo>
                  <a:pt x="158" y="774"/>
                  <a:pt x="422" y="968"/>
                  <a:pt x="483" y="968"/>
                </a:cubicBezTo>
                <a:cubicBezTo>
                  <a:pt x="544" y="968"/>
                  <a:pt x="808" y="774"/>
                  <a:pt x="887" y="554"/>
                </a:cubicBezTo>
                <a:cubicBezTo>
                  <a:pt x="966" y="334"/>
                  <a:pt x="881" y="82"/>
                  <a:pt x="881" y="82"/>
                </a:cubicBezTo>
                <a:close/>
                <a:moveTo>
                  <a:pt x="797" y="578"/>
                </a:moveTo>
                <a:cubicBezTo>
                  <a:pt x="736" y="736"/>
                  <a:pt x="530" y="877"/>
                  <a:pt x="483" y="877"/>
                </a:cubicBezTo>
                <a:cubicBezTo>
                  <a:pt x="436" y="877"/>
                  <a:pt x="229" y="737"/>
                  <a:pt x="169" y="578"/>
                </a:cubicBezTo>
                <a:cubicBezTo>
                  <a:pt x="169" y="578"/>
                  <a:pt x="339" y="297"/>
                  <a:pt x="793" y="238"/>
                </a:cubicBezTo>
                <a:cubicBezTo>
                  <a:pt x="793" y="238"/>
                  <a:pt x="859" y="419"/>
                  <a:pt x="797" y="578"/>
                </a:cubicBezTo>
                <a:close/>
              </a:path>
            </a:pathLst>
          </a:custGeom>
          <a:solidFill>
            <a:schemeClr val="bg1"/>
          </a:solidFill>
          <a:ln>
            <a:noFill/>
          </a:ln>
        </p:spPr>
        <p:txBody>
          <a:bodyPr vert="horz" wrap="square" lIns="91431" tIns="45716" rIns="91431" bIns="4571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2" name="Rectangle 1"/>
          <p:cNvSpPr/>
          <p:nvPr/>
        </p:nvSpPr>
        <p:spPr>
          <a:xfrm>
            <a:off x="407728" y="2343100"/>
            <a:ext cx="4874424" cy="2308324"/>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
                <a:srgbClr val="00BCF2"/>
              </a:buClr>
              <a:buSzTx/>
              <a:buFontTx/>
              <a:buNone/>
              <a:tabLst/>
              <a:defRPr/>
            </a:pPr>
            <a:r>
              <a:rPr kumimoji="0" lang="en-US" sz="4000" i="0" u="none" strike="noStrike" kern="0" cap="none" spc="-100" normalizeH="0" baseline="0" noProof="0" dirty="0">
                <a:ln w="3175">
                  <a:noFill/>
                </a:ln>
                <a:solidFill>
                  <a:srgbClr val="505050"/>
                </a:solidFill>
                <a:effectLst/>
                <a:uLnTx/>
                <a:uFillTx/>
                <a:latin typeface="Segoe UI Semibold" panose="020B0702040204020203" pitchFamily="34" charset="0"/>
                <a:cs typeface="Segoe UI Semibold" panose="020B0702040204020203" pitchFamily="34" charset="0"/>
              </a:rPr>
              <a:t>WINDOWS 10  PROTECTS YOU FROM MODERN SECURITY THREATS</a:t>
            </a:r>
          </a:p>
        </p:txBody>
      </p:sp>
      <p:sp>
        <p:nvSpPr>
          <p:cNvPr id="16"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rgbClr val="FFFFFF"/>
          </a:solidFill>
          <a:ln w="1079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97636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par>
                                <p:cTn id="26" presetID="49" presetClass="path" presetSubtype="0" accel="50000" decel="50000" fill="hold" grpId="0" nodeType="withEffect">
                                  <p:stCondLst>
                                    <p:cond delay="0"/>
                                  </p:stCondLst>
                                  <p:childTnLst>
                                    <p:animMotion origin="layout" path="M -2.79806E-6 7.85293E-7 L -0.08042 0.0202 " pathEditMode="relative" rAng="0" ptsTypes="AA">
                                      <p:cBhvr>
                                        <p:cTn id="27" dur="2000" fill="hold"/>
                                        <p:tgtEl>
                                          <p:spTgt spid="10"/>
                                        </p:tgtEl>
                                        <p:attrNameLst>
                                          <p:attrName>ppt_x</p:attrName>
                                          <p:attrName>ppt_y</p:attrName>
                                        </p:attrNameLst>
                                      </p:cBhvr>
                                      <p:rCtr x="-4021" y="999"/>
                                    </p:animMotion>
                                  </p:childTnLst>
                                </p:cTn>
                              </p:par>
                              <p:par>
                                <p:cTn id="28" presetID="49" presetClass="path" presetSubtype="0" accel="50000" decel="50000" fill="hold" grpId="0" nodeType="withEffect">
                                  <p:stCondLst>
                                    <p:cond delay="0"/>
                                  </p:stCondLst>
                                  <p:childTnLst>
                                    <p:animMotion origin="layout" path="M -1.49094E-6 1.34362E-6 L -0.1219 0.00908 " pathEditMode="relative" rAng="0" ptsTypes="AA">
                                      <p:cBhvr>
                                        <p:cTn id="29" dur="2000" fill="hold"/>
                                        <p:tgtEl>
                                          <p:spTgt spid="13"/>
                                        </p:tgtEl>
                                        <p:attrNameLst>
                                          <p:attrName>ppt_x</p:attrName>
                                          <p:attrName>ppt_y</p:attrName>
                                        </p:attrNameLst>
                                      </p:cBhvr>
                                      <p:rCtr x="-6102" y="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8" grpId="0" animBg="1"/>
      <p:bldP spid="21" grpId="0" animBg="1"/>
      <p:bldP spid="24" grpId="0" animBg="1"/>
      <p:bldP spid="13" grpId="0"/>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txBox="1">
            <a:spLocks/>
          </p:cNvSpPr>
          <p:nvPr/>
        </p:nvSpPr>
        <p:spPr>
          <a:xfrm>
            <a:off x="1045764" y="2330816"/>
            <a:ext cx="4095490" cy="395518"/>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2800" dirty="0">
                <a:solidFill>
                  <a:srgbClr val="FFFFFF"/>
                </a:solidFill>
              </a:rPr>
              <a:t>Azure Information Protection</a:t>
            </a:r>
            <a:endParaRPr lang="en-US" sz="2400" i="1" dirty="0">
              <a:solidFill>
                <a:srgbClr val="FFFFFF"/>
              </a:solidFill>
            </a:endParaRPr>
          </a:p>
        </p:txBody>
      </p:sp>
      <p:sp>
        <p:nvSpPr>
          <p:cNvPr id="22" name="Title 1"/>
          <p:cNvSpPr txBox="1">
            <a:spLocks/>
          </p:cNvSpPr>
          <p:nvPr/>
        </p:nvSpPr>
        <p:spPr>
          <a:xfrm>
            <a:off x="2182070" y="3829734"/>
            <a:ext cx="2959182" cy="553998"/>
          </a:xfrm>
          <a:prstGeom prst="rect">
            <a:avLst/>
          </a:prstGeom>
          <a:solidFill>
            <a:srgbClr val="0078D7"/>
          </a:solid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2000" dirty="0">
                <a:solidFill>
                  <a:srgbClr val="FFFFFF"/>
                </a:solidFill>
                <a:latin typeface="Segoe UI" panose="020B0502040204020203" pitchFamily="34" charset="0"/>
                <a:cs typeface="Segoe UI" panose="020B0502040204020203" pitchFamily="34" charset="0"/>
              </a:rPr>
              <a:t>Adding persistent and non-removable protection to data</a:t>
            </a:r>
          </a:p>
        </p:txBody>
      </p:sp>
      <p:cxnSp>
        <p:nvCxnSpPr>
          <p:cNvPr id="9" name="Straight Connector 8"/>
          <p:cNvCxnSpPr/>
          <p:nvPr/>
        </p:nvCxnSpPr>
        <p:spPr>
          <a:xfrm>
            <a:off x="6218237" y="812502"/>
            <a:ext cx="0" cy="536952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941867" y="2411009"/>
            <a:ext cx="5098620" cy="646331"/>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rPr>
              <a:t>Support for all commonly used devices and systems – Windows, OSX, iOS, Android</a:t>
            </a:r>
          </a:p>
        </p:txBody>
      </p:sp>
      <p:sp>
        <p:nvSpPr>
          <p:cNvPr id="11" name="Rectangle 10"/>
          <p:cNvSpPr/>
          <p:nvPr/>
        </p:nvSpPr>
        <p:spPr>
          <a:xfrm>
            <a:off x="6941867" y="1509282"/>
            <a:ext cx="4669070"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rPr>
              <a:t>Protect </a:t>
            </a:r>
            <a:r>
              <a:rPr lang="en-US" sz="2000" dirty="0">
                <a:solidFill>
                  <a:srgbClr val="FFFFFF"/>
                </a:solidFill>
                <a:latin typeface="Segoe UI Semibold" panose="020B0702040204020203" pitchFamily="34" charset="0"/>
                <a:cs typeface="Segoe UI Semibold" panose="020B0702040204020203" pitchFamily="34" charset="0"/>
              </a:rPr>
              <a:t>all</a:t>
            </a:r>
            <a:r>
              <a:rPr lang="en-US" sz="2000" dirty="0">
                <a:solidFill>
                  <a:srgbClr val="FFFFFF"/>
                </a:solidFill>
                <a:latin typeface="Segoe UI"/>
              </a:rPr>
              <a:t> file types, </a:t>
            </a:r>
            <a:r>
              <a:rPr lang="en-US" sz="2000" dirty="0">
                <a:solidFill>
                  <a:srgbClr val="FFFFFF"/>
                </a:solidFill>
                <a:latin typeface="Segoe UI"/>
                <a:cs typeface="Segoe UI Semibold" panose="020B0702040204020203" pitchFamily="34" charset="0"/>
              </a:rPr>
              <a:t>everywhere they go, cloud, email, BYOD, …</a:t>
            </a:r>
          </a:p>
        </p:txBody>
      </p:sp>
      <p:sp>
        <p:nvSpPr>
          <p:cNvPr id="14" name="Rectangle 13"/>
          <p:cNvSpPr/>
          <p:nvPr/>
        </p:nvSpPr>
        <p:spPr>
          <a:xfrm>
            <a:off x="6941867" y="3312735"/>
            <a:ext cx="4669070" cy="376684"/>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Support for B2B and B2B via Azure AD</a:t>
            </a:r>
          </a:p>
        </p:txBody>
      </p:sp>
      <p:sp>
        <p:nvSpPr>
          <p:cNvPr id="15" name="Rectangle 14"/>
          <p:cNvSpPr/>
          <p:nvPr/>
        </p:nvSpPr>
        <p:spPr>
          <a:xfrm>
            <a:off x="6941866" y="3937503"/>
            <a:ext cx="4937443"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Support for on premise and cloud based scenarios (e.g.: Office 365)</a:t>
            </a:r>
          </a:p>
        </p:txBody>
      </p:sp>
      <p:sp>
        <p:nvSpPr>
          <p:cNvPr id="18" name="Rectangle 17"/>
          <p:cNvSpPr/>
          <p:nvPr/>
        </p:nvSpPr>
        <p:spPr>
          <a:xfrm>
            <a:off x="6941866" y="4839231"/>
            <a:ext cx="4937443" cy="659198"/>
          </a:xfrm>
          <a:prstGeom prst="rect">
            <a:avLst/>
          </a:prstGeom>
        </p:spPr>
        <p:txBody>
          <a:bodyPr wrap="square">
            <a:spAutoFit/>
          </a:bodyPr>
          <a:lstStyle/>
          <a:p>
            <a:pPr defTabSz="932563">
              <a:lnSpc>
                <a:spcPct val="90000"/>
              </a:lnSpc>
              <a:spcAft>
                <a:spcPts val="1199"/>
              </a:spcAft>
              <a:defRPr/>
            </a:pPr>
            <a:r>
              <a:rPr lang="en-US" sz="2000" dirty="0">
                <a:solidFill>
                  <a:srgbClr val="FFFFFF"/>
                </a:solidFill>
                <a:latin typeface="Segoe UI"/>
                <a:cs typeface="Segoe UI Semibold" panose="020B0702040204020203" pitchFamily="34" charset="0"/>
              </a:rPr>
              <a:t>Seamless easy to provision and support for FIPS 140-2 regulation and compliance</a:t>
            </a:r>
          </a:p>
        </p:txBody>
      </p:sp>
      <p:sp>
        <p:nvSpPr>
          <p:cNvPr id="19" name="Title 1"/>
          <p:cNvSpPr txBox="1">
            <a:spLocks/>
          </p:cNvSpPr>
          <p:nvPr/>
        </p:nvSpPr>
        <p:spPr>
          <a:xfrm>
            <a:off x="2182070" y="4668785"/>
            <a:ext cx="2959182" cy="565027"/>
          </a:xfrm>
          <a:prstGeom prst="rect">
            <a:avLst/>
          </a:prstGeom>
          <a:solidFill>
            <a:srgbClr val="0078D7"/>
          </a:solid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defTabSz="914102">
              <a:spcBef>
                <a:spcPts val="600"/>
              </a:spcBef>
            </a:pPr>
            <a:r>
              <a:rPr lang="en-US" sz="2000" dirty="0">
                <a:solidFill>
                  <a:srgbClr val="FFFFFF"/>
                </a:solidFill>
                <a:latin typeface="Segoe UI" panose="020B0502040204020203" pitchFamily="34" charset="0"/>
                <a:cs typeface="Segoe UI" panose="020B0502040204020203" pitchFamily="34" charset="0"/>
              </a:rPr>
              <a:t>Significant improvements over Windows 7</a:t>
            </a:r>
          </a:p>
        </p:txBody>
      </p:sp>
    </p:spTree>
    <p:extLst>
      <p:ext uri="{BB962C8B-B14F-4D97-AF65-F5344CB8AC3E}">
        <p14:creationId xmlns:p14="http://schemas.microsoft.com/office/powerpoint/2010/main" val="251895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68425" y="307975"/>
            <a:ext cx="11068050" cy="631825"/>
          </a:xfrm>
        </p:spPr>
        <p:txBody>
          <a:bodyPr>
            <a:normAutofit fontScale="90000"/>
          </a:bodyPr>
          <a:lstStyle/>
          <a:p>
            <a:pPr algn="l"/>
            <a:r>
              <a:rPr lang="en-US" dirty="0"/>
              <a:t>Windows Information Protection</a:t>
            </a:r>
          </a:p>
        </p:txBody>
      </p:sp>
      <p:sp>
        <p:nvSpPr>
          <p:cNvPr id="4" name="Slide Number Placeholder 3"/>
          <p:cNvSpPr>
            <a:spLocks noGrp="1"/>
          </p:cNvSpPr>
          <p:nvPr>
            <p:ph type="sldNum" sz="quarter" idx="4294967295"/>
          </p:nvPr>
        </p:nvSpPr>
        <p:spPr>
          <a:xfrm>
            <a:off x="10260013" y="6483350"/>
            <a:ext cx="2176462" cy="371475"/>
          </a:xfrm>
          <a:prstGeom prst="rect">
            <a:avLst/>
          </a:prstGeom>
        </p:spPr>
        <p:txBody>
          <a:bodyPr/>
          <a:lstStyle/>
          <a:p>
            <a:fld id="{4A7F0E6D-4FDD-4361-99E9-1104692BDE81}" type="slidenum">
              <a:rPr lang="en-US" smtClean="0"/>
              <a:pPr/>
              <a:t>32</a:t>
            </a:fld>
            <a:endParaRPr lang="en-US" dirty="0"/>
          </a:p>
        </p:txBody>
      </p:sp>
      <p:sp>
        <p:nvSpPr>
          <p:cNvPr id="6" name="Title 2"/>
          <p:cNvSpPr txBox="1">
            <a:spLocks/>
          </p:cNvSpPr>
          <p:nvPr/>
        </p:nvSpPr>
        <p:spPr>
          <a:xfrm>
            <a:off x="1378853" y="1165754"/>
            <a:ext cx="5171187" cy="1019075"/>
          </a:xfrm>
          <a:prstGeom prst="rect">
            <a:avLst/>
          </a:prstGeom>
        </p:spPr>
        <p:txBody>
          <a:bodyPr vert="horz" lIns="93260" tIns="46630" rIns="93260" bIns="46630" rtlCol="0" anchor="ctr">
            <a:noAutofit/>
          </a:bodyPr>
          <a:lstStyle>
            <a:lvl1pPr algn="ctr" defTabSz="914400" rtl="0" eaLnBrk="1" latinLnBrk="0" hangingPunct="1">
              <a:lnSpc>
                <a:spcPct val="80000"/>
              </a:lnSpc>
              <a:spcBef>
                <a:spcPct val="0"/>
              </a:spcBef>
              <a:buNone/>
              <a:defRPr sz="4400" kern="1200">
                <a:solidFill>
                  <a:srgbClr val="F86B16"/>
                </a:solidFill>
                <a:latin typeface="+mj-lt"/>
                <a:ea typeface="+mj-ea"/>
                <a:cs typeface="+mj-cs"/>
              </a:defRPr>
            </a:lvl1pPr>
          </a:lstStyle>
          <a:p>
            <a:r>
              <a:rPr lang="en-US" sz="2448" dirty="0"/>
              <a:t>Windows Information Protection</a:t>
            </a:r>
            <a:br>
              <a:rPr lang="en-US" sz="1224" dirty="0"/>
            </a:br>
            <a:endParaRPr lang="en-US" sz="1224" dirty="0"/>
          </a:p>
        </p:txBody>
      </p:sp>
      <p:sp>
        <p:nvSpPr>
          <p:cNvPr id="7" name="Content Placeholder 3"/>
          <p:cNvSpPr txBox="1">
            <a:spLocks/>
          </p:cNvSpPr>
          <p:nvPr/>
        </p:nvSpPr>
        <p:spPr>
          <a:xfrm>
            <a:off x="2457928" y="2251192"/>
            <a:ext cx="3594409" cy="2108072"/>
          </a:xfrm>
          <a:prstGeom prst="rect">
            <a:avLst/>
          </a:prstGeom>
        </p:spPr>
        <p:txBody>
          <a:bodyPr vert="horz" lIns="93260" tIns="46630" rIns="93260" bIns="4663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800" b="1"/>
              <a:t>Different approach to app management</a:t>
            </a:r>
          </a:p>
          <a:p>
            <a:endParaRPr lang="en-US" sz="1500"/>
          </a:p>
          <a:p>
            <a:pPr marL="0" indent="0">
              <a:buNone/>
            </a:pPr>
            <a:r>
              <a:rPr lang="en-US" sz="1800" b="1"/>
              <a:t>Mobile &amp; Desktop</a:t>
            </a:r>
          </a:p>
          <a:p>
            <a:pPr marL="0" indent="0">
              <a:buNone/>
            </a:pPr>
            <a:endParaRPr lang="en-US" sz="1800" b="1"/>
          </a:p>
          <a:p>
            <a:pPr marL="0" indent="0">
              <a:buNone/>
            </a:pPr>
            <a:r>
              <a:rPr lang="en-US" sz="1800" b="1"/>
              <a:t>Windows 10 Anniversary Edition</a:t>
            </a:r>
          </a:p>
          <a:p>
            <a:endParaRPr lang="en-US" sz="1500" dirty="0"/>
          </a:p>
        </p:txBody>
      </p:sp>
      <p:cxnSp>
        <p:nvCxnSpPr>
          <p:cNvPr id="8" name="Straight Connector 7"/>
          <p:cNvCxnSpPr/>
          <p:nvPr/>
        </p:nvCxnSpPr>
        <p:spPr>
          <a:xfrm>
            <a:off x="6218237" y="1483979"/>
            <a:ext cx="0" cy="402657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18237" y="1483692"/>
            <a:ext cx="0" cy="402714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81841" y="2912294"/>
            <a:ext cx="3501802" cy="306056"/>
          </a:xfrm>
          <a:prstGeom prst="rect">
            <a:avLst/>
          </a:prstGeom>
        </p:spPr>
        <p:txBody>
          <a:bodyPr wrap="square">
            <a:spAutoFit/>
          </a:bodyPr>
          <a:lstStyle/>
          <a:p>
            <a:pPr defTabSz="685738">
              <a:lnSpc>
                <a:spcPct val="90000"/>
              </a:lnSpc>
              <a:spcAft>
                <a:spcPts val="900"/>
              </a:spcAft>
              <a:defRPr/>
            </a:pPr>
            <a:r>
              <a:rPr lang="en-US" sz="1500" kern="0" dirty="0"/>
              <a:t>Corp data identifiable from personal</a:t>
            </a:r>
          </a:p>
        </p:txBody>
      </p:sp>
      <p:sp>
        <p:nvSpPr>
          <p:cNvPr id="11" name="Rectangle 10"/>
          <p:cNvSpPr/>
          <p:nvPr/>
        </p:nvSpPr>
        <p:spPr>
          <a:xfrm>
            <a:off x="6881841" y="1465325"/>
            <a:ext cx="3501802" cy="517941"/>
          </a:xfrm>
          <a:prstGeom prst="rect">
            <a:avLst/>
          </a:prstGeom>
        </p:spPr>
        <p:txBody>
          <a:bodyPr wrap="square">
            <a:spAutoFit/>
          </a:bodyPr>
          <a:lstStyle/>
          <a:p>
            <a:pPr defTabSz="685738">
              <a:lnSpc>
                <a:spcPct val="90000"/>
              </a:lnSpc>
              <a:spcAft>
                <a:spcPts val="900"/>
              </a:spcAft>
              <a:defRPr/>
            </a:pPr>
            <a:r>
              <a:rPr lang="en-US" sz="1500" kern="0" dirty="0"/>
              <a:t>Protects data at rest, and when roaming</a:t>
            </a:r>
          </a:p>
        </p:txBody>
      </p:sp>
      <p:sp>
        <p:nvSpPr>
          <p:cNvPr id="13" name="Rectangle 12"/>
          <p:cNvSpPr/>
          <p:nvPr/>
        </p:nvSpPr>
        <p:spPr>
          <a:xfrm>
            <a:off x="6881841" y="2188810"/>
            <a:ext cx="3501802" cy="517941"/>
          </a:xfrm>
          <a:prstGeom prst="rect">
            <a:avLst/>
          </a:prstGeom>
        </p:spPr>
        <p:txBody>
          <a:bodyPr wrap="square">
            <a:spAutoFit/>
          </a:bodyPr>
          <a:lstStyle/>
          <a:p>
            <a:pPr defTabSz="685738">
              <a:lnSpc>
                <a:spcPct val="90000"/>
              </a:lnSpc>
              <a:spcAft>
                <a:spcPts val="900"/>
              </a:spcAft>
              <a:defRPr/>
            </a:pPr>
            <a:r>
              <a:rPr lang="en-US" sz="1500" kern="0" dirty="0">
                <a:cs typeface="Segoe UI Semibold" panose="020B0702040204020203" pitchFamily="34" charset="0"/>
              </a:rPr>
              <a:t>Platform integrated, no mode switching</a:t>
            </a:r>
          </a:p>
        </p:txBody>
      </p:sp>
      <p:sp>
        <p:nvSpPr>
          <p:cNvPr id="14" name="Rectangle 13"/>
          <p:cNvSpPr/>
          <p:nvPr/>
        </p:nvSpPr>
        <p:spPr>
          <a:xfrm>
            <a:off x="6881841" y="3635779"/>
            <a:ext cx="3501802" cy="517941"/>
          </a:xfrm>
          <a:prstGeom prst="rect">
            <a:avLst/>
          </a:prstGeom>
        </p:spPr>
        <p:txBody>
          <a:bodyPr wrap="square">
            <a:spAutoFit/>
          </a:bodyPr>
          <a:lstStyle/>
          <a:p>
            <a:pPr defTabSz="685738">
              <a:lnSpc>
                <a:spcPct val="90000"/>
              </a:lnSpc>
              <a:spcAft>
                <a:spcPts val="900"/>
              </a:spcAft>
              <a:defRPr/>
            </a:pPr>
            <a:r>
              <a:rPr lang="en-US" sz="1500" kern="0" dirty="0">
                <a:cs typeface="Segoe UI Semibold" panose="020B0702040204020203" pitchFamily="34" charset="0"/>
              </a:rPr>
              <a:t>Only IT-Allowed apps see business data</a:t>
            </a:r>
          </a:p>
        </p:txBody>
      </p:sp>
      <p:sp>
        <p:nvSpPr>
          <p:cNvPr id="15" name="Rectangle 14"/>
          <p:cNvSpPr/>
          <p:nvPr/>
        </p:nvSpPr>
        <p:spPr>
          <a:xfrm>
            <a:off x="6881841" y="4359263"/>
            <a:ext cx="3501802" cy="306056"/>
          </a:xfrm>
          <a:prstGeom prst="rect">
            <a:avLst/>
          </a:prstGeom>
        </p:spPr>
        <p:txBody>
          <a:bodyPr wrap="square">
            <a:spAutoFit/>
          </a:bodyPr>
          <a:lstStyle/>
          <a:p>
            <a:pPr defTabSz="685738">
              <a:lnSpc>
                <a:spcPct val="90000"/>
              </a:lnSpc>
              <a:spcAft>
                <a:spcPts val="900"/>
              </a:spcAft>
              <a:defRPr/>
            </a:pPr>
            <a:r>
              <a:rPr lang="en-US" sz="1500" kern="0" dirty="0">
                <a:cs typeface="Segoe UI Semibold" panose="020B0702040204020203" pitchFamily="34" charset="0"/>
              </a:rPr>
              <a:t>IT controls keys, can remote wipe</a:t>
            </a:r>
          </a:p>
        </p:txBody>
      </p:sp>
      <p:sp>
        <p:nvSpPr>
          <p:cNvPr id="16" name="Rectangle 15"/>
          <p:cNvSpPr/>
          <p:nvPr/>
        </p:nvSpPr>
        <p:spPr>
          <a:xfrm>
            <a:off x="6881841" y="5082750"/>
            <a:ext cx="3703083" cy="306056"/>
          </a:xfrm>
          <a:prstGeom prst="rect">
            <a:avLst/>
          </a:prstGeom>
        </p:spPr>
        <p:txBody>
          <a:bodyPr wrap="square">
            <a:spAutoFit/>
          </a:bodyPr>
          <a:lstStyle/>
          <a:p>
            <a:pPr defTabSz="685738">
              <a:lnSpc>
                <a:spcPct val="90000"/>
              </a:lnSpc>
              <a:spcAft>
                <a:spcPts val="900"/>
              </a:spcAft>
              <a:defRPr/>
            </a:pPr>
            <a:r>
              <a:rPr lang="en-US" sz="1500" kern="0" dirty="0">
                <a:cs typeface="Segoe UI Semibold" panose="020B0702040204020203" pitchFamily="34" charset="0"/>
              </a:rPr>
              <a:t>Common experience, x-plat support</a:t>
            </a:r>
          </a:p>
        </p:txBody>
      </p:sp>
    </p:spTree>
    <p:extLst>
      <p:ext uri="{BB962C8B-B14F-4D97-AF65-F5344CB8AC3E}">
        <p14:creationId xmlns:p14="http://schemas.microsoft.com/office/powerpoint/2010/main" val="41845742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500" fill="hold"/>
                                        <p:tgtEl>
                                          <p:spTgt spid="11"/>
                                        </p:tgtEl>
                                        <p:attrNameLst>
                                          <p:attrName>ppt_x</p:attrName>
                                        </p:attrNameLst>
                                      </p:cBhvr>
                                      <p:tavLst>
                                        <p:tav tm="0">
                                          <p:val>
                                            <p:strVal val="#ppt_x"/>
                                          </p:val>
                                        </p:tav>
                                        <p:tav tm="100000">
                                          <p:val>
                                            <p:strVal val="#ppt_x"/>
                                          </p:val>
                                        </p:tav>
                                      </p:tavLst>
                                    </p:anim>
                                    <p:anim calcmode="lin" valueType="num">
                                      <p:cBhvr additive="base">
                                        <p:cTn id="8"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250" fill="hold"/>
                                        <p:tgtEl>
                                          <p:spTgt spid="13"/>
                                        </p:tgtEl>
                                        <p:attrNameLst>
                                          <p:attrName>ppt_x</p:attrName>
                                        </p:attrNameLst>
                                      </p:cBhvr>
                                      <p:tavLst>
                                        <p:tav tm="0">
                                          <p:val>
                                            <p:strVal val="#ppt_x"/>
                                          </p:val>
                                        </p:tav>
                                        <p:tav tm="100000">
                                          <p:val>
                                            <p:strVal val="#ppt_x"/>
                                          </p:val>
                                        </p:tav>
                                      </p:tavLst>
                                    </p:anim>
                                    <p:anim calcmode="lin" valueType="num">
                                      <p:cBhvr additive="base">
                                        <p:cTn id="14" dur="125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ppt_x"/>
                                          </p:val>
                                        </p:tav>
                                        <p:tav tm="100000">
                                          <p:val>
                                            <p:strVal val="#ppt_x"/>
                                          </p:val>
                                        </p:tav>
                                      </p:tavLst>
                                    </p:anim>
                                    <p:anim calcmode="lin" valueType="num">
                                      <p:cBhvr additive="base">
                                        <p:cTn id="20"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750" fill="hold"/>
                                        <p:tgtEl>
                                          <p:spTgt spid="14"/>
                                        </p:tgtEl>
                                        <p:attrNameLst>
                                          <p:attrName>ppt_x</p:attrName>
                                        </p:attrNameLst>
                                      </p:cBhvr>
                                      <p:tavLst>
                                        <p:tav tm="0">
                                          <p:val>
                                            <p:strVal val="#ppt_x"/>
                                          </p:val>
                                        </p:tav>
                                        <p:tav tm="100000">
                                          <p:val>
                                            <p:strVal val="#ppt_x"/>
                                          </p:val>
                                        </p:tav>
                                      </p:tavLst>
                                    </p:anim>
                                    <p:anim calcmode="lin" valueType="num">
                                      <p:cBhvr additive="base">
                                        <p:cTn id="26"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decel="10000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250" fill="hold"/>
                                        <p:tgtEl>
                                          <p:spTgt spid="16"/>
                                        </p:tgtEl>
                                        <p:attrNameLst>
                                          <p:attrName>ppt_x</p:attrName>
                                        </p:attrNameLst>
                                      </p:cBhvr>
                                      <p:tavLst>
                                        <p:tav tm="0">
                                          <p:val>
                                            <p:strVal val="#ppt_x"/>
                                          </p:val>
                                        </p:tav>
                                        <p:tav tm="100000">
                                          <p:val>
                                            <p:strVal val="#ppt_x"/>
                                          </p:val>
                                        </p:tav>
                                      </p:tavLst>
                                    </p:anim>
                                    <p:anim calcmode="lin" valueType="num">
                                      <p:cBhvr additive="base">
                                        <p:cTn id="38" dur="2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type="body" sz="quarter" idx="4294967295"/>
          </p:nvPr>
        </p:nvSpPr>
        <p:spPr>
          <a:xfrm>
            <a:off x="0" y="2235200"/>
            <a:ext cx="3592513" cy="1577975"/>
          </a:xfrm>
        </p:spPr>
        <p:txBody>
          <a:bodyPr/>
          <a:lstStyle/>
          <a:p>
            <a:pPr marL="0" indent="0">
              <a:buNone/>
            </a:pPr>
            <a:r>
              <a:rPr lang="en-US" sz="1800" b="1" dirty="0"/>
              <a:t>Extra Security with Data Protection Under Lock</a:t>
            </a:r>
          </a:p>
          <a:p>
            <a:pPr marL="0" indent="0">
              <a:buNone/>
            </a:pPr>
            <a:endParaRPr lang="en-US" sz="1800" b="1" dirty="0"/>
          </a:p>
          <a:p>
            <a:pPr marL="0" indent="0">
              <a:buNone/>
            </a:pPr>
            <a:r>
              <a:rPr lang="en-US" sz="1800" b="1" dirty="0"/>
              <a:t>Windows Mobile 10, version 1607</a:t>
            </a:r>
          </a:p>
          <a:p>
            <a:endParaRPr lang="en-US" sz="1500" dirty="0"/>
          </a:p>
        </p:txBody>
      </p:sp>
      <p:cxnSp>
        <p:nvCxnSpPr>
          <p:cNvPr id="14" name="Straight Connector 13"/>
          <p:cNvCxnSpPr/>
          <p:nvPr/>
        </p:nvCxnSpPr>
        <p:spPr>
          <a:xfrm>
            <a:off x="6218237" y="1483979"/>
            <a:ext cx="0" cy="402657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18237" y="1483692"/>
            <a:ext cx="0" cy="402714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881841" y="2912294"/>
            <a:ext cx="3501802" cy="306056"/>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cs typeface="Segoe UI Semibold" panose="020B0702040204020203" pitchFamily="34" charset="0"/>
              </a:rPr>
              <a:t>Blocks read when screen is locked</a:t>
            </a:r>
            <a:endParaRPr lang="en-US" sz="1500" kern="0" dirty="0">
              <a:solidFill>
                <a:srgbClr val="FFFFFF"/>
              </a:solidFill>
            </a:endParaRPr>
          </a:p>
        </p:txBody>
      </p:sp>
      <p:sp>
        <p:nvSpPr>
          <p:cNvPr id="17" name="Rectangle 16"/>
          <p:cNvSpPr/>
          <p:nvPr/>
        </p:nvSpPr>
        <p:spPr>
          <a:xfrm>
            <a:off x="6881841" y="1465325"/>
            <a:ext cx="3501802" cy="306056"/>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rPr>
              <a:t>Optional screen lock security policy</a:t>
            </a:r>
          </a:p>
        </p:txBody>
      </p:sp>
      <p:sp>
        <p:nvSpPr>
          <p:cNvPr id="18" name="Rectangle 17"/>
          <p:cNvSpPr/>
          <p:nvPr/>
        </p:nvSpPr>
        <p:spPr>
          <a:xfrm>
            <a:off x="6881841" y="2188809"/>
            <a:ext cx="3501802" cy="306056"/>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rPr>
              <a:t>System tosses decryption key on lock</a:t>
            </a:r>
            <a:endParaRPr lang="en-US" sz="1500" kern="0" dirty="0">
              <a:solidFill>
                <a:srgbClr val="FFFFFF"/>
              </a:solidFill>
              <a:cs typeface="Segoe UI Semibold" panose="020B0702040204020203" pitchFamily="34" charset="0"/>
            </a:endParaRPr>
          </a:p>
        </p:txBody>
      </p:sp>
      <p:sp>
        <p:nvSpPr>
          <p:cNvPr id="19" name="Rectangle 18"/>
          <p:cNvSpPr/>
          <p:nvPr/>
        </p:nvSpPr>
        <p:spPr>
          <a:xfrm>
            <a:off x="6881841" y="3635779"/>
            <a:ext cx="3501802" cy="306056"/>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rPr>
              <a:t>Can encrypt new files and data</a:t>
            </a:r>
            <a:endParaRPr lang="en-US" sz="1500" kern="0" dirty="0">
              <a:solidFill>
                <a:srgbClr val="FFFFFF"/>
              </a:solidFill>
              <a:cs typeface="Segoe UI Semibold" panose="020B0702040204020203" pitchFamily="34" charset="0"/>
            </a:endParaRPr>
          </a:p>
        </p:txBody>
      </p:sp>
      <p:sp>
        <p:nvSpPr>
          <p:cNvPr id="20" name="Rectangle 19"/>
          <p:cNvSpPr/>
          <p:nvPr/>
        </p:nvSpPr>
        <p:spPr>
          <a:xfrm>
            <a:off x="6881841" y="4359264"/>
            <a:ext cx="3501802" cy="300082"/>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rPr>
              <a:t>Logon, unlock restores keys and access</a:t>
            </a:r>
            <a:endParaRPr lang="en-US" sz="1500" kern="0" dirty="0">
              <a:solidFill>
                <a:srgbClr val="FFFFFF"/>
              </a:solidFill>
              <a:cs typeface="Segoe UI Semibold" panose="020B0702040204020203" pitchFamily="34" charset="0"/>
            </a:endParaRPr>
          </a:p>
        </p:txBody>
      </p:sp>
      <p:sp>
        <p:nvSpPr>
          <p:cNvPr id="21" name="Rectangle 20"/>
          <p:cNvSpPr/>
          <p:nvPr/>
        </p:nvSpPr>
        <p:spPr>
          <a:xfrm>
            <a:off x="6881841" y="5082750"/>
            <a:ext cx="3703083" cy="306056"/>
          </a:xfrm>
          <a:prstGeom prst="rect">
            <a:avLst/>
          </a:prstGeom>
        </p:spPr>
        <p:txBody>
          <a:bodyPr wrap="square">
            <a:spAutoFit/>
          </a:bodyPr>
          <a:lstStyle/>
          <a:p>
            <a:pPr defTabSz="685738">
              <a:lnSpc>
                <a:spcPct val="90000"/>
              </a:lnSpc>
              <a:spcAft>
                <a:spcPts val="900"/>
              </a:spcAft>
              <a:defRPr/>
            </a:pPr>
            <a:r>
              <a:rPr lang="en-US" sz="1500" kern="0" dirty="0">
                <a:solidFill>
                  <a:srgbClr val="FFFFFF"/>
                </a:solidFill>
              </a:rPr>
              <a:t>Helps mitigates system level attacks</a:t>
            </a:r>
            <a:endParaRPr lang="en-US" sz="1500" kern="0" dirty="0">
              <a:solidFill>
                <a:srgbClr val="FFFFFF"/>
              </a:solidFill>
              <a:cs typeface="Segoe UI Semibold" panose="020B0702040204020203" pitchFamily="34" charset="0"/>
            </a:endParaRPr>
          </a:p>
        </p:txBody>
      </p:sp>
      <p:sp>
        <p:nvSpPr>
          <p:cNvPr id="12" name="Title 2"/>
          <p:cNvSpPr txBox="1">
            <a:spLocks/>
          </p:cNvSpPr>
          <p:nvPr/>
        </p:nvSpPr>
        <p:spPr>
          <a:xfrm>
            <a:off x="1378853" y="1390150"/>
            <a:ext cx="5171187" cy="1019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48" dirty="0"/>
              <a:t>Windows Information Protection</a:t>
            </a:r>
            <a:br>
              <a:rPr lang="en-US" sz="1224" dirty="0"/>
            </a:br>
            <a:endParaRPr lang="en-US" sz="1224" dirty="0"/>
          </a:p>
        </p:txBody>
      </p:sp>
    </p:spTree>
    <p:extLst>
      <p:ext uri="{BB962C8B-B14F-4D97-AF65-F5344CB8AC3E}">
        <p14:creationId xmlns:p14="http://schemas.microsoft.com/office/powerpoint/2010/main" val="387974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decel="10000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1250" fill="hold"/>
                                        <p:tgtEl>
                                          <p:spTgt spid="18"/>
                                        </p:tgtEl>
                                        <p:attrNameLst>
                                          <p:attrName>ppt_x</p:attrName>
                                        </p:attrNameLst>
                                      </p:cBhvr>
                                      <p:tavLst>
                                        <p:tav tm="0">
                                          <p:val>
                                            <p:strVal val="#ppt_x"/>
                                          </p:val>
                                        </p:tav>
                                        <p:tav tm="100000">
                                          <p:val>
                                            <p:strVal val="#ppt_x"/>
                                          </p:val>
                                        </p:tav>
                                      </p:tavLst>
                                    </p:anim>
                                    <p:anim calcmode="lin" valueType="num">
                                      <p:cBhvr additive="base">
                                        <p:cTn id="14" dur="125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decel="10000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1000" fill="hold"/>
                                        <p:tgtEl>
                                          <p:spTgt spid="16"/>
                                        </p:tgtEl>
                                        <p:attrNameLst>
                                          <p:attrName>ppt_x</p:attrName>
                                        </p:attrNameLst>
                                      </p:cBhvr>
                                      <p:tavLst>
                                        <p:tav tm="0">
                                          <p:val>
                                            <p:strVal val="#ppt_x"/>
                                          </p:val>
                                        </p:tav>
                                        <p:tav tm="100000">
                                          <p:val>
                                            <p:strVal val="#ppt_x"/>
                                          </p:val>
                                        </p:tav>
                                      </p:tavLst>
                                    </p:anim>
                                    <p:anim calcmode="lin" valueType="num">
                                      <p:cBhvr additive="base">
                                        <p:cTn id="20"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ppt_x"/>
                                          </p:val>
                                        </p:tav>
                                        <p:tav tm="100000">
                                          <p:val>
                                            <p:strVal val="#ppt_x"/>
                                          </p:val>
                                        </p:tav>
                                      </p:tavLst>
                                    </p:anim>
                                    <p:anim calcmode="lin" valueType="num">
                                      <p:cBhvr additive="base">
                                        <p:cTn id="26"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decel="10000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250" fill="hold"/>
                                        <p:tgtEl>
                                          <p:spTgt spid="21"/>
                                        </p:tgtEl>
                                        <p:attrNameLst>
                                          <p:attrName>ppt_x</p:attrName>
                                        </p:attrNameLst>
                                      </p:cBhvr>
                                      <p:tavLst>
                                        <p:tav tm="0">
                                          <p:val>
                                            <p:strVal val="#ppt_x"/>
                                          </p:val>
                                        </p:tav>
                                        <p:tav tm="100000">
                                          <p:val>
                                            <p:strVal val="#ppt_x"/>
                                          </p:val>
                                        </p:tav>
                                      </p:tavLst>
                                    </p:anim>
                                    <p:anim calcmode="lin" valueType="num">
                                      <p:cBhvr additive="base">
                                        <p:cTn id="3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50988"/>
            <a:ext cx="2214563" cy="3344862"/>
          </a:xfrm>
          <a:solidFill>
            <a:schemeClr val="bg2"/>
          </a:solidFill>
        </p:spPr>
        <p:txBody>
          <a:bodyPr>
            <a:normAutofit fontScale="90000"/>
          </a:bodyPr>
          <a:lstStyle/>
          <a:p>
            <a:pPr>
              <a:lnSpc>
                <a:spcPct val="150000"/>
              </a:lnSpc>
              <a:spcBef>
                <a:spcPts val="1377"/>
              </a:spcBef>
            </a:pPr>
            <a:r>
              <a:rPr lang="en-US" dirty="0"/>
              <a:t>Business/Personal</a:t>
            </a:r>
            <a:br>
              <a:rPr lang="en-US" dirty="0"/>
            </a:br>
            <a:r>
              <a:rPr lang="en-US" sz="1377" dirty="0"/>
              <a:t>One experience</a:t>
            </a:r>
            <a:br>
              <a:rPr lang="en-US" sz="1377" dirty="0"/>
            </a:br>
            <a:r>
              <a:rPr lang="en-US" sz="1377" dirty="0"/>
              <a:t>Data is isolated</a:t>
            </a:r>
            <a:br>
              <a:rPr lang="en-US" sz="1377" dirty="0"/>
            </a:br>
            <a:r>
              <a:rPr lang="en-US" sz="1377" dirty="0"/>
              <a:t>Data is encrypted at rest</a:t>
            </a:r>
            <a:br>
              <a:rPr lang="en-US" sz="1377" dirty="0"/>
            </a:br>
            <a:r>
              <a:rPr lang="en-US" sz="1377" dirty="0"/>
              <a:t>Block/audit data exchange</a:t>
            </a:r>
            <a:br>
              <a:rPr lang="en-US" sz="1377" dirty="0"/>
            </a:br>
            <a:r>
              <a:rPr lang="en-US" sz="1377" dirty="0"/>
              <a:t>Organization holds keys</a:t>
            </a:r>
            <a:br>
              <a:rPr lang="en-US" sz="1377" dirty="0"/>
            </a:br>
            <a:r>
              <a:rPr lang="en-US" sz="1377" dirty="0"/>
              <a:t>Office and OneDrive</a:t>
            </a:r>
            <a:br>
              <a:rPr lang="en-US" sz="1377" dirty="0"/>
            </a:br>
            <a:r>
              <a:rPr lang="en-US" sz="1377" dirty="0"/>
              <a:t>APIs for ISVs</a:t>
            </a:r>
            <a:br>
              <a:rPr lang="en-US" sz="1377" dirty="0"/>
            </a:br>
            <a:r>
              <a:rPr lang="en-US" sz="1377" dirty="0"/>
              <a:t>MDM managed</a:t>
            </a:r>
          </a:p>
        </p:txBody>
      </p:sp>
      <p:pic>
        <p:nvPicPr>
          <p:cNvPr id="8" name="Picture 7" descr="device_0009_520.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042810" y="1110717"/>
            <a:ext cx="2598348" cy="4259003"/>
          </a:xfrm>
          <a:prstGeom prst="rect">
            <a:avLst/>
          </a:prstGeom>
        </p:spPr>
      </p:pic>
      <p:sp>
        <p:nvSpPr>
          <p:cNvPr id="9" name="Rectangle 8"/>
          <p:cNvSpPr/>
          <p:nvPr/>
        </p:nvSpPr>
        <p:spPr>
          <a:xfrm>
            <a:off x="6226726" y="1477875"/>
            <a:ext cx="2268810" cy="3230967"/>
          </a:xfrm>
          <a:prstGeom prst="rect">
            <a:avLst/>
          </a:prstGeom>
          <a:solidFill>
            <a:schemeClr val="tx1"/>
          </a:solidFill>
        </p:spPr>
        <p:txBody>
          <a:bodyPr vert="horz" lIns="186494" tIns="139871" rIns="93247" bIns="46624" rtlCol="0" anchor="t" anchorCtr="0">
            <a:normAutofit/>
          </a:bodyPr>
          <a:lstStyle/>
          <a:p>
            <a:pPr algn="ctr" defTabSz="466245">
              <a:defRPr/>
            </a:pPr>
            <a:endParaRPr lang="de-DE" sz="2040" kern="800" dirty="0" err="1">
              <a:solidFill>
                <a:srgbClr val="FFFFFF"/>
              </a:solidFill>
              <a:cs typeface="Segoe UI Light" panose="020B0502040204020203" pitchFamily="34" charset="0"/>
            </a:endParaRPr>
          </a:p>
        </p:txBody>
      </p:sp>
      <p:sp>
        <p:nvSpPr>
          <p:cNvPr id="24" name="Rectangle 23"/>
          <p:cNvSpPr/>
          <p:nvPr>
            <p:custDataLst>
              <p:tags r:id="rId1"/>
            </p:custDataLst>
          </p:nvPr>
        </p:nvSpPr>
        <p:spPr>
          <a:xfrm>
            <a:off x="6255603" y="1680793"/>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Skype for Business</a:t>
            </a:r>
          </a:p>
        </p:txBody>
      </p:sp>
      <p:sp>
        <p:nvSpPr>
          <p:cNvPr id="25" name="Rectangle 24"/>
          <p:cNvSpPr/>
          <p:nvPr>
            <p:custDataLst>
              <p:tags r:id="rId2"/>
            </p:custDataLst>
          </p:nvPr>
        </p:nvSpPr>
        <p:spPr>
          <a:xfrm>
            <a:off x="7007854" y="1680793"/>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err="1">
                <a:solidFill>
                  <a:srgbClr val="FFFFFF"/>
                </a:solidFill>
                <a:cs typeface="Segoe UI Light" panose="020B0502040204020203" pitchFamily="34" charset="0"/>
              </a:rPr>
              <a:t>eMail</a:t>
            </a:r>
            <a:endParaRPr lang="en-US" sz="1122" kern="800" dirty="0">
              <a:solidFill>
                <a:srgbClr val="FFFFFF"/>
              </a:solidFill>
              <a:cs typeface="Segoe UI Light" panose="020B0502040204020203" pitchFamily="34" charset="0"/>
            </a:endParaRPr>
          </a:p>
        </p:txBody>
      </p:sp>
      <p:sp>
        <p:nvSpPr>
          <p:cNvPr id="28" name="Rectangle 27"/>
          <p:cNvSpPr/>
          <p:nvPr>
            <p:custDataLst>
              <p:tags r:id="rId3"/>
            </p:custDataLst>
          </p:nvPr>
        </p:nvSpPr>
        <p:spPr>
          <a:xfrm>
            <a:off x="7760108" y="1680793"/>
            <a:ext cx="707616" cy="673823"/>
          </a:xfrm>
          <a:prstGeom prst="rect">
            <a:avLst/>
          </a:prstGeom>
          <a:solidFill>
            <a:srgbClr val="FF0000"/>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Facebook</a:t>
            </a:r>
          </a:p>
        </p:txBody>
      </p:sp>
      <p:sp>
        <p:nvSpPr>
          <p:cNvPr id="29" name="Rectangle 28"/>
          <p:cNvSpPr/>
          <p:nvPr>
            <p:custDataLst>
              <p:tags r:id="rId4"/>
            </p:custDataLst>
          </p:nvPr>
        </p:nvSpPr>
        <p:spPr>
          <a:xfrm>
            <a:off x="6255603" y="2407139"/>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OneDrive for Business</a:t>
            </a:r>
          </a:p>
        </p:txBody>
      </p:sp>
      <p:sp>
        <p:nvSpPr>
          <p:cNvPr id="30" name="Rectangle 29"/>
          <p:cNvSpPr/>
          <p:nvPr>
            <p:custDataLst>
              <p:tags r:id="rId5"/>
            </p:custDataLst>
          </p:nvPr>
        </p:nvSpPr>
        <p:spPr>
          <a:xfrm>
            <a:off x="7007854" y="2407139"/>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Contacts</a:t>
            </a:r>
          </a:p>
        </p:txBody>
      </p:sp>
      <p:sp>
        <p:nvSpPr>
          <p:cNvPr id="31" name="Rectangle 30"/>
          <p:cNvSpPr/>
          <p:nvPr>
            <p:custDataLst>
              <p:tags r:id="rId6"/>
            </p:custDataLst>
          </p:nvPr>
        </p:nvSpPr>
        <p:spPr>
          <a:xfrm>
            <a:off x="7760108" y="2407139"/>
            <a:ext cx="707616" cy="673823"/>
          </a:xfrm>
          <a:prstGeom prst="rect">
            <a:avLst/>
          </a:prstGeom>
          <a:solidFill>
            <a:srgbClr val="FF0000"/>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WhatsApp</a:t>
            </a:r>
          </a:p>
        </p:txBody>
      </p:sp>
      <p:sp>
        <p:nvSpPr>
          <p:cNvPr id="32" name="Rectangle 31"/>
          <p:cNvSpPr/>
          <p:nvPr>
            <p:custDataLst>
              <p:tags r:id="rId7"/>
            </p:custDataLst>
          </p:nvPr>
        </p:nvSpPr>
        <p:spPr>
          <a:xfrm>
            <a:off x="6255603" y="3143300"/>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049" kern="800" dirty="0">
                <a:solidFill>
                  <a:srgbClr val="FFFFFF"/>
                </a:solidFill>
                <a:cs typeface="Segoe UI Light" panose="020B0502040204020203" pitchFamily="34" charset="0"/>
              </a:rPr>
              <a:t>Expense Reporting</a:t>
            </a:r>
          </a:p>
        </p:txBody>
      </p:sp>
      <p:sp>
        <p:nvSpPr>
          <p:cNvPr id="33" name="Rectangle 32"/>
          <p:cNvSpPr/>
          <p:nvPr>
            <p:custDataLst>
              <p:tags r:id="rId8"/>
            </p:custDataLst>
          </p:nvPr>
        </p:nvSpPr>
        <p:spPr>
          <a:xfrm>
            <a:off x="7007854" y="3143300"/>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Calendar</a:t>
            </a:r>
          </a:p>
        </p:txBody>
      </p:sp>
      <p:sp>
        <p:nvSpPr>
          <p:cNvPr id="34" name="Rectangle 33"/>
          <p:cNvSpPr/>
          <p:nvPr>
            <p:custDataLst>
              <p:tags r:id="rId9"/>
            </p:custDataLst>
          </p:nvPr>
        </p:nvSpPr>
        <p:spPr>
          <a:xfrm>
            <a:off x="7760108" y="3143300"/>
            <a:ext cx="707616" cy="673823"/>
          </a:xfrm>
          <a:prstGeom prst="rect">
            <a:avLst/>
          </a:prstGeom>
          <a:solidFill>
            <a:srgbClr val="FF0000"/>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OneDrive</a:t>
            </a:r>
          </a:p>
        </p:txBody>
      </p:sp>
      <p:sp>
        <p:nvSpPr>
          <p:cNvPr id="35" name="Rectangle 34"/>
          <p:cNvSpPr/>
          <p:nvPr>
            <p:custDataLst>
              <p:tags r:id="rId10"/>
            </p:custDataLst>
          </p:nvPr>
        </p:nvSpPr>
        <p:spPr>
          <a:xfrm>
            <a:off x="6255603" y="3869646"/>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Dynamics CRM</a:t>
            </a:r>
          </a:p>
        </p:txBody>
      </p:sp>
      <p:sp>
        <p:nvSpPr>
          <p:cNvPr id="36" name="Rectangle 35"/>
          <p:cNvSpPr/>
          <p:nvPr>
            <p:custDataLst>
              <p:tags r:id="rId11"/>
            </p:custDataLst>
          </p:nvPr>
        </p:nvSpPr>
        <p:spPr>
          <a:xfrm>
            <a:off x="7007854" y="3869646"/>
            <a:ext cx="707616" cy="673823"/>
          </a:xfrm>
          <a:prstGeom prst="rect">
            <a:avLst/>
          </a:prstGeom>
          <a:solidFill>
            <a:schemeClr val="bg2"/>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Photos</a:t>
            </a:r>
          </a:p>
        </p:txBody>
      </p:sp>
      <p:sp>
        <p:nvSpPr>
          <p:cNvPr id="37" name="Rectangle 36"/>
          <p:cNvSpPr/>
          <p:nvPr>
            <p:custDataLst>
              <p:tags r:id="rId12"/>
            </p:custDataLst>
          </p:nvPr>
        </p:nvSpPr>
        <p:spPr>
          <a:xfrm>
            <a:off x="7760108" y="3869646"/>
            <a:ext cx="707616" cy="673823"/>
          </a:xfrm>
          <a:prstGeom prst="rect">
            <a:avLst/>
          </a:prstGeom>
          <a:solidFill>
            <a:srgbClr val="FF0000"/>
          </a:solidFill>
        </p:spPr>
        <p:txBody>
          <a:bodyPr vert="horz" lIns="18356" tIns="36712" rIns="18356" bIns="36712" rtlCol="0" anchor="b" anchorCtr="0">
            <a:normAutofit/>
          </a:bodyPr>
          <a:lstStyle/>
          <a:p>
            <a:pPr defTabSz="466245">
              <a:defRPr/>
            </a:pPr>
            <a:r>
              <a:rPr lang="en-US" sz="1122" kern="800" dirty="0">
                <a:solidFill>
                  <a:srgbClr val="FFFFFF"/>
                </a:solidFill>
                <a:cs typeface="Segoe UI Light" panose="020B0502040204020203" pitchFamily="34" charset="0"/>
              </a:rPr>
              <a:t>Weather</a:t>
            </a:r>
          </a:p>
        </p:txBody>
      </p:sp>
      <p:sp>
        <p:nvSpPr>
          <p:cNvPr id="38" name="Rectangle 37"/>
          <p:cNvSpPr/>
          <p:nvPr/>
        </p:nvSpPr>
        <p:spPr>
          <a:xfrm>
            <a:off x="7378206" y="1551304"/>
            <a:ext cx="3011390" cy="3377830"/>
          </a:xfrm>
          <a:prstGeom prst="rect">
            <a:avLst/>
          </a:prstGeom>
          <a:solidFill>
            <a:srgbClr val="FF0000">
              <a:alpha val="47843"/>
            </a:srgbClr>
          </a:solidFill>
        </p:spPr>
        <p:txBody>
          <a:bodyPr vert="horz" lIns="186494" tIns="139871" rIns="93247" bIns="46624" rtlCol="0" anchor="t" anchorCtr="0">
            <a:normAutofit/>
          </a:bodyPr>
          <a:lstStyle/>
          <a:p>
            <a:pPr algn="ctr" defTabSz="466245">
              <a:defRPr/>
            </a:pPr>
            <a:endParaRPr lang="en-US" sz="2040" kern="800" dirty="0" err="1">
              <a:solidFill>
                <a:srgbClr val="FFFFFF"/>
              </a:solidFill>
              <a:cs typeface="Segoe UI Light" panose="020B0502040204020203" pitchFamily="34" charset="0"/>
            </a:endParaRPr>
          </a:p>
        </p:txBody>
      </p:sp>
      <p:sp>
        <p:nvSpPr>
          <p:cNvPr id="40" name="TextBox 39"/>
          <p:cNvSpPr txBox="1"/>
          <p:nvPr/>
        </p:nvSpPr>
        <p:spPr>
          <a:xfrm>
            <a:off x="4489153" y="1680792"/>
            <a:ext cx="1509021" cy="939873"/>
          </a:xfrm>
          <a:prstGeom prst="rect">
            <a:avLst/>
          </a:prstGeom>
          <a:noFill/>
        </p:spPr>
        <p:txBody>
          <a:bodyPr wrap="square" rtlCol="0">
            <a:spAutoFit/>
          </a:bodyPr>
          <a:lstStyle/>
          <a:p>
            <a:pPr defTabSz="466245">
              <a:defRPr/>
            </a:pPr>
            <a:r>
              <a:rPr lang="en-US" sz="1836" kern="0" dirty="0">
                <a:solidFill>
                  <a:sysClr val="windowText" lastClr="000000"/>
                </a:solidFill>
                <a:cs typeface="Segoe UI Light" panose="020B0502040204020203" pitchFamily="34" charset="0"/>
              </a:rPr>
              <a:t>Business Apps &amp; Data</a:t>
            </a:r>
          </a:p>
          <a:p>
            <a:pPr defTabSz="466245">
              <a:defRPr/>
            </a:pPr>
            <a:r>
              <a:rPr lang="en-US" sz="1836" kern="0" dirty="0">
                <a:solidFill>
                  <a:sysClr val="windowText" lastClr="000000"/>
                </a:solidFill>
                <a:cs typeface="Segoe UI Light" panose="020B0502040204020203" pitchFamily="34" charset="0"/>
              </a:rPr>
              <a:t>(Managed)</a:t>
            </a:r>
          </a:p>
        </p:txBody>
      </p:sp>
      <p:sp>
        <p:nvSpPr>
          <p:cNvPr id="41" name="TextBox 40"/>
          <p:cNvSpPr txBox="1"/>
          <p:nvPr/>
        </p:nvSpPr>
        <p:spPr>
          <a:xfrm>
            <a:off x="8714396" y="1676073"/>
            <a:ext cx="1601848" cy="939873"/>
          </a:xfrm>
          <a:prstGeom prst="rect">
            <a:avLst/>
          </a:prstGeom>
          <a:noFill/>
        </p:spPr>
        <p:txBody>
          <a:bodyPr wrap="square" rtlCol="0">
            <a:spAutoFit/>
          </a:bodyPr>
          <a:lstStyle/>
          <a:p>
            <a:pPr defTabSz="466245">
              <a:defRPr/>
            </a:pPr>
            <a:r>
              <a:rPr lang="en-US" sz="1836" kern="0" dirty="0">
                <a:solidFill>
                  <a:srgbClr val="000000"/>
                </a:solidFill>
                <a:cs typeface="Segoe UI Light" panose="020B0502040204020203" pitchFamily="34" charset="0"/>
              </a:rPr>
              <a:t>Personal </a:t>
            </a:r>
          </a:p>
          <a:p>
            <a:pPr defTabSz="466245">
              <a:defRPr/>
            </a:pPr>
            <a:r>
              <a:rPr lang="en-US" sz="1836" kern="0" dirty="0">
                <a:solidFill>
                  <a:srgbClr val="000000"/>
                </a:solidFill>
                <a:cs typeface="Segoe UI Light" panose="020B0502040204020203" pitchFamily="34" charset="0"/>
              </a:rPr>
              <a:t>Apps &amp; Data</a:t>
            </a:r>
          </a:p>
          <a:p>
            <a:pPr defTabSz="466245">
              <a:defRPr/>
            </a:pPr>
            <a:r>
              <a:rPr lang="en-US" sz="1836" kern="0" dirty="0">
                <a:solidFill>
                  <a:srgbClr val="000000"/>
                </a:solidFill>
                <a:cs typeface="Segoe UI Light" panose="020B0502040204020203" pitchFamily="34" charset="0"/>
              </a:rPr>
              <a:t>(Unmanaged)</a:t>
            </a:r>
          </a:p>
        </p:txBody>
      </p:sp>
      <p:sp>
        <p:nvSpPr>
          <p:cNvPr id="42" name="Rectangle 41"/>
          <p:cNvSpPr/>
          <p:nvPr/>
        </p:nvSpPr>
        <p:spPr>
          <a:xfrm>
            <a:off x="6963219" y="1574041"/>
            <a:ext cx="796889" cy="3030530"/>
          </a:xfrm>
          <a:prstGeom prst="rect">
            <a:avLst/>
          </a:prstGeom>
          <a:noFill/>
          <a:ln w="34925">
            <a:solidFill>
              <a:schemeClr val="tx1"/>
            </a:solidFill>
            <a:prstDash val="dash"/>
          </a:ln>
        </p:spPr>
        <p:txBody>
          <a:bodyPr vert="horz" lIns="186494" tIns="139871" rIns="93247" bIns="46624" rtlCol="0" anchor="t" anchorCtr="0">
            <a:normAutofit/>
          </a:bodyPr>
          <a:lstStyle/>
          <a:p>
            <a:pPr algn="ctr" defTabSz="466245">
              <a:defRPr/>
            </a:pPr>
            <a:endParaRPr lang="en-US" sz="2040" kern="800" dirty="0" err="1">
              <a:solidFill>
                <a:srgbClr val="FFFFFF"/>
              </a:solidFill>
              <a:cs typeface="Segoe UI Light" panose="020B0502040204020203" pitchFamily="34" charset="0"/>
            </a:endParaRPr>
          </a:p>
        </p:txBody>
      </p:sp>
      <p:grpSp>
        <p:nvGrpSpPr>
          <p:cNvPr id="7" name="Group 6"/>
          <p:cNvGrpSpPr/>
          <p:nvPr/>
        </p:nvGrpSpPr>
        <p:grpSpPr>
          <a:xfrm>
            <a:off x="5018812" y="4895971"/>
            <a:ext cx="4678711" cy="1012857"/>
            <a:chOff x="4114805" y="5257801"/>
            <a:chExt cx="6117385" cy="1324304"/>
          </a:xfrm>
        </p:grpSpPr>
        <p:sp>
          <p:nvSpPr>
            <p:cNvPr id="5" name="Bent Arrow 4"/>
            <p:cNvSpPr/>
            <p:nvPr/>
          </p:nvSpPr>
          <p:spPr>
            <a:xfrm rot="16200000">
              <a:off x="4531622" y="4840984"/>
              <a:ext cx="918964" cy="1752598"/>
            </a:xfrm>
            <a:prstGeom prst="bentArrow">
              <a:avLst/>
            </a:prstGeom>
            <a:solidFill>
              <a:schemeClr val="bg2"/>
            </a:solidFill>
          </p:spPr>
          <p:txBody>
            <a:bodyPr vert="horz" lIns="139871" tIns="104904" rIns="69935" bIns="34968" rtlCol="0" anchor="t" anchorCtr="0">
              <a:normAutofit/>
            </a:bodyPr>
            <a:lstStyle/>
            <a:p>
              <a:pPr algn="ctr" defTabSz="685738">
                <a:defRPr/>
              </a:pPr>
              <a:endParaRPr lang="en-US" sz="1530" kern="800" dirty="0" err="1">
                <a:solidFill>
                  <a:srgbClr val="FFFFFF"/>
                </a:solidFill>
                <a:cs typeface="Segoe UI Light" panose="020B0502040204020203" pitchFamily="34" charset="0"/>
              </a:endParaRPr>
            </a:p>
          </p:txBody>
        </p:sp>
        <p:sp>
          <p:nvSpPr>
            <p:cNvPr id="27" name="Bent Arrow 26"/>
            <p:cNvSpPr/>
            <p:nvPr/>
          </p:nvSpPr>
          <p:spPr>
            <a:xfrm rot="5400000" flipH="1">
              <a:off x="8847613" y="4792187"/>
              <a:ext cx="918964" cy="1850191"/>
            </a:xfrm>
            <a:prstGeom prst="bentArrow">
              <a:avLst/>
            </a:prstGeom>
            <a:solidFill>
              <a:schemeClr val="bg2"/>
            </a:solidFill>
          </p:spPr>
          <p:txBody>
            <a:bodyPr vert="horz" lIns="139871" tIns="104904" rIns="69935" bIns="34968" rtlCol="0" anchor="t" anchorCtr="0">
              <a:normAutofit/>
            </a:bodyPr>
            <a:lstStyle/>
            <a:p>
              <a:pPr algn="ctr" defTabSz="685738">
                <a:defRPr/>
              </a:pPr>
              <a:endParaRPr lang="en-US" sz="1530" kern="800" dirty="0" err="1">
                <a:solidFill>
                  <a:srgbClr val="FFFFFF"/>
                </a:solidFill>
                <a:cs typeface="Segoe UI Light" panose="020B0502040204020203" pitchFamily="34" charset="0"/>
              </a:endParaRPr>
            </a:p>
          </p:txBody>
        </p:sp>
        <p:sp>
          <p:nvSpPr>
            <p:cNvPr id="6" name="Rectangle 5"/>
            <p:cNvSpPr/>
            <p:nvPr/>
          </p:nvSpPr>
          <p:spPr>
            <a:xfrm>
              <a:off x="5867403" y="5804229"/>
              <a:ext cx="2514597" cy="777876"/>
            </a:xfrm>
            <a:prstGeom prst="rect">
              <a:avLst/>
            </a:prstGeom>
            <a:solidFill>
              <a:schemeClr val="bg2"/>
            </a:solidFill>
          </p:spPr>
          <p:txBody>
            <a:bodyPr vert="horz" lIns="139871" tIns="104904" rIns="69935" bIns="34968" rtlCol="0" anchor="t" anchorCtr="0">
              <a:normAutofit lnSpcReduction="10000"/>
            </a:bodyPr>
            <a:lstStyle/>
            <a:p>
              <a:pPr algn="ctr" defTabSz="685738">
                <a:defRPr/>
              </a:pPr>
              <a:r>
                <a:rPr lang="en-US" sz="1530" kern="800" dirty="0">
                  <a:solidFill>
                    <a:srgbClr val="FFFFFF"/>
                  </a:solidFill>
                  <a:cs typeface="Segoe UI Light" panose="020B0502040204020203" pitchFamily="34" charset="0"/>
                </a:rPr>
                <a:t>Data exchange is blocked or audited</a:t>
              </a:r>
            </a:p>
          </p:txBody>
        </p:sp>
      </p:grpSp>
      <p:sp>
        <p:nvSpPr>
          <p:cNvPr id="39" name="Rectangle 38"/>
          <p:cNvSpPr/>
          <p:nvPr/>
        </p:nvSpPr>
        <p:spPr>
          <a:xfrm>
            <a:off x="4425186" y="1553073"/>
            <a:ext cx="2937244" cy="3377830"/>
          </a:xfrm>
          <a:prstGeom prst="rect">
            <a:avLst/>
          </a:prstGeom>
          <a:solidFill>
            <a:schemeClr val="bg2">
              <a:alpha val="48000"/>
            </a:schemeClr>
          </a:solidFill>
        </p:spPr>
        <p:txBody>
          <a:bodyPr vert="horz" lIns="186494" tIns="139871" rIns="93247" bIns="46624" rtlCol="0" anchor="t" anchorCtr="0">
            <a:normAutofit/>
          </a:bodyPr>
          <a:lstStyle/>
          <a:p>
            <a:pPr algn="ctr" defTabSz="466245">
              <a:defRPr/>
            </a:pPr>
            <a:endParaRPr lang="en-US" sz="2040" kern="800" dirty="0" err="1">
              <a:solidFill>
                <a:srgbClr val="FFFFFF"/>
              </a:solidFill>
              <a:cs typeface="Segoe UI Light" panose="020B0502040204020203" pitchFamily="34" charset="0"/>
            </a:endParaRPr>
          </a:p>
        </p:txBody>
      </p:sp>
    </p:spTree>
    <p:extLst>
      <p:ext uri="{BB962C8B-B14F-4D97-AF65-F5344CB8AC3E}">
        <p14:creationId xmlns:p14="http://schemas.microsoft.com/office/powerpoint/2010/main" val="69782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25663"/>
            <a:ext cx="11887200" cy="1181100"/>
          </a:xfrm>
        </p:spPr>
        <p:txBody>
          <a:bodyPr/>
          <a:lstStyle/>
          <a:p>
            <a:r>
              <a:rPr lang="en-US" dirty="0"/>
              <a:t>Protection across Data Flows</a:t>
            </a:r>
          </a:p>
        </p:txBody>
      </p:sp>
    </p:spTree>
    <p:extLst>
      <p:ext uri="{BB962C8B-B14F-4D97-AF65-F5344CB8AC3E}">
        <p14:creationId xmlns:p14="http://schemas.microsoft.com/office/powerpoint/2010/main" val="396628424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31" name="Group 30"/>
          <p:cNvGrpSpPr>
            <a:grpSpLocks noChangeAspect="1"/>
          </p:cNvGrpSpPr>
          <p:nvPr/>
        </p:nvGrpSpPr>
        <p:grpSpPr>
          <a:xfrm>
            <a:off x="9290089" y="2595129"/>
            <a:ext cx="1259930" cy="516049"/>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738">
                <a:defRPr/>
              </a:pPr>
              <a:endParaRPr lang="en-US" sz="1350" kern="0">
                <a:solidFill>
                  <a:srgbClr val="505050"/>
                </a:solidFill>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57" name="Straight Arrow Connector 56"/>
          <p:cNvCxnSpPr/>
          <p:nvPr/>
        </p:nvCxnSpPr>
        <p:spPr>
          <a:xfrm flipH="1">
            <a:off x="5502597" y="2617726"/>
            <a:ext cx="3497084"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flipH="1">
            <a:off x="7113999" y="2480586"/>
            <a:ext cx="274281" cy="268155"/>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algn="ctr" defTabSz="685738">
              <a:lnSpc>
                <a:spcPct val="90000"/>
              </a:lnSpc>
              <a:spcAft>
                <a:spcPts val="450"/>
              </a:spcAft>
              <a:defRPr/>
            </a:pPr>
            <a:r>
              <a:rPr lang="en-US" sz="1350" kern="0" dirty="0">
                <a:solidFill>
                  <a:srgbClr val="505050"/>
                </a:solidFill>
              </a:rPr>
              <a:t>1</a:t>
            </a:r>
            <a:endParaRPr lang="en-US" kern="0" dirty="0">
              <a:solidFill>
                <a:srgbClr val="505050"/>
              </a:solidFill>
            </a:endParaRPr>
          </a:p>
        </p:txBody>
      </p:sp>
      <p:sp>
        <p:nvSpPr>
          <p:cNvPr id="59" name="TextBox 58"/>
          <p:cNvSpPr txBox="1"/>
          <p:nvPr/>
        </p:nvSpPr>
        <p:spPr>
          <a:xfrm flipH="1">
            <a:off x="5818244" y="2240140"/>
            <a:ext cx="2884475" cy="145296"/>
          </a:xfrm>
          <a:prstGeom prst="rect">
            <a:avLst/>
          </a:prstGeom>
          <a:noFill/>
        </p:spPr>
        <p:txBody>
          <a:bodyPr wrap="square" lIns="0" tIns="0" rIns="0" bIns="0" rtlCol="0">
            <a:spAutoFit/>
          </a:bodyPr>
          <a:lstStyle/>
          <a:p>
            <a:pPr algn="ctr" defTabSz="685738">
              <a:lnSpc>
                <a:spcPct val="90000"/>
              </a:lnSpc>
              <a:spcAft>
                <a:spcPts val="450"/>
              </a:spcAft>
              <a:defRPr/>
            </a:pPr>
            <a:r>
              <a:rPr lang="en-US" sz="1049" kern="0" dirty="0">
                <a:gradFill>
                  <a:gsLst>
                    <a:gs pos="2917">
                      <a:srgbClr val="505050"/>
                    </a:gs>
                    <a:gs pos="30000">
                      <a:srgbClr val="505050"/>
                    </a:gs>
                  </a:gsLst>
                  <a:lin ang="5400000" scaled="0"/>
                </a:gradFill>
              </a:rPr>
              <a:t>User enrolls with enterprise MDM or domain join</a:t>
            </a:r>
          </a:p>
        </p:txBody>
      </p:sp>
      <p:sp>
        <p:nvSpPr>
          <p:cNvPr id="60" name="TextBox 59"/>
          <p:cNvSpPr txBox="1"/>
          <p:nvPr/>
        </p:nvSpPr>
        <p:spPr>
          <a:xfrm flipH="1">
            <a:off x="5532534" y="2894723"/>
            <a:ext cx="3455468" cy="148188"/>
          </a:xfrm>
          <a:prstGeom prst="rect">
            <a:avLst/>
          </a:prstGeom>
          <a:noFill/>
        </p:spPr>
        <p:txBody>
          <a:bodyPr wrap="square" lIns="0" tIns="0" rIns="0" bIns="0" rtlCol="0">
            <a:spAutoFit/>
          </a:bodyPr>
          <a:lstStyle/>
          <a:p>
            <a:pPr algn="ctr" defTabSz="685738">
              <a:lnSpc>
                <a:spcPct val="90000"/>
              </a:lnSpc>
              <a:spcAft>
                <a:spcPts val="450"/>
              </a:spcAft>
              <a:defRPr/>
            </a:pPr>
            <a:r>
              <a:rPr lang="en-US" sz="1049" kern="0" dirty="0">
                <a:gradFill>
                  <a:gsLst>
                    <a:gs pos="2917">
                      <a:srgbClr val="505050"/>
                    </a:gs>
                    <a:gs pos="30000">
                      <a:srgbClr val="505050"/>
                    </a:gs>
                  </a:gsLst>
                  <a:lin ang="5400000" scaled="0"/>
                </a:gradFill>
              </a:rPr>
              <a:t>MDM or </a:t>
            </a:r>
            <a:r>
              <a:rPr lang="en-US" sz="1049" kern="0" dirty="0" err="1">
                <a:gradFill>
                  <a:gsLst>
                    <a:gs pos="2917">
                      <a:srgbClr val="505050"/>
                    </a:gs>
                    <a:gs pos="30000">
                      <a:srgbClr val="505050"/>
                    </a:gs>
                  </a:gsLst>
                  <a:lin ang="5400000" scaled="0"/>
                </a:gradFill>
              </a:rPr>
              <a:t>ConfigMgr</a:t>
            </a:r>
            <a:r>
              <a:rPr lang="en-US" sz="1049" kern="0" dirty="0">
                <a:gradFill>
                  <a:gsLst>
                    <a:gs pos="2917">
                      <a:srgbClr val="505050"/>
                    </a:gs>
                    <a:gs pos="30000">
                      <a:srgbClr val="505050"/>
                    </a:gs>
                  </a:gsLst>
                  <a:lin ang="5400000" scaled="0"/>
                </a:gradFill>
              </a:rPr>
              <a:t> provisions policy and encryption keys</a:t>
            </a:r>
          </a:p>
        </p:txBody>
      </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grpSp>
        <p:nvGrpSpPr>
          <p:cNvPr id="14" name="Group 13"/>
          <p:cNvGrpSpPr/>
          <p:nvPr/>
        </p:nvGrpSpPr>
        <p:grpSpPr>
          <a:xfrm>
            <a:off x="5502597" y="3138708"/>
            <a:ext cx="3497084" cy="268155"/>
            <a:chOff x="1824029" y="2783814"/>
            <a:chExt cx="4663440" cy="357591"/>
          </a:xfrm>
        </p:grpSpPr>
        <p:cxnSp>
          <p:nvCxnSpPr>
            <p:cNvPr id="68" name="Straight Arrow Connector 67"/>
            <p:cNvCxnSpPr/>
            <p:nvPr/>
          </p:nvCxnSpPr>
          <p:spPr>
            <a:xfrm flipH="1">
              <a:off x="1824029" y="2966694"/>
              <a:ext cx="4663440"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flipH="1">
              <a:off x="3972869" y="2783814"/>
              <a:ext cx="365759" cy="357591"/>
            </a:xfrm>
            <a:prstGeom prst="ellipse">
              <a:avLst/>
            </a:prstGeom>
            <a:solidFill>
              <a:schemeClr val="bg1">
                <a:lumMod val="95000"/>
              </a:schemeClr>
            </a:solidFill>
            <a:ln w="57150">
              <a:solidFill>
                <a:schemeClr val="bg2">
                  <a:lumMod val="50000"/>
                </a:schemeClr>
              </a:solidFill>
            </a:ln>
          </p:spPr>
          <p:txBody>
            <a:bodyPr wrap="square" lIns="0" tIns="0" rIns="0" bIns="0" rtlCol="0">
              <a:spAutoFit/>
            </a:bodyPr>
            <a:lstStyle/>
            <a:p>
              <a:pPr algn="ctr" defTabSz="685738">
                <a:lnSpc>
                  <a:spcPct val="90000"/>
                </a:lnSpc>
                <a:spcAft>
                  <a:spcPts val="450"/>
                </a:spcAft>
                <a:defRPr/>
              </a:pPr>
              <a:r>
                <a:rPr lang="en-US" sz="1350" kern="0" dirty="0">
                  <a:solidFill>
                    <a:srgbClr val="505050"/>
                  </a:solidFill>
                </a:rPr>
                <a:t>2</a:t>
              </a:r>
              <a:endParaRPr lang="en-US" kern="0" dirty="0">
                <a:solidFill>
                  <a:srgbClr val="505050"/>
                </a:solidFill>
              </a:endParaRPr>
            </a:p>
          </p:txBody>
        </p:sp>
      </p:grpSp>
      <p:sp>
        <p:nvSpPr>
          <p:cNvPr id="74" name="TextBox 73"/>
          <p:cNvSpPr txBox="1"/>
          <p:nvPr/>
        </p:nvSpPr>
        <p:spPr>
          <a:xfrm>
            <a:off x="1740626" y="2381945"/>
            <a:ext cx="3026373" cy="1492877"/>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PROVISIONING: KEYS AND POLICIES</a:t>
            </a:r>
          </a:p>
        </p:txBody>
      </p:sp>
      <p:sp>
        <p:nvSpPr>
          <p:cNvPr id="75" name="TextBox 74"/>
          <p:cNvSpPr txBox="1"/>
          <p:nvPr/>
        </p:nvSpPr>
        <p:spPr>
          <a:xfrm flipH="1">
            <a:off x="6275379" y="3656819"/>
            <a:ext cx="1893707" cy="873699"/>
          </a:xfrm>
          <a:prstGeom prst="rect">
            <a:avLst/>
          </a:prstGeom>
          <a:noFill/>
        </p:spPr>
        <p:txBody>
          <a:bodyPr wrap="square" lIns="0" tIns="0" rIns="0" bIns="0" rtlCol="0">
            <a:spAutoFit/>
          </a:bodyPr>
          <a:lstStyle/>
          <a:p>
            <a:pPr algn="ctr" defTabSz="685738">
              <a:lnSpc>
                <a:spcPct val="90000"/>
              </a:lnSpc>
              <a:spcAft>
                <a:spcPts val="450"/>
              </a:spcAft>
              <a:defRPr/>
            </a:pPr>
            <a:r>
              <a:rPr lang="en-US" sz="1199" kern="0" dirty="0">
                <a:gradFill>
                  <a:gsLst>
                    <a:gs pos="2917">
                      <a:srgbClr val="505050"/>
                    </a:gs>
                    <a:gs pos="30000">
                      <a:srgbClr val="505050"/>
                    </a:gs>
                  </a:gsLst>
                  <a:lin ang="5400000" scaled="0"/>
                </a:gradFill>
              </a:rPr>
              <a:t>Policies:</a:t>
            </a:r>
          </a:p>
          <a:p>
            <a:pPr marL="257151" indent="-257151" defTabSz="685738">
              <a:lnSpc>
                <a:spcPct val="90000"/>
              </a:lnSpc>
              <a:spcAft>
                <a:spcPts val="450"/>
              </a:spcAft>
              <a:buFont typeface="+mj-lt"/>
              <a:buAutoNum type="arabicPeriod"/>
              <a:defRPr/>
            </a:pPr>
            <a:r>
              <a:rPr lang="en-US" sz="1199" kern="0" dirty="0">
                <a:gradFill>
                  <a:gsLst>
                    <a:gs pos="2917">
                      <a:srgbClr val="505050"/>
                    </a:gs>
                    <a:gs pos="30000">
                      <a:srgbClr val="505050"/>
                    </a:gs>
                  </a:gsLst>
                  <a:lin ang="5400000" scaled="0"/>
                </a:gradFill>
              </a:rPr>
              <a:t>Enterprise allowed apps</a:t>
            </a:r>
          </a:p>
          <a:p>
            <a:pPr marL="257151" indent="-257151" defTabSz="685738">
              <a:lnSpc>
                <a:spcPct val="90000"/>
              </a:lnSpc>
              <a:spcAft>
                <a:spcPts val="450"/>
              </a:spcAft>
              <a:buFont typeface="+mj-lt"/>
              <a:buAutoNum type="arabicPeriod"/>
              <a:defRPr/>
            </a:pPr>
            <a:r>
              <a:rPr lang="en-US" sz="1199" kern="0" dirty="0">
                <a:gradFill>
                  <a:gsLst>
                    <a:gs pos="2917">
                      <a:srgbClr val="505050"/>
                    </a:gs>
                    <a:gs pos="30000">
                      <a:srgbClr val="505050"/>
                    </a:gs>
                  </a:gsLst>
                  <a:lin ang="5400000" scaled="0"/>
                </a:gradFill>
              </a:rPr>
              <a:t>Network policies</a:t>
            </a:r>
          </a:p>
          <a:p>
            <a:pPr marL="257151" indent="-257151" defTabSz="685738">
              <a:lnSpc>
                <a:spcPct val="90000"/>
              </a:lnSpc>
              <a:spcAft>
                <a:spcPts val="450"/>
              </a:spcAft>
              <a:buFont typeface="+mj-lt"/>
              <a:buAutoNum type="arabicPeriod"/>
              <a:defRPr/>
            </a:pPr>
            <a:r>
              <a:rPr lang="en-US" sz="1199" kern="0" dirty="0">
                <a:gradFill>
                  <a:gsLst>
                    <a:gs pos="2917">
                      <a:srgbClr val="505050"/>
                    </a:gs>
                    <a:gs pos="30000">
                      <a:srgbClr val="505050"/>
                    </a:gs>
                  </a:gsLst>
                  <a:lin ang="5400000" scaled="0"/>
                </a:gradFill>
              </a:rPr>
              <a:t>App restriction policy</a:t>
            </a:r>
          </a:p>
        </p:txBody>
      </p:sp>
      <p:sp>
        <p:nvSpPr>
          <p:cNvPr id="29" name="Rectangle 28"/>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0575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fade">
                                      <p:cBhvr>
                                        <p:cTn id="14" dur="500"/>
                                        <p:tgtEl>
                                          <p:spTgt spid="58"/>
                                        </p:tgtEl>
                                      </p:cBhvr>
                                    </p:animEffect>
                                  </p:childTnLst>
                                </p:cTn>
                              </p:par>
                              <p:par>
                                <p:cTn id="15" presetID="10"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74" grpId="0"/>
      <p:bldP spid="7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31" name="Group 30"/>
          <p:cNvGrpSpPr>
            <a:grpSpLocks noChangeAspect="1"/>
          </p:cNvGrpSpPr>
          <p:nvPr/>
        </p:nvGrpSpPr>
        <p:grpSpPr>
          <a:xfrm>
            <a:off x="9290089" y="2595129"/>
            <a:ext cx="1259930" cy="516049"/>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738">
                <a:defRPr/>
              </a:pPr>
              <a:endParaRPr lang="en-US" sz="1350" kern="0">
                <a:solidFill>
                  <a:srgbClr val="505050"/>
                </a:solidFill>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cxnSp>
        <p:nvCxnSpPr>
          <p:cNvPr id="68" name="Straight Arrow Connector 67"/>
          <p:cNvCxnSpPr/>
          <p:nvPr/>
        </p:nvCxnSpPr>
        <p:spPr>
          <a:xfrm flipH="1">
            <a:off x="5502597" y="2863024"/>
            <a:ext cx="3497084"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740626" y="2381945"/>
            <a:ext cx="2741101" cy="1069108"/>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DATA INGRESS</a:t>
            </a:r>
          </a:p>
        </p:txBody>
      </p:sp>
      <p:sp>
        <p:nvSpPr>
          <p:cNvPr id="75" name="TextBox 74"/>
          <p:cNvSpPr txBox="1"/>
          <p:nvPr/>
        </p:nvSpPr>
        <p:spPr>
          <a:xfrm flipH="1">
            <a:off x="5881573" y="2500469"/>
            <a:ext cx="2960108" cy="912936"/>
          </a:xfrm>
          <a:prstGeom prst="rect">
            <a:avLst/>
          </a:prstGeom>
          <a:noFill/>
        </p:spPr>
        <p:txBody>
          <a:bodyPr wrap="square" lIns="0" tIns="0" rIns="0" bIns="0" rtlCol="0">
            <a:spAutoFit/>
          </a:bodyPr>
          <a:lstStyle/>
          <a:p>
            <a:pPr algn="ctr" defTabSz="685738">
              <a:lnSpc>
                <a:spcPct val="90000"/>
              </a:lnSpc>
              <a:spcAft>
                <a:spcPts val="900"/>
              </a:spcAft>
              <a:defRPr/>
            </a:pPr>
            <a:r>
              <a:rPr lang="en-US" sz="1199" kern="0" dirty="0">
                <a:gradFill>
                  <a:gsLst>
                    <a:gs pos="2917">
                      <a:srgbClr val="505050"/>
                    </a:gs>
                    <a:gs pos="30000">
                      <a:srgbClr val="505050"/>
                    </a:gs>
                  </a:gsLst>
                  <a:lin ang="5400000" scaled="0"/>
                </a:gradFill>
              </a:rPr>
              <a:t>Data from enterprise network is encrypted</a:t>
            </a:r>
          </a:p>
          <a:p>
            <a:pPr algn="ctr" defTabSz="685738">
              <a:lnSpc>
                <a:spcPct val="90000"/>
              </a:lnSpc>
              <a:spcAft>
                <a:spcPts val="900"/>
              </a:spcAft>
              <a:defRPr/>
            </a:pPr>
            <a:endParaRPr lang="en-US" sz="1199" kern="0" dirty="0">
              <a:gradFill>
                <a:gsLst>
                  <a:gs pos="2917">
                    <a:srgbClr val="505050"/>
                  </a:gs>
                  <a:gs pos="30000">
                    <a:srgbClr val="505050"/>
                  </a:gs>
                </a:gsLst>
                <a:lin ang="5400000" scaled="0"/>
              </a:gradFill>
            </a:endParaRPr>
          </a:p>
          <a:p>
            <a:pPr algn="ctr" defTabSz="685738">
              <a:lnSpc>
                <a:spcPct val="90000"/>
              </a:lnSpc>
              <a:spcAft>
                <a:spcPts val="900"/>
              </a:spcAft>
              <a:defRPr/>
            </a:pPr>
            <a:r>
              <a:rPr lang="en-US" sz="1199" kern="0" dirty="0">
                <a:gradFill>
                  <a:gsLst>
                    <a:gs pos="2917">
                      <a:srgbClr val="505050"/>
                    </a:gs>
                    <a:gs pos="30000">
                      <a:srgbClr val="505050"/>
                    </a:gs>
                  </a:gsLst>
                  <a:lin ang="5400000" scaled="0"/>
                </a:gradFill>
              </a:rPr>
              <a:t>E.g.   OneDrive For Business, </a:t>
            </a:r>
            <a:br>
              <a:rPr lang="en-US" sz="1199" kern="0" dirty="0">
                <a:gradFill>
                  <a:gsLst>
                    <a:gs pos="2917">
                      <a:srgbClr val="505050"/>
                    </a:gs>
                    <a:gs pos="30000">
                      <a:srgbClr val="505050"/>
                    </a:gs>
                  </a:gsLst>
                  <a:lin ang="5400000" scaled="0"/>
                </a:gradFill>
              </a:rPr>
            </a:br>
            <a:r>
              <a:rPr lang="en-US" sz="1199" kern="0" dirty="0">
                <a:gradFill>
                  <a:gsLst>
                    <a:gs pos="2917">
                      <a:srgbClr val="505050"/>
                    </a:gs>
                    <a:gs pos="30000">
                      <a:srgbClr val="505050"/>
                    </a:gs>
                  </a:gsLst>
                  <a:lin ang="5400000" scaled="0"/>
                </a:gradFill>
              </a:rPr>
              <a:t>Corporate Exchange mail, etc.</a:t>
            </a:r>
          </a:p>
        </p:txBody>
      </p:sp>
      <p:sp>
        <p:nvSpPr>
          <p:cNvPr id="22" name="Rectangle 21"/>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658746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sp>
        <p:nvSpPr>
          <p:cNvPr id="75" name="TextBox 74"/>
          <p:cNvSpPr txBox="1"/>
          <p:nvPr/>
        </p:nvSpPr>
        <p:spPr>
          <a:xfrm flipH="1">
            <a:off x="5677966" y="1890164"/>
            <a:ext cx="3028520" cy="2314255"/>
          </a:xfrm>
          <a:prstGeom prst="rect">
            <a:avLst/>
          </a:prstGeom>
          <a:noFill/>
        </p:spPr>
        <p:txBody>
          <a:bodyPr wrap="square" lIns="0" tIns="0" rIns="0" bIns="0" rtlCol="0">
            <a:spAutoFit/>
          </a:bodyPr>
          <a:lstStyle/>
          <a:p>
            <a:pPr algn="ctr" defTabSz="685738">
              <a:lnSpc>
                <a:spcPct val="90000"/>
              </a:lnSpc>
              <a:spcAft>
                <a:spcPts val="900"/>
              </a:spcAft>
              <a:defRPr/>
            </a:pPr>
            <a:r>
              <a:rPr lang="en-US" sz="1350" kern="0" dirty="0">
                <a:gradFill>
                  <a:gsLst>
                    <a:gs pos="2917">
                      <a:srgbClr val="505050"/>
                    </a:gs>
                    <a:gs pos="30000">
                      <a:srgbClr val="505050"/>
                    </a:gs>
                  </a:gsLst>
                  <a:lin ang="5400000" scaled="0"/>
                </a:gradFill>
              </a:rPr>
              <a:t>Saving to enterprise folder </a:t>
            </a:r>
            <a:br>
              <a:rPr lang="en-US" sz="1350" kern="0" dirty="0">
                <a:gradFill>
                  <a:gsLst>
                    <a:gs pos="2917">
                      <a:srgbClr val="505050"/>
                    </a:gs>
                    <a:gs pos="30000">
                      <a:srgbClr val="505050"/>
                    </a:gs>
                  </a:gsLst>
                  <a:lin ang="5400000" scaled="0"/>
                </a:gradFill>
              </a:rPr>
            </a:br>
            <a:r>
              <a:rPr lang="en-US" sz="1350" kern="0" dirty="0">
                <a:gradFill>
                  <a:gsLst>
                    <a:gs pos="2917">
                      <a:srgbClr val="505050"/>
                    </a:gs>
                    <a:gs pos="30000">
                      <a:srgbClr val="505050"/>
                    </a:gs>
                  </a:gsLst>
                  <a:lin ang="5400000" scaled="0"/>
                </a:gradFill>
              </a:rPr>
              <a:t>encryption auto-applied</a:t>
            </a:r>
            <a:br>
              <a:rPr lang="en-US" sz="1350" kern="0" dirty="0">
                <a:gradFill>
                  <a:gsLst>
                    <a:gs pos="2917">
                      <a:srgbClr val="505050"/>
                    </a:gs>
                    <a:gs pos="30000">
                      <a:srgbClr val="505050"/>
                    </a:gs>
                  </a:gsLst>
                  <a:lin ang="5400000" scaled="0"/>
                </a:gradFill>
              </a:rPr>
            </a:br>
            <a:endParaRPr lang="en-US" sz="900" kern="0" dirty="0">
              <a:gradFill>
                <a:gsLst>
                  <a:gs pos="2917">
                    <a:srgbClr val="505050"/>
                  </a:gs>
                  <a:gs pos="30000">
                    <a:srgbClr val="505050"/>
                  </a:gs>
                </a:gsLst>
                <a:lin ang="5400000" scaled="0"/>
              </a:gradFill>
            </a:endParaRPr>
          </a:p>
          <a:p>
            <a:pPr algn="ctr" defTabSz="685738">
              <a:lnSpc>
                <a:spcPct val="90000"/>
              </a:lnSpc>
              <a:spcAft>
                <a:spcPts val="900"/>
              </a:spcAft>
              <a:defRPr/>
            </a:pPr>
            <a:r>
              <a:rPr lang="en-US" sz="1350" kern="0" dirty="0">
                <a:gradFill>
                  <a:gsLst>
                    <a:gs pos="2917">
                      <a:srgbClr val="505050"/>
                    </a:gs>
                    <a:gs pos="30000">
                      <a:srgbClr val="505050"/>
                    </a:gs>
                  </a:gsLst>
                  <a:lin ang="5400000" scaled="0"/>
                </a:gradFill>
              </a:rPr>
              <a:t>User option to save as corporate</a:t>
            </a:r>
          </a:p>
          <a:p>
            <a:pPr algn="ctr" defTabSz="685738">
              <a:lnSpc>
                <a:spcPct val="90000"/>
              </a:lnSpc>
              <a:spcAft>
                <a:spcPts val="900"/>
              </a:spcAft>
              <a:defRPr/>
            </a:pPr>
            <a:endParaRPr lang="en-US" sz="1350" kern="0" dirty="0">
              <a:gradFill>
                <a:gsLst>
                  <a:gs pos="2917">
                    <a:srgbClr val="505050"/>
                  </a:gs>
                  <a:gs pos="30000">
                    <a:srgbClr val="505050"/>
                  </a:gs>
                </a:gsLst>
                <a:lin ang="5400000" scaled="0"/>
              </a:gradFill>
            </a:endParaRPr>
          </a:p>
          <a:p>
            <a:pPr algn="ctr" defTabSz="685738">
              <a:lnSpc>
                <a:spcPct val="90000"/>
              </a:lnSpc>
              <a:spcAft>
                <a:spcPts val="900"/>
              </a:spcAft>
              <a:defRPr/>
            </a:pPr>
            <a:r>
              <a:rPr lang="en-US" sz="1350" kern="0" dirty="0">
                <a:gradFill>
                  <a:gsLst>
                    <a:gs pos="2917">
                      <a:srgbClr val="505050"/>
                    </a:gs>
                    <a:gs pos="30000">
                      <a:srgbClr val="505050"/>
                    </a:gs>
                  </a:gsLst>
                  <a:lin ang="5400000" scaled="0"/>
                </a:gradFill>
              </a:rPr>
              <a:t>IT can configure unenlightened apps to automatically protect data</a:t>
            </a:r>
            <a:br>
              <a:rPr lang="en-US" sz="1350" kern="0" dirty="0">
                <a:gradFill>
                  <a:gsLst>
                    <a:gs pos="2917">
                      <a:srgbClr val="505050"/>
                    </a:gs>
                    <a:gs pos="30000">
                      <a:srgbClr val="505050"/>
                    </a:gs>
                  </a:gsLst>
                  <a:lin ang="5400000" scaled="0"/>
                </a:gradFill>
              </a:rPr>
            </a:br>
            <a:endParaRPr lang="en-US" sz="1350" kern="0" dirty="0">
              <a:gradFill>
                <a:gsLst>
                  <a:gs pos="2917">
                    <a:srgbClr val="505050"/>
                  </a:gs>
                  <a:gs pos="30000">
                    <a:srgbClr val="505050"/>
                  </a:gs>
                </a:gsLst>
                <a:lin ang="5400000" scaled="0"/>
              </a:gradFill>
            </a:endParaRPr>
          </a:p>
          <a:p>
            <a:pPr algn="ctr" defTabSz="685738">
              <a:lnSpc>
                <a:spcPct val="90000"/>
              </a:lnSpc>
              <a:spcAft>
                <a:spcPts val="900"/>
              </a:spcAft>
              <a:defRPr/>
            </a:pPr>
            <a:r>
              <a:rPr lang="en-US" sz="1350" kern="0" dirty="0">
                <a:gradFill>
                  <a:gsLst>
                    <a:gs pos="2917">
                      <a:srgbClr val="505050"/>
                    </a:gs>
                    <a:gs pos="30000">
                      <a:srgbClr val="505050"/>
                    </a:gs>
                  </a:gsLst>
                  <a:lin ang="5400000" scaled="0"/>
                </a:gradFill>
              </a:rPr>
              <a:t>Enlightened apps </a:t>
            </a:r>
            <a:br>
              <a:rPr lang="en-US" sz="1350" kern="0" dirty="0">
                <a:gradFill>
                  <a:gsLst>
                    <a:gs pos="2917">
                      <a:srgbClr val="505050"/>
                    </a:gs>
                    <a:gs pos="30000">
                      <a:srgbClr val="505050"/>
                    </a:gs>
                  </a:gsLst>
                  <a:lin ang="5400000" scaled="0"/>
                </a:gradFill>
              </a:rPr>
            </a:br>
            <a:r>
              <a:rPr lang="en-US" sz="1350" kern="0" dirty="0">
                <a:gradFill>
                  <a:gsLst>
                    <a:gs pos="2917">
                      <a:srgbClr val="505050"/>
                    </a:gs>
                    <a:gs pos="30000">
                      <a:srgbClr val="505050"/>
                    </a:gs>
                  </a:gsLst>
                  <a:lin ang="5400000" scaled="0"/>
                </a:gradFill>
              </a:rPr>
              <a:t>protect corporate data</a:t>
            </a:r>
          </a:p>
        </p:txBody>
      </p:sp>
      <p:sp>
        <p:nvSpPr>
          <p:cNvPr id="12" name="TextBox 11"/>
          <p:cNvSpPr txBox="1"/>
          <p:nvPr/>
        </p:nvSpPr>
        <p:spPr>
          <a:xfrm>
            <a:off x="1740628" y="3379333"/>
            <a:ext cx="2132589" cy="475830"/>
          </a:xfrm>
          <a:prstGeom prst="rect">
            <a:avLst/>
          </a:prstGeom>
          <a:noFill/>
        </p:spPr>
        <p:txBody>
          <a:bodyPr wrap="none" lIns="137141" tIns="109712" rIns="137141" bIns="109712" rtlCol="0">
            <a:spAutoFit/>
          </a:bodyPr>
          <a:lstStyle/>
          <a:p>
            <a:pPr defTabSz="685738">
              <a:lnSpc>
                <a:spcPct val="90000"/>
              </a:lnSpc>
              <a:spcAft>
                <a:spcPts val="450"/>
              </a:spcAft>
              <a:defRPr/>
            </a:pPr>
            <a:r>
              <a:rPr lang="en-US" kern="0" dirty="0">
                <a:gradFill>
                  <a:gsLst>
                    <a:gs pos="2917">
                      <a:srgbClr val="404040"/>
                    </a:gs>
                    <a:gs pos="30000">
                      <a:srgbClr val="404040"/>
                    </a:gs>
                  </a:gsLst>
                  <a:lin ang="5400000" scaled="0"/>
                </a:gradFill>
              </a:rPr>
              <a:t>(from app to disk)</a:t>
            </a:r>
          </a:p>
        </p:txBody>
      </p:sp>
      <p:sp>
        <p:nvSpPr>
          <p:cNvPr id="13" name="TextBox 12"/>
          <p:cNvSpPr txBox="1"/>
          <p:nvPr/>
        </p:nvSpPr>
        <p:spPr>
          <a:xfrm>
            <a:off x="1740626" y="2413923"/>
            <a:ext cx="2741101" cy="1069108"/>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DATA </a:t>
            </a:r>
            <a:br>
              <a:rPr lang="en-US" sz="3000" b="1" kern="0" spc="-75" dirty="0">
                <a:ln w="3175">
                  <a:noFill/>
                </a:ln>
                <a:solidFill>
                  <a:srgbClr val="505050"/>
                </a:solidFill>
              </a:rPr>
            </a:br>
            <a:r>
              <a:rPr lang="en-US" sz="3000" b="1" kern="0" spc="-75" dirty="0">
                <a:ln w="3175">
                  <a:noFill/>
                </a:ln>
                <a:solidFill>
                  <a:srgbClr val="505050"/>
                </a:solidFill>
              </a:rPr>
              <a:t>EGRESS</a:t>
            </a:r>
          </a:p>
        </p:txBody>
      </p:sp>
      <p:sp>
        <p:nvSpPr>
          <p:cNvPr id="14" name="Freeform 20"/>
          <p:cNvSpPr>
            <a:spLocks noEditPoints="1"/>
          </p:cNvSpPr>
          <p:nvPr/>
        </p:nvSpPr>
        <p:spPr bwMode="black">
          <a:xfrm>
            <a:off x="9339903" y="2565501"/>
            <a:ext cx="838295" cy="58281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61720" tIns="30860" rIns="61720" bIns="30860" numCol="1" anchor="t" anchorCtr="0" compatLnSpc="1">
            <a:prstTxWarp prst="textNoShape">
              <a:avLst/>
            </a:prstTxWarp>
          </a:bodyPr>
          <a:lstStyle/>
          <a:p>
            <a:pPr defTabSz="685738">
              <a:defRPr/>
            </a:pPr>
            <a:endParaRPr lang="en-US" sz="675" kern="0" dirty="0">
              <a:solidFill>
                <a:srgbClr val="FFFFFF"/>
              </a:solidFill>
            </a:endParaRPr>
          </a:p>
        </p:txBody>
      </p:sp>
      <p:cxnSp>
        <p:nvCxnSpPr>
          <p:cNvPr id="15" name="Straight Arrow Connector 14"/>
          <p:cNvCxnSpPr/>
          <p:nvPr/>
        </p:nvCxnSpPr>
        <p:spPr>
          <a:xfrm flipH="1">
            <a:off x="5502597" y="2863024"/>
            <a:ext cx="3497084"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41939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12" grpId="0"/>
      <p:bldP spid="13" grpId="0"/>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31" name="Group 30"/>
          <p:cNvGrpSpPr>
            <a:grpSpLocks noChangeAspect="1"/>
          </p:cNvGrpSpPr>
          <p:nvPr/>
        </p:nvGrpSpPr>
        <p:grpSpPr>
          <a:xfrm>
            <a:off x="9290089" y="2595129"/>
            <a:ext cx="1259930" cy="516049"/>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738">
                <a:defRPr/>
              </a:pPr>
              <a:endParaRPr lang="en-US" sz="1350" kern="0">
                <a:solidFill>
                  <a:srgbClr val="505050"/>
                </a:solidFill>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cxnSp>
        <p:nvCxnSpPr>
          <p:cNvPr id="68" name="Straight Arrow Connector 67"/>
          <p:cNvCxnSpPr/>
          <p:nvPr/>
        </p:nvCxnSpPr>
        <p:spPr>
          <a:xfrm flipH="1">
            <a:off x="5502597" y="2863024"/>
            <a:ext cx="3497084"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740626" y="2413923"/>
            <a:ext cx="2741101" cy="1069108"/>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DATA </a:t>
            </a:r>
            <a:br>
              <a:rPr lang="en-US" sz="3000" b="1" kern="0" spc="-75" dirty="0">
                <a:ln w="3175">
                  <a:noFill/>
                </a:ln>
                <a:solidFill>
                  <a:srgbClr val="505050"/>
                </a:solidFill>
              </a:rPr>
            </a:br>
            <a:r>
              <a:rPr lang="en-US" sz="3000" b="1" kern="0" spc="-75" dirty="0">
                <a:ln w="3175">
                  <a:noFill/>
                </a:ln>
                <a:solidFill>
                  <a:srgbClr val="505050"/>
                </a:solidFill>
              </a:rPr>
              <a:t>EGRESS</a:t>
            </a:r>
          </a:p>
        </p:txBody>
      </p:sp>
      <p:sp>
        <p:nvSpPr>
          <p:cNvPr id="75" name="TextBox 74"/>
          <p:cNvSpPr txBox="1"/>
          <p:nvPr/>
        </p:nvSpPr>
        <p:spPr>
          <a:xfrm flipH="1">
            <a:off x="5883489" y="2500993"/>
            <a:ext cx="2848991" cy="1624163"/>
          </a:xfrm>
          <a:prstGeom prst="rect">
            <a:avLst/>
          </a:prstGeom>
          <a:noFill/>
        </p:spPr>
        <p:txBody>
          <a:bodyPr wrap="square" lIns="0" tIns="0" rIns="0" bIns="0" rtlCol="0">
            <a:spAutoFit/>
          </a:bodyPr>
          <a:lstStyle/>
          <a:p>
            <a:pPr algn="ctr" defTabSz="685738">
              <a:lnSpc>
                <a:spcPct val="90000"/>
              </a:lnSpc>
              <a:spcAft>
                <a:spcPts val="900"/>
              </a:spcAft>
              <a:defRPr/>
            </a:pPr>
            <a:r>
              <a:rPr lang="en-US" sz="1199" kern="0" dirty="0">
                <a:gradFill>
                  <a:gsLst>
                    <a:gs pos="2917">
                      <a:srgbClr val="505050"/>
                    </a:gs>
                    <a:gs pos="30000">
                      <a:srgbClr val="505050"/>
                    </a:gs>
                  </a:gsLst>
                  <a:lin ang="5400000" scaled="0"/>
                </a:gradFill>
              </a:rPr>
              <a:t>Enlightened apps can maintain protection</a:t>
            </a:r>
          </a:p>
          <a:p>
            <a:pPr algn="ctr" defTabSz="685738">
              <a:lnSpc>
                <a:spcPct val="90000"/>
              </a:lnSpc>
              <a:spcAft>
                <a:spcPts val="900"/>
              </a:spcAft>
              <a:defRPr/>
            </a:pPr>
            <a:endParaRPr lang="en-US" sz="1199" kern="0" dirty="0">
              <a:gradFill>
                <a:gsLst>
                  <a:gs pos="2917">
                    <a:srgbClr val="505050"/>
                  </a:gs>
                  <a:gs pos="30000">
                    <a:srgbClr val="505050"/>
                  </a:gs>
                </a:gsLst>
                <a:lin ang="5400000" scaled="0"/>
              </a:gradFill>
            </a:endParaRPr>
          </a:p>
          <a:p>
            <a:pPr algn="ctr" defTabSz="685738">
              <a:lnSpc>
                <a:spcPct val="90000"/>
              </a:lnSpc>
              <a:spcAft>
                <a:spcPts val="900"/>
              </a:spcAft>
              <a:defRPr/>
            </a:pPr>
            <a:r>
              <a:rPr lang="en-US" sz="1199" kern="0" dirty="0">
                <a:gradFill>
                  <a:gsLst>
                    <a:gs pos="2917">
                      <a:srgbClr val="505050"/>
                    </a:gs>
                    <a:gs pos="30000">
                      <a:srgbClr val="505050"/>
                    </a:gs>
                  </a:gsLst>
                  <a:lin ang="5400000" scaled="0"/>
                </a:gradFill>
              </a:rPr>
              <a:t>App restriction policy: </a:t>
            </a:r>
            <a:br>
              <a:rPr lang="en-US" sz="1199" kern="0" dirty="0">
                <a:gradFill>
                  <a:gsLst>
                    <a:gs pos="2917">
                      <a:srgbClr val="505050"/>
                    </a:gs>
                    <a:gs pos="30000">
                      <a:srgbClr val="505050"/>
                    </a:gs>
                  </a:gsLst>
                  <a:lin ang="5400000" scaled="0"/>
                </a:gradFill>
              </a:rPr>
            </a:br>
            <a:r>
              <a:rPr lang="en-US" sz="1199" kern="0" dirty="0">
                <a:gradFill>
                  <a:gsLst>
                    <a:gs pos="2917">
                      <a:srgbClr val="505050"/>
                    </a:gs>
                    <a:gs pos="30000">
                      <a:srgbClr val="505050"/>
                    </a:gs>
                  </a:gsLst>
                  <a:lin ang="5400000" scaled="0"/>
                </a:gradFill>
              </a:rPr>
              <a:t>Can block egress to other apps</a:t>
            </a:r>
          </a:p>
          <a:p>
            <a:pPr algn="ctr" defTabSz="685738">
              <a:lnSpc>
                <a:spcPct val="90000"/>
              </a:lnSpc>
              <a:spcAft>
                <a:spcPts val="900"/>
              </a:spcAft>
              <a:defRPr/>
            </a:pPr>
            <a:r>
              <a:rPr lang="en-US" sz="1199" kern="0" dirty="0">
                <a:gradFill>
                  <a:gsLst>
                    <a:gs pos="2917">
                      <a:srgbClr val="505050"/>
                    </a:gs>
                    <a:gs pos="30000">
                      <a:srgbClr val="505050"/>
                    </a:gs>
                  </a:gsLst>
                  <a:lin ang="5400000" scaled="0"/>
                </a:gradFill>
              </a:rPr>
              <a:t>Network policy: </a:t>
            </a:r>
            <a:br>
              <a:rPr lang="en-US" sz="1199" kern="0" dirty="0">
                <a:gradFill>
                  <a:gsLst>
                    <a:gs pos="2917">
                      <a:srgbClr val="505050"/>
                    </a:gs>
                    <a:gs pos="30000">
                      <a:srgbClr val="505050"/>
                    </a:gs>
                  </a:gsLst>
                  <a:lin ang="5400000" scaled="0"/>
                </a:gradFill>
              </a:rPr>
            </a:br>
            <a:r>
              <a:rPr lang="en-US" sz="1199" kern="0" dirty="0">
                <a:gradFill>
                  <a:gsLst>
                    <a:gs pos="2917">
                      <a:srgbClr val="505050"/>
                    </a:gs>
                    <a:gs pos="30000">
                      <a:srgbClr val="505050"/>
                    </a:gs>
                  </a:gsLst>
                  <a:lin ang="5400000" scaled="0"/>
                </a:gradFill>
              </a:rPr>
              <a:t>Can block egress to non-corporate sites</a:t>
            </a:r>
          </a:p>
          <a:p>
            <a:pPr algn="ctr" defTabSz="685738">
              <a:lnSpc>
                <a:spcPct val="90000"/>
              </a:lnSpc>
              <a:spcAft>
                <a:spcPts val="900"/>
              </a:spcAft>
              <a:defRPr/>
            </a:pPr>
            <a:endParaRPr lang="en-US" sz="1199" kern="0" dirty="0">
              <a:gradFill>
                <a:gsLst>
                  <a:gs pos="2917">
                    <a:srgbClr val="505050"/>
                  </a:gs>
                  <a:gs pos="30000">
                    <a:srgbClr val="505050"/>
                  </a:gs>
                </a:gsLst>
                <a:lin ang="5400000" scaled="0"/>
              </a:gradFill>
            </a:endParaRPr>
          </a:p>
        </p:txBody>
      </p:sp>
      <p:sp>
        <p:nvSpPr>
          <p:cNvPr id="2" name="TextBox 1"/>
          <p:cNvSpPr txBox="1"/>
          <p:nvPr/>
        </p:nvSpPr>
        <p:spPr>
          <a:xfrm>
            <a:off x="1740628" y="3379333"/>
            <a:ext cx="1771272" cy="795488"/>
          </a:xfrm>
          <a:prstGeom prst="rect">
            <a:avLst/>
          </a:prstGeom>
          <a:noFill/>
        </p:spPr>
        <p:txBody>
          <a:bodyPr wrap="none" lIns="137141" tIns="109712" rIns="137141" bIns="109712" rtlCol="0">
            <a:spAutoFit/>
          </a:bodyPr>
          <a:lstStyle/>
          <a:p>
            <a:pPr defTabSz="685738">
              <a:lnSpc>
                <a:spcPct val="90000"/>
              </a:lnSpc>
              <a:spcAft>
                <a:spcPts val="450"/>
              </a:spcAft>
              <a:defRPr/>
            </a:pPr>
            <a:r>
              <a:rPr lang="en-US" kern="0" dirty="0">
                <a:gradFill>
                  <a:gsLst>
                    <a:gs pos="2917">
                      <a:srgbClr val="404040"/>
                    </a:gs>
                    <a:gs pos="30000">
                      <a:srgbClr val="404040"/>
                    </a:gs>
                  </a:gsLst>
                  <a:lin ang="5400000" scaled="0"/>
                </a:gradFill>
              </a:rPr>
              <a:t>(Inter-app, or</a:t>
            </a:r>
          </a:p>
          <a:p>
            <a:pPr defTabSz="685738">
              <a:lnSpc>
                <a:spcPct val="90000"/>
              </a:lnSpc>
              <a:spcAft>
                <a:spcPts val="450"/>
              </a:spcAft>
              <a:defRPr/>
            </a:pPr>
            <a:r>
              <a:rPr lang="en-US" kern="0" dirty="0">
                <a:gradFill>
                  <a:gsLst>
                    <a:gs pos="2917">
                      <a:srgbClr val="404040"/>
                    </a:gs>
                    <a:gs pos="30000">
                      <a:srgbClr val="404040"/>
                    </a:gs>
                  </a:gsLst>
                  <a:lin ang="5400000" scaled="0"/>
                </a:gradFill>
              </a:rPr>
              <a:t> over network)</a:t>
            </a:r>
          </a:p>
        </p:txBody>
      </p:sp>
      <p:sp>
        <p:nvSpPr>
          <p:cNvPr id="23" name="Rectangle 22"/>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53647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fade">
                                      <p:cBhvr>
                                        <p:cTn id="1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Leakage</a:t>
            </a:r>
          </a:p>
        </p:txBody>
      </p:sp>
      <p:sp>
        <p:nvSpPr>
          <p:cNvPr id="29" name="Rectangle 28"/>
          <p:cNvSpPr/>
          <p:nvPr/>
        </p:nvSpPr>
        <p:spPr bwMode="auto">
          <a:xfrm>
            <a:off x="0" y="6489985"/>
            <a:ext cx="12436475" cy="5045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a:xfrm>
            <a:off x="274639" y="6723391"/>
            <a:ext cx="7362183" cy="261610"/>
          </a:xfrm>
          <a:prstGeom prst="rect">
            <a:avLst/>
          </a:prstGeom>
        </p:spPr>
        <p:txBody>
          <a:bodyPr wrap="square">
            <a:spAutoFit/>
          </a:bodyPr>
          <a:lstStyle/>
          <a:p>
            <a:r>
              <a:rPr lang="en-US" sz="1050" baseline="30000" dirty="0">
                <a:solidFill>
                  <a:srgbClr val="FFFFFF">
                    <a:lumMod val="75000"/>
                  </a:srgbClr>
                </a:solidFill>
              </a:rPr>
              <a:t>2</a:t>
            </a:r>
            <a:r>
              <a:rPr lang="en-US" sz="1050" dirty="0">
                <a:solidFill>
                  <a:srgbClr val="FFFFFF">
                    <a:lumMod val="75000"/>
                  </a:srgbClr>
                </a:solidFill>
              </a:rPr>
              <a:t>HIPPA Secure Now, “A look at the cost of healthcare data breaches,” Art Gross, March 30, 2012</a:t>
            </a:r>
          </a:p>
        </p:txBody>
      </p:sp>
      <p:sp>
        <p:nvSpPr>
          <p:cNvPr id="28" name="Rectangle 27"/>
          <p:cNvSpPr/>
          <p:nvPr/>
        </p:nvSpPr>
        <p:spPr bwMode="auto">
          <a:xfrm>
            <a:off x="0" y="1233750"/>
            <a:ext cx="12436475" cy="7000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2" name="Group 21"/>
          <p:cNvGrpSpPr/>
          <p:nvPr/>
        </p:nvGrpSpPr>
        <p:grpSpPr>
          <a:xfrm>
            <a:off x="4257977" y="1522405"/>
            <a:ext cx="3922888" cy="4726906"/>
            <a:chOff x="4257977" y="1522405"/>
            <a:chExt cx="3922888" cy="4726906"/>
          </a:xfrm>
        </p:grpSpPr>
        <p:sp>
          <p:nvSpPr>
            <p:cNvPr id="40" name="Rectangle 39"/>
            <p:cNvSpPr/>
            <p:nvPr/>
          </p:nvSpPr>
          <p:spPr bwMode="auto">
            <a:xfrm>
              <a:off x="4257977"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5295652" y="1963379"/>
              <a:ext cx="1847537" cy="23023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4362802" y="4984653"/>
              <a:ext cx="3713238" cy="923330"/>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Have accidentally sent sensitive information to the </a:t>
              </a:r>
              <a:r>
                <a:rPr lang="en-US" sz="2000" spc="-100" dirty="0">
                  <a:ln w="3175">
                    <a:noFill/>
                  </a:ln>
                  <a:solidFill>
                    <a:srgbClr val="4C4C4C"/>
                  </a:solidFill>
                  <a:latin typeface="Segoe UI Semibold" panose="020B0702040204020203" pitchFamily="34" charset="0"/>
                  <a:cs typeface="Segoe UI Semibold" panose="020B0702040204020203" pitchFamily="34" charset="0"/>
                </a:rPr>
                <a:t>wrong person</a:t>
              </a:r>
              <a:r>
                <a:rPr lang="en-US" sz="2000" spc="-100" baseline="30000" dirty="0">
                  <a:ln w="3175">
                    <a:noFill/>
                  </a:ln>
                  <a:solidFill>
                    <a:srgbClr val="4C4C4C"/>
                  </a:solidFill>
                </a:rPr>
                <a:t>1</a:t>
              </a:r>
            </a:p>
          </p:txBody>
        </p:sp>
        <p:graphicFrame>
          <p:nvGraphicFramePr>
            <p:cNvPr id="42" name="Chart 41"/>
            <p:cNvGraphicFramePr/>
            <p:nvPr>
              <p:extLst/>
            </p:nvPr>
          </p:nvGraphicFramePr>
          <p:xfrm>
            <a:off x="4465897" y="1631981"/>
            <a:ext cx="3507049" cy="301752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5332374" y="2380194"/>
              <a:ext cx="18712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58%</a:t>
              </a:r>
            </a:p>
          </p:txBody>
        </p:sp>
        <p:sp>
          <p:nvSpPr>
            <p:cNvPr id="44" name="Freeform 103"/>
            <p:cNvSpPr>
              <a:spLocks noChangeAspect="1" noEditPoints="1"/>
            </p:cNvSpPr>
            <p:nvPr/>
          </p:nvSpPr>
          <p:spPr bwMode="black">
            <a:xfrm>
              <a:off x="5943802" y="3306811"/>
              <a:ext cx="548869" cy="548640"/>
            </a:xfrm>
            <a:custGeom>
              <a:avLst/>
              <a:gdLst>
                <a:gd name="T0" fmla="*/ 47 w 95"/>
                <a:gd name="T1" fmla="*/ 0 h 95"/>
                <a:gd name="T2" fmla="*/ 0 w 95"/>
                <a:gd name="T3" fmla="*/ 47 h 95"/>
                <a:gd name="T4" fmla="*/ 47 w 95"/>
                <a:gd name="T5" fmla="*/ 95 h 95"/>
                <a:gd name="T6" fmla="*/ 95 w 95"/>
                <a:gd name="T7" fmla="*/ 47 h 95"/>
                <a:gd name="T8" fmla="*/ 47 w 95"/>
                <a:gd name="T9" fmla="*/ 0 h 95"/>
                <a:gd name="T10" fmla="*/ 24 w 95"/>
                <a:gd name="T11" fmla="*/ 24 h 95"/>
                <a:gd name="T12" fmla="*/ 22 w 95"/>
                <a:gd name="T13" fmla="*/ 20 h 95"/>
                <a:gd name="T14" fmla="*/ 26 w 95"/>
                <a:gd name="T15" fmla="*/ 13 h 95"/>
                <a:gd name="T16" fmla="*/ 34 w 95"/>
                <a:gd name="T17" fmla="*/ 14 h 95"/>
                <a:gd name="T18" fmla="*/ 35 w 95"/>
                <a:gd name="T19" fmla="*/ 18 h 95"/>
                <a:gd name="T20" fmla="*/ 29 w 95"/>
                <a:gd name="T21" fmla="*/ 20 h 95"/>
                <a:gd name="T22" fmla="*/ 24 w 95"/>
                <a:gd name="T23" fmla="*/ 24 h 95"/>
                <a:gd name="T24" fmla="*/ 30 w 95"/>
                <a:gd name="T25" fmla="*/ 43 h 95"/>
                <a:gd name="T26" fmla="*/ 26 w 95"/>
                <a:gd name="T27" fmla="*/ 34 h 95"/>
                <a:gd name="T28" fmla="*/ 30 w 95"/>
                <a:gd name="T29" fmla="*/ 25 h 95"/>
                <a:gd name="T30" fmla="*/ 34 w 95"/>
                <a:gd name="T31" fmla="*/ 34 h 95"/>
                <a:gd name="T32" fmla="*/ 30 w 95"/>
                <a:gd name="T33" fmla="*/ 43 h 95"/>
                <a:gd name="T34" fmla="*/ 47 w 95"/>
                <a:gd name="T35" fmla="*/ 87 h 95"/>
                <a:gd name="T36" fmla="*/ 33 w 95"/>
                <a:gd name="T37" fmla="*/ 75 h 95"/>
                <a:gd name="T38" fmla="*/ 47 w 95"/>
                <a:gd name="T39" fmla="*/ 62 h 95"/>
                <a:gd name="T40" fmla="*/ 61 w 95"/>
                <a:gd name="T41" fmla="*/ 75 h 95"/>
                <a:gd name="T42" fmla="*/ 47 w 95"/>
                <a:gd name="T43" fmla="*/ 87 h 95"/>
                <a:gd name="T44" fmla="*/ 65 w 95"/>
                <a:gd name="T45" fmla="*/ 43 h 95"/>
                <a:gd name="T46" fmla="*/ 61 w 95"/>
                <a:gd name="T47" fmla="*/ 34 h 95"/>
                <a:gd name="T48" fmla="*/ 65 w 95"/>
                <a:gd name="T49" fmla="*/ 25 h 95"/>
                <a:gd name="T50" fmla="*/ 69 w 95"/>
                <a:gd name="T51" fmla="*/ 34 h 95"/>
                <a:gd name="T52" fmla="*/ 65 w 95"/>
                <a:gd name="T53" fmla="*/ 43 h 95"/>
                <a:gd name="T54" fmla="*/ 71 w 95"/>
                <a:gd name="T55" fmla="*/ 24 h 95"/>
                <a:gd name="T56" fmla="*/ 66 w 95"/>
                <a:gd name="T57" fmla="*/ 20 h 95"/>
                <a:gd name="T58" fmla="*/ 59 w 95"/>
                <a:gd name="T59" fmla="*/ 18 h 95"/>
                <a:gd name="T60" fmla="*/ 61 w 95"/>
                <a:gd name="T61" fmla="*/ 14 h 95"/>
                <a:gd name="T62" fmla="*/ 69 w 95"/>
                <a:gd name="T63" fmla="*/ 13 h 95"/>
                <a:gd name="T64" fmla="*/ 73 w 95"/>
                <a:gd name="T65" fmla="*/ 20 h 95"/>
                <a:gd name="T66" fmla="*/ 71 w 95"/>
                <a:gd name="T67" fmla="*/ 2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95">
                  <a:moveTo>
                    <a:pt x="47" y="0"/>
                  </a:moveTo>
                  <a:cubicBezTo>
                    <a:pt x="21" y="0"/>
                    <a:pt x="0" y="21"/>
                    <a:pt x="0" y="47"/>
                  </a:cubicBezTo>
                  <a:cubicBezTo>
                    <a:pt x="0" y="74"/>
                    <a:pt x="21" y="95"/>
                    <a:pt x="47" y="95"/>
                  </a:cubicBezTo>
                  <a:cubicBezTo>
                    <a:pt x="74" y="95"/>
                    <a:pt x="95" y="74"/>
                    <a:pt x="95" y="47"/>
                  </a:cubicBezTo>
                  <a:cubicBezTo>
                    <a:pt x="95" y="21"/>
                    <a:pt x="74" y="0"/>
                    <a:pt x="47" y="0"/>
                  </a:cubicBezTo>
                  <a:close/>
                  <a:moveTo>
                    <a:pt x="24" y="24"/>
                  </a:moveTo>
                  <a:cubicBezTo>
                    <a:pt x="23" y="24"/>
                    <a:pt x="22" y="23"/>
                    <a:pt x="22" y="20"/>
                  </a:cubicBezTo>
                  <a:cubicBezTo>
                    <a:pt x="22" y="18"/>
                    <a:pt x="23" y="15"/>
                    <a:pt x="26" y="13"/>
                  </a:cubicBezTo>
                  <a:cubicBezTo>
                    <a:pt x="29" y="12"/>
                    <a:pt x="32" y="13"/>
                    <a:pt x="34" y="14"/>
                  </a:cubicBezTo>
                  <a:cubicBezTo>
                    <a:pt x="36" y="15"/>
                    <a:pt x="36" y="17"/>
                    <a:pt x="35" y="18"/>
                  </a:cubicBezTo>
                  <a:cubicBezTo>
                    <a:pt x="34" y="19"/>
                    <a:pt x="31" y="18"/>
                    <a:pt x="29" y="20"/>
                  </a:cubicBezTo>
                  <a:cubicBezTo>
                    <a:pt x="27" y="21"/>
                    <a:pt x="26" y="23"/>
                    <a:pt x="24" y="24"/>
                  </a:cubicBezTo>
                  <a:close/>
                  <a:moveTo>
                    <a:pt x="30" y="43"/>
                  </a:moveTo>
                  <a:cubicBezTo>
                    <a:pt x="28" y="43"/>
                    <a:pt x="26" y="39"/>
                    <a:pt x="26" y="34"/>
                  </a:cubicBezTo>
                  <a:cubicBezTo>
                    <a:pt x="26" y="29"/>
                    <a:pt x="28" y="25"/>
                    <a:pt x="30" y="25"/>
                  </a:cubicBezTo>
                  <a:cubicBezTo>
                    <a:pt x="32" y="25"/>
                    <a:pt x="34" y="29"/>
                    <a:pt x="34" y="34"/>
                  </a:cubicBezTo>
                  <a:cubicBezTo>
                    <a:pt x="34" y="39"/>
                    <a:pt x="32" y="43"/>
                    <a:pt x="30" y="43"/>
                  </a:cubicBezTo>
                  <a:close/>
                  <a:moveTo>
                    <a:pt x="47" y="87"/>
                  </a:moveTo>
                  <a:cubicBezTo>
                    <a:pt x="38" y="87"/>
                    <a:pt x="33" y="82"/>
                    <a:pt x="33" y="75"/>
                  </a:cubicBezTo>
                  <a:cubicBezTo>
                    <a:pt x="33" y="68"/>
                    <a:pt x="38" y="62"/>
                    <a:pt x="47" y="62"/>
                  </a:cubicBezTo>
                  <a:cubicBezTo>
                    <a:pt x="57" y="62"/>
                    <a:pt x="61" y="68"/>
                    <a:pt x="61" y="75"/>
                  </a:cubicBezTo>
                  <a:cubicBezTo>
                    <a:pt x="61" y="82"/>
                    <a:pt x="57" y="87"/>
                    <a:pt x="47" y="87"/>
                  </a:cubicBezTo>
                  <a:close/>
                  <a:moveTo>
                    <a:pt x="65" y="43"/>
                  </a:moveTo>
                  <a:cubicBezTo>
                    <a:pt x="63" y="43"/>
                    <a:pt x="61" y="39"/>
                    <a:pt x="61" y="34"/>
                  </a:cubicBezTo>
                  <a:cubicBezTo>
                    <a:pt x="61" y="29"/>
                    <a:pt x="63" y="25"/>
                    <a:pt x="65" y="25"/>
                  </a:cubicBezTo>
                  <a:cubicBezTo>
                    <a:pt x="67" y="25"/>
                    <a:pt x="69" y="29"/>
                    <a:pt x="69" y="34"/>
                  </a:cubicBezTo>
                  <a:cubicBezTo>
                    <a:pt x="69" y="39"/>
                    <a:pt x="67" y="43"/>
                    <a:pt x="65" y="43"/>
                  </a:cubicBezTo>
                  <a:close/>
                  <a:moveTo>
                    <a:pt x="71" y="24"/>
                  </a:moveTo>
                  <a:cubicBezTo>
                    <a:pt x="68" y="23"/>
                    <a:pt x="68" y="21"/>
                    <a:pt x="66" y="20"/>
                  </a:cubicBezTo>
                  <a:cubicBezTo>
                    <a:pt x="63" y="18"/>
                    <a:pt x="61" y="19"/>
                    <a:pt x="59" y="18"/>
                  </a:cubicBezTo>
                  <a:cubicBezTo>
                    <a:pt x="59" y="17"/>
                    <a:pt x="59" y="15"/>
                    <a:pt x="61" y="14"/>
                  </a:cubicBezTo>
                  <a:cubicBezTo>
                    <a:pt x="63" y="13"/>
                    <a:pt x="66" y="12"/>
                    <a:pt x="69" y="13"/>
                  </a:cubicBezTo>
                  <a:cubicBezTo>
                    <a:pt x="72" y="15"/>
                    <a:pt x="73" y="18"/>
                    <a:pt x="73" y="20"/>
                  </a:cubicBezTo>
                  <a:cubicBezTo>
                    <a:pt x="73" y="23"/>
                    <a:pt x="72" y="24"/>
                    <a:pt x="71" y="24"/>
                  </a:cubicBezTo>
                  <a:close/>
                </a:path>
              </a:pathLst>
            </a:custGeom>
            <a:solidFill>
              <a:srgbClr val="C0C1C1"/>
            </a:solidFill>
            <a:ln>
              <a:noFill/>
            </a:ln>
            <a:extLst/>
          </p:spPr>
          <p:txBody>
            <a:bodyPr vert="horz" wrap="square" lIns="91422" tIns="45712" rIns="91422" bIns="45712" numCol="1" anchor="t" anchorCtr="0" compatLnSpc="1">
              <a:prstTxWarp prst="textNoShape">
                <a:avLst/>
              </a:prstTxWarp>
            </a:bodyPr>
            <a:lstStyle/>
            <a:p>
              <a:pPr defTabSz="914185"/>
              <a:endParaRPr lang="en-US" dirty="0">
                <a:solidFill>
                  <a:srgbClr val="000000"/>
                </a:solidFill>
              </a:endParaRPr>
            </a:p>
          </p:txBody>
        </p:sp>
      </p:grpSp>
      <p:grpSp>
        <p:nvGrpSpPr>
          <p:cNvPr id="21" name="Group 20"/>
          <p:cNvGrpSpPr/>
          <p:nvPr/>
        </p:nvGrpSpPr>
        <p:grpSpPr>
          <a:xfrm>
            <a:off x="274639" y="1522405"/>
            <a:ext cx="3922888" cy="4726906"/>
            <a:chOff x="274639" y="1522405"/>
            <a:chExt cx="3922888" cy="4726906"/>
          </a:xfrm>
        </p:grpSpPr>
        <p:sp>
          <p:nvSpPr>
            <p:cNvPr id="33" name="Rectangle 32"/>
            <p:cNvSpPr/>
            <p:nvPr/>
          </p:nvSpPr>
          <p:spPr bwMode="auto">
            <a:xfrm>
              <a:off x="274639"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p:cNvSpPr/>
            <p:nvPr/>
          </p:nvSpPr>
          <p:spPr bwMode="auto">
            <a:xfrm>
              <a:off x="1312314" y="1963379"/>
              <a:ext cx="1847537" cy="230232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379464" y="4846153"/>
              <a:ext cx="3713238" cy="1200329"/>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…of senior managers admit to </a:t>
              </a:r>
              <a:r>
                <a:rPr lang="en-US" sz="2000" spc="-100" dirty="0">
                  <a:ln w="3175">
                    <a:noFill/>
                  </a:ln>
                  <a:solidFill>
                    <a:srgbClr val="4C4C4C"/>
                  </a:solidFill>
                  <a:latin typeface="Segoe UI Semibold" panose="020B0702040204020203" pitchFamily="34" charset="0"/>
                  <a:cs typeface="Segoe UI Semibold" panose="020B0702040204020203" pitchFamily="34" charset="0"/>
                </a:rPr>
                <a:t>regularly</a:t>
              </a:r>
              <a:r>
                <a:rPr lang="en-US" sz="2000" spc="-100" dirty="0">
                  <a:ln w="3175">
                    <a:noFill/>
                  </a:ln>
                  <a:solidFill>
                    <a:srgbClr val="4C4C4C"/>
                  </a:solidFill>
                </a:rPr>
                <a:t> uploading work files to a personal email or cloud account</a:t>
              </a:r>
              <a:r>
                <a:rPr lang="en-US" sz="2000" spc="-100" baseline="30000" dirty="0">
                  <a:ln w="3175">
                    <a:noFill/>
                  </a:ln>
                  <a:solidFill>
                    <a:srgbClr val="4C4C4C"/>
                  </a:solidFill>
                </a:rPr>
                <a:t>1</a:t>
              </a:r>
            </a:p>
          </p:txBody>
        </p:sp>
        <p:graphicFrame>
          <p:nvGraphicFramePr>
            <p:cNvPr id="35" name="Chart 34"/>
            <p:cNvGraphicFramePr/>
            <p:nvPr>
              <p:extLst/>
            </p:nvPr>
          </p:nvGraphicFramePr>
          <p:xfrm>
            <a:off x="482559" y="1631981"/>
            <a:ext cx="3507049" cy="3017520"/>
          </p:xfrm>
          <a:graphic>
            <a:graphicData uri="http://schemas.openxmlformats.org/drawingml/2006/chart">
              <c:chart xmlns:c="http://schemas.openxmlformats.org/drawingml/2006/chart" xmlns:r="http://schemas.openxmlformats.org/officeDocument/2006/relationships" r:id="rId4"/>
            </a:graphicData>
          </a:graphic>
        </p:graphicFrame>
        <p:sp>
          <p:nvSpPr>
            <p:cNvPr id="36" name="TextBox 35"/>
            <p:cNvSpPr txBox="1"/>
            <p:nvPr/>
          </p:nvSpPr>
          <p:spPr>
            <a:xfrm>
              <a:off x="1409486" y="2380194"/>
              <a:ext cx="17503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87%</a:t>
              </a:r>
            </a:p>
          </p:txBody>
        </p:sp>
        <p:sp>
          <p:nvSpPr>
            <p:cNvPr id="37" name="Freeform 22"/>
            <p:cNvSpPr>
              <a:spLocks noChangeAspect="1" noEditPoints="1"/>
            </p:cNvSpPr>
            <p:nvPr/>
          </p:nvSpPr>
          <p:spPr bwMode="black">
            <a:xfrm>
              <a:off x="2219181" y="3298172"/>
              <a:ext cx="490487" cy="381510"/>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C0C1C1"/>
            </a:solidFill>
            <a:ln>
              <a:noFill/>
            </a:ln>
          </p:spPr>
          <p:txBody>
            <a:bodyPr vert="horz" wrap="square" lIns="89621" tIns="44811" rIns="89621" bIns="44811" numCol="1" anchor="t" anchorCtr="0" compatLnSpc="1">
              <a:prstTxWarp prst="textNoShape">
                <a:avLst/>
              </a:prstTxWarp>
            </a:bodyPr>
            <a:lstStyle/>
            <a:p>
              <a:pPr defTabSz="914185"/>
              <a:endParaRPr lang="en-US" dirty="0">
                <a:solidFill>
                  <a:srgbClr val="FFFFFF"/>
                </a:solidFill>
              </a:endParaRPr>
            </a:p>
          </p:txBody>
        </p:sp>
        <p:sp>
          <p:nvSpPr>
            <p:cNvPr id="38" name="Freeform 37"/>
            <p:cNvSpPr>
              <a:spLocks noChangeAspect="1"/>
            </p:cNvSpPr>
            <p:nvPr/>
          </p:nvSpPr>
          <p:spPr bwMode="black">
            <a:xfrm>
              <a:off x="1739815" y="3350973"/>
              <a:ext cx="354859" cy="314979"/>
            </a:xfrm>
            <a:custGeom>
              <a:avLst/>
              <a:gdLst>
                <a:gd name="connsiteX0" fmla="*/ 444931 w 444931"/>
                <a:gd name="connsiteY0" fmla="*/ 85811 h 316789"/>
                <a:gd name="connsiteX1" fmla="*/ 444931 w 444931"/>
                <a:gd name="connsiteY1" fmla="*/ 316789 h 316789"/>
                <a:gd name="connsiteX2" fmla="*/ 0 w 444931"/>
                <a:gd name="connsiteY2" fmla="*/ 316789 h 316789"/>
                <a:gd name="connsiteX3" fmla="*/ 0 w 444931"/>
                <a:gd name="connsiteY3" fmla="*/ 90868 h 316789"/>
                <a:gd name="connsiteX4" fmla="*/ 216980 w 444931"/>
                <a:gd name="connsiteY4" fmla="*/ 211312 h 316789"/>
                <a:gd name="connsiteX5" fmla="*/ 217910 w 444931"/>
                <a:gd name="connsiteY5" fmla="*/ 209638 h 316789"/>
                <a:gd name="connsiteX6" fmla="*/ 218839 w 444931"/>
                <a:gd name="connsiteY6" fmla="*/ 211313 h 316789"/>
                <a:gd name="connsiteX7" fmla="*/ 0 w 444931"/>
                <a:gd name="connsiteY7" fmla="*/ 0 h 316789"/>
                <a:gd name="connsiteX8" fmla="*/ 444931 w 444931"/>
                <a:gd name="connsiteY8" fmla="*/ 0 h 316789"/>
                <a:gd name="connsiteX9" fmla="*/ 444931 w 444931"/>
                <a:gd name="connsiteY9" fmla="*/ 33520 h 316789"/>
                <a:gd name="connsiteX10" fmla="*/ 217910 w 444931"/>
                <a:gd name="connsiteY10" fmla="*/ 159538 h 316789"/>
                <a:gd name="connsiteX11" fmla="*/ 0 w 444931"/>
                <a:gd name="connsiteY11" fmla="*/ 38578 h 31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931" h="316789">
                  <a:moveTo>
                    <a:pt x="444931" y="85811"/>
                  </a:moveTo>
                  <a:lnTo>
                    <a:pt x="444931" y="316789"/>
                  </a:lnTo>
                  <a:lnTo>
                    <a:pt x="0" y="316789"/>
                  </a:lnTo>
                  <a:lnTo>
                    <a:pt x="0" y="90868"/>
                  </a:lnTo>
                  <a:lnTo>
                    <a:pt x="216980" y="211312"/>
                  </a:lnTo>
                  <a:lnTo>
                    <a:pt x="217910" y="209638"/>
                  </a:lnTo>
                  <a:lnTo>
                    <a:pt x="218839" y="211313"/>
                  </a:lnTo>
                  <a:close/>
                  <a:moveTo>
                    <a:pt x="0" y="0"/>
                  </a:moveTo>
                  <a:lnTo>
                    <a:pt x="444931" y="0"/>
                  </a:lnTo>
                  <a:lnTo>
                    <a:pt x="444931" y="33520"/>
                  </a:lnTo>
                  <a:lnTo>
                    <a:pt x="217910" y="159538"/>
                  </a:lnTo>
                  <a:lnTo>
                    <a:pt x="0" y="38578"/>
                  </a:lnTo>
                  <a:close/>
                </a:path>
              </a:pathLst>
            </a:custGeom>
            <a:solidFill>
              <a:srgbClr val="C0C1C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1" tIns="143392" rIns="179241" bIns="143392"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p:nvPr/>
        </p:nvGrpSpPr>
        <p:grpSpPr>
          <a:xfrm>
            <a:off x="8241315" y="1522405"/>
            <a:ext cx="3922888" cy="4726906"/>
            <a:chOff x="8241315" y="1522405"/>
            <a:chExt cx="3922888" cy="4726906"/>
          </a:xfrm>
        </p:grpSpPr>
        <p:grpSp>
          <p:nvGrpSpPr>
            <p:cNvPr id="23" name="Group 22"/>
            <p:cNvGrpSpPr/>
            <p:nvPr/>
          </p:nvGrpSpPr>
          <p:grpSpPr>
            <a:xfrm>
              <a:off x="8241315" y="1522405"/>
              <a:ext cx="3922888" cy="4726906"/>
              <a:chOff x="4257977" y="1522405"/>
              <a:chExt cx="3922888" cy="4726906"/>
            </a:xfrm>
          </p:grpSpPr>
          <p:sp>
            <p:nvSpPr>
              <p:cNvPr id="24" name="Rectangle 23"/>
              <p:cNvSpPr/>
              <p:nvPr/>
            </p:nvSpPr>
            <p:spPr bwMode="auto">
              <a:xfrm>
                <a:off x="4257977" y="1522405"/>
                <a:ext cx="3922888" cy="472690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Box 25"/>
              <p:cNvSpPr txBox="1"/>
              <p:nvPr/>
            </p:nvSpPr>
            <p:spPr>
              <a:xfrm>
                <a:off x="4492777" y="4984653"/>
                <a:ext cx="3453288" cy="923330"/>
              </a:xfrm>
              <a:prstGeom prst="rect">
                <a:avLst/>
              </a:prstGeom>
              <a:noFill/>
            </p:spPr>
            <p:txBody>
              <a:bodyPr wrap="square" lIns="0" tIns="182880" rIns="0" bIns="182880" rtlCol="0">
                <a:spAutoFit/>
              </a:bodyPr>
              <a:lstStyle/>
              <a:p>
                <a:pPr algn="ctr">
                  <a:lnSpc>
                    <a:spcPct val="90000"/>
                  </a:lnSpc>
                  <a:spcAft>
                    <a:spcPts val="600"/>
                  </a:spcAft>
                </a:pPr>
                <a:r>
                  <a:rPr lang="en-US" sz="2000" spc="-100" dirty="0">
                    <a:ln w="3175">
                      <a:noFill/>
                    </a:ln>
                    <a:solidFill>
                      <a:srgbClr val="4C4C4C"/>
                    </a:solidFill>
                  </a:rPr>
                  <a:t>Average per record </a:t>
                </a:r>
                <a:r>
                  <a:rPr lang="en-US" sz="2000" spc="-100" dirty="0">
                    <a:ln w="3175">
                      <a:noFill/>
                    </a:ln>
                    <a:solidFill>
                      <a:srgbClr val="4C4C4C"/>
                    </a:solidFill>
                    <a:latin typeface="Segoe UI Semibold" panose="020B0702040204020203" pitchFamily="34" charset="0"/>
                    <a:cs typeface="Segoe UI Semibold" panose="020B0702040204020203" pitchFamily="34" charset="0"/>
                  </a:rPr>
                  <a:t>cost of a data breach</a:t>
                </a:r>
                <a:r>
                  <a:rPr lang="en-US" sz="2000" spc="-100" dirty="0">
                    <a:ln w="3175">
                      <a:noFill/>
                    </a:ln>
                    <a:solidFill>
                      <a:srgbClr val="4C4C4C"/>
                    </a:solidFill>
                  </a:rPr>
                  <a:t> across all industries</a:t>
                </a:r>
                <a:r>
                  <a:rPr lang="en-US" sz="2000" spc="-100" baseline="30000" dirty="0">
                    <a:ln w="3175">
                      <a:noFill/>
                    </a:ln>
                    <a:solidFill>
                      <a:srgbClr val="4C4C4C"/>
                    </a:solidFill>
                  </a:rPr>
                  <a:t>2</a:t>
                </a:r>
              </a:p>
            </p:txBody>
          </p:sp>
          <p:sp>
            <p:nvSpPr>
              <p:cNvPr id="30" name="TextBox 29"/>
              <p:cNvSpPr txBox="1"/>
              <p:nvPr/>
            </p:nvSpPr>
            <p:spPr>
              <a:xfrm>
                <a:off x="4646310" y="1895369"/>
                <a:ext cx="1871266" cy="960263"/>
              </a:xfrm>
              <a:prstGeom prst="rect">
                <a:avLst/>
              </a:prstGeom>
              <a:noFill/>
            </p:spPr>
            <p:txBody>
              <a:bodyPr wrap="square" lIns="182880" tIns="146304" rIns="182880" bIns="146304" rtlCol="0">
                <a:spAutoFit/>
              </a:bodyPr>
              <a:lstStyle/>
              <a:p>
                <a:pPr algn="ctr">
                  <a:lnSpc>
                    <a:spcPct val="90000"/>
                  </a:lnSpc>
                  <a:spcAft>
                    <a:spcPts val="600"/>
                  </a:spcAft>
                </a:pPr>
                <a:r>
                  <a:rPr lang="en-US" sz="4800" b="1" spc="-300" dirty="0">
                    <a:ln w="3175">
                      <a:noFill/>
                    </a:ln>
                    <a:solidFill>
                      <a:srgbClr val="717171"/>
                    </a:solidFill>
                  </a:rPr>
                  <a:t>$240</a:t>
                </a:r>
              </a:p>
            </p:txBody>
          </p:sp>
          <p:sp>
            <p:nvSpPr>
              <p:cNvPr id="39" name="TextBox 38"/>
              <p:cNvSpPr txBox="1"/>
              <p:nvPr/>
            </p:nvSpPr>
            <p:spPr>
              <a:xfrm>
                <a:off x="4493721" y="2619486"/>
                <a:ext cx="1871266" cy="849463"/>
              </a:xfrm>
              <a:prstGeom prst="rect">
                <a:avLst/>
              </a:prstGeom>
              <a:noFill/>
            </p:spPr>
            <p:txBody>
              <a:bodyPr wrap="square" lIns="182880" tIns="146304" rIns="182880" bIns="146304" rtlCol="0">
                <a:spAutoFit/>
              </a:bodyPr>
              <a:lstStyle/>
              <a:p>
                <a:pPr algn="r">
                  <a:lnSpc>
                    <a:spcPct val="90000"/>
                  </a:lnSpc>
                  <a:spcAft>
                    <a:spcPts val="600"/>
                  </a:spcAft>
                </a:pPr>
                <a:r>
                  <a:rPr lang="en-US" sz="2000" b="1" dirty="0">
                    <a:ln w="3175">
                      <a:noFill/>
                    </a:ln>
                    <a:solidFill>
                      <a:srgbClr val="717171"/>
                    </a:solidFill>
                  </a:rPr>
                  <a:t>PER RECORD</a:t>
                </a:r>
              </a:p>
            </p:txBody>
          </p:sp>
        </p:grpSp>
        <p:sp>
          <p:nvSpPr>
            <p:cNvPr id="3" name="Rectangle 2"/>
            <p:cNvSpPr/>
            <p:nvPr/>
          </p:nvSpPr>
          <p:spPr bwMode="auto">
            <a:xfrm>
              <a:off x="10561363" y="1963379"/>
              <a:ext cx="1259493" cy="2540888"/>
            </a:xfrm>
            <a:prstGeom prst="rect">
              <a:avLst/>
            </a:prstGeom>
            <a:pattFill prst="narHorz">
              <a:fgClr>
                <a:srgbClr val="0078D7"/>
              </a:fgClr>
              <a:bgClr>
                <a:srgbClr val="F2F2F2"/>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Up Arrow 3"/>
            <p:cNvSpPr/>
            <p:nvPr/>
          </p:nvSpPr>
          <p:spPr bwMode="auto">
            <a:xfrm>
              <a:off x="10835310" y="2380194"/>
              <a:ext cx="689318" cy="2124073"/>
            </a:xfrm>
            <a:prstGeom prst="upArrow">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8750105" y="4504267"/>
              <a:ext cx="3179298" cy="45719"/>
            </a:xfrm>
            <a:prstGeom prst="rect">
              <a:avLst/>
            </a:prstGeom>
            <a:solidFill>
              <a:srgbClr val="D1D1D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 name="Elbow Connector 7"/>
            <p:cNvCxnSpPr/>
            <p:nvPr/>
          </p:nvCxnSpPr>
          <p:spPr>
            <a:xfrm>
              <a:off x="9759858" y="3405255"/>
              <a:ext cx="726751" cy="348482"/>
            </a:xfrm>
            <a:prstGeom prst="bentConnector3">
              <a:avLst>
                <a:gd name="adj1" fmla="val -678"/>
              </a:avLst>
            </a:prstGeom>
            <a:ln>
              <a:solidFill>
                <a:schemeClr val="tx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 name="Left Bracket 15"/>
            <p:cNvSpPr/>
            <p:nvPr/>
          </p:nvSpPr>
          <p:spPr>
            <a:xfrm>
              <a:off x="10486609" y="1963379"/>
              <a:ext cx="45719" cy="2540888"/>
            </a:xfrm>
            <a:prstGeom prst="leftBracket">
              <a:avLst/>
            </a:prstGeom>
            <a:ln>
              <a:solidFill>
                <a:schemeClr val="tx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505050"/>
                </a:solidFill>
              </a:endParaRPr>
            </a:p>
          </p:txBody>
        </p:sp>
      </p:grpSp>
      <p:sp>
        <p:nvSpPr>
          <p:cNvPr id="45" name="Rectangle 44"/>
          <p:cNvSpPr/>
          <p:nvPr/>
        </p:nvSpPr>
        <p:spPr>
          <a:xfrm>
            <a:off x="274639" y="6530342"/>
            <a:ext cx="7362183" cy="261610"/>
          </a:xfrm>
          <a:prstGeom prst="rect">
            <a:avLst/>
          </a:prstGeom>
        </p:spPr>
        <p:txBody>
          <a:bodyPr wrap="square">
            <a:spAutoFit/>
          </a:bodyPr>
          <a:lstStyle/>
          <a:p>
            <a:r>
              <a:rPr lang="en-US" sz="1050" baseline="30000" dirty="0">
                <a:solidFill>
                  <a:srgbClr val="FFFFFF">
                    <a:lumMod val="75000"/>
                  </a:srgbClr>
                </a:solidFill>
              </a:rPr>
              <a:t>1</a:t>
            </a:r>
            <a:r>
              <a:rPr lang="en-US" sz="1050" dirty="0">
                <a:solidFill>
                  <a:srgbClr val="FFFFFF">
                    <a:lumMod val="75000"/>
                  </a:srgbClr>
                </a:solidFill>
              </a:rPr>
              <a:t>Stroz Friedberg, “On The Pulse: Information Security In American Business,” 2013</a:t>
            </a:r>
          </a:p>
        </p:txBody>
      </p:sp>
    </p:spTree>
    <p:extLst>
      <p:ext uri="{BB962C8B-B14F-4D97-AF65-F5344CB8AC3E}">
        <p14:creationId xmlns:p14="http://schemas.microsoft.com/office/powerpoint/2010/main" val="174270257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31" name="Group 30"/>
          <p:cNvGrpSpPr>
            <a:grpSpLocks noChangeAspect="1"/>
          </p:cNvGrpSpPr>
          <p:nvPr/>
        </p:nvGrpSpPr>
        <p:grpSpPr>
          <a:xfrm>
            <a:off x="9290089" y="2595129"/>
            <a:ext cx="1259930" cy="516049"/>
            <a:chOff x="9123393" y="1688622"/>
            <a:chExt cx="2288279" cy="937244"/>
          </a:xfrm>
        </p:grpSpPr>
        <p:sp>
          <p:nvSpPr>
            <p:cNvPr id="37" name="Freeform 11"/>
            <p:cNvSpPr>
              <a:spLocks noEditPoints="1"/>
            </p:cNvSpPr>
            <p:nvPr/>
          </p:nvSpPr>
          <p:spPr bwMode="auto">
            <a:xfrm>
              <a:off x="9123393" y="1688622"/>
              <a:ext cx="1739631" cy="544500"/>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chemeClr val="accent3">
                <a:lumMod val="50000"/>
              </a:schemeClr>
            </a:solidFill>
            <a:ln w="0">
              <a:noFill/>
              <a:prstDash val="solid"/>
              <a:round/>
              <a:headEnd/>
              <a:tailEnd/>
            </a:ln>
          </p:spPr>
          <p:txBody>
            <a:bodyPr vert="horz" wrap="square" lIns="68570" tIns="34285" rIns="68570" bIns="34285" numCol="1" anchor="t" anchorCtr="0" compatLnSpc="1">
              <a:prstTxWarp prst="textNoShape">
                <a:avLst/>
              </a:prstTxWarp>
            </a:bodyPr>
            <a:lstStyle/>
            <a:p>
              <a:pPr defTabSz="685738">
                <a:defRPr/>
              </a:pPr>
              <a:endParaRPr lang="en-US" sz="1350" kern="0">
                <a:solidFill>
                  <a:srgbClr val="505050"/>
                </a:solidFill>
              </a:endParaRPr>
            </a:p>
          </p:txBody>
        </p:sp>
        <p:grpSp>
          <p:nvGrpSpPr>
            <p:cNvPr id="39" name="Group 38"/>
            <p:cNvGrpSpPr>
              <a:grpSpLocks noChangeAspect="1"/>
            </p:cNvGrpSpPr>
            <p:nvPr/>
          </p:nvGrpSpPr>
          <p:grpSpPr>
            <a:xfrm>
              <a:off x="10524888" y="1861397"/>
              <a:ext cx="886784" cy="764469"/>
              <a:chOff x="10524888" y="1861397"/>
              <a:chExt cx="886784" cy="764469"/>
            </a:xfrm>
          </p:grpSpPr>
          <p:sp>
            <p:nvSpPr>
              <p:cNvPr id="40" name="Isosceles Triangle 39"/>
              <p:cNvSpPr/>
              <p:nvPr/>
            </p:nvSpPr>
            <p:spPr bwMode="auto">
              <a:xfrm>
                <a:off x="10524888" y="1861397"/>
                <a:ext cx="886784" cy="764469"/>
              </a:xfrm>
              <a:prstGeom prst="triangle">
                <a:avLst/>
              </a:prstGeom>
              <a:solidFill>
                <a:schemeClr val="accent3">
                  <a:lumMod val="50000"/>
                </a:schemeClr>
              </a:solid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10899700" y="2092185"/>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p:cNvSpPr/>
              <p:nvPr/>
            </p:nvSpPr>
            <p:spPr bwMode="auto">
              <a:xfrm>
                <a:off x="10712294"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p:cNvSpPr/>
              <p:nvPr/>
            </p:nvSpPr>
            <p:spPr bwMode="auto">
              <a:xfrm>
                <a:off x="11077578"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p:cNvCxnSpPr/>
              <p:nvPr/>
            </p:nvCxnSpPr>
            <p:spPr>
              <a:xfrm flipH="1">
                <a:off x="10799212"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Oval 52"/>
              <p:cNvSpPr/>
              <p:nvPr/>
            </p:nvSpPr>
            <p:spPr bwMode="auto">
              <a:xfrm>
                <a:off x="10899700" y="2385706"/>
                <a:ext cx="137160" cy="13716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defRPr/>
                </a:pPr>
                <a:endParaRPr lang="en-US" kern="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p:cNvCxnSpPr/>
              <p:nvPr/>
            </p:nvCxnSpPr>
            <p:spPr>
              <a:xfrm flipH="1">
                <a:off x="10965898" y="2190286"/>
                <a:ext cx="4764" cy="27923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000188" y="2214939"/>
                <a:ext cx="137160" cy="209688"/>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sp>
        <p:nvSpPr>
          <p:cNvPr id="74" name="TextBox 73"/>
          <p:cNvSpPr txBox="1"/>
          <p:nvPr/>
        </p:nvSpPr>
        <p:spPr>
          <a:xfrm>
            <a:off x="1740626" y="2381946"/>
            <a:ext cx="3026373" cy="645337"/>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REVOKE</a:t>
            </a:r>
          </a:p>
        </p:txBody>
      </p:sp>
      <p:cxnSp>
        <p:nvCxnSpPr>
          <p:cNvPr id="36" name="Straight Arrow Connector 35"/>
          <p:cNvCxnSpPr/>
          <p:nvPr/>
        </p:nvCxnSpPr>
        <p:spPr>
          <a:xfrm flipH="1">
            <a:off x="5502597" y="2863024"/>
            <a:ext cx="3497084" cy="0"/>
          </a:xfrm>
          <a:prstGeom prst="straightConnector1">
            <a:avLst/>
          </a:prstGeom>
          <a:ln w="76200">
            <a:solidFill>
              <a:schemeClr val="bg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6022588" y="3230230"/>
            <a:ext cx="2457102" cy="338754"/>
          </a:xfrm>
          <a:prstGeom prst="rect">
            <a:avLst/>
          </a:prstGeom>
          <a:noFill/>
        </p:spPr>
        <p:txBody>
          <a:bodyPr wrap="square" lIns="0" tIns="0" rIns="0" bIns="0" rtlCol="0">
            <a:spAutoFit/>
          </a:bodyPr>
          <a:lstStyle/>
          <a:p>
            <a:pPr algn="ctr" defTabSz="685738">
              <a:lnSpc>
                <a:spcPct val="90000"/>
              </a:lnSpc>
              <a:spcAft>
                <a:spcPts val="900"/>
              </a:spcAft>
              <a:defRPr/>
            </a:pPr>
            <a:r>
              <a:rPr lang="en-US" sz="1199" kern="0" dirty="0" err="1">
                <a:gradFill>
                  <a:gsLst>
                    <a:gs pos="2917">
                      <a:srgbClr val="505050"/>
                    </a:gs>
                    <a:gs pos="30000">
                      <a:srgbClr val="505050"/>
                    </a:gs>
                  </a:gsLst>
                  <a:lin ang="5400000" scaled="0"/>
                </a:gradFill>
              </a:rPr>
              <a:t>Unenroll</a:t>
            </a:r>
            <a:r>
              <a:rPr lang="en-US" sz="1199" kern="0" dirty="0">
                <a:gradFill>
                  <a:gsLst>
                    <a:gs pos="2917">
                      <a:srgbClr val="505050"/>
                    </a:gs>
                    <a:gs pos="30000">
                      <a:srgbClr val="505050"/>
                    </a:gs>
                  </a:gsLst>
                  <a:lin ang="5400000" scaled="0"/>
                </a:gradFill>
              </a:rPr>
              <a:t> removes keys, and wipes the inaccessible enterprise data</a:t>
            </a:r>
          </a:p>
        </p:txBody>
      </p:sp>
      <p:sp>
        <p:nvSpPr>
          <p:cNvPr id="42" name="TextBox 41"/>
          <p:cNvSpPr txBox="1"/>
          <p:nvPr/>
        </p:nvSpPr>
        <p:spPr>
          <a:xfrm>
            <a:off x="1740626" y="2900962"/>
            <a:ext cx="1645384" cy="475830"/>
          </a:xfrm>
          <a:prstGeom prst="rect">
            <a:avLst/>
          </a:prstGeom>
          <a:noFill/>
        </p:spPr>
        <p:txBody>
          <a:bodyPr wrap="none" lIns="137141" tIns="109712" rIns="137141" bIns="109712" rtlCol="0">
            <a:spAutoFit/>
          </a:bodyPr>
          <a:lstStyle/>
          <a:p>
            <a:pPr defTabSz="685738">
              <a:lnSpc>
                <a:spcPct val="90000"/>
              </a:lnSpc>
              <a:spcAft>
                <a:spcPts val="450"/>
              </a:spcAft>
              <a:defRPr/>
            </a:pPr>
            <a:r>
              <a:rPr lang="en-US" kern="0" dirty="0">
                <a:gradFill>
                  <a:gsLst>
                    <a:gs pos="2917">
                      <a:srgbClr val="404040"/>
                    </a:gs>
                    <a:gs pos="30000">
                      <a:srgbClr val="404040"/>
                    </a:gs>
                  </a:gsLst>
                  <a:lin ang="5400000" scaled="0"/>
                </a:gradFill>
              </a:rPr>
              <a:t>(On </a:t>
            </a:r>
            <a:r>
              <a:rPr lang="en-US" kern="0" dirty="0" err="1">
                <a:gradFill>
                  <a:gsLst>
                    <a:gs pos="2917">
                      <a:srgbClr val="404040"/>
                    </a:gs>
                    <a:gs pos="30000">
                      <a:srgbClr val="404040"/>
                    </a:gs>
                  </a:gsLst>
                  <a:lin ang="5400000" scaled="0"/>
                </a:gradFill>
              </a:rPr>
              <a:t>unenroll</a:t>
            </a:r>
            <a:r>
              <a:rPr lang="en-US" kern="0" dirty="0">
                <a:gradFill>
                  <a:gsLst>
                    <a:gs pos="2917">
                      <a:srgbClr val="404040"/>
                    </a:gs>
                    <a:gs pos="30000">
                      <a:srgbClr val="404040"/>
                    </a:gs>
                  </a:gsLst>
                  <a:lin ang="5400000" scaled="0"/>
                </a:gradFill>
              </a:rPr>
              <a:t>)</a:t>
            </a:r>
          </a:p>
        </p:txBody>
      </p:sp>
      <p:sp>
        <p:nvSpPr>
          <p:cNvPr id="23" name="Rectangle 22"/>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6993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down)">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38" grpId="0"/>
      <p:bldP spid="4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Windows Information Protection</a:t>
            </a:r>
          </a:p>
        </p:txBody>
      </p:sp>
      <p:grpSp>
        <p:nvGrpSpPr>
          <p:cNvPr id="61" name="Group 60"/>
          <p:cNvGrpSpPr/>
          <p:nvPr/>
        </p:nvGrpSpPr>
        <p:grpSpPr>
          <a:xfrm>
            <a:off x="4918044" y="2437702"/>
            <a:ext cx="360872" cy="1180153"/>
            <a:chOff x="986498" y="1927841"/>
            <a:chExt cx="481231" cy="1573761"/>
          </a:xfrm>
        </p:grpSpPr>
        <p:sp>
          <p:nvSpPr>
            <p:cNvPr id="62" name="TextBox 61"/>
            <p:cNvSpPr txBox="1"/>
            <p:nvPr/>
          </p:nvSpPr>
          <p:spPr>
            <a:xfrm flipH="1">
              <a:off x="1023531" y="3282013"/>
              <a:ext cx="364094" cy="219589"/>
            </a:xfrm>
            <a:prstGeom prst="rect">
              <a:avLst/>
            </a:prstGeom>
          </p:spPr>
          <p:txBody>
            <a:bodyPr wrap="none" lIns="0" tIns="0" rIns="0" bIns="0">
              <a:spAutoFit/>
            </a:bodyPr>
            <a:lstStyle>
              <a:defPPr>
                <a:defRPr lang="en-US"/>
              </a:defPPr>
              <a:lvl1pPr>
                <a:defRPr sz="1600"/>
              </a:lvl1pPr>
            </a:lstStyle>
            <a:p>
              <a:pPr defTabSz="685738">
                <a:defRPr/>
              </a:pPr>
              <a:r>
                <a:rPr lang="en-US" sz="1049" kern="0" dirty="0">
                  <a:solidFill>
                    <a:srgbClr val="505050"/>
                  </a:solidFill>
                </a:rPr>
                <a:t>User</a:t>
              </a:r>
            </a:p>
          </p:txBody>
        </p:sp>
        <p:grpSp>
          <p:nvGrpSpPr>
            <p:cNvPr id="63" name="Group 62"/>
            <p:cNvGrpSpPr/>
            <p:nvPr/>
          </p:nvGrpSpPr>
          <p:grpSpPr>
            <a:xfrm flipH="1">
              <a:off x="986498" y="1927841"/>
              <a:ext cx="481231" cy="1245630"/>
              <a:chOff x="2255561" y="2057415"/>
              <a:chExt cx="481231" cy="1245630"/>
            </a:xfrm>
            <a:solidFill>
              <a:schemeClr val="accent3">
                <a:lumMod val="75000"/>
              </a:schemeClr>
            </a:solidFill>
          </p:grpSpPr>
          <p:sp>
            <p:nvSpPr>
              <p:cNvPr id="64" name="Freeform 63"/>
              <p:cNvSpPr>
                <a:spLocks/>
              </p:cNvSpPr>
              <p:nvPr/>
            </p:nvSpPr>
            <p:spPr bwMode="black">
              <a:xfrm>
                <a:off x="2255561" y="2288137"/>
                <a:ext cx="481231" cy="1014908"/>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noAutofit/>
              </a:bodyPr>
              <a:lstStyle/>
              <a:p>
                <a:pPr defTabSz="685738">
                  <a:defRPr/>
                </a:pPr>
                <a:endParaRPr lang="en-US" sz="1199" kern="0">
                  <a:solidFill>
                    <a:srgbClr val="505050"/>
                  </a:solidFill>
                </a:endParaRPr>
              </a:p>
            </p:txBody>
          </p:sp>
          <p:sp>
            <p:nvSpPr>
              <p:cNvPr id="65" name="Oval 38"/>
              <p:cNvSpPr>
                <a:spLocks noChangeArrowheads="1"/>
              </p:cNvSpPr>
              <p:nvPr/>
            </p:nvSpPr>
            <p:spPr bwMode="black">
              <a:xfrm>
                <a:off x="2394522" y="2057415"/>
                <a:ext cx="203309" cy="206003"/>
              </a:xfrm>
              <a:prstGeom prst="ellipse">
                <a:avLst/>
              </a:pr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738">
                  <a:defRPr/>
                </a:pPr>
                <a:endParaRPr lang="en-US" sz="1199" kern="0">
                  <a:solidFill>
                    <a:srgbClr val="505050"/>
                  </a:solidFill>
                </a:endParaRPr>
              </a:p>
            </p:txBody>
          </p:sp>
        </p:grpSp>
      </p:grpSp>
      <p:cxnSp>
        <p:nvCxnSpPr>
          <p:cNvPr id="68" name="Straight Arrow Connector 67"/>
          <p:cNvCxnSpPr/>
          <p:nvPr/>
        </p:nvCxnSpPr>
        <p:spPr>
          <a:xfrm flipH="1">
            <a:off x="5502597" y="2863024"/>
            <a:ext cx="3497084" cy="0"/>
          </a:xfrm>
          <a:prstGeom prst="straightConnector1">
            <a:avLst/>
          </a:prstGeom>
          <a:ln w="76200">
            <a:solidFill>
              <a:schemeClr val="bg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740626" y="2381945"/>
            <a:ext cx="2812625" cy="1116684"/>
          </a:xfrm>
          <a:prstGeom prst="rect">
            <a:avLst/>
          </a:prstGeom>
          <a:noFill/>
        </p:spPr>
        <p:txBody>
          <a:bodyPr wrap="square" lIns="137141" tIns="109712" rIns="137141" bIns="109712" rtlCol="0">
            <a:spAutoFit/>
          </a:bodyPr>
          <a:lstStyle/>
          <a:p>
            <a:pPr defTabSz="685738">
              <a:lnSpc>
                <a:spcPct val="90000"/>
              </a:lnSpc>
              <a:spcAft>
                <a:spcPts val="450"/>
              </a:spcAft>
              <a:defRPr/>
            </a:pPr>
            <a:r>
              <a:rPr lang="en-US" sz="3000" b="1" kern="0" spc="-75" dirty="0">
                <a:ln w="3175">
                  <a:noFill/>
                </a:ln>
                <a:solidFill>
                  <a:srgbClr val="505050"/>
                </a:solidFill>
              </a:rPr>
              <a:t>Intune / WIP /</a:t>
            </a:r>
          </a:p>
          <a:p>
            <a:pPr defTabSz="685738">
              <a:lnSpc>
                <a:spcPct val="90000"/>
              </a:lnSpc>
              <a:spcAft>
                <a:spcPts val="450"/>
              </a:spcAft>
              <a:defRPr/>
            </a:pPr>
            <a:r>
              <a:rPr lang="en-US" sz="3000" b="1" kern="0" spc="-75" dirty="0">
                <a:ln w="3175">
                  <a:noFill/>
                </a:ln>
                <a:solidFill>
                  <a:srgbClr val="505050"/>
                </a:solidFill>
              </a:rPr>
              <a:t>Walled Garden</a:t>
            </a:r>
          </a:p>
        </p:txBody>
      </p:sp>
      <p:sp>
        <p:nvSpPr>
          <p:cNvPr id="25" name="Freeform 20"/>
          <p:cNvSpPr>
            <a:spLocks noEditPoints="1"/>
          </p:cNvSpPr>
          <p:nvPr/>
        </p:nvSpPr>
        <p:spPr bwMode="black">
          <a:xfrm>
            <a:off x="9339903" y="2950903"/>
            <a:ext cx="838295" cy="58281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61720" tIns="30860" rIns="61720" bIns="30860" numCol="1" anchor="t" anchorCtr="0" compatLnSpc="1">
            <a:prstTxWarp prst="textNoShape">
              <a:avLst/>
            </a:prstTxWarp>
          </a:bodyPr>
          <a:lstStyle/>
          <a:p>
            <a:pPr defTabSz="685738">
              <a:defRPr/>
            </a:pPr>
            <a:endParaRPr lang="en-US" sz="675" kern="0" dirty="0">
              <a:solidFill>
                <a:srgbClr val="FFFFFF"/>
              </a:solidFill>
            </a:endParaRPr>
          </a:p>
        </p:txBody>
      </p:sp>
      <p:sp>
        <p:nvSpPr>
          <p:cNvPr id="28" name="Freeform 20"/>
          <p:cNvSpPr>
            <a:spLocks noEditPoints="1"/>
          </p:cNvSpPr>
          <p:nvPr/>
        </p:nvSpPr>
        <p:spPr bwMode="black">
          <a:xfrm>
            <a:off x="9339903" y="3885861"/>
            <a:ext cx="838295" cy="58281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61720" tIns="30860" rIns="61720" bIns="30860" numCol="1" anchor="t" anchorCtr="0" compatLnSpc="1">
            <a:prstTxWarp prst="textNoShape">
              <a:avLst/>
            </a:prstTxWarp>
          </a:bodyPr>
          <a:lstStyle/>
          <a:p>
            <a:pPr defTabSz="685738">
              <a:defRPr/>
            </a:pPr>
            <a:endParaRPr lang="en-US" sz="675" kern="0" dirty="0">
              <a:solidFill>
                <a:srgbClr val="FFFFFF"/>
              </a:solidFill>
            </a:endParaRPr>
          </a:p>
        </p:txBody>
      </p:sp>
      <p:pic>
        <p:nvPicPr>
          <p:cNvPr id="2" name="Snagit_PPTD90A"/>
          <p:cNvPicPr>
            <a:picLocks noChangeAspect="1"/>
          </p:cNvPicPr>
          <p:nvPr/>
        </p:nvPicPr>
        <p:blipFill rotWithShape="1">
          <a:blip r:embed="rId3" cstate="print">
            <a:extLst>
              <a:ext uri="{28A0092B-C50C-407E-A947-70E740481C1C}">
                <a14:useLocalDpi xmlns:a14="http://schemas.microsoft.com/office/drawing/2010/main" val="0"/>
              </a:ext>
            </a:extLst>
          </a:blip>
          <a:srcRect t="8371" r="43820" b="10708"/>
          <a:stretch/>
        </p:blipFill>
        <p:spPr>
          <a:xfrm>
            <a:off x="9638934" y="3120846"/>
            <a:ext cx="247182" cy="156015"/>
          </a:xfrm>
          <a:prstGeom prst="rect">
            <a:avLst/>
          </a:prstGeom>
        </p:spPr>
      </p:pic>
      <p:pic>
        <p:nvPicPr>
          <p:cNvPr id="4" name="Snagit_PPTAF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67208" y="4020347"/>
            <a:ext cx="183686" cy="217146"/>
          </a:xfrm>
          <a:prstGeom prst="rect">
            <a:avLst/>
          </a:prstGeom>
        </p:spPr>
      </p:pic>
      <p:sp>
        <p:nvSpPr>
          <p:cNvPr id="39" name="Rectangle 38"/>
          <p:cNvSpPr/>
          <p:nvPr/>
        </p:nvSpPr>
        <p:spPr>
          <a:xfrm>
            <a:off x="5531004" y="4512526"/>
            <a:ext cx="3972728" cy="432925"/>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rPr>
              <a:t>Common MDM support across Windows, iOS &amp; Android with Microsoft Intune</a:t>
            </a:r>
          </a:p>
        </p:txBody>
      </p:sp>
      <p:sp>
        <p:nvSpPr>
          <p:cNvPr id="40" name="Rectangle 39"/>
          <p:cNvSpPr/>
          <p:nvPr/>
        </p:nvSpPr>
        <p:spPr>
          <a:xfrm>
            <a:off x="5531004" y="3074789"/>
            <a:ext cx="3432964" cy="258404"/>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cs typeface="Segoe UI Semibold" panose="020B0702040204020203" pitchFamily="34" charset="0"/>
              </a:rPr>
              <a:t>Common developer experience across platforms</a:t>
            </a:r>
          </a:p>
        </p:txBody>
      </p:sp>
      <p:sp>
        <p:nvSpPr>
          <p:cNvPr id="41" name="Rectangle 40"/>
          <p:cNvSpPr/>
          <p:nvPr/>
        </p:nvSpPr>
        <p:spPr>
          <a:xfrm>
            <a:off x="5531003" y="3757385"/>
            <a:ext cx="3629877" cy="432925"/>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rPr>
              <a:t>iOS &amp; Android enabled via Intune App Wrapping Tool for IT Pros</a:t>
            </a:r>
          </a:p>
        </p:txBody>
      </p:sp>
      <p:sp>
        <p:nvSpPr>
          <p:cNvPr id="20" name="Rectangle 19"/>
          <p:cNvSpPr/>
          <p:nvPr/>
        </p:nvSpPr>
        <p:spPr>
          <a:xfrm>
            <a:off x="5570078" y="2461860"/>
            <a:ext cx="3604389" cy="263548"/>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cs typeface="Segoe UI Semibold" panose="020B0702040204020203" pitchFamily="34" charset="0"/>
              </a:rPr>
              <a:t>Microsoft Intune SDK for iOS &amp; Android</a:t>
            </a:r>
          </a:p>
        </p:txBody>
      </p:sp>
      <p:sp>
        <p:nvSpPr>
          <p:cNvPr id="21" name="Rectangle 20"/>
          <p:cNvSpPr/>
          <p:nvPr/>
        </p:nvSpPr>
        <p:spPr bwMode="auto">
          <a:xfrm>
            <a:off x="1555222" y="1799869"/>
            <a:ext cx="9326033" cy="5249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8" rIns="34968" bIns="69935" numCol="1" spcCol="0" rtlCol="0" fromWordArt="0" anchor="b" anchorCtr="0" forceAA="0" compatLnSpc="1">
            <a:prstTxWarp prst="textNoShape">
              <a:avLst/>
            </a:prstTxWarp>
            <a:noAutofit/>
          </a:bodyPr>
          <a:lstStyle/>
          <a:p>
            <a:pPr algn="ctr" defTabSz="699155"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a:xfrm>
            <a:off x="5532534" y="3382751"/>
            <a:ext cx="3629877" cy="263548"/>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rPr>
              <a:t>Windows enabled via policy</a:t>
            </a:r>
          </a:p>
        </p:txBody>
      </p:sp>
      <p:sp>
        <p:nvSpPr>
          <p:cNvPr id="26" name="Rectangle 25"/>
          <p:cNvSpPr/>
          <p:nvPr/>
        </p:nvSpPr>
        <p:spPr>
          <a:xfrm>
            <a:off x="5585227" y="2125857"/>
            <a:ext cx="3604389" cy="263548"/>
          </a:xfrm>
          <a:prstGeom prst="rect">
            <a:avLst/>
          </a:prstGeom>
        </p:spPr>
        <p:txBody>
          <a:bodyPr wrap="square">
            <a:spAutoFit/>
          </a:bodyPr>
          <a:lstStyle/>
          <a:p>
            <a:pPr defTabSz="685713">
              <a:lnSpc>
                <a:spcPct val="90000"/>
              </a:lnSpc>
              <a:spcAft>
                <a:spcPts val="882"/>
              </a:spcAft>
              <a:defRPr/>
            </a:pPr>
            <a:r>
              <a:rPr lang="en-US" sz="1199" kern="0" dirty="0">
                <a:solidFill>
                  <a:srgbClr val="404040"/>
                </a:solidFill>
                <a:cs typeface="Segoe UI Semibold" panose="020B0702040204020203" pitchFamily="34" charset="0"/>
              </a:rPr>
              <a:t>Windows APIs for Windows</a:t>
            </a:r>
          </a:p>
        </p:txBody>
      </p:sp>
      <p:sp>
        <p:nvSpPr>
          <p:cNvPr id="27" name="Freeform 20"/>
          <p:cNvSpPr>
            <a:spLocks noEditPoints="1"/>
          </p:cNvSpPr>
          <p:nvPr/>
        </p:nvSpPr>
        <p:spPr bwMode="black">
          <a:xfrm>
            <a:off x="9361041" y="2114463"/>
            <a:ext cx="838295" cy="58281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accent3">
              <a:lumMod val="50000"/>
            </a:schemeClr>
          </a:solidFill>
          <a:extLst/>
        </p:spPr>
        <p:txBody>
          <a:bodyPr vert="horz" wrap="square" lIns="61720" tIns="30860" rIns="61720" bIns="30860" numCol="1" anchor="t" anchorCtr="0" compatLnSpc="1">
            <a:prstTxWarp prst="textNoShape">
              <a:avLst/>
            </a:prstTxWarp>
          </a:bodyPr>
          <a:lstStyle/>
          <a:p>
            <a:pPr defTabSz="685738">
              <a:defRPr/>
            </a:pPr>
            <a:endParaRPr lang="en-US" sz="675" kern="0" dirty="0">
              <a:solidFill>
                <a:srgbClr val="FFFFFF"/>
              </a:solidFill>
            </a:endParaRPr>
          </a:p>
        </p:txBody>
      </p:sp>
      <p:pic>
        <p:nvPicPr>
          <p:cNvPr id="5" name="Picture 4"/>
          <p:cNvPicPr>
            <a:picLocks noChangeAspect="1"/>
          </p:cNvPicPr>
          <p:nvPr/>
        </p:nvPicPr>
        <p:blipFill>
          <a:blip r:embed="rId5"/>
          <a:stretch>
            <a:fillRect/>
          </a:stretch>
        </p:blipFill>
        <p:spPr>
          <a:xfrm>
            <a:off x="9651291" y="2231328"/>
            <a:ext cx="257797" cy="257797"/>
          </a:xfrm>
          <a:prstGeom prst="rect">
            <a:avLst/>
          </a:prstGeom>
        </p:spPr>
      </p:pic>
    </p:spTree>
    <p:extLst>
      <p:ext uri="{BB962C8B-B14F-4D97-AF65-F5344CB8AC3E}">
        <p14:creationId xmlns:p14="http://schemas.microsoft.com/office/powerpoint/2010/main" val="3099723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decel="10000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9" grpId="0"/>
      <p:bldP spid="40" grpId="0"/>
      <p:bldP spid="41" grpId="0"/>
      <p:bldP spid="20" grpId="0"/>
      <p:bldP spid="22" grpId="0"/>
      <p:bldP spid="26" grpId="0"/>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WIP Core Scenarios</a:t>
            </a:r>
          </a:p>
        </p:txBody>
      </p:sp>
      <p:sp>
        <p:nvSpPr>
          <p:cNvPr id="50" name="Rectangle 49"/>
          <p:cNvSpPr/>
          <p:nvPr/>
        </p:nvSpPr>
        <p:spPr bwMode="auto">
          <a:xfrm>
            <a:off x="1555884" y="1800111"/>
            <a:ext cx="9324711" cy="5248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555884" y="5741167"/>
            <a:ext cx="9324711" cy="37829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p:cNvSpPr txBox="1">
            <a:spLocks/>
          </p:cNvSpPr>
          <p:nvPr/>
        </p:nvSpPr>
        <p:spPr>
          <a:xfrm>
            <a:off x="1991602" y="2008155"/>
            <a:ext cx="8911607" cy="3925314"/>
          </a:xfrm>
          <a:prstGeom prst="rect">
            <a:avLst/>
          </a:prstGeom>
        </p:spPr>
        <p:txBody>
          <a:bodyPr vert="horz" wrap="square" lIns="109697" tIns="68560" rIns="109697" bIns="6856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51" indent="-257151" defTabSz="699493">
              <a:defRPr/>
            </a:pPr>
            <a:r>
              <a:rPr lang="en-US" sz="2399" dirty="0">
                <a:solidFill>
                  <a:schemeClr val="tx1"/>
                </a:solidFill>
              </a:rPr>
              <a:t>Enroll in MDM or use </a:t>
            </a:r>
            <a:r>
              <a:rPr lang="en-US" sz="2399" dirty="0" err="1">
                <a:solidFill>
                  <a:schemeClr val="tx1"/>
                </a:solidFill>
              </a:rPr>
              <a:t>Config</a:t>
            </a:r>
            <a:r>
              <a:rPr lang="en-US" sz="2399" dirty="0">
                <a:solidFill>
                  <a:schemeClr val="tx1"/>
                </a:solidFill>
              </a:rPr>
              <a:t> </a:t>
            </a:r>
            <a:r>
              <a:rPr lang="en-US" sz="2399" dirty="0" err="1">
                <a:solidFill>
                  <a:schemeClr val="tx1"/>
                </a:solidFill>
              </a:rPr>
              <a:t>Mgr</a:t>
            </a:r>
            <a:r>
              <a:rPr lang="en-US" sz="2399" dirty="0">
                <a:solidFill>
                  <a:schemeClr val="tx1"/>
                </a:solidFill>
              </a:rPr>
              <a:t> to get WIP policy</a:t>
            </a:r>
          </a:p>
          <a:p>
            <a:pPr marL="257151" indent="-257151" defTabSz="699493">
              <a:defRPr/>
            </a:pPr>
            <a:r>
              <a:rPr lang="en-US" sz="2399" dirty="0">
                <a:solidFill>
                  <a:schemeClr val="tx1"/>
                </a:solidFill>
              </a:rPr>
              <a:t>Only trusted apps access </a:t>
            </a:r>
            <a:r>
              <a:rPr lang="en-US" sz="2399" dirty="0" err="1">
                <a:solidFill>
                  <a:schemeClr val="tx1"/>
                </a:solidFill>
              </a:rPr>
              <a:t>corp</a:t>
            </a:r>
            <a:r>
              <a:rPr lang="en-US" sz="2399" dirty="0">
                <a:solidFill>
                  <a:schemeClr val="tx1"/>
                </a:solidFill>
              </a:rPr>
              <a:t> files &amp; network</a:t>
            </a:r>
          </a:p>
          <a:p>
            <a:pPr marL="438110" lvl="1" indent="-180959" defTabSz="699493">
              <a:defRPr/>
            </a:pPr>
            <a:r>
              <a:rPr lang="en-US" sz="1329" dirty="0">
                <a:solidFill>
                  <a:schemeClr val="tx1"/>
                </a:solidFill>
              </a:rPr>
              <a:t>WIP-aware apps can handle both work and personal files</a:t>
            </a:r>
          </a:p>
          <a:p>
            <a:pPr marL="438110" lvl="1" indent="-180959" defTabSz="699493">
              <a:defRPr/>
            </a:pPr>
            <a:r>
              <a:rPr lang="en-US" sz="1329" dirty="0">
                <a:solidFill>
                  <a:schemeClr val="tx1"/>
                </a:solidFill>
              </a:rPr>
              <a:t>Unaware apps encrypt all files when managed</a:t>
            </a:r>
          </a:p>
          <a:p>
            <a:pPr marL="257151" indent="-257151" defTabSz="699493">
              <a:defRPr/>
            </a:pPr>
            <a:r>
              <a:rPr lang="en-US" sz="2399" dirty="0">
                <a:solidFill>
                  <a:schemeClr val="tx1"/>
                </a:solidFill>
              </a:rPr>
              <a:t>Restrict work data going to personal</a:t>
            </a:r>
          </a:p>
          <a:p>
            <a:pPr marL="438110" lvl="1" indent="-180959" defTabSz="699493">
              <a:defRPr/>
            </a:pPr>
            <a:r>
              <a:rPr lang="en-US" sz="1329" dirty="0">
                <a:solidFill>
                  <a:schemeClr val="tx1"/>
                </a:solidFill>
              </a:rPr>
              <a:t>Paste, Drag/Drop, Windows Share contract</a:t>
            </a:r>
          </a:p>
          <a:p>
            <a:pPr marL="438110" lvl="1" indent="-180959" defTabSz="699493">
              <a:defRPr/>
            </a:pPr>
            <a:r>
              <a:rPr lang="en-US" sz="1329" dirty="0">
                <a:solidFill>
                  <a:schemeClr val="tx1"/>
                </a:solidFill>
              </a:rPr>
              <a:t>If you allow user overrides, actions audited</a:t>
            </a:r>
          </a:p>
          <a:p>
            <a:pPr marL="438110" lvl="1" indent="-180959" defTabSz="699493">
              <a:defRPr/>
            </a:pPr>
            <a:r>
              <a:rPr lang="en-US" sz="1329" dirty="0">
                <a:solidFill>
                  <a:schemeClr val="tx1"/>
                </a:solidFill>
              </a:rPr>
              <a:t>Between managed apps “just works” </a:t>
            </a:r>
          </a:p>
          <a:p>
            <a:pPr marL="257151" indent="-257151" defTabSz="699493">
              <a:defRPr/>
            </a:pPr>
            <a:r>
              <a:rPr lang="en-US" sz="2399" dirty="0">
                <a:solidFill>
                  <a:schemeClr val="tx1"/>
                </a:solidFill>
              </a:rPr>
              <a:t>Corp downloaded files are encrypted</a:t>
            </a:r>
          </a:p>
          <a:p>
            <a:pPr marL="438110" lvl="1" indent="-180959" defTabSz="699493">
              <a:defRPr/>
            </a:pPr>
            <a:r>
              <a:rPr lang="en-US" sz="1329" dirty="0">
                <a:solidFill>
                  <a:schemeClr val="tx1"/>
                </a:solidFill>
              </a:rPr>
              <a:t>Enterprise cloud can be configured as </a:t>
            </a:r>
            <a:r>
              <a:rPr lang="en-US" sz="1329" dirty="0" err="1">
                <a:solidFill>
                  <a:schemeClr val="tx1"/>
                </a:solidFill>
              </a:rPr>
              <a:t>corp</a:t>
            </a:r>
            <a:r>
              <a:rPr lang="en-US" sz="1329" dirty="0">
                <a:solidFill>
                  <a:schemeClr val="tx1"/>
                </a:solidFill>
              </a:rPr>
              <a:t>, too</a:t>
            </a:r>
          </a:p>
          <a:p>
            <a:pPr marL="257151" indent="-257151" defTabSz="699493">
              <a:defRPr/>
            </a:pPr>
            <a:r>
              <a:rPr lang="en-US" sz="2399" dirty="0">
                <a:solidFill>
                  <a:schemeClr val="tx1"/>
                </a:solidFill>
              </a:rPr>
              <a:t>Corp data revoked when device unenrolled from MDM</a:t>
            </a:r>
          </a:p>
          <a:p>
            <a:pPr marL="257151" indent="-257151" defTabSz="699493">
              <a:defRPr/>
            </a:pPr>
            <a:endParaRPr lang="en-US" sz="2399" dirty="0">
              <a:solidFill>
                <a:schemeClr val="tx1"/>
              </a:solidFill>
            </a:endParaRPr>
          </a:p>
        </p:txBody>
      </p:sp>
    </p:spTree>
    <p:custDataLst>
      <p:tags r:id="rId1"/>
    </p:custDataLst>
    <p:extLst>
      <p:ext uri="{BB962C8B-B14F-4D97-AF65-F5344CB8AC3E}">
        <p14:creationId xmlns:p14="http://schemas.microsoft.com/office/powerpoint/2010/main" val="1327083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fade">
                                      <p:cBhvr>
                                        <p:cTn id="5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793750"/>
            <a:ext cx="8913812" cy="688975"/>
          </a:xfrm>
        </p:spPr>
        <p:txBody>
          <a:bodyPr>
            <a:normAutofit fontScale="90000"/>
          </a:bodyPr>
          <a:lstStyle/>
          <a:p>
            <a:r>
              <a:rPr lang="en-US" dirty="0"/>
              <a:t>Today: WIP and RMS/</a:t>
            </a:r>
            <a:r>
              <a:rPr lang="en-US" dirty="0" err="1"/>
              <a:t>AzIP</a:t>
            </a:r>
            <a:r>
              <a:rPr lang="en-US" dirty="0"/>
              <a:t> – Better together</a:t>
            </a:r>
          </a:p>
        </p:txBody>
      </p:sp>
      <p:sp>
        <p:nvSpPr>
          <p:cNvPr id="50" name="Rectangle 49"/>
          <p:cNvSpPr/>
          <p:nvPr/>
        </p:nvSpPr>
        <p:spPr bwMode="auto">
          <a:xfrm>
            <a:off x="1555884" y="1800111"/>
            <a:ext cx="9324711" cy="5248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555884" y="5741167"/>
            <a:ext cx="9324711" cy="37829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p:cNvSpPr txBox="1">
            <a:spLocks/>
          </p:cNvSpPr>
          <p:nvPr/>
        </p:nvSpPr>
        <p:spPr>
          <a:xfrm>
            <a:off x="1966533" y="1852596"/>
            <a:ext cx="8911607" cy="3995733"/>
          </a:xfrm>
          <a:prstGeom prst="rect">
            <a:avLst/>
          </a:prstGeom>
        </p:spPr>
        <p:txBody>
          <a:bodyPr vert="horz" wrap="square" lIns="109697" tIns="68560" rIns="109697" bIns="6856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99493">
              <a:buNone/>
              <a:defRPr/>
            </a:pPr>
            <a:r>
              <a:rPr lang="en-US" sz="2399" b="1" dirty="0">
                <a:solidFill>
                  <a:schemeClr val="tx1"/>
                </a:solidFill>
              </a:rPr>
              <a:t>WIP</a:t>
            </a:r>
          </a:p>
          <a:p>
            <a:pPr marL="257151" indent="-257151" defTabSz="699493">
              <a:defRPr/>
            </a:pPr>
            <a:r>
              <a:rPr lang="en-US" sz="2399" dirty="0">
                <a:solidFill>
                  <a:schemeClr val="tx1"/>
                </a:solidFill>
              </a:rPr>
              <a:t>Offers basic, context-aware protection</a:t>
            </a:r>
          </a:p>
          <a:p>
            <a:pPr marL="257151" indent="-257151" defTabSz="699493">
              <a:defRPr/>
            </a:pPr>
            <a:r>
              <a:rPr lang="en-US" sz="2399" dirty="0">
                <a:solidFill>
                  <a:schemeClr val="tx1"/>
                </a:solidFill>
              </a:rPr>
              <a:t>Seamless or automatic within enterprise boundary</a:t>
            </a:r>
          </a:p>
          <a:p>
            <a:pPr marL="438110" lvl="1" indent="-180959" defTabSz="699493">
              <a:defRPr/>
            </a:pPr>
            <a:r>
              <a:rPr lang="en-US" sz="1350" dirty="0">
                <a:solidFill>
                  <a:schemeClr val="tx1"/>
                </a:solidFill>
              </a:rPr>
              <a:t>Augments Exchange and O365 content aware DLP. </a:t>
            </a:r>
            <a:endParaRPr lang="en-US" sz="1349" dirty="0">
              <a:solidFill>
                <a:schemeClr val="tx1"/>
              </a:solidFill>
            </a:endParaRPr>
          </a:p>
          <a:p>
            <a:pPr marL="257151" indent="-257151" defTabSz="699493">
              <a:defRPr/>
            </a:pPr>
            <a:r>
              <a:rPr lang="en-US" sz="2399" dirty="0">
                <a:solidFill>
                  <a:schemeClr val="tx1"/>
                </a:solidFill>
              </a:rPr>
              <a:t>Protected sharing via </a:t>
            </a:r>
            <a:r>
              <a:rPr lang="en-US" sz="2399" dirty="0" err="1">
                <a:solidFill>
                  <a:schemeClr val="tx1"/>
                </a:solidFill>
              </a:rPr>
              <a:t>corp</a:t>
            </a:r>
            <a:r>
              <a:rPr lang="en-US" sz="2399" dirty="0">
                <a:solidFill>
                  <a:schemeClr val="tx1"/>
                </a:solidFill>
              </a:rPr>
              <a:t> servers</a:t>
            </a:r>
          </a:p>
          <a:p>
            <a:pPr marL="180959" lvl="1" indent="0" defTabSz="699493">
              <a:buNone/>
              <a:defRPr/>
            </a:pPr>
            <a:endParaRPr lang="en-US" sz="1350" dirty="0">
              <a:solidFill>
                <a:schemeClr val="tx1"/>
              </a:solidFill>
            </a:endParaRPr>
          </a:p>
          <a:p>
            <a:pPr marL="0" indent="0" defTabSz="699493">
              <a:buNone/>
              <a:defRPr/>
            </a:pPr>
            <a:r>
              <a:rPr lang="en-US" sz="2399" b="1" dirty="0">
                <a:solidFill>
                  <a:schemeClr val="tx1"/>
                </a:solidFill>
              </a:rPr>
              <a:t>RMS / </a:t>
            </a:r>
            <a:r>
              <a:rPr lang="en-US" sz="2399" b="1" dirty="0" err="1">
                <a:solidFill>
                  <a:schemeClr val="tx1"/>
                </a:solidFill>
              </a:rPr>
              <a:t>AzIP</a:t>
            </a:r>
            <a:endParaRPr lang="en-US" sz="2399" b="1" dirty="0">
              <a:solidFill>
                <a:schemeClr val="tx1"/>
              </a:solidFill>
            </a:endParaRPr>
          </a:p>
          <a:p>
            <a:pPr marL="257151" indent="-257151" defTabSz="699493">
              <a:defRPr/>
            </a:pPr>
            <a:r>
              <a:rPr lang="en-US" sz="2399" dirty="0">
                <a:solidFill>
                  <a:schemeClr val="tx1"/>
                </a:solidFill>
              </a:rPr>
              <a:t>Offers granular, policy-based protection</a:t>
            </a:r>
          </a:p>
          <a:p>
            <a:pPr marL="257151" indent="-257151" defTabSz="699493">
              <a:defRPr/>
            </a:pPr>
            <a:r>
              <a:rPr lang="en-US" sz="2399" dirty="0">
                <a:solidFill>
                  <a:schemeClr val="tx1"/>
                </a:solidFill>
              </a:rPr>
              <a:t>Often requires user action within document boundary </a:t>
            </a:r>
          </a:p>
          <a:p>
            <a:pPr marL="438110" lvl="1" indent="-180959" defTabSz="699493">
              <a:defRPr/>
            </a:pPr>
            <a:endParaRPr lang="en-US" sz="1329" b="1" dirty="0">
              <a:solidFill>
                <a:schemeClr val="tx1"/>
              </a:solidFill>
            </a:endParaRPr>
          </a:p>
          <a:p>
            <a:pPr marL="0" indent="0" defTabSz="699493">
              <a:buNone/>
              <a:defRPr/>
            </a:pPr>
            <a:r>
              <a:rPr lang="en-US" sz="2399" dirty="0">
                <a:solidFill>
                  <a:schemeClr val="tx1"/>
                </a:solidFill>
              </a:rPr>
              <a:t>Side-by-side technologies, different keys, complementary scenarios</a:t>
            </a:r>
          </a:p>
        </p:txBody>
      </p:sp>
    </p:spTree>
    <p:custDataLst>
      <p:tags r:id="rId1"/>
    </p:custDataLst>
    <p:extLst>
      <p:ext uri="{BB962C8B-B14F-4D97-AF65-F5344CB8AC3E}">
        <p14:creationId xmlns:p14="http://schemas.microsoft.com/office/powerpoint/2010/main" val="196641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fade">
                                      <p:cBhvr>
                                        <p:cTn id="38" dur="500"/>
                                        <p:tgtEl>
                                          <p:spTgt spid="6">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animEffect transition="in" filter="fade">
                                      <p:cBhvr>
                                        <p:cTn id="43"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22663" y="1095375"/>
            <a:ext cx="8913812" cy="688975"/>
          </a:xfrm>
        </p:spPr>
        <p:txBody>
          <a:bodyPr>
            <a:normAutofit fontScale="90000"/>
          </a:bodyPr>
          <a:lstStyle/>
          <a:p>
            <a:r>
              <a:rPr lang="en-US" dirty="0"/>
              <a:t>Vision: WIP and RMS – Integrate</a:t>
            </a:r>
          </a:p>
        </p:txBody>
      </p:sp>
      <p:sp>
        <p:nvSpPr>
          <p:cNvPr id="50" name="Rectangle 49"/>
          <p:cNvSpPr/>
          <p:nvPr/>
        </p:nvSpPr>
        <p:spPr bwMode="auto">
          <a:xfrm>
            <a:off x="1555884" y="1800111"/>
            <a:ext cx="9324711" cy="5248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65"/>
          <p:cNvSpPr/>
          <p:nvPr/>
        </p:nvSpPr>
        <p:spPr bwMode="auto">
          <a:xfrm>
            <a:off x="1555884" y="5741167"/>
            <a:ext cx="9324711" cy="37829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25" tIns="34962" rIns="34962" bIns="69925" numCol="1" spcCol="0" rtlCol="0" fromWordArt="0" anchor="b" anchorCtr="0" forceAA="0" compatLnSpc="1">
            <a:prstTxWarp prst="textNoShape">
              <a:avLst/>
            </a:prstTxWarp>
            <a:noAutofit/>
          </a:bodyPr>
          <a:lstStyle/>
          <a:p>
            <a:pPr algn="ctr" defTabSz="699020" fontAlgn="base">
              <a:spcBef>
                <a:spcPct val="0"/>
              </a:spcBef>
              <a:spcAft>
                <a:spcPct val="0"/>
              </a:spcAft>
              <a:defRPr/>
            </a:pPr>
            <a:endParaRPr lang="en-US" sz="1377" kern="0" spc="-39"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p:cNvSpPr txBox="1">
            <a:spLocks/>
          </p:cNvSpPr>
          <p:nvPr/>
        </p:nvSpPr>
        <p:spPr>
          <a:xfrm>
            <a:off x="1991601" y="2008154"/>
            <a:ext cx="8400012" cy="3656731"/>
          </a:xfrm>
          <a:prstGeom prst="rect">
            <a:avLst/>
          </a:prstGeom>
        </p:spPr>
        <p:txBody>
          <a:bodyPr vert="horz" wrap="square" lIns="109697" tIns="68560" rIns="109697" bIns="6856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51" indent="-257151" defTabSz="699493">
              <a:defRPr/>
            </a:pPr>
            <a:r>
              <a:rPr lang="en-US" sz="2448" dirty="0"/>
              <a:t>Let WIP use RMS keys / templates</a:t>
            </a:r>
          </a:p>
          <a:p>
            <a:pPr marL="257151" indent="-257151" defTabSz="699493">
              <a:defRPr/>
            </a:pPr>
            <a:r>
              <a:rPr lang="en-US" sz="2448" dirty="0"/>
              <a:t>More data would be protected automatically</a:t>
            </a:r>
          </a:p>
          <a:p>
            <a:pPr marL="257151" indent="-257151" defTabSz="699493">
              <a:defRPr/>
            </a:pPr>
            <a:r>
              <a:rPr lang="en-US" sz="2448" dirty="0"/>
              <a:t>WIP roamed files would stay protected everywhere</a:t>
            </a:r>
          </a:p>
          <a:p>
            <a:pPr marL="257151" indent="-257151" defTabSz="699493">
              <a:defRPr/>
            </a:pPr>
            <a:r>
              <a:rPr lang="en-US" sz="2448" dirty="0"/>
              <a:t>WIP would inherit/extend </a:t>
            </a:r>
            <a:r>
              <a:rPr lang="en-US" sz="2448" dirty="0" err="1"/>
              <a:t>AzIP</a:t>
            </a:r>
            <a:r>
              <a:rPr lang="en-US" sz="2448" dirty="0"/>
              <a:t> sharing scenarios </a:t>
            </a:r>
          </a:p>
          <a:p>
            <a:pPr marL="438110" lvl="1" indent="-180959" defTabSz="699493">
              <a:defRPr/>
            </a:pPr>
            <a:r>
              <a:rPr lang="en-US" sz="1377" dirty="0"/>
              <a:t>Enables protected file sharing on USB / SD card</a:t>
            </a:r>
          </a:p>
          <a:p>
            <a:pPr marL="438110" lvl="1" indent="-180959" defTabSz="699493">
              <a:defRPr/>
            </a:pPr>
            <a:r>
              <a:rPr lang="en-US" sz="1377" dirty="0"/>
              <a:t>Auto-apply </a:t>
            </a:r>
            <a:r>
              <a:rPr lang="en-US" sz="1377" dirty="0" err="1"/>
              <a:t>AzIP</a:t>
            </a:r>
            <a:r>
              <a:rPr lang="en-US" sz="1377" dirty="0"/>
              <a:t> to </a:t>
            </a:r>
            <a:r>
              <a:rPr lang="en-US" sz="1377" dirty="0" err="1"/>
              <a:t>corp</a:t>
            </a:r>
            <a:r>
              <a:rPr lang="en-US" sz="1377" dirty="0"/>
              <a:t> attachments in Outlook</a:t>
            </a:r>
          </a:p>
          <a:p>
            <a:pPr marL="257151" indent="-257151" defTabSz="699493">
              <a:defRPr/>
            </a:pPr>
            <a:r>
              <a:rPr lang="en-US" sz="2448" dirty="0"/>
              <a:t>WIP will benefit from </a:t>
            </a:r>
            <a:r>
              <a:rPr lang="en-US" sz="2448" dirty="0" err="1"/>
              <a:t>AzIP</a:t>
            </a:r>
            <a:r>
              <a:rPr lang="en-US" sz="2448" dirty="0"/>
              <a:t> improvements &amp; vice versa</a:t>
            </a:r>
          </a:p>
          <a:p>
            <a:pPr marL="438110" lvl="1" indent="-180959" defTabSz="699493">
              <a:defRPr/>
            </a:pPr>
            <a:r>
              <a:rPr lang="en-US" sz="1377" dirty="0"/>
              <a:t>FCI, Secure Islands, etc.</a:t>
            </a:r>
            <a:br>
              <a:rPr lang="en-US" sz="2448" dirty="0"/>
            </a:br>
            <a:r>
              <a:rPr lang="en-US" sz="2448" dirty="0"/>
              <a:t>	</a:t>
            </a:r>
          </a:p>
          <a:p>
            <a:pPr marL="0" indent="0" algn="ctr" defTabSz="699493">
              <a:buNone/>
              <a:defRPr/>
            </a:pPr>
            <a:r>
              <a:rPr lang="en-US" sz="2448" b="1" dirty="0"/>
              <a:t>NO SET TIMELINE FOR COMPLETING THIS VISION</a:t>
            </a:r>
          </a:p>
        </p:txBody>
      </p:sp>
    </p:spTree>
    <p:custDataLst>
      <p:tags r:id="rId1"/>
    </p:custDataLst>
    <p:extLst>
      <p:ext uri="{BB962C8B-B14F-4D97-AF65-F5344CB8AC3E}">
        <p14:creationId xmlns:p14="http://schemas.microsoft.com/office/powerpoint/2010/main" val="2914348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125663"/>
            <a:ext cx="11887200" cy="1181100"/>
          </a:xfrm>
        </p:spPr>
        <p:txBody>
          <a:bodyPr/>
          <a:lstStyle/>
          <a:p>
            <a:r>
              <a:rPr lang="en-US" dirty="0"/>
              <a:t>Deployment Tips</a:t>
            </a:r>
          </a:p>
        </p:txBody>
      </p:sp>
    </p:spTree>
    <p:extLst>
      <p:ext uri="{BB962C8B-B14F-4D97-AF65-F5344CB8AC3E}">
        <p14:creationId xmlns:p14="http://schemas.microsoft.com/office/powerpoint/2010/main" val="240355017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0" y="1784350"/>
            <a:ext cx="8915400" cy="2714625"/>
          </a:xfrm>
        </p:spPr>
        <p:txBody>
          <a:bodyPr/>
          <a:lstStyle/>
          <a:p>
            <a:r>
              <a:rPr lang="en-US" dirty="0"/>
              <a:t>WIP will not turn on without these!</a:t>
            </a:r>
          </a:p>
          <a:p>
            <a:pPr lvl="1"/>
            <a:r>
              <a:rPr lang="en-GB" dirty="0"/>
              <a:t>App policy – At least one app rule</a:t>
            </a:r>
          </a:p>
          <a:p>
            <a:pPr lvl="1"/>
            <a:r>
              <a:rPr lang="en-GB" dirty="0"/>
              <a:t>Primary enterprise ID domain</a:t>
            </a:r>
          </a:p>
          <a:p>
            <a:pPr lvl="1"/>
            <a:r>
              <a:rPr lang="en-GB" dirty="0"/>
              <a:t>Network – Intranet domain names &amp; IP addresses </a:t>
            </a:r>
          </a:p>
          <a:p>
            <a:pPr lvl="1"/>
            <a:r>
              <a:rPr lang="en-GB" dirty="0"/>
              <a:t>Enforcement level – Anything except “Off”</a:t>
            </a:r>
          </a:p>
          <a:p>
            <a:pPr lvl="1"/>
            <a:r>
              <a:rPr lang="en-GB" dirty="0"/>
              <a:t>Data recovery certificate</a:t>
            </a:r>
          </a:p>
        </p:txBody>
      </p:sp>
      <p:sp>
        <p:nvSpPr>
          <p:cNvPr id="17" name="Title 16"/>
          <p:cNvSpPr>
            <a:spLocks noGrp="1"/>
          </p:cNvSpPr>
          <p:nvPr>
            <p:ph type="title" idx="4294967295"/>
          </p:nvPr>
        </p:nvSpPr>
        <p:spPr>
          <a:xfrm>
            <a:off x="547688" y="295275"/>
            <a:ext cx="11888787" cy="917575"/>
          </a:xfrm>
        </p:spPr>
        <p:txBody>
          <a:bodyPr/>
          <a:lstStyle/>
          <a:p>
            <a:r>
              <a:rPr lang="en-US" dirty="0"/>
              <a:t>Mandatory Policies</a:t>
            </a:r>
          </a:p>
        </p:txBody>
      </p:sp>
    </p:spTree>
    <p:extLst>
      <p:ext uri="{BB962C8B-B14F-4D97-AF65-F5344CB8AC3E}">
        <p14:creationId xmlns:p14="http://schemas.microsoft.com/office/powerpoint/2010/main" val="380234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0" y="1554163"/>
            <a:ext cx="8915400" cy="4329112"/>
          </a:xfrm>
        </p:spPr>
        <p:txBody>
          <a:bodyPr/>
          <a:lstStyle/>
          <a:p>
            <a:r>
              <a:rPr lang="en-US" sz="2448" dirty="0"/>
              <a:t>Allow rules: Rec</a:t>
            </a:r>
            <a:r>
              <a:rPr lang="en-US" sz="2448" dirty="0">
                <a:solidFill>
                  <a:srgbClr val="427842"/>
                </a:solidFill>
              </a:rPr>
              <a:t>o</a:t>
            </a:r>
            <a:r>
              <a:rPr lang="en-US" sz="2448" dirty="0"/>
              <a:t>mmended for enlightened apps</a:t>
            </a:r>
          </a:p>
          <a:p>
            <a:pPr lvl="1"/>
            <a:r>
              <a:rPr lang="en-US" sz="2040" dirty="0"/>
              <a:t>Use </a:t>
            </a:r>
            <a:r>
              <a:rPr lang="en-US" sz="2040" dirty="0">
                <a:hlinkClick r:id="rId3"/>
              </a:rPr>
              <a:t>first party enlightened apps</a:t>
            </a:r>
            <a:r>
              <a:rPr lang="en-US" sz="2040" dirty="0"/>
              <a:t> in TechNet deployment doc</a:t>
            </a:r>
          </a:p>
          <a:p>
            <a:pPr lvl="2"/>
            <a:r>
              <a:rPr lang="en-US" sz="1836" dirty="0"/>
              <a:t>Look for Office 365 Desktop version 2016 in preview soon</a:t>
            </a:r>
          </a:p>
          <a:p>
            <a:pPr lvl="1"/>
            <a:r>
              <a:rPr lang="en-US" sz="2040" dirty="0"/>
              <a:t>LOB apps that ONLY touch work data are okay – but test with revoke</a:t>
            </a:r>
          </a:p>
          <a:p>
            <a:r>
              <a:rPr lang="en-US" sz="2448" dirty="0"/>
              <a:t>Exempt rules: For app </a:t>
            </a:r>
            <a:r>
              <a:rPr lang="en-US" sz="2448" dirty="0" err="1"/>
              <a:t>compat</a:t>
            </a:r>
            <a:endParaRPr lang="en-US" sz="2448" dirty="0"/>
          </a:p>
          <a:p>
            <a:pPr lvl="1"/>
            <a:r>
              <a:rPr lang="en-US" sz="2040" dirty="0"/>
              <a:t>Makes it so WIP does not apply to the app – leaks, but works</a:t>
            </a:r>
          </a:p>
          <a:p>
            <a:pPr lvl="1"/>
            <a:r>
              <a:rPr lang="en-US" sz="2040" dirty="0"/>
              <a:t>Use for unenlightened apps needed for work that touch personal data</a:t>
            </a:r>
          </a:p>
          <a:p>
            <a:pPr lvl="1"/>
            <a:r>
              <a:rPr lang="en-US" sz="2040" dirty="0"/>
              <a:t>Easy-but-leakier deployment could Exempt all but your Allowed list</a:t>
            </a:r>
            <a:endParaRPr lang="en-GB" sz="2040" dirty="0"/>
          </a:p>
          <a:p>
            <a:r>
              <a:rPr lang="en-US" sz="2448" dirty="0"/>
              <a:t>Block rules: To avoid accidental Allow</a:t>
            </a:r>
          </a:p>
          <a:p>
            <a:pPr lvl="1"/>
            <a:r>
              <a:rPr lang="en-US" sz="2040" dirty="0"/>
              <a:t>Recommended for unenlightened apps that handle work &amp; personal data</a:t>
            </a:r>
          </a:p>
          <a:p>
            <a:pPr lvl="2"/>
            <a:r>
              <a:rPr lang="en-US" sz="1836" dirty="0"/>
              <a:t>Office apps prior to summer release are in this category</a:t>
            </a:r>
          </a:p>
        </p:txBody>
      </p:sp>
      <p:sp>
        <p:nvSpPr>
          <p:cNvPr id="17" name="Title 16"/>
          <p:cNvSpPr>
            <a:spLocks noGrp="1"/>
          </p:cNvSpPr>
          <p:nvPr>
            <p:ph type="title" idx="4294967295"/>
          </p:nvPr>
        </p:nvSpPr>
        <p:spPr>
          <a:xfrm>
            <a:off x="547688" y="295275"/>
            <a:ext cx="11888787" cy="917575"/>
          </a:xfrm>
        </p:spPr>
        <p:txBody>
          <a:bodyPr/>
          <a:lstStyle/>
          <a:p>
            <a:r>
              <a:rPr lang="en-US" dirty="0"/>
              <a:t>Mandatory Policies – App Rules</a:t>
            </a:r>
          </a:p>
        </p:txBody>
      </p:sp>
    </p:spTree>
    <p:extLst>
      <p:ext uri="{BB962C8B-B14F-4D97-AF65-F5344CB8AC3E}">
        <p14:creationId xmlns:p14="http://schemas.microsoft.com/office/powerpoint/2010/main" val="264568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fade">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normAutofit/>
          </a:bodyPr>
          <a:lstStyle/>
          <a:p>
            <a:r>
              <a:rPr lang="en-US" dirty="0"/>
              <a:t>Mandatory Policies – Enforcement level</a:t>
            </a:r>
          </a:p>
        </p:txBody>
      </p:sp>
      <p:sp>
        <p:nvSpPr>
          <p:cNvPr id="6" name="Text Placeholder 5"/>
          <p:cNvSpPr>
            <a:spLocks noGrp="1"/>
          </p:cNvSpPr>
          <p:nvPr>
            <p:ph idx="4294967295"/>
          </p:nvPr>
        </p:nvSpPr>
        <p:spPr>
          <a:xfrm>
            <a:off x="0" y="1784350"/>
            <a:ext cx="8915400" cy="4157663"/>
          </a:xfrm>
        </p:spPr>
        <p:txBody>
          <a:bodyPr>
            <a:normAutofit fontScale="92500" lnSpcReduction="20000"/>
          </a:bodyPr>
          <a:lstStyle/>
          <a:p>
            <a:r>
              <a:rPr lang="en-US" dirty="0">
                <a:solidFill>
                  <a:schemeClr val="tx2"/>
                </a:solidFill>
              </a:rPr>
              <a:t>A.k.a. Management mode</a:t>
            </a:r>
          </a:p>
          <a:p>
            <a:r>
              <a:rPr lang="en-US" dirty="0">
                <a:solidFill>
                  <a:schemeClr val="tx2"/>
                </a:solidFill>
              </a:rPr>
              <a:t>Block mode</a:t>
            </a:r>
          </a:p>
          <a:p>
            <a:pPr lvl="1"/>
            <a:r>
              <a:rPr lang="en-US" dirty="0"/>
              <a:t>For the most restrictive environments</a:t>
            </a:r>
          </a:p>
          <a:p>
            <a:r>
              <a:rPr lang="en-US" dirty="0">
                <a:solidFill>
                  <a:schemeClr val="tx2"/>
                </a:solidFill>
              </a:rPr>
              <a:t>Override mode</a:t>
            </a:r>
          </a:p>
          <a:p>
            <a:pPr lvl="1"/>
            <a:r>
              <a:rPr lang="en-US" dirty="0"/>
              <a:t>Good for testing, and likely for most deployments </a:t>
            </a:r>
          </a:p>
          <a:p>
            <a:r>
              <a:rPr lang="en-US" dirty="0">
                <a:solidFill>
                  <a:schemeClr val="tx2"/>
                </a:solidFill>
              </a:rPr>
              <a:t>Silent mode</a:t>
            </a:r>
          </a:p>
          <a:p>
            <a:pPr lvl="1"/>
            <a:r>
              <a:rPr lang="en-US" dirty="0"/>
              <a:t>Use only in small pilot rollout populations to find &amp; set app rules </a:t>
            </a:r>
          </a:p>
          <a:p>
            <a:pPr lvl="1"/>
            <a:r>
              <a:rPr lang="en-US" dirty="0"/>
              <a:t>Can overwhelm Intune reporting </a:t>
            </a:r>
          </a:p>
          <a:p>
            <a:r>
              <a:rPr lang="en-US" dirty="0">
                <a:solidFill>
                  <a:schemeClr val="tx2"/>
                </a:solidFill>
              </a:rPr>
              <a:t>Off mode</a:t>
            </a:r>
          </a:p>
          <a:p>
            <a:pPr lvl="1"/>
            <a:r>
              <a:rPr lang="en-US" dirty="0"/>
              <a:t>Will cause decryption pass across disk </a:t>
            </a:r>
          </a:p>
        </p:txBody>
      </p:sp>
    </p:spTree>
    <p:custDataLst>
      <p:tags r:id="rId1"/>
    </p:custDataLst>
    <p:extLst>
      <p:ext uri="{BB962C8B-B14F-4D97-AF65-F5344CB8AC3E}">
        <p14:creationId xmlns:p14="http://schemas.microsoft.com/office/powerpoint/2010/main" val="30062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fade">
                                      <p:cBhvr>
                                        <p:cTn id="23" dur="500"/>
                                        <p:tgtEl>
                                          <p:spTgt spid="6">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fade">
                                      <p:cBhvr>
                                        <p:cTn id="26" dur="500"/>
                                        <p:tgtEl>
                                          <p:spTgt spid="6">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fade">
                                      <p:cBhvr>
                                        <p:cTn id="29" dur="500"/>
                                        <p:tgtEl>
                                          <p:spTgt spid="6">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normAutofit/>
          </a:bodyPr>
          <a:lstStyle/>
          <a:p>
            <a:r>
              <a:rPr lang="en-US" dirty="0"/>
              <a:t>Mandatory Policies – Corporate Identity </a:t>
            </a:r>
          </a:p>
        </p:txBody>
      </p:sp>
      <p:sp>
        <p:nvSpPr>
          <p:cNvPr id="6" name="Text Placeholder 5"/>
          <p:cNvSpPr>
            <a:spLocks noGrp="1"/>
          </p:cNvSpPr>
          <p:nvPr>
            <p:ph idx="4294967295"/>
          </p:nvPr>
        </p:nvSpPr>
        <p:spPr>
          <a:xfrm>
            <a:off x="0" y="1784350"/>
            <a:ext cx="8915400" cy="3751263"/>
          </a:xfrm>
        </p:spPr>
        <p:txBody>
          <a:bodyPr>
            <a:normAutofit fontScale="77500" lnSpcReduction="20000"/>
          </a:bodyPr>
          <a:lstStyle/>
          <a:p>
            <a:r>
              <a:rPr lang="en-US" dirty="0">
                <a:solidFill>
                  <a:schemeClr val="tx2"/>
                </a:solidFill>
              </a:rPr>
              <a:t>List of domains used for managed user identities</a:t>
            </a:r>
          </a:p>
          <a:p>
            <a:pPr lvl="1"/>
            <a:r>
              <a:rPr lang="en-US" dirty="0"/>
              <a:t>NOT a network setting </a:t>
            </a:r>
          </a:p>
          <a:p>
            <a:pPr lvl="1"/>
            <a:r>
              <a:rPr lang="en-US" dirty="0"/>
              <a:t>Label change: Primary domain </a:t>
            </a:r>
            <a:r>
              <a:rPr lang="en-US" dirty="0">
                <a:sym typeface="Wingdings" panose="05000000000000000000" pitchFamily="2" charset="2"/>
              </a:rPr>
              <a:t> </a:t>
            </a:r>
            <a:r>
              <a:rPr lang="en-US" dirty="0"/>
              <a:t>Corporate identity</a:t>
            </a:r>
          </a:p>
          <a:p>
            <a:r>
              <a:rPr lang="en-US" dirty="0">
                <a:solidFill>
                  <a:schemeClr val="tx2"/>
                </a:solidFill>
              </a:rPr>
              <a:t>First entry is the primary enterprise identity (EID)</a:t>
            </a:r>
          </a:p>
          <a:p>
            <a:pPr lvl="1"/>
            <a:r>
              <a:rPr lang="en-US" dirty="0"/>
              <a:t>Appears in UI</a:t>
            </a:r>
          </a:p>
          <a:p>
            <a:pPr lvl="1"/>
            <a:r>
              <a:rPr lang="en-US" dirty="0"/>
              <a:t>Used to lookup encryption key</a:t>
            </a:r>
          </a:p>
          <a:p>
            <a:pPr lvl="1"/>
            <a:r>
              <a:rPr lang="en-US" dirty="0"/>
              <a:t>Attached to process tokens, clipboard items, etc.</a:t>
            </a:r>
          </a:p>
          <a:p>
            <a:pPr lvl="1"/>
            <a:r>
              <a:rPr lang="en-US" dirty="0"/>
              <a:t>Not supported to change the primary!</a:t>
            </a:r>
          </a:p>
          <a:p>
            <a:r>
              <a:rPr lang="en-US" dirty="0">
                <a:solidFill>
                  <a:schemeClr val="tx2"/>
                </a:solidFill>
              </a:rPr>
              <a:t>Subsequent entries map to (owned by) primary</a:t>
            </a:r>
          </a:p>
          <a:p>
            <a:pPr lvl="1"/>
            <a:r>
              <a:rPr lang="en-US" dirty="0"/>
              <a:t>Fill list with work email address domains, AAD account domains</a:t>
            </a:r>
          </a:p>
        </p:txBody>
      </p:sp>
    </p:spTree>
    <p:custDataLst>
      <p:tags r:id="rId1"/>
    </p:custDataLst>
    <p:extLst>
      <p:ext uri="{BB962C8B-B14F-4D97-AF65-F5344CB8AC3E}">
        <p14:creationId xmlns:p14="http://schemas.microsoft.com/office/powerpoint/2010/main" val="79784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9" end="9"/>
                                            </p:txEl>
                                          </p:spTgt>
                                        </p:tgtEl>
                                        <p:attrNameLst>
                                          <p:attrName>style.visibility</p:attrName>
                                        </p:attrNameLst>
                                      </p:cBhvr>
                                      <p:to>
                                        <p:strVal val="visible"/>
                                      </p:to>
                                    </p:set>
                                    <p:animEffect transition="in" filter="fade">
                                      <p:cBhvr>
                                        <p:cTn id="5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23677" y="2528155"/>
            <a:ext cx="3993722" cy="2594556"/>
          </a:xfrm>
          <a:prstGeom prst="rect">
            <a:avLst/>
          </a:prstGeom>
          <a:noFill/>
        </p:spPr>
        <p:txBody>
          <a:bodyPr wrap="none" lIns="182880" tIns="146304" rIns="182880" bIns="146304" rtlCol="0">
            <a:spAutoFit/>
          </a:bodyPr>
          <a:lstStyle/>
          <a:p>
            <a:pPr>
              <a:lnSpc>
                <a:spcPct val="90000"/>
              </a:lnSpc>
              <a:spcAft>
                <a:spcPts val="600"/>
              </a:spcAft>
            </a:pPr>
            <a:r>
              <a:rPr lang="en-US" sz="16600" b="1" spc="-300" dirty="0">
                <a:solidFill>
                  <a:srgbClr val="FF0000"/>
                </a:solidFill>
              </a:rPr>
              <a:t>???</a:t>
            </a:r>
            <a:r>
              <a:rPr lang="en-US" sz="8800" b="1" spc="-300" dirty="0">
                <a:solidFill>
                  <a:srgbClr val="FF0000"/>
                </a:solidFill>
              </a:rPr>
              <a:t>%</a:t>
            </a:r>
          </a:p>
        </p:txBody>
      </p:sp>
      <p:grpSp>
        <p:nvGrpSpPr>
          <p:cNvPr id="14" name="Group 13"/>
          <p:cNvGrpSpPr/>
          <p:nvPr/>
        </p:nvGrpSpPr>
        <p:grpSpPr>
          <a:xfrm>
            <a:off x="9749993" y="1269231"/>
            <a:ext cx="1493106" cy="3183076"/>
            <a:chOff x="4074998" y="511558"/>
            <a:chExt cx="1493106" cy="3183076"/>
          </a:xfrm>
        </p:grpSpPr>
        <p:sp>
          <p:nvSpPr>
            <p:cNvPr id="11" name="Rounded Rectangle 22"/>
            <p:cNvSpPr/>
            <p:nvPr/>
          </p:nvSpPr>
          <p:spPr bwMode="auto">
            <a:xfrm rot="3757204">
              <a:off x="3664741" y="1829015"/>
              <a:ext cx="2275876" cy="1455361"/>
            </a:xfrm>
            <a:custGeom>
              <a:avLst/>
              <a:gdLst>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606302 w 3129433"/>
                <a:gd name="connsiteY42" fmla="*/ 1233335 h 2240729"/>
                <a:gd name="connsiteX43" fmla="*/ 687502 w 3129433"/>
                <a:gd name="connsiteY43" fmla="*/ 1207545 h 2240729"/>
                <a:gd name="connsiteX44" fmla="*/ 583890 w 3129433"/>
                <a:gd name="connsiteY44" fmla="*/ 1538598 h 2240729"/>
                <a:gd name="connsiteX45" fmla="*/ 502691 w 3129433"/>
                <a:gd name="connsiteY45" fmla="*/ 1564388 h 2240729"/>
                <a:gd name="connsiteX46" fmla="*/ 476902 w 3129433"/>
                <a:gd name="connsiteY46" fmla="*/ 1483188 h 2240729"/>
                <a:gd name="connsiteX47" fmla="*/ 617163 w 3129433"/>
                <a:gd name="connsiteY47" fmla="*/ 781318 h 2240729"/>
                <a:gd name="connsiteX48" fmla="*/ 931136 w 3129433"/>
                <a:gd name="connsiteY48" fmla="*/ 681599 h 2240729"/>
                <a:gd name="connsiteX49" fmla="*/ 1030855 w 3129433"/>
                <a:gd name="connsiteY49" fmla="*/ 995572 h 2240729"/>
                <a:gd name="connsiteX50" fmla="*/ 716882 w 3129433"/>
                <a:gd name="connsiteY50" fmla="*/ 1095291 h 2240729"/>
                <a:gd name="connsiteX51" fmla="*/ 617163 w 3129433"/>
                <a:gd name="connsiteY51" fmla="*/ 781318 h 2240729"/>
                <a:gd name="connsiteX52" fmla="*/ 769136 w 3129433"/>
                <a:gd name="connsiteY52" fmla="*/ 36794 h 2240729"/>
                <a:gd name="connsiteX53" fmla="*/ 824645 w 3129433"/>
                <a:gd name="connsiteY53" fmla="*/ 0 h 2240729"/>
                <a:gd name="connsiteX54" fmla="*/ 884888 w 3129433"/>
                <a:gd name="connsiteY54" fmla="*/ 60243 h 2240729"/>
                <a:gd name="connsiteX55" fmla="*/ 884888 w 3129433"/>
                <a:gd name="connsiteY55" fmla="*/ 459418 h 2240729"/>
                <a:gd name="connsiteX56" fmla="*/ 824645 w 3129433"/>
                <a:gd name="connsiteY56" fmla="*/ 519661 h 2240729"/>
                <a:gd name="connsiteX57" fmla="*/ 764402 w 3129433"/>
                <a:gd name="connsiteY57" fmla="*/ 459418 h 2240729"/>
                <a:gd name="connsiteX58" fmla="*/ 764402 w 3129433"/>
                <a:gd name="connsiteY58" fmla="*/ 60243 h 2240729"/>
                <a:gd name="connsiteX59" fmla="*/ 769136 w 3129433"/>
                <a:gd name="connsiteY59" fmla="*/ 36794 h 2240729"/>
                <a:gd name="connsiteX60" fmla="*/ 93325 w 3129433"/>
                <a:gd name="connsiteY60" fmla="*/ 1340295 h 2240729"/>
                <a:gd name="connsiteX61" fmla="*/ 109628 w 3129433"/>
                <a:gd name="connsiteY61" fmla="*/ 1322788 h 2240729"/>
                <a:gd name="connsiteX62" fmla="*/ 434093 w 3129433"/>
                <a:gd name="connsiteY62" fmla="*/ 1090273 h 2240729"/>
                <a:gd name="connsiteX63" fmla="*/ 518152 w 3129433"/>
                <a:gd name="connsiteY63" fmla="*/ 1104150 h 2240729"/>
                <a:gd name="connsiteX64" fmla="*/ 504275 w 3129433"/>
                <a:gd name="connsiteY64" fmla="*/ 1188209 h 2240729"/>
                <a:gd name="connsiteX65" fmla="*/ 179810 w 3129433"/>
                <a:gd name="connsiteY65" fmla="*/ 1420724 h 2240729"/>
                <a:gd name="connsiteX66" fmla="*/ 95751 w 3129433"/>
                <a:gd name="connsiteY66" fmla="*/ 1406846 h 2240729"/>
                <a:gd name="connsiteX67" fmla="*/ 93325 w 3129433"/>
                <a:gd name="connsiteY67" fmla="*/ 1340295 h 2240729"/>
                <a:gd name="connsiteX68" fmla="*/ 113284 w 3129433"/>
                <a:gd name="connsiteY68" fmla="*/ 938759 h 2240729"/>
                <a:gd name="connsiteX69" fmla="*/ 164887 w 3129433"/>
                <a:gd name="connsiteY69" fmla="*/ 896662 h 2240729"/>
                <a:gd name="connsiteX70" fmla="*/ 371781 w 3129433"/>
                <a:gd name="connsiteY70" fmla="*/ 876126 h 2240729"/>
                <a:gd name="connsiteX71" fmla="*/ 437680 w 3129433"/>
                <a:gd name="connsiteY71" fmla="*/ 930124 h 2240729"/>
                <a:gd name="connsiteX72" fmla="*/ 383682 w 3129433"/>
                <a:gd name="connsiteY72" fmla="*/ 996023 h 2240729"/>
                <a:gd name="connsiteX73" fmla="*/ 176788 w 3129433"/>
                <a:gd name="connsiteY73" fmla="*/ 1016559 h 2240729"/>
                <a:gd name="connsiteX74" fmla="*/ 110889 w 3129433"/>
                <a:gd name="connsiteY74" fmla="*/ 962561 h 2240729"/>
                <a:gd name="connsiteX75" fmla="*/ 113284 w 3129433"/>
                <a:gd name="connsiteY75" fmla="*/ 938759 h 2240729"/>
                <a:gd name="connsiteX76" fmla="*/ 450244 w 3129433"/>
                <a:gd name="connsiteY76" fmla="*/ 282090 h 2240729"/>
                <a:gd name="connsiteX77" fmla="*/ 468213 w 3129433"/>
                <a:gd name="connsiteY77" fmla="*/ 266298 h 2240729"/>
                <a:gd name="connsiteX78" fmla="*/ 550466 w 3129433"/>
                <a:gd name="connsiteY78" fmla="*/ 288498 h 2240729"/>
                <a:gd name="connsiteX79" fmla="*/ 654093 w 3129433"/>
                <a:gd name="connsiteY79" fmla="*/ 468744 h 2240729"/>
                <a:gd name="connsiteX80" fmla="*/ 631893 w 3129433"/>
                <a:gd name="connsiteY80" fmla="*/ 550997 h 2240729"/>
                <a:gd name="connsiteX81" fmla="*/ 549639 w 3129433"/>
                <a:gd name="connsiteY81" fmla="*/ 528797 h 2240729"/>
                <a:gd name="connsiteX82" fmla="*/ 446013 w 3129433"/>
                <a:gd name="connsiteY82" fmla="*/ 348551 h 2240729"/>
                <a:gd name="connsiteX83" fmla="*/ 450244 w 3129433"/>
                <a:gd name="connsiteY83" fmla="*/ 282090 h 2240729"/>
                <a:gd name="connsiteX84" fmla="*/ 7414 w 3129433"/>
                <a:gd name="connsiteY84" fmla="*/ 463630 h 2240729"/>
                <a:gd name="connsiteX85" fmla="*/ 96465 w 3129433"/>
                <a:gd name="connsiteY85" fmla="*/ 435347 h 2240729"/>
                <a:gd name="connsiteX86" fmla="*/ 482656 w 3129433"/>
                <a:gd name="connsiteY86" fmla="*/ 635357 h 2240729"/>
                <a:gd name="connsiteX87" fmla="*/ 510939 w 3129433"/>
                <a:gd name="connsiteY87" fmla="*/ 724408 h 2240729"/>
                <a:gd name="connsiteX88" fmla="*/ 421888 w 3129433"/>
                <a:gd name="connsiteY88" fmla="*/ 752691 h 2240729"/>
                <a:gd name="connsiteX89" fmla="*/ 35697 w 3129433"/>
                <a:gd name="connsiteY89" fmla="*/ 552680 h 2240729"/>
                <a:gd name="connsiteX90" fmla="*/ 7414 w 3129433"/>
                <a:gd name="connsiteY90"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687502 w 3129433"/>
                <a:gd name="connsiteY42" fmla="*/ 1207545 h 2240729"/>
                <a:gd name="connsiteX43" fmla="*/ 583890 w 3129433"/>
                <a:gd name="connsiteY43" fmla="*/ 1538598 h 2240729"/>
                <a:gd name="connsiteX44" fmla="*/ 502691 w 3129433"/>
                <a:gd name="connsiteY44" fmla="*/ 1564388 h 2240729"/>
                <a:gd name="connsiteX45" fmla="*/ 476902 w 3129433"/>
                <a:gd name="connsiteY45" fmla="*/ 1483188 h 2240729"/>
                <a:gd name="connsiteX46" fmla="*/ 617163 w 3129433"/>
                <a:gd name="connsiteY46" fmla="*/ 781318 h 2240729"/>
                <a:gd name="connsiteX47" fmla="*/ 931136 w 3129433"/>
                <a:gd name="connsiteY47" fmla="*/ 681599 h 2240729"/>
                <a:gd name="connsiteX48" fmla="*/ 1030855 w 3129433"/>
                <a:gd name="connsiteY48" fmla="*/ 995572 h 2240729"/>
                <a:gd name="connsiteX49" fmla="*/ 716882 w 3129433"/>
                <a:gd name="connsiteY49" fmla="*/ 1095291 h 2240729"/>
                <a:gd name="connsiteX50" fmla="*/ 617163 w 3129433"/>
                <a:gd name="connsiteY50" fmla="*/ 781318 h 2240729"/>
                <a:gd name="connsiteX51" fmla="*/ 769136 w 3129433"/>
                <a:gd name="connsiteY51" fmla="*/ 36794 h 2240729"/>
                <a:gd name="connsiteX52" fmla="*/ 824645 w 3129433"/>
                <a:gd name="connsiteY52" fmla="*/ 0 h 2240729"/>
                <a:gd name="connsiteX53" fmla="*/ 884888 w 3129433"/>
                <a:gd name="connsiteY53" fmla="*/ 60243 h 2240729"/>
                <a:gd name="connsiteX54" fmla="*/ 884888 w 3129433"/>
                <a:gd name="connsiteY54" fmla="*/ 459418 h 2240729"/>
                <a:gd name="connsiteX55" fmla="*/ 824645 w 3129433"/>
                <a:gd name="connsiteY55" fmla="*/ 519661 h 2240729"/>
                <a:gd name="connsiteX56" fmla="*/ 764402 w 3129433"/>
                <a:gd name="connsiteY56" fmla="*/ 459418 h 2240729"/>
                <a:gd name="connsiteX57" fmla="*/ 764402 w 3129433"/>
                <a:gd name="connsiteY57" fmla="*/ 60243 h 2240729"/>
                <a:gd name="connsiteX58" fmla="*/ 769136 w 3129433"/>
                <a:gd name="connsiteY58" fmla="*/ 36794 h 2240729"/>
                <a:gd name="connsiteX59" fmla="*/ 93325 w 3129433"/>
                <a:gd name="connsiteY59" fmla="*/ 1340295 h 2240729"/>
                <a:gd name="connsiteX60" fmla="*/ 109628 w 3129433"/>
                <a:gd name="connsiteY60" fmla="*/ 1322788 h 2240729"/>
                <a:gd name="connsiteX61" fmla="*/ 434093 w 3129433"/>
                <a:gd name="connsiteY61" fmla="*/ 1090273 h 2240729"/>
                <a:gd name="connsiteX62" fmla="*/ 518152 w 3129433"/>
                <a:gd name="connsiteY62" fmla="*/ 1104150 h 2240729"/>
                <a:gd name="connsiteX63" fmla="*/ 504275 w 3129433"/>
                <a:gd name="connsiteY63" fmla="*/ 1188209 h 2240729"/>
                <a:gd name="connsiteX64" fmla="*/ 179810 w 3129433"/>
                <a:gd name="connsiteY64" fmla="*/ 1420724 h 2240729"/>
                <a:gd name="connsiteX65" fmla="*/ 95751 w 3129433"/>
                <a:gd name="connsiteY65" fmla="*/ 1406846 h 2240729"/>
                <a:gd name="connsiteX66" fmla="*/ 93325 w 3129433"/>
                <a:gd name="connsiteY66" fmla="*/ 1340295 h 2240729"/>
                <a:gd name="connsiteX67" fmla="*/ 113284 w 3129433"/>
                <a:gd name="connsiteY67" fmla="*/ 938759 h 2240729"/>
                <a:gd name="connsiteX68" fmla="*/ 164887 w 3129433"/>
                <a:gd name="connsiteY68" fmla="*/ 896662 h 2240729"/>
                <a:gd name="connsiteX69" fmla="*/ 371781 w 3129433"/>
                <a:gd name="connsiteY69" fmla="*/ 876126 h 2240729"/>
                <a:gd name="connsiteX70" fmla="*/ 437680 w 3129433"/>
                <a:gd name="connsiteY70" fmla="*/ 930124 h 2240729"/>
                <a:gd name="connsiteX71" fmla="*/ 383682 w 3129433"/>
                <a:gd name="connsiteY71" fmla="*/ 996023 h 2240729"/>
                <a:gd name="connsiteX72" fmla="*/ 176788 w 3129433"/>
                <a:gd name="connsiteY72" fmla="*/ 1016559 h 2240729"/>
                <a:gd name="connsiteX73" fmla="*/ 110889 w 3129433"/>
                <a:gd name="connsiteY73" fmla="*/ 962561 h 2240729"/>
                <a:gd name="connsiteX74" fmla="*/ 113284 w 3129433"/>
                <a:gd name="connsiteY74" fmla="*/ 938759 h 2240729"/>
                <a:gd name="connsiteX75" fmla="*/ 450244 w 3129433"/>
                <a:gd name="connsiteY75" fmla="*/ 282090 h 2240729"/>
                <a:gd name="connsiteX76" fmla="*/ 468213 w 3129433"/>
                <a:gd name="connsiteY76" fmla="*/ 266298 h 2240729"/>
                <a:gd name="connsiteX77" fmla="*/ 550466 w 3129433"/>
                <a:gd name="connsiteY77" fmla="*/ 288498 h 2240729"/>
                <a:gd name="connsiteX78" fmla="*/ 654093 w 3129433"/>
                <a:gd name="connsiteY78" fmla="*/ 468744 h 2240729"/>
                <a:gd name="connsiteX79" fmla="*/ 631893 w 3129433"/>
                <a:gd name="connsiteY79" fmla="*/ 550997 h 2240729"/>
                <a:gd name="connsiteX80" fmla="*/ 549639 w 3129433"/>
                <a:gd name="connsiteY80" fmla="*/ 528797 h 2240729"/>
                <a:gd name="connsiteX81" fmla="*/ 446013 w 3129433"/>
                <a:gd name="connsiteY81" fmla="*/ 348551 h 2240729"/>
                <a:gd name="connsiteX82" fmla="*/ 450244 w 3129433"/>
                <a:gd name="connsiteY82" fmla="*/ 282090 h 2240729"/>
                <a:gd name="connsiteX83" fmla="*/ 7414 w 3129433"/>
                <a:gd name="connsiteY83" fmla="*/ 463630 h 2240729"/>
                <a:gd name="connsiteX84" fmla="*/ 96465 w 3129433"/>
                <a:gd name="connsiteY84" fmla="*/ 435347 h 2240729"/>
                <a:gd name="connsiteX85" fmla="*/ 482656 w 3129433"/>
                <a:gd name="connsiteY85" fmla="*/ 635357 h 2240729"/>
                <a:gd name="connsiteX86" fmla="*/ 510939 w 3129433"/>
                <a:gd name="connsiteY86" fmla="*/ 724408 h 2240729"/>
                <a:gd name="connsiteX87" fmla="*/ 421888 w 3129433"/>
                <a:gd name="connsiteY87" fmla="*/ 752691 h 2240729"/>
                <a:gd name="connsiteX88" fmla="*/ 35697 w 3129433"/>
                <a:gd name="connsiteY88" fmla="*/ 552680 h 2240729"/>
                <a:gd name="connsiteX89" fmla="*/ 7414 w 3129433"/>
                <a:gd name="connsiteY89"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583890 w 3129433"/>
                <a:gd name="connsiteY42" fmla="*/ 1538598 h 2240729"/>
                <a:gd name="connsiteX43" fmla="*/ 502691 w 3129433"/>
                <a:gd name="connsiteY43" fmla="*/ 1564388 h 2240729"/>
                <a:gd name="connsiteX44" fmla="*/ 476902 w 3129433"/>
                <a:gd name="connsiteY44" fmla="*/ 1483188 h 2240729"/>
                <a:gd name="connsiteX45" fmla="*/ 617163 w 3129433"/>
                <a:gd name="connsiteY45" fmla="*/ 781318 h 2240729"/>
                <a:gd name="connsiteX46" fmla="*/ 931136 w 3129433"/>
                <a:gd name="connsiteY46" fmla="*/ 681599 h 2240729"/>
                <a:gd name="connsiteX47" fmla="*/ 1030855 w 3129433"/>
                <a:gd name="connsiteY47" fmla="*/ 995572 h 2240729"/>
                <a:gd name="connsiteX48" fmla="*/ 716882 w 3129433"/>
                <a:gd name="connsiteY48" fmla="*/ 1095291 h 2240729"/>
                <a:gd name="connsiteX49" fmla="*/ 617163 w 3129433"/>
                <a:gd name="connsiteY49" fmla="*/ 781318 h 2240729"/>
                <a:gd name="connsiteX50" fmla="*/ 769136 w 3129433"/>
                <a:gd name="connsiteY50" fmla="*/ 36794 h 2240729"/>
                <a:gd name="connsiteX51" fmla="*/ 824645 w 3129433"/>
                <a:gd name="connsiteY51" fmla="*/ 0 h 2240729"/>
                <a:gd name="connsiteX52" fmla="*/ 884888 w 3129433"/>
                <a:gd name="connsiteY52" fmla="*/ 60243 h 2240729"/>
                <a:gd name="connsiteX53" fmla="*/ 884888 w 3129433"/>
                <a:gd name="connsiteY53" fmla="*/ 459418 h 2240729"/>
                <a:gd name="connsiteX54" fmla="*/ 824645 w 3129433"/>
                <a:gd name="connsiteY54" fmla="*/ 519661 h 2240729"/>
                <a:gd name="connsiteX55" fmla="*/ 764402 w 3129433"/>
                <a:gd name="connsiteY55" fmla="*/ 459418 h 2240729"/>
                <a:gd name="connsiteX56" fmla="*/ 764402 w 3129433"/>
                <a:gd name="connsiteY56" fmla="*/ 60243 h 2240729"/>
                <a:gd name="connsiteX57" fmla="*/ 769136 w 3129433"/>
                <a:gd name="connsiteY57" fmla="*/ 36794 h 2240729"/>
                <a:gd name="connsiteX58" fmla="*/ 93325 w 3129433"/>
                <a:gd name="connsiteY58" fmla="*/ 1340295 h 2240729"/>
                <a:gd name="connsiteX59" fmla="*/ 109628 w 3129433"/>
                <a:gd name="connsiteY59" fmla="*/ 1322788 h 2240729"/>
                <a:gd name="connsiteX60" fmla="*/ 434093 w 3129433"/>
                <a:gd name="connsiteY60" fmla="*/ 1090273 h 2240729"/>
                <a:gd name="connsiteX61" fmla="*/ 518152 w 3129433"/>
                <a:gd name="connsiteY61" fmla="*/ 1104150 h 2240729"/>
                <a:gd name="connsiteX62" fmla="*/ 504275 w 3129433"/>
                <a:gd name="connsiteY62" fmla="*/ 1188209 h 2240729"/>
                <a:gd name="connsiteX63" fmla="*/ 179810 w 3129433"/>
                <a:gd name="connsiteY63" fmla="*/ 1420724 h 2240729"/>
                <a:gd name="connsiteX64" fmla="*/ 95751 w 3129433"/>
                <a:gd name="connsiteY64" fmla="*/ 1406846 h 2240729"/>
                <a:gd name="connsiteX65" fmla="*/ 93325 w 3129433"/>
                <a:gd name="connsiteY65" fmla="*/ 1340295 h 2240729"/>
                <a:gd name="connsiteX66" fmla="*/ 113284 w 3129433"/>
                <a:gd name="connsiteY66" fmla="*/ 938759 h 2240729"/>
                <a:gd name="connsiteX67" fmla="*/ 164887 w 3129433"/>
                <a:gd name="connsiteY67" fmla="*/ 896662 h 2240729"/>
                <a:gd name="connsiteX68" fmla="*/ 371781 w 3129433"/>
                <a:gd name="connsiteY68" fmla="*/ 876126 h 2240729"/>
                <a:gd name="connsiteX69" fmla="*/ 437680 w 3129433"/>
                <a:gd name="connsiteY69" fmla="*/ 930124 h 2240729"/>
                <a:gd name="connsiteX70" fmla="*/ 383682 w 3129433"/>
                <a:gd name="connsiteY70" fmla="*/ 996023 h 2240729"/>
                <a:gd name="connsiteX71" fmla="*/ 176788 w 3129433"/>
                <a:gd name="connsiteY71" fmla="*/ 1016559 h 2240729"/>
                <a:gd name="connsiteX72" fmla="*/ 110889 w 3129433"/>
                <a:gd name="connsiteY72" fmla="*/ 962561 h 2240729"/>
                <a:gd name="connsiteX73" fmla="*/ 113284 w 3129433"/>
                <a:gd name="connsiteY73" fmla="*/ 938759 h 2240729"/>
                <a:gd name="connsiteX74" fmla="*/ 450244 w 3129433"/>
                <a:gd name="connsiteY74" fmla="*/ 282090 h 2240729"/>
                <a:gd name="connsiteX75" fmla="*/ 468213 w 3129433"/>
                <a:gd name="connsiteY75" fmla="*/ 266298 h 2240729"/>
                <a:gd name="connsiteX76" fmla="*/ 550466 w 3129433"/>
                <a:gd name="connsiteY76" fmla="*/ 288498 h 2240729"/>
                <a:gd name="connsiteX77" fmla="*/ 654093 w 3129433"/>
                <a:gd name="connsiteY77" fmla="*/ 468744 h 2240729"/>
                <a:gd name="connsiteX78" fmla="*/ 631893 w 3129433"/>
                <a:gd name="connsiteY78" fmla="*/ 550997 h 2240729"/>
                <a:gd name="connsiteX79" fmla="*/ 549639 w 3129433"/>
                <a:gd name="connsiteY79" fmla="*/ 528797 h 2240729"/>
                <a:gd name="connsiteX80" fmla="*/ 446013 w 3129433"/>
                <a:gd name="connsiteY80" fmla="*/ 348551 h 2240729"/>
                <a:gd name="connsiteX81" fmla="*/ 450244 w 3129433"/>
                <a:gd name="connsiteY81" fmla="*/ 282090 h 2240729"/>
                <a:gd name="connsiteX82" fmla="*/ 7414 w 3129433"/>
                <a:gd name="connsiteY82" fmla="*/ 463630 h 2240729"/>
                <a:gd name="connsiteX83" fmla="*/ 96465 w 3129433"/>
                <a:gd name="connsiteY83" fmla="*/ 435347 h 2240729"/>
                <a:gd name="connsiteX84" fmla="*/ 482656 w 3129433"/>
                <a:gd name="connsiteY84" fmla="*/ 635357 h 2240729"/>
                <a:gd name="connsiteX85" fmla="*/ 510939 w 3129433"/>
                <a:gd name="connsiteY85" fmla="*/ 724408 h 2240729"/>
                <a:gd name="connsiteX86" fmla="*/ 421888 w 3129433"/>
                <a:gd name="connsiteY86" fmla="*/ 752691 h 2240729"/>
                <a:gd name="connsiteX87" fmla="*/ 35697 w 3129433"/>
                <a:gd name="connsiteY87" fmla="*/ 552680 h 2240729"/>
                <a:gd name="connsiteX88" fmla="*/ 7414 w 3129433"/>
                <a:gd name="connsiteY88"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476902 w 3129433"/>
                <a:gd name="connsiteY41" fmla="*/ 1483188 h 2240729"/>
                <a:gd name="connsiteX42" fmla="*/ 502691 w 3129433"/>
                <a:gd name="connsiteY42" fmla="*/ 1564388 h 2240729"/>
                <a:gd name="connsiteX43" fmla="*/ 476902 w 3129433"/>
                <a:gd name="connsiteY43" fmla="*/ 1483188 h 2240729"/>
                <a:gd name="connsiteX44" fmla="*/ 617163 w 3129433"/>
                <a:gd name="connsiteY44" fmla="*/ 781318 h 2240729"/>
                <a:gd name="connsiteX45" fmla="*/ 931136 w 3129433"/>
                <a:gd name="connsiteY45" fmla="*/ 681599 h 2240729"/>
                <a:gd name="connsiteX46" fmla="*/ 1030855 w 3129433"/>
                <a:gd name="connsiteY46" fmla="*/ 995572 h 2240729"/>
                <a:gd name="connsiteX47" fmla="*/ 716882 w 3129433"/>
                <a:gd name="connsiteY47" fmla="*/ 1095291 h 2240729"/>
                <a:gd name="connsiteX48" fmla="*/ 617163 w 3129433"/>
                <a:gd name="connsiteY48" fmla="*/ 781318 h 2240729"/>
                <a:gd name="connsiteX49" fmla="*/ 769136 w 3129433"/>
                <a:gd name="connsiteY49" fmla="*/ 36794 h 2240729"/>
                <a:gd name="connsiteX50" fmla="*/ 824645 w 3129433"/>
                <a:gd name="connsiteY50" fmla="*/ 0 h 2240729"/>
                <a:gd name="connsiteX51" fmla="*/ 884888 w 3129433"/>
                <a:gd name="connsiteY51" fmla="*/ 60243 h 2240729"/>
                <a:gd name="connsiteX52" fmla="*/ 884888 w 3129433"/>
                <a:gd name="connsiteY52" fmla="*/ 459418 h 2240729"/>
                <a:gd name="connsiteX53" fmla="*/ 824645 w 3129433"/>
                <a:gd name="connsiteY53" fmla="*/ 519661 h 2240729"/>
                <a:gd name="connsiteX54" fmla="*/ 764402 w 3129433"/>
                <a:gd name="connsiteY54" fmla="*/ 459418 h 2240729"/>
                <a:gd name="connsiteX55" fmla="*/ 764402 w 3129433"/>
                <a:gd name="connsiteY55" fmla="*/ 60243 h 2240729"/>
                <a:gd name="connsiteX56" fmla="*/ 769136 w 3129433"/>
                <a:gd name="connsiteY56" fmla="*/ 36794 h 2240729"/>
                <a:gd name="connsiteX57" fmla="*/ 93325 w 3129433"/>
                <a:gd name="connsiteY57" fmla="*/ 1340295 h 2240729"/>
                <a:gd name="connsiteX58" fmla="*/ 109628 w 3129433"/>
                <a:gd name="connsiteY58" fmla="*/ 1322788 h 2240729"/>
                <a:gd name="connsiteX59" fmla="*/ 434093 w 3129433"/>
                <a:gd name="connsiteY59" fmla="*/ 1090273 h 2240729"/>
                <a:gd name="connsiteX60" fmla="*/ 518152 w 3129433"/>
                <a:gd name="connsiteY60" fmla="*/ 1104150 h 2240729"/>
                <a:gd name="connsiteX61" fmla="*/ 504275 w 3129433"/>
                <a:gd name="connsiteY61" fmla="*/ 1188209 h 2240729"/>
                <a:gd name="connsiteX62" fmla="*/ 179810 w 3129433"/>
                <a:gd name="connsiteY62" fmla="*/ 1420724 h 2240729"/>
                <a:gd name="connsiteX63" fmla="*/ 95751 w 3129433"/>
                <a:gd name="connsiteY63" fmla="*/ 1406846 h 2240729"/>
                <a:gd name="connsiteX64" fmla="*/ 93325 w 3129433"/>
                <a:gd name="connsiteY64" fmla="*/ 1340295 h 2240729"/>
                <a:gd name="connsiteX65" fmla="*/ 113284 w 3129433"/>
                <a:gd name="connsiteY65" fmla="*/ 938759 h 2240729"/>
                <a:gd name="connsiteX66" fmla="*/ 164887 w 3129433"/>
                <a:gd name="connsiteY66" fmla="*/ 896662 h 2240729"/>
                <a:gd name="connsiteX67" fmla="*/ 371781 w 3129433"/>
                <a:gd name="connsiteY67" fmla="*/ 876126 h 2240729"/>
                <a:gd name="connsiteX68" fmla="*/ 437680 w 3129433"/>
                <a:gd name="connsiteY68" fmla="*/ 930124 h 2240729"/>
                <a:gd name="connsiteX69" fmla="*/ 383682 w 3129433"/>
                <a:gd name="connsiteY69" fmla="*/ 996023 h 2240729"/>
                <a:gd name="connsiteX70" fmla="*/ 176788 w 3129433"/>
                <a:gd name="connsiteY70" fmla="*/ 1016559 h 2240729"/>
                <a:gd name="connsiteX71" fmla="*/ 110889 w 3129433"/>
                <a:gd name="connsiteY71" fmla="*/ 962561 h 2240729"/>
                <a:gd name="connsiteX72" fmla="*/ 113284 w 3129433"/>
                <a:gd name="connsiteY72" fmla="*/ 938759 h 2240729"/>
                <a:gd name="connsiteX73" fmla="*/ 450244 w 3129433"/>
                <a:gd name="connsiteY73" fmla="*/ 282090 h 2240729"/>
                <a:gd name="connsiteX74" fmla="*/ 468213 w 3129433"/>
                <a:gd name="connsiteY74" fmla="*/ 266298 h 2240729"/>
                <a:gd name="connsiteX75" fmla="*/ 550466 w 3129433"/>
                <a:gd name="connsiteY75" fmla="*/ 288498 h 2240729"/>
                <a:gd name="connsiteX76" fmla="*/ 654093 w 3129433"/>
                <a:gd name="connsiteY76" fmla="*/ 468744 h 2240729"/>
                <a:gd name="connsiteX77" fmla="*/ 631893 w 3129433"/>
                <a:gd name="connsiteY77" fmla="*/ 550997 h 2240729"/>
                <a:gd name="connsiteX78" fmla="*/ 549639 w 3129433"/>
                <a:gd name="connsiteY78" fmla="*/ 528797 h 2240729"/>
                <a:gd name="connsiteX79" fmla="*/ 446013 w 3129433"/>
                <a:gd name="connsiteY79" fmla="*/ 348551 h 2240729"/>
                <a:gd name="connsiteX80" fmla="*/ 450244 w 3129433"/>
                <a:gd name="connsiteY80" fmla="*/ 282090 h 2240729"/>
                <a:gd name="connsiteX81" fmla="*/ 7414 w 3129433"/>
                <a:gd name="connsiteY81" fmla="*/ 463630 h 2240729"/>
                <a:gd name="connsiteX82" fmla="*/ 96465 w 3129433"/>
                <a:gd name="connsiteY82" fmla="*/ 435347 h 2240729"/>
                <a:gd name="connsiteX83" fmla="*/ 482656 w 3129433"/>
                <a:gd name="connsiteY83" fmla="*/ 635357 h 2240729"/>
                <a:gd name="connsiteX84" fmla="*/ 510939 w 3129433"/>
                <a:gd name="connsiteY84" fmla="*/ 724408 h 2240729"/>
                <a:gd name="connsiteX85" fmla="*/ 421888 w 3129433"/>
                <a:gd name="connsiteY85" fmla="*/ 752691 h 2240729"/>
                <a:gd name="connsiteX86" fmla="*/ 35697 w 3129433"/>
                <a:gd name="connsiteY86" fmla="*/ 552680 h 2240729"/>
                <a:gd name="connsiteX87" fmla="*/ 7414 w 3129433"/>
                <a:gd name="connsiteY87"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518152 w 3129433"/>
                <a:gd name="connsiteY57" fmla="*/ 1104150 h 2240729"/>
                <a:gd name="connsiteX58" fmla="*/ 504275 w 3129433"/>
                <a:gd name="connsiteY58" fmla="*/ 1188209 h 2240729"/>
                <a:gd name="connsiteX59" fmla="*/ 179810 w 3129433"/>
                <a:gd name="connsiteY59" fmla="*/ 1420724 h 2240729"/>
                <a:gd name="connsiteX60" fmla="*/ 95751 w 3129433"/>
                <a:gd name="connsiteY60" fmla="*/ 1406846 h 2240729"/>
                <a:gd name="connsiteX61" fmla="*/ 93325 w 3129433"/>
                <a:gd name="connsiteY61" fmla="*/ 1340295 h 2240729"/>
                <a:gd name="connsiteX62" fmla="*/ 113284 w 3129433"/>
                <a:gd name="connsiteY62" fmla="*/ 938759 h 2240729"/>
                <a:gd name="connsiteX63" fmla="*/ 164887 w 3129433"/>
                <a:gd name="connsiteY63" fmla="*/ 896662 h 2240729"/>
                <a:gd name="connsiteX64" fmla="*/ 371781 w 3129433"/>
                <a:gd name="connsiteY64" fmla="*/ 876126 h 2240729"/>
                <a:gd name="connsiteX65" fmla="*/ 437680 w 3129433"/>
                <a:gd name="connsiteY65" fmla="*/ 930124 h 2240729"/>
                <a:gd name="connsiteX66" fmla="*/ 383682 w 3129433"/>
                <a:gd name="connsiteY66" fmla="*/ 996023 h 2240729"/>
                <a:gd name="connsiteX67" fmla="*/ 176788 w 3129433"/>
                <a:gd name="connsiteY67" fmla="*/ 1016559 h 2240729"/>
                <a:gd name="connsiteX68" fmla="*/ 110889 w 3129433"/>
                <a:gd name="connsiteY68" fmla="*/ 962561 h 2240729"/>
                <a:gd name="connsiteX69" fmla="*/ 113284 w 3129433"/>
                <a:gd name="connsiteY69" fmla="*/ 938759 h 2240729"/>
                <a:gd name="connsiteX70" fmla="*/ 450244 w 3129433"/>
                <a:gd name="connsiteY70" fmla="*/ 282090 h 2240729"/>
                <a:gd name="connsiteX71" fmla="*/ 468213 w 3129433"/>
                <a:gd name="connsiteY71" fmla="*/ 266298 h 2240729"/>
                <a:gd name="connsiteX72" fmla="*/ 550466 w 3129433"/>
                <a:gd name="connsiteY72" fmla="*/ 288498 h 2240729"/>
                <a:gd name="connsiteX73" fmla="*/ 654093 w 3129433"/>
                <a:gd name="connsiteY73" fmla="*/ 468744 h 2240729"/>
                <a:gd name="connsiteX74" fmla="*/ 631893 w 3129433"/>
                <a:gd name="connsiteY74" fmla="*/ 550997 h 2240729"/>
                <a:gd name="connsiteX75" fmla="*/ 549639 w 3129433"/>
                <a:gd name="connsiteY75" fmla="*/ 528797 h 2240729"/>
                <a:gd name="connsiteX76" fmla="*/ 446013 w 3129433"/>
                <a:gd name="connsiteY76" fmla="*/ 348551 h 2240729"/>
                <a:gd name="connsiteX77" fmla="*/ 450244 w 3129433"/>
                <a:gd name="connsiteY77" fmla="*/ 282090 h 2240729"/>
                <a:gd name="connsiteX78" fmla="*/ 7414 w 3129433"/>
                <a:gd name="connsiteY78" fmla="*/ 463630 h 2240729"/>
                <a:gd name="connsiteX79" fmla="*/ 96465 w 3129433"/>
                <a:gd name="connsiteY79" fmla="*/ 435347 h 2240729"/>
                <a:gd name="connsiteX80" fmla="*/ 482656 w 3129433"/>
                <a:gd name="connsiteY80" fmla="*/ 635357 h 2240729"/>
                <a:gd name="connsiteX81" fmla="*/ 510939 w 3129433"/>
                <a:gd name="connsiteY81" fmla="*/ 724408 h 2240729"/>
                <a:gd name="connsiteX82" fmla="*/ 421888 w 3129433"/>
                <a:gd name="connsiteY82" fmla="*/ 752691 h 2240729"/>
                <a:gd name="connsiteX83" fmla="*/ 35697 w 3129433"/>
                <a:gd name="connsiteY83" fmla="*/ 552680 h 2240729"/>
                <a:gd name="connsiteX84" fmla="*/ 7414 w 3129433"/>
                <a:gd name="connsiteY8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518152 w 3129433"/>
                <a:gd name="connsiteY57" fmla="*/ 1104150 h 2240729"/>
                <a:gd name="connsiteX58" fmla="*/ 179810 w 3129433"/>
                <a:gd name="connsiteY58" fmla="*/ 1420724 h 2240729"/>
                <a:gd name="connsiteX59" fmla="*/ 95751 w 3129433"/>
                <a:gd name="connsiteY59" fmla="*/ 1406846 h 2240729"/>
                <a:gd name="connsiteX60" fmla="*/ 93325 w 3129433"/>
                <a:gd name="connsiteY60" fmla="*/ 1340295 h 2240729"/>
                <a:gd name="connsiteX61" fmla="*/ 113284 w 3129433"/>
                <a:gd name="connsiteY61" fmla="*/ 938759 h 2240729"/>
                <a:gd name="connsiteX62" fmla="*/ 164887 w 3129433"/>
                <a:gd name="connsiteY62" fmla="*/ 896662 h 2240729"/>
                <a:gd name="connsiteX63" fmla="*/ 371781 w 3129433"/>
                <a:gd name="connsiteY63" fmla="*/ 876126 h 2240729"/>
                <a:gd name="connsiteX64" fmla="*/ 437680 w 3129433"/>
                <a:gd name="connsiteY64" fmla="*/ 930124 h 2240729"/>
                <a:gd name="connsiteX65" fmla="*/ 383682 w 3129433"/>
                <a:gd name="connsiteY65" fmla="*/ 996023 h 2240729"/>
                <a:gd name="connsiteX66" fmla="*/ 176788 w 3129433"/>
                <a:gd name="connsiteY66" fmla="*/ 1016559 h 2240729"/>
                <a:gd name="connsiteX67" fmla="*/ 110889 w 3129433"/>
                <a:gd name="connsiteY67" fmla="*/ 962561 h 2240729"/>
                <a:gd name="connsiteX68" fmla="*/ 113284 w 3129433"/>
                <a:gd name="connsiteY68" fmla="*/ 938759 h 2240729"/>
                <a:gd name="connsiteX69" fmla="*/ 450244 w 3129433"/>
                <a:gd name="connsiteY69" fmla="*/ 282090 h 2240729"/>
                <a:gd name="connsiteX70" fmla="*/ 468213 w 3129433"/>
                <a:gd name="connsiteY70" fmla="*/ 266298 h 2240729"/>
                <a:gd name="connsiteX71" fmla="*/ 550466 w 3129433"/>
                <a:gd name="connsiteY71" fmla="*/ 288498 h 2240729"/>
                <a:gd name="connsiteX72" fmla="*/ 654093 w 3129433"/>
                <a:gd name="connsiteY72" fmla="*/ 468744 h 2240729"/>
                <a:gd name="connsiteX73" fmla="*/ 631893 w 3129433"/>
                <a:gd name="connsiteY73" fmla="*/ 550997 h 2240729"/>
                <a:gd name="connsiteX74" fmla="*/ 549639 w 3129433"/>
                <a:gd name="connsiteY74" fmla="*/ 528797 h 2240729"/>
                <a:gd name="connsiteX75" fmla="*/ 446013 w 3129433"/>
                <a:gd name="connsiteY75" fmla="*/ 348551 h 2240729"/>
                <a:gd name="connsiteX76" fmla="*/ 450244 w 3129433"/>
                <a:gd name="connsiteY76" fmla="*/ 282090 h 2240729"/>
                <a:gd name="connsiteX77" fmla="*/ 7414 w 3129433"/>
                <a:gd name="connsiteY77" fmla="*/ 463630 h 2240729"/>
                <a:gd name="connsiteX78" fmla="*/ 96465 w 3129433"/>
                <a:gd name="connsiteY78" fmla="*/ 435347 h 2240729"/>
                <a:gd name="connsiteX79" fmla="*/ 482656 w 3129433"/>
                <a:gd name="connsiteY79" fmla="*/ 635357 h 2240729"/>
                <a:gd name="connsiteX80" fmla="*/ 510939 w 3129433"/>
                <a:gd name="connsiteY80" fmla="*/ 724408 h 2240729"/>
                <a:gd name="connsiteX81" fmla="*/ 421888 w 3129433"/>
                <a:gd name="connsiteY81" fmla="*/ 752691 h 2240729"/>
                <a:gd name="connsiteX82" fmla="*/ 35697 w 3129433"/>
                <a:gd name="connsiteY82" fmla="*/ 552680 h 2240729"/>
                <a:gd name="connsiteX83" fmla="*/ 7414 w 3129433"/>
                <a:gd name="connsiteY8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434093 w 3129433"/>
                <a:gd name="connsiteY56" fmla="*/ 1090273 h 2240729"/>
                <a:gd name="connsiteX57" fmla="*/ 179810 w 3129433"/>
                <a:gd name="connsiteY57" fmla="*/ 1420724 h 2240729"/>
                <a:gd name="connsiteX58" fmla="*/ 95751 w 3129433"/>
                <a:gd name="connsiteY58" fmla="*/ 1406846 h 2240729"/>
                <a:gd name="connsiteX59" fmla="*/ 93325 w 3129433"/>
                <a:gd name="connsiteY59" fmla="*/ 1340295 h 2240729"/>
                <a:gd name="connsiteX60" fmla="*/ 113284 w 3129433"/>
                <a:gd name="connsiteY60" fmla="*/ 938759 h 2240729"/>
                <a:gd name="connsiteX61" fmla="*/ 164887 w 3129433"/>
                <a:gd name="connsiteY61" fmla="*/ 896662 h 2240729"/>
                <a:gd name="connsiteX62" fmla="*/ 371781 w 3129433"/>
                <a:gd name="connsiteY62" fmla="*/ 876126 h 2240729"/>
                <a:gd name="connsiteX63" fmla="*/ 437680 w 3129433"/>
                <a:gd name="connsiteY63" fmla="*/ 930124 h 2240729"/>
                <a:gd name="connsiteX64" fmla="*/ 383682 w 3129433"/>
                <a:gd name="connsiteY64" fmla="*/ 996023 h 2240729"/>
                <a:gd name="connsiteX65" fmla="*/ 176788 w 3129433"/>
                <a:gd name="connsiteY65" fmla="*/ 1016559 h 2240729"/>
                <a:gd name="connsiteX66" fmla="*/ 110889 w 3129433"/>
                <a:gd name="connsiteY66" fmla="*/ 962561 h 2240729"/>
                <a:gd name="connsiteX67" fmla="*/ 113284 w 3129433"/>
                <a:gd name="connsiteY67" fmla="*/ 938759 h 2240729"/>
                <a:gd name="connsiteX68" fmla="*/ 450244 w 3129433"/>
                <a:gd name="connsiteY68" fmla="*/ 282090 h 2240729"/>
                <a:gd name="connsiteX69" fmla="*/ 468213 w 3129433"/>
                <a:gd name="connsiteY69" fmla="*/ 266298 h 2240729"/>
                <a:gd name="connsiteX70" fmla="*/ 550466 w 3129433"/>
                <a:gd name="connsiteY70" fmla="*/ 288498 h 2240729"/>
                <a:gd name="connsiteX71" fmla="*/ 654093 w 3129433"/>
                <a:gd name="connsiteY71" fmla="*/ 468744 h 2240729"/>
                <a:gd name="connsiteX72" fmla="*/ 631893 w 3129433"/>
                <a:gd name="connsiteY72" fmla="*/ 550997 h 2240729"/>
                <a:gd name="connsiteX73" fmla="*/ 549639 w 3129433"/>
                <a:gd name="connsiteY73" fmla="*/ 528797 h 2240729"/>
                <a:gd name="connsiteX74" fmla="*/ 446013 w 3129433"/>
                <a:gd name="connsiteY74" fmla="*/ 348551 h 2240729"/>
                <a:gd name="connsiteX75" fmla="*/ 450244 w 3129433"/>
                <a:gd name="connsiteY75" fmla="*/ 282090 h 2240729"/>
                <a:gd name="connsiteX76" fmla="*/ 7414 w 3129433"/>
                <a:gd name="connsiteY76" fmla="*/ 463630 h 2240729"/>
                <a:gd name="connsiteX77" fmla="*/ 96465 w 3129433"/>
                <a:gd name="connsiteY77" fmla="*/ 435347 h 2240729"/>
                <a:gd name="connsiteX78" fmla="*/ 482656 w 3129433"/>
                <a:gd name="connsiteY78" fmla="*/ 635357 h 2240729"/>
                <a:gd name="connsiteX79" fmla="*/ 510939 w 3129433"/>
                <a:gd name="connsiteY79" fmla="*/ 724408 h 2240729"/>
                <a:gd name="connsiteX80" fmla="*/ 421888 w 3129433"/>
                <a:gd name="connsiteY80" fmla="*/ 752691 h 2240729"/>
                <a:gd name="connsiteX81" fmla="*/ 35697 w 3129433"/>
                <a:gd name="connsiteY81" fmla="*/ 552680 h 2240729"/>
                <a:gd name="connsiteX82" fmla="*/ 7414 w 3129433"/>
                <a:gd name="connsiteY82"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3325 w 3129433"/>
                <a:gd name="connsiteY54" fmla="*/ 1340295 h 2240729"/>
                <a:gd name="connsiteX55" fmla="*/ 109628 w 3129433"/>
                <a:gd name="connsiteY55" fmla="*/ 1322788 h 2240729"/>
                <a:gd name="connsiteX56" fmla="*/ 179810 w 3129433"/>
                <a:gd name="connsiteY56" fmla="*/ 1420724 h 2240729"/>
                <a:gd name="connsiteX57" fmla="*/ 95751 w 3129433"/>
                <a:gd name="connsiteY57" fmla="*/ 1406846 h 2240729"/>
                <a:gd name="connsiteX58" fmla="*/ 93325 w 3129433"/>
                <a:gd name="connsiteY58" fmla="*/ 1340295 h 2240729"/>
                <a:gd name="connsiteX59" fmla="*/ 113284 w 3129433"/>
                <a:gd name="connsiteY59" fmla="*/ 938759 h 2240729"/>
                <a:gd name="connsiteX60" fmla="*/ 164887 w 3129433"/>
                <a:gd name="connsiteY60" fmla="*/ 896662 h 2240729"/>
                <a:gd name="connsiteX61" fmla="*/ 371781 w 3129433"/>
                <a:gd name="connsiteY61" fmla="*/ 876126 h 2240729"/>
                <a:gd name="connsiteX62" fmla="*/ 437680 w 3129433"/>
                <a:gd name="connsiteY62" fmla="*/ 930124 h 2240729"/>
                <a:gd name="connsiteX63" fmla="*/ 383682 w 3129433"/>
                <a:gd name="connsiteY63" fmla="*/ 996023 h 2240729"/>
                <a:gd name="connsiteX64" fmla="*/ 176788 w 3129433"/>
                <a:gd name="connsiteY64" fmla="*/ 1016559 h 2240729"/>
                <a:gd name="connsiteX65" fmla="*/ 110889 w 3129433"/>
                <a:gd name="connsiteY65" fmla="*/ 962561 h 2240729"/>
                <a:gd name="connsiteX66" fmla="*/ 113284 w 3129433"/>
                <a:gd name="connsiteY66" fmla="*/ 938759 h 2240729"/>
                <a:gd name="connsiteX67" fmla="*/ 450244 w 3129433"/>
                <a:gd name="connsiteY67" fmla="*/ 282090 h 2240729"/>
                <a:gd name="connsiteX68" fmla="*/ 468213 w 3129433"/>
                <a:gd name="connsiteY68" fmla="*/ 266298 h 2240729"/>
                <a:gd name="connsiteX69" fmla="*/ 550466 w 3129433"/>
                <a:gd name="connsiteY69" fmla="*/ 288498 h 2240729"/>
                <a:gd name="connsiteX70" fmla="*/ 654093 w 3129433"/>
                <a:gd name="connsiteY70" fmla="*/ 468744 h 2240729"/>
                <a:gd name="connsiteX71" fmla="*/ 631893 w 3129433"/>
                <a:gd name="connsiteY71" fmla="*/ 550997 h 2240729"/>
                <a:gd name="connsiteX72" fmla="*/ 549639 w 3129433"/>
                <a:gd name="connsiteY72" fmla="*/ 528797 h 2240729"/>
                <a:gd name="connsiteX73" fmla="*/ 446013 w 3129433"/>
                <a:gd name="connsiteY73" fmla="*/ 348551 h 2240729"/>
                <a:gd name="connsiteX74" fmla="*/ 450244 w 3129433"/>
                <a:gd name="connsiteY74" fmla="*/ 282090 h 2240729"/>
                <a:gd name="connsiteX75" fmla="*/ 7414 w 3129433"/>
                <a:gd name="connsiteY75" fmla="*/ 463630 h 2240729"/>
                <a:gd name="connsiteX76" fmla="*/ 96465 w 3129433"/>
                <a:gd name="connsiteY76" fmla="*/ 435347 h 2240729"/>
                <a:gd name="connsiteX77" fmla="*/ 482656 w 3129433"/>
                <a:gd name="connsiteY77" fmla="*/ 635357 h 2240729"/>
                <a:gd name="connsiteX78" fmla="*/ 510939 w 3129433"/>
                <a:gd name="connsiteY78" fmla="*/ 724408 h 2240729"/>
                <a:gd name="connsiteX79" fmla="*/ 421888 w 3129433"/>
                <a:gd name="connsiteY79" fmla="*/ 752691 h 2240729"/>
                <a:gd name="connsiteX80" fmla="*/ 35697 w 3129433"/>
                <a:gd name="connsiteY80" fmla="*/ 552680 h 2240729"/>
                <a:gd name="connsiteX81" fmla="*/ 7414 w 3129433"/>
                <a:gd name="connsiteY81"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95751 w 3129433"/>
                <a:gd name="connsiteY54" fmla="*/ 1406846 h 2240729"/>
                <a:gd name="connsiteX55" fmla="*/ 109628 w 3129433"/>
                <a:gd name="connsiteY55" fmla="*/ 1322788 h 2240729"/>
                <a:gd name="connsiteX56" fmla="*/ 179810 w 3129433"/>
                <a:gd name="connsiteY56" fmla="*/ 1420724 h 2240729"/>
                <a:gd name="connsiteX57" fmla="*/ 95751 w 3129433"/>
                <a:gd name="connsiteY57" fmla="*/ 1406846 h 2240729"/>
                <a:gd name="connsiteX58" fmla="*/ 113284 w 3129433"/>
                <a:gd name="connsiteY58" fmla="*/ 938759 h 2240729"/>
                <a:gd name="connsiteX59" fmla="*/ 164887 w 3129433"/>
                <a:gd name="connsiteY59" fmla="*/ 896662 h 2240729"/>
                <a:gd name="connsiteX60" fmla="*/ 371781 w 3129433"/>
                <a:gd name="connsiteY60" fmla="*/ 876126 h 2240729"/>
                <a:gd name="connsiteX61" fmla="*/ 437680 w 3129433"/>
                <a:gd name="connsiteY61" fmla="*/ 930124 h 2240729"/>
                <a:gd name="connsiteX62" fmla="*/ 383682 w 3129433"/>
                <a:gd name="connsiteY62" fmla="*/ 996023 h 2240729"/>
                <a:gd name="connsiteX63" fmla="*/ 176788 w 3129433"/>
                <a:gd name="connsiteY63" fmla="*/ 1016559 h 2240729"/>
                <a:gd name="connsiteX64" fmla="*/ 110889 w 3129433"/>
                <a:gd name="connsiteY64" fmla="*/ 962561 h 2240729"/>
                <a:gd name="connsiteX65" fmla="*/ 113284 w 3129433"/>
                <a:gd name="connsiteY65" fmla="*/ 938759 h 2240729"/>
                <a:gd name="connsiteX66" fmla="*/ 450244 w 3129433"/>
                <a:gd name="connsiteY66" fmla="*/ 282090 h 2240729"/>
                <a:gd name="connsiteX67" fmla="*/ 468213 w 3129433"/>
                <a:gd name="connsiteY67" fmla="*/ 266298 h 2240729"/>
                <a:gd name="connsiteX68" fmla="*/ 550466 w 3129433"/>
                <a:gd name="connsiteY68" fmla="*/ 288498 h 2240729"/>
                <a:gd name="connsiteX69" fmla="*/ 654093 w 3129433"/>
                <a:gd name="connsiteY69" fmla="*/ 468744 h 2240729"/>
                <a:gd name="connsiteX70" fmla="*/ 631893 w 3129433"/>
                <a:gd name="connsiteY70" fmla="*/ 550997 h 2240729"/>
                <a:gd name="connsiteX71" fmla="*/ 549639 w 3129433"/>
                <a:gd name="connsiteY71" fmla="*/ 528797 h 2240729"/>
                <a:gd name="connsiteX72" fmla="*/ 446013 w 3129433"/>
                <a:gd name="connsiteY72" fmla="*/ 348551 h 2240729"/>
                <a:gd name="connsiteX73" fmla="*/ 450244 w 3129433"/>
                <a:gd name="connsiteY73" fmla="*/ 282090 h 2240729"/>
                <a:gd name="connsiteX74" fmla="*/ 7414 w 3129433"/>
                <a:gd name="connsiteY74" fmla="*/ 463630 h 2240729"/>
                <a:gd name="connsiteX75" fmla="*/ 96465 w 3129433"/>
                <a:gd name="connsiteY75" fmla="*/ 435347 h 2240729"/>
                <a:gd name="connsiteX76" fmla="*/ 482656 w 3129433"/>
                <a:gd name="connsiteY76" fmla="*/ 635357 h 2240729"/>
                <a:gd name="connsiteX77" fmla="*/ 510939 w 3129433"/>
                <a:gd name="connsiteY77" fmla="*/ 724408 h 2240729"/>
                <a:gd name="connsiteX78" fmla="*/ 421888 w 3129433"/>
                <a:gd name="connsiteY78" fmla="*/ 752691 h 2240729"/>
                <a:gd name="connsiteX79" fmla="*/ 35697 w 3129433"/>
                <a:gd name="connsiteY79" fmla="*/ 552680 h 2240729"/>
                <a:gd name="connsiteX80" fmla="*/ 7414 w 3129433"/>
                <a:gd name="connsiteY80"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79810 w 3129433"/>
                <a:gd name="connsiteY54" fmla="*/ 1420724 h 2240729"/>
                <a:gd name="connsiteX55" fmla="*/ 109628 w 3129433"/>
                <a:gd name="connsiteY55" fmla="*/ 1322788 h 2240729"/>
                <a:gd name="connsiteX56" fmla="*/ 179810 w 3129433"/>
                <a:gd name="connsiteY56" fmla="*/ 1420724 h 2240729"/>
                <a:gd name="connsiteX57" fmla="*/ 113284 w 3129433"/>
                <a:gd name="connsiteY57" fmla="*/ 938759 h 2240729"/>
                <a:gd name="connsiteX58" fmla="*/ 164887 w 3129433"/>
                <a:gd name="connsiteY58" fmla="*/ 896662 h 2240729"/>
                <a:gd name="connsiteX59" fmla="*/ 371781 w 3129433"/>
                <a:gd name="connsiteY59" fmla="*/ 876126 h 2240729"/>
                <a:gd name="connsiteX60" fmla="*/ 437680 w 3129433"/>
                <a:gd name="connsiteY60" fmla="*/ 930124 h 2240729"/>
                <a:gd name="connsiteX61" fmla="*/ 383682 w 3129433"/>
                <a:gd name="connsiteY61" fmla="*/ 996023 h 2240729"/>
                <a:gd name="connsiteX62" fmla="*/ 176788 w 3129433"/>
                <a:gd name="connsiteY62" fmla="*/ 1016559 h 2240729"/>
                <a:gd name="connsiteX63" fmla="*/ 110889 w 3129433"/>
                <a:gd name="connsiteY63" fmla="*/ 962561 h 2240729"/>
                <a:gd name="connsiteX64" fmla="*/ 113284 w 3129433"/>
                <a:gd name="connsiteY64" fmla="*/ 938759 h 2240729"/>
                <a:gd name="connsiteX65" fmla="*/ 450244 w 3129433"/>
                <a:gd name="connsiteY65" fmla="*/ 282090 h 2240729"/>
                <a:gd name="connsiteX66" fmla="*/ 468213 w 3129433"/>
                <a:gd name="connsiteY66" fmla="*/ 266298 h 2240729"/>
                <a:gd name="connsiteX67" fmla="*/ 550466 w 3129433"/>
                <a:gd name="connsiteY67" fmla="*/ 288498 h 2240729"/>
                <a:gd name="connsiteX68" fmla="*/ 654093 w 3129433"/>
                <a:gd name="connsiteY68" fmla="*/ 468744 h 2240729"/>
                <a:gd name="connsiteX69" fmla="*/ 631893 w 3129433"/>
                <a:gd name="connsiteY69" fmla="*/ 550997 h 2240729"/>
                <a:gd name="connsiteX70" fmla="*/ 549639 w 3129433"/>
                <a:gd name="connsiteY70" fmla="*/ 528797 h 2240729"/>
                <a:gd name="connsiteX71" fmla="*/ 446013 w 3129433"/>
                <a:gd name="connsiteY71" fmla="*/ 348551 h 2240729"/>
                <a:gd name="connsiteX72" fmla="*/ 450244 w 3129433"/>
                <a:gd name="connsiteY72" fmla="*/ 282090 h 2240729"/>
                <a:gd name="connsiteX73" fmla="*/ 7414 w 3129433"/>
                <a:gd name="connsiteY73" fmla="*/ 463630 h 2240729"/>
                <a:gd name="connsiteX74" fmla="*/ 96465 w 3129433"/>
                <a:gd name="connsiteY74" fmla="*/ 435347 h 2240729"/>
                <a:gd name="connsiteX75" fmla="*/ 482656 w 3129433"/>
                <a:gd name="connsiteY75" fmla="*/ 635357 h 2240729"/>
                <a:gd name="connsiteX76" fmla="*/ 510939 w 3129433"/>
                <a:gd name="connsiteY76" fmla="*/ 724408 h 2240729"/>
                <a:gd name="connsiteX77" fmla="*/ 421888 w 3129433"/>
                <a:gd name="connsiteY77" fmla="*/ 752691 h 2240729"/>
                <a:gd name="connsiteX78" fmla="*/ 35697 w 3129433"/>
                <a:gd name="connsiteY78" fmla="*/ 552680 h 2240729"/>
                <a:gd name="connsiteX79" fmla="*/ 7414 w 3129433"/>
                <a:gd name="connsiteY79"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76788 w 3129433"/>
                <a:gd name="connsiteY59" fmla="*/ 1016559 h 2240729"/>
                <a:gd name="connsiteX60" fmla="*/ 110889 w 3129433"/>
                <a:gd name="connsiteY60" fmla="*/ 962561 h 2240729"/>
                <a:gd name="connsiteX61" fmla="*/ 113284 w 3129433"/>
                <a:gd name="connsiteY61" fmla="*/ 938759 h 2240729"/>
                <a:gd name="connsiteX62" fmla="*/ 450244 w 3129433"/>
                <a:gd name="connsiteY62" fmla="*/ 282090 h 2240729"/>
                <a:gd name="connsiteX63" fmla="*/ 468213 w 3129433"/>
                <a:gd name="connsiteY63" fmla="*/ 266298 h 2240729"/>
                <a:gd name="connsiteX64" fmla="*/ 550466 w 3129433"/>
                <a:gd name="connsiteY64" fmla="*/ 288498 h 2240729"/>
                <a:gd name="connsiteX65" fmla="*/ 654093 w 3129433"/>
                <a:gd name="connsiteY65" fmla="*/ 468744 h 2240729"/>
                <a:gd name="connsiteX66" fmla="*/ 631893 w 3129433"/>
                <a:gd name="connsiteY66" fmla="*/ 550997 h 2240729"/>
                <a:gd name="connsiteX67" fmla="*/ 549639 w 3129433"/>
                <a:gd name="connsiteY67" fmla="*/ 528797 h 2240729"/>
                <a:gd name="connsiteX68" fmla="*/ 446013 w 3129433"/>
                <a:gd name="connsiteY68" fmla="*/ 348551 h 2240729"/>
                <a:gd name="connsiteX69" fmla="*/ 450244 w 3129433"/>
                <a:gd name="connsiteY69" fmla="*/ 282090 h 2240729"/>
                <a:gd name="connsiteX70" fmla="*/ 7414 w 3129433"/>
                <a:gd name="connsiteY70" fmla="*/ 463630 h 2240729"/>
                <a:gd name="connsiteX71" fmla="*/ 96465 w 3129433"/>
                <a:gd name="connsiteY71" fmla="*/ 435347 h 2240729"/>
                <a:gd name="connsiteX72" fmla="*/ 482656 w 3129433"/>
                <a:gd name="connsiteY72" fmla="*/ 635357 h 2240729"/>
                <a:gd name="connsiteX73" fmla="*/ 510939 w 3129433"/>
                <a:gd name="connsiteY73" fmla="*/ 724408 h 2240729"/>
                <a:gd name="connsiteX74" fmla="*/ 421888 w 3129433"/>
                <a:gd name="connsiteY74" fmla="*/ 752691 h 2240729"/>
                <a:gd name="connsiteX75" fmla="*/ 35697 w 3129433"/>
                <a:gd name="connsiteY75" fmla="*/ 552680 h 2240729"/>
                <a:gd name="connsiteX76" fmla="*/ 7414 w 3129433"/>
                <a:gd name="connsiteY76"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10889 w 3129433"/>
                <a:gd name="connsiteY59" fmla="*/ 962561 h 2240729"/>
                <a:gd name="connsiteX60" fmla="*/ 113284 w 3129433"/>
                <a:gd name="connsiteY60" fmla="*/ 938759 h 2240729"/>
                <a:gd name="connsiteX61" fmla="*/ 450244 w 3129433"/>
                <a:gd name="connsiteY61" fmla="*/ 282090 h 2240729"/>
                <a:gd name="connsiteX62" fmla="*/ 468213 w 3129433"/>
                <a:gd name="connsiteY62" fmla="*/ 266298 h 2240729"/>
                <a:gd name="connsiteX63" fmla="*/ 550466 w 3129433"/>
                <a:gd name="connsiteY63" fmla="*/ 288498 h 2240729"/>
                <a:gd name="connsiteX64" fmla="*/ 654093 w 3129433"/>
                <a:gd name="connsiteY64" fmla="*/ 468744 h 2240729"/>
                <a:gd name="connsiteX65" fmla="*/ 631893 w 3129433"/>
                <a:gd name="connsiteY65" fmla="*/ 550997 h 2240729"/>
                <a:gd name="connsiteX66" fmla="*/ 549639 w 3129433"/>
                <a:gd name="connsiteY66" fmla="*/ 528797 h 2240729"/>
                <a:gd name="connsiteX67" fmla="*/ 446013 w 3129433"/>
                <a:gd name="connsiteY67" fmla="*/ 348551 h 2240729"/>
                <a:gd name="connsiteX68" fmla="*/ 450244 w 3129433"/>
                <a:gd name="connsiteY68" fmla="*/ 282090 h 2240729"/>
                <a:gd name="connsiteX69" fmla="*/ 7414 w 3129433"/>
                <a:gd name="connsiteY69" fmla="*/ 463630 h 2240729"/>
                <a:gd name="connsiteX70" fmla="*/ 96465 w 3129433"/>
                <a:gd name="connsiteY70" fmla="*/ 435347 h 2240729"/>
                <a:gd name="connsiteX71" fmla="*/ 482656 w 3129433"/>
                <a:gd name="connsiteY71" fmla="*/ 635357 h 2240729"/>
                <a:gd name="connsiteX72" fmla="*/ 510939 w 3129433"/>
                <a:gd name="connsiteY72" fmla="*/ 724408 h 2240729"/>
                <a:gd name="connsiteX73" fmla="*/ 421888 w 3129433"/>
                <a:gd name="connsiteY73" fmla="*/ 752691 h 2240729"/>
                <a:gd name="connsiteX74" fmla="*/ 35697 w 3129433"/>
                <a:gd name="connsiteY74" fmla="*/ 552680 h 2240729"/>
                <a:gd name="connsiteX75" fmla="*/ 7414 w 3129433"/>
                <a:gd name="connsiteY75"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113284 w 3129433"/>
                <a:gd name="connsiteY54" fmla="*/ 938759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113284 w 3129433"/>
                <a:gd name="connsiteY59" fmla="*/ 938759 h 2240729"/>
                <a:gd name="connsiteX60" fmla="*/ 450244 w 3129433"/>
                <a:gd name="connsiteY60" fmla="*/ 282090 h 2240729"/>
                <a:gd name="connsiteX61" fmla="*/ 468213 w 3129433"/>
                <a:gd name="connsiteY61" fmla="*/ 266298 h 2240729"/>
                <a:gd name="connsiteX62" fmla="*/ 550466 w 3129433"/>
                <a:gd name="connsiteY62" fmla="*/ 288498 h 2240729"/>
                <a:gd name="connsiteX63" fmla="*/ 654093 w 3129433"/>
                <a:gd name="connsiteY63" fmla="*/ 468744 h 2240729"/>
                <a:gd name="connsiteX64" fmla="*/ 631893 w 3129433"/>
                <a:gd name="connsiteY64" fmla="*/ 550997 h 2240729"/>
                <a:gd name="connsiteX65" fmla="*/ 549639 w 3129433"/>
                <a:gd name="connsiteY65" fmla="*/ 528797 h 2240729"/>
                <a:gd name="connsiteX66" fmla="*/ 446013 w 3129433"/>
                <a:gd name="connsiteY66" fmla="*/ 348551 h 2240729"/>
                <a:gd name="connsiteX67" fmla="*/ 450244 w 3129433"/>
                <a:gd name="connsiteY67" fmla="*/ 282090 h 2240729"/>
                <a:gd name="connsiteX68" fmla="*/ 7414 w 3129433"/>
                <a:gd name="connsiteY68" fmla="*/ 463630 h 2240729"/>
                <a:gd name="connsiteX69" fmla="*/ 96465 w 3129433"/>
                <a:gd name="connsiteY69" fmla="*/ 435347 h 2240729"/>
                <a:gd name="connsiteX70" fmla="*/ 482656 w 3129433"/>
                <a:gd name="connsiteY70" fmla="*/ 635357 h 2240729"/>
                <a:gd name="connsiteX71" fmla="*/ 510939 w 3129433"/>
                <a:gd name="connsiteY71" fmla="*/ 724408 h 2240729"/>
                <a:gd name="connsiteX72" fmla="*/ 421888 w 3129433"/>
                <a:gd name="connsiteY72" fmla="*/ 752691 h 2240729"/>
                <a:gd name="connsiteX73" fmla="*/ 35697 w 3129433"/>
                <a:gd name="connsiteY73" fmla="*/ 552680 h 2240729"/>
                <a:gd name="connsiteX74" fmla="*/ 7414 w 3129433"/>
                <a:gd name="connsiteY7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383682 w 3129433"/>
                <a:gd name="connsiteY54" fmla="*/ 996023 h 2240729"/>
                <a:gd name="connsiteX55" fmla="*/ 164887 w 3129433"/>
                <a:gd name="connsiteY55" fmla="*/ 896662 h 2240729"/>
                <a:gd name="connsiteX56" fmla="*/ 371781 w 3129433"/>
                <a:gd name="connsiteY56" fmla="*/ 876126 h 2240729"/>
                <a:gd name="connsiteX57" fmla="*/ 437680 w 3129433"/>
                <a:gd name="connsiteY57" fmla="*/ 930124 h 2240729"/>
                <a:gd name="connsiteX58" fmla="*/ 383682 w 3129433"/>
                <a:gd name="connsiteY58" fmla="*/ 996023 h 2240729"/>
                <a:gd name="connsiteX59" fmla="*/ 450244 w 3129433"/>
                <a:gd name="connsiteY59" fmla="*/ 282090 h 2240729"/>
                <a:gd name="connsiteX60" fmla="*/ 468213 w 3129433"/>
                <a:gd name="connsiteY60" fmla="*/ 266298 h 2240729"/>
                <a:gd name="connsiteX61" fmla="*/ 550466 w 3129433"/>
                <a:gd name="connsiteY61" fmla="*/ 288498 h 2240729"/>
                <a:gd name="connsiteX62" fmla="*/ 654093 w 3129433"/>
                <a:gd name="connsiteY62" fmla="*/ 468744 h 2240729"/>
                <a:gd name="connsiteX63" fmla="*/ 631893 w 3129433"/>
                <a:gd name="connsiteY63" fmla="*/ 550997 h 2240729"/>
                <a:gd name="connsiteX64" fmla="*/ 549639 w 3129433"/>
                <a:gd name="connsiteY64" fmla="*/ 528797 h 2240729"/>
                <a:gd name="connsiteX65" fmla="*/ 446013 w 3129433"/>
                <a:gd name="connsiteY65" fmla="*/ 348551 h 2240729"/>
                <a:gd name="connsiteX66" fmla="*/ 450244 w 3129433"/>
                <a:gd name="connsiteY66" fmla="*/ 282090 h 2240729"/>
                <a:gd name="connsiteX67" fmla="*/ 7414 w 3129433"/>
                <a:gd name="connsiteY67" fmla="*/ 463630 h 2240729"/>
                <a:gd name="connsiteX68" fmla="*/ 96465 w 3129433"/>
                <a:gd name="connsiteY68" fmla="*/ 435347 h 2240729"/>
                <a:gd name="connsiteX69" fmla="*/ 482656 w 3129433"/>
                <a:gd name="connsiteY69" fmla="*/ 635357 h 2240729"/>
                <a:gd name="connsiteX70" fmla="*/ 510939 w 3129433"/>
                <a:gd name="connsiteY70" fmla="*/ 724408 h 2240729"/>
                <a:gd name="connsiteX71" fmla="*/ 421888 w 3129433"/>
                <a:gd name="connsiteY71" fmla="*/ 752691 h 2240729"/>
                <a:gd name="connsiteX72" fmla="*/ 35697 w 3129433"/>
                <a:gd name="connsiteY72" fmla="*/ 552680 h 2240729"/>
                <a:gd name="connsiteX73" fmla="*/ 7414 w 3129433"/>
                <a:gd name="connsiteY7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383682 w 3129433"/>
                <a:gd name="connsiteY54" fmla="*/ 996023 h 2240729"/>
                <a:gd name="connsiteX55" fmla="*/ 371781 w 3129433"/>
                <a:gd name="connsiteY55" fmla="*/ 876126 h 2240729"/>
                <a:gd name="connsiteX56" fmla="*/ 437680 w 3129433"/>
                <a:gd name="connsiteY56" fmla="*/ 930124 h 2240729"/>
                <a:gd name="connsiteX57" fmla="*/ 383682 w 3129433"/>
                <a:gd name="connsiteY57" fmla="*/ 996023 h 2240729"/>
                <a:gd name="connsiteX58" fmla="*/ 450244 w 3129433"/>
                <a:gd name="connsiteY58" fmla="*/ 282090 h 2240729"/>
                <a:gd name="connsiteX59" fmla="*/ 468213 w 3129433"/>
                <a:gd name="connsiteY59" fmla="*/ 266298 h 2240729"/>
                <a:gd name="connsiteX60" fmla="*/ 550466 w 3129433"/>
                <a:gd name="connsiteY60" fmla="*/ 288498 h 2240729"/>
                <a:gd name="connsiteX61" fmla="*/ 654093 w 3129433"/>
                <a:gd name="connsiteY61" fmla="*/ 468744 h 2240729"/>
                <a:gd name="connsiteX62" fmla="*/ 631893 w 3129433"/>
                <a:gd name="connsiteY62" fmla="*/ 550997 h 2240729"/>
                <a:gd name="connsiteX63" fmla="*/ 549639 w 3129433"/>
                <a:gd name="connsiteY63" fmla="*/ 528797 h 2240729"/>
                <a:gd name="connsiteX64" fmla="*/ 446013 w 3129433"/>
                <a:gd name="connsiteY64" fmla="*/ 348551 h 2240729"/>
                <a:gd name="connsiteX65" fmla="*/ 450244 w 3129433"/>
                <a:gd name="connsiteY65" fmla="*/ 282090 h 2240729"/>
                <a:gd name="connsiteX66" fmla="*/ 7414 w 3129433"/>
                <a:gd name="connsiteY66" fmla="*/ 463630 h 2240729"/>
                <a:gd name="connsiteX67" fmla="*/ 96465 w 3129433"/>
                <a:gd name="connsiteY67" fmla="*/ 435347 h 2240729"/>
                <a:gd name="connsiteX68" fmla="*/ 482656 w 3129433"/>
                <a:gd name="connsiteY68" fmla="*/ 635357 h 2240729"/>
                <a:gd name="connsiteX69" fmla="*/ 510939 w 3129433"/>
                <a:gd name="connsiteY69" fmla="*/ 724408 h 2240729"/>
                <a:gd name="connsiteX70" fmla="*/ 421888 w 3129433"/>
                <a:gd name="connsiteY70" fmla="*/ 752691 h 2240729"/>
                <a:gd name="connsiteX71" fmla="*/ 35697 w 3129433"/>
                <a:gd name="connsiteY71" fmla="*/ 552680 h 2240729"/>
                <a:gd name="connsiteX72" fmla="*/ 7414 w 3129433"/>
                <a:gd name="connsiteY72"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37680 w 3129433"/>
                <a:gd name="connsiteY54" fmla="*/ 930124 h 2240729"/>
                <a:gd name="connsiteX55" fmla="*/ 371781 w 3129433"/>
                <a:gd name="connsiteY55" fmla="*/ 876126 h 2240729"/>
                <a:gd name="connsiteX56" fmla="*/ 437680 w 3129433"/>
                <a:gd name="connsiteY56" fmla="*/ 930124 h 2240729"/>
                <a:gd name="connsiteX57" fmla="*/ 450244 w 3129433"/>
                <a:gd name="connsiteY57" fmla="*/ 282090 h 2240729"/>
                <a:gd name="connsiteX58" fmla="*/ 468213 w 3129433"/>
                <a:gd name="connsiteY58" fmla="*/ 266298 h 2240729"/>
                <a:gd name="connsiteX59" fmla="*/ 550466 w 3129433"/>
                <a:gd name="connsiteY59" fmla="*/ 288498 h 2240729"/>
                <a:gd name="connsiteX60" fmla="*/ 654093 w 3129433"/>
                <a:gd name="connsiteY60" fmla="*/ 468744 h 2240729"/>
                <a:gd name="connsiteX61" fmla="*/ 631893 w 3129433"/>
                <a:gd name="connsiteY61" fmla="*/ 550997 h 2240729"/>
                <a:gd name="connsiteX62" fmla="*/ 549639 w 3129433"/>
                <a:gd name="connsiteY62" fmla="*/ 528797 h 2240729"/>
                <a:gd name="connsiteX63" fmla="*/ 446013 w 3129433"/>
                <a:gd name="connsiteY63" fmla="*/ 348551 h 2240729"/>
                <a:gd name="connsiteX64" fmla="*/ 450244 w 3129433"/>
                <a:gd name="connsiteY64" fmla="*/ 282090 h 2240729"/>
                <a:gd name="connsiteX65" fmla="*/ 7414 w 3129433"/>
                <a:gd name="connsiteY65" fmla="*/ 463630 h 2240729"/>
                <a:gd name="connsiteX66" fmla="*/ 96465 w 3129433"/>
                <a:gd name="connsiteY66" fmla="*/ 435347 h 2240729"/>
                <a:gd name="connsiteX67" fmla="*/ 482656 w 3129433"/>
                <a:gd name="connsiteY67" fmla="*/ 635357 h 2240729"/>
                <a:gd name="connsiteX68" fmla="*/ 510939 w 3129433"/>
                <a:gd name="connsiteY68" fmla="*/ 724408 h 2240729"/>
                <a:gd name="connsiteX69" fmla="*/ 421888 w 3129433"/>
                <a:gd name="connsiteY69" fmla="*/ 752691 h 2240729"/>
                <a:gd name="connsiteX70" fmla="*/ 35697 w 3129433"/>
                <a:gd name="connsiteY70" fmla="*/ 552680 h 2240729"/>
                <a:gd name="connsiteX71" fmla="*/ 7414 w 3129433"/>
                <a:gd name="connsiteY71"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631893 w 3129433"/>
                <a:gd name="connsiteY58" fmla="*/ 550997 h 2240729"/>
                <a:gd name="connsiteX59" fmla="*/ 549639 w 3129433"/>
                <a:gd name="connsiteY59" fmla="*/ 528797 h 2240729"/>
                <a:gd name="connsiteX60" fmla="*/ 446013 w 3129433"/>
                <a:gd name="connsiteY60" fmla="*/ 348551 h 2240729"/>
                <a:gd name="connsiteX61" fmla="*/ 450244 w 3129433"/>
                <a:gd name="connsiteY61" fmla="*/ 282090 h 2240729"/>
                <a:gd name="connsiteX62" fmla="*/ 7414 w 3129433"/>
                <a:gd name="connsiteY62" fmla="*/ 463630 h 2240729"/>
                <a:gd name="connsiteX63" fmla="*/ 96465 w 3129433"/>
                <a:gd name="connsiteY63" fmla="*/ 435347 h 2240729"/>
                <a:gd name="connsiteX64" fmla="*/ 482656 w 3129433"/>
                <a:gd name="connsiteY64" fmla="*/ 635357 h 2240729"/>
                <a:gd name="connsiteX65" fmla="*/ 510939 w 3129433"/>
                <a:gd name="connsiteY65" fmla="*/ 724408 h 2240729"/>
                <a:gd name="connsiteX66" fmla="*/ 421888 w 3129433"/>
                <a:gd name="connsiteY66" fmla="*/ 752691 h 2240729"/>
                <a:gd name="connsiteX67" fmla="*/ 35697 w 3129433"/>
                <a:gd name="connsiteY67" fmla="*/ 552680 h 2240729"/>
                <a:gd name="connsiteX68" fmla="*/ 7414 w 3129433"/>
                <a:gd name="connsiteY68"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631893 w 3129433"/>
                <a:gd name="connsiteY58" fmla="*/ 550997 h 2240729"/>
                <a:gd name="connsiteX59" fmla="*/ 446013 w 3129433"/>
                <a:gd name="connsiteY59" fmla="*/ 348551 h 2240729"/>
                <a:gd name="connsiteX60" fmla="*/ 450244 w 3129433"/>
                <a:gd name="connsiteY60" fmla="*/ 282090 h 2240729"/>
                <a:gd name="connsiteX61" fmla="*/ 7414 w 3129433"/>
                <a:gd name="connsiteY61" fmla="*/ 463630 h 2240729"/>
                <a:gd name="connsiteX62" fmla="*/ 96465 w 3129433"/>
                <a:gd name="connsiteY62" fmla="*/ 435347 h 2240729"/>
                <a:gd name="connsiteX63" fmla="*/ 482656 w 3129433"/>
                <a:gd name="connsiteY63" fmla="*/ 635357 h 2240729"/>
                <a:gd name="connsiteX64" fmla="*/ 510939 w 3129433"/>
                <a:gd name="connsiteY64" fmla="*/ 724408 h 2240729"/>
                <a:gd name="connsiteX65" fmla="*/ 421888 w 3129433"/>
                <a:gd name="connsiteY65" fmla="*/ 752691 h 2240729"/>
                <a:gd name="connsiteX66" fmla="*/ 35697 w 3129433"/>
                <a:gd name="connsiteY66" fmla="*/ 552680 h 2240729"/>
                <a:gd name="connsiteX67" fmla="*/ 7414 w 3129433"/>
                <a:gd name="connsiteY67"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654093 w 3129433"/>
                <a:gd name="connsiteY57" fmla="*/ 468744 h 2240729"/>
                <a:gd name="connsiteX58" fmla="*/ 446013 w 3129433"/>
                <a:gd name="connsiteY58" fmla="*/ 348551 h 2240729"/>
                <a:gd name="connsiteX59" fmla="*/ 450244 w 3129433"/>
                <a:gd name="connsiteY59" fmla="*/ 282090 h 2240729"/>
                <a:gd name="connsiteX60" fmla="*/ 7414 w 3129433"/>
                <a:gd name="connsiteY60" fmla="*/ 463630 h 2240729"/>
                <a:gd name="connsiteX61" fmla="*/ 96465 w 3129433"/>
                <a:gd name="connsiteY61" fmla="*/ 435347 h 2240729"/>
                <a:gd name="connsiteX62" fmla="*/ 482656 w 3129433"/>
                <a:gd name="connsiteY62" fmla="*/ 635357 h 2240729"/>
                <a:gd name="connsiteX63" fmla="*/ 510939 w 3129433"/>
                <a:gd name="connsiteY63" fmla="*/ 724408 h 2240729"/>
                <a:gd name="connsiteX64" fmla="*/ 421888 w 3129433"/>
                <a:gd name="connsiteY64" fmla="*/ 752691 h 2240729"/>
                <a:gd name="connsiteX65" fmla="*/ 35697 w 3129433"/>
                <a:gd name="connsiteY65" fmla="*/ 552680 h 2240729"/>
                <a:gd name="connsiteX66" fmla="*/ 7414 w 3129433"/>
                <a:gd name="connsiteY66"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550466 w 3129433"/>
                <a:gd name="connsiteY56" fmla="*/ 288498 h 2240729"/>
                <a:gd name="connsiteX57" fmla="*/ 446013 w 3129433"/>
                <a:gd name="connsiteY57" fmla="*/ 348551 h 2240729"/>
                <a:gd name="connsiteX58" fmla="*/ 450244 w 3129433"/>
                <a:gd name="connsiteY58" fmla="*/ 282090 h 2240729"/>
                <a:gd name="connsiteX59" fmla="*/ 7414 w 3129433"/>
                <a:gd name="connsiteY59" fmla="*/ 463630 h 2240729"/>
                <a:gd name="connsiteX60" fmla="*/ 96465 w 3129433"/>
                <a:gd name="connsiteY60" fmla="*/ 435347 h 2240729"/>
                <a:gd name="connsiteX61" fmla="*/ 482656 w 3129433"/>
                <a:gd name="connsiteY61" fmla="*/ 635357 h 2240729"/>
                <a:gd name="connsiteX62" fmla="*/ 510939 w 3129433"/>
                <a:gd name="connsiteY62" fmla="*/ 724408 h 2240729"/>
                <a:gd name="connsiteX63" fmla="*/ 421888 w 3129433"/>
                <a:gd name="connsiteY63" fmla="*/ 752691 h 2240729"/>
                <a:gd name="connsiteX64" fmla="*/ 35697 w 3129433"/>
                <a:gd name="connsiteY64" fmla="*/ 552680 h 2240729"/>
                <a:gd name="connsiteX65" fmla="*/ 7414 w 3129433"/>
                <a:gd name="connsiteY65"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68213 w 3129433"/>
                <a:gd name="connsiteY55" fmla="*/ 266298 h 2240729"/>
                <a:gd name="connsiteX56" fmla="*/ 446013 w 3129433"/>
                <a:gd name="connsiteY56" fmla="*/ 348551 h 2240729"/>
                <a:gd name="connsiteX57" fmla="*/ 450244 w 3129433"/>
                <a:gd name="connsiteY57" fmla="*/ 282090 h 2240729"/>
                <a:gd name="connsiteX58" fmla="*/ 7414 w 3129433"/>
                <a:gd name="connsiteY58" fmla="*/ 463630 h 2240729"/>
                <a:gd name="connsiteX59" fmla="*/ 96465 w 3129433"/>
                <a:gd name="connsiteY59" fmla="*/ 435347 h 2240729"/>
                <a:gd name="connsiteX60" fmla="*/ 482656 w 3129433"/>
                <a:gd name="connsiteY60" fmla="*/ 635357 h 2240729"/>
                <a:gd name="connsiteX61" fmla="*/ 510939 w 3129433"/>
                <a:gd name="connsiteY61" fmla="*/ 724408 h 2240729"/>
                <a:gd name="connsiteX62" fmla="*/ 421888 w 3129433"/>
                <a:gd name="connsiteY62" fmla="*/ 752691 h 2240729"/>
                <a:gd name="connsiteX63" fmla="*/ 35697 w 3129433"/>
                <a:gd name="connsiteY63" fmla="*/ 552680 h 2240729"/>
                <a:gd name="connsiteX64" fmla="*/ 7414 w 3129433"/>
                <a:gd name="connsiteY64"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4 w 3129433"/>
                <a:gd name="connsiteY54" fmla="*/ 282090 h 2240729"/>
                <a:gd name="connsiteX55" fmla="*/ 446013 w 3129433"/>
                <a:gd name="connsiteY55" fmla="*/ 348551 h 2240729"/>
                <a:gd name="connsiteX56" fmla="*/ 450244 w 3129433"/>
                <a:gd name="connsiteY56" fmla="*/ 282090 h 2240729"/>
                <a:gd name="connsiteX57" fmla="*/ 7414 w 3129433"/>
                <a:gd name="connsiteY57" fmla="*/ 463630 h 2240729"/>
                <a:gd name="connsiteX58" fmla="*/ 96465 w 3129433"/>
                <a:gd name="connsiteY58" fmla="*/ 435347 h 2240729"/>
                <a:gd name="connsiteX59" fmla="*/ 482656 w 3129433"/>
                <a:gd name="connsiteY59" fmla="*/ 635357 h 2240729"/>
                <a:gd name="connsiteX60" fmla="*/ 510939 w 3129433"/>
                <a:gd name="connsiteY60" fmla="*/ 724408 h 2240729"/>
                <a:gd name="connsiteX61" fmla="*/ 421888 w 3129433"/>
                <a:gd name="connsiteY61" fmla="*/ 752691 h 2240729"/>
                <a:gd name="connsiteX62" fmla="*/ 35697 w 3129433"/>
                <a:gd name="connsiteY62" fmla="*/ 552680 h 2240729"/>
                <a:gd name="connsiteX63" fmla="*/ 7414 w 3129433"/>
                <a:gd name="connsiteY6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450243 w 3129433"/>
                <a:gd name="connsiteY54" fmla="*/ 282091 h 2240729"/>
                <a:gd name="connsiteX55" fmla="*/ 446013 w 3129433"/>
                <a:gd name="connsiteY55" fmla="*/ 348551 h 2240729"/>
                <a:gd name="connsiteX56" fmla="*/ 450243 w 3129433"/>
                <a:gd name="connsiteY56" fmla="*/ 282091 h 2240729"/>
                <a:gd name="connsiteX57" fmla="*/ 7414 w 3129433"/>
                <a:gd name="connsiteY57" fmla="*/ 463630 h 2240729"/>
                <a:gd name="connsiteX58" fmla="*/ 96465 w 3129433"/>
                <a:gd name="connsiteY58" fmla="*/ 435347 h 2240729"/>
                <a:gd name="connsiteX59" fmla="*/ 482656 w 3129433"/>
                <a:gd name="connsiteY59" fmla="*/ 635357 h 2240729"/>
                <a:gd name="connsiteX60" fmla="*/ 510939 w 3129433"/>
                <a:gd name="connsiteY60" fmla="*/ 724408 h 2240729"/>
                <a:gd name="connsiteX61" fmla="*/ 421888 w 3129433"/>
                <a:gd name="connsiteY61" fmla="*/ 752691 h 2240729"/>
                <a:gd name="connsiteX62" fmla="*/ 35697 w 3129433"/>
                <a:gd name="connsiteY62" fmla="*/ 552680 h 2240729"/>
                <a:gd name="connsiteX63" fmla="*/ 7414 w 3129433"/>
                <a:gd name="connsiteY63" fmla="*/ 463630 h 2240729"/>
                <a:gd name="connsiteX0" fmla="*/ 952385 w 3129433"/>
                <a:gd name="connsiteY0" fmla="*/ 1283728 h 2240729"/>
                <a:gd name="connsiteX1" fmla="*/ 1227728 w 3129433"/>
                <a:gd name="connsiteY1" fmla="*/ 752082 h 2240729"/>
                <a:gd name="connsiteX2" fmla="*/ 1534976 w 3129433"/>
                <a:gd name="connsiteY2" fmla="*/ 640621 h 2240729"/>
                <a:gd name="connsiteX3" fmla="*/ 1619071 w 3129433"/>
                <a:gd name="connsiteY3" fmla="*/ 684175 h 2240729"/>
                <a:gd name="connsiteX4" fmla="*/ 1935392 w 3129433"/>
                <a:gd name="connsiteY4" fmla="*/ 847999 h 2240729"/>
                <a:gd name="connsiteX5" fmla="*/ 2214951 w 3129433"/>
                <a:gd name="connsiteY5" fmla="*/ 984453 h 2240729"/>
                <a:gd name="connsiteX6" fmla="*/ 2225451 w 3129433"/>
                <a:gd name="connsiteY6" fmla="*/ 1074235 h 2240729"/>
                <a:gd name="connsiteX7" fmla="*/ 2151040 w 3129433"/>
                <a:gd name="connsiteY7" fmla="*/ 1124208 h 2240729"/>
                <a:gd name="connsiteX8" fmla="*/ 1735161 w 3129433"/>
                <a:gd name="connsiteY8" fmla="*/ 909296 h 2240729"/>
                <a:gd name="connsiteX9" fmla="*/ 1671432 w 3129433"/>
                <a:gd name="connsiteY9" fmla="*/ 932416 h 2240729"/>
                <a:gd name="connsiteX10" fmla="*/ 1689321 w 3129433"/>
                <a:gd name="connsiteY10" fmla="*/ 997807 h 2240729"/>
                <a:gd name="connsiteX11" fmla="*/ 3075310 w 3129433"/>
                <a:gd name="connsiteY11" fmla="*/ 1714626 h 2240729"/>
                <a:gd name="connsiteX12" fmla="*/ 3116574 w 3129433"/>
                <a:gd name="connsiteY12" fmla="*/ 1865454 h 2240729"/>
                <a:gd name="connsiteX13" fmla="*/ 3116573 w 3129433"/>
                <a:gd name="connsiteY13" fmla="*/ 1865452 h 2240729"/>
                <a:gd name="connsiteX14" fmla="*/ 2969578 w 3129433"/>
                <a:gd name="connsiteY14" fmla="*/ 1918778 h 2240729"/>
                <a:gd name="connsiteX15" fmla="*/ 2182992 w 3129433"/>
                <a:gd name="connsiteY15" fmla="*/ 1515423 h 2240729"/>
                <a:gd name="connsiteX16" fmla="*/ 2140640 w 3129433"/>
                <a:gd name="connsiteY16" fmla="*/ 1530787 h 2240729"/>
                <a:gd name="connsiteX17" fmla="*/ 2115139 w 3129433"/>
                <a:gd name="connsiteY17" fmla="*/ 1580025 h 2240729"/>
                <a:gd name="connsiteX18" fmla="*/ 2127029 w 3129433"/>
                <a:gd name="connsiteY18" fmla="*/ 1623481 h 2240729"/>
                <a:gd name="connsiteX19" fmla="*/ 2154148 w 3129433"/>
                <a:gd name="connsiteY19" fmla="*/ 1637526 h 2240729"/>
                <a:gd name="connsiteX20" fmla="*/ 2914302 w 3129433"/>
                <a:gd name="connsiteY20" fmla="*/ 2025508 h 2240729"/>
                <a:gd name="connsiteX21" fmla="*/ 2955567 w 3129433"/>
                <a:gd name="connsiteY21" fmla="*/ 2176334 h 2240729"/>
                <a:gd name="connsiteX22" fmla="*/ 2955566 w 3129433"/>
                <a:gd name="connsiteY22" fmla="*/ 2176334 h 2240729"/>
                <a:gd name="connsiteX23" fmla="*/ 2808571 w 3129433"/>
                <a:gd name="connsiteY23" fmla="*/ 2229659 h 2240729"/>
                <a:gd name="connsiteX24" fmla="*/ 1428639 w 3129433"/>
                <a:gd name="connsiteY24" fmla="*/ 1515421 h 2240729"/>
                <a:gd name="connsiteX25" fmla="*/ 1355805 w 3129433"/>
                <a:gd name="connsiteY25" fmla="*/ 1541843 h 2240729"/>
                <a:gd name="connsiteX26" fmla="*/ 1376250 w 3129433"/>
                <a:gd name="connsiteY26" fmla="*/ 1616575 h 2240729"/>
                <a:gd name="connsiteX27" fmla="*/ 1792411 w 3129433"/>
                <a:gd name="connsiteY27" fmla="*/ 1824845 h 2240729"/>
                <a:gd name="connsiteX28" fmla="*/ 1801272 w 3129433"/>
                <a:gd name="connsiteY28" fmla="*/ 1909615 h 2240729"/>
                <a:gd name="connsiteX29" fmla="*/ 1716843 w 3129433"/>
                <a:gd name="connsiteY29" fmla="*/ 1954400 h 2240729"/>
                <a:gd name="connsiteX30" fmla="*/ 1439050 w 3129433"/>
                <a:gd name="connsiteY30" fmla="*/ 1806362 h 2240729"/>
                <a:gd name="connsiteX31" fmla="*/ 1122729 w 3129433"/>
                <a:gd name="connsiteY31" fmla="*/ 1642538 h 2240729"/>
                <a:gd name="connsiteX32" fmla="*/ 1038634 w 3129433"/>
                <a:gd name="connsiteY32" fmla="*/ 1598985 h 2240729"/>
                <a:gd name="connsiteX33" fmla="*/ 952385 w 3129433"/>
                <a:gd name="connsiteY33" fmla="*/ 1283728 h 2240729"/>
                <a:gd name="connsiteX34" fmla="*/ 985124 w 3129433"/>
                <a:gd name="connsiteY34" fmla="*/ 501886 h 2240729"/>
                <a:gd name="connsiteX35" fmla="*/ 1114525 w 3129433"/>
                <a:gd name="connsiteY35" fmla="*/ 252033 h 2240729"/>
                <a:gd name="connsiteX36" fmla="*/ 1195725 w 3129433"/>
                <a:gd name="connsiteY36" fmla="*/ 226243 h 2240729"/>
                <a:gd name="connsiteX37" fmla="*/ 1221514 w 3129433"/>
                <a:gd name="connsiteY37" fmla="*/ 307443 h 2240729"/>
                <a:gd name="connsiteX38" fmla="*/ 1092113 w 3129433"/>
                <a:gd name="connsiteY38" fmla="*/ 557296 h 2240729"/>
                <a:gd name="connsiteX39" fmla="*/ 1010914 w 3129433"/>
                <a:gd name="connsiteY39" fmla="*/ 583086 h 2240729"/>
                <a:gd name="connsiteX40" fmla="*/ 985124 w 3129433"/>
                <a:gd name="connsiteY40" fmla="*/ 501886 h 2240729"/>
                <a:gd name="connsiteX41" fmla="*/ 617163 w 3129433"/>
                <a:gd name="connsiteY41" fmla="*/ 781318 h 2240729"/>
                <a:gd name="connsiteX42" fmla="*/ 931136 w 3129433"/>
                <a:gd name="connsiteY42" fmla="*/ 681599 h 2240729"/>
                <a:gd name="connsiteX43" fmla="*/ 1030855 w 3129433"/>
                <a:gd name="connsiteY43" fmla="*/ 995572 h 2240729"/>
                <a:gd name="connsiteX44" fmla="*/ 716882 w 3129433"/>
                <a:gd name="connsiteY44" fmla="*/ 1095291 h 2240729"/>
                <a:gd name="connsiteX45" fmla="*/ 617163 w 3129433"/>
                <a:gd name="connsiteY45" fmla="*/ 781318 h 2240729"/>
                <a:gd name="connsiteX46" fmla="*/ 769136 w 3129433"/>
                <a:gd name="connsiteY46" fmla="*/ 36794 h 2240729"/>
                <a:gd name="connsiteX47" fmla="*/ 824645 w 3129433"/>
                <a:gd name="connsiteY47" fmla="*/ 0 h 2240729"/>
                <a:gd name="connsiteX48" fmla="*/ 884888 w 3129433"/>
                <a:gd name="connsiteY48" fmla="*/ 60243 h 2240729"/>
                <a:gd name="connsiteX49" fmla="*/ 884888 w 3129433"/>
                <a:gd name="connsiteY49" fmla="*/ 459418 h 2240729"/>
                <a:gd name="connsiteX50" fmla="*/ 824645 w 3129433"/>
                <a:gd name="connsiteY50" fmla="*/ 519661 h 2240729"/>
                <a:gd name="connsiteX51" fmla="*/ 764402 w 3129433"/>
                <a:gd name="connsiteY51" fmla="*/ 459418 h 2240729"/>
                <a:gd name="connsiteX52" fmla="*/ 764402 w 3129433"/>
                <a:gd name="connsiteY52" fmla="*/ 60243 h 2240729"/>
                <a:gd name="connsiteX53" fmla="*/ 769136 w 3129433"/>
                <a:gd name="connsiteY53" fmla="*/ 36794 h 2240729"/>
                <a:gd name="connsiteX54" fmla="*/ 7414 w 3129433"/>
                <a:gd name="connsiteY54" fmla="*/ 463630 h 2240729"/>
                <a:gd name="connsiteX55" fmla="*/ 96465 w 3129433"/>
                <a:gd name="connsiteY55" fmla="*/ 435347 h 2240729"/>
                <a:gd name="connsiteX56" fmla="*/ 482656 w 3129433"/>
                <a:gd name="connsiteY56" fmla="*/ 635357 h 2240729"/>
                <a:gd name="connsiteX57" fmla="*/ 510939 w 3129433"/>
                <a:gd name="connsiteY57" fmla="*/ 724408 h 2240729"/>
                <a:gd name="connsiteX58" fmla="*/ 421888 w 3129433"/>
                <a:gd name="connsiteY58" fmla="*/ 752691 h 2240729"/>
                <a:gd name="connsiteX59" fmla="*/ 35697 w 3129433"/>
                <a:gd name="connsiteY59" fmla="*/ 552680 h 2240729"/>
                <a:gd name="connsiteX60" fmla="*/ 7414 w 3129433"/>
                <a:gd name="connsiteY60" fmla="*/ 463630 h 2240729"/>
                <a:gd name="connsiteX0" fmla="*/ 952385 w 3129433"/>
                <a:gd name="connsiteY0" fmla="*/ 1285187 h 2242188"/>
                <a:gd name="connsiteX1" fmla="*/ 1227728 w 3129433"/>
                <a:gd name="connsiteY1" fmla="*/ 753541 h 2242188"/>
                <a:gd name="connsiteX2" fmla="*/ 1534976 w 3129433"/>
                <a:gd name="connsiteY2" fmla="*/ 642080 h 2242188"/>
                <a:gd name="connsiteX3" fmla="*/ 1619071 w 3129433"/>
                <a:gd name="connsiteY3" fmla="*/ 685634 h 2242188"/>
                <a:gd name="connsiteX4" fmla="*/ 1935392 w 3129433"/>
                <a:gd name="connsiteY4" fmla="*/ 849458 h 2242188"/>
                <a:gd name="connsiteX5" fmla="*/ 2214951 w 3129433"/>
                <a:gd name="connsiteY5" fmla="*/ 985912 h 2242188"/>
                <a:gd name="connsiteX6" fmla="*/ 2225451 w 3129433"/>
                <a:gd name="connsiteY6" fmla="*/ 1075694 h 2242188"/>
                <a:gd name="connsiteX7" fmla="*/ 2151040 w 3129433"/>
                <a:gd name="connsiteY7" fmla="*/ 1125667 h 2242188"/>
                <a:gd name="connsiteX8" fmla="*/ 1735161 w 3129433"/>
                <a:gd name="connsiteY8" fmla="*/ 910755 h 2242188"/>
                <a:gd name="connsiteX9" fmla="*/ 1671432 w 3129433"/>
                <a:gd name="connsiteY9" fmla="*/ 933875 h 2242188"/>
                <a:gd name="connsiteX10" fmla="*/ 1689321 w 3129433"/>
                <a:gd name="connsiteY10" fmla="*/ 999266 h 2242188"/>
                <a:gd name="connsiteX11" fmla="*/ 3075310 w 3129433"/>
                <a:gd name="connsiteY11" fmla="*/ 1716085 h 2242188"/>
                <a:gd name="connsiteX12" fmla="*/ 3116574 w 3129433"/>
                <a:gd name="connsiteY12" fmla="*/ 1866913 h 2242188"/>
                <a:gd name="connsiteX13" fmla="*/ 3116573 w 3129433"/>
                <a:gd name="connsiteY13" fmla="*/ 1866911 h 2242188"/>
                <a:gd name="connsiteX14" fmla="*/ 2969578 w 3129433"/>
                <a:gd name="connsiteY14" fmla="*/ 1920237 h 2242188"/>
                <a:gd name="connsiteX15" fmla="*/ 2182992 w 3129433"/>
                <a:gd name="connsiteY15" fmla="*/ 1516882 h 2242188"/>
                <a:gd name="connsiteX16" fmla="*/ 2140640 w 3129433"/>
                <a:gd name="connsiteY16" fmla="*/ 1532246 h 2242188"/>
                <a:gd name="connsiteX17" fmla="*/ 2115139 w 3129433"/>
                <a:gd name="connsiteY17" fmla="*/ 1581484 h 2242188"/>
                <a:gd name="connsiteX18" fmla="*/ 2127029 w 3129433"/>
                <a:gd name="connsiteY18" fmla="*/ 1624940 h 2242188"/>
                <a:gd name="connsiteX19" fmla="*/ 2154148 w 3129433"/>
                <a:gd name="connsiteY19" fmla="*/ 1638985 h 2242188"/>
                <a:gd name="connsiteX20" fmla="*/ 2914302 w 3129433"/>
                <a:gd name="connsiteY20" fmla="*/ 2026967 h 2242188"/>
                <a:gd name="connsiteX21" fmla="*/ 2955567 w 3129433"/>
                <a:gd name="connsiteY21" fmla="*/ 2177793 h 2242188"/>
                <a:gd name="connsiteX22" fmla="*/ 2955566 w 3129433"/>
                <a:gd name="connsiteY22" fmla="*/ 2177793 h 2242188"/>
                <a:gd name="connsiteX23" fmla="*/ 2808571 w 3129433"/>
                <a:gd name="connsiteY23" fmla="*/ 2231118 h 2242188"/>
                <a:gd name="connsiteX24" fmla="*/ 1428639 w 3129433"/>
                <a:gd name="connsiteY24" fmla="*/ 1516880 h 2242188"/>
                <a:gd name="connsiteX25" fmla="*/ 1355805 w 3129433"/>
                <a:gd name="connsiteY25" fmla="*/ 1543302 h 2242188"/>
                <a:gd name="connsiteX26" fmla="*/ 1376250 w 3129433"/>
                <a:gd name="connsiteY26" fmla="*/ 1618034 h 2242188"/>
                <a:gd name="connsiteX27" fmla="*/ 1792411 w 3129433"/>
                <a:gd name="connsiteY27" fmla="*/ 1826304 h 2242188"/>
                <a:gd name="connsiteX28" fmla="*/ 1801272 w 3129433"/>
                <a:gd name="connsiteY28" fmla="*/ 1911074 h 2242188"/>
                <a:gd name="connsiteX29" fmla="*/ 1716843 w 3129433"/>
                <a:gd name="connsiteY29" fmla="*/ 1955859 h 2242188"/>
                <a:gd name="connsiteX30" fmla="*/ 1439050 w 3129433"/>
                <a:gd name="connsiteY30" fmla="*/ 1807821 h 2242188"/>
                <a:gd name="connsiteX31" fmla="*/ 1122729 w 3129433"/>
                <a:gd name="connsiteY31" fmla="*/ 1643997 h 2242188"/>
                <a:gd name="connsiteX32" fmla="*/ 1038634 w 3129433"/>
                <a:gd name="connsiteY32" fmla="*/ 1600444 h 2242188"/>
                <a:gd name="connsiteX33" fmla="*/ 952385 w 3129433"/>
                <a:gd name="connsiteY33" fmla="*/ 1285187 h 2242188"/>
                <a:gd name="connsiteX34" fmla="*/ 985124 w 3129433"/>
                <a:gd name="connsiteY34" fmla="*/ 503345 h 2242188"/>
                <a:gd name="connsiteX35" fmla="*/ 1114525 w 3129433"/>
                <a:gd name="connsiteY35" fmla="*/ 253492 h 2242188"/>
                <a:gd name="connsiteX36" fmla="*/ 1195725 w 3129433"/>
                <a:gd name="connsiteY36" fmla="*/ 227702 h 2242188"/>
                <a:gd name="connsiteX37" fmla="*/ 1221514 w 3129433"/>
                <a:gd name="connsiteY37" fmla="*/ 308902 h 2242188"/>
                <a:gd name="connsiteX38" fmla="*/ 1092113 w 3129433"/>
                <a:gd name="connsiteY38" fmla="*/ 558755 h 2242188"/>
                <a:gd name="connsiteX39" fmla="*/ 1010914 w 3129433"/>
                <a:gd name="connsiteY39" fmla="*/ 584545 h 2242188"/>
                <a:gd name="connsiteX40" fmla="*/ 985124 w 3129433"/>
                <a:gd name="connsiteY40" fmla="*/ 503345 h 2242188"/>
                <a:gd name="connsiteX41" fmla="*/ 617163 w 3129433"/>
                <a:gd name="connsiteY41" fmla="*/ 782777 h 2242188"/>
                <a:gd name="connsiteX42" fmla="*/ 931136 w 3129433"/>
                <a:gd name="connsiteY42" fmla="*/ 683058 h 2242188"/>
                <a:gd name="connsiteX43" fmla="*/ 1030855 w 3129433"/>
                <a:gd name="connsiteY43" fmla="*/ 997031 h 2242188"/>
                <a:gd name="connsiteX44" fmla="*/ 716882 w 3129433"/>
                <a:gd name="connsiteY44" fmla="*/ 1096750 h 2242188"/>
                <a:gd name="connsiteX45" fmla="*/ 617163 w 3129433"/>
                <a:gd name="connsiteY45" fmla="*/ 782777 h 2242188"/>
                <a:gd name="connsiteX46" fmla="*/ 764402 w 3129433"/>
                <a:gd name="connsiteY46" fmla="*/ 61702 h 2242188"/>
                <a:gd name="connsiteX47" fmla="*/ 824645 w 3129433"/>
                <a:gd name="connsiteY47" fmla="*/ 1459 h 2242188"/>
                <a:gd name="connsiteX48" fmla="*/ 884888 w 3129433"/>
                <a:gd name="connsiteY48" fmla="*/ 61702 h 2242188"/>
                <a:gd name="connsiteX49" fmla="*/ 884888 w 3129433"/>
                <a:gd name="connsiteY49" fmla="*/ 460877 h 2242188"/>
                <a:gd name="connsiteX50" fmla="*/ 824645 w 3129433"/>
                <a:gd name="connsiteY50" fmla="*/ 521120 h 2242188"/>
                <a:gd name="connsiteX51" fmla="*/ 764402 w 3129433"/>
                <a:gd name="connsiteY51" fmla="*/ 460877 h 2242188"/>
                <a:gd name="connsiteX52" fmla="*/ 764402 w 3129433"/>
                <a:gd name="connsiteY52" fmla="*/ 61702 h 2242188"/>
                <a:gd name="connsiteX53" fmla="*/ 7414 w 3129433"/>
                <a:gd name="connsiteY53" fmla="*/ 465089 h 2242188"/>
                <a:gd name="connsiteX54" fmla="*/ 96465 w 3129433"/>
                <a:gd name="connsiteY54" fmla="*/ 436806 h 2242188"/>
                <a:gd name="connsiteX55" fmla="*/ 482656 w 3129433"/>
                <a:gd name="connsiteY55" fmla="*/ 636816 h 2242188"/>
                <a:gd name="connsiteX56" fmla="*/ 510939 w 3129433"/>
                <a:gd name="connsiteY56" fmla="*/ 725867 h 2242188"/>
                <a:gd name="connsiteX57" fmla="*/ 421888 w 3129433"/>
                <a:gd name="connsiteY57" fmla="*/ 754150 h 2242188"/>
                <a:gd name="connsiteX58" fmla="*/ 35697 w 3129433"/>
                <a:gd name="connsiteY58" fmla="*/ 554139 h 2242188"/>
                <a:gd name="connsiteX59" fmla="*/ 7414 w 3129433"/>
                <a:gd name="connsiteY59" fmla="*/ 465089 h 2242188"/>
                <a:gd name="connsiteX0" fmla="*/ 952385 w 3129433"/>
                <a:gd name="connsiteY0" fmla="*/ 1273382 h 2230383"/>
                <a:gd name="connsiteX1" fmla="*/ 1227728 w 3129433"/>
                <a:gd name="connsiteY1" fmla="*/ 741736 h 2230383"/>
                <a:gd name="connsiteX2" fmla="*/ 1534976 w 3129433"/>
                <a:gd name="connsiteY2" fmla="*/ 630275 h 2230383"/>
                <a:gd name="connsiteX3" fmla="*/ 1619071 w 3129433"/>
                <a:gd name="connsiteY3" fmla="*/ 673829 h 2230383"/>
                <a:gd name="connsiteX4" fmla="*/ 1935392 w 3129433"/>
                <a:gd name="connsiteY4" fmla="*/ 837653 h 2230383"/>
                <a:gd name="connsiteX5" fmla="*/ 2214951 w 3129433"/>
                <a:gd name="connsiteY5" fmla="*/ 974107 h 2230383"/>
                <a:gd name="connsiteX6" fmla="*/ 2225451 w 3129433"/>
                <a:gd name="connsiteY6" fmla="*/ 1063889 h 2230383"/>
                <a:gd name="connsiteX7" fmla="*/ 2151040 w 3129433"/>
                <a:gd name="connsiteY7" fmla="*/ 1113862 h 2230383"/>
                <a:gd name="connsiteX8" fmla="*/ 1735161 w 3129433"/>
                <a:gd name="connsiteY8" fmla="*/ 898950 h 2230383"/>
                <a:gd name="connsiteX9" fmla="*/ 1671432 w 3129433"/>
                <a:gd name="connsiteY9" fmla="*/ 922070 h 2230383"/>
                <a:gd name="connsiteX10" fmla="*/ 1689321 w 3129433"/>
                <a:gd name="connsiteY10" fmla="*/ 987461 h 2230383"/>
                <a:gd name="connsiteX11" fmla="*/ 3075310 w 3129433"/>
                <a:gd name="connsiteY11" fmla="*/ 1704280 h 2230383"/>
                <a:gd name="connsiteX12" fmla="*/ 3116574 w 3129433"/>
                <a:gd name="connsiteY12" fmla="*/ 1855108 h 2230383"/>
                <a:gd name="connsiteX13" fmla="*/ 3116573 w 3129433"/>
                <a:gd name="connsiteY13" fmla="*/ 1855106 h 2230383"/>
                <a:gd name="connsiteX14" fmla="*/ 2969578 w 3129433"/>
                <a:gd name="connsiteY14" fmla="*/ 1908432 h 2230383"/>
                <a:gd name="connsiteX15" fmla="*/ 2182992 w 3129433"/>
                <a:gd name="connsiteY15" fmla="*/ 1505077 h 2230383"/>
                <a:gd name="connsiteX16" fmla="*/ 2140640 w 3129433"/>
                <a:gd name="connsiteY16" fmla="*/ 1520441 h 2230383"/>
                <a:gd name="connsiteX17" fmla="*/ 2115139 w 3129433"/>
                <a:gd name="connsiteY17" fmla="*/ 1569679 h 2230383"/>
                <a:gd name="connsiteX18" fmla="*/ 2127029 w 3129433"/>
                <a:gd name="connsiteY18" fmla="*/ 1613135 h 2230383"/>
                <a:gd name="connsiteX19" fmla="*/ 2154148 w 3129433"/>
                <a:gd name="connsiteY19" fmla="*/ 1627180 h 2230383"/>
                <a:gd name="connsiteX20" fmla="*/ 2914302 w 3129433"/>
                <a:gd name="connsiteY20" fmla="*/ 2015162 h 2230383"/>
                <a:gd name="connsiteX21" fmla="*/ 2955567 w 3129433"/>
                <a:gd name="connsiteY21" fmla="*/ 2165988 h 2230383"/>
                <a:gd name="connsiteX22" fmla="*/ 2955566 w 3129433"/>
                <a:gd name="connsiteY22" fmla="*/ 2165988 h 2230383"/>
                <a:gd name="connsiteX23" fmla="*/ 2808571 w 3129433"/>
                <a:gd name="connsiteY23" fmla="*/ 2219313 h 2230383"/>
                <a:gd name="connsiteX24" fmla="*/ 1428639 w 3129433"/>
                <a:gd name="connsiteY24" fmla="*/ 1505075 h 2230383"/>
                <a:gd name="connsiteX25" fmla="*/ 1355805 w 3129433"/>
                <a:gd name="connsiteY25" fmla="*/ 1531497 h 2230383"/>
                <a:gd name="connsiteX26" fmla="*/ 1376250 w 3129433"/>
                <a:gd name="connsiteY26" fmla="*/ 1606229 h 2230383"/>
                <a:gd name="connsiteX27" fmla="*/ 1792411 w 3129433"/>
                <a:gd name="connsiteY27" fmla="*/ 1814499 h 2230383"/>
                <a:gd name="connsiteX28" fmla="*/ 1801272 w 3129433"/>
                <a:gd name="connsiteY28" fmla="*/ 1899269 h 2230383"/>
                <a:gd name="connsiteX29" fmla="*/ 1716843 w 3129433"/>
                <a:gd name="connsiteY29" fmla="*/ 1944054 h 2230383"/>
                <a:gd name="connsiteX30" fmla="*/ 1439050 w 3129433"/>
                <a:gd name="connsiteY30" fmla="*/ 1796016 h 2230383"/>
                <a:gd name="connsiteX31" fmla="*/ 1122729 w 3129433"/>
                <a:gd name="connsiteY31" fmla="*/ 1632192 h 2230383"/>
                <a:gd name="connsiteX32" fmla="*/ 1038634 w 3129433"/>
                <a:gd name="connsiteY32" fmla="*/ 1588639 h 2230383"/>
                <a:gd name="connsiteX33" fmla="*/ 952385 w 3129433"/>
                <a:gd name="connsiteY33" fmla="*/ 1273382 h 2230383"/>
                <a:gd name="connsiteX34" fmla="*/ 985124 w 3129433"/>
                <a:gd name="connsiteY34" fmla="*/ 491540 h 2230383"/>
                <a:gd name="connsiteX35" fmla="*/ 1114525 w 3129433"/>
                <a:gd name="connsiteY35" fmla="*/ 241687 h 2230383"/>
                <a:gd name="connsiteX36" fmla="*/ 1195725 w 3129433"/>
                <a:gd name="connsiteY36" fmla="*/ 215897 h 2230383"/>
                <a:gd name="connsiteX37" fmla="*/ 1221514 w 3129433"/>
                <a:gd name="connsiteY37" fmla="*/ 297097 h 2230383"/>
                <a:gd name="connsiteX38" fmla="*/ 1092113 w 3129433"/>
                <a:gd name="connsiteY38" fmla="*/ 546950 h 2230383"/>
                <a:gd name="connsiteX39" fmla="*/ 1010914 w 3129433"/>
                <a:gd name="connsiteY39" fmla="*/ 572740 h 2230383"/>
                <a:gd name="connsiteX40" fmla="*/ 985124 w 3129433"/>
                <a:gd name="connsiteY40" fmla="*/ 491540 h 2230383"/>
                <a:gd name="connsiteX41" fmla="*/ 617163 w 3129433"/>
                <a:gd name="connsiteY41" fmla="*/ 770972 h 2230383"/>
                <a:gd name="connsiteX42" fmla="*/ 931136 w 3129433"/>
                <a:gd name="connsiteY42" fmla="*/ 671253 h 2230383"/>
                <a:gd name="connsiteX43" fmla="*/ 1030855 w 3129433"/>
                <a:gd name="connsiteY43" fmla="*/ 985226 h 2230383"/>
                <a:gd name="connsiteX44" fmla="*/ 716882 w 3129433"/>
                <a:gd name="connsiteY44" fmla="*/ 1084945 h 2230383"/>
                <a:gd name="connsiteX45" fmla="*/ 617163 w 3129433"/>
                <a:gd name="connsiteY45" fmla="*/ 770972 h 2230383"/>
                <a:gd name="connsiteX46" fmla="*/ 764402 w 3129433"/>
                <a:gd name="connsiteY46" fmla="*/ 49897 h 2230383"/>
                <a:gd name="connsiteX47" fmla="*/ 884888 w 3129433"/>
                <a:gd name="connsiteY47" fmla="*/ 49897 h 2230383"/>
                <a:gd name="connsiteX48" fmla="*/ 884888 w 3129433"/>
                <a:gd name="connsiteY48" fmla="*/ 449072 h 2230383"/>
                <a:gd name="connsiteX49" fmla="*/ 824645 w 3129433"/>
                <a:gd name="connsiteY49" fmla="*/ 509315 h 2230383"/>
                <a:gd name="connsiteX50" fmla="*/ 764402 w 3129433"/>
                <a:gd name="connsiteY50" fmla="*/ 449072 h 2230383"/>
                <a:gd name="connsiteX51" fmla="*/ 764402 w 3129433"/>
                <a:gd name="connsiteY51" fmla="*/ 49897 h 2230383"/>
                <a:gd name="connsiteX52" fmla="*/ 7414 w 3129433"/>
                <a:gd name="connsiteY52" fmla="*/ 453284 h 2230383"/>
                <a:gd name="connsiteX53" fmla="*/ 96465 w 3129433"/>
                <a:gd name="connsiteY53" fmla="*/ 425001 h 2230383"/>
                <a:gd name="connsiteX54" fmla="*/ 482656 w 3129433"/>
                <a:gd name="connsiteY54" fmla="*/ 625011 h 2230383"/>
                <a:gd name="connsiteX55" fmla="*/ 510939 w 3129433"/>
                <a:gd name="connsiteY55" fmla="*/ 714062 h 2230383"/>
                <a:gd name="connsiteX56" fmla="*/ 421888 w 3129433"/>
                <a:gd name="connsiteY56" fmla="*/ 742345 h 2230383"/>
                <a:gd name="connsiteX57" fmla="*/ 35697 w 3129433"/>
                <a:gd name="connsiteY57" fmla="*/ 542334 h 2230383"/>
                <a:gd name="connsiteX58" fmla="*/ 7414 w 3129433"/>
                <a:gd name="connsiteY58" fmla="*/ 453284 h 2230383"/>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884888 w 3129433"/>
                <a:gd name="connsiteY47" fmla="*/ 399175 h 2180486"/>
                <a:gd name="connsiteX48" fmla="*/ 824645 w 3129433"/>
                <a:gd name="connsiteY48" fmla="*/ 459418 h 2180486"/>
                <a:gd name="connsiteX49" fmla="*/ 764402 w 3129433"/>
                <a:gd name="connsiteY49" fmla="*/ 399175 h 2180486"/>
                <a:gd name="connsiteX50" fmla="*/ 764402 w 3129433"/>
                <a:gd name="connsiteY50" fmla="*/ 0 h 2180486"/>
                <a:gd name="connsiteX51" fmla="*/ 7414 w 3129433"/>
                <a:gd name="connsiteY51" fmla="*/ 403387 h 2180486"/>
                <a:gd name="connsiteX52" fmla="*/ 96465 w 3129433"/>
                <a:gd name="connsiteY52" fmla="*/ 375104 h 2180486"/>
                <a:gd name="connsiteX53" fmla="*/ 482656 w 3129433"/>
                <a:gd name="connsiteY53" fmla="*/ 575114 h 2180486"/>
                <a:gd name="connsiteX54" fmla="*/ 510939 w 3129433"/>
                <a:gd name="connsiteY54" fmla="*/ 664165 h 2180486"/>
                <a:gd name="connsiteX55" fmla="*/ 421888 w 3129433"/>
                <a:gd name="connsiteY55" fmla="*/ 692448 h 2180486"/>
                <a:gd name="connsiteX56" fmla="*/ 35697 w 3129433"/>
                <a:gd name="connsiteY56" fmla="*/ 492437 h 2180486"/>
                <a:gd name="connsiteX57" fmla="*/ 7414 w 3129433"/>
                <a:gd name="connsiteY57" fmla="*/ 403387 h 2180486"/>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824645 w 3129433"/>
                <a:gd name="connsiteY47" fmla="*/ 459418 h 2180486"/>
                <a:gd name="connsiteX48" fmla="*/ 764402 w 3129433"/>
                <a:gd name="connsiteY48" fmla="*/ 399175 h 2180486"/>
                <a:gd name="connsiteX49" fmla="*/ 764402 w 3129433"/>
                <a:gd name="connsiteY49" fmla="*/ 0 h 2180486"/>
                <a:gd name="connsiteX50" fmla="*/ 7414 w 3129433"/>
                <a:gd name="connsiteY50" fmla="*/ 403387 h 2180486"/>
                <a:gd name="connsiteX51" fmla="*/ 96465 w 3129433"/>
                <a:gd name="connsiteY51" fmla="*/ 375104 h 2180486"/>
                <a:gd name="connsiteX52" fmla="*/ 482656 w 3129433"/>
                <a:gd name="connsiteY52" fmla="*/ 575114 h 2180486"/>
                <a:gd name="connsiteX53" fmla="*/ 510939 w 3129433"/>
                <a:gd name="connsiteY53" fmla="*/ 664165 h 2180486"/>
                <a:gd name="connsiteX54" fmla="*/ 421888 w 3129433"/>
                <a:gd name="connsiteY54" fmla="*/ 692448 h 2180486"/>
                <a:gd name="connsiteX55" fmla="*/ 35697 w 3129433"/>
                <a:gd name="connsiteY55" fmla="*/ 492437 h 2180486"/>
                <a:gd name="connsiteX56" fmla="*/ 7414 w 3129433"/>
                <a:gd name="connsiteY56" fmla="*/ 403387 h 2180486"/>
                <a:gd name="connsiteX0" fmla="*/ 952385 w 3129433"/>
                <a:gd name="connsiteY0" fmla="*/ 1223485 h 2180486"/>
                <a:gd name="connsiteX1" fmla="*/ 1227728 w 3129433"/>
                <a:gd name="connsiteY1" fmla="*/ 691839 h 2180486"/>
                <a:gd name="connsiteX2" fmla="*/ 1534976 w 3129433"/>
                <a:gd name="connsiteY2" fmla="*/ 580378 h 2180486"/>
                <a:gd name="connsiteX3" fmla="*/ 1619071 w 3129433"/>
                <a:gd name="connsiteY3" fmla="*/ 623932 h 2180486"/>
                <a:gd name="connsiteX4" fmla="*/ 1935392 w 3129433"/>
                <a:gd name="connsiteY4" fmla="*/ 787756 h 2180486"/>
                <a:gd name="connsiteX5" fmla="*/ 2214951 w 3129433"/>
                <a:gd name="connsiteY5" fmla="*/ 924210 h 2180486"/>
                <a:gd name="connsiteX6" fmla="*/ 2225451 w 3129433"/>
                <a:gd name="connsiteY6" fmla="*/ 1013992 h 2180486"/>
                <a:gd name="connsiteX7" fmla="*/ 2151040 w 3129433"/>
                <a:gd name="connsiteY7" fmla="*/ 1063965 h 2180486"/>
                <a:gd name="connsiteX8" fmla="*/ 1735161 w 3129433"/>
                <a:gd name="connsiteY8" fmla="*/ 849053 h 2180486"/>
                <a:gd name="connsiteX9" fmla="*/ 1671432 w 3129433"/>
                <a:gd name="connsiteY9" fmla="*/ 872173 h 2180486"/>
                <a:gd name="connsiteX10" fmla="*/ 1689321 w 3129433"/>
                <a:gd name="connsiteY10" fmla="*/ 937564 h 2180486"/>
                <a:gd name="connsiteX11" fmla="*/ 3075310 w 3129433"/>
                <a:gd name="connsiteY11" fmla="*/ 1654383 h 2180486"/>
                <a:gd name="connsiteX12" fmla="*/ 3116574 w 3129433"/>
                <a:gd name="connsiteY12" fmla="*/ 1805211 h 2180486"/>
                <a:gd name="connsiteX13" fmla="*/ 3116573 w 3129433"/>
                <a:gd name="connsiteY13" fmla="*/ 1805209 h 2180486"/>
                <a:gd name="connsiteX14" fmla="*/ 2969578 w 3129433"/>
                <a:gd name="connsiteY14" fmla="*/ 1858535 h 2180486"/>
                <a:gd name="connsiteX15" fmla="*/ 2182992 w 3129433"/>
                <a:gd name="connsiteY15" fmla="*/ 1455180 h 2180486"/>
                <a:gd name="connsiteX16" fmla="*/ 2140640 w 3129433"/>
                <a:gd name="connsiteY16" fmla="*/ 1470544 h 2180486"/>
                <a:gd name="connsiteX17" fmla="*/ 2115139 w 3129433"/>
                <a:gd name="connsiteY17" fmla="*/ 1519782 h 2180486"/>
                <a:gd name="connsiteX18" fmla="*/ 2127029 w 3129433"/>
                <a:gd name="connsiteY18" fmla="*/ 1563238 h 2180486"/>
                <a:gd name="connsiteX19" fmla="*/ 2154148 w 3129433"/>
                <a:gd name="connsiteY19" fmla="*/ 1577283 h 2180486"/>
                <a:gd name="connsiteX20" fmla="*/ 2914302 w 3129433"/>
                <a:gd name="connsiteY20" fmla="*/ 1965265 h 2180486"/>
                <a:gd name="connsiteX21" fmla="*/ 2955567 w 3129433"/>
                <a:gd name="connsiteY21" fmla="*/ 2116091 h 2180486"/>
                <a:gd name="connsiteX22" fmla="*/ 2955566 w 3129433"/>
                <a:gd name="connsiteY22" fmla="*/ 2116091 h 2180486"/>
                <a:gd name="connsiteX23" fmla="*/ 2808571 w 3129433"/>
                <a:gd name="connsiteY23" fmla="*/ 2169416 h 2180486"/>
                <a:gd name="connsiteX24" fmla="*/ 1428639 w 3129433"/>
                <a:gd name="connsiteY24" fmla="*/ 1455178 h 2180486"/>
                <a:gd name="connsiteX25" fmla="*/ 1355805 w 3129433"/>
                <a:gd name="connsiteY25" fmla="*/ 1481600 h 2180486"/>
                <a:gd name="connsiteX26" fmla="*/ 1376250 w 3129433"/>
                <a:gd name="connsiteY26" fmla="*/ 1556332 h 2180486"/>
                <a:gd name="connsiteX27" fmla="*/ 1792411 w 3129433"/>
                <a:gd name="connsiteY27" fmla="*/ 1764602 h 2180486"/>
                <a:gd name="connsiteX28" fmla="*/ 1801272 w 3129433"/>
                <a:gd name="connsiteY28" fmla="*/ 1849372 h 2180486"/>
                <a:gd name="connsiteX29" fmla="*/ 1716843 w 3129433"/>
                <a:gd name="connsiteY29" fmla="*/ 1894157 h 2180486"/>
                <a:gd name="connsiteX30" fmla="*/ 1439050 w 3129433"/>
                <a:gd name="connsiteY30" fmla="*/ 1746119 h 2180486"/>
                <a:gd name="connsiteX31" fmla="*/ 1122729 w 3129433"/>
                <a:gd name="connsiteY31" fmla="*/ 1582295 h 2180486"/>
                <a:gd name="connsiteX32" fmla="*/ 1038634 w 3129433"/>
                <a:gd name="connsiteY32" fmla="*/ 1538742 h 2180486"/>
                <a:gd name="connsiteX33" fmla="*/ 952385 w 3129433"/>
                <a:gd name="connsiteY33" fmla="*/ 1223485 h 2180486"/>
                <a:gd name="connsiteX34" fmla="*/ 985124 w 3129433"/>
                <a:gd name="connsiteY34" fmla="*/ 441643 h 2180486"/>
                <a:gd name="connsiteX35" fmla="*/ 1114525 w 3129433"/>
                <a:gd name="connsiteY35" fmla="*/ 191790 h 2180486"/>
                <a:gd name="connsiteX36" fmla="*/ 1195725 w 3129433"/>
                <a:gd name="connsiteY36" fmla="*/ 166000 h 2180486"/>
                <a:gd name="connsiteX37" fmla="*/ 1221514 w 3129433"/>
                <a:gd name="connsiteY37" fmla="*/ 247200 h 2180486"/>
                <a:gd name="connsiteX38" fmla="*/ 1092113 w 3129433"/>
                <a:gd name="connsiteY38" fmla="*/ 497053 h 2180486"/>
                <a:gd name="connsiteX39" fmla="*/ 1010914 w 3129433"/>
                <a:gd name="connsiteY39" fmla="*/ 522843 h 2180486"/>
                <a:gd name="connsiteX40" fmla="*/ 985124 w 3129433"/>
                <a:gd name="connsiteY40" fmla="*/ 441643 h 2180486"/>
                <a:gd name="connsiteX41" fmla="*/ 617163 w 3129433"/>
                <a:gd name="connsiteY41" fmla="*/ 721075 h 2180486"/>
                <a:gd name="connsiteX42" fmla="*/ 931136 w 3129433"/>
                <a:gd name="connsiteY42" fmla="*/ 621356 h 2180486"/>
                <a:gd name="connsiteX43" fmla="*/ 1030855 w 3129433"/>
                <a:gd name="connsiteY43" fmla="*/ 935329 h 2180486"/>
                <a:gd name="connsiteX44" fmla="*/ 716882 w 3129433"/>
                <a:gd name="connsiteY44" fmla="*/ 1035048 h 2180486"/>
                <a:gd name="connsiteX45" fmla="*/ 617163 w 3129433"/>
                <a:gd name="connsiteY45" fmla="*/ 721075 h 2180486"/>
                <a:gd name="connsiteX46" fmla="*/ 764402 w 3129433"/>
                <a:gd name="connsiteY46" fmla="*/ 0 h 2180486"/>
                <a:gd name="connsiteX47" fmla="*/ 764402 w 3129433"/>
                <a:gd name="connsiteY47" fmla="*/ 399175 h 2180486"/>
                <a:gd name="connsiteX48" fmla="*/ 764402 w 3129433"/>
                <a:gd name="connsiteY48" fmla="*/ 0 h 2180486"/>
                <a:gd name="connsiteX49" fmla="*/ 7414 w 3129433"/>
                <a:gd name="connsiteY49" fmla="*/ 403387 h 2180486"/>
                <a:gd name="connsiteX50" fmla="*/ 96465 w 3129433"/>
                <a:gd name="connsiteY50" fmla="*/ 375104 h 2180486"/>
                <a:gd name="connsiteX51" fmla="*/ 482656 w 3129433"/>
                <a:gd name="connsiteY51" fmla="*/ 575114 h 2180486"/>
                <a:gd name="connsiteX52" fmla="*/ 510939 w 3129433"/>
                <a:gd name="connsiteY52" fmla="*/ 664165 h 2180486"/>
                <a:gd name="connsiteX53" fmla="*/ 421888 w 3129433"/>
                <a:gd name="connsiteY53" fmla="*/ 692448 h 2180486"/>
                <a:gd name="connsiteX54" fmla="*/ 35697 w 3129433"/>
                <a:gd name="connsiteY54" fmla="*/ 492437 h 2180486"/>
                <a:gd name="connsiteX55" fmla="*/ 7414 w 3129433"/>
                <a:gd name="connsiteY55" fmla="*/ 403387 h 2180486"/>
                <a:gd name="connsiteX0" fmla="*/ 952385 w 3129433"/>
                <a:gd name="connsiteY0" fmla="*/ 1064245 h 2021246"/>
                <a:gd name="connsiteX1" fmla="*/ 1227728 w 3129433"/>
                <a:gd name="connsiteY1" fmla="*/ 532599 h 2021246"/>
                <a:gd name="connsiteX2" fmla="*/ 1534976 w 3129433"/>
                <a:gd name="connsiteY2" fmla="*/ 421138 h 2021246"/>
                <a:gd name="connsiteX3" fmla="*/ 1619071 w 3129433"/>
                <a:gd name="connsiteY3" fmla="*/ 464692 h 2021246"/>
                <a:gd name="connsiteX4" fmla="*/ 1935392 w 3129433"/>
                <a:gd name="connsiteY4" fmla="*/ 628516 h 2021246"/>
                <a:gd name="connsiteX5" fmla="*/ 2214951 w 3129433"/>
                <a:gd name="connsiteY5" fmla="*/ 764970 h 2021246"/>
                <a:gd name="connsiteX6" fmla="*/ 2225451 w 3129433"/>
                <a:gd name="connsiteY6" fmla="*/ 854752 h 2021246"/>
                <a:gd name="connsiteX7" fmla="*/ 2151040 w 3129433"/>
                <a:gd name="connsiteY7" fmla="*/ 904725 h 2021246"/>
                <a:gd name="connsiteX8" fmla="*/ 1735161 w 3129433"/>
                <a:gd name="connsiteY8" fmla="*/ 689813 h 2021246"/>
                <a:gd name="connsiteX9" fmla="*/ 1671432 w 3129433"/>
                <a:gd name="connsiteY9" fmla="*/ 712933 h 2021246"/>
                <a:gd name="connsiteX10" fmla="*/ 1689321 w 3129433"/>
                <a:gd name="connsiteY10" fmla="*/ 778324 h 2021246"/>
                <a:gd name="connsiteX11" fmla="*/ 3075310 w 3129433"/>
                <a:gd name="connsiteY11" fmla="*/ 1495143 h 2021246"/>
                <a:gd name="connsiteX12" fmla="*/ 3116574 w 3129433"/>
                <a:gd name="connsiteY12" fmla="*/ 1645971 h 2021246"/>
                <a:gd name="connsiteX13" fmla="*/ 3116573 w 3129433"/>
                <a:gd name="connsiteY13" fmla="*/ 1645969 h 2021246"/>
                <a:gd name="connsiteX14" fmla="*/ 2969578 w 3129433"/>
                <a:gd name="connsiteY14" fmla="*/ 1699295 h 2021246"/>
                <a:gd name="connsiteX15" fmla="*/ 2182992 w 3129433"/>
                <a:gd name="connsiteY15" fmla="*/ 1295940 h 2021246"/>
                <a:gd name="connsiteX16" fmla="*/ 2140640 w 3129433"/>
                <a:gd name="connsiteY16" fmla="*/ 1311304 h 2021246"/>
                <a:gd name="connsiteX17" fmla="*/ 2115139 w 3129433"/>
                <a:gd name="connsiteY17" fmla="*/ 1360542 h 2021246"/>
                <a:gd name="connsiteX18" fmla="*/ 2127029 w 3129433"/>
                <a:gd name="connsiteY18" fmla="*/ 1403998 h 2021246"/>
                <a:gd name="connsiteX19" fmla="*/ 2154148 w 3129433"/>
                <a:gd name="connsiteY19" fmla="*/ 1418043 h 2021246"/>
                <a:gd name="connsiteX20" fmla="*/ 2914302 w 3129433"/>
                <a:gd name="connsiteY20" fmla="*/ 1806025 h 2021246"/>
                <a:gd name="connsiteX21" fmla="*/ 2955567 w 3129433"/>
                <a:gd name="connsiteY21" fmla="*/ 1956851 h 2021246"/>
                <a:gd name="connsiteX22" fmla="*/ 2955566 w 3129433"/>
                <a:gd name="connsiteY22" fmla="*/ 1956851 h 2021246"/>
                <a:gd name="connsiteX23" fmla="*/ 2808571 w 3129433"/>
                <a:gd name="connsiteY23" fmla="*/ 2010176 h 2021246"/>
                <a:gd name="connsiteX24" fmla="*/ 1428639 w 3129433"/>
                <a:gd name="connsiteY24" fmla="*/ 1295938 h 2021246"/>
                <a:gd name="connsiteX25" fmla="*/ 1355805 w 3129433"/>
                <a:gd name="connsiteY25" fmla="*/ 1322360 h 2021246"/>
                <a:gd name="connsiteX26" fmla="*/ 1376250 w 3129433"/>
                <a:gd name="connsiteY26" fmla="*/ 1397092 h 2021246"/>
                <a:gd name="connsiteX27" fmla="*/ 1792411 w 3129433"/>
                <a:gd name="connsiteY27" fmla="*/ 1605362 h 2021246"/>
                <a:gd name="connsiteX28" fmla="*/ 1801272 w 3129433"/>
                <a:gd name="connsiteY28" fmla="*/ 1690132 h 2021246"/>
                <a:gd name="connsiteX29" fmla="*/ 1716843 w 3129433"/>
                <a:gd name="connsiteY29" fmla="*/ 1734917 h 2021246"/>
                <a:gd name="connsiteX30" fmla="*/ 1439050 w 3129433"/>
                <a:gd name="connsiteY30" fmla="*/ 1586879 h 2021246"/>
                <a:gd name="connsiteX31" fmla="*/ 1122729 w 3129433"/>
                <a:gd name="connsiteY31" fmla="*/ 1423055 h 2021246"/>
                <a:gd name="connsiteX32" fmla="*/ 1038634 w 3129433"/>
                <a:gd name="connsiteY32" fmla="*/ 1379502 h 2021246"/>
                <a:gd name="connsiteX33" fmla="*/ 952385 w 3129433"/>
                <a:gd name="connsiteY33" fmla="*/ 1064245 h 2021246"/>
                <a:gd name="connsiteX34" fmla="*/ 985124 w 3129433"/>
                <a:gd name="connsiteY34" fmla="*/ 282403 h 2021246"/>
                <a:gd name="connsiteX35" fmla="*/ 1114525 w 3129433"/>
                <a:gd name="connsiteY35" fmla="*/ 32550 h 2021246"/>
                <a:gd name="connsiteX36" fmla="*/ 1195725 w 3129433"/>
                <a:gd name="connsiteY36" fmla="*/ 6760 h 2021246"/>
                <a:gd name="connsiteX37" fmla="*/ 1221514 w 3129433"/>
                <a:gd name="connsiteY37" fmla="*/ 87960 h 2021246"/>
                <a:gd name="connsiteX38" fmla="*/ 1092113 w 3129433"/>
                <a:gd name="connsiteY38" fmla="*/ 337813 h 2021246"/>
                <a:gd name="connsiteX39" fmla="*/ 1010914 w 3129433"/>
                <a:gd name="connsiteY39" fmla="*/ 363603 h 2021246"/>
                <a:gd name="connsiteX40" fmla="*/ 985124 w 3129433"/>
                <a:gd name="connsiteY40" fmla="*/ 282403 h 2021246"/>
                <a:gd name="connsiteX41" fmla="*/ 617163 w 3129433"/>
                <a:gd name="connsiteY41" fmla="*/ 561835 h 2021246"/>
                <a:gd name="connsiteX42" fmla="*/ 931136 w 3129433"/>
                <a:gd name="connsiteY42" fmla="*/ 462116 h 2021246"/>
                <a:gd name="connsiteX43" fmla="*/ 1030855 w 3129433"/>
                <a:gd name="connsiteY43" fmla="*/ 776089 h 2021246"/>
                <a:gd name="connsiteX44" fmla="*/ 716882 w 3129433"/>
                <a:gd name="connsiteY44" fmla="*/ 875808 h 2021246"/>
                <a:gd name="connsiteX45" fmla="*/ 617163 w 3129433"/>
                <a:gd name="connsiteY45" fmla="*/ 561835 h 2021246"/>
                <a:gd name="connsiteX46" fmla="*/ 7414 w 3129433"/>
                <a:gd name="connsiteY46" fmla="*/ 244147 h 2021246"/>
                <a:gd name="connsiteX47" fmla="*/ 96465 w 3129433"/>
                <a:gd name="connsiteY47" fmla="*/ 215864 h 2021246"/>
                <a:gd name="connsiteX48" fmla="*/ 482656 w 3129433"/>
                <a:gd name="connsiteY48" fmla="*/ 415874 h 2021246"/>
                <a:gd name="connsiteX49" fmla="*/ 510939 w 3129433"/>
                <a:gd name="connsiteY49" fmla="*/ 504925 h 2021246"/>
                <a:gd name="connsiteX50" fmla="*/ 421888 w 3129433"/>
                <a:gd name="connsiteY50" fmla="*/ 533208 h 2021246"/>
                <a:gd name="connsiteX51" fmla="*/ 35697 w 3129433"/>
                <a:gd name="connsiteY51" fmla="*/ 333197 h 2021246"/>
                <a:gd name="connsiteX52" fmla="*/ 7414 w 3129433"/>
                <a:gd name="connsiteY52" fmla="*/ 244147 h 2021246"/>
                <a:gd name="connsiteX0" fmla="*/ 952385 w 3129433"/>
                <a:gd name="connsiteY0" fmla="*/ 1057485 h 2014486"/>
                <a:gd name="connsiteX1" fmla="*/ 1227728 w 3129433"/>
                <a:gd name="connsiteY1" fmla="*/ 525839 h 2014486"/>
                <a:gd name="connsiteX2" fmla="*/ 1534976 w 3129433"/>
                <a:gd name="connsiteY2" fmla="*/ 414378 h 2014486"/>
                <a:gd name="connsiteX3" fmla="*/ 1619071 w 3129433"/>
                <a:gd name="connsiteY3" fmla="*/ 457932 h 2014486"/>
                <a:gd name="connsiteX4" fmla="*/ 1935392 w 3129433"/>
                <a:gd name="connsiteY4" fmla="*/ 621756 h 2014486"/>
                <a:gd name="connsiteX5" fmla="*/ 2214951 w 3129433"/>
                <a:gd name="connsiteY5" fmla="*/ 758210 h 2014486"/>
                <a:gd name="connsiteX6" fmla="*/ 2225451 w 3129433"/>
                <a:gd name="connsiteY6" fmla="*/ 847992 h 2014486"/>
                <a:gd name="connsiteX7" fmla="*/ 2151040 w 3129433"/>
                <a:gd name="connsiteY7" fmla="*/ 897965 h 2014486"/>
                <a:gd name="connsiteX8" fmla="*/ 1735161 w 3129433"/>
                <a:gd name="connsiteY8" fmla="*/ 683053 h 2014486"/>
                <a:gd name="connsiteX9" fmla="*/ 1671432 w 3129433"/>
                <a:gd name="connsiteY9" fmla="*/ 706173 h 2014486"/>
                <a:gd name="connsiteX10" fmla="*/ 1689321 w 3129433"/>
                <a:gd name="connsiteY10" fmla="*/ 771564 h 2014486"/>
                <a:gd name="connsiteX11" fmla="*/ 3075310 w 3129433"/>
                <a:gd name="connsiteY11" fmla="*/ 1488383 h 2014486"/>
                <a:gd name="connsiteX12" fmla="*/ 3116574 w 3129433"/>
                <a:gd name="connsiteY12" fmla="*/ 1639211 h 2014486"/>
                <a:gd name="connsiteX13" fmla="*/ 3116573 w 3129433"/>
                <a:gd name="connsiteY13" fmla="*/ 1639209 h 2014486"/>
                <a:gd name="connsiteX14" fmla="*/ 2969578 w 3129433"/>
                <a:gd name="connsiteY14" fmla="*/ 1692535 h 2014486"/>
                <a:gd name="connsiteX15" fmla="*/ 2182992 w 3129433"/>
                <a:gd name="connsiteY15" fmla="*/ 1289180 h 2014486"/>
                <a:gd name="connsiteX16" fmla="*/ 2140640 w 3129433"/>
                <a:gd name="connsiteY16" fmla="*/ 1304544 h 2014486"/>
                <a:gd name="connsiteX17" fmla="*/ 2115139 w 3129433"/>
                <a:gd name="connsiteY17" fmla="*/ 1353782 h 2014486"/>
                <a:gd name="connsiteX18" fmla="*/ 2127029 w 3129433"/>
                <a:gd name="connsiteY18" fmla="*/ 1397238 h 2014486"/>
                <a:gd name="connsiteX19" fmla="*/ 2154148 w 3129433"/>
                <a:gd name="connsiteY19" fmla="*/ 1411283 h 2014486"/>
                <a:gd name="connsiteX20" fmla="*/ 2914302 w 3129433"/>
                <a:gd name="connsiteY20" fmla="*/ 1799265 h 2014486"/>
                <a:gd name="connsiteX21" fmla="*/ 2955567 w 3129433"/>
                <a:gd name="connsiteY21" fmla="*/ 1950091 h 2014486"/>
                <a:gd name="connsiteX22" fmla="*/ 2955566 w 3129433"/>
                <a:gd name="connsiteY22" fmla="*/ 1950091 h 2014486"/>
                <a:gd name="connsiteX23" fmla="*/ 2808571 w 3129433"/>
                <a:gd name="connsiteY23" fmla="*/ 2003416 h 2014486"/>
                <a:gd name="connsiteX24" fmla="*/ 1428639 w 3129433"/>
                <a:gd name="connsiteY24" fmla="*/ 1289178 h 2014486"/>
                <a:gd name="connsiteX25" fmla="*/ 1355805 w 3129433"/>
                <a:gd name="connsiteY25" fmla="*/ 1315600 h 2014486"/>
                <a:gd name="connsiteX26" fmla="*/ 1376250 w 3129433"/>
                <a:gd name="connsiteY26" fmla="*/ 1390332 h 2014486"/>
                <a:gd name="connsiteX27" fmla="*/ 1792411 w 3129433"/>
                <a:gd name="connsiteY27" fmla="*/ 1598602 h 2014486"/>
                <a:gd name="connsiteX28" fmla="*/ 1801272 w 3129433"/>
                <a:gd name="connsiteY28" fmla="*/ 1683372 h 2014486"/>
                <a:gd name="connsiteX29" fmla="*/ 1716843 w 3129433"/>
                <a:gd name="connsiteY29" fmla="*/ 1728157 h 2014486"/>
                <a:gd name="connsiteX30" fmla="*/ 1439050 w 3129433"/>
                <a:gd name="connsiteY30" fmla="*/ 1580119 h 2014486"/>
                <a:gd name="connsiteX31" fmla="*/ 1122729 w 3129433"/>
                <a:gd name="connsiteY31" fmla="*/ 1416295 h 2014486"/>
                <a:gd name="connsiteX32" fmla="*/ 1038634 w 3129433"/>
                <a:gd name="connsiteY32" fmla="*/ 1372742 h 2014486"/>
                <a:gd name="connsiteX33" fmla="*/ 952385 w 3129433"/>
                <a:gd name="connsiteY33" fmla="*/ 1057485 h 2014486"/>
                <a:gd name="connsiteX34" fmla="*/ 985124 w 3129433"/>
                <a:gd name="connsiteY34" fmla="*/ 275643 h 2014486"/>
                <a:gd name="connsiteX35" fmla="*/ 1195725 w 3129433"/>
                <a:gd name="connsiteY35" fmla="*/ 0 h 2014486"/>
                <a:gd name="connsiteX36" fmla="*/ 1221514 w 3129433"/>
                <a:gd name="connsiteY36" fmla="*/ 81200 h 2014486"/>
                <a:gd name="connsiteX37" fmla="*/ 1092113 w 3129433"/>
                <a:gd name="connsiteY37" fmla="*/ 331053 h 2014486"/>
                <a:gd name="connsiteX38" fmla="*/ 1010914 w 3129433"/>
                <a:gd name="connsiteY38" fmla="*/ 356843 h 2014486"/>
                <a:gd name="connsiteX39" fmla="*/ 985124 w 3129433"/>
                <a:gd name="connsiteY39" fmla="*/ 275643 h 2014486"/>
                <a:gd name="connsiteX40" fmla="*/ 617163 w 3129433"/>
                <a:gd name="connsiteY40" fmla="*/ 555075 h 2014486"/>
                <a:gd name="connsiteX41" fmla="*/ 931136 w 3129433"/>
                <a:gd name="connsiteY41" fmla="*/ 455356 h 2014486"/>
                <a:gd name="connsiteX42" fmla="*/ 1030855 w 3129433"/>
                <a:gd name="connsiteY42" fmla="*/ 769329 h 2014486"/>
                <a:gd name="connsiteX43" fmla="*/ 716882 w 3129433"/>
                <a:gd name="connsiteY43" fmla="*/ 869048 h 2014486"/>
                <a:gd name="connsiteX44" fmla="*/ 617163 w 3129433"/>
                <a:gd name="connsiteY44" fmla="*/ 555075 h 2014486"/>
                <a:gd name="connsiteX45" fmla="*/ 7414 w 3129433"/>
                <a:gd name="connsiteY45" fmla="*/ 237387 h 2014486"/>
                <a:gd name="connsiteX46" fmla="*/ 96465 w 3129433"/>
                <a:gd name="connsiteY46" fmla="*/ 209104 h 2014486"/>
                <a:gd name="connsiteX47" fmla="*/ 482656 w 3129433"/>
                <a:gd name="connsiteY47" fmla="*/ 409114 h 2014486"/>
                <a:gd name="connsiteX48" fmla="*/ 510939 w 3129433"/>
                <a:gd name="connsiteY48" fmla="*/ 498165 h 2014486"/>
                <a:gd name="connsiteX49" fmla="*/ 421888 w 3129433"/>
                <a:gd name="connsiteY49" fmla="*/ 526448 h 2014486"/>
                <a:gd name="connsiteX50" fmla="*/ 35697 w 3129433"/>
                <a:gd name="connsiteY50" fmla="*/ 326437 h 2014486"/>
                <a:gd name="connsiteX51" fmla="*/ 7414 w 3129433"/>
                <a:gd name="connsiteY51" fmla="*/ 237387 h 2014486"/>
                <a:gd name="connsiteX0" fmla="*/ 952385 w 3129433"/>
                <a:gd name="connsiteY0" fmla="*/ 976285 h 1933286"/>
                <a:gd name="connsiteX1" fmla="*/ 1227728 w 3129433"/>
                <a:gd name="connsiteY1" fmla="*/ 444639 h 1933286"/>
                <a:gd name="connsiteX2" fmla="*/ 1534976 w 3129433"/>
                <a:gd name="connsiteY2" fmla="*/ 333178 h 1933286"/>
                <a:gd name="connsiteX3" fmla="*/ 1619071 w 3129433"/>
                <a:gd name="connsiteY3" fmla="*/ 376732 h 1933286"/>
                <a:gd name="connsiteX4" fmla="*/ 1935392 w 3129433"/>
                <a:gd name="connsiteY4" fmla="*/ 540556 h 1933286"/>
                <a:gd name="connsiteX5" fmla="*/ 2214951 w 3129433"/>
                <a:gd name="connsiteY5" fmla="*/ 677010 h 1933286"/>
                <a:gd name="connsiteX6" fmla="*/ 2225451 w 3129433"/>
                <a:gd name="connsiteY6" fmla="*/ 766792 h 1933286"/>
                <a:gd name="connsiteX7" fmla="*/ 2151040 w 3129433"/>
                <a:gd name="connsiteY7" fmla="*/ 816765 h 1933286"/>
                <a:gd name="connsiteX8" fmla="*/ 1735161 w 3129433"/>
                <a:gd name="connsiteY8" fmla="*/ 601853 h 1933286"/>
                <a:gd name="connsiteX9" fmla="*/ 1671432 w 3129433"/>
                <a:gd name="connsiteY9" fmla="*/ 624973 h 1933286"/>
                <a:gd name="connsiteX10" fmla="*/ 1689321 w 3129433"/>
                <a:gd name="connsiteY10" fmla="*/ 690364 h 1933286"/>
                <a:gd name="connsiteX11" fmla="*/ 3075310 w 3129433"/>
                <a:gd name="connsiteY11" fmla="*/ 1407183 h 1933286"/>
                <a:gd name="connsiteX12" fmla="*/ 3116574 w 3129433"/>
                <a:gd name="connsiteY12" fmla="*/ 1558011 h 1933286"/>
                <a:gd name="connsiteX13" fmla="*/ 3116573 w 3129433"/>
                <a:gd name="connsiteY13" fmla="*/ 1558009 h 1933286"/>
                <a:gd name="connsiteX14" fmla="*/ 2969578 w 3129433"/>
                <a:gd name="connsiteY14" fmla="*/ 1611335 h 1933286"/>
                <a:gd name="connsiteX15" fmla="*/ 2182992 w 3129433"/>
                <a:gd name="connsiteY15" fmla="*/ 1207980 h 1933286"/>
                <a:gd name="connsiteX16" fmla="*/ 2140640 w 3129433"/>
                <a:gd name="connsiteY16" fmla="*/ 1223344 h 1933286"/>
                <a:gd name="connsiteX17" fmla="*/ 2115139 w 3129433"/>
                <a:gd name="connsiteY17" fmla="*/ 1272582 h 1933286"/>
                <a:gd name="connsiteX18" fmla="*/ 2127029 w 3129433"/>
                <a:gd name="connsiteY18" fmla="*/ 1316038 h 1933286"/>
                <a:gd name="connsiteX19" fmla="*/ 2154148 w 3129433"/>
                <a:gd name="connsiteY19" fmla="*/ 1330083 h 1933286"/>
                <a:gd name="connsiteX20" fmla="*/ 2914302 w 3129433"/>
                <a:gd name="connsiteY20" fmla="*/ 1718065 h 1933286"/>
                <a:gd name="connsiteX21" fmla="*/ 2955567 w 3129433"/>
                <a:gd name="connsiteY21" fmla="*/ 1868891 h 1933286"/>
                <a:gd name="connsiteX22" fmla="*/ 2955566 w 3129433"/>
                <a:gd name="connsiteY22" fmla="*/ 1868891 h 1933286"/>
                <a:gd name="connsiteX23" fmla="*/ 2808571 w 3129433"/>
                <a:gd name="connsiteY23" fmla="*/ 1922216 h 1933286"/>
                <a:gd name="connsiteX24" fmla="*/ 1428639 w 3129433"/>
                <a:gd name="connsiteY24" fmla="*/ 1207978 h 1933286"/>
                <a:gd name="connsiteX25" fmla="*/ 1355805 w 3129433"/>
                <a:gd name="connsiteY25" fmla="*/ 1234400 h 1933286"/>
                <a:gd name="connsiteX26" fmla="*/ 1376250 w 3129433"/>
                <a:gd name="connsiteY26" fmla="*/ 1309132 h 1933286"/>
                <a:gd name="connsiteX27" fmla="*/ 1792411 w 3129433"/>
                <a:gd name="connsiteY27" fmla="*/ 1517402 h 1933286"/>
                <a:gd name="connsiteX28" fmla="*/ 1801272 w 3129433"/>
                <a:gd name="connsiteY28" fmla="*/ 1602172 h 1933286"/>
                <a:gd name="connsiteX29" fmla="*/ 1716843 w 3129433"/>
                <a:gd name="connsiteY29" fmla="*/ 1646957 h 1933286"/>
                <a:gd name="connsiteX30" fmla="*/ 1439050 w 3129433"/>
                <a:gd name="connsiteY30" fmla="*/ 1498919 h 1933286"/>
                <a:gd name="connsiteX31" fmla="*/ 1122729 w 3129433"/>
                <a:gd name="connsiteY31" fmla="*/ 1335095 h 1933286"/>
                <a:gd name="connsiteX32" fmla="*/ 1038634 w 3129433"/>
                <a:gd name="connsiteY32" fmla="*/ 1291542 h 1933286"/>
                <a:gd name="connsiteX33" fmla="*/ 952385 w 3129433"/>
                <a:gd name="connsiteY33" fmla="*/ 976285 h 1933286"/>
                <a:gd name="connsiteX34" fmla="*/ 985124 w 3129433"/>
                <a:gd name="connsiteY34" fmla="*/ 194443 h 1933286"/>
                <a:gd name="connsiteX35" fmla="*/ 1221514 w 3129433"/>
                <a:gd name="connsiteY35" fmla="*/ 0 h 1933286"/>
                <a:gd name="connsiteX36" fmla="*/ 1092113 w 3129433"/>
                <a:gd name="connsiteY36" fmla="*/ 249853 h 1933286"/>
                <a:gd name="connsiteX37" fmla="*/ 1010914 w 3129433"/>
                <a:gd name="connsiteY37" fmla="*/ 275643 h 1933286"/>
                <a:gd name="connsiteX38" fmla="*/ 985124 w 3129433"/>
                <a:gd name="connsiteY38" fmla="*/ 194443 h 1933286"/>
                <a:gd name="connsiteX39" fmla="*/ 617163 w 3129433"/>
                <a:gd name="connsiteY39" fmla="*/ 473875 h 1933286"/>
                <a:gd name="connsiteX40" fmla="*/ 931136 w 3129433"/>
                <a:gd name="connsiteY40" fmla="*/ 374156 h 1933286"/>
                <a:gd name="connsiteX41" fmla="*/ 1030855 w 3129433"/>
                <a:gd name="connsiteY41" fmla="*/ 688129 h 1933286"/>
                <a:gd name="connsiteX42" fmla="*/ 716882 w 3129433"/>
                <a:gd name="connsiteY42" fmla="*/ 787848 h 1933286"/>
                <a:gd name="connsiteX43" fmla="*/ 617163 w 3129433"/>
                <a:gd name="connsiteY43" fmla="*/ 473875 h 1933286"/>
                <a:gd name="connsiteX44" fmla="*/ 7414 w 3129433"/>
                <a:gd name="connsiteY44" fmla="*/ 156187 h 1933286"/>
                <a:gd name="connsiteX45" fmla="*/ 96465 w 3129433"/>
                <a:gd name="connsiteY45" fmla="*/ 127904 h 1933286"/>
                <a:gd name="connsiteX46" fmla="*/ 482656 w 3129433"/>
                <a:gd name="connsiteY46" fmla="*/ 327914 h 1933286"/>
                <a:gd name="connsiteX47" fmla="*/ 510939 w 3129433"/>
                <a:gd name="connsiteY47" fmla="*/ 416965 h 1933286"/>
                <a:gd name="connsiteX48" fmla="*/ 421888 w 3129433"/>
                <a:gd name="connsiteY48" fmla="*/ 445248 h 1933286"/>
                <a:gd name="connsiteX49" fmla="*/ 35697 w 3129433"/>
                <a:gd name="connsiteY49" fmla="*/ 245237 h 1933286"/>
                <a:gd name="connsiteX50" fmla="*/ 7414 w 3129433"/>
                <a:gd name="connsiteY50" fmla="*/ 156187 h 1933286"/>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985124 w 3129433"/>
                <a:gd name="connsiteY34" fmla="*/ 73955 h 1812798"/>
                <a:gd name="connsiteX35" fmla="*/ 1092113 w 3129433"/>
                <a:gd name="connsiteY35" fmla="*/ 129365 h 1812798"/>
                <a:gd name="connsiteX36" fmla="*/ 1010914 w 3129433"/>
                <a:gd name="connsiteY36" fmla="*/ 155155 h 1812798"/>
                <a:gd name="connsiteX37" fmla="*/ 985124 w 3129433"/>
                <a:gd name="connsiteY37" fmla="*/ 73955 h 1812798"/>
                <a:gd name="connsiteX38" fmla="*/ 617163 w 3129433"/>
                <a:gd name="connsiteY38" fmla="*/ 353387 h 1812798"/>
                <a:gd name="connsiteX39" fmla="*/ 931136 w 3129433"/>
                <a:gd name="connsiteY39" fmla="*/ 253668 h 1812798"/>
                <a:gd name="connsiteX40" fmla="*/ 1030855 w 3129433"/>
                <a:gd name="connsiteY40" fmla="*/ 567641 h 1812798"/>
                <a:gd name="connsiteX41" fmla="*/ 716882 w 3129433"/>
                <a:gd name="connsiteY41" fmla="*/ 667360 h 1812798"/>
                <a:gd name="connsiteX42" fmla="*/ 617163 w 3129433"/>
                <a:gd name="connsiteY42" fmla="*/ 353387 h 1812798"/>
                <a:gd name="connsiteX43" fmla="*/ 7414 w 3129433"/>
                <a:gd name="connsiteY43" fmla="*/ 35699 h 1812798"/>
                <a:gd name="connsiteX44" fmla="*/ 96465 w 3129433"/>
                <a:gd name="connsiteY44" fmla="*/ 7416 h 1812798"/>
                <a:gd name="connsiteX45" fmla="*/ 482656 w 3129433"/>
                <a:gd name="connsiteY45" fmla="*/ 207426 h 1812798"/>
                <a:gd name="connsiteX46" fmla="*/ 510939 w 3129433"/>
                <a:gd name="connsiteY46" fmla="*/ 296477 h 1812798"/>
                <a:gd name="connsiteX47" fmla="*/ 421888 w 3129433"/>
                <a:gd name="connsiteY47" fmla="*/ 324760 h 1812798"/>
                <a:gd name="connsiteX48" fmla="*/ 35697 w 3129433"/>
                <a:gd name="connsiteY48" fmla="*/ 124749 h 1812798"/>
                <a:gd name="connsiteX49" fmla="*/ 7414 w 3129433"/>
                <a:gd name="connsiteY49"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985124 w 3129433"/>
                <a:gd name="connsiteY34" fmla="*/ 73955 h 1812798"/>
                <a:gd name="connsiteX35" fmla="*/ 1010914 w 3129433"/>
                <a:gd name="connsiteY35" fmla="*/ 155155 h 1812798"/>
                <a:gd name="connsiteX36" fmla="*/ 985124 w 3129433"/>
                <a:gd name="connsiteY36" fmla="*/ 73955 h 1812798"/>
                <a:gd name="connsiteX37" fmla="*/ 617163 w 3129433"/>
                <a:gd name="connsiteY37" fmla="*/ 353387 h 1812798"/>
                <a:gd name="connsiteX38" fmla="*/ 931136 w 3129433"/>
                <a:gd name="connsiteY38" fmla="*/ 253668 h 1812798"/>
                <a:gd name="connsiteX39" fmla="*/ 1030855 w 3129433"/>
                <a:gd name="connsiteY39" fmla="*/ 567641 h 1812798"/>
                <a:gd name="connsiteX40" fmla="*/ 716882 w 3129433"/>
                <a:gd name="connsiteY40" fmla="*/ 667360 h 1812798"/>
                <a:gd name="connsiteX41" fmla="*/ 617163 w 3129433"/>
                <a:gd name="connsiteY41" fmla="*/ 353387 h 1812798"/>
                <a:gd name="connsiteX42" fmla="*/ 7414 w 3129433"/>
                <a:gd name="connsiteY42" fmla="*/ 35699 h 1812798"/>
                <a:gd name="connsiteX43" fmla="*/ 96465 w 3129433"/>
                <a:gd name="connsiteY43" fmla="*/ 7416 h 1812798"/>
                <a:gd name="connsiteX44" fmla="*/ 482656 w 3129433"/>
                <a:gd name="connsiteY44" fmla="*/ 207426 h 1812798"/>
                <a:gd name="connsiteX45" fmla="*/ 510939 w 3129433"/>
                <a:gd name="connsiteY45" fmla="*/ 296477 h 1812798"/>
                <a:gd name="connsiteX46" fmla="*/ 421888 w 3129433"/>
                <a:gd name="connsiteY46" fmla="*/ 324760 h 1812798"/>
                <a:gd name="connsiteX47" fmla="*/ 35697 w 3129433"/>
                <a:gd name="connsiteY47" fmla="*/ 124749 h 1812798"/>
                <a:gd name="connsiteX48" fmla="*/ 7414 w 3129433"/>
                <a:gd name="connsiteY48"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82656 w 3129433"/>
                <a:gd name="connsiteY41" fmla="*/ 207426 h 1812798"/>
                <a:gd name="connsiteX42" fmla="*/ 510939 w 3129433"/>
                <a:gd name="connsiteY42" fmla="*/ 296477 h 1812798"/>
                <a:gd name="connsiteX43" fmla="*/ 421888 w 3129433"/>
                <a:gd name="connsiteY43" fmla="*/ 324760 h 1812798"/>
                <a:gd name="connsiteX44" fmla="*/ 35697 w 3129433"/>
                <a:gd name="connsiteY44" fmla="*/ 124749 h 1812798"/>
                <a:gd name="connsiteX45" fmla="*/ 7414 w 3129433"/>
                <a:gd name="connsiteY45"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82656 w 3129433"/>
                <a:gd name="connsiteY41" fmla="*/ 207426 h 1812798"/>
                <a:gd name="connsiteX42" fmla="*/ 421888 w 3129433"/>
                <a:gd name="connsiteY42" fmla="*/ 324760 h 1812798"/>
                <a:gd name="connsiteX43" fmla="*/ 35697 w 3129433"/>
                <a:gd name="connsiteY43" fmla="*/ 124749 h 1812798"/>
                <a:gd name="connsiteX44" fmla="*/ 7414 w 3129433"/>
                <a:gd name="connsiteY44"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421888 w 3129433"/>
                <a:gd name="connsiteY41" fmla="*/ 324760 h 1812798"/>
                <a:gd name="connsiteX42" fmla="*/ 35697 w 3129433"/>
                <a:gd name="connsiteY42" fmla="*/ 124749 h 1812798"/>
                <a:gd name="connsiteX43" fmla="*/ 7414 w 3129433"/>
                <a:gd name="connsiteY43" fmla="*/ 35699 h 1812798"/>
                <a:gd name="connsiteX0" fmla="*/ 952385 w 3129433"/>
                <a:gd name="connsiteY0" fmla="*/ 855797 h 1812798"/>
                <a:gd name="connsiteX1" fmla="*/ 1227728 w 3129433"/>
                <a:gd name="connsiteY1" fmla="*/ 324151 h 1812798"/>
                <a:gd name="connsiteX2" fmla="*/ 1534976 w 3129433"/>
                <a:gd name="connsiteY2" fmla="*/ 212690 h 1812798"/>
                <a:gd name="connsiteX3" fmla="*/ 1619071 w 3129433"/>
                <a:gd name="connsiteY3" fmla="*/ 256244 h 1812798"/>
                <a:gd name="connsiteX4" fmla="*/ 1935392 w 3129433"/>
                <a:gd name="connsiteY4" fmla="*/ 420068 h 1812798"/>
                <a:gd name="connsiteX5" fmla="*/ 2214951 w 3129433"/>
                <a:gd name="connsiteY5" fmla="*/ 556522 h 1812798"/>
                <a:gd name="connsiteX6" fmla="*/ 2225451 w 3129433"/>
                <a:gd name="connsiteY6" fmla="*/ 646304 h 1812798"/>
                <a:gd name="connsiteX7" fmla="*/ 2151040 w 3129433"/>
                <a:gd name="connsiteY7" fmla="*/ 696277 h 1812798"/>
                <a:gd name="connsiteX8" fmla="*/ 1735161 w 3129433"/>
                <a:gd name="connsiteY8" fmla="*/ 481365 h 1812798"/>
                <a:gd name="connsiteX9" fmla="*/ 1671432 w 3129433"/>
                <a:gd name="connsiteY9" fmla="*/ 504485 h 1812798"/>
                <a:gd name="connsiteX10" fmla="*/ 1689321 w 3129433"/>
                <a:gd name="connsiteY10" fmla="*/ 569876 h 1812798"/>
                <a:gd name="connsiteX11" fmla="*/ 3075310 w 3129433"/>
                <a:gd name="connsiteY11" fmla="*/ 1286695 h 1812798"/>
                <a:gd name="connsiteX12" fmla="*/ 3116574 w 3129433"/>
                <a:gd name="connsiteY12" fmla="*/ 1437523 h 1812798"/>
                <a:gd name="connsiteX13" fmla="*/ 3116573 w 3129433"/>
                <a:gd name="connsiteY13" fmla="*/ 1437521 h 1812798"/>
                <a:gd name="connsiteX14" fmla="*/ 2969578 w 3129433"/>
                <a:gd name="connsiteY14" fmla="*/ 1490847 h 1812798"/>
                <a:gd name="connsiteX15" fmla="*/ 2182992 w 3129433"/>
                <a:gd name="connsiteY15" fmla="*/ 1087492 h 1812798"/>
                <a:gd name="connsiteX16" fmla="*/ 2140640 w 3129433"/>
                <a:gd name="connsiteY16" fmla="*/ 1102856 h 1812798"/>
                <a:gd name="connsiteX17" fmla="*/ 2115139 w 3129433"/>
                <a:gd name="connsiteY17" fmla="*/ 1152094 h 1812798"/>
                <a:gd name="connsiteX18" fmla="*/ 2127029 w 3129433"/>
                <a:gd name="connsiteY18" fmla="*/ 1195550 h 1812798"/>
                <a:gd name="connsiteX19" fmla="*/ 2154148 w 3129433"/>
                <a:gd name="connsiteY19" fmla="*/ 1209595 h 1812798"/>
                <a:gd name="connsiteX20" fmla="*/ 2914302 w 3129433"/>
                <a:gd name="connsiteY20" fmla="*/ 1597577 h 1812798"/>
                <a:gd name="connsiteX21" fmla="*/ 2955567 w 3129433"/>
                <a:gd name="connsiteY21" fmla="*/ 1748403 h 1812798"/>
                <a:gd name="connsiteX22" fmla="*/ 2955566 w 3129433"/>
                <a:gd name="connsiteY22" fmla="*/ 1748403 h 1812798"/>
                <a:gd name="connsiteX23" fmla="*/ 2808571 w 3129433"/>
                <a:gd name="connsiteY23" fmla="*/ 1801728 h 1812798"/>
                <a:gd name="connsiteX24" fmla="*/ 1428639 w 3129433"/>
                <a:gd name="connsiteY24" fmla="*/ 1087490 h 1812798"/>
                <a:gd name="connsiteX25" fmla="*/ 1355805 w 3129433"/>
                <a:gd name="connsiteY25" fmla="*/ 1113912 h 1812798"/>
                <a:gd name="connsiteX26" fmla="*/ 1376250 w 3129433"/>
                <a:gd name="connsiteY26" fmla="*/ 1188644 h 1812798"/>
                <a:gd name="connsiteX27" fmla="*/ 1792411 w 3129433"/>
                <a:gd name="connsiteY27" fmla="*/ 1396914 h 1812798"/>
                <a:gd name="connsiteX28" fmla="*/ 1801272 w 3129433"/>
                <a:gd name="connsiteY28" fmla="*/ 1481684 h 1812798"/>
                <a:gd name="connsiteX29" fmla="*/ 1716843 w 3129433"/>
                <a:gd name="connsiteY29" fmla="*/ 1526469 h 1812798"/>
                <a:gd name="connsiteX30" fmla="*/ 1439050 w 3129433"/>
                <a:gd name="connsiteY30" fmla="*/ 1378431 h 1812798"/>
                <a:gd name="connsiteX31" fmla="*/ 1122729 w 3129433"/>
                <a:gd name="connsiteY31" fmla="*/ 1214607 h 1812798"/>
                <a:gd name="connsiteX32" fmla="*/ 1038634 w 3129433"/>
                <a:gd name="connsiteY32" fmla="*/ 1171054 h 1812798"/>
                <a:gd name="connsiteX33" fmla="*/ 952385 w 3129433"/>
                <a:gd name="connsiteY33" fmla="*/ 855797 h 1812798"/>
                <a:gd name="connsiteX34" fmla="*/ 617163 w 3129433"/>
                <a:gd name="connsiteY34" fmla="*/ 353387 h 1812798"/>
                <a:gd name="connsiteX35" fmla="*/ 931136 w 3129433"/>
                <a:gd name="connsiteY35" fmla="*/ 253668 h 1812798"/>
                <a:gd name="connsiteX36" fmla="*/ 1030855 w 3129433"/>
                <a:gd name="connsiteY36" fmla="*/ 567641 h 1812798"/>
                <a:gd name="connsiteX37" fmla="*/ 716882 w 3129433"/>
                <a:gd name="connsiteY37" fmla="*/ 667360 h 1812798"/>
                <a:gd name="connsiteX38" fmla="*/ 617163 w 3129433"/>
                <a:gd name="connsiteY38" fmla="*/ 353387 h 1812798"/>
                <a:gd name="connsiteX39" fmla="*/ 7414 w 3129433"/>
                <a:gd name="connsiteY39" fmla="*/ 35699 h 1812798"/>
                <a:gd name="connsiteX40" fmla="*/ 96465 w 3129433"/>
                <a:gd name="connsiteY40" fmla="*/ 7416 h 1812798"/>
                <a:gd name="connsiteX41" fmla="*/ 35697 w 3129433"/>
                <a:gd name="connsiteY41" fmla="*/ 124749 h 1812798"/>
                <a:gd name="connsiteX42" fmla="*/ 7414 w 3129433"/>
                <a:gd name="connsiteY42" fmla="*/ 35699 h 1812798"/>
                <a:gd name="connsiteX0" fmla="*/ 945141 w 3122189"/>
                <a:gd name="connsiteY0" fmla="*/ 820098 h 1777099"/>
                <a:gd name="connsiteX1" fmla="*/ 1220484 w 3122189"/>
                <a:gd name="connsiteY1" fmla="*/ 288452 h 1777099"/>
                <a:gd name="connsiteX2" fmla="*/ 1527732 w 3122189"/>
                <a:gd name="connsiteY2" fmla="*/ 176991 h 1777099"/>
                <a:gd name="connsiteX3" fmla="*/ 1611827 w 3122189"/>
                <a:gd name="connsiteY3" fmla="*/ 220545 h 1777099"/>
                <a:gd name="connsiteX4" fmla="*/ 1928148 w 3122189"/>
                <a:gd name="connsiteY4" fmla="*/ 384369 h 1777099"/>
                <a:gd name="connsiteX5" fmla="*/ 2207707 w 3122189"/>
                <a:gd name="connsiteY5" fmla="*/ 520823 h 1777099"/>
                <a:gd name="connsiteX6" fmla="*/ 2218207 w 3122189"/>
                <a:gd name="connsiteY6" fmla="*/ 610605 h 1777099"/>
                <a:gd name="connsiteX7" fmla="*/ 2143796 w 3122189"/>
                <a:gd name="connsiteY7" fmla="*/ 660578 h 1777099"/>
                <a:gd name="connsiteX8" fmla="*/ 1727917 w 3122189"/>
                <a:gd name="connsiteY8" fmla="*/ 445666 h 1777099"/>
                <a:gd name="connsiteX9" fmla="*/ 1664188 w 3122189"/>
                <a:gd name="connsiteY9" fmla="*/ 468786 h 1777099"/>
                <a:gd name="connsiteX10" fmla="*/ 1682077 w 3122189"/>
                <a:gd name="connsiteY10" fmla="*/ 534177 h 1777099"/>
                <a:gd name="connsiteX11" fmla="*/ 3068066 w 3122189"/>
                <a:gd name="connsiteY11" fmla="*/ 1250996 h 1777099"/>
                <a:gd name="connsiteX12" fmla="*/ 3109330 w 3122189"/>
                <a:gd name="connsiteY12" fmla="*/ 1401824 h 1777099"/>
                <a:gd name="connsiteX13" fmla="*/ 3109329 w 3122189"/>
                <a:gd name="connsiteY13" fmla="*/ 1401822 h 1777099"/>
                <a:gd name="connsiteX14" fmla="*/ 2962334 w 3122189"/>
                <a:gd name="connsiteY14" fmla="*/ 1455148 h 1777099"/>
                <a:gd name="connsiteX15" fmla="*/ 2175748 w 3122189"/>
                <a:gd name="connsiteY15" fmla="*/ 1051793 h 1777099"/>
                <a:gd name="connsiteX16" fmla="*/ 2133396 w 3122189"/>
                <a:gd name="connsiteY16" fmla="*/ 1067157 h 1777099"/>
                <a:gd name="connsiteX17" fmla="*/ 2107895 w 3122189"/>
                <a:gd name="connsiteY17" fmla="*/ 1116395 h 1777099"/>
                <a:gd name="connsiteX18" fmla="*/ 2119785 w 3122189"/>
                <a:gd name="connsiteY18" fmla="*/ 1159851 h 1777099"/>
                <a:gd name="connsiteX19" fmla="*/ 2146904 w 3122189"/>
                <a:gd name="connsiteY19" fmla="*/ 1173896 h 1777099"/>
                <a:gd name="connsiteX20" fmla="*/ 2907058 w 3122189"/>
                <a:gd name="connsiteY20" fmla="*/ 1561878 h 1777099"/>
                <a:gd name="connsiteX21" fmla="*/ 2948323 w 3122189"/>
                <a:gd name="connsiteY21" fmla="*/ 1712704 h 1777099"/>
                <a:gd name="connsiteX22" fmla="*/ 2948322 w 3122189"/>
                <a:gd name="connsiteY22" fmla="*/ 1712704 h 1777099"/>
                <a:gd name="connsiteX23" fmla="*/ 2801327 w 3122189"/>
                <a:gd name="connsiteY23" fmla="*/ 1766029 h 1777099"/>
                <a:gd name="connsiteX24" fmla="*/ 1421395 w 3122189"/>
                <a:gd name="connsiteY24" fmla="*/ 1051791 h 1777099"/>
                <a:gd name="connsiteX25" fmla="*/ 1348561 w 3122189"/>
                <a:gd name="connsiteY25" fmla="*/ 1078213 h 1777099"/>
                <a:gd name="connsiteX26" fmla="*/ 1369006 w 3122189"/>
                <a:gd name="connsiteY26" fmla="*/ 1152945 h 1777099"/>
                <a:gd name="connsiteX27" fmla="*/ 1785167 w 3122189"/>
                <a:gd name="connsiteY27" fmla="*/ 1361215 h 1777099"/>
                <a:gd name="connsiteX28" fmla="*/ 1794028 w 3122189"/>
                <a:gd name="connsiteY28" fmla="*/ 1445985 h 1777099"/>
                <a:gd name="connsiteX29" fmla="*/ 1709599 w 3122189"/>
                <a:gd name="connsiteY29" fmla="*/ 1490770 h 1777099"/>
                <a:gd name="connsiteX30" fmla="*/ 1431806 w 3122189"/>
                <a:gd name="connsiteY30" fmla="*/ 1342732 h 1777099"/>
                <a:gd name="connsiteX31" fmla="*/ 1115485 w 3122189"/>
                <a:gd name="connsiteY31" fmla="*/ 1178908 h 1777099"/>
                <a:gd name="connsiteX32" fmla="*/ 1031390 w 3122189"/>
                <a:gd name="connsiteY32" fmla="*/ 1135355 h 1777099"/>
                <a:gd name="connsiteX33" fmla="*/ 945141 w 3122189"/>
                <a:gd name="connsiteY33" fmla="*/ 820098 h 1777099"/>
                <a:gd name="connsiteX34" fmla="*/ 609919 w 3122189"/>
                <a:gd name="connsiteY34" fmla="*/ 317688 h 1777099"/>
                <a:gd name="connsiteX35" fmla="*/ 923892 w 3122189"/>
                <a:gd name="connsiteY35" fmla="*/ 217969 h 1777099"/>
                <a:gd name="connsiteX36" fmla="*/ 1023611 w 3122189"/>
                <a:gd name="connsiteY36" fmla="*/ 531942 h 1777099"/>
                <a:gd name="connsiteX37" fmla="*/ 709638 w 3122189"/>
                <a:gd name="connsiteY37" fmla="*/ 631661 h 1777099"/>
                <a:gd name="connsiteX38" fmla="*/ 609919 w 3122189"/>
                <a:gd name="connsiteY38" fmla="*/ 317688 h 1777099"/>
                <a:gd name="connsiteX39" fmla="*/ 170 w 3122189"/>
                <a:gd name="connsiteY39" fmla="*/ 0 h 1777099"/>
                <a:gd name="connsiteX40" fmla="*/ 28453 w 3122189"/>
                <a:gd name="connsiteY40" fmla="*/ 89050 h 1777099"/>
                <a:gd name="connsiteX41" fmla="*/ 170 w 3122189"/>
                <a:gd name="connsiteY41" fmla="*/ 0 h 1777099"/>
                <a:gd name="connsiteX0" fmla="*/ 361366 w 2538414"/>
                <a:gd name="connsiteY0" fmla="*/ 666246 h 1623247"/>
                <a:gd name="connsiteX1" fmla="*/ 636709 w 2538414"/>
                <a:gd name="connsiteY1" fmla="*/ 134600 h 1623247"/>
                <a:gd name="connsiteX2" fmla="*/ 943957 w 2538414"/>
                <a:gd name="connsiteY2" fmla="*/ 23139 h 1623247"/>
                <a:gd name="connsiteX3" fmla="*/ 1028052 w 2538414"/>
                <a:gd name="connsiteY3" fmla="*/ 66693 h 1623247"/>
                <a:gd name="connsiteX4" fmla="*/ 1344373 w 2538414"/>
                <a:gd name="connsiteY4" fmla="*/ 230517 h 1623247"/>
                <a:gd name="connsiteX5" fmla="*/ 1623932 w 2538414"/>
                <a:gd name="connsiteY5" fmla="*/ 366971 h 1623247"/>
                <a:gd name="connsiteX6" fmla="*/ 1634432 w 2538414"/>
                <a:gd name="connsiteY6" fmla="*/ 456753 h 1623247"/>
                <a:gd name="connsiteX7" fmla="*/ 1560021 w 2538414"/>
                <a:gd name="connsiteY7" fmla="*/ 506726 h 1623247"/>
                <a:gd name="connsiteX8" fmla="*/ 1144142 w 2538414"/>
                <a:gd name="connsiteY8" fmla="*/ 291814 h 1623247"/>
                <a:gd name="connsiteX9" fmla="*/ 1080413 w 2538414"/>
                <a:gd name="connsiteY9" fmla="*/ 314934 h 1623247"/>
                <a:gd name="connsiteX10" fmla="*/ 1098302 w 2538414"/>
                <a:gd name="connsiteY10" fmla="*/ 380325 h 1623247"/>
                <a:gd name="connsiteX11" fmla="*/ 2484291 w 2538414"/>
                <a:gd name="connsiteY11" fmla="*/ 1097144 h 1623247"/>
                <a:gd name="connsiteX12" fmla="*/ 2525555 w 2538414"/>
                <a:gd name="connsiteY12" fmla="*/ 1247972 h 1623247"/>
                <a:gd name="connsiteX13" fmla="*/ 2525554 w 2538414"/>
                <a:gd name="connsiteY13" fmla="*/ 1247970 h 1623247"/>
                <a:gd name="connsiteX14" fmla="*/ 2378559 w 2538414"/>
                <a:gd name="connsiteY14" fmla="*/ 1301296 h 1623247"/>
                <a:gd name="connsiteX15" fmla="*/ 1591973 w 2538414"/>
                <a:gd name="connsiteY15" fmla="*/ 897941 h 1623247"/>
                <a:gd name="connsiteX16" fmla="*/ 1549621 w 2538414"/>
                <a:gd name="connsiteY16" fmla="*/ 913305 h 1623247"/>
                <a:gd name="connsiteX17" fmla="*/ 1524120 w 2538414"/>
                <a:gd name="connsiteY17" fmla="*/ 962543 h 1623247"/>
                <a:gd name="connsiteX18" fmla="*/ 1536010 w 2538414"/>
                <a:gd name="connsiteY18" fmla="*/ 1005999 h 1623247"/>
                <a:gd name="connsiteX19" fmla="*/ 1563129 w 2538414"/>
                <a:gd name="connsiteY19" fmla="*/ 1020044 h 1623247"/>
                <a:gd name="connsiteX20" fmla="*/ 2323283 w 2538414"/>
                <a:gd name="connsiteY20" fmla="*/ 1408026 h 1623247"/>
                <a:gd name="connsiteX21" fmla="*/ 2364548 w 2538414"/>
                <a:gd name="connsiteY21" fmla="*/ 1558852 h 1623247"/>
                <a:gd name="connsiteX22" fmla="*/ 2364547 w 2538414"/>
                <a:gd name="connsiteY22" fmla="*/ 1558852 h 1623247"/>
                <a:gd name="connsiteX23" fmla="*/ 2217552 w 2538414"/>
                <a:gd name="connsiteY23" fmla="*/ 1612177 h 1623247"/>
                <a:gd name="connsiteX24" fmla="*/ 837620 w 2538414"/>
                <a:gd name="connsiteY24" fmla="*/ 897939 h 1623247"/>
                <a:gd name="connsiteX25" fmla="*/ 764786 w 2538414"/>
                <a:gd name="connsiteY25" fmla="*/ 924361 h 1623247"/>
                <a:gd name="connsiteX26" fmla="*/ 785231 w 2538414"/>
                <a:gd name="connsiteY26" fmla="*/ 999093 h 1623247"/>
                <a:gd name="connsiteX27" fmla="*/ 1201392 w 2538414"/>
                <a:gd name="connsiteY27" fmla="*/ 1207363 h 1623247"/>
                <a:gd name="connsiteX28" fmla="*/ 1210253 w 2538414"/>
                <a:gd name="connsiteY28" fmla="*/ 1292133 h 1623247"/>
                <a:gd name="connsiteX29" fmla="*/ 1125824 w 2538414"/>
                <a:gd name="connsiteY29" fmla="*/ 1336918 h 1623247"/>
                <a:gd name="connsiteX30" fmla="*/ 848031 w 2538414"/>
                <a:gd name="connsiteY30" fmla="*/ 1188880 h 1623247"/>
                <a:gd name="connsiteX31" fmla="*/ 531710 w 2538414"/>
                <a:gd name="connsiteY31" fmla="*/ 1025056 h 1623247"/>
                <a:gd name="connsiteX32" fmla="*/ 447615 w 2538414"/>
                <a:gd name="connsiteY32" fmla="*/ 981503 h 1623247"/>
                <a:gd name="connsiteX33" fmla="*/ 361366 w 2538414"/>
                <a:gd name="connsiteY33" fmla="*/ 666246 h 1623247"/>
                <a:gd name="connsiteX34" fmla="*/ 26144 w 2538414"/>
                <a:gd name="connsiteY34" fmla="*/ 163836 h 1623247"/>
                <a:gd name="connsiteX35" fmla="*/ 340117 w 2538414"/>
                <a:gd name="connsiteY35" fmla="*/ 64117 h 1623247"/>
                <a:gd name="connsiteX36" fmla="*/ 439836 w 2538414"/>
                <a:gd name="connsiteY36" fmla="*/ 378090 h 1623247"/>
                <a:gd name="connsiteX37" fmla="*/ 125863 w 2538414"/>
                <a:gd name="connsiteY37" fmla="*/ 477809 h 1623247"/>
                <a:gd name="connsiteX38" fmla="*/ 26144 w 2538414"/>
                <a:gd name="connsiteY38" fmla="*/ 163836 h 162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538414" h="1623247">
                  <a:moveTo>
                    <a:pt x="361366" y="666246"/>
                  </a:moveTo>
                  <a:lnTo>
                    <a:pt x="636709" y="134600"/>
                  </a:lnTo>
                  <a:cubicBezTo>
                    <a:pt x="697736" y="16766"/>
                    <a:pt x="835295" y="-33137"/>
                    <a:pt x="943957" y="23139"/>
                  </a:cubicBezTo>
                  <a:lnTo>
                    <a:pt x="1028052" y="66693"/>
                  </a:lnTo>
                  <a:lnTo>
                    <a:pt x="1344373" y="230517"/>
                  </a:lnTo>
                  <a:lnTo>
                    <a:pt x="1623932" y="366971"/>
                  </a:lnTo>
                  <a:cubicBezTo>
                    <a:pt x="1656129" y="383646"/>
                    <a:pt x="1645084" y="433460"/>
                    <a:pt x="1634432" y="456753"/>
                  </a:cubicBezTo>
                  <a:cubicBezTo>
                    <a:pt x="1623780" y="480045"/>
                    <a:pt x="1592218" y="523402"/>
                    <a:pt x="1560021" y="506726"/>
                  </a:cubicBezTo>
                  <a:lnTo>
                    <a:pt x="1144142" y="291814"/>
                  </a:lnTo>
                  <a:cubicBezTo>
                    <a:pt x="1121603" y="280141"/>
                    <a:pt x="1093071" y="290493"/>
                    <a:pt x="1080413" y="314934"/>
                  </a:cubicBezTo>
                  <a:cubicBezTo>
                    <a:pt x="1067754" y="339376"/>
                    <a:pt x="1075763" y="368652"/>
                    <a:pt x="1098302" y="380325"/>
                  </a:cubicBezTo>
                  <a:lnTo>
                    <a:pt x="2484291" y="1097144"/>
                  </a:lnTo>
                  <a:cubicBezTo>
                    <a:pt x="2531357" y="1122099"/>
                    <a:pt x="2554752" y="1191597"/>
                    <a:pt x="2525555" y="1247972"/>
                  </a:cubicBezTo>
                  <a:cubicBezTo>
                    <a:pt x="2525555" y="1247971"/>
                    <a:pt x="2525554" y="1247971"/>
                    <a:pt x="2525554" y="1247970"/>
                  </a:cubicBezTo>
                  <a:cubicBezTo>
                    <a:pt x="2496357" y="1304346"/>
                    <a:pt x="2430546" y="1328221"/>
                    <a:pt x="2378559" y="1301296"/>
                  </a:cubicBezTo>
                  <a:lnTo>
                    <a:pt x="1591973" y="897941"/>
                  </a:lnTo>
                  <a:cubicBezTo>
                    <a:pt x="1576994" y="890184"/>
                    <a:pt x="1558033" y="897062"/>
                    <a:pt x="1549621" y="913305"/>
                  </a:cubicBezTo>
                  <a:lnTo>
                    <a:pt x="1524120" y="962543"/>
                  </a:lnTo>
                  <a:cubicBezTo>
                    <a:pt x="1515708" y="978786"/>
                    <a:pt x="1521031" y="998241"/>
                    <a:pt x="1536010" y="1005999"/>
                  </a:cubicBezTo>
                  <a:lnTo>
                    <a:pt x="1563129" y="1020044"/>
                  </a:lnTo>
                  <a:lnTo>
                    <a:pt x="2323283" y="1408026"/>
                  </a:lnTo>
                  <a:cubicBezTo>
                    <a:pt x="2375270" y="1434950"/>
                    <a:pt x="2393745" y="1502478"/>
                    <a:pt x="2364548" y="1558852"/>
                  </a:cubicBezTo>
                  <a:lnTo>
                    <a:pt x="2364547" y="1558852"/>
                  </a:lnTo>
                  <a:cubicBezTo>
                    <a:pt x="2335350" y="1615228"/>
                    <a:pt x="2269539" y="1639102"/>
                    <a:pt x="2217552" y="1612177"/>
                  </a:cubicBezTo>
                  <a:lnTo>
                    <a:pt x="837620" y="897939"/>
                  </a:lnTo>
                  <a:cubicBezTo>
                    <a:pt x="811862" y="884599"/>
                    <a:pt x="779253" y="896428"/>
                    <a:pt x="764786" y="924361"/>
                  </a:cubicBezTo>
                  <a:cubicBezTo>
                    <a:pt x="750320" y="952294"/>
                    <a:pt x="759473" y="985753"/>
                    <a:pt x="785231" y="999093"/>
                  </a:cubicBezTo>
                  <a:cubicBezTo>
                    <a:pt x="994616" y="1106504"/>
                    <a:pt x="992005" y="1099953"/>
                    <a:pt x="1201392" y="1207363"/>
                  </a:cubicBezTo>
                  <a:cubicBezTo>
                    <a:pt x="1233589" y="1224038"/>
                    <a:pt x="1222847" y="1270540"/>
                    <a:pt x="1210253" y="1292133"/>
                  </a:cubicBezTo>
                  <a:cubicBezTo>
                    <a:pt x="1197658" y="1313725"/>
                    <a:pt x="1158022" y="1353594"/>
                    <a:pt x="1125824" y="1336918"/>
                  </a:cubicBezTo>
                  <a:lnTo>
                    <a:pt x="848031" y="1188880"/>
                  </a:lnTo>
                  <a:lnTo>
                    <a:pt x="531710" y="1025056"/>
                  </a:lnTo>
                  <a:lnTo>
                    <a:pt x="447615" y="981503"/>
                  </a:lnTo>
                  <a:cubicBezTo>
                    <a:pt x="338953" y="925226"/>
                    <a:pt x="300338" y="784082"/>
                    <a:pt x="361366" y="666246"/>
                  </a:cubicBezTo>
                  <a:close/>
                  <a:moveTo>
                    <a:pt x="26144" y="163836"/>
                  </a:moveTo>
                  <a:cubicBezTo>
                    <a:pt x="85309" y="49599"/>
                    <a:pt x="225879" y="4953"/>
                    <a:pt x="340117" y="64117"/>
                  </a:cubicBezTo>
                  <a:cubicBezTo>
                    <a:pt x="454354" y="123282"/>
                    <a:pt x="499000" y="263852"/>
                    <a:pt x="439836" y="378090"/>
                  </a:cubicBezTo>
                  <a:cubicBezTo>
                    <a:pt x="380671" y="492327"/>
                    <a:pt x="240101" y="536973"/>
                    <a:pt x="125863" y="477809"/>
                  </a:cubicBezTo>
                  <a:cubicBezTo>
                    <a:pt x="11625" y="418644"/>
                    <a:pt x="-33020" y="278074"/>
                    <a:pt x="26144" y="163836"/>
                  </a:cubicBezTo>
                  <a:close/>
                </a:path>
              </a:pathLst>
            </a:cu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4934276" y="511558"/>
              <a:ext cx="633828" cy="1043363"/>
            </a:xfrm>
            <a:prstGeom prst="rect">
              <a:avLst/>
            </a:prstGeom>
            <a:noFill/>
            <a:ln>
              <a:noFill/>
            </a:ln>
          </p:spPr>
          <p:txBody>
            <a:bodyPr wrap="none" lIns="182880" tIns="146304" rIns="182880" bIns="146304" rtlCol="0">
              <a:spAutoFit/>
            </a:bodyPr>
            <a:lstStyle/>
            <a:p>
              <a:pPr>
                <a:lnSpc>
                  <a:spcPct val="90000"/>
                </a:lnSpc>
                <a:spcAft>
                  <a:spcPts val="600"/>
                </a:spcAft>
              </a:pPr>
              <a:r>
                <a:rPr lang="en-US" sz="5400" b="1" spc="-300" dirty="0">
                  <a:solidFill>
                    <a:srgbClr val="B9B9B9"/>
                  </a:solidFill>
                </a:rPr>
                <a:t>?</a:t>
              </a:r>
              <a:endParaRPr lang="en-US" sz="2000" b="1" spc="-300" dirty="0">
                <a:solidFill>
                  <a:srgbClr val="B9B9B9"/>
                </a:solidFill>
              </a:endParaRPr>
            </a:p>
          </p:txBody>
        </p:sp>
      </p:grpSp>
      <p:sp>
        <p:nvSpPr>
          <p:cNvPr id="8" name="Rectangle 7"/>
          <p:cNvSpPr/>
          <p:nvPr/>
        </p:nvSpPr>
        <p:spPr bwMode="auto">
          <a:xfrm>
            <a:off x="772634" y="4532586"/>
            <a:ext cx="11219010" cy="1964063"/>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1077965" y="4701011"/>
            <a:ext cx="10350288" cy="1791260"/>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rgbClr val="FFFFFF"/>
                </a:solidFill>
              </a:rPr>
              <a:t>…focus on data leak prevention for personal devices, but ignore the issue on corporate owned devices where the risks are the same or worse.</a:t>
            </a:r>
          </a:p>
        </p:txBody>
      </p:sp>
      <p:sp>
        <p:nvSpPr>
          <p:cNvPr id="16" name="TextBox 15"/>
          <p:cNvSpPr txBox="1"/>
          <p:nvPr/>
        </p:nvSpPr>
        <p:spPr>
          <a:xfrm>
            <a:off x="10292357" y="678692"/>
            <a:ext cx="633828" cy="1043363"/>
          </a:xfrm>
          <a:prstGeom prst="rect">
            <a:avLst/>
          </a:prstGeom>
          <a:noFill/>
          <a:ln>
            <a:noFill/>
          </a:ln>
        </p:spPr>
        <p:txBody>
          <a:bodyPr wrap="none" lIns="182880" tIns="146304" rIns="182880" bIns="146304" rtlCol="0">
            <a:spAutoFit/>
          </a:bodyPr>
          <a:lstStyle/>
          <a:p>
            <a:pPr>
              <a:lnSpc>
                <a:spcPct val="90000"/>
              </a:lnSpc>
              <a:spcAft>
                <a:spcPts val="600"/>
              </a:spcAft>
            </a:pPr>
            <a:r>
              <a:rPr lang="en-US" sz="5400" b="1" spc="-300" dirty="0">
                <a:solidFill>
                  <a:srgbClr val="B9B9B9"/>
                </a:solidFill>
              </a:rPr>
              <a:t>?</a:t>
            </a:r>
            <a:endParaRPr lang="en-US" sz="2000" b="1" spc="-300" dirty="0">
              <a:solidFill>
                <a:srgbClr val="B9B9B9"/>
              </a:solidFill>
            </a:endParaRPr>
          </a:p>
        </p:txBody>
      </p:sp>
      <p:sp>
        <p:nvSpPr>
          <p:cNvPr id="17" name="TextBox 16"/>
          <p:cNvSpPr txBox="1"/>
          <p:nvPr/>
        </p:nvSpPr>
        <p:spPr>
          <a:xfrm>
            <a:off x="9947876" y="1097561"/>
            <a:ext cx="555280" cy="849463"/>
          </a:xfrm>
          <a:prstGeom prst="rect">
            <a:avLst/>
          </a:prstGeom>
          <a:noFill/>
          <a:ln>
            <a:noFill/>
          </a:ln>
        </p:spPr>
        <p:txBody>
          <a:bodyPr wrap="none" lIns="182880" tIns="146304" rIns="182880" bIns="146304" rtlCol="0">
            <a:spAutoFit/>
          </a:bodyPr>
          <a:lstStyle/>
          <a:p>
            <a:pPr>
              <a:lnSpc>
                <a:spcPct val="90000"/>
              </a:lnSpc>
              <a:spcAft>
                <a:spcPts val="600"/>
              </a:spcAft>
            </a:pPr>
            <a:r>
              <a:rPr lang="en-US" sz="4000" b="1" spc="-300" dirty="0">
                <a:solidFill>
                  <a:srgbClr val="B9B9B9"/>
                </a:solidFill>
              </a:rPr>
              <a:t>?</a:t>
            </a:r>
            <a:endParaRPr lang="en-US" sz="1400" b="1" spc="-300" dirty="0">
              <a:solidFill>
                <a:srgbClr val="B9B9B9"/>
              </a:solidFill>
            </a:endParaRPr>
          </a:p>
        </p:txBody>
      </p:sp>
      <p:sp>
        <p:nvSpPr>
          <p:cNvPr id="18" name="TextBox 17"/>
          <p:cNvSpPr txBox="1"/>
          <p:nvPr/>
        </p:nvSpPr>
        <p:spPr>
          <a:xfrm>
            <a:off x="10917857" y="624544"/>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
        <p:nvSpPr>
          <p:cNvPr id="19" name="TextBox 18"/>
          <p:cNvSpPr txBox="1"/>
          <p:nvPr/>
        </p:nvSpPr>
        <p:spPr>
          <a:xfrm>
            <a:off x="10268167" y="162340"/>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
        <p:nvSpPr>
          <p:cNvPr id="20" name="TextBox 19"/>
          <p:cNvSpPr txBox="1"/>
          <p:nvPr/>
        </p:nvSpPr>
        <p:spPr>
          <a:xfrm>
            <a:off x="9717314" y="737659"/>
            <a:ext cx="510396" cy="738664"/>
          </a:xfrm>
          <a:prstGeom prst="rect">
            <a:avLst/>
          </a:prstGeom>
          <a:noFill/>
          <a:ln>
            <a:noFill/>
          </a:ln>
        </p:spPr>
        <p:txBody>
          <a:bodyPr wrap="none" lIns="182880" tIns="146304" rIns="182880" bIns="146304" rtlCol="0">
            <a:spAutoFit/>
          </a:bodyPr>
          <a:lstStyle/>
          <a:p>
            <a:pPr>
              <a:lnSpc>
                <a:spcPct val="90000"/>
              </a:lnSpc>
              <a:spcAft>
                <a:spcPts val="600"/>
              </a:spcAft>
            </a:pPr>
            <a:r>
              <a:rPr lang="en-US" sz="3200" b="1" spc="-300" dirty="0">
                <a:solidFill>
                  <a:srgbClr val="B9B9B9"/>
                </a:solidFill>
              </a:rPr>
              <a:t>?</a:t>
            </a:r>
            <a:endParaRPr lang="en-US" sz="1100" b="1" spc="-300" dirty="0">
              <a:solidFill>
                <a:srgbClr val="B9B9B9"/>
              </a:solidFill>
            </a:endParaRPr>
          </a:p>
        </p:txBody>
      </p:sp>
    </p:spTree>
    <p:extLst>
      <p:ext uri="{BB962C8B-B14F-4D97-AF65-F5344CB8AC3E}">
        <p14:creationId xmlns:p14="http://schemas.microsoft.com/office/powerpoint/2010/main" val="1027690289"/>
      </p:ext>
    </p:extLst>
  </p:cSld>
  <p:clrMapOvr>
    <a:masterClrMapping/>
  </p:clrMapOvr>
  <p:transition spd="slow">
    <p:wipe dir="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Mandatory Policies – Network </a:t>
            </a:r>
          </a:p>
        </p:txBody>
      </p:sp>
      <p:sp>
        <p:nvSpPr>
          <p:cNvPr id="6" name="Text Placeholder 5"/>
          <p:cNvSpPr>
            <a:spLocks noGrp="1"/>
          </p:cNvSpPr>
          <p:nvPr>
            <p:ph idx="4294967295"/>
          </p:nvPr>
        </p:nvSpPr>
        <p:spPr>
          <a:xfrm>
            <a:off x="0" y="1784350"/>
            <a:ext cx="8915400" cy="3751263"/>
          </a:xfrm>
        </p:spPr>
        <p:txBody>
          <a:bodyPr>
            <a:normAutofit fontScale="77500" lnSpcReduction="20000"/>
          </a:bodyPr>
          <a:lstStyle/>
          <a:p>
            <a:r>
              <a:rPr lang="en-US" dirty="0">
                <a:solidFill>
                  <a:schemeClr val="tx2"/>
                </a:solidFill>
              </a:rPr>
              <a:t>Enterprise IPv4 / IPv6 Range (EIPR)</a:t>
            </a:r>
          </a:p>
          <a:p>
            <a:pPr lvl="1"/>
            <a:r>
              <a:rPr lang="en-US" dirty="0"/>
              <a:t>IP address ranges that appear within the intranet</a:t>
            </a:r>
          </a:p>
          <a:p>
            <a:pPr lvl="1"/>
            <a:r>
              <a:rPr lang="en-US" dirty="0"/>
              <a:t>Pro tip: Use list from VPN routes</a:t>
            </a:r>
          </a:p>
          <a:p>
            <a:pPr lvl="1"/>
            <a:r>
              <a:rPr lang="en-US" dirty="0"/>
              <a:t>Alternatively, start from AD Sites &amp; Services, and consolidate</a:t>
            </a:r>
          </a:p>
          <a:p>
            <a:pPr lvl="1"/>
            <a:r>
              <a:rPr lang="en-US" dirty="0"/>
              <a:t>Can include private IP address ranges</a:t>
            </a:r>
          </a:p>
          <a:p>
            <a:r>
              <a:rPr lang="en-US" dirty="0">
                <a:solidFill>
                  <a:schemeClr val="tx2"/>
                </a:solidFill>
              </a:rPr>
              <a:t>Enterprise Network Domain Names (ENDN)</a:t>
            </a:r>
          </a:p>
          <a:p>
            <a:pPr lvl="1"/>
            <a:r>
              <a:rPr lang="en-US" dirty="0"/>
              <a:t>Intranet domains (e.g. intranet.contoso.com)</a:t>
            </a:r>
          </a:p>
          <a:p>
            <a:pPr lvl="1"/>
            <a:r>
              <a:rPr lang="en-US" dirty="0"/>
              <a:t>AD Sites &amp; Services can help here</a:t>
            </a:r>
          </a:p>
          <a:p>
            <a:r>
              <a:rPr lang="en-US" dirty="0">
                <a:solidFill>
                  <a:schemeClr val="tx2"/>
                </a:solidFill>
              </a:rPr>
              <a:t>On-</a:t>
            </a:r>
            <a:r>
              <a:rPr lang="en-US" dirty="0" err="1">
                <a:solidFill>
                  <a:schemeClr val="tx2"/>
                </a:solidFill>
              </a:rPr>
              <a:t>prem</a:t>
            </a:r>
            <a:r>
              <a:rPr lang="en-US" dirty="0">
                <a:solidFill>
                  <a:schemeClr val="tx2"/>
                </a:solidFill>
              </a:rPr>
              <a:t> enterprise sites match both EIPR &amp; ENDN</a:t>
            </a:r>
          </a:p>
          <a:p>
            <a:pPr lvl="1"/>
            <a:r>
              <a:rPr lang="en-US" dirty="0"/>
              <a:t>E.g. Private IP address ranges bound to non-work domains are personal</a:t>
            </a:r>
          </a:p>
        </p:txBody>
      </p:sp>
    </p:spTree>
    <p:custDataLst>
      <p:tags r:id="rId1"/>
    </p:custDataLst>
    <p:extLst>
      <p:ext uri="{BB962C8B-B14F-4D97-AF65-F5344CB8AC3E}">
        <p14:creationId xmlns:p14="http://schemas.microsoft.com/office/powerpoint/2010/main" val="340755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normAutofit/>
          </a:bodyPr>
          <a:lstStyle/>
          <a:p>
            <a:r>
              <a:rPr lang="en-US" dirty="0"/>
              <a:t>Mandatory Policies – Data Recovery Cert </a:t>
            </a:r>
          </a:p>
        </p:txBody>
      </p:sp>
      <p:sp>
        <p:nvSpPr>
          <p:cNvPr id="6" name="Text Placeholder 5"/>
          <p:cNvSpPr>
            <a:spLocks noGrp="1"/>
          </p:cNvSpPr>
          <p:nvPr>
            <p:ph idx="4294967295"/>
          </p:nvPr>
        </p:nvSpPr>
        <p:spPr>
          <a:xfrm>
            <a:off x="0" y="1784350"/>
            <a:ext cx="8915400" cy="3040063"/>
          </a:xfrm>
        </p:spPr>
        <p:txBody>
          <a:bodyPr>
            <a:normAutofit fontScale="85000" lnSpcReduction="10000"/>
          </a:bodyPr>
          <a:lstStyle/>
          <a:p>
            <a:r>
              <a:rPr lang="en-US" dirty="0">
                <a:solidFill>
                  <a:schemeClr val="tx2"/>
                </a:solidFill>
              </a:rPr>
              <a:t>For recovering data from revoked BYOD desktops</a:t>
            </a:r>
          </a:p>
          <a:p>
            <a:r>
              <a:rPr lang="en-US" dirty="0">
                <a:solidFill>
                  <a:schemeClr val="tx2"/>
                </a:solidFill>
              </a:rPr>
              <a:t>Where to get it:</a:t>
            </a:r>
          </a:p>
          <a:p>
            <a:pPr lvl="1"/>
            <a:r>
              <a:rPr lang="en-US" dirty="0"/>
              <a:t>Re-use EFS Data Recovery Agent (DRA) cert, when avail</a:t>
            </a:r>
          </a:p>
          <a:p>
            <a:pPr lvl="1"/>
            <a:r>
              <a:rPr lang="en-US" dirty="0"/>
              <a:t>Use </a:t>
            </a:r>
            <a:r>
              <a:rPr lang="en-US" dirty="0" err="1"/>
              <a:t>corp</a:t>
            </a:r>
            <a:r>
              <a:rPr lang="en-US" dirty="0"/>
              <a:t> PKI to manage EFS DRA cert, if possible</a:t>
            </a:r>
          </a:p>
          <a:p>
            <a:pPr lvl="1"/>
            <a:r>
              <a:rPr lang="en-US" dirty="0"/>
              <a:t>Cipher.exe can create one</a:t>
            </a:r>
          </a:p>
          <a:p>
            <a:r>
              <a:rPr lang="en-US" dirty="0">
                <a:solidFill>
                  <a:schemeClr val="tx2"/>
                </a:solidFill>
              </a:rPr>
              <a:t>Pro Tip: Test revoke &amp; recovery before rollout</a:t>
            </a:r>
          </a:p>
          <a:p>
            <a:endParaRPr lang="en-US" dirty="0"/>
          </a:p>
        </p:txBody>
      </p:sp>
    </p:spTree>
    <p:custDataLst>
      <p:tags r:id="rId1"/>
    </p:custDataLst>
    <p:extLst>
      <p:ext uri="{BB962C8B-B14F-4D97-AF65-F5344CB8AC3E}">
        <p14:creationId xmlns:p14="http://schemas.microsoft.com/office/powerpoint/2010/main" val="352399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Optional Policies</a:t>
            </a:r>
          </a:p>
        </p:txBody>
      </p:sp>
      <p:sp>
        <p:nvSpPr>
          <p:cNvPr id="6" name="Text Placeholder 5"/>
          <p:cNvSpPr>
            <a:spLocks noGrp="1"/>
          </p:cNvSpPr>
          <p:nvPr>
            <p:ph idx="4294967295"/>
          </p:nvPr>
        </p:nvSpPr>
        <p:spPr>
          <a:xfrm>
            <a:off x="0" y="1784350"/>
            <a:ext cx="8915400" cy="3498850"/>
          </a:xfrm>
        </p:spPr>
        <p:txBody>
          <a:bodyPr>
            <a:normAutofit fontScale="85000" lnSpcReduction="20000"/>
          </a:bodyPr>
          <a:lstStyle/>
          <a:p>
            <a:pPr marL="0" indent="0">
              <a:buNone/>
            </a:pPr>
            <a:r>
              <a:rPr lang="en-US" dirty="0"/>
              <a:t>Tweak after basic policy is working</a:t>
            </a:r>
          </a:p>
          <a:p>
            <a:r>
              <a:rPr lang="en-US" dirty="0">
                <a:solidFill>
                  <a:schemeClr val="tx2"/>
                </a:solidFill>
              </a:rPr>
              <a:t>Cloud resources</a:t>
            </a:r>
          </a:p>
          <a:p>
            <a:pPr lvl="2"/>
            <a:r>
              <a:rPr lang="en-US" dirty="0"/>
              <a:t>Recommend: OneDrive for Business, SPO, vanity URL for OWA</a:t>
            </a:r>
          </a:p>
          <a:p>
            <a:pPr lvl="2"/>
            <a:r>
              <a:rPr lang="en-US" dirty="0"/>
              <a:t>Recommend: Include “/*</a:t>
            </a:r>
            <a:r>
              <a:rPr lang="en-US" dirty="0" err="1"/>
              <a:t>AppCompat</a:t>
            </a:r>
            <a:r>
              <a:rPr lang="en-US" dirty="0"/>
              <a:t>*/”, unless customer is paranoid</a:t>
            </a:r>
          </a:p>
          <a:p>
            <a:r>
              <a:rPr lang="en-US" dirty="0">
                <a:solidFill>
                  <a:schemeClr val="tx2"/>
                </a:solidFill>
              </a:rPr>
              <a:t>Proxy Servers</a:t>
            </a:r>
          </a:p>
          <a:p>
            <a:pPr lvl="1"/>
            <a:r>
              <a:rPr lang="en-US" dirty="0"/>
              <a:t>Enterprise Proxy Servers indicate public Internet (i.e. personal)</a:t>
            </a:r>
          </a:p>
          <a:p>
            <a:pPr lvl="2"/>
            <a:r>
              <a:rPr lang="en-US" dirty="0"/>
              <a:t>Trick: Can use to exclude an internal site from intranet</a:t>
            </a:r>
          </a:p>
          <a:p>
            <a:pPr lvl="1"/>
            <a:r>
              <a:rPr lang="en-US" dirty="0"/>
              <a:t>Internal Proxy Servers indicate enterprise-owned cloud</a:t>
            </a:r>
          </a:p>
          <a:p>
            <a:pPr lvl="2"/>
            <a:r>
              <a:rPr lang="en-US" dirty="0"/>
              <a:t>Requires some server configuration</a:t>
            </a:r>
          </a:p>
          <a:p>
            <a:pPr lvl="2"/>
            <a:r>
              <a:rPr lang="en-US" dirty="0"/>
              <a:t>Only needed for Forced Tunnel cloud resources</a:t>
            </a:r>
          </a:p>
        </p:txBody>
      </p:sp>
    </p:spTree>
    <p:custDataLst>
      <p:tags r:id="rId1"/>
    </p:custDataLst>
    <p:extLst>
      <p:ext uri="{BB962C8B-B14F-4D97-AF65-F5344CB8AC3E}">
        <p14:creationId xmlns:p14="http://schemas.microsoft.com/office/powerpoint/2010/main" val="266718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fade">
                                      <p:cBhvr>
                                        <p:cTn id="4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Optional Policies</a:t>
            </a:r>
          </a:p>
        </p:txBody>
      </p:sp>
      <p:sp>
        <p:nvSpPr>
          <p:cNvPr id="6" name="Text Placeholder 5"/>
          <p:cNvSpPr>
            <a:spLocks noGrp="1"/>
          </p:cNvSpPr>
          <p:nvPr>
            <p:ph idx="4294967295"/>
          </p:nvPr>
        </p:nvSpPr>
        <p:spPr>
          <a:xfrm>
            <a:off x="0" y="1784350"/>
            <a:ext cx="8915400" cy="4056063"/>
          </a:xfrm>
        </p:spPr>
        <p:txBody>
          <a:bodyPr>
            <a:normAutofit fontScale="77500" lnSpcReduction="20000"/>
          </a:bodyPr>
          <a:lstStyle/>
          <a:p>
            <a:r>
              <a:rPr lang="en-US" dirty="0">
                <a:solidFill>
                  <a:schemeClr val="tx2"/>
                </a:solidFill>
              </a:rPr>
              <a:t>Enterprise IP Addresses Are Authoritative (Boolean)</a:t>
            </a:r>
          </a:p>
          <a:p>
            <a:pPr lvl="1"/>
            <a:r>
              <a:rPr lang="en-US" dirty="0"/>
              <a:t>TRUE means only use configured list to determine enterprise</a:t>
            </a:r>
          </a:p>
          <a:p>
            <a:pPr lvl="1"/>
            <a:r>
              <a:rPr lang="en-US" dirty="0"/>
              <a:t>FALSE (default) will include link local, and (for DJ machines) ADS&amp;S info</a:t>
            </a:r>
          </a:p>
          <a:p>
            <a:r>
              <a:rPr lang="en-US" dirty="0">
                <a:solidFill>
                  <a:schemeClr val="tx2"/>
                </a:solidFill>
              </a:rPr>
              <a:t>Enterprise Proxy Servers Are Authoritative (Boolean)</a:t>
            </a:r>
          </a:p>
          <a:p>
            <a:pPr lvl="1"/>
            <a:r>
              <a:rPr lang="en-US" dirty="0"/>
              <a:t>TRUE means only use configured list</a:t>
            </a:r>
          </a:p>
          <a:p>
            <a:pPr lvl="1"/>
            <a:r>
              <a:rPr lang="en-US" dirty="0"/>
              <a:t>FALSE (default) will also auto-detect work proxies local to your site</a:t>
            </a:r>
          </a:p>
          <a:p>
            <a:r>
              <a:rPr lang="en-US" dirty="0">
                <a:solidFill>
                  <a:schemeClr val="tx2"/>
                </a:solidFill>
              </a:rPr>
              <a:t>Neutral Sites</a:t>
            </a:r>
          </a:p>
          <a:p>
            <a:pPr lvl="1"/>
            <a:r>
              <a:rPr lang="en-US" dirty="0"/>
              <a:t>Intended for authentication sites </a:t>
            </a:r>
          </a:p>
          <a:p>
            <a:pPr lvl="1"/>
            <a:r>
              <a:rPr lang="en-US" dirty="0"/>
              <a:t>Can be used for both work or personal; context carried from last redirect</a:t>
            </a:r>
          </a:p>
          <a:p>
            <a:pPr lvl="1"/>
            <a:r>
              <a:rPr lang="en-US" dirty="0"/>
              <a:t>Azure STS should be on this list (e.g. msft.sts.microsoft.com)</a:t>
            </a:r>
          </a:p>
          <a:p>
            <a:pPr lvl="1"/>
            <a:endParaRPr lang="en-US" dirty="0"/>
          </a:p>
        </p:txBody>
      </p:sp>
    </p:spTree>
    <p:custDataLst>
      <p:tags r:id="rId1"/>
    </p:custDataLst>
    <p:extLst>
      <p:ext uri="{BB962C8B-B14F-4D97-AF65-F5344CB8AC3E}">
        <p14:creationId xmlns:p14="http://schemas.microsoft.com/office/powerpoint/2010/main" val="295073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Optional Policies</a:t>
            </a:r>
          </a:p>
        </p:txBody>
      </p:sp>
      <p:sp>
        <p:nvSpPr>
          <p:cNvPr id="6" name="Text Placeholder 5"/>
          <p:cNvSpPr>
            <a:spLocks noGrp="1"/>
          </p:cNvSpPr>
          <p:nvPr>
            <p:ph idx="4294967295"/>
          </p:nvPr>
        </p:nvSpPr>
        <p:spPr>
          <a:xfrm>
            <a:off x="0" y="1784350"/>
            <a:ext cx="8915400" cy="4157663"/>
          </a:xfrm>
        </p:spPr>
        <p:txBody>
          <a:bodyPr>
            <a:normAutofit fontScale="77500" lnSpcReduction="20000"/>
          </a:bodyPr>
          <a:lstStyle/>
          <a:p>
            <a:r>
              <a:rPr lang="en-US" dirty="0">
                <a:solidFill>
                  <a:schemeClr val="tx2"/>
                </a:solidFill>
              </a:rPr>
              <a:t>Show the “Personal” option in Shell</a:t>
            </a:r>
          </a:p>
          <a:p>
            <a:pPr lvl="1"/>
            <a:r>
              <a:rPr lang="en-US" dirty="0"/>
              <a:t>Recommended: On.  (If turned off, most data will be saved as enterprise.) </a:t>
            </a:r>
          </a:p>
          <a:p>
            <a:r>
              <a:rPr lang="en-US" dirty="0">
                <a:solidFill>
                  <a:schemeClr val="tx2"/>
                </a:solidFill>
              </a:rPr>
              <a:t>Protect </a:t>
            </a:r>
            <a:r>
              <a:rPr lang="en-US" dirty="0" err="1">
                <a:solidFill>
                  <a:schemeClr val="tx2"/>
                </a:solidFill>
              </a:rPr>
              <a:t>corp</a:t>
            </a:r>
            <a:r>
              <a:rPr lang="en-US" dirty="0">
                <a:solidFill>
                  <a:schemeClr val="tx2"/>
                </a:solidFill>
              </a:rPr>
              <a:t> data when device locked</a:t>
            </a:r>
          </a:p>
          <a:p>
            <a:pPr lvl="1"/>
            <a:r>
              <a:rPr lang="en-US" dirty="0"/>
              <a:t>Currently phone-only. Sanity check in small pilot before wide rollout. </a:t>
            </a:r>
          </a:p>
          <a:p>
            <a:r>
              <a:rPr lang="en-US" dirty="0">
                <a:solidFill>
                  <a:schemeClr val="tx2"/>
                </a:solidFill>
              </a:rPr>
              <a:t>Revoke on </a:t>
            </a:r>
            <a:r>
              <a:rPr lang="en-US" dirty="0" err="1">
                <a:solidFill>
                  <a:schemeClr val="tx2"/>
                </a:solidFill>
              </a:rPr>
              <a:t>unenroll</a:t>
            </a:r>
            <a:endParaRPr lang="en-US" dirty="0">
              <a:solidFill>
                <a:schemeClr val="tx2"/>
              </a:solidFill>
            </a:endParaRPr>
          </a:p>
          <a:p>
            <a:pPr lvl="1"/>
            <a:r>
              <a:rPr lang="en-US" dirty="0"/>
              <a:t>Recommended: On.  </a:t>
            </a:r>
          </a:p>
          <a:p>
            <a:r>
              <a:rPr lang="en-US" dirty="0">
                <a:solidFill>
                  <a:schemeClr val="tx2"/>
                </a:solidFill>
              </a:rPr>
              <a:t>Allow Windows search</a:t>
            </a:r>
          </a:p>
          <a:p>
            <a:pPr lvl="1"/>
            <a:r>
              <a:rPr lang="en-US" dirty="0"/>
              <a:t>Recommended: On.  (Outlook indexing relies on it.)</a:t>
            </a:r>
          </a:p>
          <a:p>
            <a:r>
              <a:rPr lang="en-US" dirty="0">
                <a:solidFill>
                  <a:schemeClr val="tx2"/>
                </a:solidFill>
              </a:rPr>
              <a:t>Show icons</a:t>
            </a:r>
          </a:p>
          <a:p>
            <a:pPr lvl="1"/>
            <a:r>
              <a:rPr lang="en-US" dirty="0"/>
              <a:t>Off by default.  If on, WIP briefcase glyph on file icons and unaware app tiles.</a:t>
            </a:r>
          </a:p>
        </p:txBody>
      </p:sp>
    </p:spTree>
    <p:custDataLst>
      <p:tags r:id="rId1"/>
    </p:custDataLst>
    <p:extLst>
      <p:ext uri="{BB962C8B-B14F-4D97-AF65-F5344CB8AC3E}">
        <p14:creationId xmlns:p14="http://schemas.microsoft.com/office/powerpoint/2010/main" val="3845246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fade">
                                      <p:cBhvr>
                                        <p:cTn id="5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Other Policies</a:t>
            </a:r>
          </a:p>
        </p:txBody>
      </p:sp>
      <p:sp>
        <p:nvSpPr>
          <p:cNvPr id="6" name="Text Placeholder 5"/>
          <p:cNvSpPr>
            <a:spLocks noGrp="1"/>
          </p:cNvSpPr>
          <p:nvPr>
            <p:ph idx="4294967295"/>
          </p:nvPr>
        </p:nvSpPr>
        <p:spPr>
          <a:xfrm>
            <a:off x="0" y="1784350"/>
            <a:ext cx="8915400" cy="3092450"/>
          </a:xfrm>
        </p:spPr>
        <p:txBody>
          <a:bodyPr>
            <a:normAutofit fontScale="77500" lnSpcReduction="20000"/>
          </a:bodyPr>
          <a:lstStyle/>
          <a:p>
            <a:r>
              <a:rPr lang="en-US" dirty="0">
                <a:solidFill>
                  <a:schemeClr val="tx2"/>
                </a:solidFill>
              </a:rPr>
              <a:t>Set Chrome’s </a:t>
            </a:r>
            <a:r>
              <a:rPr lang="en-US" dirty="0" err="1">
                <a:solidFill>
                  <a:schemeClr val="tx2"/>
                </a:solidFill>
              </a:rPr>
              <a:t>URLBlacklist</a:t>
            </a:r>
            <a:r>
              <a:rPr lang="en-US" dirty="0">
                <a:solidFill>
                  <a:schemeClr val="tx2"/>
                </a:solidFill>
              </a:rPr>
              <a:t> app-specific Group Policy</a:t>
            </a:r>
          </a:p>
          <a:p>
            <a:pPr lvl="1"/>
            <a:r>
              <a:rPr lang="en-US" dirty="0"/>
              <a:t>Needed to block Chrome access to enterprise cloud resources</a:t>
            </a:r>
          </a:p>
          <a:p>
            <a:pPr lvl="1"/>
            <a:endParaRPr lang="en-US" dirty="0"/>
          </a:p>
          <a:p>
            <a:r>
              <a:rPr lang="en-US" dirty="0">
                <a:solidFill>
                  <a:schemeClr val="tx2"/>
                </a:solidFill>
              </a:rPr>
              <a:t>VPNv2</a:t>
            </a:r>
          </a:p>
          <a:p>
            <a:pPr lvl="1"/>
            <a:r>
              <a:rPr lang="en-US" dirty="0"/>
              <a:t>Per-app VPN and auto-trigger features integrate with WIP</a:t>
            </a:r>
          </a:p>
          <a:p>
            <a:pPr lvl="2"/>
            <a:r>
              <a:rPr lang="en-US" dirty="0"/>
              <a:t>Set the </a:t>
            </a:r>
            <a:r>
              <a:rPr lang="en-US" dirty="0" err="1"/>
              <a:t>EDPModeID</a:t>
            </a:r>
            <a:r>
              <a:rPr lang="en-US" dirty="0"/>
              <a:t> to the primary EID of your WIP policy </a:t>
            </a:r>
          </a:p>
          <a:p>
            <a:pPr lvl="3"/>
            <a:r>
              <a:rPr lang="en-US" dirty="0"/>
              <a:t>VPN profile then uses WIP app list for allow &amp; auto-trigger</a:t>
            </a:r>
          </a:p>
          <a:p>
            <a:pPr lvl="3"/>
            <a:r>
              <a:rPr lang="en-US" dirty="0"/>
              <a:t>Until Intune UI for VPNv2 is updated, configure through custom URI</a:t>
            </a:r>
          </a:p>
          <a:p>
            <a:pPr lvl="1"/>
            <a:r>
              <a:rPr lang="en-US" dirty="0"/>
              <a:t>Pro Tip: Setup VPN separately, connect to WIP after both are working.</a:t>
            </a:r>
          </a:p>
        </p:txBody>
      </p:sp>
    </p:spTree>
    <p:custDataLst>
      <p:tags r:id="rId1"/>
    </p:custDataLst>
    <p:extLst>
      <p:ext uri="{BB962C8B-B14F-4D97-AF65-F5344CB8AC3E}">
        <p14:creationId xmlns:p14="http://schemas.microsoft.com/office/powerpoint/2010/main" val="81120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317" y="27170"/>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1" y="788170"/>
            <a:ext cx="8980035"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itle 1"/>
          <p:cNvSpPr txBox="1">
            <a:spLocks/>
          </p:cNvSpPr>
          <p:nvPr/>
        </p:nvSpPr>
        <p:spPr>
          <a:xfrm>
            <a:off x="338450" y="858286"/>
            <a:ext cx="8532448" cy="1107996"/>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r>
              <a:rPr sz="4000" b="1">
                <a:solidFill>
                  <a:srgbClr val="FFFFFF">
                    <a:lumMod val="95000"/>
                  </a:srgbClr>
                </a:solidFill>
                <a:latin typeface="Segoe UI"/>
              </a:rPr>
              <a:t>HOW OTHERS ARE FILLING THE GAP: PAIN POINTS</a:t>
            </a:r>
          </a:p>
        </p:txBody>
      </p:sp>
      <p:grpSp>
        <p:nvGrpSpPr>
          <p:cNvPr id="4" name="Group 3"/>
          <p:cNvGrpSpPr/>
          <p:nvPr/>
        </p:nvGrpSpPr>
        <p:grpSpPr>
          <a:xfrm>
            <a:off x="457200" y="3497262"/>
            <a:ext cx="2743200" cy="2176417"/>
            <a:chOff x="457199" y="3497262"/>
            <a:chExt cx="8698237" cy="2176417"/>
          </a:xfrm>
        </p:grpSpPr>
        <p:sp>
          <p:nvSpPr>
            <p:cNvPr id="11" name="Rectangle 10"/>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63146"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Switching modes and between containers</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10" name="Group 9"/>
          <p:cNvGrpSpPr/>
          <p:nvPr/>
        </p:nvGrpSpPr>
        <p:grpSpPr>
          <a:xfrm>
            <a:off x="3351824" y="3497262"/>
            <a:ext cx="2743200" cy="2176417"/>
            <a:chOff x="457199" y="3497262"/>
            <a:chExt cx="8698237" cy="2176417"/>
          </a:xfrm>
        </p:grpSpPr>
        <p:sp>
          <p:nvSpPr>
            <p:cNvPr id="13" name="Rectangle 12"/>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463147"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Users change apps to work securely</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17" name="Group 16"/>
          <p:cNvGrpSpPr/>
          <p:nvPr/>
        </p:nvGrpSpPr>
        <p:grpSpPr>
          <a:xfrm>
            <a:off x="6246448" y="3497262"/>
            <a:ext cx="2743200" cy="2176417"/>
            <a:chOff x="457199" y="3497262"/>
            <a:chExt cx="8698237" cy="2176417"/>
          </a:xfrm>
        </p:grpSpPr>
        <p:sp>
          <p:nvSpPr>
            <p:cNvPr id="18" name="Rectangle 17"/>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463146" y="3689393"/>
              <a:ext cx="8661804"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Experience between mobile and desktop inconsistent</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nvGrpSpPr>
          <p:cNvPr id="21" name="Group 20"/>
          <p:cNvGrpSpPr/>
          <p:nvPr/>
        </p:nvGrpSpPr>
        <p:grpSpPr>
          <a:xfrm>
            <a:off x="9141071" y="3497262"/>
            <a:ext cx="2743200" cy="2176417"/>
            <a:chOff x="457199" y="3497262"/>
            <a:chExt cx="8698237" cy="2176417"/>
          </a:xfrm>
        </p:grpSpPr>
        <p:sp>
          <p:nvSpPr>
            <p:cNvPr id="22" name="Rectangle 21"/>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463146" y="3689393"/>
              <a:ext cx="866180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Solutions are expensive</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spTree>
    <p:extLst>
      <p:ext uri="{BB962C8B-B14F-4D97-AF65-F5344CB8AC3E}">
        <p14:creationId xmlns:p14="http://schemas.microsoft.com/office/powerpoint/2010/main" val="414771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635" y="27169"/>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bwMode="auto">
          <a:xfrm>
            <a:off x="-318" y="788170"/>
            <a:ext cx="6495711"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itle 1"/>
          <p:cNvSpPr txBox="1">
            <a:spLocks/>
          </p:cNvSpPr>
          <p:nvPr/>
        </p:nvSpPr>
        <p:spPr>
          <a:xfrm>
            <a:off x="298647" y="1190684"/>
            <a:ext cx="5744801"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gn="r"/>
            <a:r>
              <a:rPr sz="4000" b="1">
                <a:solidFill>
                  <a:srgbClr val="FFFFFF">
                    <a:lumMod val="95000"/>
                  </a:srgbClr>
                </a:solidFill>
                <a:latin typeface="Segoe UI"/>
              </a:rPr>
              <a:t>FINDING THE BALANCE</a:t>
            </a: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8" name="Group 37"/>
          <p:cNvGrpSpPr/>
          <p:nvPr/>
        </p:nvGrpSpPr>
        <p:grpSpPr>
          <a:xfrm>
            <a:off x="2355375" y="3423825"/>
            <a:ext cx="7625967" cy="2546109"/>
            <a:chOff x="1192923" y="5071953"/>
            <a:chExt cx="8698237" cy="2546109"/>
          </a:xfrm>
        </p:grpSpPr>
        <p:sp>
          <p:nvSpPr>
            <p:cNvPr id="33" name="Rectangle 32"/>
            <p:cNvSpPr/>
            <p:nvPr/>
          </p:nvSpPr>
          <p:spPr bwMode="auto">
            <a:xfrm>
              <a:off x="1192923" y="5071953"/>
              <a:ext cx="8698237" cy="2546109"/>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p:cNvGrpSpPr/>
            <p:nvPr/>
          </p:nvGrpSpPr>
          <p:grpSpPr>
            <a:xfrm>
              <a:off x="1192923" y="5071953"/>
              <a:ext cx="8698237" cy="1484793"/>
              <a:chOff x="1192923" y="5071953"/>
              <a:chExt cx="8698237" cy="1484793"/>
            </a:xfrm>
          </p:grpSpPr>
          <p:sp>
            <p:nvSpPr>
              <p:cNvPr id="34" name="Rectangle 33"/>
              <p:cNvSpPr/>
              <p:nvPr/>
            </p:nvSpPr>
            <p:spPr bwMode="auto">
              <a:xfrm>
                <a:off x="1192923" y="5071953"/>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TextBox 34"/>
              <p:cNvSpPr txBox="1"/>
              <p:nvPr/>
            </p:nvSpPr>
            <p:spPr>
              <a:xfrm>
                <a:off x="1198870" y="5264084"/>
                <a:ext cx="8661803"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Without true platform-level integration, balancing experience, deployment, and cost is impossible</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grpSp>
      <p:grpSp>
        <p:nvGrpSpPr>
          <p:cNvPr id="14" name="Group 13"/>
          <p:cNvGrpSpPr/>
          <p:nvPr/>
        </p:nvGrpSpPr>
        <p:grpSpPr>
          <a:xfrm>
            <a:off x="1363919" y="2457781"/>
            <a:ext cx="9608879" cy="4136065"/>
            <a:chOff x="1363919" y="2457781"/>
            <a:chExt cx="9608879" cy="4136065"/>
          </a:xfrm>
        </p:grpSpPr>
        <p:grpSp>
          <p:nvGrpSpPr>
            <p:cNvPr id="29" name="Group 28"/>
            <p:cNvGrpSpPr/>
            <p:nvPr/>
          </p:nvGrpSpPr>
          <p:grpSpPr>
            <a:xfrm>
              <a:off x="1363919" y="2457781"/>
              <a:ext cx="9608879" cy="4136065"/>
              <a:chOff x="1363919" y="2457781"/>
              <a:chExt cx="9608879" cy="4136065"/>
            </a:xfrm>
          </p:grpSpPr>
          <p:grpSp>
            <p:nvGrpSpPr>
              <p:cNvPr id="22" name="Group 21"/>
              <p:cNvGrpSpPr/>
              <p:nvPr/>
            </p:nvGrpSpPr>
            <p:grpSpPr>
              <a:xfrm>
                <a:off x="1363919" y="2457781"/>
                <a:ext cx="4152279" cy="4136065"/>
                <a:chOff x="1363919" y="2457781"/>
                <a:chExt cx="4152279" cy="4136065"/>
              </a:xfrm>
            </p:grpSpPr>
            <p:grpSp>
              <p:nvGrpSpPr>
                <p:cNvPr id="4" name="Group 3"/>
                <p:cNvGrpSpPr/>
                <p:nvPr/>
              </p:nvGrpSpPr>
              <p:grpSpPr>
                <a:xfrm>
                  <a:off x="1363919" y="2457781"/>
                  <a:ext cx="4152279" cy="4136065"/>
                  <a:chOff x="457199" y="3497262"/>
                  <a:chExt cx="8698237" cy="3385892"/>
                </a:xfrm>
              </p:grpSpPr>
              <p:sp>
                <p:nvSpPr>
                  <p:cNvPr id="11" name="Rectangle 10"/>
                  <p:cNvSpPr/>
                  <p:nvPr/>
                </p:nvSpPr>
                <p:spPr bwMode="auto">
                  <a:xfrm>
                    <a:off x="457199" y="3497262"/>
                    <a:ext cx="8698237" cy="33858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609833" y="3769357"/>
                    <a:ext cx="8392969" cy="1330317"/>
                  </a:xfrm>
                  <a:prstGeom prst="rect">
                    <a:avLst/>
                  </a:prstGeom>
                  <a:noFill/>
                </p:spPr>
                <p:txBody>
                  <a:bodyPr wrap="square" lIns="182880" tIns="146304" rIns="182880" bIns="146304" rtlCol="0">
                    <a:spAutoFit/>
                  </a:bodyPr>
                  <a:lstStyle/>
                  <a:p>
                    <a:pPr>
                      <a:lnSpc>
                        <a:spcPct val="90000"/>
                      </a:lnSpc>
                    </a:pPr>
                    <a:r>
                      <a:rPr lang="en-US" sz="2400" dirty="0">
                        <a:gradFill>
                          <a:gsLst>
                            <a:gs pos="2917">
                              <a:srgbClr val="505050"/>
                            </a:gs>
                            <a:gs pos="30000">
                              <a:srgbClr val="505050"/>
                            </a:gs>
                          </a:gsLst>
                          <a:lin ang="5400000" scaled="0"/>
                        </a:gradFill>
                      </a:rPr>
                      <a:t>Compromised user experience</a:t>
                    </a:r>
                  </a:p>
                  <a:p>
                    <a:pPr>
                      <a:lnSpc>
                        <a:spcPct val="90000"/>
                      </a:lnSpc>
                    </a:pPr>
                    <a:r>
                      <a:rPr lang="en-US" sz="2400" dirty="0">
                        <a:gradFill>
                          <a:gsLst>
                            <a:gs pos="2917">
                              <a:srgbClr val="505050"/>
                            </a:gs>
                            <a:gs pos="30000">
                              <a:srgbClr val="505050"/>
                            </a:gs>
                          </a:gsLst>
                          <a:lin ang="5400000" scaled="0"/>
                        </a:gradFill>
                      </a:rPr>
                      <a:t>ease of deployment, </a:t>
                    </a:r>
                  </a:p>
                  <a:p>
                    <a:pPr>
                      <a:lnSpc>
                        <a:spcPct val="90000"/>
                      </a:lnSpc>
                    </a:pPr>
                    <a:r>
                      <a:rPr lang="en-US" sz="2400" dirty="0">
                        <a:gradFill>
                          <a:gsLst>
                            <a:gs pos="2917">
                              <a:srgbClr val="505050"/>
                            </a:gs>
                            <a:gs pos="30000">
                              <a:srgbClr val="505050"/>
                            </a:gs>
                          </a:gsLst>
                          <a:lin ang="5400000" scaled="0"/>
                        </a:gradFill>
                      </a:rPr>
                      <a:t>lowest cost</a:t>
                    </a:r>
                  </a:p>
                </p:txBody>
              </p:sp>
            </p:grpSp>
            <p:pic>
              <p:nvPicPr>
                <p:cNvPr id="5" name="Snagit_PPTB7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4771" y="4679212"/>
                  <a:ext cx="904762" cy="533333"/>
                </a:xfrm>
                <a:prstGeom prst="rect">
                  <a:avLst/>
                </a:prstGeom>
              </p:spPr>
            </p:pic>
          </p:grpSp>
          <p:grpSp>
            <p:nvGrpSpPr>
              <p:cNvPr id="20" name="Group 19"/>
              <p:cNvGrpSpPr/>
              <p:nvPr/>
            </p:nvGrpSpPr>
            <p:grpSpPr>
              <a:xfrm>
                <a:off x="6820519" y="2457781"/>
                <a:ext cx="4152279" cy="4136065"/>
                <a:chOff x="6820519" y="2457781"/>
                <a:chExt cx="4152279" cy="4136065"/>
              </a:xfrm>
            </p:grpSpPr>
            <p:grpSp>
              <p:nvGrpSpPr>
                <p:cNvPr id="16" name="Group 15"/>
                <p:cNvGrpSpPr/>
                <p:nvPr/>
              </p:nvGrpSpPr>
              <p:grpSpPr>
                <a:xfrm>
                  <a:off x="6820519" y="2457781"/>
                  <a:ext cx="4152279" cy="4136065"/>
                  <a:chOff x="457199" y="3497262"/>
                  <a:chExt cx="8698237" cy="4136065"/>
                </a:xfrm>
              </p:grpSpPr>
              <p:sp>
                <p:nvSpPr>
                  <p:cNvPr id="17" name="Rectangle 16"/>
                  <p:cNvSpPr/>
                  <p:nvPr/>
                </p:nvSpPr>
                <p:spPr bwMode="auto">
                  <a:xfrm>
                    <a:off x="457199" y="3551360"/>
                    <a:ext cx="8698237" cy="40819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TextBox 18"/>
                  <p:cNvSpPr txBox="1"/>
                  <p:nvPr/>
                </p:nvSpPr>
                <p:spPr>
                  <a:xfrm>
                    <a:off x="1030964" y="3861055"/>
                    <a:ext cx="7703344" cy="1292662"/>
                  </a:xfrm>
                  <a:prstGeom prst="rect">
                    <a:avLst/>
                  </a:prstGeom>
                  <a:noFill/>
                </p:spPr>
                <p:txBody>
                  <a:bodyPr wrap="square" lIns="182880" tIns="146304" rIns="182880" bIns="146304" rtlCol="0">
                    <a:spAutoFit/>
                  </a:bodyPr>
                  <a:lstStyle/>
                  <a:p>
                    <a:pPr algn="r">
                      <a:lnSpc>
                        <a:spcPct val="90000"/>
                      </a:lnSpc>
                    </a:pPr>
                    <a:r>
                      <a:rPr lang="en-US" sz="2400" dirty="0">
                        <a:gradFill>
                          <a:gsLst>
                            <a:gs pos="2917">
                              <a:srgbClr val="505050"/>
                            </a:gs>
                            <a:gs pos="30000">
                              <a:srgbClr val="505050"/>
                            </a:gs>
                          </a:gsLst>
                          <a:lin ang="5400000" scaled="0"/>
                        </a:gradFill>
                      </a:rPr>
                      <a:t>Better user experience, </a:t>
                    </a:r>
                  </a:p>
                  <a:p>
                    <a:pPr algn="r">
                      <a:lnSpc>
                        <a:spcPct val="90000"/>
                      </a:lnSpc>
                    </a:pPr>
                    <a:r>
                      <a:rPr lang="en-US" sz="2400" dirty="0">
                        <a:gradFill>
                          <a:gsLst>
                            <a:gs pos="2917">
                              <a:srgbClr val="505050"/>
                            </a:gs>
                            <a:gs pos="30000">
                              <a:srgbClr val="505050"/>
                            </a:gs>
                          </a:gsLst>
                          <a:lin ang="5400000" scaled="0"/>
                        </a:gradFill>
                      </a:rPr>
                      <a:t>difficult to deploy, higher cost</a:t>
                    </a:r>
                    <a:endPar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endParaRPr>
                  </a:p>
                </p:txBody>
              </p:sp>
            </p:grpSp>
            <p:pic>
              <p:nvPicPr>
                <p:cNvPr id="7" name="Snagit_PPTF01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3439" y="4577360"/>
                  <a:ext cx="822960" cy="822960"/>
                </a:xfrm>
                <a:prstGeom prst="rect">
                  <a:avLst/>
                </a:prstGeom>
              </p:spPr>
            </p:pic>
            <p:pic>
              <p:nvPicPr>
                <p:cNvPr id="9" name="Snagit_PPT6B34"/>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8814043" y="4347633"/>
                  <a:ext cx="1796853" cy="600000"/>
                </a:xfrm>
                <a:prstGeom prst="rect">
                  <a:avLst/>
                </a:prstGeom>
              </p:spPr>
            </p:pic>
            <p:pic>
              <p:nvPicPr>
                <p:cNvPr id="10" name="Snagit_PPT279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6438" y="5759244"/>
                  <a:ext cx="742469" cy="457200"/>
                </a:xfrm>
                <a:prstGeom prst="rect">
                  <a:avLst/>
                </a:prstGeom>
              </p:spPr>
            </p:pic>
            <p:pic>
              <p:nvPicPr>
                <p:cNvPr id="13" name="Snagit_PPT9F7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9241" y="5147947"/>
                  <a:ext cx="840620" cy="602568"/>
                </a:xfrm>
                <a:prstGeom prst="rect">
                  <a:avLst/>
                </a:prstGeom>
              </p:spPr>
            </p:pic>
            <p:pic>
              <p:nvPicPr>
                <p:cNvPr id="15" name="Snagit_PPTE6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9915" y="5960506"/>
                  <a:ext cx="1504270" cy="308913"/>
                </a:xfrm>
                <a:prstGeom prst="rect">
                  <a:avLst/>
                </a:prstGeom>
              </p:spPr>
            </p:pic>
          </p:grpSp>
          <p:sp>
            <p:nvSpPr>
              <p:cNvPr id="31" name="Oval 30"/>
              <p:cNvSpPr/>
              <p:nvPr/>
            </p:nvSpPr>
            <p:spPr bwMode="auto">
              <a:xfrm>
                <a:off x="5242936" y="2911003"/>
                <a:ext cx="1850846" cy="1850846"/>
              </a:xfrm>
              <a:prstGeom prst="ellipse">
                <a:avLst/>
              </a:prstGeom>
              <a:solidFill>
                <a:srgbClr val="FFFFFF"/>
              </a:solidFill>
              <a:ln w="76200">
                <a:solidFill>
                  <a:srgbClr val="0072C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6000" b="1" dirty="0">
                    <a:solidFill>
                      <a:srgbClr val="0072C6"/>
                    </a:solidFill>
                    <a:ea typeface="Segoe UI" pitchFamily="34" charset="0"/>
                    <a:cs typeface="Segoe UI" pitchFamily="34" charset="0"/>
                  </a:rPr>
                  <a:t>OR</a:t>
                </a:r>
              </a:p>
            </p:txBody>
          </p:sp>
        </p:grpSp>
        <p:pic>
          <p:nvPicPr>
            <p:cNvPr id="6" name="Snagit_PPT54FA"/>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4301" y="5496214"/>
              <a:ext cx="1607398" cy="683307"/>
            </a:xfrm>
            <a:prstGeom prst="rect">
              <a:avLst/>
            </a:prstGeom>
          </p:spPr>
        </p:pic>
        <p:pic>
          <p:nvPicPr>
            <p:cNvPr id="2" name="Snagit_PPT7A5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9008" y="4545022"/>
              <a:ext cx="1119099" cy="1119099"/>
            </a:xfrm>
            <a:prstGeom prst="rect">
              <a:avLst/>
            </a:prstGeom>
          </p:spPr>
        </p:pic>
      </p:grpSp>
    </p:spTree>
    <p:extLst>
      <p:ext uri="{BB962C8B-B14F-4D97-AF65-F5344CB8AC3E}">
        <p14:creationId xmlns:p14="http://schemas.microsoft.com/office/powerpoint/2010/main" val="25094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v-junyo\Desktop\Dropbox\ZumTeam\Team_Resources\Design Resources\Photos\Brand Photos\Windows Brand Photos\Win13_Commercial\WIN13_Hiawatha_DellVenue8Pro_01.png"/>
          <p:cNvPicPr>
            <a:picLocks noChangeAspect="1" noChangeArrowheads="1"/>
          </p:cNvPicPr>
          <p:nvPr/>
        </p:nvPicPr>
        <p:blipFill rotWithShape="1">
          <a:blip r:embed="rId3">
            <a:extLst>
              <a:ext uri="{28A0092B-C50C-407E-A947-70E740481C1C}">
                <a14:useLocalDpi xmlns:a14="http://schemas.microsoft.com/office/drawing/2010/main" val="0"/>
              </a:ext>
            </a:extLst>
          </a:blip>
          <a:srcRect t="-1"/>
          <a:stretch/>
        </p:blipFill>
        <p:spPr bwMode="auto">
          <a:xfrm flipH="1">
            <a:off x="317" y="27170"/>
            <a:ext cx="12435840" cy="694018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0" y="788170"/>
            <a:ext cx="4439653" cy="1248229"/>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White Frame"/>
          <p:cNvSpPr/>
          <p:nvPr/>
        </p:nvSpPr>
        <p:spPr>
          <a:xfrm>
            <a:off x="0" y="0"/>
            <a:ext cx="12435840" cy="6995160"/>
          </a:xfrm>
          <a:custGeom>
            <a:avLst/>
            <a:gdLst>
              <a:gd name="connsiteX0" fmla="*/ 92964 w 12192000"/>
              <a:gd name="connsiteY0" fmla="*/ 91440 h 6858000"/>
              <a:gd name="connsiteX1" fmla="*/ 92964 w 12192000"/>
              <a:gd name="connsiteY1" fmla="*/ 6766560 h 6858000"/>
              <a:gd name="connsiteX2" fmla="*/ 12099036 w 12192000"/>
              <a:gd name="connsiteY2" fmla="*/ 6766560 h 6858000"/>
              <a:gd name="connsiteX3" fmla="*/ 12099036 w 12192000"/>
              <a:gd name="connsiteY3" fmla="*/ 9144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2964" y="91440"/>
                </a:moveTo>
                <a:lnTo>
                  <a:pt x="92964" y="6766560"/>
                </a:lnTo>
                <a:lnTo>
                  <a:pt x="12099036" y="6766560"/>
                </a:lnTo>
                <a:lnTo>
                  <a:pt x="12099036" y="91440"/>
                </a:lnTo>
                <a:close/>
                <a:moveTo>
                  <a:pt x="0" y="0"/>
                </a:moveTo>
                <a:lnTo>
                  <a:pt x="12192000" y="0"/>
                </a:lnTo>
                <a:lnTo>
                  <a:pt x="12192000" y="6858000"/>
                </a:lnTo>
                <a:lnTo>
                  <a:pt x="0" y="68580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Title 1"/>
          <p:cNvSpPr txBox="1">
            <a:spLocks/>
          </p:cNvSpPr>
          <p:nvPr/>
        </p:nvSpPr>
        <p:spPr>
          <a:xfrm>
            <a:off x="1125366" y="1190684"/>
            <a:ext cx="3903834" cy="553998"/>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r>
              <a:rPr sz="4000" b="1">
                <a:solidFill>
                  <a:srgbClr val="FFFFFF">
                    <a:lumMod val="95000"/>
                  </a:srgbClr>
                </a:solidFill>
                <a:latin typeface="Segoe UI"/>
              </a:rPr>
              <a:t>OUR VISION</a:t>
            </a:r>
          </a:p>
        </p:txBody>
      </p:sp>
      <p:sp>
        <p:nvSpPr>
          <p:cNvPr id="11" name="Rectangle 10"/>
          <p:cNvSpPr/>
          <p:nvPr/>
        </p:nvSpPr>
        <p:spPr bwMode="auto">
          <a:xfrm>
            <a:off x="457199" y="3497262"/>
            <a:ext cx="8698237" cy="2176417"/>
          </a:xfrm>
          <a:prstGeom prst="rect">
            <a:avLst/>
          </a:prstGeom>
          <a:solidFill>
            <a:schemeClr val="bg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457199" y="3497262"/>
            <a:ext cx="8698237" cy="9144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pPr>
            <a:endParaRPr lang="en-US" sz="1836" spc="-51"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463146" y="3689393"/>
            <a:ext cx="8661803" cy="162506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505050"/>
                    </a:gs>
                    <a:gs pos="30000">
                      <a:srgbClr val="505050"/>
                    </a:gs>
                  </a:gsLst>
                  <a:lin ang="5400000" scaled="0"/>
                </a:gradFill>
              </a:rPr>
              <a:t>Integrate data protection at the platform level to protect corporate data against inadvertent disclosure to unauthorized users and public services through </a:t>
            </a:r>
            <a:r>
              <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email, social media </a:t>
            </a:r>
            <a:r>
              <a:rPr lang="en-US" sz="2400" dirty="0">
                <a:gradFill>
                  <a:gsLst>
                    <a:gs pos="2917">
                      <a:srgbClr val="505050"/>
                    </a:gs>
                    <a:gs pos="30000">
                      <a:srgbClr val="505050"/>
                    </a:gs>
                  </a:gsLst>
                  <a:lin ang="5400000" scaled="0"/>
                </a:gradFill>
              </a:rPr>
              <a:t>and</a:t>
            </a:r>
            <a:r>
              <a:rPr lang="en-US" sz="2400" dirty="0">
                <a:gradFill>
                  <a:gsLst>
                    <a:gs pos="2917">
                      <a:srgbClr val="505050"/>
                    </a:gs>
                    <a:gs pos="30000">
                      <a:srgbClr val="505050"/>
                    </a:gs>
                  </a:gsLst>
                  <a:lin ang="5400000" scaled="0"/>
                </a:gradFill>
                <a:latin typeface="Segoe UI Semibold" panose="020B0702040204020203" pitchFamily="34" charset="0"/>
                <a:cs typeface="Segoe UI Semibold" panose="020B0702040204020203" pitchFamily="34" charset="0"/>
              </a:rPr>
              <a:t> public cloud</a:t>
            </a:r>
          </a:p>
        </p:txBody>
      </p:sp>
    </p:spTree>
    <p:extLst>
      <p:ext uri="{BB962C8B-B14F-4D97-AF65-F5344CB8AC3E}">
        <p14:creationId xmlns:p14="http://schemas.microsoft.com/office/powerpoint/2010/main" val="13457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03237" y="3268662"/>
            <a:ext cx="5639753" cy="3384132"/>
          </a:xfrm>
          <a:prstGeom prst="rect">
            <a:avLst/>
          </a:prstGeom>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a:lnSpc>
                <a:spcPct val="100000"/>
              </a:lnSpc>
              <a:spcBef>
                <a:spcPts val="1200"/>
              </a:spcBef>
            </a:pPr>
            <a:r>
              <a:rPr sz="2800" dirty="0">
                <a:solidFill>
                  <a:prstClr val="white"/>
                </a:solidFill>
              </a:rPr>
              <a:t>Protection everywhere (at rest, in transit, across devices, storage location...</a:t>
            </a:r>
            <a:r>
              <a:rPr sz="2800" i="1" dirty="0">
                <a:solidFill>
                  <a:prstClr val="white"/>
                </a:solidFill>
              </a:rPr>
              <a:t>everywhere</a:t>
            </a:r>
            <a:r>
              <a:rPr sz="2800" dirty="0">
                <a:solidFill>
                  <a:prstClr val="white"/>
                </a:solidFill>
              </a:rPr>
              <a:t>)</a:t>
            </a:r>
          </a:p>
          <a:p>
            <a:pPr>
              <a:lnSpc>
                <a:spcPct val="100000"/>
              </a:lnSpc>
              <a:spcBef>
                <a:spcPts val="1200"/>
              </a:spcBef>
            </a:pPr>
            <a:r>
              <a:rPr sz="2800" dirty="0">
                <a:solidFill>
                  <a:prstClr val="white"/>
                </a:solidFill>
              </a:rPr>
              <a:t>Enable wipe and other management fundamentals</a:t>
            </a:r>
          </a:p>
          <a:p>
            <a:pPr>
              <a:lnSpc>
                <a:spcPct val="100000"/>
              </a:lnSpc>
              <a:spcBef>
                <a:spcPts val="1200"/>
              </a:spcBef>
            </a:pPr>
            <a:r>
              <a:rPr sz="2800" dirty="0">
                <a:solidFill>
                  <a:prstClr val="white"/>
                </a:solidFill>
              </a:rPr>
              <a:t>Supported by all the apps you use, fully integrated experience</a:t>
            </a:r>
          </a:p>
        </p:txBody>
      </p:sp>
      <p:sp>
        <p:nvSpPr>
          <p:cNvPr id="3" name="Rectangle 2"/>
          <p:cNvSpPr/>
          <p:nvPr/>
        </p:nvSpPr>
        <p:spPr>
          <a:xfrm>
            <a:off x="503238" y="2773420"/>
            <a:ext cx="1057982" cy="276999"/>
          </a:xfrm>
          <a:prstGeom prst="rect">
            <a:avLst/>
          </a:prstGeom>
        </p:spPr>
        <p:txBody>
          <a:bodyPr wrap="none" lIns="0" tIns="0" rIns="0" bIns="0">
            <a:spAutoFit/>
          </a:bodyPr>
          <a:lstStyle/>
          <a:p>
            <a:pPr>
              <a:spcBef>
                <a:spcPts val="1224"/>
              </a:spcBef>
            </a:pPr>
            <a:r>
              <a:rPr lang="en-US" dirty="0">
                <a:solidFill>
                  <a:prstClr val="white"/>
                </a:solidFill>
                <a:latin typeface="Segoe UI Semibold" panose="020B0702040204020203" pitchFamily="34" charset="0"/>
                <a:cs typeface="Segoe UI Semibold" panose="020B0702040204020203" pitchFamily="34" charset="0"/>
              </a:rPr>
              <a:t>REQUIRES</a:t>
            </a:r>
          </a:p>
        </p:txBody>
      </p:sp>
      <p:sp>
        <p:nvSpPr>
          <p:cNvPr id="4" name="Title 3"/>
          <p:cNvSpPr>
            <a:spLocks noGrp="1"/>
          </p:cNvSpPr>
          <p:nvPr>
            <p:ph type="title"/>
          </p:nvPr>
        </p:nvSpPr>
        <p:spPr>
          <a:xfrm>
            <a:off x="349384" y="460332"/>
            <a:ext cx="5486399" cy="2622256"/>
          </a:xfrm>
        </p:spPr>
        <p:txBody>
          <a:bodyPr/>
          <a:lstStyle/>
          <a:p>
            <a:r>
              <a:rPr lang="en-US" sz="4400" dirty="0"/>
              <a:t>DATA PROTECTON </a:t>
            </a:r>
            <a:br>
              <a:rPr lang="en-US" sz="4400" dirty="0"/>
            </a:br>
            <a:r>
              <a:rPr lang="en-US" sz="4400" dirty="0"/>
              <a:t>IN A CLOUD &amp;       MOBILE WORLD</a:t>
            </a:r>
            <a:br>
              <a:rPr lang="en-US" sz="4400" dirty="0"/>
            </a:br>
            <a:endParaRPr lang="en-US" sz="4400" dirty="0"/>
          </a:p>
        </p:txBody>
      </p:sp>
      <p:pic>
        <p:nvPicPr>
          <p:cNvPr id="9" name="Picture Placeholder 8"/>
          <p:cNvPicPr>
            <a:picLocks noGrp="1" noChangeAspect="1"/>
          </p:cNvPicPr>
          <p:nvPr>
            <p:ph type="pic" sz="quarter" idx="10"/>
          </p:nvPr>
        </p:nvPicPr>
        <p:blipFill>
          <a:blip r:embed="rId3"/>
          <a:srcRect t="12469" b="12469"/>
          <a:stretch>
            <a:fillRect/>
          </a:stretch>
        </p:blipFill>
        <p:spPr/>
      </p:pic>
    </p:spTree>
    <p:extLst>
      <p:ext uri="{BB962C8B-B14F-4D97-AF65-F5344CB8AC3E}">
        <p14:creationId xmlns:p14="http://schemas.microsoft.com/office/powerpoint/2010/main" val="91021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10.xml><?xml version="1.0" encoding="utf-8"?>
<p:tagLst xmlns:a="http://schemas.openxmlformats.org/drawingml/2006/main" xmlns:r="http://schemas.openxmlformats.org/officeDocument/2006/relationships" xmlns:p="http://schemas.openxmlformats.org/presentationml/2006/main">
  <p:tag name="MT_TILE" val="YES"/>
</p:tagLst>
</file>

<file path=ppt/tags/tag11.xml><?xml version="1.0" encoding="utf-8"?>
<p:tagLst xmlns:a="http://schemas.openxmlformats.org/drawingml/2006/main" xmlns:r="http://schemas.openxmlformats.org/officeDocument/2006/relationships" xmlns:p="http://schemas.openxmlformats.org/presentationml/2006/main">
  <p:tag name="MT_TILE" val="YES"/>
</p:tagLst>
</file>

<file path=ppt/tags/tag12.xml><?xml version="1.0" encoding="utf-8"?>
<p:tagLst xmlns:a="http://schemas.openxmlformats.org/drawingml/2006/main" xmlns:r="http://schemas.openxmlformats.org/officeDocument/2006/relationships" xmlns:p="http://schemas.openxmlformats.org/presentationml/2006/main">
  <p:tag name="MT_TILE" val="YES"/>
</p:tagLst>
</file>

<file path=ppt/tags/tag13.xml><?xml version="1.0" encoding="utf-8"?>
<p:tagLst xmlns:a="http://schemas.openxmlformats.org/drawingml/2006/main" xmlns:r="http://schemas.openxmlformats.org/officeDocument/2006/relationships" xmlns:p="http://schemas.openxmlformats.org/presentationml/2006/main">
  <p:tag name="MT_TILE" val="YES"/>
</p:tagLst>
</file>

<file path=ppt/tags/tag14.xml><?xml version="1.0" encoding="utf-8"?>
<p:tagLst xmlns:a="http://schemas.openxmlformats.org/drawingml/2006/main" xmlns:r="http://schemas.openxmlformats.org/officeDocument/2006/relationships" xmlns:p="http://schemas.openxmlformats.org/presentationml/2006/main">
  <p:tag name="MT_TILE" val="YES"/>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21.xml><?xml version="1.0" encoding="utf-8"?>
<p:tagLst xmlns:a="http://schemas.openxmlformats.org/drawingml/2006/main" xmlns:r="http://schemas.openxmlformats.org/officeDocument/2006/relationships" xmlns:p="http://schemas.openxmlformats.org/presentationml/2006/main">
  <p:tag name="MT_TILE" val="YES"/>
</p:tagLst>
</file>

<file path=ppt/tags/tag22.xml><?xml version="1.0" encoding="utf-8"?>
<p:tagLst xmlns:a="http://schemas.openxmlformats.org/drawingml/2006/main" xmlns:r="http://schemas.openxmlformats.org/officeDocument/2006/relationships" xmlns:p="http://schemas.openxmlformats.org/presentationml/2006/main">
  <p:tag name="MT_TILE" val="YES"/>
</p:tagLst>
</file>

<file path=ppt/tags/tag23.xml><?xml version="1.0" encoding="utf-8"?>
<p:tagLst xmlns:a="http://schemas.openxmlformats.org/drawingml/2006/main" xmlns:r="http://schemas.openxmlformats.org/officeDocument/2006/relationships" xmlns:p="http://schemas.openxmlformats.org/presentationml/2006/main">
  <p:tag name="MT_TILE" val="YES"/>
</p:tagLst>
</file>

<file path=ppt/tags/tag24.xml><?xml version="1.0" encoding="utf-8"?>
<p:tagLst xmlns:a="http://schemas.openxmlformats.org/drawingml/2006/main" xmlns:r="http://schemas.openxmlformats.org/officeDocument/2006/relationships" xmlns:p="http://schemas.openxmlformats.org/presentationml/2006/main">
  <p:tag name="MT_TILE" val="YES"/>
</p:tagLst>
</file>

<file path=ppt/tags/tag25.xml><?xml version="1.0" encoding="utf-8"?>
<p:tagLst xmlns:a="http://schemas.openxmlformats.org/drawingml/2006/main" xmlns:r="http://schemas.openxmlformats.org/officeDocument/2006/relationships" xmlns:p="http://schemas.openxmlformats.org/presentationml/2006/main">
  <p:tag name="TIMING" val="|5.007|2.63|6.031|8.460999|5.878|6.040001|19.193|8.264999|24.797|16.575|14.924"/>
</p:tagLst>
</file>

<file path=ppt/tags/tag26.xml><?xml version="1.0" encoding="utf-8"?>
<p:tagLst xmlns:a="http://schemas.openxmlformats.org/drawingml/2006/main" xmlns:r="http://schemas.openxmlformats.org/officeDocument/2006/relationships" xmlns:p="http://schemas.openxmlformats.org/presentationml/2006/main">
  <p:tag name="TIMING" val="|18.446|29.686|19.341|39.696|42.09501|7.120987|30.522"/>
</p:tagLst>
</file>

<file path=ppt/tags/tag27.xml><?xml version="1.0" encoding="utf-8"?>
<p:tagLst xmlns:a="http://schemas.openxmlformats.org/drawingml/2006/main" xmlns:r="http://schemas.openxmlformats.org/officeDocument/2006/relationships" xmlns:p="http://schemas.openxmlformats.org/presentationml/2006/main">
  <p:tag name="TIMING" val="|8.451|7.000999|14.24|12.157|9.493999|32.1|21.094|9.022995|24.342"/>
</p:tagLst>
</file>

<file path=ppt/tags/tag28.xml><?xml version="1.0" encoding="utf-8"?>
<p:tagLst xmlns:a="http://schemas.openxmlformats.org/drawingml/2006/main" xmlns:r="http://schemas.openxmlformats.org/officeDocument/2006/relationships" xmlns:p="http://schemas.openxmlformats.org/presentationml/2006/main">
  <p:tag name="TIMING" val="|3.025|10.636|8.452001|35.533|64.466"/>
</p:tagLst>
</file>

<file path=ppt/tags/tag29.xml><?xml version="1.0" encoding="utf-8"?>
<p:tagLst xmlns:a="http://schemas.openxmlformats.org/drawingml/2006/main" xmlns:r="http://schemas.openxmlformats.org/officeDocument/2006/relationships" xmlns:p="http://schemas.openxmlformats.org/presentationml/2006/main">
  <p:tag name="TIMING" val="|9.476|13.354|7.302|18.333|8.702999|30.657|33.509"/>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30.xml><?xml version="1.0" encoding="utf-8"?>
<p:tagLst xmlns:a="http://schemas.openxmlformats.org/drawingml/2006/main" xmlns:r="http://schemas.openxmlformats.org/officeDocument/2006/relationships" xmlns:p="http://schemas.openxmlformats.org/presentationml/2006/main">
  <p:tag name="TIMING" val="|2.942|20.07|5.702002|57.296|26.567|23.80799|9.824005|25.972|18.15601|11.66299"/>
</p:tagLst>
</file>

<file path=ppt/tags/tag31.xml><?xml version="1.0" encoding="utf-8"?>
<p:tagLst xmlns:a="http://schemas.openxmlformats.org/drawingml/2006/main" xmlns:r="http://schemas.openxmlformats.org/officeDocument/2006/relationships" xmlns:p="http://schemas.openxmlformats.org/presentationml/2006/main">
  <p:tag name="TIMING" val="|14.529|55.288|40.034"/>
</p:tagLst>
</file>

<file path=ppt/tags/tag32.xml><?xml version="1.0" encoding="utf-8"?>
<p:tagLst xmlns:a="http://schemas.openxmlformats.org/drawingml/2006/main" xmlns:r="http://schemas.openxmlformats.org/officeDocument/2006/relationships" xmlns:p="http://schemas.openxmlformats.org/presentationml/2006/main">
  <p:tag name="TIMING" val="|20.416|6.472|11.949|14.389|12.922|31.417|23.87199|25.07001"/>
</p:tagLst>
</file>

<file path=ppt/tags/tag33.xml><?xml version="1.0" encoding="utf-8"?>
<p:tagLst xmlns:a="http://schemas.openxmlformats.org/drawingml/2006/main" xmlns:r="http://schemas.openxmlformats.org/officeDocument/2006/relationships" xmlns:p="http://schemas.openxmlformats.org/presentationml/2006/main">
  <p:tag name="TIMING" val="|2.947|26.749|12.204|42.543|5.414001|14.126|70.149|4.595001|17.62199|9.139008"/>
</p:tagLst>
</file>

<file path=ppt/tags/tag34.xml><?xml version="1.0" encoding="utf-8"?>
<p:tagLst xmlns:a="http://schemas.openxmlformats.org/drawingml/2006/main" xmlns:r="http://schemas.openxmlformats.org/officeDocument/2006/relationships" xmlns:p="http://schemas.openxmlformats.org/presentationml/2006/main">
  <p:tag name="TIMING" val="|2.189|15.394|33.116|10.857|9.594002|5.389999|54.637|4.341995|54.358|8.199997"/>
</p:tagLst>
</file>

<file path=ppt/tags/tag35.xml><?xml version="1.0" encoding="utf-8"?>
<p:tagLst xmlns:a="http://schemas.openxmlformats.org/drawingml/2006/main" xmlns:r="http://schemas.openxmlformats.org/officeDocument/2006/relationships" xmlns:p="http://schemas.openxmlformats.org/presentationml/2006/main">
  <p:tag name="TIMING" val="|8.308|29.646|36.807|8.708|9.623001|18.555|14.42899|25.786"/>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ags/tag6.xml><?xml version="1.0" encoding="utf-8"?>
<p:tagLst xmlns:a="http://schemas.openxmlformats.org/drawingml/2006/main" xmlns:r="http://schemas.openxmlformats.org/officeDocument/2006/relationships" xmlns:p="http://schemas.openxmlformats.org/presentationml/2006/main">
  <p:tag name="MT_TILE" val="YES"/>
</p:tagLst>
</file>

<file path=ppt/tags/tag7.xml><?xml version="1.0" encoding="utf-8"?>
<p:tagLst xmlns:a="http://schemas.openxmlformats.org/drawingml/2006/main" xmlns:r="http://schemas.openxmlformats.org/officeDocument/2006/relationships" xmlns:p="http://schemas.openxmlformats.org/presentationml/2006/main">
  <p:tag name="MT_TILE" val="YES"/>
</p:tagLst>
</file>

<file path=ppt/tags/tag8.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MT_TILE" val="YES"/>
</p:tagLst>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D3FEAD-FB3F-443C-B64C-7B24571F3AF0}"/>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60</TotalTime>
  <Words>7625</Words>
  <Application>Microsoft Office PowerPoint</Application>
  <PresentationFormat>Custom</PresentationFormat>
  <Paragraphs>728</Paragraphs>
  <Slides>55</Slides>
  <Notes>53</Notes>
  <HiddenSlides>24</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Consolas</vt:lpstr>
      <vt:lpstr>Segoe UI</vt:lpstr>
      <vt:lpstr>Segoe UI Light</vt:lpstr>
      <vt:lpstr>Segoe UI Semibold</vt:lpstr>
      <vt:lpstr>Symbol</vt:lpstr>
      <vt:lpstr>Wingdings</vt:lpstr>
      <vt:lpstr>WHITE TEMPLATE</vt:lpstr>
      <vt:lpstr>COLOR TEMPLATE</vt:lpstr>
      <vt:lpstr>Windows Tech Series Information Security</vt:lpstr>
      <vt:lpstr>Agenda</vt:lpstr>
      <vt:lpstr>PowerPoint Presentation</vt:lpstr>
      <vt:lpstr>Data Leakage</vt:lpstr>
      <vt:lpstr>PowerPoint Presentation</vt:lpstr>
      <vt:lpstr>PowerPoint Presentation</vt:lpstr>
      <vt:lpstr>PowerPoint Presentation</vt:lpstr>
      <vt:lpstr>PowerPoint Presentation</vt:lpstr>
      <vt:lpstr>DATA PROTECTON  IN A CLOUD &amp;       MOBILE WORLD </vt:lpstr>
      <vt:lpstr>Information protection needs</vt:lpstr>
      <vt:lpstr>Information protection needs</vt:lpstr>
      <vt:lpstr>Device Encryption vs. BitLocker</vt:lpstr>
      <vt:lpstr>Provisioning Enhancements</vt:lpstr>
      <vt:lpstr>Experience and Security</vt:lpstr>
      <vt:lpstr>Protecting Devices with Pre-Boot Auth</vt:lpstr>
      <vt:lpstr>Protecting Devices with Pre-Boot Auth</vt:lpstr>
      <vt:lpstr>Key Improvements in Windows 10</vt:lpstr>
      <vt:lpstr>Information protection needs</vt:lpstr>
      <vt:lpstr>PowerPoint Presentation</vt:lpstr>
      <vt:lpstr>PowerPoint Presentation</vt:lpstr>
      <vt:lpstr>Windows Information Protection</vt:lpstr>
      <vt:lpstr>PowerPoint Presentation</vt:lpstr>
      <vt:lpstr>PowerPoint Presentation</vt:lpstr>
      <vt:lpstr>Windows Information Protection</vt:lpstr>
      <vt:lpstr>Windows Information Protection</vt:lpstr>
      <vt:lpstr>Windows Information Protection</vt:lpstr>
      <vt:lpstr>Windows Information Protection</vt:lpstr>
      <vt:lpstr>Windows Information Protection</vt:lpstr>
      <vt:lpstr>Information protection needs</vt:lpstr>
      <vt:lpstr>PowerPoint Presentation</vt:lpstr>
      <vt:lpstr>PowerPoint Presentation</vt:lpstr>
      <vt:lpstr>Windows Information Protection</vt:lpstr>
      <vt:lpstr>PowerPoint Presentation</vt:lpstr>
      <vt:lpstr>Business/Personal One experience Data is isolated Data is encrypted at rest Block/audit data exchange Organization holds keys Office and OneDrive APIs for ISVs MDM managed</vt:lpstr>
      <vt:lpstr>Protection across Data Flows</vt:lpstr>
      <vt:lpstr>Windows Information Protection</vt:lpstr>
      <vt:lpstr>Windows Information Protection</vt:lpstr>
      <vt:lpstr>Windows Information Protection</vt:lpstr>
      <vt:lpstr>Windows Information Protection</vt:lpstr>
      <vt:lpstr>Windows Information Protection</vt:lpstr>
      <vt:lpstr>Windows Information Protection</vt:lpstr>
      <vt:lpstr>WIP Core Scenarios</vt:lpstr>
      <vt:lpstr>Today: WIP and RMS/AzIP – Better together</vt:lpstr>
      <vt:lpstr>Vision: WIP and RMS – Integrate</vt:lpstr>
      <vt:lpstr>Deployment Tips</vt:lpstr>
      <vt:lpstr>Mandatory Policies</vt:lpstr>
      <vt:lpstr>Mandatory Policies – App Rules</vt:lpstr>
      <vt:lpstr>Mandatory Policies – Enforcement level</vt:lpstr>
      <vt:lpstr>Mandatory Policies – Corporate Identity </vt:lpstr>
      <vt:lpstr>Mandatory Policies – Network </vt:lpstr>
      <vt:lpstr>Mandatory Policies – Data Recovery Cert </vt:lpstr>
      <vt:lpstr>Optional Policies</vt:lpstr>
      <vt:lpstr>Optional Policies</vt:lpstr>
      <vt:lpstr>Optional Policies</vt:lpstr>
      <vt:lpstr>Other Policies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13</cp:revision>
  <dcterms:created xsi:type="dcterms:W3CDTF">2016-07-18T23:01:25Z</dcterms:created>
  <dcterms:modified xsi:type="dcterms:W3CDTF">2016-08-24T17:31:36Z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