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72"/>
  </p:notesMasterIdLst>
  <p:handoutMasterIdLst>
    <p:handoutMasterId r:id="rId73"/>
  </p:handoutMasterIdLst>
  <p:sldIdLst>
    <p:sldId id="1308" r:id="rId6"/>
    <p:sldId id="1309" r:id="rId7"/>
    <p:sldId id="1310" r:id="rId8"/>
    <p:sldId id="1311" r:id="rId9"/>
    <p:sldId id="1312" r:id="rId10"/>
    <p:sldId id="1313" r:id="rId11"/>
    <p:sldId id="1314" r:id="rId12"/>
    <p:sldId id="1315" r:id="rId13"/>
    <p:sldId id="1316" r:id="rId14"/>
    <p:sldId id="1317" r:id="rId15"/>
    <p:sldId id="1318" r:id="rId16"/>
    <p:sldId id="1319" r:id="rId17"/>
    <p:sldId id="1320" r:id="rId18"/>
    <p:sldId id="1321" r:id="rId19"/>
    <p:sldId id="1322" r:id="rId20"/>
    <p:sldId id="1323" r:id="rId21"/>
    <p:sldId id="1324" r:id="rId22"/>
    <p:sldId id="1325" r:id="rId23"/>
    <p:sldId id="1326" r:id="rId24"/>
    <p:sldId id="1327" r:id="rId25"/>
    <p:sldId id="1328" r:id="rId26"/>
    <p:sldId id="1329" r:id="rId27"/>
    <p:sldId id="1330" r:id="rId28"/>
    <p:sldId id="1331" r:id="rId29"/>
    <p:sldId id="1332" r:id="rId30"/>
    <p:sldId id="1333" r:id="rId31"/>
    <p:sldId id="1334" r:id="rId32"/>
    <p:sldId id="1335" r:id="rId33"/>
    <p:sldId id="1336" r:id="rId34"/>
    <p:sldId id="1337" r:id="rId35"/>
    <p:sldId id="1338" r:id="rId36"/>
    <p:sldId id="1339" r:id="rId37"/>
    <p:sldId id="1340" r:id="rId38"/>
    <p:sldId id="1341" r:id="rId39"/>
    <p:sldId id="1342" r:id="rId40"/>
    <p:sldId id="1343" r:id="rId41"/>
    <p:sldId id="1344" r:id="rId42"/>
    <p:sldId id="1345" r:id="rId43"/>
    <p:sldId id="1346" r:id="rId44"/>
    <p:sldId id="1347" r:id="rId45"/>
    <p:sldId id="1348" r:id="rId46"/>
    <p:sldId id="1349" r:id="rId47"/>
    <p:sldId id="1350" r:id="rId48"/>
    <p:sldId id="1351" r:id="rId49"/>
    <p:sldId id="1352" r:id="rId50"/>
    <p:sldId id="1353" r:id="rId51"/>
    <p:sldId id="1354" r:id="rId52"/>
    <p:sldId id="1355" r:id="rId53"/>
    <p:sldId id="1356" r:id="rId54"/>
    <p:sldId id="1357" r:id="rId55"/>
    <p:sldId id="1358" r:id="rId56"/>
    <p:sldId id="1359" r:id="rId57"/>
    <p:sldId id="1360" r:id="rId58"/>
    <p:sldId id="1361" r:id="rId59"/>
    <p:sldId id="1362" r:id="rId60"/>
    <p:sldId id="1363" r:id="rId61"/>
    <p:sldId id="1364" r:id="rId62"/>
    <p:sldId id="1365" r:id="rId63"/>
    <p:sldId id="1366" r:id="rId64"/>
    <p:sldId id="1367" r:id="rId65"/>
    <p:sldId id="1368" r:id="rId66"/>
    <p:sldId id="1369" r:id="rId67"/>
    <p:sldId id="1370" r:id="rId68"/>
    <p:sldId id="1371" r:id="rId69"/>
    <p:sldId id="1372" r:id="rId70"/>
    <p:sldId id="1248" r:id="rId7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chael Biver" initials="MB" lastIdx="4" clrIdx="4">
    <p:extLst>
      <p:ext uri="{19B8F6BF-5375-455C-9EA6-DF929625EA0E}">
        <p15:presenceInfo xmlns:p15="http://schemas.microsoft.com/office/powerpoint/2012/main" userId="S-1-5-21-124525095-708259637-1543119021-700241" providerId="AD"/>
      </p:ext>
    </p:extLst>
  </p:cmAuthor>
  <p:cmAuthor id="5" name="Dave Field" initials="DF" lastIdx="1" clrIdx="5">
    <p:extLst>
      <p:ext uri="{19B8F6BF-5375-455C-9EA6-DF929625EA0E}">
        <p15:presenceInfo xmlns:p15="http://schemas.microsoft.com/office/powerpoint/2012/main" userId="S-1-12-1-1654777727-1266067501-124373401-2433798901" providerId="AD"/>
      </p:ext>
    </p:extLst>
  </p:cmAuthor>
  <p:cmAuthor id="6" name="Author" initials="A" lastIdx="44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525252"/>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6323" autoAdjust="0"/>
  </p:normalViewPr>
  <p:slideViewPr>
    <p:cSldViewPr>
      <p:cViewPr varScale="1">
        <p:scale>
          <a:sx n="44" d="100"/>
          <a:sy n="44" d="100"/>
        </p:scale>
        <p:origin x="-129" y="27"/>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w="0"/>
          </c:spPr>
          <c:dPt>
            <c:idx val="0"/>
            <c:bubble3D val="0"/>
            <c:spPr>
              <a:solidFill>
                <a:srgbClr val="D1D1D1"/>
              </a:solidFill>
              <a:ln w="0">
                <a:solidFill>
                  <a:schemeClr val="lt1"/>
                </a:solidFill>
              </a:ln>
              <a:effectLst/>
            </c:spPr>
            <c:extLst>
              <c:ext xmlns:c16="http://schemas.microsoft.com/office/drawing/2014/chart" uri="{C3380CC4-5D6E-409C-BE32-E72D297353CC}">
                <c16:uniqueId val="{00000001-9441-46C2-AE3B-CB1FCA98968F}"/>
              </c:ext>
            </c:extLst>
          </c:dPt>
          <c:dPt>
            <c:idx val="1"/>
            <c:bubble3D val="0"/>
            <c:spPr>
              <a:solidFill>
                <a:srgbClr val="0078D7"/>
              </a:solidFill>
              <a:ln w="0">
                <a:solidFill>
                  <a:schemeClr val="lt1"/>
                </a:solidFill>
              </a:ln>
              <a:effectLst/>
            </c:spPr>
            <c:extLst>
              <c:ext xmlns:c16="http://schemas.microsoft.com/office/drawing/2014/chart" uri="{C3380CC4-5D6E-409C-BE32-E72D297353CC}">
                <c16:uniqueId val="{00000003-9441-46C2-AE3B-CB1FCA98968F}"/>
              </c:ext>
            </c:extLst>
          </c:dPt>
          <c:val>
            <c:numRef>
              <c:f>Sheet1!$B$2:$B$3</c:f>
              <c:numCache>
                <c:formatCode>General</c:formatCode>
                <c:ptCount val="2"/>
                <c:pt idx="0">
                  <c:v>42</c:v>
                </c:pt>
                <c:pt idx="1">
                  <c:v>58</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9441-46C2-AE3B-CB1FCA98968F}"/>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w="0"/>
          </c:spPr>
          <c:dPt>
            <c:idx val="0"/>
            <c:bubble3D val="0"/>
            <c:spPr>
              <a:solidFill>
                <a:srgbClr val="D1D1D1"/>
              </a:solidFill>
              <a:ln w="0">
                <a:solidFill>
                  <a:schemeClr val="lt1"/>
                </a:solidFill>
              </a:ln>
              <a:effectLst/>
            </c:spPr>
            <c:extLst>
              <c:ext xmlns:c16="http://schemas.microsoft.com/office/drawing/2014/chart" uri="{C3380CC4-5D6E-409C-BE32-E72D297353CC}">
                <c16:uniqueId val="{00000001-D660-4ED9-8A12-7541A97E28ED}"/>
              </c:ext>
            </c:extLst>
          </c:dPt>
          <c:dPt>
            <c:idx val="1"/>
            <c:bubble3D val="0"/>
            <c:spPr>
              <a:solidFill>
                <a:srgbClr val="0078D7"/>
              </a:solidFill>
              <a:ln w="0">
                <a:solidFill>
                  <a:schemeClr val="lt1"/>
                </a:solidFill>
              </a:ln>
              <a:effectLst/>
            </c:spPr>
            <c:extLst>
              <c:ext xmlns:c16="http://schemas.microsoft.com/office/drawing/2014/chart" uri="{C3380CC4-5D6E-409C-BE32-E72D297353CC}">
                <c16:uniqueId val="{00000003-D660-4ED9-8A12-7541A97E28ED}"/>
              </c:ext>
            </c:extLst>
          </c:dPt>
          <c:val>
            <c:numRef>
              <c:f>Sheet1!$B$2:$B$3</c:f>
              <c:numCache>
                <c:formatCode>General</c:formatCode>
                <c:ptCount val="2"/>
                <c:pt idx="0">
                  <c:v>23</c:v>
                </c:pt>
                <c:pt idx="1">
                  <c:v>87</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D660-4ED9-8A12-7541A97E28ED}"/>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Trends.xlsx]R Exp CVE When!PivotTable3</c:name>
    <c:fmtId val="58"/>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pivotFmt>
      <c:pivotFmt>
        <c:idx val="7"/>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2243595870054679E-2"/>
          <c:y val="8.0333459643804478E-2"/>
          <c:w val="0.87149575258414647"/>
          <c:h val="0.678664922686401"/>
        </c:manualLayout>
      </c:layout>
      <c:barChart>
        <c:barDir val="col"/>
        <c:grouping val="stacked"/>
        <c:varyColors val="0"/>
        <c:ser>
          <c:idx val="0"/>
          <c:order val="0"/>
          <c:tx>
            <c:strRef>
              <c:f>'R Exp CVE When'!$B$9:$B$11</c:f>
              <c:strCache>
                <c:ptCount val="1"/>
                <c:pt idx="0">
                  <c:v>Exploited as zero day</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When'!$B$12:$B$15</c:f>
              <c:numCache>
                <c:formatCode>General</c:formatCode>
                <c:ptCount val="3"/>
                <c:pt idx="0">
                  <c:v>8</c:v>
                </c:pt>
                <c:pt idx="1">
                  <c:v>4</c:v>
                </c:pt>
                <c:pt idx="2">
                  <c:v>1</c:v>
                </c:pt>
              </c:numCache>
            </c:numRef>
          </c:val>
          <c:extLst>
            <c:ext xmlns:c16="http://schemas.microsoft.com/office/drawing/2014/chart" uri="{C3380CC4-5D6E-409C-BE32-E72D297353CC}">
              <c16:uniqueId val="{00000000-BE49-485A-A5F0-8CABF3643346}"/>
            </c:ext>
          </c:extLst>
        </c:ser>
        <c:ser>
          <c:idx val="1"/>
          <c:order val="1"/>
          <c:tx>
            <c:strRef>
              <c:f>'R Exp CVE When'!$C$9:$C$11</c:f>
              <c:strCache>
                <c:ptCount val="1"/>
                <c:pt idx="0">
                  <c:v>Exploited after patch - Within 30 days</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When'!$C$12:$C$15</c:f>
              <c:numCache>
                <c:formatCode>General</c:formatCode>
                <c:ptCount val="3"/>
                <c:pt idx="0">
                  <c:v>6</c:v>
                </c:pt>
                <c:pt idx="1">
                  <c:v>2</c:v>
                </c:pt>
                <c:pt idx="2">
                  <c:v>1</c:v>
                </c:pt>
              </c:numCache>
            </c:numRef>
          </c:val>
          <c:extLst>
            <c:ext xmlns:c16="http://schemas.microsoft.com/office/drawing/2014/chart" uri="{C3380CC4-5D6E-409C-BE32-E72D297353CC}">
              <c16:uniqueId val="{00000001-BE49-485A-A5F0-8CABF3643346}"/>
            </c:ext>
          </c:extLst>
        </c:ser>
        <c:ser>
          <c:idx val="2"/>
          <c:order val="2"/>
          <c:tx>
            <c:strRef>
              <c:f>'R Exp CVE When'!$D$9:$D$11</c:f>
              <c:strCache>
                <c:ptCount val="1"/>
                <c:pt idx="0">
                  <c:v>Exploited after patch - After 30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When'!$D$12:$D$15</c:f>
              <c:numCache>
                <c:formatCode>General</c:formatCode>
                <c:ptCount val="3"/>
                <c:pt idx="1">
                  <c:v>2</c:v>
                </c:pt>
              </c:numCache>
            </c:numRef>
          </c:val>
          <c:extLst>
            <c:ext xmlns:c16="http://schemas.microsoft.com/office/drawing/2014/chart" uri="{C3380CC4-5D6E-409C-BE32-E72D297353CC}">
              <c16:uniqueId val="{00000002-BE49-485A-A5F0-8CABF3643346}"/>
            </c:ext>
          </c:extLst>
        </c:ser>
        <c:dLbls>
          <c:dLblPos val="ctr"/>
          <c:showLegendKey val="0"/>
          <c:showVal val="1"/>
          <c:showCatName val="0"/>
          <c:showSerName val="0"/>
          <c:showPercent val="0"/>
          <c:showBubbleSize val="0"/>
        </c:dLbls>
        <c:gapWidth val="150"/>
        <c:overlap val="100"/>
        <c:axId val="-2126924832"/>
        <c:axId val="-2126958176"/>
      </c:barChart>
      <c:catAx>
        <c:axId val="-212692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cap="none" spc="0" normalizeH="0" baseline="0">
                <a:solidFill>
                  <a:schemeClr val="tx1">
                    <a:lumMod val="60000"/>
                    <a:lumOff val="40000"/>
                  </a:schemeClr>
                </a:solidFill>
                <a:latin typeface="+mn-lt"/>
                <a:ea typeface="+mn-ea"/>
                <a:cs typeface="+mn-cs"/>
              </a:defRPr>
            </a:pPr>
            <a:endParaRPr lang="en-US"/>
          </a:p>
        </c:txPr>
        <c:crossAx val="-2126958176"/>
        <c:crosses val="autoZero"/>
        <c:auto val="1"/>
        <c:lblAlgn val="ctr"/>
        <c:lblOffset val="100"/>
        <c:noMultiLvlLbl val="0"/>
      </c:catAx>
      <c:valAx>
        <c:axId val="-2126958176"/>
        <c:scaling>
          <c:orientation val="minMax"/>
          <c:max val="14"/>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0000"/>
                    <a:lumOff val="40000"/>
                  </a:schemeClr>
                </a:solidFill>
                <a:latin typeface="+mn-lt"/>
                <a:ea typeface="+mn-ea"/>
                <a:cs typeface="+mn-cs"/>
              </a:defRPr>
            </a:pPr>
            <a:endParaRPr lang="en-US"/>
          </a:p>
        </c:txPr>
        <c:crossAx val="-2126924832"/>
        <c:crosses val="autoZero"/>
        <c:crossBetween val="between"/>
      </c:valAx>
      <c:spPr>
        <a:noFill/>
        <a:ln w="25400">
          <a:noFill/>
        </a:ln>
        <a:effectLst/>
      </c:spPr>
    </c:plotArea>
    <c:legend>
      <c:legendPos val="b"/>
      <c:legendEntry>
        <c:idx val="1"/>
        <c:txPr>
          <a:bodyPr rot="0" spcFirstLastPara="1" vertOverflow="ellipsis" vert="horz" wrap="square" anchor="ctr" anchorCtr="1"/>
          <a:lstStyle/>
          <a:p>
            <a:pPr>
              <a:defRPr sz="900" b="0" i="0" u="none" strike="noStrike" kern="1200" baseline="0">
                <a:solidFill>
                  <a:schemeClr val="tx1">
                    <a:lumMod val="60000"/>
                    <a:lumOff val="40000"/>
                  </a:schemeClr>
                </a:solidFill>
                <a:latin typeface="+mn-lt"/>
                <a:ea typeface="+mn-ea"/>
                <a:cs typeface="+mn-cs"/>
              </a:defRPr>
            </a:pPr>
            <a:endParaRPr lang="en-US"/>
          </a:p>
        </c:txPr>
      </c:legendEntry>
      <c:layout>
        <c:manualLayout>
          <c:xMode val="edge"/>
          <c:yMode val="edge"/>
          <c:x val="0.59991978415238723"/>
          <c:y val="0"/>
          <c:w val="0.39333211893183856"/>
          <c:h val="0.38263718361464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Trends.xlsx]Days RCE Zero Day!PivotTable5</c:name>
    <c:fmtId val="12"/>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tint val="65000"/>
            </a:schemeClr>
          </a:soli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'Days RCE Zero Day'!$B$7</c:f>
              <c:strCache>
                <c:ptCount val="1"/>
                <c:pt idx="0">
                  <c:v>Total</c:v>
                </c:pt>
              </c:strCache>
            </c:strRef>
          </c:tx>
          <c:spPr>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'Days RCE Zero Day'!$A$8:$A$11</c:f>
              <c:strCache>
                <c:ptCount val="3"/>
                <c:pt idx="0">
                  <c:v>2013</c:v>
                </c:pt>
                <c:pt idx="1">
                  <c:v>2014</c:v>
                </c:pt>
                <c:pt idx="2">
                  <c:v>2015</c:v>
                </c:pt>
              </c:strCache>
            </c:strRef>
          </c:cat>
          <c:val>
            <c:numRef>
              <c:f>'Days RCE Zero Day'!$B$8:$B$11</c:f>
              <c:numCache>
                <c:formatCode>General</c:formatCode>
                <c:ptCount val="3"/>
                <c:pt idx="0">
                  <c:v>135</c:v>
                </c:pt>
                <c:pt idx="1">
                  <c:v>45</c:v>
                </c:pt>
                <c:pt idx="2">
                  <c:v>6</c:v>
                </c:pt>
              </c:numCache>
            </c:numRef>
          </c:val>
          <c:smooth val="0"/>
          <c:extLst>
            <c:ext xmlns:c16="http://schemas.microsoft.com/office/drawing/2014/chart" uri="{C3380CC4-5D6E-409C-BE32-E72D297353CC}">
              <c16:uniqueId val="{00000000-1346-4749-A028-8A6532996A83}"/>
            </c:ext>
          </c:extLst>
        </c:ser>
        <c:dLbls>
          <c:dLblPos val="ctr"/>
          <c:showLegendKey val="0"/>
          <c:showVal val="1"/>
          <c:showCatName val="0"/>
          <c:showSerName val="0"/>
          <c:showPercent val="0"/>
          <c:showBubbleSize val="0"/>
        </c:dLbls>
        <c:marker val="1"/>
        <c:smooth val="0"/>
        <c:axId val="-2128159408"/>
        <c:axId val="-2128156128"/>
      </c:lineChart>
      <c:catAx>
        <c:axId val="-21281594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00" b="0" i="0" u="none" strike="noStrike" kern="1200" spc="20" baseline="0">
                <a:solidFill>
                  <a:schemeClr val="tx1">
                    <a:lumMod val="60000"/>
                    <a:lumOff val="40000"/>
                  </a:schemeClr>
                </a:solidFill>
                <a:latin typeface="+mn-lt"/>
                <a:ea typeface="+mn-ea"/>
                <a:cs typeface="+mn-cs"/>
              </a:defRPr>
            </a:pPr>
            <a:endParaRPr lang="en-US"/>
          </a:p>
        </c:txPr>
        <c:crossAx val="-2128156128"/>
        <c:crosses val="autoZero"/>
        <c:auto val="1"/>
        <c:lblAlgn val="ctr"/>
        <c:lblOffset val="100"/>
        <c:noMultiLvlLbl val="0"/>
      </c:catAx>
      <c:valAx>
        <c:axId val="-2128156128"/>
        <c:scaling>
          <c:orientation val="minMax"/>
          <c:max val="14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0000"/>
                    <a:lumOff val="40000"/>
                  </a:schemeClr>
                </a:solidFill>
                <a:latin typeface="+mn-lt"/>
                <a:ea typeface="+mn-ea"/>
                <a:cs typeface="+mn-cs"/>
              </a:defRPr>
            </a:pPr>
            <a:endParaRPr lang="en-US"/>
          </a:p>
        </c:txPr>
        <c:crossAx val="-2128159408"/>
        <c:crosses val="autoZero"/>
        <c:crossBetween val="between"/>
      </c:valAx>
      <c:spPr>
        <a:noFill/>
        <a:ln w="25400">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Trends.xlsx]IE vs Edge CVE count!PivotTable2</c:name>
    <c:fmtId val="5"/>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6.4533555261849326E-2"/>
          <c:y val="0.19031933588895614"/>
          <c:w val="0.89964749466946337"/>
          <c:h val="0.64654588863449625"/>
        </c:manualLayout>
      </c:layout>
      <c:lineChart>
        <c:grouping val="standard"/>
        <c:varyColors val="0"/>
        <c:ser>
          <c:idx val="0"/>
          <c:order val="0"/>
          <c:tx>
            <c:strRef>
              <c:f>'IE vs Edge CVE count'!$I$24:$I$25</c:f>
              <c:strCache>
                <c:ptCount val="1"/>
                <c:pt idx="0">
                  <c:v>Edge on Windows 10</c:v>
                </c:pt>
              </c:strCache>
            </c:strRef>
          </c:tx>
          <c:spPr>
            <a:ln w="28575" cap="rnd">
              <a:solidFill>
                <a:schemeClr val="accent1"/>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count'!$I$26:$I$31</c:f>
              <c:numCache>
                <c:formatCode>General</c:formatCode>
                <c:ptCount val="5"/>
                <c:pt idx="0">
                  <c:v>3</c:v>
                </c:pt>
                <c:pt idx="1">
                  <c:v>4</c:v>
                </c:pt>
                <c:pt idx="2">
                  <c:v>0</c:v>
                </c:pt>
                <c:pt idx="3">
                  <c:v>3</c:v>
                </c:pt>
                <c:pt idx="4">
                  <c:v>10</c:v>
                </c:pt>
              </c:numCache>
            </c:numRef>
          </c:val>
          <c:smooth val="0"/>
          <c:extLst>
            <c:ext xmlns:c16="http://schemas.microsoft.com/office/drawing/2014/chart" uri="{C3380CC4-5D6E-409C-BE32-E72D297353CC}">
              <c16:uniqueId val="{00000000-6920-4A52-96B1-F5C16C78031C}"/>
            </c:ext>
          </c:extLst>
        </c:ser>
        <c:ser>
          <c:idx val="1"/>
          <c:order val="1"/>
          <c:tx>
            <c:strRef>
              <c:f>'IE vs Edge CVE count'!$J$24:$J$25</c:f>
              <c:strCache>
                <c:ptCount val="1"/>
                <c:pt idx="0">
                  <c:v>IE11 on Windows 10</c:v>
                </c:pt>
              </c:strCache>
            </c:strRef>
          </c:tx>
          <c:spPr>
            <a:ln w="28575" cap="rnd">
              <a:solidFill>
                <a:schemeClr val="accent2"/>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count'!$J$26:$J$31</c:f>
              <c:numCache>
                <c:formatCode>General</c:formatCode>
                <c:ptCount val="5"/>
                <c:pt idx="0">
                  <c:v>3</c:v>
                </c:pt>
                <c:pt idx="1">
                  <c:v>7</c:v>
                </c:pt>
                <c:pt idx="2">
                  <c:v>6</c:v>
                </c:pt>
                <c:pt idx="3">
                  <c:v>21</c:v>
                </c:pt>
                <c:pt idx="4">
                  <c:v>13</c:v>
                </c:pt>
              </c:numCache>
            </c:numRef>
          </c:val>
          <c:smooth val="0"/>
          <c:extLst>
            <c:ext xmlns:c16="http://schemas.microsoft.com/office/drawing/2014/chart" uri="{C3380CC4-5D6E-409C-BE32-E72D297353CC}">
              <c16:uniqueId val="{00000001-6920-4A52-96B1-F5C16C78031C}"/>
            </c:ext>
          </c:extLst>
        </c:ser>
        <c:ser>
          <c:idx val="2"/>
          <c:order val="2"/>
          <c:tx>
            <c:strRef>
              <c:f>'IE vs Edge CVE count'!$K$24:$K$25</c:f>
              <c:strCache>
                <c:ptCount val="1"/>
                <c:pt idx="0">
                  <c:v>IE on Windows 8.1 and below</c:v>
                </c:pt>
              </c:strCache>
            </c:strRef>
          </c:tx>
          <c:spPr>
            <a:ln w="28575" cap="rnd">
              <a:solidFill>
                <a:schemeClr val="tx1">
                  <a:lumMod val="60000"/>
                  <a:lumOff val="40000"/>
                </a:schemeClr>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count'!$K$26:$K$31</c:f>
              <c:numCache>
                <c:formatCode>General</c:formatCode>
                <c:ptCount val="5"/>
                <c:pt idx="0">
                  <c:v>10</c:v>
                </c:pt>
                <c:pt idx="1">
                  <c:v>14</c:v>
                </c:pt>
                <c:pt idx="2">
                  <c:v>9</c:v>
                </c:pt>
                <c:pt idx="3">
                  <c:v>23</c:v>
                </c:pt>
                <c:pt idx="4">
                  <c:v>23</c:v>
                </c:pt>
              </c:numCache>
            </c:numRef>
          </c:val>
          <c:smooth val="0"/>
          <c:extLst>
            <c:ext xmlns:c16="http://schemas.microsoft.com/office/drawing/2014/chart" uri="{C3380CC4-5D6E-409C-BE32-E72D297353CC}">
              <c16:uniqueId val="{00000002-6920-4A52-96B1-F5C16C78031C}"/>
            </c:ext>
          </c:extLst>
        </c:ser>
        <c:dLbls>
          <c:showLegendKey val="0"/>
          <c:showVal val="0"/>
          <c:showCatName val="0"/>
          <c:showSerName val="0"/>
          <c:showPercent val="0"/>
          <c:showBubbleSize val="0"/>
        </c:dLbls>
        <c:smooth val="0"/>
        <c:axId val="-2128113168"/>
        <c:axId val="-2128109936"/>
      </c:lineChart>
      <c:catAx>
        <c:axId val="-212811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109936"/>
        <c:crosses val="autoZero"/>
        <c:auto val="1"/>
        <c:lblAlgn val="ctr"/>
        <c:lblOffset val="100"/>
        <c:noMultiLvlLbl val="0"/>
      </c:catAx>
      <c:valAx>
        <c:axId val="-21281099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113168"/>
        <c:crosses val="autoZero"/>
        <c:crossBetween val="between"/>
      </c:valAx>
      <c:spPr>
        <a:noFill/>
        <a:ln>
          <a:noFill/>
        </a:ln>
        <a:effectLst/>
      </c:spPr>
    </c:plotArea>
    <c:legend>
      <c:legendPos val="b"/>
      <c:layout>
        <c:manualLayout>
          <c:xMode val="edge"/>
          <c:yMode val="edge"/>
          <c:x val="1.2846658445592081E-2"/>
          <c:y val="1.0533902938966685E-3"/>
          <c:w val="0.98532789851456559"/>
          <c:h val="0.15875637078168725"/>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6" dt="2015-01-05T16:06:40.863" idx="441">
    <p:pos x="7834" y="2304"/>
    <p:text>word smithed</p:text>
    <p:extLst>
      <p:ext uri="{C676402C-5697-4E1C-873F-D02D1690AC5C}">
        <p15:threadingInfo xmlns:p15="http://schemas.microsoft.com/office/powerpoint/2012/main" timeZoneBias="480"/>
      </p:ext>
    </p:extLst>
  </p:cm>
  <p:cm authorId="6" dt="2015-01-08T17:45:16.762" idx="442">
    <p:pos x="7834" y="2419"/>
    <p:text>Looks good. Did a little myself</p:text>
    <p:extLst>
      <p:ext uri="{C676402C-5697-4E1C-873F-D02D1690AC5C}">
        <p15:threadingInfo xmlns:p15="http://schemas.microsoft.com/office/powerpoint/2012/main" timeZoneBias="480">
          <p15:parentCm authorId="6" idx="44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5" dt="2016-08-19T11:07:43.940" idx="1">
    <p:pos x="10" y="10"/>
    <p:text>What is Device Guard Ready?</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844FBB-A02B-4BBD-A550-B2DD077B7D94}" type="doc">
      <dgm:prSet loTypeId="urn:microsoft.com/office/officeart/2005/8/layout/chevron1" loCatId="process" qsTypeId="urn:microsoft.com/office/officeart/2005/8/quickstyle/simple1" qsCatId="simple" csTypeId="urn:microsoft.com/office/officeart/2005/8/colors/colorful4" csCatId="colorful" phldr="1"/>
      <dgm:spPr/>
    </dgm:pt>
    <dgm:pt modelId="{F8981344-209B-4330-B147-97CEF69AAE69}">
      <dgm:prSet phldrT="[Text]"/>
      <dgm:spPr/>
      <dgm:t>
        <a:bodyPr/>
        <a:lstStyle/>
        <a:p>
          <a:r>
            <a:rPr lang="en-US"/>
            <a:t>ROM/Fuses</a:t>
          </a:r>
          <a:endParaRPr lang="en-US" dirty="0"/>
        </a:p>
      </dgm:t>
    </dgm:pt>
    <dgm:pt modelId="{2059844F-4B0A-4F7C-9CE1-66A0E7992B76}" type="parTrans" cxnId="{50DA7661-F54C-47D5-983B-0336FB3F3183}">
      <dgm:prSet/>
      <dgm:spPr/>
      <dgm:t>
        <a:bodyPr/>
        <a:lstStyle/>
        <a:p>
          <a:endParaRPr lang="en-US"/>
        </a:p>
      </dgm:t>
    </dgm:pt>
    <dgm:pt modelId="{591E5901-BCFC-491D-A8DA-D6A31D638A86}" type="sibTrans" cxnId="{50DA7661-F54C-47D5-983B-0336FB3F3183}">
      <dgm:prSet/>
      <dgm:spPr/>
      <dgm:t>
        <a:bodyPr/>
        <a:lstStyle/>
        <a:p>
          <a:endParaRPr lang="en-US"/>
        </a:p>
      </dgm:t>
    </dgm:pt>
    <dgm:pt modelId="{621A84F4-D43B-4E62-B77F-4E1E829CD48C}">
      <dgm:prSet phldrT="[Text]"/>
      <dgm:spPr/>
      <dgm:t>
        <a:bodyPr/>
        <a:lstStyle/>
        <a:p>
          <a:r>
            <a:rPr lang="en-US"/>
            <a:t>Bootloaders</a:t>
          </a:r>
          <a:endParaRPr lang="en-US" dirty="0"/>
        </a:p>
      </dgm:t>
    </dgm:pt>
    <dgm:pt modelId="{A6C44B35-626A-4CEE-8422-3AC9CC7ECA44}" type="parTrans" cxnId="{612D6197-EB22-4920-892D-115543997CA0}">
      <dgm:prSet/>
      <dgm:spPr/>
      <dgm:t>
        <a:bodyPr/>
        <a:lstStyle/>
        <a:p>
          <a:endParaRPr lang="en-US"/>
        </a:p>
      </dgm:t>
    </dgm:pt>
    <dgm:pt modelId="{F499B5B5-6B95-419D-B1A7-8F4F98B1EA6C}" type="sibTrans" cxnId="{612D6197-EB22-4920-892D-115543997CA0}">
      <dgm:prSet/>
      <dgm:spPr/>
      <dgm:t>
        <a:bodyPr/>
        <a:lstStyle/>
        <a:p>
          <a:endParaRPr lang="en-US"/>
        </a:p>
      </dgm:t>
    </dgm:pt>
    <dgm:pt modelId="{A08790F2-0B28-45F3-94AA-F0C79186ACD7}">
      <dgm:prSet phldrT="[Text]"/>
      <dgm:spPr/>
      <dgm:t>
        <a:bodyPr/>
        <a:lstStyle/>
        <a:p>
          <a:r>
            <a:rPr lang="en-US"/>
            <a:t>Native UEFI</a:t>
          </a:r>
          <a:endParaRPr lang="en-US" dirty="0"/>
        </a:p>
      </dgm:t>
    </dgm:pt>
    <dgm:pt modelId="{82650396-0F3C-4B5B-9BE1-058543903E4A}" type="parTrans" cxnId="{7B0608C9-F1BB-4D09-89F1-BEA50CB34970}">
      <dgm:prSet/>
      <dgm:spPr/>
      <dgm:t>
        <a:bodyPr/>
        <a:lstStyle/>
        <a:p>
          <a:endParaRPr lang="en-US"/>
        </a:p>
      </dgm:t>
    </dgm:pt>
    <dgm:pt modelId="{72F0DD08-DE89-4D17-90CC-BD9929A2D15C}" type="sibTrans" cxnId="{7B0608C9-F1BB-4D09-89F1-BEA50CB34970}">
      <dgm:prSet/>
      <dgm:spPr/>
      <dgm:t>
        <a:bodyPr/>
        <a:lstStyle/>
        <a:p>
          <a:endParaRPr lang="en-US"/>
        </a:p>
      </dgm:t>
    </dgm:pt>
    <dgm:pt modelId="{188B016E-31E0-4629-B276-CAD991AD52BF}">
      <dgm:prSet/>
      <dgm:spPr/>
      <dgm:t>
        <a:bodyPr/>
        <a:lstStyle/>
        <a:p>
          <a:r>
            <a:rPr lang="en-US"/>
            <a:t>Windows OS Loader</a:t>
          </a:r>
          <a:endParaRPr lang="en-US" dirty="0"/>
        </a:p>
      </dgm:t>
    </dgm:pt>
    <dgm:pt modelId="{81384FED-7924-4B78-92FE-61E4E83D3EF6}" type="parTrans" cxnId="{A46F28DB-6705-4316-8823-1A68C9FA3E0B}">
      <dgm:prSet/>
      <dgm:spPr/>
      <dgm:t>
        <a:bodyPr/>
        <a:lstStyle/>
        <a:p>
          <a:endParaRPr lang="en-US"/>
        </a:p>
      </dgm:t>
    </dgm:pt>
    <dgm:pt modelId="{4FF5D290-6145-4DA5-B420-59D097770AE5}" type="sibTrans" cxnId="{A46F28DB-6705-4316-8823-1A68C9FA3E0B}">
      <dgm:prSet/>
      <dgm:spPr/>
      <dgm:t>
        <a:bodyPr/>
        <a:lstStyle/>
        <a:p>
          <a:endParaRPr lang="en-US"/>
        </a:p>
      </dgm:t>
    </dgm:pt>
    <dgm:pt modelId="{65D47BD7-8425-4572-B8AC-9B8C97B35F2B}">
      <dgm:prSet/>
      <dgm:spPr/>
      <dgm:t>
        <a:bodyPr/>
        <a:lstStyle/>
        <a:p>
          <a:r>
            <a:rPr lang="en-US"/>
            <a:t>Windows Kernel and Drivers</a:t>
          </a:r>
          <a:endParaRPr lang="en-US" dirty="0"/>
        </a:p>
      </dgm:t>
    </dgm:pt>
    <dgm:pt modelId="{6AE5EFDE-357B-4E4C-8746-FF0422217A61}" type="parTrans" cxnId="{98FF700A-A593-4BE0-AB21-5B91E2E728AD}">
      <dgm:prSet/>
      <dgm:spPr/>
      <dgm:t>
        <a:bodyPr/>
        <a:lstStyle/>
        <a:p>
          <a:endParaRPr lang="en-US"/>
        </a:p>
      </dgm:t>
    </dgm:pt>
    <dgm:pt modelId="{06CC8D11-A235-4DD1-98D0-CDC2658BA9A1}" type="sibTrans" cxnId="{98FF700A-A593-4BE0-AB21-5B91E2E728AD}">
      <dgm:prSet/>
      <dgm:spPr/>
      <dgm:t>
        <a:bodyPr/>
        <a:lstStyle/>
        <a:p>
          <a:endParaRPr lang="en-US"/>
        </a:p>
      </dgm:t>
    </dgm:pt>
    <dgm:pt modelId="{310E07C4-1797-475C-A1BE-C246418B1A03}">
      <dgm:prSet/>
      <dgm:spPr/>
      <dgm:t>
        <a:bodyPr/>
        <a:lstStyle/>
        <a:p>
          <a:r>
            <a:rPr lang="en-US"/>
            <a:t>3</a:t>
          </a:r>
          <a:r>
            <a:rPr lang="en-US" baseline="30000"/>
            <a:t>rd</a:t>
          </a:r>
          <a:r>
            <a:rPr lang="en-US"/>
            <a:t> Party Drivers</a:t>
          </a:r>
          <a:endParaRPr lang="en-US" dirty="0"/>
        </a:p>
      </dgm:t>
    </dgm:pt>
    <dgm:pt modelId="{F7283A1F-A49D-44CE-ADD0-848273833D62}" type="parTrans" cxnId="{0C4CE738-AC55-4B78-9181-DB021CDB396B}">
      <dgm:prSet/>
      <dgm:spPr/>
      <dgm:t>
        <a:bodyPr/>
        <a:lstStyle/>
        <a:p>
          <a:endParaRPr lang="en-US"/>
        </a:p>
      </dgm:t>
    </dgm:pt>
    <dgm:pt modelId="{85692F8B-7150-4F34-8549-BC3FD7D264C7}" type="sibTrans" cxnId="{0C4CE738-AC55-4B78-9181-DB021CDB396B}">
      <dgm:prSet/>
      <dgm:spPr/>
      <dgm:t>
        <a:bodyPr/>
        <a:lstStyle/>
        <a:p>
          <a:endParaRPr lang="en-US"/>
        </a:p>
      </dgm:t>
    </dgm:pt>
    <dgm:pt modelId="{D6D300C8-F8C0-4A69-9267-D6622C68E137}">
      <dgm:prSet/>
      <dgm:spPr/>
      <dgm:t>
        <a:bodyPr/>
        <a:lstStyle/>
        <a:p>
          <a:r>
            <a:rPr lang="en-US" dirty="0"/>
            <a:t>User mode code (apps, etc.)</a:t>
          </a:r>
        </a:p>
      </dgm:t>
    </dgm:pt>
    <dgm:pt modelId="{8BA57E42-2690-4C57-8F4C-408299DE2A29}" type="parTrans" cxnId="{3E47CC8D-F6A8-468B-A736-0657F2AD8C1E}">
      <dgm:prSet/>
      <dgm:spPr/>
      <dgm:t>
        <a:bodyPr/>
        <a:lstStyle/>
        <a:p>
          <a:endParaRPr lang="en-US"/>
        </a:p>
      </dgm:t>
    </dgm:pt>
    <dgm:pt modelId="{59F357E5-7523-4598-AAAE-2D08F76F5446}" type="sibTrans" cxnId="{3E47CC8D-F6A8-468B-A736-0657F2AD8C1E}">
      <dgm:prSet/>
      <dgm:spPr/>
      <dgm:t>
        <a:bodyPr/>
        <a:lstStyle/>
        <a:p>
          <a:endParaRPr lang="en-US"/>
        </a:p>
      </dgm:t>
    </dgm:pt>
    <dgm:pt modelId="{FE447C87-C96D-4918-BD52-151DD9ECF58B}" type="pres">
      <dgm:prSet presAssocID="{F2844FBB-A02B-4BBD-A550-B2DD077B7D94}" presName="Name0" presStyleCnt="0">
        <dgm:presLayoutVars>
          <dgm:dir/>
          <dgm:animLvl val="lvl"/>
          <dgm:resizeHandles val="exact"/>
        </dgm:presLayoutVars>
      </dgm:prSet>
      <dgm:spPr/>
    </dgm:pt>
    <dgm:pt modelId="{2DADB130-28E1-4CB2-8337-F9F764C0E285}" type="pres">
      <dgm:prSet presAssocID="{F8981344-209B-4330-B147-97CEF69AAE69}" presName="parTxOnly" presStyleLbl="node1" presStyleIdx="0" presStyleCnt="7">
        <dgm:presLayoutVars>
          <dgm:chMax val="0"/>
          <dgm:chPref val="0"/>
          <dgm:bulletEnabled val="1"/>
        </dgm:presLayoutVars>
      </dgm:prSet>
      <dgm:spPr/>
    </dgm:pt>
    <dgm:pt modelId="{748F275A-D420-4E4F-82BB-301F9C0F8575}" type="pres">
      <dgm:prSet presAssocID="{591E5901-BCFC-491D-A8DA-D6A31D638A86}" presName="parTxOnlySpace" presStyleCnt="0"/>
      <dgm:spPr/>
    </dgm:pt>
    <dgm:pt modelId="{E6222B26-24E5-4483-B665-A7F73561B42C}" type="pres">
      <dgm:prSet presAssocID="{621A84F4-D43B-4E62-B77F-4E1E829CD48C}" presName="parTxOnly" presStyleLbl="node1" presStyleIdx="1" presStyleCnt="7">
        <dgm:presLayoutVars>
          <dgm:chMax val="0"/>
          <dgm:chPref val="0"/>
          <dgm:bulletEnabled val="1"/>
        </dgm:presLayoutVars>
      </dgm:prSet>
      <dgm:spPr/>
    </dgm:pt>
    <dgm:pt modelId="{4B009A0B-AC74-4002-B84D-42250DE79E32}" type="pres">
      <dgm:prSet presAssocID="{F499B5B5-6B95-419D-B1A7-8F4F98B1EA6C}" presName="parTxOnlySpace" presStyleCnt="0"/>
      <dgm:spPr/>
    </dgm:pt>
    <dgm:pt modelId="{C51D6D06-99B2-402E-AD36-3DA2BA0474D3}" type="pres">
      <dgm:prSet presAssocID="{A08790F2-0B28-45F3-94AA-F0C79186ACD7}" presName="parTxOnly" presStyleLbl="node1" presStyleIdx="2" presStyleCnt="7">
        <dgm:presLayoutVars>
          <dgm:chMax val="0"/>
          <dgm:chPref val="0"/>
          <dgm:bulletEnabled val="1"/>
        </dgm:presLayoutVars>
      </dgm:prSet>
      <dgm:spPr/>
    </dgm:pt>
    <dgm:pt modelId="{347D75E7-F745-4285-85AC-ACF9A98C7E5C}" type="pres">
      <dgm:prSet presAssocID="{72F0DD08-DE89-4D17-90CC-BD9929A2D15C}" presName="parTxOnlySpace" presStyleCnt="0"/>
      <dgm:spPr/>
    </dgm:pt>
    <dgm:pt modelId="{6AAD9BF3-8BD1-478E-9BA3-A59C94CE40F0}" type="pres">
      <dgm:prSet presAssocID="{188B016E-31E0-4629-B276-CAD991AD52BF}" presName="parTxOnly" presStyleLbl="node1" presStyleIdx="3" presStyleCnt="7">
        <dgm:presLayoutVars>
          <dgm:chMax val="0"/>
          <dgm:chPref val="0"/>
          <dgm:bulletEnabled val="1"/>
        </dgm:presLayoutVars>
      </dgm:prSet>
      <dgm:spPr/>
    </dgm:pt>
    <dgm:pt modelId="{4CBE4677-F6B8-43D5-A5A1-7BC96916D3F0}" type="pres">
      <dgm:prSet presAssocID="{4FF5D290-6145-4DA5-B420-59D097770AE5}" presName="parTxOnlySpace" presStyleCnt="0"/>
      <dgm:spPr/>
    </dgm:pt>
    <dgm:pt modelId="{8D477704-4E82-4125-BC44-CD2E4B5E929A}" type="pres">
      <dgm:prSet presAssocID="{65D47BD7-8425-4572-B8AC-9B8C97B35F2B}" presName="parTxOnly" presStyleLbl="node1" presStyleIdx="4" presStyleCnt="7">
        <dgm:presLayoutVars>
          <dgm:chMax val="0"/>
          <dgm:chPref val="0"/>
          <dgm:bulletEnabled val="1"/>
        </dgm:presLayoutVars>
      </dgm:prSet>
      <dgm:spPr/>
    </dgm:pt>
    <dgm:pt modelId="{76FD6455-2027-4224-A99E-91B6B76EFD4E}" type="pres">
      <dgm:prSet presAssocID="{06CC8D11-A235-4DD1-98D0-CDC2658BA9A1}" presName="parTxOnlySpace" presStyleCnt="0"/>
      <dgm:spPr/>
    </dgm:pt>
    <dgm:pt modelId="{2A982E9A-0693-45CA-9E81-EA95CA9D4905}" type="pres">
      <dgm:prSet presAssocID="{310E07C4-1797-475C-A1BE-C246418B1A03}" presName="parTxOnly" presStyleLbl="node1" presStyleIdx="5" presStyleCnt="7" custLinFactNeighborX="5261" custLinFactNeighborY="2743">
        <dgm:presLayoutVars>
          <dgm:chMax val="0"/>
          <dgm:chPref val="0"/>
          <dgm:bulletEnabled val="1"/>
        </dgm:presLayoutVars>
      </dgm:prSet>
      <dgm:spPr/>
    </dgm:pt>
    <dgm:pt modelId="{F3D1D107-6BDE-4FD9-A5E8-1C15F429F0BF}" type="pres">
      <dgm:prSet presAssocID="{85692F8B-7150-4F34-8549-BC3FD7D264C7}" presName="parTxOnlySpace" presStyleCnt="0"/>
      <dgm:spPr/>
    </dgm:pt>
    <dgm:pt modelId="{51B17245-BF15-4383-A2C3-C22ACD97B9DB}" type="pres">
      <dgm:prSet presAssocID="{D6D300C8-F8C0-4A69-9267-D6622C68E137}" presName="parTxOnly" presStyleLbl="node1" presStyleIdx="6" presStyleCnt="7" custScaleX="166915" custLinFactNeighborX="-4823" custLinFactNeighborY="2743">
        <dgm:presLayoutVars>
          <dgm:chMax val="0"/>
          <dgm:chPref val="0"/>
          <dgm:bulletEnabled val="1"/>
        </dgm:presLayoutVars>
      </dgm:prSet>
      <dgm:spPr/>
    </dgm:pt>
  </dgm:ptLst>
  <dgm:cxnLst>
    <dgm:cxn modelId="{A46F28DB-6705-4316-8823-1A68C9FA3E0B}" srcId="{F2844FBB-A02B-4BBD-A550-B2DD077B7D94}" destId="{188B016E-31E0-4629-B276-CAD991AD52BF}" srcOrd="3" destOrd="0" parTransId="{81384FED-7924-4B78-92FE-61E4E83D3EF6}" sibTransId="{4FF5D290-6145-4DA5-B420-59D097770AE5}"/>
    <dgm:cxn modelId="{612D6197-EB22-4920-892D-115543997CA0}" srcId="{F2844FBB-A02B-4BBD-A550-B2DD077B7D94}" destId="{621A84F4-D43B-4E62-B77F-4E1E829CD48C}" srcOrd="1" destOrd="0" parTransId="{A6C44B35-626A-4CEE-8422-3AC9CC7ECA44}" sibTransId="{F499B5B5-6B95-419D-B1A7-8F4F98B1EA6C}"/>
    <dgm:cxn modelId="{FC9FC8EE-A1DD-4325-AC47-81928D002097}" type="presOf" srcId="{A08790F2-0B28-45F3-94AA-F0C79186ACD7}" destId="{C51D6D06-99B2-402E-AD36-3DA2BA0474D3}" srcOrd="0" destOrd="0" presId="urn:microsoft.com/office/officeart/2005/8/layout/chevron1"/>
    <dgm:cxn modelId="{50DA7661-F54C-47D5-983B-0336FB3F3183}" srcId="{F2844FBB-A02B-4BBD-A550-B2DD077B7D94}" destId="{F8981344-209B-4330-B147-97CEF69AAE69}" srcOrd="0" destOrd="0" parTransId="{2059844F-4B0A-4F7C-9CE1-66A0E7992B76}" sibTransId="{591E5901-BCFC-491D-A8DA-D6A31D638A86}"/>
    <dgm:cxn modelId="{3106AC75-6B68-4B18-BBCA-0713D380E0D1}" type="presOf" srcId="{F2844FBB-A02B-4BBD-A550-B2DD077B7D94}" destId="{FE447C87-C96D-4918-BD52-151DD9ECF58B}" srcOrd="0" destOrd="0" presId="urn:microsoft.com/office/officeart/2005/8/layout/chevron1"/>
    <dgm:cxn modelId="{4C074D93-08FA-4340-B87B-99DD7085B0C7}" type="presOf" srcId="{188B016E-31E0-4629-B276-CAD991AD52BF}" destId="{6AAD9BF3-8BD1-478E-9BA3-A59C94CE40F0}" srcOrd="0" destOrd="0" presId="urn:microsoft.com/office/officeart/2005/8/layout/chevron1"/>
    <dgm:cxn modelId="{0C4CE738-AC55-4B78-9181-DB021CDB396B}" srcId="{F2844FBB-A02B-4BBD-A550-B2DD077B7D94}" destId="{310E07C4-1797-475C-A1BE-C246418B1A03}" srcOrd="5" destOrd="0" parTransId="{F7283A1F-A49D-44CE-ADD0-848273833D62}" sibTransId="{85692F8B-7150-4F34-8549-BC3FD7D264C7}"/>
    <dgm:cxn modelId="{0FB610D8-F50B-42EF-B104-86A9FBBC5813}" type="presOf" srcId="{310E07C4-1797-475C-A1BE-C246418B1A03}" destId="{2A982E9A-0693-45CA-9E81-EA95CA9D4905}" srcOrd="0" destOrd="0" presId="urn:microsoft.com/office/officeart/2005/8/layout/chevron1"/>
    <dgm:cxn modelId="{98FF700A-A593-4BE0-AB21-5B91E2E728AD}" srcId="{F2844FBB-A02B-4BBD-A550-B2DD077B7D94}" destId="{65D47BD7-8425-4572-B8AC-9B8C97B35F2B}" srcOrd="4" destOrd="0" parTransId="{6AE5EFDE-357B-4E4C-8746-FF0422217A61}" sibTransId="{06CC8D11-A235-4DD1-98D0-CDC2658BA9A1}"/>
    <dgm:cxn modelId="{F219C7C0-6892-44DD-91F3-04B962ED7390}" type="presOf" srcId="{D6D300C8-F8C0-4A69-9267-D6622C68E137}" destId="{51B17245-BF15-4383-A2C3-C22ACD97B9DB}" srcOrd="0" destOrd="0" presId="urn:microsoft.com/office/officeart/2005/8/layout/chevron1"/>
    <dgm:cxn modelId="{6A5F9E25-5196-455D-A26C-E41F1C650E12}" type="presOf" srcId="{621A84F4-D43B-4E62-B77F-4E1E829CD48C}" destId="{E6222B26-24E5-4483-B665-A7F73561B42C}" srcOrd="0" destOrd="0" presId="urn:microsoft.com/office/officeart/2005/8/layout/chevron1"/>
    <dgm:cxn modelId="{3E47CC8D-F6A8-468B-A736-0657F2AD8C1E}" srcId="{F2844FBB-A02B-4BBD-A550-B2DD077B7D94}" destId="{D6D300C8-F8C0-4A69-9267-D6622C68E137}" srcOrd="6" destOrd="0" parTransId="{8BA57E42-2690-4C57-8F4C-408299DE2A29}" sibTransId="{59F357E5-7523-4598-AAAE-2D08F76F5446}"/>
    <dgm:cxn modelId="{856AF9BD-8D09-405A-9CD6-A6C0CF6B4BE2}" type="presOf" srcId="{65D47BD7-8425-4572-B8AC-9B8C97B35F2B}" destId="{8D477704-4E82-4125-BC44-CD2E4B5E929A}" srcOrd="0" destOrd="0" presId="urn:microsoft.com/office/officeart/2005/8/layout/chevron1"/>
    <dgm:cxn modelId="{31F06971-2426-48A0-ACFF-798A7DD61A4C}" type="presOf" srcId="{F8981344-209B-4330-B147-97CEF69AAE69}" destId="{2DADB130-28E1-4CB2-8337-F9F764C0E285}" srcOrd="0" destOrd="0" presId="urn:microsoft.com/office/officeart/2005/8/layout/chevron1"/>
    <dgm:cxn modelId="{7B0608C9-F1BB-4D09-89F1-BEA50CB34970}" srcId="{F2844FBB-A02B-4BBD-A550-B2DD077B7D94}" destId="{A08790F2-0B28-45F3-94AA-F0C79186ACD7}" srcOrd="2" destOrd="0" parTransId="{82650396-0F3C-4B5B-9BE1-058543903E4A}" sibTransId="{72F0DD08-DE89-4D17-90CC-BD9929A2D15C}"/>
    <dgm:cxn modelId="{8E1A8D5F-9C5F-4887-B187-4229FE151EB5}" type="presParOf" srcId="{FE447C87-C96D-4918-BD52-151DD9ECF58B}" destId="{2DADB130-28E1-4CB2-8337-F9F764C0E285}" srcOrd="0" destOrd="0" presId="urn:microsoft.com/office/officeart/2005/8/layout/chevron1"/>
    <dgm:cxn modelId="{F7D628D3-5E1F-4A25-97F8-734582E96FF5}" type="presParOf" srcId="{FE447C87-C96D-4918-BD52-151DD9ECF58B}" destId="{748F275A-D420-4E4F-82BB-301F9C0F8575}" srcOrd="1" destOrd="0" presId="urn:microsoft.com/office/officeart/2005/8/layout/chevron1"/>
    <dgm:cxn modelId="{586BD6F2-C88D-4DD9-A21F-274DD0928E49}" type="presParOf" srcId="{FE447C87-C96D-4918-BD52-151DD9ECF58B}" destId="{E6222B26-24E5-4483-B665-A7F73561B42C}" srcOrd="2" destOrd="0" presId="urn:microsoft.com/office/officeart/2005/8/layout/chevron1"/>
    <dgm:cxn modelId="{E976D826-8D16-45E4-8A49-43AFC0317913}" type="presParOf" srcId="{FE447C87-C96D-4918-BD52-151DD9ECF58B}" destId="{4B009A0B-AC74-4002-B84D-42250DE79E32}" srcOrd="3" destOrd="0" presId="urn:microsoft.com/office/officeart/2005/8/layout/chevron1"/>
    <dgm:cxn modelId="{9D2E3E95-070A-4C37-B9F3-477761FC159A}" type="presParOf" srcId="{FE447C87-C96D-4918-BD52-151DD9ECF58B}" destId="{C51D6D06-99B2-402E-AD36-3DA2BA0474D3}" srcOrd="4" destOrd="0" presId="urn:microsoft.com/office/officeart/2005/8/layout/chevron1"/>
    <dgm:cxn modelId="{085E4089-925D-4F35-9C93-503BC368E259}" type="presParOf" srcId="{FE447C87-C96D-4918-BD52-151DD9ECF58B}" destId="{347D75E7-F745-4285-85AC-ACF9A98C7E5C}" srcOrd="5" destOrd="0" presId="urn:microsoft.com/office/officeart/2005/8/layout/chevron1"/>
    <dgm:cxn modelId="{A2CE2467-7F65-44B1-9B4C-34AED21682CE}" type="presParOf" srcId="{FE447C87-C96D-4918-BD52-151DD9ECF58B}" destId="{6AAD9BF3-8BD1-478E-9BA3-A59C94CE40F0}" srcOrd="6" destOrd="0" presId="urn:microsoft.com/office/officeart/2005/8/layout/chevron1"/>
    <dgm:cxn modelId="{6F51759E-45FD-4EE7-BF84-7758E1215119}" type="presParOf" srcId="{FE447C87-C96D-4918-BD52-151DD9ECF58B}" destId="{4CBE4677-F6B8-43D5-A5A1-7BC96916D3F0}" srcOrd="7" destOrd="0" presId="urn:microsoft.com/office/officeart/2005/8/layout/chevron1"/>
    <dgm:cxn modelId="{FCECF981-989B-435C-BE8E-46E5F899C665}" type="presParOf" srcId="{FE447C87-C96D-4918-BD52-151DD9ECF58B}" destId="{8D477704-4E82-4125-BC44-CD2E4B5E929A}" srcOrd="8" destOrd="0" presId="urn:microsoft.com/office/officeart/2005/8/layout/chevron1"/>
    <dgm:cxn modelId="{17FDB02F-FF5A-4BB8-8597-6537070990C4}" type="presParOf" srcId="{FE447C87-C96D-4918-BD52-151DD9ECF58B}" destId="{76FD6455-2027-4224-A99E-91B6B76EFD4E}" srcOrd="9" destOrd="0" presId="urn:microsoft.com/office/officeart/2005/8/layout/chevron1"/>
    <dgm:cxn modelId="{A16E8900-D0B1-488E-9F56-D3736DB79CE9}" type="presParOf" srcId="{FE447C87-C96D-4918-BD52-151DD9ECF58B}" destId="{2A982E9A-0693-45CA-9E81-EA95CA9D4905}" srcOrd="10" destOrd="0" presId="urn:microsoft.com/office/officeart/2005/8/layout/chevron1"/>
    <dgm:cxn modelId="{C9FA98CD-3300-4AA0-A9E6-FC2C44B0E709}" type="presParOf" srcId="{FE447C87-C96D-4918-BD52-151DD9ECF58B}" destId="{F3D1D107-6BDE-4FD9-A5E8-1C15F429F0BF}" srcOrd="11" destOrd="0" presId="urn:microsoft.com/office/officeart/2005/8/layout/chevron1"/>
    <dgm:cxn modelId="{4FD5004A-FB7B-47A5-8883-3DD0CF7A1DEC}" type="presParOf" srcId="{FE447C87-C96D-4918-BD52-151DD9ECF58B}" destId="{51B17245-BF15-4383-A2C3-C22ACD97B9D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DB130-28E1-4CB2-8337-F9F764C0E285}">
      <dsp:nvSpPr>
        <dsp:cNvPr id="0" name=""/>
        <dsp:cNvSpPr/>
      </dsp:nvSpPr>
      <dsp:spPr>
        <a:xfrm>
          <a:off x="2844" y="1585211"/>
          <a:ext cx="1112147" cy="444859"/>
        </a:xfrm>
        <a:prstGeom prst="chevron">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t>ROM/Fuses</a:t>
          </a:r>
          <a:endParaRPr lang="en-US" sz="900" kern="1200" dirty="0"/>
        </a:p>
      </dsp:txBody>
      <dsp:txXfrm>
        <a:off x="225274" y="1585211"/>
        <a:ext cx="667288" cy="444859"/>
      </dsp:txXfrm>
    </dsp:sp>
    <dsp:sp modelId="{E6222B26-24E5-4483-B665-A7F73561B42C}">
      <dsp:nvSpPr>
        <dsp:cNvPr id="0" name=""/>
        <dsp:cNvSpPr/>
      </dsp:nvSpPr>
      <dsp:spPr>
        <a:xfrm>
          <a:off x="1003777" y="1585211"/>
          <a:ext cx="1112147" cy="444859"/>
        </a:xfrm>
        <a:prstGeom prst="chevron">
          <a:avLst/>
        </a:prstGeom>
        <a:solidFill>
          <a:schemeClr val="accent4">
            <a:hueOff val="-955843"/>
            <a:satOff val="7895"/>
            <a:lumOff val="-196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t>Bootloaders</a:t>
          </a:r>
          <a:endParaRPr lang="en-US" sz="900" kern="1200" dirty="0"/>
        </a:p>
      </dsp:txBody>
      <dsp:txXfrm>
        <a:off x="1226207" y="1585211"/>
        <a:ext cx="667288" cy="444859"/>
      </dsp:txXfrm>
    </dsp:sp>
    <dsp:sp modelId="{C51D6D06-99B2-402E-AD36-3DA2BA0474D3}">
      <dsp:nvSpPr>
        <dsp:cNvPr id="0" name=""/>
        <dsp:cNvSpPr/>
      </dsp:nvSpPr>
      <dsp:spPr>
        <a:xfrm>
          <a:off x="2004711" y="1585211"/>
          <a:ext cx="1112147" cy="444859"/>
        </a:xfrm>
        <a:prstGeom prst="chevron">
          <a:avLst/>
        </a:prstGeom>
        <a:solidFill>
          <a:schemeClr val="accent4">
            <a:hueOff val="-1911686"/>
            <a:satOff val="15789"/>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t>Native UEFI</a:t>
          </a:r>
          <a:endParaRPr lang="en-US" sz="900" kern="1200" dirty="0"/>
        </a:p>
      </dsp:txBody>
      <dsp:txXfrm>
        <a:off x="2227141" y="1585211"/>
        <a:ext cx="667288" cy="444859"/>
      </dsp:txXfrm>
    </dsp:sp>
    <dsp:sp modelId="{6AAD9BF3-8BD1-478E-9BA3-A59C94CE40F0}">
      <dsp:nvSpPr>
        <dsp:cNvPr id="0" name=""/>
        <dsp:cNvSpPr/>
      </dsp:nvSpPr>
      <dsp:spPr>
        <a:xfrm>
          <a:off x="3005644" y="1585211"/>
          <a:ext cx="1112147" cy="444859"/>
        </a:xfrm>
        <a:prstGeom prst="chevron">
          <a:avLst/>
        </a:prstGeom>
        <a:solidFill>
          <a:schemeClr val="accent4">
            <a:hueOff val="-2867528"/>
            <a:satOff val="23684"/>
            <a:lumOff val="-588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t>Windows OS Loader</a:t>
          </a:r>
          <a:endParaRPr lang="en-US" sz="900" kern="1200" dirty="0"/>
        </a:p>
      </dsp:txBody>
      <dsp:txXfrm>
        <a:off x="3228074" y="1585211"/>
        <a:ext cx="667288" cy="444859"/>
      </dsp:txXfrm>
    </dsp:sp>
    <dsp:sp modelId="{8D477704-4E82-4125-BC44-CD2E4B5E929A}">
      <dsp:nvSpPr>
        <dsp:cNvPr id="0" name=""/>
        <dsp:cNvSpPr/>
      </dsp:nvSpPr>
      <dsp:spPr>
        <a:xfrm>
          <a:off x="4006577" y="1585211"/>
          <a:ext cx="1112147" cy="444859"/>
        </a:xfrm>
        <a:prstGeom prst="chevron">
          <a:avLst/>
        </a:prstGeom>
        <a:solidFill>
          <a:schemeClr val="accent4">
            <a:hueOff val="-3823371"/>
            <a:satOff val="31578"/>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t>Windows Kernel and Drivers</a:t>
          </a:r>
          <a:endParaRPr lang="en-US" sz="900" kern="1200" dirty="0"/>
        </a:p>
      </dsp:txBody>
      <dsp:txXfrm>
        <a:off x="4229007" y="1585211"/>
        <a:ext cx="667288" cy="444859"/>
      </dsp:txXfrm>
    </dsp:sp>
    <dsp:sp modelId="{2A982E9A-0693-45CA-9E81-EA95CA9D4905}">
      <dsp:nvSpPr>
        <dsp:cNvPr id="0" name=""/>
        <dsp:cNvSpPr/>
      </dsp:nvSpPr>
      <dsp:spPr>
        <a:xfrm>
          <a:off x="5013361" y="1597413"/>
          <a:ext cx="1112147" cy="444859"/>
        </a:xfrm>
        <a:prstGeom prst="chevron">
          <a:avLst/>
        </a:prstGeom>
        <a:solidFill>
          <a:schemeClr val="accent4">
            <a:hueOff val="-4779213"/>
            <a:satOff val="39472"/>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a:t>3</a:t>
          </a:r>
          <a:r>
            <a:rPr lang="en-US" sz="900" kern="1200" baseline="30000"/>
            <a:t>rd</a:t>
          </a:r>
          <a:r>
            <a:rPr lang="en-US" sz="900" kern="1200"/>
            <a:t> Party Drivers</a:t>
          </a:r>
          <a:endParaRPr lang="en-US" sz="900" kern="1200" dirty="0"/>
        </a:p>
      </dsp:txBody>
      <dsp:txXfrm>
        <a:off x="5235791" y="1597413"/>
        <a:ext cx="667288" cy="444859"/>
      </dsp:txXfrm>
    </dsp:sp>
    <dsp:sp modelId="{51B17245-BF15-4383-A2C3-C22ACD97B9DB}">
      <dsp:nvSpPr>
        <dsp:cNvPr id="0" name=""/>
        <dsp:cNvSpPr/>
      </dsp:nvSpPr>
      <dsp:spPr>
        <a:xfrm>
          <a:off x="6003079" y="1597413"/>
          <a:ext cx="1856341" cy="444859"/>
        </a:xfrm>
        <a:prstGeom prst="chevron">
          <a:avLst/>
        </a:prstGeom>
        <a:solidFill>
          <a:schemeClr val="accent4">
            <a:hueOff val="-5735056"/>
            <a:satOff val="47367"/>
            <a:lumOff val="-11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User mode code (apps, etc.)</a:t>
          </a:r>
        </a:p>
      </dsp:txBody>
      <dsp:txXfrm>
        <a:off x="6225509" y="1597413"/>
        <a:ext cx="1411482" cy="4448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9/5/2016 7:19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9/5/2016 7:19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usinessstore.microsof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9/5/2016 7:19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36199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A2B2ED8-C573-45EF-BF68-CEC19505703A}"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 7:27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
        <p:nvSpPr>
          <p:cNvPr id="6" name="Footer Placeholder 5"/>
          <p:cNvSpPr>
            <a:spLocks noGrp="1"/>
          </p:cNvSpPr>
          <p:nvPr>
            <p:ph type="ftr" sz="quarter" idx="13"/>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06921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453B4A1-23F0-4EA8-922A-C21006FB5AB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80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A6104239-5842-467B-A09D-4193CE28CF54}" type="datetime1">
              <a:rPr lang="en-US" smtClean="0"/>
              <a:t>9/5/2016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1120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530ED1-5499-413A-B766-7A2692033334}"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9713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Microsoft Ignite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 7:27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5527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A2B2ED8-C573-45EF-BF68-CEC19505703A}"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 7:27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endParaRPr>
          </a:p>
        </p:txBody>
      </p:sp>
      <p:sp>
        <p:nvSpPr>
          <p:cNvPr id="6" name="Footer Placeholder 5"/>
          <p:cNvSpPr>
            <a:spLocks noGrp="1"/>
          </p:cNvSpPr>
          <p:nvPr>
            <p:ph type="ftr" sz="quarter" idx="13"/>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1470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453B4A1-23F0-4EA8-922A-C21006FB5AB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30317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Windows 10 is designed to protect you from modern security treats and we’ve organized our efforts around the following pillars including secure device/hardware, secure identities, information protection and threat resistance.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Within each of these pillars you will find the largest set of security improvements we’ve ever delivered in a single release. More importantly those improvements will prove deeply impactful exactly where your organization needs</a:t>
            </a:r>
            <a:r>
              <a:rPr lang="en-US" sz="900" kern="1200" baseline="0" dirty="0">
                <a:solidFill>
                  <a:schemeClr val="tx1"/>
                </a:solidFill>
                <a:effectLst/>
                <a:latin typeface="Segoe UI Light" pitchFamily="34" charset="0"/>
                <a:ea typeface="+mn-ea"/>
                <a:cs typeface="+mn-cs"/>
              </a:rPr>
              <a:t> it most (security)</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56B6A8-3F07-409A-915F-65FEF8556C1B}"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155769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529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0529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979A0D9-522E-49C3-8F4B-224D71CCE6BF}" type="datetime1">
              <a:rPr lang="en-US" smtClean="0">
                <a:solidFill>
                  <a:prstClr val="black"/>
                </a:solidFill>
              </a:rPr>
              <a:pPr/>
              <a:t>9/5/2016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9247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When it comes to threat resistance this is especially true. We believe that customers who adopt Windows 10 can have the same level of protect that they have on their phones on their desktop. Some trade-offs will need to be made but their manageable and in the end I think you’ll find it’s dramatically less expensive to make those changes than to continue trying to fighting malware threats the way you always have.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56B6A8-3F07-409A-915F-65FEF8556C1B}"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682446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7AB977-69D2-485D-8AAE-F30E79C925DC}" type="datetime1">
              <a:rPr lang="en-US" smtClean="0">
                <a:solidFill>
                  <a:prstClr val="black"/>
                </a:solidFill>
              </a:rPr>
              <a:pPr/>
              <a:t>9/5/2016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734042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196707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solidFill>
                <a:schemeClr val="bg2">
                  <a:lumMod val="25000"/>
                </a:schemeClr>
              </a:solidFil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154857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291854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029744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2417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6686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5075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99133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103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Talk Track</a:t>
            </a:r>
            <a:endParaRPr lang="en-US" sz="900" kern="1200" dirty="0">
              <a:solidFill>
                <a:schemeClr val="tx1"/>
              </a:solidFill>
              <a:effectLst/>
              <a:latin typeface="Segoe UI Light" pitchFamily="34" charset="0"/>
              <a:ea typeface="+mn-ea"/>
              <a:cs typeface="+mn-cs"/>
            </a:endParaRPr>
          </a:p>
          <a:p>
            <a:endParaRPr lang="en-US" sz="900" b="1" baseline="0" dirty="0"/>
          </a:p>
          <a:p>
            <a:r>
              <a:rPr lang="en-US" sz="900" kern="1200" dirty="0">
                <a:solidFill>
                  <a:schemeClr val="tx1"/>
                </a:solidFill>
                <a:effectLst/>
                <a:latin typeface="Segoe UI Light" pitchFamily="34" charset="0"/>
                <a:ea typeface="+mn-ea"/>
                <a:cs typeface="+mn-cs"/>
              </a:rPr>
              <a:t>So what exactly is Device Guard?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It’s a device configuration for Windows that literally locks the device down, just like Microsoft does on Windows Phone, such that it can only run trusted applications. If the app isn’t trusted Windows won’t allow it to run.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Configurable Code Integrity (CCI) policies</a:t>
            </a:r>
            <a:r>
              <a:rPr lang="en-US" sz="900" kern="1200" baseline="0" dirty="0">
                <a:solidFill>
                  <a:schemeClr val="tx1"/>
                </a:solidFill>
                <a:effectLst/>
                <a:latin typeface="Segoe UI Light" pitchFamily="34" charset="0"/>
                <a:ea typeface="+mn-ea"/>
                <a:cs typeface="+mn-cs"/>
              </a:rPr>
              <a:t> for Device Guard are signed meaning that only a new policy that was signed with the same digital signature can replace the existing. This means that even a user or malware with administrative privilege will be unable to change the devices app control configuration.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To help protect Device Guard and the system core (kernel mode) from </a:t>
            </a:r>
            <a:r>
              <a:rPr lang="en-US" sz="900" kern="1200" baseline="0" dirty="0">
                <a:solidFill>
                  <a:schemeClr val="tx1"/>
                </a:solidFill>
                <a:effectLst/>
                <a:latin typeface="Segoe UI Light" pitchFamily="34" charset="0"/>
                <a:ea typeface="+mn-ea"/>
                <a:cs typeface="+mn-cs"/>
              </a:rPr>
              <a:t>zero day and vulnerability exploits </a:t>
            </a:r>
            <a:r>
              <a:rPr lang="en-US" sz="900" kern="1200" dirty="0">
                <a:solidFill>
                  <a:schemeClr val="tx1"/>
                </a:solidFill>
                <a:effectLst/>
                <a:latin typeface="Segoe UI Light" pitchFamily="34" charset="0"/>
                <a:ea typeface="+mn-ea"/>
                <a:cs typeface="+mn-cs"/>
              </a:rPr>
              <a:t>Device Guard uses virtualization based security and the Hyper-Visor</a:t>
            </a:r>
            <a:r>
              <a:rPr lang="en-US" sz="900" kern="1200" baseline="0" dirty="0">
                <a:solidFill>
                  <a:schemeClr val="tx1"/>
                </a:solidFill>
                <a:effectLst/>
                <a:latin typeface="Segoe UI Light" pitchFamily="34" charset="0"/>
                <a:ea typeface="+mn-ea"/>
                <a:cs typeface="+mn-cs"/>
              </a:rPr>
              <a:t> Code Integrity (HVCI) service. This ensures everything running within the system core, like 3</a:t>
            </a:r>
            <a:r>
              <a:rPr lang="en-US" sz="900" kern="1200" baseline="30000" dirty="0">
                <a:solidFill>
                  <a:schemeClr val="tx1"/>
                </a:solidFill>
                <a:effectLst/>
                <a:latin typeface="Segoe UI Light" pitchFamily="34" charset="0"/>
                <a:ea typeface="+mn-ea"/>
                <a:cs typeface="+mn-cs"/>
              </a:rPr>
              <a:t>rd</a:t>
            </a:r>
            <a:r>
              <a:rPr lang="en-US" sz="900" kern="1200" baseline="0" dirty="0">
                <a:solidFill>
                  <a:schemeClr val="tx1"/>
                </a:solidFill>
                <a:effectLst/>
                <a:latin typeface="Segoe UI Light" pitchFamily="34" charset="0"/>
                <a:ea typeface="+mn-ea"/>
                <a:cs typeface="+mn-cs"/>
              </a:rPr>
              <a:t> party kernel mode drivers, are designed securely and safely allocate memory. If not those components will be unable to start.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endParaRPr lang="en-US" sz="900" u="none" kern="1200" baseline="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052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052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5891EF2-C431-4BA9-B96E-821E289BEB25}"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5067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7699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2354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1224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9062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197622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69550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883043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 7:28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66853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84288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0956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Talk Track</a:t>
            </a:r>
            <a:endParaRPr lang="en-US" sz="900" kern="1200" dirty="0">
              <a:solidFill>
                <a:schemeClr val="tx1"/>
              </a:solidFill>
              <a:effectLst/>
              <a:latin typeface="Segoe UI Light" pitchFamily="34" charset="0"/>
              <a:ea typeface="+mn-ea"/>
              <a:cs typeface="+mn-cs"/>
            </a:endParaRPr>
          </a:p>
          <a:p>
            <a:endParaRPr lang="en-US" sz="900" b="1" baseline="0" dirty="0"/>
          </a:p>
          <a:p>
            <a:r>
              <a:rPr lang="en-US" sz="900" kern="1200" dirty="0">
                <a:solidFill>
                  <a:schemeClr val="tx1"/>
                </a:solidFill>
                <a:effectLst/>
                <a:latin typeface="Segoe UI Light" pitchFamily="34" charset="0"/>
                <a:ea typeface="+mn-ea"/>
                <a:cs typeface="+mn-cs"/>
              </a:rPr>
              <a:t>So what exactly is Device Guard?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It’s a device configuration for Windows that literally locks the device down, just like Microsoft does on Windows Phone, such that it can only run trusted applications. If the app isn’t trusted Windows won’t allow it to run.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Configurable Code Integrity (CCI) policies</a:t>
            </a:r>
            <a:r>
              <a:rPr lang="en-US" sz="900" kern="1200" baseline="0" dirty="0">
                <a:solidFill>
                  <a:schemeClr val="tx1"/>
                </a:solidFill>
                <a:effectLst/>
                <a:latin typeface="Segoe UI Light" pitchFamily="34" charset="0"/>
                <a:ea typeface="+mn-ea"/>
                <a:cs typeface="+mn-cs"/>
              </a:rPr>
              <a:t> for Device Guard are signed meaning that only a new policy that was signed with the same digital signature can replace the existing. This means that even a user or malware with administrative privilege will be unable to change the devices app control configuration.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To help protect Device Guard and the system core (kernel mode) from </a:t>
            </a:r>
            <a:r>
              <a:rPr lang="en-US" sz="900" kern="1200" baseline="0" dirty="0">
                <a:solidFill>
                  <a:schemeClr val="tx1"/>
                </a:solidFill>
                <a:effectLst/>
                <a:latin typeface="Segoe UI Light" pitchFamily="34" charset="0"/>
                <a:ea typeface="+mn-ea"/>
                <a:cs typeface="+mn-cs"/>
              </a:rPr>
              <a:t>zero day and vulnerability exploits </a:t>
            </a:r>
            <a:r>
              <a:rPr lang="en-US" sz="900" kern="1200" dirty="0">
                <a:solidFill>
                  <a:schemeClr val="tx1"/>
                </a:solidFill>
                <a:effectLst/>
                <a:latin typeface="Segoe UI Light" pitchFamily="34" charset="0"/>
                <a:ea typeface="+mn-ea"/>
                <a:cs typeface="+mn-cs"/>
              </a:rPr>
              <a:t>Device Guard uses virtualization based security and the Hyper-Visor</a:t>
            </a:r>
            <a:r>
              <a:rPr lang="en-US" sz="900" kern="1200" baseline="0" dirty="0">
                <a:solidFill>
                  <a:schemeClr val="tx1"/>
                </a:solidFill>
                <a:effectLst/>
                <a:latin typeface="Segoe UI Light" pitchFamily="34" charset="0"/>
                <a:ea typeface="+mn-ea"/>
                <a:cs typeface="+mn-cs"/>
              </a:rPr>
              <a:t> Code Integrity (HVCI) service. This ensures everything running within the system core, like 3</a:t>
            </a:r>
            <a:r>
              <a:rPr lang="en-US" sz="900" kern="1200" baseline="30000" dirty="0">
                <a:solidFill>
                  <a:schemeClr val="tx1"/>
                </a:solidFill>
                <a:effectLst/>
                <a:latin typeface="Segoe UI Light" pitchFamily="34" charset="0"/>
                <a:ea typeface="+mn-ea"/>
                <a:cs typeface="+mn-cs"/>
              </a:rPr>
              <a:t>rd</a:t>
            </a:r>
            <a:r>
              <a:rPr lang="en-US" sz="900" kern="1200" baseline="0" dirty="0">
                <a:solidFill>
                  <a:schemeClr val="tx1"/>
                </a:solidFill>
                <a:effectLst/>
                <a:latin typeface="Segoe UI Light" pitchFamily="34" charset="0"/>
                <a:ea typeface="+mn-ea"/>
                <a:cs typeface="+mn-cs"/>
              </a:rPr>
              <a:t> party kernel mode drivers, are designed securely and safely allocate memory. If not those components will be unable to start.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endParaRPr lang="en-US" sz="900" u="none" kern="1200" baseline="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052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052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5891EF2-C431-4BA9-B96E-821E289BEB25}"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7675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56452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6133429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187460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25919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34498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2332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Next let’s talk about zero day’s which is something that customers are constantly asking about. The challenge with a zero day is you don’t know about it until the day it’s used by someone and of course by then it’s too late.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Since it’s impossible to imagine vulnerabilities not being discovered in software we’re investing in defenses that can eliminate to at least mitigate the impact they can have. Some of these mitigations we’ve already talked about earlier when we talked about Platform and App security but I thought I’d show you the impact that these mitigations have had for IE and its users. </a:t>
            </a:r>
          </a:p>
          <a:p>
            <a:endParaRPr lang="en-US" sz="900" b="1"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225042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 7:29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37467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ED5EE6F-AA49-4B46-BEBE-E8F47E87BFA0}"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87311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9C8B79D-35A9-47A5-B5E8-DBC8B706EE0B}"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3706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Device Guard supported both Universal and Win32 apps. Trust is established when apps are signed using either the Windows store publishing process or a web service that ISV’s and Enterprises can use to sign their own applications.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signatures that Microsoft uses to sign apps aren’t any old signatures. They’re special and either roll up to their certificate authority, one you trust, or your own. In other words the apps need to be more than signed. They need to be signed using a signature that Microsoft or you believe is trustworthy.  </a:t>
            </a:r>
          </a:p>
          <a:p>
            <a:r>
              <a:rPr lang="en-US" sz="900" kern="1200" dirty="0">
                <a:solidFill>
                  <a:schemeClr val="tx1"/>
                </a:solidFill>
                <a:effectLst/>
                <a:latin typeface="Segoe UI Light" pitchFamily="34" charset="0"/>
                <a:ea typeface="+mn-ea"/>
                <a:cs typeface="+mn-cs"/>
              </a:rPr>
              <a:t> </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The apps signing process is automatic for apps that are published through the Windows store.  For ISV’s and Enterprises that want to sign their own apps, Microsoft offers a secured app</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signing service on the Business Store Portal  (</a:t>
            </a:r>
            <a:r>
              <a:rPr lang="en-US" sz="900" u="none" kern="1200" dirty="0">
                <a:solidFill>
                  <a:schemeClr val="tx1"/>
                </a:solidFill>
                <a:effectLst/>
                <a:latin typeface="Segoe UI Light" pitchFamily="34" charset="0"/>
                <a:ea typeface="+mn-ea"/>
                <a:cs typeface="+mn-cs"/>
                <a:hlinkClick r:id="rId3"/>
              </a:rPr>
              <a:t>https://businessstore.microsoft.com/</a:t>
            </a:r>
            <a:r>
              <a:rPr lang="en-US" sz="900" u="none" kern="1200" dirty="0">
                <a:solidFill>
                  <a:schemeClr val="tx1"/>
                </a:solidFill>
                <a:effectLst/>
                <a:latin typeface="Segoe UI Light" pitchFamily="34" charset="0"/>
                <a:ea typeface="+mn-ea"/>
                <a:cs typeface="+mn-cs"/>
              </a:rPr>
              <a:t>). With this service </a:t>
            </a:r>
            <a:r>
              <a:rPr lang="en-US" sz="900" u="none" kern="1200" baseline="0" dirty="0">
                <a:solidFill>
                  <a:schemeClr val="tx1"/>
                </a:solidFill>
                <a:effectLst/>
                <a:latin typeface="Segoe UI Light" pitchFamily="34" charset="0"/>
                <a:ea typeface="+mn-ea"/>
                <a:cs typeface="+mn-cs"/>
              </a:rPr>
              <a:t>its easy for organizations to sign any app including those from 3</a:t>
            </a:r>
            <a:r>
              <a:rPr lang="en-US" sz="900" u="none" kern="1200" baseline="30000" dirty="0">
                <a:solidFill>
                  <a:schemeClr val="tx1"/>
                </a:solidFill>
                <a:effectLst/>
                <a:latin typeface="Segoe UI Light" pitchFamily="34" charset="0"/>
                <a:ea typeface="+mn-ea"/>
                <a:cs typeface="+mn-cs"/>
              </a:rPr>
              <a:t>rd</a:t>
            </a:r>
            <a:r>
              <a:rPr lang="en-US" sz="900" u="none" kern="1200" baseline="0" dirty="0">
                <a:solidFill>
                  <a:schemeClr val="tx1"/>
                </a:solidFill>
                <a:effectLst/>
                <a:latin typeface="Segoe UI Light" pitchFamily="34" charset="0"/>
                <a:ea typeface="+mn-ea"/>
                <a:cs typeface="+mn-cs"/>
              </a:rPr>
              <a:t> parties.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webs service can sign actual binaries or it can sign what is called a catalog file, which is basically a hash table for the apps binaries. The catalog file can easily be generated using a tool that can snapshot a system that is in a desired state or alternatively the app setup process can be monitored. In either case a catalog file can generated as the output, merged with others, etc.</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052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052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8BB1931-2991-479A-B47F-6291ADF23EB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65904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F31F175-919D-4CEE-B253-B23864FB82D5}"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938900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9AC8943-25C3-4414-89B0-10E1525F61A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273214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649B41B-B6EA-4F20-9F46-A6E686319B9F}"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89168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7AC4EC1-73BD-47A0-ACF9-FB2ED940F6AC}"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868498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 7:29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55498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4D740C-3149-44AE-BF1C-F61678A69DB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594492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4D740C-3149-44AE-BF1C-F61678A69DB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077626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781F342-3729-4412-9682-E794E22C683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723028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 7:29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049695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9/5/2016 7:19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So once we have a pretty strong assurance that device integrity can be maintained and that a tamper free version of Windows will start but how do we protect the rest of the platform? That’s where our investments in platform integrity come into play.</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Once Windows start on the device one of the very first actions it talks to start the Windows Trusted Boot feature. This feature picks up where UEFI Secure Boot finishes and provides the same type of protection as Windows start up its system core (kernel), privileged drivers, and system defenses such as the antimalware solution. The idea here that if we can prevent malware from being able to start early in the boot process and system defenses we can prevent it from hiding from them. Like UEFI Secure Boot this is an architectural change that effectively eliminates the potential for rootkit attacks, meaning those that gain system access by tampering with the Windows boot process.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In another example of our “trust but verify” mentality Windows runs a process called Measured Boot which like UEFI can use the system TPM to locally or remotely confirm that Windows boot process started tamper free.</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Unlike Windows 7 and 8 where all processes are started and thus under the control of the Windows system core (kernel) some critical system process have been moved into a secure execution environment that run isolated from the core operating system. On devices with Virtualizations Extensions (e.g.: Intel </a:t>
            </a:r>
            <a:r>
              <a:rPr lang="en-US" sz="900" kern="1200" dirty="0" err="1">
                <a:solidFill>
                  <a:schemeClr val="tx1"/>
                </a:solidFill>
                <a:effectLst/>
                <a:latin typeface="Segoe UI Light" pitchFamily="34" charset="0"/>
                <a:ea typeface="+mn-ea"/>
                <a:cs typeface="+mn-cs"/>
              </a:rPr>
              <a:t>iCore</a:t>
            </a:r>
            <a:r>
              <a:rPr lang="en-US" sz="900" kern="1200" dirty="0">
                <a:solidFill>
                  <a:schemeClr val="tx1"/>
                </a:solidFill>
                <a:effectLst/>
                <a:latin typeface="Segoe UI Light" pitchFamily="34" charset="0"/>
                <a:ea typeface="+mn-ea"/>
                <a:cs typeface="+mn-cs"/>
              </a:rPr>
              <a:t> processors and others (AMD) like it) we can boot a Hyper-V hypervisor and start an instance of Windows as well as an instance of the secure execution environment in parallel. We call this technology a Virtual Based Security Mode (VBS).</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VBS will host select Windows processes in what is effectively a secure container. Processes in this container are effectively immune to tampering my Windows even if the system has been fully breached and the attacker has full Admin or System level access. We’ll talk more about what processes run within the VSM later on in the system but since I’m into spoilers I’ll tell you now. Windows 10 will run the Hyper Visor Code Integrity (for Device Guard)  and the Authentication Broker (LSA Service) (Credential Guard).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last thing worth talking about is yet another “trust but verify” feature. So far we’ve just talked about features enable verification but we haven’t talked about features that actually do verification. With </a:t>
            </a:r>
            <a:r>
              <a:rPr lang="en-US" sz="900" dirty="0">
                <a:solidFill>
                  <a:srgbClr val="FFFFFF"/>
                </a:solidFill>
                <a:cs typeface="Segoe UI Semibold" panose="020B0702040204020203" pitchFamily="34" charset="0"/>
              </a:rPr>
              <a:t>Windows Device Health Attestation (WDHA) the integrity and health of a device can be remotely validated</a:t>
            </a:r>
            <a:r>
              <a:rPr lang="en-US" sz="900" kern="1200" dirty="0">
                <a:solidFill>
                  <a:schemeClr val="tx1"/>
                </a:solidFill>
                <a:effectLst/>
                <a:latin typeface="Segoe UI Light" pitchFamily="34" charset="0"/>
                <a:ea typeface="+mn-ea"/>
                <a:cs typeface="+mn-cs"/>
              </a:rPr>
              <a:t>. When </a:t>
            </a:r>
            <a:r>
              <a:rPr lang="en-US" sz="900" dirty="0">
                <a:solidFill>
                  <a:srgbClr val="FFFFFF"/>
                </a:solidFill>
                <a:cs typeface="Segoe UI Semibold" panose="020B0702040204020203" pitchFamily="34" charset="0"/>
              </a:rPr>
              <a:t>WDHA</a:t>
            </a:r>
            <a:r>
              <a:rPr lang="en-US" sz="900" kern="1200" dirty="0">
                <a:solidFill>
                  <a:schemeClr val="tx1"/>
                </a:solidFill>
                <a:effectLst/>
                <a:latin typeface="Segoe UI Light" pitchFamily="34" charset="0"/>
                <a:ea typeface="+mn-ea"/>
                <a:cs typeface="+mn-cs"/>
              </a:rPr>
              <a:t> is used with a management system such as a MDM solution like Intune, or even a 3</a:t>
            </a:r>
            <a:r>
              <a:rPr lang="en-US" sz="900" kern="1200" baseline="30000" dirty="0">
                <a:solidFill>
                  <a:schemeClr val="tx1"/>
                </a:solidFill>
                <a:effectLst/>
                <a:latin typeface="Segoe UI Light" pitchFamily="34" charset="0"/>
                <a:ea typeface="+mn-ea"/>
                <a:cs typeface="+mn-cs"/>
              </a:rPr>
              <a:t>rd</a:t>
            </a:r>
            <a:r>
              <a:rPr lang="en-US" sz="900" kern="1200" dirty="0">
                <a:solidFill>
                  <a:schemeClr val="tx1"/>
                </a:solidFill>
                <a:effectLst/>
                <a:latin typeface="Segoe UI Light" pitchFamily="34" charset="0"/>
                <a:ea typeface="+mn-ea"/>
                <a:cs typeface="+mn-cs"/>
              </a:rPr>
              <a:t> party system, access to resources can be based on a device’s health state. This is called conditional access. </a:t>
            </a:r>
          </a:p>
          <a:p>
            <a:pPr fontAlgn="ct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5888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When we talk about Platform and Apps security we’re focusing on ensuring the platform and apps can’t be manipulated or controlled with while they are running. This is different than how we think about Device and Platform integrity where we’re for the most part talking about attacks that literally change, possibly replace, device firmware or the OS components themselves.</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typical attack vector here where the attack exploits vulnerabilities in the platform or apps thus enabling them gain control of its functions. From here attacks go after users identity, data, or they’ll use the device for their own purposes (e.g.: </a:t>
            </a:r>
            <a:r>
              <a:rPr lang="en-US" sz="900" kern="1200" dirty="0" err="1">
                <a:solidFill>
                  <a:schemeClr val="tx1"/>
                </a:solidFill>
                <a:effectLst/>
                <a:latin typeface="Segoe UI Light" pitchFamily="34" charset="0"/>
                <a:ea typeface="+mn-ea"/>
                <a:cs typeface="+mn-cs"/>
              </a:rPr>
              <a:t>BotNet</a:t>
            </a:r>
            <a:r>
              <a:rPr lang="en-US" sz="900" kern="1200" dirty="0">
                <a:solidFill>
                  <a:schemeClr val="tx1"/>
                </a:solidFill>
                <a:effectLst/>
                <a:latin typeface="Segoe UI Light" pitchFamily="34" charset="0"/>
                <a:ea typeface="+mn-ea"/>
                <a:cs typeface="+mn-cs"/>
              </a:rPr>
              <a:t> for sending spam, </a:t>
            </a:r>
            <a:r>
              <a:rPr lang="en-US" sz="900" kern="1200" dirty="0" err="1">
                <a:solidFill>
                  <a:schemeClr val="tx1"/>
                </a:solidFill>
                <a:effectLst/>
                <a:latin typeface="Segoe UI Light" pitchFamily="34" charset="0"/>
                <a:ea typeface="+mn-ea"/>
                <a:cs typeface="+mn-cs"/>
              </a:rPr>
              <a:t>DDoS</a:t>
            </a:r>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reality when it comes to vulnerabilities is that as long as human being are writing software they’ll continue to introduce vulnerabilities into their code. Some organizations will better than others and I’m happy to say that Microsoft is a leader in code quality we have the fewest vulnerabilities per line of code than about anyone in the world. We’re proud of our accomplishments here and we share our process, which we call Security Development Lifecycle, with the world such that they can take advantage of our expertise in the area.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With Windows 10 we have a deep bench of functionality it that is designed to deal with the eventuality that vulnerabilities will be discovered in the platform or the apps running on top of it. We call these vulnerability mitigations and they’re designed to prevent attackers from being able to manipulate app functional are already running system in memory.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The typical vulnerability exploit enables the attacker to replace function of an application running in system memory with their own. From here this malicious function will very likely initiate the installation of additional malware which will give the attacker much broader control and access to the system.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4165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2565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 Track</a:t>
            </a:r>
            <a:r>
              <a:rPr lang="en-US" dirty="0"/>
              <a:t> </a:t>
            </a:r>
          </a:p>
          <a:p>
            <a:endParaRPr lang="en-US" dirty="0"/>
          </a:p>
          <a:p>
            <a:r>
              <a:rPr lang="en-US" sz="900" kern="1200" dirty="0">
                <a:solidFill>
                  <a:schemeClr val="tx1"/>
                </a:solidFill>
                <a:effectLst/>
                <a:latin typeface="Segoe UI Light" pitchFamily="34" charset="0"/>
                <a:ea typeface="+mn-ea"/>
                <a:cs typeface="+mn-cs"/>
              </a:rPr>
              <a:t>Like with Credential Guard the isolation of the Hyper-Visor</a:t>
            </a:r>
            <a:r>
              <a:rPr lang="en-US" sz="900" kern="1200" baseline="0" dirty="0">
                <a:solidFill>
                  <a:schemeClr val="tx1"/>
                </a:solidFill>
                <a:effectLst/>
                <a:latin typeface="Segoe UI Light" pitchFamily="34" charset="0"/>
                <a:ea typeface="+mn-ea"/>
                <a:cs typeface="+mn-cs"/>
              </a:rPr>
              <a:t> Code Integrity (HVCI) </a:t>
            </a:r>
            <a:r>
              <a:rPr lang="en-US" sz="900" kern="1200" dirty="0">
                <a:solidFill>
                  <a:schemeClr val="tx1"/>
                </a:solidFill>
                <a:effectLst/>
                <a:latin typeface="Segoe UI Light" pitchFamily="34" charset="0"/>
                <a:ea typeface="+mn-ea"/>
                <a:cs typeface="+mn-cs"/>
              </a:rPr>
              <a:t>process is what makes Device Guard highly</a:t>
            </a:r>
            <a:r>
              <a:rPr lang="en-US" sz="900" kern="1200" baseline="0" dirty="0">
                <a:solidFill>
                  <a:schemeClr val="tx1"/>
                </a:solidFill>
                <a:effectLst/>
                <a:latin typeface="Segoe UI Light" pitchFamily="34" charset="0"/>
                <a:ea typeface="+mn-ea"/>
                <a:cs typeface="+mn-cs"/>
              </a:rPr>
              <a:t> resistant to sophisticated hacking attempts and inevitably it will prove difficult to bypass Device Guards app control policies. It is unique in this way vs any of the other app control solutions in the marketplace. </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9/5/2016 7:27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3782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02380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6114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813311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image" Target="../media/image1.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8" r:id="rId24"/>
    <p:sldLayoutId id="2147484269" r:id="rId25"/>
    <p:sldLayoutId id="2147484270"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9.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8.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rapid7/metasploit-framework/blob/master/data/js/memory/heap_spray.js" TargetMode="External"/><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hyperlink" Target="https://msdn.microsoft.com/en-us/library/jj676915(v=vs.85).aspx" TargetMode="External"/><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blogs.windows.com/msedgedev/2015/11/17/microsoft-edge-module-code-integrity/" TargetMode="External"/><Relationship Id="rId7"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1.xml"/><Relationship Id="rId5" Type="http://schemas.openxmlformats.org/officeDocument/2006/relationships/hyperlink" Target="https://github.com/rapid7/metasploit-framework/blob/abd76c50000e75bcac0616b96cd8583e1df3927f/external/source/exploits/CVE-2014-0322/AsXploit.as" TargetMode="Externa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7.xml"/><Relationship Id="rId1" Type="http://schemas.openxmlformats.org/officeDocument/2006/relationships/slideLayout" Target="../slideLayouts/slideLayout11.xml"/><Relationship Id="rId5" Type="http://schemas.openxmlformats.org/officeDocument/2006/relationships/chart" Target="../charts/chart5.xml"/><Relationship Id="rId4" Type="http://schemas.openxmlformats.org/officeDocument/2006/relationships/chart" Target="../charts/char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200" dirty="0"/>
              <a:t>Windows 10 Enterprise E3 in CSP</a:t>
            </a:r>
            <a:br>
              <a:rPr lang="en-US" sz="3600" dirty="0"/>
            </a:br>
            <a:r>
              <a:rPr lang="en-US" sz="2800" i="1" dirty="0"/>
              <a:t>Security</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2" y="221128"/>
            <a:ext cx="11887878" cy="917444"/>
          </a:xfrm>
        </p:spPr>
        <p:txBody>
          <a:bodyPr/>
          <a:lstStyle/>
          <a:p>
            <a:r>
              <a:rPr lang="en-US" spc="-150" dirty="0"/>
              <a:t>Credential Guard in VBS Environment = Decisive Mitigation</a:t>
            </a:r>
          </a:p>
        </p:txBody>
      </p:sp>
      <p:sp>
        <p:nvSpPr>
          <p:cNvPr id="9" name="Rectangle 8"/>
          <p:cNvSpPr/>
          <p:nvPr/>
        </p:nvSpPr>
        <p:spPr bwMode="auto">
          <a:xfrm>
            <a:off x="884994" y="1821100"/>
            <a:ext cx="3504703" cy="3733269"/>
          </a:xfrm>
          <a:prstGeom prst="rect">
            <a:avLst/>
          </a:prstGeom>
          <a:solidFill>
            <a:schemeClr val="bg1">
              <a:lumMod val="95000"/>
            </a:schemeClr>
          </a:solidFill>
          <a:ln>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Virtualization Based Security (VBS) Environment</a:t>
            </a:r>
          </a:p>
        </p:txBody>
      </p:sp>
      <p:sp>
        <p:nvSpPr>
          <p:cNvPr id="4" name="Rectangle 3"/>
          <p:cNvSpPr/>
          <p:nvPr/>
        </p:nvSpPr>
        <p:spPr>
          <a:xfrm>
            <a:off x="1037371" y="4372125"/>
            <a:ext cx="3238041" cy="344165"/>
          </a:xfrm>
          <a:prstGeom prst="rect">
            <a:avLst/>
          </a:prstGeom>
          <a:solidFill>
            <a:schemeClr val="tx1">
              <a:lumMod val="40000"/>
              <a:lumOff val="6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86494" rIns="186494" bIns="186494" numCol="1" spcCol="0" rtlCol="0" fromWordArt="0" anchor="ctr" anchorCtr="0" forceAA="0" compatLnSpc="1">
            <a:prstTxWarp prst="textNoShape">
              <a:avLst/>
            </a:prstTxWarp>
            <a:noAutofit/>
          </a:bodyPr>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2000" b="0" i="0" u="none" strike="noStrike" kern="0" cap="none" spc="-10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anose="020B0502040204020203" pitchFamily="34" charset="0"/>
              </a:rPr>
              <a:t>Kernel</a:t>
            </a:r>
          </a:p>
        </p:txBody>
      </p:sp>
      <p:sp>
        <p:nvSpPr>
          <p:cNvPr id="6" name="Rectangle 5"/>
          <p:cNvSpPr/>
          <p:nvPr/>
        </p:nvSpPr>
        <p:spPr bwMode="auto">
          <a:xfrm>
            <a:off x="1037372" y="2086450"/>
            <a:ext cx="914270" cy="209651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54" tIns="146283" rIns="182854" bIns="146283"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err="1">
                <a:ln>
                  <a:noFill/>
                </a:ln>
                <a:solidFill>
                  <a:srgbClr val="505050"/>
                </a:solidFill>
                <a:effectLst/>
                <a:uLnTx/>
                <a:uFillTx/>
                <a:latin typeface="Segoe UI"/>
                <a:ea typeface="Segoe UI" pitchFamily="34" charset="0"/>
                <a:cs typeface="Segoe UI" pitchFamily="34" charset="0"/>
              </a:rPr>
              <a:t>Devce</a:t>
            </a:r>
            <a:r>
              <a:rPr kumimoji="0" lang="en-US" sz="20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Guard</a:t>
            </a:r>
            <a:endParaRPr kumimoji="0" lang="en-US" sz="2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 name="Rectangle 10"/>
          <p:cNvSpPr/>
          <p:nvPr/>
        </p:nvSpPr>
        <p:spPr>
          <a:xfrm>
            <a:off x="905628" y="5698019"/>
            <a:ext cx="10798231" cy="502552"/>
          </a:xfrm>
          <a:prstGeom prst="rect">
            <a:avLst/>
          </a:prstGeom>
          <a:solidFill>
            <a:schemeClr val="tx1">
              <a:lumMod val="60000"/>
              <a:lumOff val="4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86494" rIns="186494" bIns="186494" numCol="1" spcCol="0" rtlCol="0" fromWordArt="0" anchor="ctr" anchorCtr="0" forceAA="0" compatLnSpc="1">
            <a:prstTxWarp prst="textNoShape">
              <a:avLst/>
            </a:prstTxWarp>
            <a:noAutofit/>
          </a:bodyPr>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2400" b="0" i="0" u="none" strike="noStrike" kern="0" cap="none" spc="-10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anose="020B0502040204020203" pitchFamily="34" charset="0"/>
              </a:rPr>
              <a:t>Hypervisor</a:t>
            </a:r>
          </a:p>
        </p:txBody>
      </p:sp>
      <p:sp>
        <p:nvSpPr>
          <p:cNvPr id="12" name="Rectangle 11"/>
          <p:cNvSpPr/>
          <p:nvPr/>
        </p:nvSpPr>
        <p:spPr>
          <a:xfrm>
            <a:off x="884993" y="6316262"/>
            <a:ext cx="10818866" cy="531737"/>
          </a:xfrm>
          <a:prstGeom prst="rect">
            <a:avLst/>
          </a:prstGeom>
          <a:solidFill>
            <a:schemeClr val="tx1">
              <a:lumMod val="5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86494" rIns="186494" bIns="186494" numCol="1" spcCol="0" rtlCol="0" fromWordArt="0" anchor="ctr" anchorCtr="0" forceAA="0" compatLnSpc="1">
            <a:prstTxWarp prst="textNoShape">
              <a:avLst/>
            </a:prstTxWarp>
            <a:noAutofit/>
          </a:bodyPr>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2400" b="0" i="0" u="none" strike="noStrike" kern="0" cap="none" spc="-10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anose="020B0502040204020203" pitchFamily="34" charset="0"/>
              </a:rPr>
              <a:t>Hardware</a:t>
            </a:r>
          </a:p>
        </p:txBody>
      </p:sp>
      <p:grpSp>
        <p:nvGrpSpPr>
          <p:cNvPr id="15" name="Group 14"/>
          <p:cNvGrpSpPr/>
          <p:nvPr/>
        </p:nvGrpSpPr>
        <p:grpSpPr>
          <a:xfrm>
            <a:off x="4846832" y="983020"/>
            <a:ext cx="6857027" cy="4571350"/>
            <a:chOff x="4475503" y="-82551"/>
            <a:chExt cx="7229134" cy="4571999"/>
          </a:xfrm>
        </p:grpSpPr>
        <p:sp>
          <p:nvSpPr>
            <p:cNvPr id="5" name="Rectangle 4"/>
            <p:cNvSpPr/>
            <p:nvPr/>
          </p:nvSpPr>
          <p:spPr>
            <a:xfrm>
              <a:off x="4475503" y="-82551"/>
              <a:ext cx="7229134" cy="4571999"/>
            </a:xfrm>
            <a:prstGeom prst="rect">
              <a:avLst/>
            </a:prstGeom>
            <a:solidFill>
              <a:schemeClr val="bg1">
                <a:lumMod val="95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86494" rIns="186494" bIns="186494" numCol="1" spcCol="0" rtlCol="0" fromWordArt="0" anchor="b" anchorCtr="0" forceAA="0" compatLnSpc="1">
              <a:prstTxWarp prst="textNoShape">
                <a:avLst/>
              </a:prstTxWarp>
              <a:noAutofit/>
            </a:bodyPr>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2400" b="0" i="0" u="none" strike="noStrike" kern="0" cap="none" spc="-102" normalizeH="0" baseline="0" noProof="0" dirty="0">
                  <a:ln>
                    <a:noFill/>
                  </a:ln>
                  <a:solidFill>
                    <a:srgbClr val="505050"/>
                  </a:solidFill>
                  <a:effectLst/>
                  <a:uLnTx/>
                  <a:uFillTx/>
                  <a:latin typeface="Segoe UI"/>
                  <a:ea typeface="Segoe UI" pitchFamily="34" charset="0"/>
                  <a:cs typeface="Segoe UI" panose="020B0502040204020203" pitchFamily="34" charset="0"/>
                </a:rPr>
                <a:t>Windows</a:t>
              </a:r>
            </a:p>
          </p:txBody>
        </p:sp>
        <p:sp>
          <p:nvSpPr>
            <p:cNvPr id="13" name="Rectangle 12"/>
            <p:cNvSpPr/>
            <p:nvPr/>
          </p:nvSpPr>
          <p:spPr>
            <a:xfrm>
              <a:off x="4651545" y="3803649"/>
              <a:ext cx="6877050" cy="533066"/>
            </a:xfrm>
            <a:prstGeom prst="rect">
              <a:avLst/>
            </a:prstGeom>
            <a:solidFill>
              <a:schemeClr val="tx1">
                <a:lumMod val="40000"/>
                <a:lumOff val="6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86494" rIns="186494" bIns="186494" numCol="1" spcCol="0" rtlCol="0" fromWordArt="0" anchor="ctr" anchorCtr="0" forceAA="0" compatLnSpc="1">
              <a:prstTxWarp prst="textNoShape">
                <a:avLst/>
              </a:prstTxWarp>
              <a:noAutofit/>
            </a:bodyPr>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2000" b="0" i="0" u="none" strike="noStrike" kern="0" cap="none" spc="-10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anose="020B0502040204020203" pitchFamily="34" charset="0"/>
                </a:rPr>
                <a:t>Kernel</a:t>
              </a:r>
            </a:p>
          </p:txBody>
        </p:sp>
        <p:sp>
          <p:nvSpPr>
            <p:cNvPr id="14" name="Rectangle 13"/>
            <p:cNvSpPr/>
            <p:nvPr/>
          </p:nvSpPr>
          <p:spPr bwMode="auto">
            <a:xfrm>
              <a:off x="4651545" y="67930"/>
              <a:ext cx="6877050" cy="2286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Apps</a:t>
              </a:r>
            </a:p>
          </p:txBody>
        </p:sp>
      </p:grpSp>
      <p:sp>
        <p:nvSpPr>
          <p:cNvPr id="25" name="Rectangle 24"/>
          <p:cNvSpPr/>
          <p:nvPr/>
        </p:nvSpPr>
        <p:spPr bwMode="auto">
          <a:xfrm>
            <a:off x="2180211" y="2080787"/>
            <a:ext cx="895223" cy="209651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54" tIns="146283" rIns="182854" bIns="146283"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err="1">
                <a:ln>
                  <a:noFill/>
                </a:ln>
                <a:solidFill>
                  <a:srgbClr val="505050"/>
                </a:solidFill>
                <a:effectLst/>
                <a:uLnTx/>
                <a:uFillTx/>
                <a:latin typeface="Segoe UI"/>
                <a:ea typeface="Segoe UI" pitchFamily="34" charset="0"/>
                <a:cs typeface="Segoe UI" pitchFamily="34" charset="0"/>
              </a:rPr>
              <a:t>Trustlet</a:t>
            </a:r>
            <a:r>
              <a:rPr kumimoji="0" lang="en-US" sz="20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#2</a:t>
            </a:r>
            <a:endParaRPr kumimoji="0" lang="en-US" sz="2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26" name="Rectangle 25"/>
          <p:cNvSpPr/>
          <p:nvPr/>
        </p:nvSpPr>
        <p:spPr bwMode="auto">
          <a:xfrm>
            <a:off x="3370325" y="2057743"/>
            <a:ext cx="868176" cy="209651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54" tIns="146283" rIns="182854" bIns="146283"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err="1">
                <a:ln>
                  <a:noFill/>
                </a:ln>
                <a:solidFill>
                  <a:srgbClr val="505050"/>
                </a:solidFill>
                <a:effectLst/>
                <a:uLnTx/>
                <a:uFillTx/>
                <a:latin typeface="Segoe UI"/>
                <a:ea typeface="Segoe UI" pitchFamily="34" charset="0"/>
                <a:cs typeface="Segoe UI" pitchFamily="34" charset="0"/>
              </a:rPr>
              <a:t>Trustlet</a:t>
            </a:r>
            <a:r>
              <a:rPr kumimoji="0" lang="en-US" sz="20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#3</a:t>
            </a:r>
            <a:endParaRPr kumimoji="0" lang="en-US" sz="2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6" name="Rectangle 15"/>
          <p:cNvSpPr/>
          <p:nvPr/>
        </p:nvSpPr>
        <p:spPr>
          <a:xfrm>
            <a:off x="5013812" y="3571865"/>
            <a:ext cx="6514030" cy="1153154"/>
          </a:xfrm>
          <a:prstGeom prst="rect">
            <a:avLst/>
          </a:prstGeom>
          <a:solidFill>
            <a:schemeClr val="tx1">
              <a:lumMod val="40000"/>
              <a:lumOff val="60000"/>
              <a:alpha val="75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86494" rIns="186494" bIns="186494" numCol="1" spcCol="0" rtlCol="0" fromWordArt="0" anchor="ctr" anchorCtr="0" forceAA="0" compatLnSpc="1">
            <a:prstTxWarp prst="textNoShape">
              <a:avLst/>
            </a:prstTxWarp>
            <a:noAutofit/>
          </a:bodyPr>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Windows Platform Services</a:t>
            </a:r>
          </a:p>
        </p:txBody>
      </p:sp>
      <p:sp>
        <p:nvSpPr>
          <p:cNvPr id="3" name="Right Arrow 2"/>
          <p:cNvSpPr/>
          <p:nvPr/>
        </p:nvSpPr>
        <p:spPr bwMode="auto">
          <a:xfrm rot="10800000">
            <a:off x="4281148" y="4021856"/>
            <a:ext cx="647609" cy="385310"/>
          </a:xfrm>
          <a:prstGeom prst="rightArrow">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FFFF">
                  <a:lumMod val="50000"/>
                </a:srgbClr>
              </a:solidFill>
              <a:effectLst/>
              <a:uLnTx/>
              <a:uFillTx/>
              <a:latin typeface="Segoe UI"/>
              <a:ea typeface="Segoe UI" pitchFamily="34" charset="0"/>
              <a:cs typeface="Segoe UI" pitchFamily="34" charset="0"/>
            </a:endParaRPr>
          </a:p>
        </p:txBody>
      </p:sp>
      <p:sp>
        <p:nvSpPr>
          <p:cNvPr id="17" name="Right Arrow 16"/>
          <p:cNvSpPr/>
          <p:nvPr/>
        </p:nvSpPr>
        <p:spPr bwMode="auto">
          <a:xfrm>
            <a:off x="4328426" y="3492897"/>
            <a:ext cx="647609" cy="385311"/>
          </a:xfrm>
          <a:prstGeom prst="rightArrow">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FFFF">
                  <a:lumMod val="50000"/>
                </a:srgbClr>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194108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Integrity</a:t>
            </a:r>
          </a:p>
        </p:txBody>
      </p:sp>
    </p:spTree>
    <p:extLst>
      <p:ext uri="{BB962C8B-B14F-4D97-AF65-F5344CB8AC3E}">
        <p14:creationId xmlns:p14="http://schemas.microsoft.com/office/powerpoint/2010/main" val="34664491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 based security (VBS)</a:t>
            </a:r>
            <a:br>
              <a:rPr lang="en-US" dirty="0"/>
            </a:br>
            <a:endParaRPr lang="en-US" dirty="0"/>
          </a:p>
        </p:txBody>
      </p:sp>
      <p:sp>
        <p:nvSpPr>
          <p:cNvPr id="3" name="Content Placeholder 2"/>
          <p:cNvSpPr>
            <a:spLocks noGrp="1"/>
          </p:cNvSpPr>
          <p:nvPr>
            <p:ph type="body" sz="quarter" idx="10"/>
          </p:nvPr>
        </p:nvSpPr>
        <p:spPr>
          <a:xfrm>
            <a:off x="960437" y="1516062"/>
            <a:ext cx="11277600" cy="3962400"/>
          </a:xfrm>
          <a:prstGeom prst="rect">
            <a:avLst/>
          </a:prstGeom>
        </p:spPr>
        <p:txBody>
          <a:bodyPr>
            <a:noAutofit/>
          </a:bodyPr>
          <a:lstStyle/>
          <a:p>
            <a:pPr lvl="1">
              <a:lnSpc>
                <a:spcPct val="100000"/>
              </a:lnSpc>
              <a:spcBef>
                <a:spcPts val="600"/>
              </a:spcBef>
              <a:spcAft>
                <a:spcPts val="600"/>
              </a:spcAft>
            </a:pPr>
            <a:r>
              <a:rPr lang="en-US" sz="3600" dirty="0">
                <a:solidFill>
                  <a:srgbClr val="0078D7"/>
                </a:solidFill>
                <a:latin typeface="+mj-lt"/>
              </a:rPr>
              <a:t>Secure execution environment isolated from the high-level OS</a:t>
            </a:r>
          </a:p>
          <a:p>
            <a:pPr lvl="1">
              <a:lnSpc>
                <a:spcPct val="100000"/>
              </a:lnSpc>
              <a:spcBef>
                <a:spcPts val="600"/>
              </a:spcBef>
              <a:spcAft>
                <a:spcPts val="600"/>
              </a:spcAft>
            </a:pPr>
            <a:r>
              <a:rPr lang="en-US" sz="3600" dirty="0">
                <a:solidFill>
                  <a:srgbClr val="0078D7"/>
                </a:solidFill>
                <a:latin typeface="+mj-lt"/>
              </a:rPr>
              <a:t>Enhanced OS protection against attacks (including attacks from kernel mode)</a:t>
            </a:r>
          </a:p>
          <a:p>
            <a:pPr lvl="1">
              <a:lnSpc>
                <a:spcPct val="100000"/>
              </a:lnSpc>
              <a:spcBef>
                <a:spcPts val="600"/>
              </a:spcBef>
              <a:spcAft>
                <a:spcPts val="600"/>
              </a:spcAft>
            </a:pPr>
            <a:r>
              <a:rPr lang="en-US" sz="3600" dirty="0">
                <a:solidFill>
                  <a:srgbClr val="0078D7"/>
                </a:solidFill>
                <a:latin typeface="+mj-lt"/>
              </a:rPr>
              <a:t>Protection of secrets (e.g. derived user credentials)</a:t>
            </a:r>
          </a:p>
          <a:p>
            <a:pPr lvl="1">
              <a:lnSpc>
                <a:spcPct val="100000"/>
              </a:lnSpc>
              <a:spcBef>
                <a:spcPts val="600"/>
              </a:spcBef>
              <a:spcAft>
                <a:spcPts val="600"/>
              </a:spcAft>
            </a:pPr>
            <a:r>
              <a:rPr lang="en-US" sz="3600" dirty="0">
                <a:solidFill>
                  <a:srgbClr val="0078D7"/>
                </a:solidFill>
                <a:latin typeface="+mj-lt"/>
              </a:rPr>
              <a:t>Protection of guest VM secrets from the host OS</a:t>
            </a:r>
          </a:p>
        </p:txBody>
      </p:sp>
      <p:sp>
        <p:nvSpPr>
          <p:cNvPr id="4" name="TextBox 3"/>
          <p:cNvSpPr txBox="1"/>
          <p:nvPr/>
        </p:nvSpPr>
        <p:spPr>
          <a:xfrm>
            <a:off x="503237" y="830262"/>
            <a:ext cx="8742710" cy="602961"/>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2700" kern="0" dirty="0">
                <a:solidFill>
                  <a:srgbClr val="0078D7"/>
                </a:solidFill>
                <a:latin typeface="+mj-lt"/>
              </a:rPr>
              <a:t>A new trust boundary for Windows</a:t>
            </a:r>
            <a:endParaRPr lang="en-US" sz="3000" kern="0" dirty="0">
              <a:solidFill>
                <a:srgbClr val="0078D7"/>
              </a:solidFill>
              <a:latin typeface="+mj-lt"/>
            </a:endParaRPr>
          </a:p>
        </p:txBody>
      </p:sp>
    </p:spTree>
    <p:extLst>
      <p:ext uri="{BB962C8B-B14F-4D97-AF65-F5344CB8AC3E}">
        <p14:creationId xmlns:p14="http://schemas.microsoft.com/office/powerpoint/2010/main" val="20104411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KMCI protected by VBS</a:t>
            </a:r>
          </a:p>
        </p:txBody>
      </p:sp>
      <p:sp>
        <p:nvSpPr>
          <p:cNvPr id="3" name="Content Placeholder 2"/>
          <p:cNvSpPr>
            <a:spLocks noGrp="1"/>
          </p:cNvSpPr>
          <p:nvPr>
            <p:ph type="body" sz="quarter" idx="10"/>
          </p:nvPr>
        </p:nvSpPr>
        <p:spPr>
          <a:xfrm>
            <a:off x="960436" y="1365250"/>
            <a:ext cx="11201401" cy="5027612"/>
          </a:xfrm>
          <a:prstGeom prst="rect">
            <a:avLst/>
          </a:prstGeom>
        </p:spPr>
        <p:txBody>
          <a:bodyPr>
            <a:noAutofit/>
          </a:bodyPr>
          <a:lstStyle/>
          <a:p>
            <a:pPr defTabSz="685646" fontAlgn="base">
              <a:lnSpc>
                <a:spcPct val="100000"/>
              </a:lnSpc>
              <a:spcBef>
                <a:spcPts val="600"/>
              </a:spcBef>
              <a:spcAft>
                <a:spcPts val="600"/>
              </a:spcAft>
            </a:pPr>
            <a:r>
              <a:rPr lang="en-US" sz="3600" spc="-38" dirty="0">
                <a:ln w="3175">
                  <a:noFill/>
                </a:ln>
                <a:solidFill>
                  <a:srgbClr val="0078D7"/>
                </a:solidFill>
              </a:rPr>
              <a:t>Code integrity (CI) rules enforced even if a vulnerability allows unauthorized kernel mode memory access</a:t>
            </a:r>
          </a:p>
          <a:p>
            <a:pPr defTabSz="685646" fontAlgn="base">
              <a:lnSpc>
                <a:spcPct val="100000"/>
              </a:lnSpc>
              <a:spcBef>
                <a:spcPts val="600"/>
              </a:spcBef>
              <a:spcAft>
                <a:spcPts val="600"/>
              </a:spcAft>
            </a:pPr>
            <a:r>
              <a:rPr lang="en-US" sz="3600" spc="-38" dirty="0">
                <a:ln w="3175">
                  <a:noFill/>
                </a:ln>
                <a:solidFill>
                  <a:srgbClr val="0078D7"/>
                </a:solidFill>
              </a:rPr>
              <a:t>Memory pages are only marked executable when CI validation succeeds</a:t>
            </a:r>
          </a:p>
          <a:p>
            <a:pPr defTabSz="685646" fontAlgn="base">
              <a:lnSpc>
                <a:spcPct val="100000"/>
              </a:lnSpc>
              <a:spcBef>
                <a:spcPts val="600"/>
              </a:spcBef>
              <a:spcAft>
                <a:spcPts val="600"/>
              </a:spcAft>
            </a:pPr>
            <a:r>
              <a:rPr lang="en-US" sz="3600" spc="-38" dirty="0">
                <a:ln w="3175">
                  <a:noFill/>
                </a:ln>
                <a:solidFill>
                  <a:srgbClr val="0078D7"/>
                </a:solidFill>
              </a:rPr>
              <a:t>Kernel memory cannot be marked both writable and executable</a:t>
            </a:r>
          </a:p>
          <a:p>
            <a:pPr defTabSz="685646" fontAlgn="base">
              <a:lnSpc>
                <a:spcPct val="100000"/>
              </a:lnSpc>
              <a:spcBef>
                <a:spcPts val="600"/>
              </a:spcBef>
              <a:spcAft>
                <a:spcPts val="600"/>
              </a:spcAft>
            </a:pPr>
            <a:r>
              <a:rPr lang="en-US" sz="3600" spc="-38" dirty="0">
                <a:ln w="3175">
                  <a:noFill/>
                </a:ln>
                <a:solidFill>
                  <a:srgbClr val="0078D7"/>
                </a:solidFill>
              </a:rPr>
              <a:t>BUT… not all drivers will be compatible</a:t>
            </a:r>
          </a:p>
          <a:p>
            <a:pPr marL="609525" lvl="1" indent="-257151" defTabSz="685646" fontAlgn="base">
              <a:lnSpc>
                <a:spcPct val="100000"/>
              </a:lnSpc>
              <a:spcBef>
                <a:spcPct val="0"/>
              </a:spcBef>
              <a:spcAft>
                <a:spcPts val="600"/>
              </a:spcAft>
            </a:pPr>
            <a:r>
              <a:rPr lang="en-US" spc="-38" dirty="0">
                <a:ln w="3175">
                  <a:noFill/>
                </a:ln>
                <a:solidFill>
                  <a:srgbClr val="737373"/>
                </a:solidFill>
                <a:latin typeface="+mj-lt"/>
              </a:rPr>
              <a:t>HVCI compatibility required for Redstone certified drivers</a:t>
            </a:r>
          </a:p>
        </p:txBody>
      </p:sp>
    </p:spTree>
    <p:extLst>
      <p:ext uri="{BB962C8B-B14F-4D97-AF65-F5344CB8AC3E}">
        <p14:creationId xmlns:p14="http://schemas.microsoft.com/office/powerpoint/2010/main" val="4308862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525252"/>
                </a:solidFill>
              </a:rPr>
              <a:t>Device Guard and Credential Guard Readiness Tool</a:t>
            </a:r>
            <a:endParaRPr lang="en-US" sz="1800" dirty="0">
              <a:solidFill>
                <a:srgbClr val="0078D7"/>
              </a:solidFill>
            </a:endParaRPr>
          </a:p>
        </p:txBody>
      </p:sp>
      <p:sp>
        <p:nvSpPr>
          <p:cNvPr id="3" name="Text Placeholder 2"/>
          <p:cNvSpPr>
            <a:spLocks noGrp="1"/>
          </p:cNvSpPr>
          <p:nvPr>
            <p:ph type="body" sz="quarter" idx="10"/>
          </p:nvPr>
        </p:nvSpPr>
        <p:spPr>
          <a:xfrm>
            <a:off x="960437" y="1587219"/>
            <a:ext cx="11201400" cy="5456431"/>
          </a:xfrm>
        </p:spPr>
        <p:txBody>
          <a:bodyPr/>
          <a:lstStyle/>
          <a:p>
            <a:pPr defTabSz="685646" fontAlgn="base">
              <a:lnSpc>
                <a:spcPct val="100000"/>
              </a:lnSpc>
              <a:spcBef>
                <a:spcPts val="600"/>
              </a:spcBef>
              <a:spcAft>
                <a:spcPts val="600"/>
              </a:spcAft>
            </a:pPr>
            <a:r>
              <a:rPr lang="en-US" sz="3600" spc="-38" dirty="0">
                <a:ln w="3175">
                  <a:noFill/>
                </a:ln>
                <a:solidFill>
                  <a:srgbClr val="0078D7"/>
                </a:solidFill>
              </a:rPr>
              <a:t>Verify device compatibility with Device Guard and Credential Guard</a:t>
            </a:r>
          </a:p>
          <a:p>
            <a:pPr marL="643810" lvl="1" indent="-291436" defTabSz="685646" fontAlgn="base">
              <a:spcBef>
                <a:spcPct val="0"/>
              </a:spcBef>
              <a:spcAft>
                <a:spcPts val="1350"/>
              </a:spcAft>
            </a:pPr>
            <a:r>
              <a:rPr lang="en-US" spc="-38" dirty="0">
                <a:ln w="3175">
                  <a:noFill/>
                </a:ln>
                <a:solidFill>
                  <a:srgbClr val="737373"/>
                </a:solidFill>
              </a:rPr>
              <a:t>Hardware and virtualization support</a:t>
            </a:r>
          </a:p>
          <a:p>
            <a:pPr marL="643810" lvl="1" indent="-291436" defTabSz="685646" fontAlgn="base">
              <a:spcBef>
                <a:spcPct val="0"/>
              </a:spcBef>
              <a:spcAft>
                <a:spcPts val="1350"/>
              </a:spcAft>
            </a:pPr>
            <a:r>
              <a:rPr lang="en-US" spc="-38" dirty="0">
                <a:ln w="3175">
                  <a:noFill/>
                </a:ln>
                <a:solidFill>
                  <a:srgbClr val="737373"/>
                </a:solidFill>
              </a:rPr>
              <a:t>Driver compatibility with HVCI</a:t>
            </a:r>
          </a:p>
          <a:p>
            <a:pPr defTabSz="685646" fontAlgn="base">
              <a:lnSpc>
                <a:spcPct val="100000"/>
              </a:lnSpc>
              <a:spcBef>
                <a:spcPts val="600"/>
              </a:spcBef>
              <a:spcAft>
                <a:spcPts val="600"/>
              </a:spcAft>
            </a:pPr>
            <a:r>
              <a:rPr lang="en-US" sz="3600" spc="-38" dirty="0">
                <a:ln w="3175">
                  <a:noFill/>
                </a:ln>
                <a:solidFill>
                  <a:srgbClr val="0078D7"/>
                </a:solidFill>
              </a:rPr>
              <a:t>Audit status of DG/CG on systems</a:t>
            </a:r>
          </a:p>
          <a:p>
            <a:pPr defTabSz="685646" fontAlgn="base">
              <a:lnSpc>
                <a:spcPct val="100000"/>
              </a:lnSpc>
              <a:spcBef>
                <a:spcPts val="600"/>
              </a:spcBef>
              <a:spcAft>
                <a:spcPts val="600"/>
              </a:spcAft>
            </a:pPr>
            <a:r>
              <a:rPr lang="en-US" sz="3600" spc="-38" dirty="0">
                <a:ln w="3175">
                  <a:noFill/>
                </a:ln>
                <a:solidFill>
                  <a:srgbClr val="0078D7"/>
                </a:solidFill>
              </a:rPr>
              <a:t>Use SCCM or other management solutions to automate end-to-end deployment of DG/CG</a:t>
            </a:r>
          </a:p>
          <a:p>
            <a:pPr defTabSz="685646" fontAlgn="base">
              <a:lnSpc>
                <a:spcPct val="100000"/>
              </a:lnSpc>
              <a:spcBef>
                <a:spcPts val="600"/>
              </a:spcBef>
              <a:spcAft>
                <a:spcPts val="600"/>
              </a:spcAft>
            </a:pPr>
            <a:r>
              <a:rPr lang="en-US" sz="3600" spc="-38" dirty="0">
                <a:ln w="3175">
                  <a:noFill/>
                </a:ln>
                <a:solidFill>
                  <a:srgbClr val="0078D7"/>
                </a:solidFill>
              </a:rPr>
              <a:t>Can use the tool to automate enablement of DG/CG</a:t>
            </a:r>
          </a:p>
        </p:txBody>
      </p:sp>
      <p:sp>
        <p:nvSpPr>
          <p:cNvPr id="4" name="Rectangle 3"/>
          <p:cNvSpPr/>
          <p:nvPr/>
        </p:nvSpPr>
        <p:spPr>
          <a:xfrm>
            <a:off x="2484437" y="1204911"/>
            <a:ext cx="7771694" cy="382308"/>
          </a:xfrm>
          <a:prstGeom prst="rect">
            <a:avLst/>
          </a:prstGeom>
        </p:spPr>
        <p:txBody>
          <a:bodyPr wrap="square">
            <a:spAutoFit/>
          </a:bodyPr>
          <a:lstStyle/>
          <a:p>
            <a:r>
              <a:rPr lang="en-US" sz="1836" dirty="0"/>
              <a:t>https://www.microsoft.com/en-us/download/details.aspx?id=53337</a:t>
            </a:r>
          </a:p>
        </p:txBody>
      </p:sp>
    </p:spTree>
    <p:extLst>
      <p:ext uri="{BB962C8B-B14F-4D97-AF65-F5344CB8AC3E}">
        <p14:creationId xmlns:p14="http://schemas.microsoft.com/office/powerpoint/2010/main" val="169641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Planning for Device Guard</a:t>
            </a:r>
            <a:br>
              <a:rPr lang="en-US" dirty="0"/>
            </a:br>
            <a:r>
              <a:rPr lang="en-US" sz="2700" dirty="0">
                <a:solidFill>
                  <a:schemeClr val="accent4"/>
                </a:solidFill>
              </a:rPr>
              <a:t>  </a:t>
            </a:r>
            <a:r>
              <a:rPr lang="en-US" sz="2700" dirty="0">
                <a:solidFill>
                  <a:srgbClr val="0078D7"/>
                </a:solidFill>
              </a:rPr>
              <a:t>Considerations</a:t>
            </a:r>
            <a:endParaRPr lang="en-US" sz="3000" dirty="0">
              <a:solidFill>
                <a:srgbClr val="0078D7"/>
              </a:solidFill>
            </a:endParaRPr>
          </a:p>
        </p:txBody>
      </p:sp>
      <p:sp>
        <p:nvSpPr>
          <p:cNvPr id="3" name="Text Placeholder 2"/>
          <p:cNvSpPr>
            <a:spLocks noGrp="1"/>
          </p:cNvSpPr>
          <p:nvPr>
            <p:ph type="body" sz="quarter" idx="10"/>
          </p:nvPr>
        </p:nvSpPr>
        <p:spPr>
          <a:xfrm>
            <a:off x="1036638" y="1516062"/>
            <a:ext cx="11125200" cy="4872103"/>
          </a:xfrm>
        </p:spPr>
        <p:txBody>
          <a:bodyPr/>
          <a:lstStyle/>
          <a:p>
            <a:pPr marL="466298" indent="-466298"/>
            <a:r>
              <a:rPr lang="en-US" sz="3600" dirty="0">
                <a:solidFill>
                  <a:srgbClr val="0078D7"/>
                </a:solidFill>
              </a:rPr>
              <a:t>Configurable CI works on any Windows 10 PC </a:t>
            </a:r>
          </a:p>
          <a:p>
            <a:pPr marL="640080" lvl="1">
              <a:lnSpc>
                <a:spcPct val="100000"/>
              </a:lnSpc>
              <a:spcBef>
                <a:spcPts val="0"/>
              </a:spcBef>
              <a:spcAft>
                <a:spcPts val="600"/>
              </a:spcAft>
            </a:pPr>
            <a:r>
              <a:rPr lang="en-US" dirty="0">
                <a:solidFill>
                  <a:srgbClr val="737373"/>
                </a:solidFill>
              </a:rPr>
              <a:t>Choose the right policy options based on scenarios/machine configurations and maturity of IT</a:t>
            </a:r>
          </a:p>
          <a:p>
            <a:pPr marL="640080" lvl="1">
              <a:lnSpc>
                <a:spcPct val="100000"/>
              </a:lnSpc>
              <a:spcBef>
                <a:spcPts val="0"/>
              </a:spcBef>
              <a:spcAft>
                <a:spcPts val="600"/>
              </a:spcAft>
            </a:pPr>
            <a:r>
              <a:rPr lang="en-US" dirty="0">
                <a:solidFill>
                  <a:srgbClr val="737373"/>
                </a:solidFill>
              </a:rPr>
              <a:t>Policy management can be complicated by the diversity of hardware and software</a:t>
            </a:r>
          </a:p>
          <a:p>
            <a:pPr marL="466298" indent="-466298"/>
            <a:r>
              <a:rPr lang="en-US" sz="3600" dirty="0">
                <a:solidFill>
                  <a:srgbClr val="0078D7"/>
                </a:solidFill>
              </a:rPr>
              <a:t>VBS and HVCI have specific hardware requirements</a:t>
            </a:r>
          </a:p>
          <a:p>
            <a:pPr marL="640080" lvl="1">
              <a:lnSpc>
                <a:spcPct val="100000"/>
              </a:lnSpc>
              <a:spcBef>
                <a:spcPts val="0"/>
              </a:spcBef>
              <a:spcAft>
                <a:spcPts val="600"/>
              </a:spcAft>
            </a:pPr>
            <a:r>
              <a:rPr lang="en-US" dirty="0">
                <a:solidFill>
                  <a:srgbClr val="737373"/>
                </a:solidFill>
              </a:rPr>
              <a:t>Virtualization and IOMMU</a:t>
            </a:r>
          </a:p>
          <a:p>
            <a:pPr marL="640080" lvl="1">
              <a:lnSpc>
                <a:spcPct val="100000"/>
              </a:lnSpc>
              <a:spcBef>
                <a:spcPts val="0"/>
              </a:spcBef>
              <a:spcAft>
                <a:spcPts val="600"/>
              </a:spcAft>
            </a:pPr>
            <a:r>
              <a:rPr lang="en-US" dirty="0">
                <a:solidFill>
                  <a:srgbClr val="737373"/>
                </a:solidFill>
              </a:rPr>
              <a:t>Microsoft Hyper-V hypervisor</a:t>
            </a:r>
          </a:p>
          <a:p>
            <a:pPr marL="640080" lvl="1">
              <a:lnSpc>
                <a:spcPct val="100000"/>
              </a:lnSpc>
              <a:spcBef>
                <a:spcPts val="0"/>
              </a:spcBef>
              <a:spcAft>
                <a:spcPts val="600"/>
              </a:spcAft>
            </a:pPr>
            <a:r>
              <a:rPr lang="en-US" dirty="0">
                <a:solidFill>
                  <a:srgbClr val="737373"/>
                </a:solidFill>
              </a:rPr>
              <a:t>Driver compatibility!</a:t>
            </a:r>
          </a:p>
          <a:p>
            <a:pPr marL="466298" indent="-466298"/>
            <a:r>
              <a:rPr lang="en-US" sz="3600" dirty="0">
                <a:solidFill>
                  <a:srgbClr val="0078D7"/>
                </a:solidFill>
              </a:rPr>
              <a:t>New or existing systems?</a:t>
            </a:r>
          </a:p>
        </p:txBody>
      </p:sp>
    </p:spTree>
    <p:extLst>
      <p:ext uri="{BB962C8B-B14F-4D97-AF65-F5344CB8AC3E}">
        <p14:creationId xmlns:p14="http://schemas.microsoft.com/office/powerpoint/2010/main" val="151326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65236" y="2125663"/>
            <a:ext cx="10621963" cy="1181100"/>
          </a:xfrm>
        </p:spPr>
        <p:txBody>
          <a:bodyPr>
            <a:normAutofit fontScale="90000"/>
          </a:bodyPr>
          <a:lstStyle/>
          <a:p>
            <a:r>
              <a:rPr lang="en-US" dirty="0"/>
              <a:t>“That all sounds great. But… whitelisting is still too hard!”</a:t>
            </a:r>
          </a:p>
        </p:txBody>
      </p:sp>
      <p:sp>
        <p:nvSpPr>
          <p:cNvPr id="6" name="Text Placeholder 5"/>
          <p:cNvSpPr>
            <a:spLocks noGrp="1"/>
          </p:cNvSpPr>
          <p:nvPr>
            <p:ph type="body" sz="quarter" idx="4294967295"/>
          </p:nvPr>
        </p:nvSpPr>
        <p:spPr>
          <a:xfrm>
            <a:off x="7589837" y="4106862"/>
            <a:ext cx="4113212" cy="469900"/>
          </a:xfrm>
        </p:spPr>
        <p:txBody>
          <a:bodyPr>
            <a:normAutofit fontScale="62500" lnSpcReduction="20000"/>
          </a:bodyPr>
          <a:lstStyle/>
          <a:p>
            <a:pPr algn="r">
              <a:buFont typeface="Calibri" panose="020F0502020204030204" pitchFamily="34" charset="0"/>
              <a:buChar char="‒"/>
            </a:pPr>
            <a:r>
              <a:rPr lang="en-US" dirty="0"/>
              <a:t>Every IT Pro in the World</a:t>
            </a:r>
          </a:p>
        </p:txBody>
      </p:sp>
    </p:spTree>
    <p:extLst>
      <p:ext uri="{BB962C8B-B14F-4D97-AF65-F5344CB8AC3E}">
        <p14:creationId xmlns:p14="http://schemas.microsoft.com/office/powerpoint/2010/main" val="8379894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Simplifying Whitelist Management in Windows 10 Redstone</a:t>
            </a:r>
          </a:p>
        </p:txBody>
      </p:sp>
      <p:sp>
        <p:nvSpPr>
          <p:cNvPr id="3" name="Content Placeholder 2"/>
          <p:cNvSpPr>
            <a:spLocks noGrp="1"/>
          </p:cNvSpPr>
          <p:nvPr>
            <p:ph type="body" sz="quarter" idx="10"/>
          </p:nvPr>
        </p:nvSpPr>
        <p:spPr>
          <a:xfrm>
            <a:off x="198437" y="1668462"/>
            <a:ext cx="12268200" cy="4876800"/>
          </a:xfrm>
          <a:prstGeom prst="rect">
            <a:avLst/>
          </a:prstGeom>
        </p:spPr>
        <p:txBody>
          <a:bodyPr>
            <a:noAutofit/>
          </a:bodyPr>
          <a:lstStyle/>
          <a:p>
            <a:pPr marL="428566" defTabSz="685646" fontAlgn="base">
              <a:lnSpc>
                <a:spcPct val="100000"/>
              </a:lnSpc>
              <a:spcBef>
                <a:spcPct val="0"/>
              </a:spcBef>
              <a:spcAft>
                <a:spcPts val="600"/>
              </a:spcAft>
            </a:pPr>
            <a:r>
              <a:rPr lang="en-US" spc="-38" dirty="0">
                <a:ln w="3175">
                  <a:noFill/>
                </a:ln>
                <a:solidFill>
                  <a:srgbClr val="0078D7"/>
                </a:solidFill>
              </a:rPr>
              <a:t>Managed Installer </a:t>
            </a:r>
          </a:p>
          <a:p>
            <a:pPr marL="731520" lvl="2" defTabSz="685646" fontAlgn="base">
              <a:lnSpc>
                <a:spcPct val="100000"/>
              </a:lnSpc>
              <a:spcBef>
                <a:spcPts val="600"/>
              </a:spcBef>
              <a:spcAft>
                <a:spcPts val="600"/>
              </a:spcAft>
            </a:pPr>
            <a:r>
              <a:rPr lang="en-US" spc="-38" dirty="0">
                <a:ln w="3175">
                  <a:noFill/>
                </a:ln>
                <a:solidFill>
                  <a:srgbClr val="737373"/>
                </a:solidFill>
              </a:rPr>
              <a:t>Automatically trust software installed by your IT app deployment solution (e.g. SCCM)</a:t>
            </a:r>
          </a:p>
          <a:p>
            <a:pPr marL="428566" defTabSz="685646" fontAlgn="base">
              <a:lnSpc>
                <a:spcPct val="100000"/>
              </a:lnSpc>
              <a:spcBef>
                <a:spcPct val="0"/>
              </a:spcBef>
              <a:spcAft>
                <a:spcPts val="600"/>
              </a:spcAft>
            </a:pPr>
            <a:r>
              <a:rPr lang="en-US" spc="-38" dirty="0">
                <a:ln w="3175">
                  <a:noFill/>
                </a:ln>
                <a:solidFill>
                  <a:srgbClr val="0078D7"/>
                </a:solidFill>
              </a:rPr>
              <a:t>Reputation-based code integrity (aka </a:t>
            </a:r>
            <a:r>
              <a:rPr lang="en-US" spc="-38" dirty="0" err="1">
                <a:ln w="3175">
                  <a:noFill/>
                </a:ln>
                <a:solidFill>
                  <a:srgbClr val="0078D7"/>
                </a:solidFill>
              </a:rPr>
              <a:t>SmartLocker</a:t>
            </a:r>
            <a:r>
              <a:rPr lang="en-US" spc="-38" dirty="0">
                <a:ln w="3175">
                  <a:noFill/>
                </a:ln>
                <a:solidFill>
                  <a:srgbClr val="0078D7"/>
                </a:solidFill>
              </a:rPr>
              <a:t>)</a:t>
            </a:r>
          </a:p>
          <a:p>
            <a:pPr marL="731520" lvl="2" defTabSz="685646" fontAlgn="base">
              <a:lnSpc>
                <a:spcPct val="100000"/>
              </a:lnSpc>
              <a:spcBef>
                <a:spcPts val="600"/>
              </a:spcBef>
              <a:spcAft>
                <a:spcPts val="600"/>
              </a:spcAft>
            </a:pPr>
            <a:r>
              <a:rPr lang="en-US" spc="-38" dirty="0">
                <a:ln w="3175">
                  <a:noFill/>
                </a:ln>
                <a:solidFill>
                  <a:srgbClr val="737373"/>
                </a:solidFill>
              </a:rPr>
              <a:t>Automatically trust software that has known reputation from SmartScreen </a:t>
            </a:r>
          </a:p>
          <a:p>
            <a:pPr marL="612648" indent="-256032" defTabSz="685646" fontAlgn="base">
              <a:lnSpc>
                <a:spcPct val="100000"/>
              </a:lnSpc>
              <a:spcBef>
                <a:spcPts val="600"/>
              </a:spcBef>
              <a:spcAft>
                <a:spcPts val="600"/>
              </a:spcAft>
            </a:pPr>
            <a:r>
              <a:rPr lang="en-US" spc="-38" dirty="0">
                <a:ln w="3175">
                  <a:noFill/>
                </a:ln>
                <a:solidFill>
                  <a:srgbClr val="0078D7"/>
                </a:solidFill>
              </a:rPr>
              <a:t>Available as an alternative to Code Integrity Policy</a:t>
            </a:r>
          </a:p>
          <a:p>
            <a:pPr marL="731520" lvl="2" defTabSz="685646" fontAlgn="base">
              <a:lnSpc>
                <a:spcPct val="100000"/>
              </a:lnSpc>
              <a:spcBef>
                <a:spcPts val="600"/>
              </a:spcBef>
              <a:spcAft>
                <a:spcPts val="600"/>
              </a:spcAft>
            </a:pPr>
            <a:r>
              <a:rPr lang="en-US" spc="-38" dirty="0">
                <a:ln w="3175">
                  <a:noFill/>
                </a:ln>
                <a:solidFill>
                  <a:srgbClr val="737373"/>
                </a:solidFill>
              </a:rPr>
              <a:t>Available in RS1 as a custom AppLocker policy with configurable CI support coming soon</a:t>
            </a:r>
          </a:p>
          <a:p>
            <a:pPr marL="731520" lvl="2" defTabSz="685646" fontAlgn="base">
              <a:lnSpc>
                <a:spcPct val="100000"/>
              </a:lnSpc>
              <a:spcBef>
                <a:spcPts val="600"/>
              </a:spcBef>
              <a:spcAft>
                <a:spcPts val="600"/>
              </a:spcAft>
            </a:pPr>
            <a:r>
              <a:rPr lang="en-US" spc="-38" dirty="0">
                <a:ln w="3175">
                  <a:noFill/>
                </a:ln>
                <a:solidFill>
                  <a:srgbClr val="737373"/>
                </a:solidFill>
              </a:rPr>
              <a:t>Enable enterprises to better balance security and manageability</a:t>
            </a:r>
          </a:p>
          <a:p>
            <a:pPr marL="428566" indent="-257151" defTabSz="685646" fontAlgn="base">
              <a:lnSpc>
                <a:spcPct val="100000"/>
              </a:lnSpc>
              <a:spcBef>
                <a:spcPct val="0"/>
              </a:spcBef>
              <a:spcAft>
                <a:spcPts val="600"/>
              </a:spcAft>
            </a:pPr>
            <a:endParaRPr lang="en-US" sz="1200" spc="-38" dirty="0">
              <a:ln w="3175">
                <a:noFill/>
              </a:ln>
              <a:solidFill>
                <a:schemeClr val="accent1">
                  <a:lumMod val="50000"/>
                </a:schemeClr>
              </a:solidFill>
            </a:endParaRPr>
          </a:p>
        </p:txBody>
      </p:sp>
    </p:spTree>
    <p:extLst>
      <p:ext uri="{BB962C8B-B14F-4D97-AF65-F5344CB8AC3E}">
        <p14:creationId xmlns:p14="http://schemas.microsoft.com/office/powerpoint/2010/main" val="21431978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Whitelisting is Hard…</a:t>
            </a:r>
          </a:p>
        </p:txBody>
      </p:sp>
      <p:sp>
        <p:nvSpPr>
          <p:cNvPr id="3" name="Content Placeholder 2"/>
          <p:cNvSpPr>
            <a:spLocks noGrp="1"/>
          </p:cNvSpPr>
          <p:nvPr>
            <p:ph type="body" sz="quarter" idx="10"/>
          </p:nvPr>
        </p:nvSpPr>
        <p:spPr>
          <a:xfrm>
            <a:off x="274638" y="1212850"/>
            <a:ext cx="11887200" cy="4341812"/>
          </a:xfrm>
          <a:prstGeom prst="rect">
            <a:avLst/>
          </a:prstGeom>
          <a:noFill/>
        </p:spPr>
        <p:txBody>
          <a:bodyPr>
            <a:normAutofit lnSpcReduction="10000"/>
          </a:bodyPr>
          <a:lstStyle/>
          <a:p>
            <a:pPr marL="428566" defTabSz="685646" fontAlgn="base">
              <a:spcBef>
                <a:spcPct val="0"/>
              </a:spcBef>
              <a:spcAft>
                <a:spcPts val="1350"/>
              </a:spcAft>
            </a:pPr>
            <a:r>
              <a:rPr lang="en-US" spc="-38" dirty="0">
                <a:ln w="3175">
                  <a:noFill/>
                </a:ln>
                <a:solidFill>
                  <a:srgbClr val="0078D7"/>
                </a:solidFill>
              </a:rPr>
              <a:t>IT </a:t>
            </a:r>
            <a:r>
              <a:rPr lang="en-US" spc="-38" dirty="0" err="1">
                <a:ln w="3175">
                  <a:noFill/>
                </a:ln>
                <a:solidFill>
                  <a:srgbClr val="0078D7"/>
                </a:solidFill>
              </a:rPr>
              <a:t>codesigning</a:t>
            </a:r>
            <a:r>
              <a:rPr lang="en-US" spc="-38" dirty="0">
                <a:ln w="3175">
                  <a:noFill/>
                </a:ln>
                <a:solidFill>
                  <a:srgbClr val="0078D7"/>
                </a:solidFill>
              </a:rPr>
              <a:t> is not pervasive</a:t>
            </a:r>
          </a:p>
          <a:p>
            <a:pPr marL="657166" lvl="2" defTabSz="685646" fontAlgn="base">
              <a:spcBef>
                <a:spcPct val="0"/>
              </a:spcBef>
              <a:spcAft>
                <a:spcPts val="1350"/>
              </a:spcAft>
            </a:pPr>
            <a:r>
              <a:rPr lang="en-US" sz="2400" spc="-38" dirty="0">
                <a:ln w="3175">
                  <a:noFill/>
                </a:ln>
                <a:solidFill>
                  <a:srgbClr val="525252"/>
                </a:solidFill>
              </a:rPr>
              <a:t>Best option for strong app identity and integrity validation</a:t>
            </a:r>
          </a:p>
          <a:p>
            <a:pPr marL="657166" lvl="2" defTabSz="685646" fontAlgn="base">
              <a:spcBef>
                <a:spcPct val="0"/>
              </a:spcBef>
              <a:spcAft>
                <a:spcPts val="1350"/>
              </a:spcAft>
            </a:pPr>
            <a:r>
              <a:rPr lang="en-US" sz="2400" spc="-38" dirty="0">
                <a:ln w="3175">
                  <a:noFill/>
                </a:ln>
                <a:solidFill>
                  <a:srgbClr val="525252"/>
                </a:solidFill>
              </a:rPr>
              <a:t>Decentralized LOB app development </a:t>
            </a:r>
          </a:p>
          <a:p>
            <a:pPr marL="657166" lvl="2" defTabSz="685646" fontAlgn="base">
              <a:spcBef>
                <a:spcPct val="0"/>
              </a:spcBef>
              <a:spcAft>
                <a:spcPts val="1350"/>
              </a:spcAft>
            </a:pPr>
            <a:r>
              <a:rPr lang="en-US" sz="2400" spc="-38" dirty="0">
                <a:ln w="3175">
                  <a:noFill/>
                </a:ln>
                <a:solidFill>
                  <a:srgbClr val="525252"/>
                </a:solidFill>
              </a:rPr>
              <a:t>Lack of code signing expertise</a:t>
            </a:r>
          </a:p>
          <a:p>
            <a:pPr marL="428566" defTabSz="685646" fontAlgn="base">
              <a:spcBef>
                <a:spcPct val="0"/>
              </a:spcBef>
              <a:spcAft>
                <a:spcPts val="1350"/>
              </a:spcAft>
            </a:pPr>
            <a:r>
              <a:rPr lang="en-US" spc="-38" dirty="0">
                <a:ln w="3175">
                  <a:noFill/>
                </a:ln>
                <a:solidFill>
                  <a:srgbClr val="0078D7"/>
                </a:solidFill>
              </a:rPr>
              <a:t>Enterprises don’t want to (and shouldn’t) blindly trust all software from an ISV, even if signed</a:t>
            </a:r>
          </a:p>
          <a:p>
            <a:pPr marL="428566" defTabSz="685646" fontAlgn="base">
              <a:spcBef>
                <a:spcPct val="0"/>
              </a:spcBef>
              <a:spcAft>
                <a:spcPts val="1350"/>
              </a:spcAft>
            </a:pPr>
            <a:r>
              <a:rPr lang="en-US" spc="-38" dirty="0">
                <a:ln w="3175">
                  <a:noFill/>
                </a:ln>
                <a:solidFill>
                  <a:srgbClr val="0078D7"/>
                </a:solidFill>
              </a:rPr>
              <a:t>Too darned many existing LOB apps</a:t>
            </a:r>
          </a:p>
          <a:p>
            <a:pPr marL="428566" defTabSz="685646" fontAlgn="base">
              <a:spcBef>
                <a:spcPct val="0"/>
              </a:spcBef>
              <a:spcAft>
                <a:spcPts val="1350"/>
              </a:spcAft>
            </a:pPr>
            <a:endParaRPr lang="en-US" sz="3299" spc="-38" dirty="0">
              <a:ln w="3175">
                <a:noFill/>
              </a:ln>
              <a:solidFill>
                <a:schemeClr val="accent1">
                  <a:lumMod val="50000"/>
                </a:schemeClr>
              </a:solidFill>
            </a:endParaRPr>
          </a:p>
        </p:txBody>
      </p:sp>
    </p:spTree>
    <p:extLst>
      <p:ext uri="{BB962C8B-B14F-4D97-AF65-F5344CB8AC3E}">
        <p14:creationId xmlns:p14="http://schemas.microsoft.com/office/powerpoint/2010/main" val="41142733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20662"/>
            <a:ext cx="11889564" cy="1219200"/>
          </a:xfrm>
        </p:spPr>
        <p:txBody>
          <a:bodyPr>
            <a:normAutofit fontScale="90000"/>
          </a:bodyPr>
          <a:lstStyle/>
          <a:p>
            <a:pPr>
              <a:lnSpc>
                <a:spcPct val="100000"/>
              </a:lnSpc>
            </a:pPr>
            <a:r>
              <a:rPr lang="en-US" sz="5300" dirty="0"/>
              <a:t>Getting Apps in to the Circle of Trust</a:t>
            </a:r>
            <a:br>
              <a:rPr lang="en-US" dirty="0"/>
            </a:br>
            <a:r>
              <a:rPr lang="en-US" sz="2700" dirty="0">
                <a:solidFill>
                  <a:srgbClr val="0078D7"/>
                </a:solidFill>
              </a:rPr>
              <a:t>  Adopting Code Signing</a:t>
            </a:r>
          </a:p>
        </p:txBody>
      </p:sp>
      <p:sp>
        <p:nvSpPr>
          <p:cNvPr id="3" name="Text Placeholder 2"/>
          <p:cNvSpPr>
            <a:spLocks noGrp="1"/>
          </p:cNvSpPr>
          <p:nvPr>
            <p:ph type="body" sz="quarter" idx="10"/>
          </p:nvPr>
        </p:nvSpPr>
        <p:spPr>
          <a:xfrm>
            <a:off x="503237" y="1516062"/>
            <a:ext cx="11660966" cy="5486400"/>
          </a:xfrm>
        </p:spPr>
        <p:txBody>
          <a:bodyPr>
            <a:normAutofit/>
          </a:bodyPr>
          <a:lstStyle/>
          <a:p>
            <a:pPr lvl="1">
              <a:lnSpc>
                <a:spcPct val="100000"/>
              </a:lnSpc>
              <a:spcBef>
                <a:spcPts val="600"/>
              </a:spcBef>
              <a:spcAft>
                <a:spcPts val="600"/>
              </a:spcAft>
            </a:pPr>
            <a:r>
              <a:rPr lang="en-US" sz="3600" spc="-38" dirty="0">
                <a:ln w="3175">
                  <a:noFill/>
                </a:ln>
                <a:solidFill>
                  <a:srgbClr val="0078D7"/>
                </a:solidFill>
                <a:latin typeface="+mj-lt"/>
              </a:rPr>
              <a:t>Make code signing part of the LOB app development process – OR – app deployment workflows</a:t>
            </a:r>
          </a:p>
          <a:p>
            <a:pPr lvl="1">
              <a:lnSpc>
                <a:spcPct val="100000"/>
              </a:lnSpc>
              <a:spcBef>
                <a:spcPts val="600"/>
              </a:spcBef>
              <a:spcAft>
                <a:spcPts val="600"/>
              </a:spcAft>
            </a:pPr>
            <a:r>
              <a:rPr lang="en-US" sz="3600" spc="-38" dirty="0">
                <a:ln w="3175">
                  <a:noFill/>
                </a:ln>
                <a:solidFill>
                  <a:srgbClr val="0078D7"/>
                </a:solidFill>
                <a:latin typeface="+mj-lt"/>
              </a:rPr>
              <a:t>Create catalogs for “legacy” and ISV apps with Windows 10’s Package Inspector tool</a:t>
            </a:r>
          </a:p>
          <a:p>
            <a:pPr lvl="2">
              <a:lnSpc>
                <a:spcPct val="110000"/>
              </a:lnSpc>
              <a:spcBef>
                <a:spcPts val="0"/>
              </a:spcBef>
              <a:spcAft>
                <a:spcPts val="600"/>
              </a:spcAft>
            </a:pPr>
            <a:r>
              <a:rPr lang="en-US" sz="2000" dirty="0">
                <a:solidFill>
                  <a:srgbClr val="737373"/>
                </a:solidFill>
                <a:latin typeface="Segoe UI" panose="020B0502040204020203" pitchFamily="34" charset="0"/>
                <a:cs typeface="Segoe UI" panose="020B0502040204020203" pitchFamily="34" charset="0"/>
              </a:rPr>
              <a:t>No need to repackage/rebuild apps</a:t>
            </a:r>
          </a:p>
          <a:p>
            <a:pPr lvl="2">
              <a:lnSpc>
                <a:spcPct val="110000"/>
              </a:lnSpc>
              <a:spcBef>
                <a:spcPts val="0"/>
              </a:spcBef>
              <a:spcAft>
                <a:spcPts val="600"/>
              </a:spcAft>
            </a:pPr>
            <a:r>
              <a:rPr lang="en-US" sz="2000" dirty="0">
                <a:solidFill>
                  <a:srgbClr val="737373"/>
                </a:solidFill>
                <a:latin typeface="Segoe UI" panose="020B0502040204020203" pitchFamily="34" charset="0"/>
                <a:cs typeface="Segoe UI" panose="020B0502040204020203" pitchFamily="34" charset="0"/>
              </a:rPr>
              <a:t>Easily deployed with SCCM</a:t>
            </a:r>
          </a:p>
          <a:p>
            <a:pPr lvl="1">
              <a:lnSpc>
                <a:spcPct val="100000"/>
              </a:lnSpc>
              <a:spcBef>
                <a:spcPts val="600"/>
              </a:spcBef>
              <a:spcAft>
                <a:spcPts val="600"/>
              </a:spcAft>
            </a:pPr>
            <a:r>
              <a:rPr lang="en-US" sz="3600" dirty="0">
                <a:solidFill>
                  <a:srgbClr val="0078D7"/>
                </a:solidFill>
                <a:latin typeface="+mj-lt"/>
              </a:rPr>
              <a:t>Device Guard signing in the Windows Store for Business</a:t>
            </a:r>
          </a:p>
          <a:p>
            <a:pPr lvl="2">
              <a:lnSpc>
                <a:spcPct val="110000"/>
              </a:lnSpc>
              <a:spcBef>
                <a:spcPts val="0"/>
              </a:spcBef>
              <a:spcAft>
                <a:spcPts val="600"/>
              </a:spcAft>
            </a:pPr>
            <a:r>
              <a:rPr lang="en-US" sz="2000" dirty="0">
                <a:solidFill>
                  <a:srgbClr val="737373"/>
                </a:solidFill>
              </a:rPr>
              <a:t>Download default Device Guard configurable CI policy</a:t>
            </a:r>
          </a:p>
          <a:p>
            <a:pPr lvl="2">
              <a:lnSpc>
                <a:spcPct val="110000"/>
              </a:lnSpc>
              <a:spcBef>
                <a:spcPts val="0"/>
              </a:spcBef>
              <a:spcAft>
                <a:spcPts val="600"/>
              </a:spcAft>
            </a:pPr>
            <a:r>
              <a:rPr lang="en-US" sz="2000" dirty="0">
                <a:solidFill>
                  <a:srgbClr val="737373"/>
                </a:solidFill>
              </a:rPr>
              <a:t>Catalog signing with enterprise-specific, unique keys</a:t>
            </a:r>
          </a:p>
        </p:txBody>
      </p:sp>
    </p:spTree>
    <p:extLst>
      <p:ext uri="{BB962C8B-B14F-4D97-AF65-F5344CB8AC3E}">
        <p14:creationId xmlns:p14="http://schemas.microsoft.com/office/powerpoint/2010/main" val="276271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4267719445"/>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baseline="0" dirty="0">
                          <a:solidFill>
                            <a:schemeClr val="dk1"/>
                          </a:solidFill>
                          <a:latin typeface="+mn-lt"/>
                          <a:ea typeface="+mn-ea"/>
                          <a:cs typeface="+mn-cs"/>
                        </a:rPr>
                        <a:t>Module 1 – Introduction</a:t>
                      </a:r>
                    </a:p>
                  </a:txBody>
                  <a:tcPr anchor="ctr"/>
                </a:tc>
                <a:tc>
                  <a:txBody>
                    <a:bodyPr/>
                    <a:lstStyle/>
                    <a:p>
                      <a:pPr algn="l"/>
                      <a:r>
                        <a:rPr lang="en-US" sz="1100" dirty="0"/>
                        <a:t>Module 1 – Base System Setup</a:t>
                      </a:r>
                      <a:endParaRPr lang="en-US" sz="1100" dirty="0">
                        <a:latin typeface="+mn-lt"/>
                        <a:cs typeface="Segoe UI Light" panose="020B0502040204020203" pitchFamily="34" charset="0"/>
                      </a:endParaRP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dirty="0"/>
                        <a:t>Module 2 – Configuration</a:t>
                      </a:r>
                      <a:endParaRPr lang="en-US" sz="1100" dirty="0">
                        <a:latin typeface="+mn-lt"/>
                        <a:cs typeface="Segoe UI Light" panose="020B0502040204020203" pitchFamily="34" charset="0"/>
                      </a:endParaRP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a:t>
                      </a:r>
                      <a:r>
                        <a:rPr lang="en-US" sz="1100"/>
                        <a:t>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Management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dirty="0"/>
                        <a:t>Module 4 – Information </a:t>
                      </a:r>
                      <a:r>
                        <a:rPr lang="en-US" sz="1100"/>
                        <a:t>Security (WIP/AIP)</a:t>
                      </a:r>
                      <a:endParaRPr lang="en-US" sz="1100" dirty="0">
                        <a:latin typeface="+mn-lt"/>
                        <a:cs typeface="Segoe UI Light" panose="020B0502040204020203" pitchFamily="34" charset="0"/>
                      </a:endParaRPr>
                    </a:p>
                  </a:txBody>
                  <a:tcPr anchor="ctr"/>
                </a:tc>
                <a:tc gridSpan="3">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4 – Security</a:t>
                      </a: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2818304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170" y="233150"/>
            <a:ext cx="8914136" cy="1019075"/>
          </a:xfrm>
        </p:spPr>
        <p:txBody>
          <a:bodyPr>
            <a:normAutofit/>
          </a:bodyPr>
          <a:lstStyle/>
          <a:p>
            <a:r>
              <a:rPr lang="en-US" sz="3599" dirty="0"/>
              <a:t>Device Guard Scenarios and Recommendations</a:t>
            </a:r>
          </a:p>
        </p:txBody>
      </p:sp>
      <p:sp>
        <p:nvSpPr>
          <p:cNvPr id="21" name="po"/>
          <p:cNvSpPr/>
          <p:nvPr/>
        </p:nvSpPr>
        <p:spPr bwMode="auto">
          <a:xfrm>
            <a:off x="5189683" y="4011539"/>
            <a:ext cx="2057108" cy="1851397"/>
          </a:xfrm>
          <a:prstGeom prst="ellipse">
            <a:avLst/>
          </a:prstGeom>
          <a:solidFill>
            <a:schemeClr val="accent3"/>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gradFill>
                <a:gsLst>
                  <a:gs pos="16814">
                    <a:srgbClr val="FFFFFF"/>
                  </a:gs>
                  <a:gs pos="46000">
                    <a:srgbClr val="FFFFFF"/>
                  </a:gs>
                </a:gsLst>
                <a:lin ang="5400000" scaled="0"/>
              </a:gradFill>
            </a:endParaRPr>
          </a:p>
        </p:txBody>
      </p:sp>
      <p:sp>
        <p:nvSpPr>
          <p:cNvPr id="22" name="TextBox 21"/>
          <p:cNvSpPr txBox="1"/>
          <p:nvPr/>
        </p:nvSpPr>
        <p:spPr>
          <a:xfrm>
            <a:off x="4846833" y="4701822"/>
            <a:ext cx="2742811" cy="475830"/>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solidFill>
                  <a:schemeClr val="bg1">
                    <a:lumMod val="50000"/>
                  </a:schemeClr>
                </a:solidFill>
              </a:rPr>
              <a:t>Fixed workloads</a:t>
            </a:r>
          </a:p>
        </p:txBody>
      </p:sp>
      <p:sp>
        <p:nvSpPr>
          <p:cNvPr id="17" name="TextBox 16"/>
          <p:cNvSpPr txBox="1"/>
          <p:nvPr/>
        </p:nvSpPr>
        <p:spPr>
          <a:xfrm>
            <a:off x="1555221" y="1899860"/>
            <a:ext cx="3908505" cy="1751848"/>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lvl="0" indent="-457200" defTabSz="914277" fontAlgn="base">
              <a:lnSpc>
                <a:spcPct val="90000"/>
              </a:lnSpc>
              <a:spcBef>
                <a:spcPct val="0"/>
              </a:spcBef>
              <a:spcAft>
                <a:spcPts val="1200"/>
              </a:spcAft>
              <a:buClr>
                <a:srgbClr val="FFFFFF"/>
              </a:buClr>
              <a:buSzPct val="90000"/>
              <a:buFont typeface="Wingdings" panose="05000000000000000000" pitchFamily="2" charset="2"/>
              <a:buChar char="§"/>
              <a:defRPr sz="1471" kern="0" spc="-50">
                <a:ln w="3175">
                  <a:noFill/>
                </a:ln>
                <a:solidFill>
                  <a:srgbClr val="FFFFFF"/>
                </a:solidFill>
              </a:defRPr>
            </a:lvl1pPr>
          </a:lstStyle>
          <a:p>
            <a:r>
              <a:rPr lang="en-US" sz="1500" dirty="0"/>
              <a:t>Tightly managed</a:t>
            </a:r>
          </a:p>
          <a:p>
            <a:r>
              <a:rPr lang="en-US" sz="1500" dirty="0"/>
              <a:t>Very well-defined software and hardware configurations</a:t>
            </a:r>
          </a:p>
          <a:p>
            <a:r>
              <a:rPr lang="en-US" sz="1500" dirty="0"/>
              <a:t>Low churn</a:t>
            </a:r>
          </a:p>
          <a:p>
            <a:r>
              <a:rPr lang="en-US" sz="1500" dirty="0"/>
              <a:t>No user or standard user only</a:t>
            </a:r>
          </a:p>
        </p:txBody>
      </p:sp>
      <p:sp>
        <p:nvSpPr>
          <p:cNvPr id="18" name="TextBox 17"/>
          <p:cNvSpPr txBox="1"/>
          <p:nvPr/>
        </p:nvSpPr>
        <p:spPr>
          <a:xfrm>
            <a:off x="6972748" y="1918214"/>
            <a:ext cx="3908505" cy="1437944"/>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lvl="0" indent="-457200" defTabSz="914277" fontAlgn="base">
              <a:lnSpc>
                <a:spcPct val="90000"/>
              </a:lnSpc>
              <a:spcBef>
                <a:spcPct val="0"/>
              </a:spcBef>
              <a:spcAft>
                <a:spcPts val="1200"/>
              </a:spcAft>
              <a:buClr>
                <a:srgbClr val="FFFFFF"/>
              </a:buClr>
              <a:buSzPct val="90000"/>
              <a:buFont typeface="Wingdings" panose="05000000000000000000" pitchFamily="2" charset="2"/>
              <a:buChar char="§"/>
              <a:defRPr sz="1471" kern="0" spc="-50">
                <a:ln w="3175">
                  <a:noFill/>
                </a:ln>
                <a:solidFill>
                  <a:srgbClr val="FFFFFF"/>
                </a:solidFill>
              </a:defRPr>
            </a:lvl1pPr>
          </a:lstStyle>
          <a:p>
            <a:r>
              <a:rPr lang="en-US" sz="1500" dirty="0"/>
              <a:t>Turn on VBS protection of Kernel Mode Code Integrity</a:t>
            </a:r>
          </a:p>
          <a:p>
            <a:r>
              <a:rPr lang="en-US" sz="1500" dirty="0"/>
              <a:t>Deploy c</a:t>
            </a:r>
            <a:r>
              <a:rPr lang="en-US" sz="1500" dirty="0" err="1"/>
              <a:t>onfigurable</a:t>
            </a:r>
            <a:r>
              <a:rPr lang="en-US" sz="1500" dirty="0"/>
              <a:t> code integrity policy with both kernel and user mode generated from “golden” system(s)</a:t>
            </a:r>
          </a:p>
        </p:txBody>
      </p:sp>
    </p:spTree>
    <p:extLst>
      <p:ext uri="{BB962C8B-B14F-4D97-AF65-F5344CB8AC3E}">
        <p14:creationId xmlns:p14="http://schemas.microsoft.com/office/powerpoint/2010/main" val="26386725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170" y="224396"/>
            <a:ext cx="8914136" cy="1019075"/>
          </a:xfrm>
        </p:spPr>
        <p:txBody>
          <a:bodyPr>
            <a:normAutofit/>
          </a:bodyPr>
          <a:lstStyle/>
          <a:p>
            <a:r>
              <a:rPr lang="en-US" sz="3599" dirty="0"/>
              <a:t>Device Guard Scenarios and Recommendations</a:t>
            </a:r>
          </a:p>
        </p:txBody>
      </p:sp>
      <p:grpSp>
        <p:nvGrpSpPr>
          <p:cNvPr id="5" name="Group 4"/>
          <p:cNvGrpSpPr/>
          <p:nvPr/>
        </p:nvGrpSpPr>
        <p:grpSpPr>
          <a:xfrm>
            <a:off x="4016100" y="3325836"/>
            <a:ext cx="4430672" cy="2685669"/>
            <a:chOff x="3281638" y="3268662"/>
            <a:chExt cx="5908400" cy="3581400"/>
          </a:xfrm>
        </p:grpSpPr>
        <p:sp>
          <p:nvSpPr>
            <p:cNvPr id="7" name="Oval 6"/>
            <p:cNvSpPr/>
            <p:nvPr/>
          </p:nvSpPr>
          <p:spPr bwMode="auto">
            <a:xfrm>
              <a:off x="3398832" y="3268662"/>
              <a:ext cx="5638806" cy="3581400"/>
            </a:xfrm>
            <a:prstGeom prst="ellipse">
              <a:avLst/>
            </a:prstGeom>
            <a:solidFill>
              <a:schemeClr val="accent4"/>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gradFill>
                  <a:gsLst>
                    <a:gs pos="16814">
                      <a:srgbClr val="FFFFFF"/>
                    </a:gs>
                    <a:gs pos="46000">
                      <a:srgbClr val="FFFFFF"/>
                    </a:gs>
                  </a:gsLst>
                  <a:lin ang="5400000" scaled="0"/>
                </a:gradFill>
              </a:endParaRPr>
            </a:p>
          </p:txBody>
        </p:sp>
        <p:sp>
          <p:nvSpPr>
            <p:cNvPr id="14" name="TextBox 13"/>
            <p:cNvSpPr txBox="1"/>
            <p:nvPr/>
          </p:nvSpPr>
          <p:spPr>
            <a:xfrm>
              <a:off x="3281638" y="3643787"/>
              <a:ext cx="5908400" cy="634529"/>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solidFill>
                    <a:schemeClr val="bg1">
                      <a:lumMod val="50000"/>
                    </a:schemeClr>
                  </a:solidFill>
                </a:rPr>
                <a:t>Fully managed</a:t>
              </a:r>
            </a:p>
          </p:txBody>
        </p:sp>
      </p:grpSp>
      <p:grpSp>
        <p:nvGrpSpPr>
          <p:cNvPr id="6" name="Group 5"/>
          <p:cNvGrpSpPr/>
          <p:nvPr/>
        </p:nvGrpSpPr>
        <p:grpSpPr>
          <a:xfrm>
            <a:off x="4846833" y="4011539"/>
            <a:ext cx="2742811" cy="1851397"/>
            <a:chOff x="4389437" y="4183062"/>
            <a:chExt cx="3657601" cy="2468880"/>
          </a:xfrm>
        </p:grpSpPr>
        <p:sp>
          <p:nvSpPr>
            <p:cNvPr id="21" name="po"/>
            <p:cNvSpPr/>
            <p:nvPr/>
          </p:nvSpPr>
          <p:spPr bwMode="auto">
            <a:xfrm>
              <a:off x="4846637" y="4183062"/>
              <a:ext cx="2743200" cy="2468880"/>
            </a:xfrm>
            <a:prstGeom prst="ellipse">
              <a:avLst/>
            </a:prstGeom>
            <a:solidFill>
              <a:schemeClr val="accent3"/>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gradFill>
                  <a:gsLst>
                    <a:gs pos="16814">
                      <a:srgbClr val="FFFFFF"/>
                    </a:gs>
                    <a:gs pos="46000">
                      <a:srgbClr val="FFFFFF"/>
                    </a:gs>
                  </a:gsLst>
                  <a:lin ang="5400000" scaled="0"/>
                </a:gradFill>
              </a:endParaRPr>
            </a:p>
          </p:txBody>
        </p:sp>
        <p:sp>
          <p:nvSpPr>
            <p:cNvPr id="22" name="TextBox 21"/>
            <p:cNvSpPr txBox="1"/>
            <p:nvPr/>
          </p:nvSpPr>
          <p:spPr>
            <a:xfrm>
              <a:off x="4389437" y="5103569"/>
              <a:ext cx="3657601" cy="634530"/>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solidFill>
                    <a:schemeClr val="bg1">
                      <a:lumMod val="50000"/>
                    </a:schemeClr>
                  </a:solidFill>
                </a:rPr>
                <a:t>Fixed workloads</a:t>
              </a:r>
            </a:p>
          </p:txBody>
        </p:sp>
      </p:grpSp>
      <p:sp>
        <p:nvSpPr>
          <p:cNvPr id="18" name="TextBox 17"/>
          <p:cNvSpPr txBox="1"/>
          <p:nvPr/>
        </p:nvSpPr>
        <p:spPr>
          <a:xfrm>
            <a:off x="1555222" y="1821556"/>
            <a:ext cx="3634462" cy="1751848"/>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lvl="0" indent="-457200" defTabSz="914277" fontAlgn="base">
              <a:lnSpc>
                <a:spcPct val="90000"/>
              </a:lnSpc>
              <a:spcBef>
                <a:spcPct val="0"/>
              </a:spcBef>
              <a:spcAft>
                <a:spcPts val="1200"/>
              </a:spcAft>
              <a:buClr>
                <a:srgbClr val="FFFFFF"/>
              </a:buClr>
              <a:buSzPct val="90000"/>
              <a:buFont typeface="Wingdings" panose="05000000000000000000" pitchFamily="2" charset="2"/>
              <a:buChar char="§"/>
              <a:defRPr sz="1471" kern="0" spc="-50">
                <a:ln w="3175">
                  <a:noFill/>
                </a:ln>
                <a:solidFill>
                  <a:srgbClr val="FFFFFF"/>
                </a:solidFill>
              </a:defRPr>
            </a:lvl1pPr>
          </a:lstStyle>
          <a:p>
            <a:r>
              <a:rPr lang="en-US" sz="1500" dirty="0"/>
              <a:t>Tightly managed</a:t>
            </a:r>
          </a:p>
          <a:p>
            <a:r>
              <a:rPr lang="en-US" sz="1500" dirty="0"/>
              <a:t>Well-defined hardware configurations</a:t>
            </a:r>
          </a:p>
          <a:p>
            <a:r>
              <a:rPr lang="en-US" sz="1500" dirty="0"/>
              <a:t>Managed software only</a:t>
            </a:r>
          </a:p>
          <a:p>
            <a:r>
              <a:rPr lang="en-US" sz="1500" dirty="0"/>
              <a:t>Ideally standard user only</a:t>
            </a:r>
          </a:p>
        </p:txBody>
      </p:sp>
      <p:sp>
        <p:nvSpPr>
          <p:cNvPr id="19" name="TextBox 18"/>
          <p:cNvSpPr txBox="1"/>
          <p:nvPr/>
        </p:nvSpPr>
        <p:spPr>
          <a:xfrm>
            <a:off x="6961082" y="1787490"/>
            <a:ext cx="3920172" cy="2191313"/>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indent="-457200" defTabSz="914277" fontAlgn="base">
              <a:lnSpc>
                <a:spcPct val="90000"/>
              </a:lnSpc>
              <a:spcBef>
                <a:spcPct val="0"/>
              </a:spcBef>
              <a:spcAft>
                <a:spcPts val="1200"/>
              </a:spcAft>
              <a:buClr>
                <a:schemeClr val="tx1"/>
              </a:buClr>
              <a:buSzPct val="90000"/>
              <a:buFont typeface="Wingdings" panose="05000000000000000000" pitchFamily="2" charset="2"/>
              <a:buChar char="§"/>
              <a:defRPr sz="2000" spc="-50">
                <a:ln w="3175">
                  <a:noFill/>
                </a:ln>
                <a:solidFill>
                  <a:srgbClr val="FFFFFF"/>
                </a:solidFill>
              </a:defRPr>
            </a:lvl1pPr>
          </a:lstStyle>
          <a:p>
            <a:pPr lvl="0">
              <a:buClr>
                <a:srgbClr val="FFFFFF"/>
              </a:buClr>
              <a:defRPr/>
            </a:pPr>
            <a:r>
              <a:rPr lang="en-US" sz="1500" kern="0" dirty="0"/>
              <a:t>Turn on VBS protection of Kernel Mode Code Integrity</a:t>
            </a:r>
          </a:p>
          <a:p>
            <a:pPr marL="342869" indent="-342869" defTabSz="685646">
              <a:spcAft>
                <a:spcPts val="900"/>
              </a:spcAft>
              <a:buClr>
                <a:srgbClr val="FFFFFF"/>
              </a:buClr>
              <a:defRPr/>
            </a:pPr>
            <a:r>
              <a:rPr lang="en-US" sz="1500" kern="0" spc="-38" dirty="0"/>
              <a:t>Deploy configurable code integrity policy with both kernel and user mode created from “golden” system(s) or </a:t>
            </a:r>
            <a:r>
              <a:rPr lang="en-US" sz="1500" kern="0" dirty="0"/>
              <a:t>based on </a:t>
            </a:r>
            <a:r>
              <a:rPr lang="en-US" sz="1500" kern="0" spc="-38" dirty="0"/>
              <a:t>DGSP default policy</a:t>
            </a:r>
          </a:p>
          <a:p>
            <a:pPr marL="342869" indent="-342869" defTabSz="685646">
              <a:spcAft>
                <a:spcPts val="900"/>
              </a:spcAft>
              <a:buClr>
                <a:srgbClr val="FFFFFF"/>
              </a:buClr>
              <a:defRPr/>
            </a:pPr>
            <a:r>
              <a:rPr lang="en-US" sz="1500" kern="0" dirty="0"/>
              <a:t>Optionally, use Managed Installer to simplify policy management</a:t>
            </a:r>
            <a:endParaRPr lang="en-US" sz="1500" kern="0" spc="-38" dirty="0"/>
          </a:p>
        </p:txBody>
      </p:sp>
    </p:spTree>
    <p:extLst>
      <p:ext uri="{BB962C8B-B14F-4D97-AF65-F5344CB8AC3E}">
        <p14:creationId xmlns:p14="http://schemas.microsoft.com/office/powerpoint/2010/main" val="35396767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60704" y="2582993"/>
            <a:ext cx="6143196" cy="3536845"/>
            <a:chOff x="2140947" y="2278062"/>
            <a:chExt cx="8192090" cy="4716463"/>
          </a:xfrm>
        </p:grpSpPr>
        <p:sp>
          <p:nvSpPr>
            <p:cNvPr id="10" name="Oval 9"/>
            <p:cNvSpPr/>
            <p:nvPr/>
          </p:nvSpPr>
          <p:spPr bwMode="auto">
            <a:xfrm>
              <a:off x="2140947" y="2278062"/>
              <a:ext cx="8192090" cy="4716463"/>
            </a:xfrm>
            <a:prstGeom prst="ellipse">
              <a:avLst/>
            </a:prstGeom>
            <a:solidFill>
              <a:schemeClr val="accent5"/>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solidFill>
                  <a:schemeClr val="bg1">
                    <a:lumMod val="50000"/>
                  </a:schemeClr>
                </a:solidFill>
              </a:endParaRPr>
            </a:p>
          </p:txBody>
        </p:sp>
        <p:sp>
          <p:nvSpPr>
            <p:cNvPr id="11" name="TextBox 10"/>
            <p:cNvSpPr txBox="1"/>
            <p:nvPr/>
          </p:nvSpPr>
          <p:spPr>
            <a:xfrm>
              <a:off x="4424638" y="2378953"/>
              <a:ext cx="3622399" cy="634530"/>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t>Lightly managed</a:t>
              </a:r>
            </a:p>
          </p:txBody>
        </p:sp>
      </p:grpSp>
      <p:sp>
        <p:nvSpPr>
          <p:cNvPr id="2" name="Title 1"/>
          <p:cNvSpPr>
            <a:spLocks noGrp="1"/>
          </p:cNvSpPr>
          <p:nvPr>
            <p:ph type="title"/>
          </p:nvPr>
        </p:nvSpPr>
        <p:spPr>
          <a:xfrm>
            <a:off x="1761170" y="302112"/>
            <a:ext cx="8914136" cy="1019075"/>
          </a:xfrm>
        </p:spPr>
        <p:txBody>
          <a:bodyPr>
            <a:normAutofit/>
          </a:bodyPr>
          <a:lstStyle/>
          <a:p>
            <a:r>
              <a:rPr lang="en-US" sz="3599" dirty="0"/>
              <a:t>Device Guard Scenarios and Recommendations</a:t>
            </a:r>
          </a:p>
        </p:txBody>
      </p:sp>
      <p:grpSp>
        <p:nvGrpSpPr>
          <p:cNvPr id="5" name="Group 4"/>
          <p:cNvGrpSpPr/>
          <p:nvPr/>
        </p:nvGrpSpPr>
        <p:grpSpPr>
          <a:xfrm>
            <a:off x="4016100" y="3325836"/>
            <a:ext cx="4430672" cy="2685669"/>
            <a:chOff x="3281638" y="3268662"/>
            <a:chExt cx="5908400" cy="3581400"/>
          </a:xfrm>
        </p:grpSpPr>
        <p:sp>
          <p:nvSpPr>
            <p:cNvPr id="7" name="Oval 6"/>
            <p:cNvSpPr/>
            <p:nvPr/>
          </p:nvSpPr>
          <p:spPr bwMode="auto">
            <a:xfrm>
              <a:off x="3398832" y="3268662"/>
              <a:ext cx="5638806" cy="3581400"/>
            </a:xfrm>
            <a:prstGeom prst="ellipse">
              <a:avLst/>
            </a:prstGeom>
            <a:solidFill>
              <a:schemeClr val="accent4"/>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solidFill>
                  <a:schemeClr val="bg1">
                    <a:lumMod val="50000"/>
                  </a:schemeClr>
                </a:solidFill>
              </a:endParaRPr>
            </a:p>
          </p:txBody>
        </p:sp>
        <p:sp>
          <p:nvSpPr>
            <p:cNvPr id="14" name="TextBox 13"/>
            <p:cNvSpPr txBox="1"/>
            <p:nvPr/>
          </p:nvSpPr>
          <p:spPr>
            <a:xfrm>
              <a:off x="3281638" y="3643787"/>
              <a:ext cx="5908400" cy="634529"/>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solidFill>
                    <a:schemeClr val="bg1">
                      <a:lumMod val="50000"/>
                    </a:schemeClr>
                  </a:solidFill>
                </a:rPr>
                <a:t>Fully managed</a:t>
              </a:r>
            </a:p>
          </p:txBody>
        </p:sp>
      </p:grpSp>
      <p:grpSp>
        <p:nvGrpSpPr>
          <p:cNvPr id="6" name="Group 5"/>
          <p:cNvGrpSpPr/>
          <p:nvPr/>
        </p:nvGrpSpPr>
        <p:grpSpPr>
          <a:xfrm>
            <a:off x="4846833" y="4011539"/>
            <a:ext cx="2742811" cy="1851397"/>
            <a:chOff x="4389437" y="4183062"/>
            <a:chExt cx="3657601" cy="2468880"/>
          </a:xfrm>
        </p:grpSpPr>
        <p:sp>
          <p:nvSpPr>
            <p:cNvPr id="21" name="po"/>
            <p:cNvSpPr/>
            <p:nvPr/>
          </p:nvSpPr>
          <p:spPr bwMode="auto">
            <a:xfrm>
              <a:off x="4846637" y="4183062"/>
              <a:ext cx="2743200" cy="2468880"/>
            </a:xfrm>
            <a:prstGeom prst="ellipse">
              <a:avLst/>
            </a:prstGeom>
            <a:solidFill>
              <a:schemeClr val="accent3"/>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solidFill>
                  <a:schemeClr val="bg1">
                    <a:lumMod val="50000"/>
                  </a:schemeClr>
                </a:solidFill>
              </a:endParaRPr>
            </a:p>
          </p:txBody>
        </p:sp>
        <p:sp>
          <p:nvSpPr>
            <p:cNvPr id="22" name="TextBox 21"/>
            <p:cNvSpPr txBox="1"/>
            <p:nvPr/>
          </p:nvSpPr>
          <p:spPr>
            <a:xfrm>
              <a:off x="4389437" y="5103569"/>
              <a:ext cx="3657601" cy="634530"/>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solidFill>
                    <a:schemeClr val="bg1">
                      <a:lumMod val="50000"/>
                    </a:schemeClr>
                  </a:solidFill>
                </a:rPr>
                <a:t>Fixed workloads</a:t>
              </a:r>
            </a:p>
          </p:txBody>
        </p:sp>
      </p:grpSp>
      <p:sp>
        <p:nvSpPr>
          <p:cNvPr id="15" name="TextBox 14"/>
          <p:cNvSpPr txBox="1"/>
          <p:nvPr/>
        </p:nvSpPr>
        <p:spPr>
          <a:xfrm>
            <a:off x="1555221" y="1889285"/>
            <a:ext cx="3005902" cy="1594896"/>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lvl="0" indent="-457200" defTabSz="914277" fontAlgn="base">
              <a:lnSpc>
                <a:spcPct val="90000"/>
              </a:lnSpc>
              <a:spcBef>
                <a:spcPct val="0"/>
              </a:spcBef>
              <a:spcAft>
                <a:spcPts val="1200"/>
              </a:spcAft>
              <a:buClr>
                <a:srgbClr val="FFFFFF"/>
              </a:buClr>
              <a:buSzPct val="90000"/>
              <a:buFont typeface="Wingdings" panose="05000000000000000000" pitchFamily="2" charset="2"/>
              <a:buChar char="§"/>
              <a:defRPr sz="1471" kern="0" spc="-50">
                <a:ln w="3175">
                  <a:noFill/>
                </a:ln>
                <a:solidFill>
                  <a:srgbClr val="FFFFFF"/>
                </a:solidFill>
              </a:defRPr>
            </a:lvl1pPr>
          </a:lstStyle>
          <a:p>
            <a:r>
              <a:rPr lang="en-US" sz="1500" dirty="0"/>
              <a:t>Multiple and varied hardware configurations</a:t>
            </a:r>
          </a:p>
          <a:p>
            <a:r>
              <a:rPr lang="en-US" sz="1500" dirty="0"/>
              <a:t>User can install “unmanaged” software</a:t>
            </a:r>
          </a:p>
          <a:p>
            <a:r>
              <a:rPr lang="en-US" sz="1500" dirty="0"/>
              <a:t>Standard or Admin users</a:t>
            </a:r>
          </a:p>
        </p:txBody>
      </p:sp>
      <p:sp>
        <p:nvSpPr>
          <p:cNvPr id="17" name="TextBox 16"/>
          <p:cNvSpPr txBox="1"/>
          <p:nvPr/>
        </p:nvSpPr>
        <p:spPr>
          <a:xfrm>
            <a:off x="7682195" y="1889285"/>
            <a:ext cx="3227187" cy="3023158"/>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lvl="0" indent="-457200" defTabSz="914277" fontAlgn="base">
              <a:lnSpc>
                <a:spcPct val="90000"/>
              </a:lnSpc>
              <a:spcBef>
                <a:spcPct val="0"/>
              </a:spcBef>
              <a:spcAft>
                <a:spcPts val="1200"/>
              </a:spcAft>
              <a:buClr>
                <a:srgbClr val="FFFFFF"/>
              </a:buClr>
              <a:buSzPct val="90000"/>
              <a:buFont typeface="Wingdings" panose="05000000000000000000" pitchFamily="2" charset="2"/>
              <a:buChar char="§"/>
              <a:defRPr sz="1471" kern="0" spc="-50">
                <a:ln w="3175">
                  <a:noFill/>
                </a:ln>
                <a:solidFill>
                  <a:srgbClr val="FFFFFF"/>
                </a:solidFill>
              </a:defRPr>
            </a:lvl1pPr>
          </a:lstStyle>
          <a:p>
            <a:r>
              <a:rPr lang="en-US" sz="1500" dirty="0"/>
              <a:t>Turn on VBS protection of Kernel Mode Code Integrity</a:t>
            </a:r>
          </a:p>
          <a:p>
            <a:r>
              <a:rPr lang="en-US" sz="1500" dirty="0"/>
              <a:t>Deploy configurable code integrity in audit mode OR KMCI enforced only</a:t>
            </a:r>
          </a:p>
          <a:p>
            <a:r>
              <a:rPr lang="en-US" sz="1500" dirty="0"/>
              <a:t>Optionally, use Managed Installer to simplify policy management</a:t>
            </a:r>
          </a:p>
          <a:p>
            <a:r>
              <a:rPr lang="en-US" sz="1500" dirty="0"/>
              <a:t>Optionally, use </a:t>
            </a:r>
            <a:r>
              <a:rPr lang="en-US" sz="1500" dirty="0" err="1"/>
              <a:t>SmartLocker</a:t>
            </a:r>
            <a:r>
              <a:rPr lang="en-US" sz="1500" dirty="0"/>
              <a:t> to increase assurance of “unmanaged” software</a:t>
            </a:r>
          </a:p>
        </p:txBody>
      </p:sp>
    </p:spTree>
    <p:extLst>
      <p:ext uri="{BB962C8B-B14F-4D97-AF65-F5344CB8AC3E}">
        <p14:creationId xmlns:p14="http://schemas.microsoft.com/office/powerpoint/2010/main" val="20894780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46873" y="1897289"/>
            <a:ext cx="7542730" cy="4342784"/>
            <a:chOff x="1189037" y="1363662"/>
            <a:chExt cx="10058400" cy="5791200"/>
          </a:xfrm>
        </p:grpSpPr>
        <p:sp>
          <p:nvSpPr>
            <p:cNvPr id="13" name="Oval 12"/>
            <p:cNvSpPr/>
            <p:nvPr/>
          </p:nvSpPr>
          <p:spPr bwMode="auto">
            <a:xfrm>
              <a:off x="1189037" y="1363662"/>
              <a:ext cx="10058400" cy="5791200"/>
            </a:xfrm>
            <a:prstGeom prst="ellipse">
              <a:avLst/>
            </a:prstGeom>
            <a:solidFill>
              <a:schemeClr val="accent6"/>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gradFill>
                  <a:gsLst>
                    <a:gs pos="16814">
                      <a:srgbClr val="FFFFFF"/>
                    </a:gs>
                    <a:gs pos="46000">
                      <a:srgbClr val="FFFFFF"/>
                    </a:gs>
                  </a:gsLst>
                  <a:lin ang="5400000" scaled="0"/>
                </a:gradFill>
              </a:endParaRPr>
            </a:p>
          </p:txBody>
        </p:sp>
        <p:sp>
          <p:nvSpPr>
            <p:cNvPr id="16" name="TextBox 15"/>
            <p:cNvSpPr txBox="1"/>
            <p:nvPr/>
          </p:nvSpPr>
          <p:spPr>
            <a:xfrm>
              <a:off x="4407037" y="1586951"/>
              <a:ext cx="3657602" cy="634529"/>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gradFill>
                    <a:gsLst>
                      <a:gs pos="2917">
                        <a:srgbClr val="FFFFFF"/>
                      </a:gs>
                      <a:gs pos="30000">
                        <a:srgbClr val="FFFFFF"/>
                      </a:gs>
                    </a:gsLst>
                    <a:lin ang="5400000" scaled="0"/>
                  </a:gradFill>
                </a:rPr>
                <a:t>BYOD</a:t>
              </a:r>
            </a:p>
          </p:txBody>
        </p:sp>
      </p:grpSp>
      <p:grpSp>
        <p:nvGrpSpPr>
          <p:cNvPr id="4" name="Group 3"/>
          <p:cNvGrpSpPr/>
          <p:nvPr/>
        </p:nvGrpSpPr>
        <p:grpSpPr>
          <a:xfrm>
            <a:off x="3160704" y="2582993"/>
            <a:ext cx="6143196" cy="3536845"/>
            <a:chOff x="2140947" y="2278062"/>
            <a:chExt cx="8192090" cy="4716463"/>
          </a:xfrm>
        </p:grpSpPr>
        <p:sp>
          <p:nvSpPr>
            <p:cNvPr id="10" name="Oval 9"/>
            <p:cNvSpPr/>
            <p:nvPr/>
          </p:nvSpPr>
          <p:spPr bwMode="auto">
            <a:xfrm>
              <a:off x="2140947" y="2278062"/>
              <a:ext cx="8192090" cy="4716463"/>
            </a:xfrm>
            <a:prstGeom prst="ellipse">
              <a:avLst/>
            </a:prstGeom>
            <a:solidFill>
              <a:schemeClr val="accent5"/>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gradFill>
                  <a:gsLst>
                    <a:gs pos="16814">
                      <a:srgbClr val="FFFFFF"/>
                    </a:gs>
                    <a:gs pos="46000">
                      <a:srgbClr val="FFFFFF"/>
                    </a:gs>
                  </a:gsLst>
                  <a:lin ang="5400000" scaled="0"/>
                </a:gradFill>
              </a:endParaRPr>
            </a:p>
          </p:txBody>
        </p:sp>
        <p:sp>
          <p:nvSpPr>
            <p:cNvPr id="11" name="TextBox 10"/>
            <p:cNvSpPr txBox="1"/>
            <p:nvPr/>
          </p:nvSpPr>
          <p:spPr>
            <a:xfrm>
              <a:off x="3662639" y="2604154"/>
              <a:ext cx="5146398" cy="634530"/>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t>Lightly managed</a:t>
              </a:r>
            </a:p>
          </p:txBody>
        </p:sp>
      </p:grpSp>
      <p:sp>
        <p:nvSpPr>
          <p:cNvPr id="2" name="Title 1"/>
          <p:cNvSpPr>
            <a:spLocks noGrp="1"/>
          </p:cNvSpPr>
          <p:nvPr>
            <p:ph type="title"/>
          </p:nvPr>
        </p:nvSpPr>
        <p:spPr>
          <a:xfrm>
            <a:off x="1761170" y="302112"/>
            <a:ext cx="8914136" cy="1019075"/>
          </a:xfrm>
        </p:spPr>
        <p:txBody>
          <a:bodyPr>
            <a:normAutofit/>
          </a:bodyPr>
          <a:lstStyle/>
          <a:p>
            <a:r>
              <a:rPr lang="en-US" sz="3599" dirty="0"/>
              <a:t>Device Guard Scenarios and Recommendations</a:t>
            </a:r>
          </a:p>
        </p:txBody>
      </p:sp>
      <p:grpSp>
        <p:nvGrpSpPr>
          <p:cNvPr id="5" name="Group 4"/>
          <p:cNvGrpSpPr/>
          <p:nvPr/>
        </p:nvGrpSpPr>
        <p:grpSpPr>
          <a:xfrm>
            <a:off x="4016100" y="3325836"/>
            <a:ext cx="4430672" cy="2685669"/>
            <a:chOff x="3281638" y="3268662"/>
            <a:chExt cx="5908400" cy="3581400"/>
          </a:xfrm>
        </p:grpSpPr>
        <p:sp>
          <p:nvSpPr>
            <p:cNvPr id="7" name="Oval 6"/>
            <p:cNvSpPr/>
            <p:nvPr/>
          </p:nvSpPr>
          <p:spPr bwMode="auto">
            <a:xfrm>
              <a:off x="3398832" y="3268662"/>
              <a:ext cx="5638806" cy="3581400"/>
            </a:xfrm>
            <a:prstGeom prst="ellipse">
              <a:avLst/>
            </a:prstGeom>
            <a:solidFill>
              <a:schemeClr val="accent4"/>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solidFill>
                  <a:schemeClr val="bg1">
                    <a:lumMod val="50000"/>
                  </a:schemeClr>
                </a:solidFill>
              </a:endParaRPr>
            </a:p>
          </p:txBody>
        </p:sp>
        <p:sp>
          <p:nvSpPr>
            <p:cNvPr id="14" name="TextBox 13"/>
            <p:cNvSpPr txBox="1"/>
            <p:nvPr/>
          </p:nvSpPr>
          <p:spPr>
            <a:xfrm>
              <a:off x="3281638" y="3643787"/>
              <a:ext cx="5908400" cy="634529"/>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solidFill>
                    <a:schemeClr val="bg1">
                      <a:lumMod val="50000"/>
                    </a:schemeClr>
                  </a:solidFill>
                </a:rPr>
                <a:t>Fully managed</a:t>
              </a:r>
            </a:p>
          </p:txBody>
        </p:sp>
      </p:grpSp>
      <p:grpSp>
        <p:nvGrpSpPr>
          <p:cNvPr id="6" name="Group 5"/>
          <p:cNvGrpSpPr/>
          <p:nvPr/>
        </p:nvGrpSpPr>
        <p:grpSpPr>
          <a:xfrm>
            <a:off x="4846833" y="4011539"/>
            <a:ext cx="2742811" cy="1851397"/>
            <a:chOff x="4389437" y="4183062"/>
            <a:chExt cx="3657601" cy="2468880"/>
          </a:xfrm>
        </p:grpSpPr>
        <p:sp>
          <p:nvSpPr>
            <p:cNvPr id="21" name="po"/>
            <p:cNvSpPr/>
            <p:nvPr/>
          </p:nvSpPr>
          <p:spPr bwMode="auto">
            <a:xfrm>
              <a:off x="4846637" y="4183062"/>
              <a:ext cx="2743200" cy="2468880"/>
            </a:xfrm>
            <a:prstGeom prst="ellipse">
              <a:avLst/>
            </a:prstGeom>
            <a:solidFill>
              <a:schemeClr val="accent3"/>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t" anchorCtr="0" compatLnSpc="1">
              <a:prstTxWarp prst="textNoShape">
                <a:avLst/>
              </a:prstTxWarp>
            </a:bodyPr>
            <a:lstStyle/>
            <a:p>
              <a:pPr algn="ctr" defTabSz="699235" fontAlgn="base">
                <a:spcBef>
                  <a:spcPct val="0"/>
                </a:spcBef>
                <a:spcAft>
                  <a:spcPct val="0"/>
                </a:spcAft>
                <a:defRPr/>
              </a:pPr>
              <a:endParaRPr lang="en-US" sz="1500" kern="0" dirty="0">
                <a:solidFill>
                  <a:schemeClr val="bg1">
                    <a:lumMod val="50000"/>
                  </a:schemeClr>
                </a:solidFill>
              </a:endParaRPr>
            </a:p>
          </p:txBody>
        </p:sp>
        <p:sp>
          <p:nvSpPr>
            <p:cNvPr id="22" name="TextBox 21"/>
            <p:cNvSpPr txBox="1"/>
            <p:nvPr/>
          </p:nvSpPr>
          <p:spPr>
            <a:xfrm>
              <a:off x="4389437" y="5103569"/>
              <a:ext cx="3657601" cy="634530"/>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b="1" kern="0" dirty="0">
                  <a:solidFill>
                    <a:schemeClr val="bg1">
                      <a:lumMod val="50000"/>
                    </a:schemeClr>
                  </a:solidFill>
                </a:rPr>
                <a:t>Fixed workloads</a:t>
              </a:r>
            </a:p>
          </p:txBody>
        </p:sp>
      </p:grpSp>
      <p:sp>
        <p:nvSpPr>
          <p:cNvPr id="15" name="TextBox 14"/>
          <p:cNvSpPr txBox="1"/>
          <p:nvPr/>
        </p:nvSpPr>
        <p:spPr>
          <a:xfrm>
            <a:off x="1555222" y="1795745"/>
            <a:ext cx="3199944" cy="1014175"/>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lvl="0" indent="-457200" defTabSz="914277" fontAlgn="base">
              <a:lnSpc>
                <a:spcPct val="90000"/>
              </a:lnSpc>
              <a:spcBef>
                <a:spcPct val="0"/>
              </a:spcBef>
              <a:spcAft>
                <a:spcPts val="1200"/>
              </a:spcAft>
              <a:buClr>
                <a:srgbClr val="FFFFFF"/>
              </a:buClr>
              <a:buSzPct val="90000"/>
              <a:buFont typeface="Wingdings" panose="05000000000000000000" pitchFamily="2" charset="2"/>
              <a:buChar char="§"/>
              <a:defRPr sz="1471" kern="0" spc="-50">
                <a:ln w="3175">
                  <a:noFill/>
                </a:ln>
                <a:solidFill>
                  <a:srgbClr val="FFFFFF"/>
                </a:solidFill>
              </a:defRPr>
            </a:lvl1pPr>
          </a:lstStyle>
          <a:p>
            <a:r>
              <a:rPr lang="en-US" sz="1500" dirty="0"/>
              <a:t>Personally owned devices</a:t>
            </a:r>
          </a:p>
          <a:p>
            <a:r>
              <a:rPr lang="en-US" sz="1500" dirty="0"/>
              <a:t>Highly-variable hardware and software</a:t>
            </a:r>
          </a:p>
        </p:txBody>
      </p:sp>
      <p:sp>
        <p:nvSpPr>
          <p:cNvPr id="17" name="TextBox 16"/>
          <p:cNvSpPr txBox="1"/>
          <p:nvPr/>
        </p:nvSpPr>
        <p:spPr>
          <a:xfrm>
            <a:off x="7654067" y="1795745"/>
            <a:ext cx="3227187" cy="429333"/>
          </a:xfrm>
          <a:prstGeom prst="rect">
            <a:avLst/>
          </a:prstGeom>
          <a:solidFill>
            <a:srgbClr val="505050">
              <a:alpha val="52000"/>
            </a:srgbClr>
          </a:solidFill>
          <a:effectLst>
            <a:softEdge rad="63500"/>
          </a:effectLst>
        </p:spPr>
        <p:txBody>
          <a:bodyPr wrap="square" lIns="137141" tIns="109712" rIns="137141" bIns="109712" rtlCol="0">
            <a:spAutoFit/>
          </a:bodyPr>
          <a:lstStyle>
            <a:defPPr>
              <a:defRPr lang="en-US"/>
            </a:defPPr>
            <a:lvl1pPr marL="457200" lvl="0" indent="-457200" defTabSz="914277" fontAlgn="base">
              <a:lnSpc>
                <a:spcPct val="90000"/>
              </a:lnSpc>
              <a:spcBef>
                <a:spcPct val="0"/>
              </a:spcBef>
              <a:spcAft>
                <a:spcPts val="1200"/>
              </a:spcAft>
              <a:buClr>
                <a:srgbClr val="FFFFFF"/>
              </a:buClr>
              <a:buSzPct val="90000"/>
              <a:buFont typeface="Wingdings" panose="05000000000000000000" pitchFamily="2" charset="2"/>
              <a:buChar char="§"/>
              <a:defRPr sz="1471" kern="0" spc="-50">
                <a:ln w="3175">
                  <a:noFill/>
                </a:ln>
                <a:solidFill>
                  <a:srgbClr val="FFFFFF"/>
                </a:solidFill>
              </a:defRPr>
            </a:lvl1pPr>
          </a:lstStyle>
          <a:p>
            <a:r>
              <a:rPr lang="en-US" sz="1500" dirty="0"/>
              <a:t>Device Guard not appropriate</a:t>
            </a:r>
          </a:p>
        </p:txBody>
      </p:sp>
    </p:spTree>
    <p:extLst>
      <p:ext uri="{BB962C8B-B14F-4D97-AF65-F5344CB8AC3E}">
        <p14:creationId xmlns:p14="http://schemas.microsoft.com/office/powerpoint/2010/main" val="29894136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Device Guard</a:t>
            </a:r>
            <a:br>
              <a:rPr lang="en-US" dirty="0"/>
            </a:br>
            <a:endParaRPr lang="en-US" sz="3000" dirty="0">
              <a:solidFill>
                <a:schemeClr val="accent4"/>
              </a:solidFill>
            </a:endParaRPr>
          </a:p>
        </p:txBody>
      </p:sp>
      <p:sp>
        <p:nvSpPr>
          <p:cNvPr id="3" name="Text Placeholder 2"/>
          <p:cNvSpPr>
            <a:spLocks noGrp="1"/>
          </p:cNvSpPr>
          <p:nvPr>
            <p:ph type="body" sz="quarter" idx="10"/>
          </p:nvPr>
        </p:nvSpPr>
        <p:spPr>
          <a:xfrm>
            <a:off x="274638" y="1212850"/>
            <a:ext cx="11887200" cy="5561012"/>
          </a:xfrm>
        </p:spPr>
        <p:txBody>
          <a:bodyPr>
            <a:noAutofit/>
          </a:bodyPr>
          <a:lstStyle/>
          <a:p>
            <a:r>
              <a:rPr lang="en-US" sz="2800" dirty="0"/>
              <a:t>Sell Device Guard “ready” machines from OEMs </a:t>
            </a:r>
          </a:p>
          <a:p>
            <a:pPr lvl="2">
              <a:lnSpc>
                <a:spcPct val="100000"/>
              </a:lnSpc>
              <a:spcBef>
                <a:spcPts val="1200"/>
              </a:spcBef>
              <a:spcAft>
                <a:spcPts val="1200"/>
              </a:spcAft>
            </a:pPr>
            <a:r>
              <a:rPr lang="en-US" dirty="0">
                <a:solidFill>
                  <a:srgbClr val="737373"/>
                </a:solidFill>
                <a:latin typeface="Segoe UI" panose="020B0502040204020203" pitchFamily="34" charset="0"/>
                <a:cs typeface="Segoe UI" panose="020B0502040204020203" pitchFamily="34" charset="0"/>
              </a:rPr>
              <a:t>-- OR -- </a:t>
            </a:r>
          </a:p>
          <a:p>
            <a:r>
              <a:rPr lang="en-US" sz="2800" dirty="0"/>
              <a:t>Use Device Guard and Credential Guard Readiness tool to identify Device Guard “capable” devices</a:t>
            </a:r>
          </a:p>
          <a:p>
            <a:pPr lvl="2">
              <a:lnSpc>
                <a:spcPct val="100000"/>
              </a:lnSpc>
              <a:spcBef>
                <a:spcPts val="1200"/>
              </a:spcBef>
              <a:spcAft>
                <a:spcPts val="1200"/>
              </a:spcAft>
            </a:pPr>
            <a:r>
              <a:rPr lang="en-US" dirty="0">
                <a:solidFill>
                  <a:srgbClr val="737373"/>
                </a:solidFill>
                <a:latin typeface="Segoe UI" panose="020B0502040204020203" pitchFamily="34" charset="0"/>
                <a:cs typeface="Segoe UI" panose="020B0502040204020203" pitchFamily="34" charset="0"/>
              </a:rPr>
              <a:t>-- THEN --</a:t>
            </a:r>
          </a:p>
          <a:p>
            <a:r>
              <a:rPr lang="en-US" sz="2800" dirty="0"/>
              <a:t>Create policy from “golden” systems and use Windows Store for Business to catalog sign LOB apps</a:t>
            </a:r>
          </a:p>
          <a:p>
            <a:pPr lvl="2">
              <a:lnSpc>
                <a:spcPct val="100000"/>
              </a:lnSpc>
              <a:spcBef>
                <a:spcPts val="1200"/>
              </a:spcBef>
              <a:spcAft>
                <a:spcPts val="1200"/>
              </a:spcAft>
            </a:pPr>
            <a:r>
              <a:rPr lang="en-US" dirty="0">
                <a:solidFill>
                  <a:srgbClr val="737373"/>
                </a:solidFill>
                <a:latin typeface="Segoe UI" panose="020B0502040204020203" pitchFamily="34" charset="0"/>
                <a:cs typeface="Segoe UI" panose="020B0502040204020203" pitchFamily="34" charset="0"/>
              </a:rPr>
              <a:t>-- OR --</a:t>
            </a:r>
          </a:p>
          <a:p>
            <a:r>
              <a:rPr lang="en-US" sz="2800" dirty="0"/>
              <a:t>Use Managed Installer and </a:t>
            </a:r>
            <a:r>
              <a:rPr lang="en-US" sz="2800" dirty="0" err="1"/>
              <a:t>SmartLocker</a:t>
            </a:r>
            <a:r>
              <a:rPr lang="en-US" sz="2800" dirty="0"/>
              <a:t> to balance security and manageability</a:t>
            </a:r>
          </a:p>
        </p:txBody>
      </p:sp>
    </p:spTree>
    <p:extLst>
      <p:ext uri="{BB962C8B-B14F-4D97-AF65-F5344CB8AC3E}">
        <p14:creationId xmlns:p14="http://schemas.microsoft.com/office/powerpoint/2010/main" val="194589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bwMode="auto">
          <a:xfrm>
            <a:off x="6346279" y="1233981"/>
            <a:ext cx="3126914" cy="3126914"/>
          </a:xfrm>
          <a:prstGeom prst="ellipse">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Oval 8"/>
          <p:cNvSpPr/>
          <p:nvPr/>
        </p:nvSpPr>
        <p:spPr bwMode="auto">
          <a:xfrm>
            <a:off x="7344939" y="2938936"/>
            <a:ext cx="3126914" cy="312691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Oval 9"/>
          <p:cNvSpPr/>
          <p:nvPr/>
        </p:nvSpPr>
        <p:spPr bwMode="auto">
          <a:xfrm>
            <a:off x="8474533" y="1233981"/>
            <a:ext cx="3126914" cy="3126914"/>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Freeform 17"/>
          <p:cNvSpPr/>
          <p:nvPr/>
        </p:nvSpPr>
        <p:spPr bwMode="auto">
          <a:xfrm>
            <a:off x="8474533" y="1654277"/>
            <a:ext cx="998660" cy="2286322"/>
          </a:xfrm>
          <a:custGeom>
            <a:avLst/>
            <a:gdLst>
              <a:gd name="connsiteX0" fmla="*/ 499330 w 998660"/>
              <a:gd name="connsiteY0" fmla="*/ 0 h 2286322"/>
              <a:gd name="connsiteX1" fmla="*/ 540734 w 998660"/>
              <a:gd name="connsiteY1" fmla="*/ 37630 h 2286322"/>
              <a:gd name="connsiteX2" fmla="*/ 998660 w 998660"/>
              <a:gd name="connsiteY2" fmla="*/ 1143161 h 2286322"/>
              <a:gd name="connsiteX3" fmla="*/ 540734 w 998660"/>
              <a:gd name="connsiteY3" fmla="*/ 2248692 h 2286322"/>
              <a:gd name="connsiteX4" fmla="*/ 499330 w 998660"/>
              <a:gd name="connsiteY4" fmla="*/ 2286322 h 2286322"/>
              <a:gd name="connsiteX5" fmla="*/ 457926 w 998660"/>
              <a:gd name="connsiteY5" fmla="*/ 2248692 h 2286322"/>
              <a:gd name="connsiteX6" fmla="*/ 0 w 998660"/>
              <a:gd name="connsiteY6" fmla="*/ 1143161 h 2286322"/>
              <a:gd name="connsiteX7" fmla="*/ 457926 w 998660"/>
              <a:gd name="connsiteY7" fmla="*/ 37630 h 228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8660" h="2286322">
                <a:moveTo>
                  <a:pt x="499330" y="0"/>
                </a:moveTo>
                <a:lnTo>
                  <a:pt x="540734" y="37630"/>
                </a:lnTo>
                <a:cubicBezTo>
                  <a:pt x="823664" y="320560"/>
                  <a:pt x="998660" y="711425"/>
                  <a:pt x="998660" y="1143161"/>
                </a:cubicBezTo>
                <a:cubicBezTo>
                  <a:pt x="998660" y="1574898"/>
                  <a:pt x="823664" y="1965762"/>
                  <a:pt x="540734" y="2248692"/>
                </a:cubicBezTo>
                <a:lnTo>
                  <a:pt x="499330" y="2286322"/>
                </a:lnTo>
                <a:lnTo>
                  <a:pt x="457926" y="2248692"/>
                </a:lnTo>
                <a:cubicBezTo>
                  <a:pt x="174996" y="1965762"/>
                  <a:pt x="0" y="1574898"/>
                  <a:pt x="0" y="1143161"/>
                </a:cubicBezTo>
                <a:cubicBezTo>
                  <a:pt x="0" y="711425"/>
                  <a:pt x="174996" y="320560"/>
                  <a:pt x="457926" y="37630"/>
                </a:cubicBezTo>
                <a:close/>
              </a:path>
            </a:pathLst>
          </a:custGeom>
          <a:solidFill>
            <a:schemeClr val="accent3">
              <a:lumMod val="5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Freeform 20"/>
          <p:cNvSpPr/>
          <p:nvPr/>
        </p:nvSpPr>
        <p:spPr bwMode="auto">
          <a:xfrm>
            <a:off x="7365376" y="2938937"/>
            <a:ext cx="2087383" cy="1421959"/>
          </a:xfrm>
          <a:custGeom>
            <a:avLst/>
            <a:gdLst>
              <a:gd name="connsiteX0" fmla="*/ 1543021 w 2087383"/>
              <a:gd name="connsiteY0" fmla="*/ 0 h 1421959"/>
              <a:gd name="connsiteX1" fmla="*/ 2007945 w 2087383"/>
              <a:gd name="connsiteY1" fmla="*/ 70290 h 1421959"/>
              <a:gd name="connsiteX2" fmla="*/ 2087383 w 2087383"/>
              <a:gd name="connsiteY2" fmla="*/ 99365 h 1421959"/>
              <a:gd name="connsiteX3" fmla="*/ 2076054 w 2087383"/>
              <a:gd name="connsiteY3" fmla="*/ 173593 h 1421959"/>
              <a:gd name="connsiteX4" fmla="*/ 544361 w 2087383"/>
              <a:gd name="connsiteY4" fmla="*/ 1421959 h 1421959"/>
              <a:gd name="connsiteX5" fmla="*/ 79437 w 2087383"/>
              <a:gd name="connsiteY5" fmla="*/ 1351669 h 1421959"/>
              <a:gd name="connsiteX6" fmla="*/ 0 w 2087383"/>
              <a:gd name="connsiteY6" fmla="*/ 1322595 h 1421959"/>
              <a:gd name="connsiteX7" fmla="*/ 11328 w 2087383"/>
              <a:gd name="connsiteY7" fmla="*/ 1248366 h 1421959"/>
              <a:gd name="connsiteX8" fmla="*/ 1543021 w 2087383"/>
              <a:gd name="connsiteY8" fmla="*/ 0 h 14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383" h="1421959">
                <a:moveTo>
                  <a:pt x="1543021" y="0"/>
                </a:moveTo>
                <a:cubicBezTo>
                  <a:pt x="1704922" y="0"/>
                  <a:pt x="1861076" y="24609"/>
                  <a:pt x="2007945" y="70290"/>
                </a:cubicBezTo>
                <a:lnTo>
                  <a:pt x="2087383" y="99365"/>
                </a:lnTo>
                <a:lnTo>
                  <a:pt x="2076054" y="173593"/>
                </a:lnTo>
                <a:cubicBezTo>
                  <a:pt x="1930267" y="886034"/>
                  <a:pt x="1299900" y="1421959"/>
                  <a:pt x="544361" y="1421959"/>
                </a:cubicBezTo>
                <a:cubicBezTo>
                  <a:pt x="382460" y="1421959"/>
                  <a:pt x="226307" y="1397350"/>
                  <a:pt x="79437" y="1351669"/>
                </a:cubicBezTo>
                <a:lnTo>
                  <a:pt x="0" y="1322595"/>
                </a:lnTo>
                <a:lnTo>
                  <a:pt x="11328" y="1248366"/>
                </a:lnTo>
                <a:cubicBezTo>
                  <a:pt x="157115" y="535925"/>
                  <a:pt x="787482" y="0"/>
                  <a:pt x="1543021" y="0"/>
                </a:cubicBezTo>
                <a:close/>
              </a:path>
            </a:pathLst>
          </a:custGeom>
          <a:solidFill>
            <a:schemeClr val="accent3">
              <a:lumMod val="5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Freeform 23"/>
          <p:cNvSpPr/>
          <p:nvPr/>
        </p:nvSpPr>
        <p:spPr bwMode="auto">
          <a:xfrm>
            <a:off x="8488754" y="2938937"/>
            <a:ext cx="1968878" cy="1421959"/>
          </a:xfrm>
          <a:custGeom>
            <a:avLst/>
            <a:gdLst>
              <a:gd name="connsiteX0" fmla="*/ 419642 w 1968878"/>
              <a:gd name="connsiteY0" fmla="*/ 0 h 1421959"/>
              <a:gd name="connsiteX1" fmla="*/ 1951335 w 1968878"/>
              <a:gd name="connsiteY1" fmla="*/ 1248366 h 1421959"/>
              <a:gd name="connsiteX2" fmla="*/ 1968878 w 1968878"/>
              <a:gd name="connsiteY2" fmla="*/ 1363313 h 1421959"/>
              <a:gd name="connsiteX3" fmla="*/ 1864327 w 1968878"/>
              <a:gd name="connsiteY3" fmla="*/ 1390195 h 1421959"/>
              <a:gd name="connsiteX4" fmla="*/ 1549236 w 1968878"/>
              <a:gd name="connsiteY4" fmla="*/ 1421959 h 1421959"/>
              <a:gd name="connsiteX5" fmla="*/ 17543 w 1968878"/>
              <a:gd name="connsiteY5" fmla="*/ 173593 h 1421959"/>
              <a:gd name="connsiteX6" fmla="*/ 0 w 1968878"/>
              <a:gd name="connsiteY6" fmla="*/ 58647 h 1421959"/>
              <a:gd name="connsiteX7" fmla="*/ 104551 w 1968878"/>
              <a:gd name="connsiteY7" fmla="*/ 31764 h 1421959"/>
              <a:gd name="connsiteX8" fmla="*/ 419642 w 1968878"/>
              <a:gd name="connsiteY8" fmla="*/ 0 h 14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8878" h="1421959">
                <a:moveTo>
                  <a:pt x="419642" y="0"/>
                </a:moveTo>
                <a:cubicBezTo>
                  <a:pt x="1175181" y="0"/>
                  <a:pt x="1805548" y="535925"/>
                  <a:pt x="1951335" y="1248366"/>
                </a:cubicBezTo>
                <a:lnTo>
                  <a:pt x="1968878" y="1363313"/>
                </a:lnTo>
                <a:lnTo>
                  <a:pt x="1864327" y="1390195"/>
                </a:lnTo>
                <a:cubicBezTo>
                  <a:pt x="1762550" y="1411022"/>
                  <a:pt x="1657170" y="1421959"/>
                  <a:pt x="1549236" y="1421959"/>
                </a:cubicBezTo>
                <a:cubicBezTo>
                  <a:pt x="793697" y="1421959"/>
                  <a:pt x="163330" y="886034"/>
                  <a:pt x="17543" y="173593"/>
                </a:cubicBezTo>
                <a:lnTo>
                  <a:pt x="0" y="58647"/>
                </a:lnTo>
                <a:lnTo>
                  <a:pt x="104551" y="31764"/>
                </a:lnTo>
                <a:cubicBezTo>
                  <a:pt x="206328" y="10937"/>
                  <a:pt x="311708" y="0"/>
                  <a:pt x="419642" y="0"/>
                </a:cubicBezTo>
                <a:close/>
              </a:path>
            </a:pathLst>
          </a:custGeom>
          <a:solidFill>
            <a:schemeClr val="accent3">
              <a:lumMod val="5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 name="TextBox 12"/>
          <p:cNvSpPr txBox="1"/>
          <p:nvPr/>
        </p:nvSpPr>
        <p:spPr>
          <a:xfrm>
            <a:off x="9474331" y="2230168"/>
            <a:ext cx="2008622" cy="66479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Information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Protection</a:t>
            </a:r>
          </a:p>
        </p:txBody>
      </p:sp>
      <p:sp>
        <p:nvSpPr>
          <p:cNvPr id="11" name="TextBox 10"/>
          <p:cNvSpPr txBox="1"/>
          <p:nvPr/>
        </p:nvSpPr>
        <p:spPr>
          <a:xfrm>
            <a:off x="6628087" y="2230169"/>
            <a:ext cx="1673276" cy="664797"/>
          </a:xfrm>
          <a:prstGeom prst="rect">
            <a:avLst/>
          </a:prstGeom>
          <a:noFill/>
        </p:spPr>
        <p:txBody>
          <a:bodyPr wrap="square" lIns="0" tIns="0" rIns="0" bIns="0" rtlCol="0">
            <a:spAutoFit/>
          </a:bodyPr>
          <a:lstStyle/>
          <a:p>
            <a:pPr marL="0" marR="0" lvl="0" indent="0" algn="ctr" defTabSz="914277" eaLnBrk="1" fontAlgn="auto" latinLnBrk="0" hangingPunct="1">
              <a:lnSpc>
                <a:spcPct val="90000"/>
              </a:lnSpc>
              <a:spcBef>
                <a:spcPct val="0"/>
              </a:spcBef>
              <a:spcAft>
                <a:spcPts val="60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Secure Identities</a:t>
            </a:r>
          </a:p>
        </p:txBody>
      </p:sp>
      <p:sp>
        <p:nvSpPr>
          <p:cNvPr id="12" name="TextBox 11"/>
          <p:cNvSpPr txBox="1"/>
          <p:nvPr/>
        </p:nvSpPr>
        <p:spPr>
          <a:xfrm>
            <a:off x="7909736" y="4548574"/>
            <a:ext cx="1888683" cy="66479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Threat Resistance</a:t>
            </a:r>
          </a:p>
        </p:txBody>
      </p:sp>
      <p:sp>
        <p:nvSpPr>
          <p:cNvPr id="15" name="Freeform 11"/>
          <p:cNvSpPr>
            <a:spLocks noEditPoints="1"/>
          </p:cNvSpPr>
          <p:nvPr/>
        </p:nvSpPr>
        <p:spPr bwMode="auto">
          <a:xfrm>
            <a:off x="8695160" y="3045312"/>
            <a:ext cx="594681" cy="655319"/>
          </a:xfrm>
          <a:custGeom>
            <a:avLst/>
            <a:gdLst>
              <a:gd name="T0" fmla="*/ 881 w 966"/>
              <a:gd name="T1" fmla="*/ 82 h 968"/>
              <a:gd name="T2" fmla="*/ 669 w 966"/>
              <a:gd name="T3" fmla="*/ 99 h 968"/>
              <a:gd name="T4" fmla="*/ 483 w 966"/>
              <a:gd name="T5" fmla="*/ 0 h 968"/>
              <a:gd name="T6" fmla="*/ 297 w 966"/>
              <a:gd name="T7" fmla="*/ 99 h 968"/>
              <a:gd name="T8" fmla="*/ 85 w 966"/>
              <a:gd name="T9" fmla="*/ 82 h 968"/>
              <a:gd name="T10" fmla="*/ 79 w 966"/>
              <a:gd name="T11" fmla="*/ 554 h 968"/>
              <a:gd name="T12" fmla="*/ 483 w 966"/>
              <a:gd name="T13" fmla="*/ 968 h 968"/>
              <a:gd name="T14" fmla="*/ 887 w 966"/>
              <a:gd name="T15" fmla="*/ 554 h 968"/>
              <a:gd name="T16" fmla="*/ 881 w 966"/>
              <a:gd name="T17" fmla="*/ 82 h 968"/>
              <a:gd name="T18" fmla="*/ 797 w 966"/>
              <a:gd name="T19" fmla="*/ 578 h 968"/>
              <a:gd name="T20" fmla="*/ 483 w 966"/>
              <a:gd name="T21" fmla="*/ 877 h 968"/>
              <a:gd name="T22" fmla="*/ 169 w 966"/>
              <a:gd name="T23" fmla="*/ 578 h 968"/>
              <a:gd name="T24" fmla="*/ 793 w 966"/>
              <a:gd name="T25" fmla="*/ 238 h 968"/>
              <a:gd name="T26" fmla="*/ 797 w 966"/>
              <a:gd name="T27" fmla="*/ 57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6" h="968">
                <a:moveTo>
                  <a:pt x="881" y="82"/>
                </a:moveTo>
                <a:cubicBezTo>
                  <a:pt x="881" y="82"/>
                  <a:pt x="775" y="127"/>
                  <a:pt x="669" y="99"/>
                </a:cubicBezTo>
                <a:cubicBezTo>
                  <a:pt x="563" y="71"/>
                  <a:pt x="483" y="0"/>
                  <a:pt x="483" y="0"/>
                </a:cubicBezTo>
                <a:cubicBezTo>
                  <a:pt x="483" y="0"/>
                  <a:pt x="403" y="71"/>
                  <a:pt x="297" y="99"/>
                </a:cubicBezTo>
                <a:cubicBezTo>
                  <a:pt x="191" y="127"/>
                  <a:pt x="85" y="82"/>
                  <a:pt x="85" y="82"/>
                </a:cubicBezTo>
                <a:cubicBezTo>
                  <a:pt x="85" y="82"/>
                  <a:pt x="0" y="334"/>
                  <a:pt x="79" y="554"/>
                </a:cubicBezTo>
                <a:cubicBezTo>
                  <a:pt x="158" y="774"/>
                  <a:pt x="422" y="968"/>
                  <a:pt x="483" y="968"/>
                </a:cubicBezTo>
                <a:cubicBezTo>
                  <a:pt x="544" y="968"/>
                  <a:pt x="808" y="774"/>
                  <a:pt x="887" y="554"/>
                </a:cubicBezTo>
                <a:cubicBezTo>
                  <a:pt x="966" y="334"/>
                  <a:pt x="881" y="82"/>
                  <a:pt x="881" y="82"/>
                </a:cubicBezTo>
                <a:close/>
                <a:moveTo>
                  <a:pt x="797" y="578"/>
                </a:moveTo>
                <a:cubicBezTo>
                  <a:pt x="736" y="736"/>
                  <a:pt x="530" y="877"/>
                  <a:pt x="483" y="877"/>
                </a:cubicBezTo>
                <a:cubicBezTo>
                  <a:pt x="436" y="877"/>
                  <a:pt x="229" y="737"/>
                  <a:pt x="169" y="578"/>
                </a:cubicBezTo>
                <a:cubicBezTo>
                  <a:pt x="169" y="578"/>
                  <a:pt x="339" y="297"/>
                  <a:pt x="793" y="238"/>
                </a:cubicBezTo>
                <a:cubicBezTo>
                  <a:pt x="793" y="238"/>
                  <a:pt x="859" y="419"/>
                  <a:pt x="797" y="578"/>
                </a:cubicBezTo>
                <a:close/>
              </a:path>
            </a:pathLst>
          </a:custGeom>
          <a:solidFill>
            <a:schemeClr val="bg1"/>
          </a:solidFill>
          <a:ln>
            <a:noFill/>
          </a:ln>
        </p:spPr>
        <p:txBody>
          <a:bodyPr vert="horz" wrap="square" lIns="91431" tIns="45716" rIns="91431" bIns="4571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Rectangle 1"/>
          <p:cNvSpPr/>
          <p:nvPr/>
        </p:nvSpPr>
        <p:spPr>
          <a:xfrm>
            <a:off x="407728" y="2343100"/>
            <a:ext cx="4874424" cy="2308324"/>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
                <a:srgbClr val="00BCF2"/>
              </a:buClr>
              <a:buSzTx/>
              <a:buFontTx/>
              <a:buNone/>
              <a:tabLst/>
              <a:defRPr/>
            </a:pPr>
            <a:r>
              <a:rPr kumimoji="0" lang="en-US" sz="4000" i="0" u="none" strike="noStrike" kern="0" cap="none" spc="-100" normalizeH="0" baseline="0" noProof="0" dirty="0">
                <a:ln w="3175">
                  <a:noFill/>
                </a:ln>
                <a:solidFill>
                  <a:srgbClr val="505050"/>
                </a:solidFill>
                <a:effectLst/>
                <a:uLnTx/>
                <a:uFillTx/>
                <a:latin typeface="Segoe UI Semibold" panose="020B0702040204020203" pitchFamily="34" charset="0"/>
                <a:cs typeface="Segoe UI Semibold" panose="020B0702040204020203" pitchFamily="34" charset="0"/>
              </a:rPr>
              <a:t>WINDOWS 10  PROTECTS YOU FROM MODERN SECURITY THREATS</a:t>
            </a:r>
          </a:p>
        </p:txBody>
      </p:sp>
      <p:sp>
        <p:nvSpPr>
          <p:cNvPr id="16"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rgbClr val="FFFFFF"/>
          </a:solidFill>
          <a:ln w="1079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587826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49" presetClass="path" presetSubtype="0" accel="50000" decel="50000" fill="hold" grpId="0" nodeType="withEffect">
                                  <p:stCondLst>
                                    <p:cond delay="0"/>
                                  </p:stCondLst>
                                  <p:childTnLst>
                                    <p:animMotion origin="layout" path="M -2.79806E-6 7.85293E-7 L -0.08042 0.0202 " pathEditMode="relative" rAng="0" ptsTypes="AA">
                                      <p:cBhvr>
                                        <p:cTn id="27" dur="2000" fill="hold"/>
                                        <p:tgtEl>
                                          <p:spTgt spid="10"/>
                                        </p:tgtEl>
                                        <p:attrNameLst>
                                          <p:attrName>ppt_x</p:attrName>
                                          <p:attrName>ppt_y</p:attrName>
                                        </p:attrNameLst>
                                      </p:cBhvr>
                                      <p:rCtr x="-4021" y="999"/>
                                    </p:animMotion>
                                  </p:childTnLst>
                                </p:cTn>
                              </p:par>
                              <p:par>
                                <p:cTn id="28" presetID="49" presetClass="path" presetSubtype="0" accel="50000" decel="50000" fill="hold" grpId="0" nodeType="withEffect">
                                  <p:stCondLst>
                                    <p:cond delay="0"/>
                                  </p:stCondLst>
                                  <p:childTnLst>
                                    <p:animMotion origin="layout" path="M -1.49094E-6 1.34362E-6 L -0.1219 0.00908 " pathEditMode="relative" rAng="0" ptsTypes="AA">
                                      <p:cBhvr>
                                        <p:cTn id="29" dur="2000" fill="hold"/>
                                        <p:tgtEl>
                                          <p:spTgt spid="13"/>
                                        </p:tgtEl>
                                        <p:attrNameLst>
                                          <p:attrName>ppt_x</p:attrName>
                                          <p:attrName>ppt_y</p:attrName>
                                        </p:attrNameLst>
                                      </p:cBhvr>
                                      <p:rCtr x="-6102" y="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8" grpId="0" animBg="1"/>
      <p:bldP spid="21" grpId="0" animBg="1"/>
      <p:bldP spid="24" grpId="0" animBg="1"/>
      <p:bldP spid="13"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Leakage</a:t>
            </a:r>
          </a:p>
        </p:txBody>
      </p:sp>
      <p:sp>
        <p:nvSpPr>
          <p:cNvPr id="29" name="Rectangle 28"/>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a:xfrm>
            <a:off x="274639" y="6723391"/>
            <a:ext cx="7362183" cy="261610"/>
          </a:xfrm>
          <a:prstGeom prst="rect">
            <a:avLst/>
          </a:prstGeom>
        </p:spPr>
        <p:txBody>
          <a:bodyPr wrap="square">
            <a:spAutoFit/>
          </a:bodyPr>
          <a:lstStyle/>
          <a:p>
            <a:r>
              <a:rPr lang="en-US" sz="1050" baseline="30000" dirty="0">
                <a:solidFill>
                  <a:srgbClr val="FFFFFF">
                    <a:lumMod val="75000"/>
                  </a:srgbClr>
                </a:solidFill>
              </a:rPr>
              <a:t>2</a:t>
            </a:r>
            <a:r>
              <a:rPr lang="en-US" sz="1050" dirty="0">
                <a:solidFill>
                  <a:srgbClr val="FFFFFF">
                    <a:lumMod val="75000"/>
                  </a:srgbClr>
                </a:solidFill>
              </a:rPr>
              <a:t>HIPPA Secure Now, “A look at the cost of healthcare data breaches,” Art Gross, March 30, 2012</a:t>
            </a:r>
          </a:p>
        </p:txBody>
      </p:sp>
      <p:sp>
        <p:nvSpPr>
          <p:cNvPr id="28" name="Rectangle 27"/>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4257977" y="1522405"/>
            <a:ext cx="3922888" cy="4726906"/>
            <a:chOff x="4257977" y="1522405"/>
            <a:chExt cx="3922888" cy="4726906"/>
          </a:xfrm>
        </p:grpSpPr>
        <p:sp>
          <p:nvSpPr>
            <p:cNvPr id="40" name="Rectangle 39"/>
            <p:cNvSpPr/>
            <p:nvPr/>
          </p:nvSpPr>
          <p:spPr bwMode="auto">
            <a:xfrm>
              <a:off x="4257977" y="1522405"/>
              <a:ext cx="3922888" cy="47269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5295652" y="1963379"/>
              <a:ext cx="1847537" cy="23023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4362802" y="4984653"/>
              <a:ext cx="3713238" cy="923330"/>
            </a:xfrm>
            <a:prstGeom prst="rect">
              <a:avLst/>
            </a:prstGeom>
            <a:noFill/>
          </p:spPr>
          <p:txBody>
            <a:bodyPr wrap="square" lIns="0" tIns="182880" rIns="0" bIns="182880" rtlCol="0">
              <a:spAutoFit/>
            </a:bodyPr>
            <a:lstStyle/>
            <a:p>
              <a:pPr algn="ctr">
                <a:lnSpc>
                  <a:spcPct val="90000"/>
                </a:lnSpc>
                <a:spcAft>
                  <a:spcPts val="600"/>
                </a:spcAft>
              </a:pPr>
              <a:r>
                <a:rPr lang="en-US" sz="2000" spc="-100" dirty="0">
                  <a:ln w="3175">
                    <a:noFill/>
                  </a:ln>
                  <a:solidFill>
                    <a:srgbClr val="4C4C4C"/>
                  </a:solidFill>
                </a:rPr>
                <a:t>Have accidentally sent sensitive information to the </a:t>
              </a:r>
              <a:r>
                <a:rPr lang="en-US" sz="2000" spc="-100" dirty="0">
                  <a:ln w="3175">
                    <a:noFill/>
                  </a:ln>
                  <a:solidFill>
                    <a:srgbClr val="4C4C4C"/>
                  </a:solidFill>
                  <a:latin typeface="Segoe UI Semibold" panose="020B0702040204020203" pitchFamily="34" charset="0"/>
                  <a:cs typeface="Segoe UI Semibold" panose="020B0702040204020203" pitchFamily="34" charset="0"/>
                </a:rPr>
                <a:t>wrong person</a:t>
              </a:r>
              <a:r>
                <a:rPr lang="en-US" sz="2000" spc="-100" baseline="30000" dirty="0">
                  <a:ln w="3175">
                    <a:noFill/>
                  </a:ln>
                  <a:solidFill>
                    <a:srgbClr val="4C4C4C"/>
                  </a:solidFill>
                </a:rPr>
                <a:t>1</a:t>
              </a:r>
            </a:p>
          </p:txBody>
        </p:sp>
        <p:graphicFrame>
          <p:nvGraphicFramePr>
            <p:cNvPr id="42" name="Chart 41"/>
            <p:cNvGraphicFramePr/>
            <p:nvPr>
              <p:extLst/>
            </p:nvPr>
          </p:nvGraphicFramePr>
          <p:xfrm>
            <a:off x="4465897" y="1631981"/>
            <a:ext cx="3507049" cy="301752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5332374" y="2380194"/>
              <a:ext cx="1871266" cy="960263"/>
            </a:xfrm>
            <a:prstGeom prst="rect">
              <a:avLst/>
            </a:prstGeom>
            <a:noFill/>
          </p:spPr>
          <p:txBody>
            <a:bodyPr wrap="square" lIns="182880" tIns="146304" rIns="182880" bIns="146304" rtlCol="0">
              <a:spAutoFit/>
            </a:bodyPr>
            <a:lstStyle/>
            <a:p>
              <a:pPr algn="ctr">
                <a:lnSpc>
                  <a:spcPct val="90000"/>
                </a:lnSpc>
                <a:spcAft>
                  <a:spcPts val="600"/>
                </a:spcAft>
              </a:pPr>
              <a:r>
                <a:rPr lang="en-US" sz="4800" b="1" spc="-300" dirty="0">
                  <a:ln w="3175">
                    <a:noFill/>
                  </a:ln>
                  <a:solidFill>
                    <a:srgbClr val="717171"/>
                  </a:solidFill>
                </a:rPr>
                <a:t>58%</a:t>
              </a:r>
            </a:p>
          </p:txBody>
        </p:sp>
        <p:sp>
          <p:nvSpPr>
            <p:cNvPr id="44" name="Freeform 103"/>
            <p:cNvSpPr>
              <a:spLocks noChangeAspect="1" noEditPoints="1"/>
            </p:cNvSpPr>
            <p:nvPr/>
          </p:nvSpPr>
          <p:spPr bwMode="black">
            <a:xfrm>
              <a:off x="5943802" y="3306811"/>
              <a:ext cx="548869" cy="548640"/>
            </a:xfrm>
            <a:custGeom>
              <a:avLst/>
              <a:gdLst>
                <a:gd name="T0" fmla="*/ 47 w 95"/>
                <a:gd name="T1" fmla="*/ 0 h 95"/>
                <a:gd name="T2" fmla="*/ 0 w 95"/>
                <a:gd name="T3" fmla="*/ 47 h 95"/>
                <a:gd name="T4" fmla="*/ 47 w 95"/>
                <a:gd name="T5" fmla="*/ 95 h 95"/>
                <a:gd name="T6" fmla="*/ 95 w 95"/>
                <a:gd name="T7" fmla="*/ 47 h 95"/>
                <a:gd name="T8" fmla="*/ 47 w 95"/>
                <a:gd name="T9" fmla="*/ 0 h 95"/>
                <a:gd name="T10" fmla="*/ 24 w 95"/>
                <a:gd name="T11" fmla="*/ 24 h 95"/>
                <a:gd name="T12" fmla="*/ 22 w 95"/>
                <a:gd name="T13" fmla="*/ 20 h 95"/>
                <a:gd name="T14" fmla="*/ 26 w 95"/>
                <a:gd name="T15" fmla="*/ 13 h 95"/>
                <a:gd name="T16" fmla="*/ 34 w 95"/>
                <a:gd name="T17" fmla="*/ 14 h 95"/>
                <a:gd name="T18" fmla="*/ 35 w 95"/>
                <a:gd name="T19" fmla="*/ 18 h 95"/>
                <a:gd name="T20" fmla="*/ 29 w 95"/>
                <a:gd name="T21" fmla="*/ 20 h 95"/>
                <a:gd name="T22" fmla="*/ 24 w 95"/>
                <a:gd name="T23" fmla="*/ 24 h 95"/>
                <a:gd name="T24" fmla="*/ 30 w 95"/>
                <a:gd name="T25" fmla="*/ 43 h 95"/>
                <a:gd name="T26" fmla="*/ 26 w 95"/>
                <a:gd name="T27" fmla="*/ 34 h 95"/>
                <a:gd name="T28" fmla="*/ 30 w 95"/>
                <a:gd name="T29" fmla="*/ 25 h 95"/>
                <a:gd name="T30" fmla="*/ 34 w 95"/>
                <a:gd name="T31" fmla="*/ 34 h 95"/>
                <a:gd name="T32" fmla="*/ 30 w 95"/>
                <a:gd name="T33" fmla="*/ 43 h 95"/>
                <a:gd name="T34" fmla="*/ 47 w 95"/>
                <a:gd name="T35" fmla="*/ 87 h 95"/>
                <a:gd name="T36" fmla="*/ 33 w 95"/>
                <a:gd name="T37" fmla="*/ 75 h 95"/>
                <a:gd name="T38" fmla="*/ 47 w 95"/>
                <a:gd name="T39" fmla="*/ 62 h 95"/>
                <a:gd name="T40" fmla="*/ 61 w 95"/>
                <a:gd name="T41" fmla="*/ 75 h 95"/>
                <a:gd name="T42" fmla="*/ 47 w 95"/>
                <a:gd name="T43" fmla="*/ 87 h 95"/>
                <a:gd name="T44" fmla="*/ 65 w 95"/>
                <a:gd name="T45" fmla="*/ 43 h 95"/>
                <a:gd name="T46" fmla="*/ 61 w 95"/>
                <a:gd name="T47" fmla="*/ 34 h 95"/>
                <a:gd name="T48" fmla="*/ 65 w 95"/>
                <a:gd name="T49" fmla="*/ 25 h 95"/>
                <a:gd name="T50" fmla="*/ 69 w 95"/>
                <a:gd name="T51" fmla="*/ 34 h 95"/>
                <a:gd name="T52" fmla="*/ 65 w 95"/>
                <a:gd name="T53" fmla="*/ 43 h 95"/>
                <a:gd name="T54" fmla="*/ 71 w 95"/>
                <a:gd name="T55" fmla="*/ 24 h 95"/>
                <a:gd name="T56" fmla="*/ 66 w 95"/>
                <a:gd name="T57" fmla="*/ 20 h 95"/>
                <a:gd name="T58" fmla="*/ 59 w 95"/>
                <a:gd name="T59" fmla="*/ 18 h 95"/>
                <a:gd name="T60" fmla="*/ 61 w 95"/>
                <a:gd name="T61" fmla="*/ 14 h 95"/>
                <a:gd name="T62" fmla="*/ 69 w 95"/>
                <a:gd name="T63" fmla="*/ 13 h 95"/>
                <a:gd name="T64" fmla="*/ 73 w 95"/>
                <a:gd name="T65" fmla="*/ 20 h 95"/>
                <a:gd name="T66" fmla="*/ 71 w 95"/>
                <a:gd name="T67" fmla="*/ 2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5">
                  <a:moveTo>
                    <a:pt x="47" y="0"/>
                  </a:moveTo>
                  <a:cubicBezTo>
                    <a:pt x="21" y="0"/>
                    <a:pt x="0" y="21"/>
                    <a:pt x="0" y="47"/>
                  </a:cubicBezTo>
                  <a:cubicBezTo>
                    <a:pt x="0" y="74"/>
                    <a:pt x="21" y="95"/>
                    <a:pt x="47" y="95"/>
                  </a:cubicBezTo>
                  <a:cubicBezTo>
                    <a:pt x="74" y="95"/>
                    <a:pt x="95" y="74"/>
                    <a:pt x="95" y="47"/>
                  </a:cubicBezTo>
                  <a:cubicBezTo>
                    <a:pt x="95" y="21"/>
                    <a:pt x="74" y="0"/>
                    <a:pt x="47" y="0"/>
                  </a:cubicBezTo>
                  <a:close/>
                  <a:moveTo>
                    <a:pt x="24" y="24"/>
                  </a:moveTo>
                  <a:cubicBezTo>
                    <a:pt x="23" y="24"/>
                    <a:pt x="22" y="23"/>
                    <a:pt x="22" y="20"/>
                  </a:cubicBezTo>
                  <a:cubicBezTo>
                    <a:pt x="22" y="18"/>
                    <a:pt x="23" y="15"/>
                    <a:pt x="26" y="13"/>
                  </a:cubicBezTo>
                  <a:cubicBezTo>
                    <a:pt x="29" y="12"/>
                    <a:pt x="32" y="13"/>
                    <a:pt x="34" y="14"/>
                  </a:cubicBezTo>
                  <a:cubicBezTo>
                    <a:pt x="36" y="15"/>
                    <a:pt x="36" y="17"/>
                    <a:pt x="35" y="18"/>
                  </a:cubicBezTo>
                  <a:cubicBezTo>
                    <a:pt x="34" y="19"/>
                    <a:pt x="31" y="18"/>
                    <a:pt x="29" y="20"/>
                  </a:cubicBezTo>
                  <a:cubicBezTo>
                    <a:pt x="27" y="21"/>
                    <a:pt x="26" y="23"/>
                    <a:pt x="24" y="24"/>
                  </a:cubicBezTo>
                  <a:close/>
                  <a:moveTo>
                    <a:pt x="30" y="43"/>
                  </a:moveTo>
                  <a:cubicBezTo>
                    <a:pt x="28" y="43"/>
                    <a:pt x="26" y="39"/>
                    <a:pt x="26" y="34"/>
                  </a:cubicBezTo>
                  <a:cubicBezTo>
                    <a:pt x="26" y="29"/>
                    <a:pt x="28" y="25"/>
                    <a:pt x="30" y="25"/>
                  </a:cubicBezTo>
                  <a:cubicBezTo>
                    <a:pt x="32" y="25"/>
                    <a:pt x="34" y="29"/>
                    <a:pt x="34" y="34"/>
                  </a:cubicBezTo>
                  <a:cubicBezTo>
                    <a:pt x="34" y="39"/>
                    <a:pt x="32" y="43"/>
                    <a:pt x="30" y="43"/>
                  </a:cubicBezTo>
                  <a:close/>
                  <a:moveTo>
                    <a:pt x="47" y="87"/>
                  </a:moveTo>
                  <a:cubicBezTo>
                    <a:pt x="38" y="87"/>
                    <a:pt x="33" y="82"/>
                    <a:pt x="33" y="75"/>
                  </a:cubicBezTo>
                  <a:cubicBezTo>
                    <a:pt x="33" y="68"/>
                    <a:pt x="38" y="62"/>
                    <a:pt x="47" y="62"/>
                  </a:cubicBezTo>
                  <a:cubicBezTo>
                    <a:pt x="57" y="62"/>
                    <a:pt x="61" y="68"/>
                    <a:pt x="61" y="75"/>
                  </a:cubicBezTo>
                  <a:cubicBezTo>
                    <a:pt x="61" y="82"/>
                    <a:pt x="57" y="87"/>
                    <a:pt x="47" y="87"/>
                  </a:cubicBezTo>
                  <a:close/>
                  <a:moveTo>
                    <a:pt x="65" y="43"/>
                  </a:moveTo>
                  <a:cubicBezTo>
                    <a:pt x="63" y="43"/>
                    <a:pt x="61" y="39"/>
                    <a:pt x="61" y="34"/>
                  </a:cubicBezTo>
                  <a:cubicBezTo>
                    <a:pt x="61" y="29"/>
                    <a:pt x="63" y="25"/>
                    <a:pt x="65" y="25"/>
                  </a:cubicBezTo>
                  <a:cubicBezTo>
                    <a:pt x="67" y="25"/>
                    <a:pt x="69" y="29"/>
                    <a:pt x="69" y="34"/>
                  </a:cubicBezTo>
                  <a:cubicBezTo>
                    <a:pt x="69" y="39"/>
                    <a:pt x="67" y="43"/>
                    <a:pt x="65" y="43"/>
                  </a:cubicBezTo>
                  <a:close/>
                  <a:moveTo>
                    <a:pt x="71" y="24"/>
                  </a:moveTo>
                  <a:cubicBezTo>
                    <a:pt x="68" y="23"/>
                    <a:pt x="68" y="21"/>
                    <a:pt x="66" y="20"/>
                  </a:cubicBezTo>
                  <a:cubicBezTo>
                    <a:pt x="63" y="18"/>
                    <a:pt x="61" y="19"/>
                    <a:pt x="59" y="18"/>
                  </a:cubicBezTo>
                  <a:cubicBezTo>
                    <a:pt x="59" y="17"/>
                    <a:pt x="59" y="15"/>
                    <a:pt x="61" y="14"/>
                  </a:cubicBezTo>
                  <a:cubicBezTo>
                    <a:pt x="63" y="13"/>
                    <a:pt x="66" y="12"/>
                    <a:pt x="69" y="13"/>
                  </a:cubicBezTo>
                  <a:cubicBezTo>
                    <a:pt x="72" y="15"/>
                    <a:pt x="73" y="18"/>
                    <a:pt x="73" y="20"/>
                  </a:cubicBezTo>
                  <a:cubicBezTo>
                    <a:pt x="73" y="23"/>
                    <a:pt x="72" y="24"/>
                    <a:pt x="71" y="24"/>
                  </a:cubicBezTo>
                  <a:close/>
                </a:path>
              </a:pathLst>
            </a:custGeom>
            <a:solidFill>
              <a:srgbClr val="C0C1C1"/>
            </a:solidFill>
            <a:ln>
              <a:noFill/>
            </a:ln>
            <a:extLst/>
          </p:spPr>
          <p:txBody>
            <a:bodyPr vert="horz" wrap="square" lIns="91422" tIns="45712" rIns="91422" bIns="45712" numCol="1" anchor="t" anchorCtr="0" compatLnSpc="1">
              <a:prstTxWarp prst="textNoShape">
                <a:avLst/>
              </a:prstTxWarp>
            </a:bodyPr>
            <a:lstStyle/>
            <a:p>
              <a:pPr defTabSz="914185"/>
              <a:endParaRPr lang="en-US" dirty="0">
                <a:solidFill>
                  <a:srgbClr val="000000"/>
                </a:solidFill>
              </a:endParaRPr>
            </a:p>
          </p:txBody>
        </p:sp>
      </p:grpSp>
      <p:grpSp>
        <p:nvGrpSpPr>
          <p:cNvPr id="21" name="Group 20"/>
          <p:cNvGrpSpPr/>
          <p:nvPr/>
        </p:nvGrpSpPr>
        <p:grpSpPr>
          <a:xfrm>
            <a:off x="274639" y="1522405"/>
            <a:ext cx="3922888" cy="4726906"/>
            <a:chOff x="274639" y="1522405"/>
            <a:chExt cx="3922888" cy="4726906"/>
          </a:xfrm>
        </p:grpSpPr>
        <p:sp>
          <p:nvSpPr>
            <p:cNvPr id="33" name="Rectangle 32"/>
            <p:cNvSpPr/>
            <p:nvPr/>
          </p:nvSpPr>
          <p:spPr bwMode="auto">
            <a:xfrm>
              <a:off x="274639" y="1522405"/>
              <a:ext cx="3922888" cy="47269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a:off x="1312314" y="1963379"/>
              <a:ext cx="1847537" cy="23023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379464" y="4846153"/>
              <a:ext cx="3713238" cy="1200329"/>
            </a:xfrm>
            <a:prstGeom prst="rect">
              <a:avLst/>
            </a:prstGeom>
            <a:noFill/>
          </p:spPr>
          <p:txBody>
            <a:bodyPr wrap="square" lIns="0" tIns="182880" rIns="0" bIns="182880" rtlCol="0">
              <a:spAutoFit/>
            </a:bodyPr>
            <a:lstStyle/>
            <a:p>
              <a:pPr algn="ctr">
                <a:lnSpc>
                  <a:spcPct val="90000"/>
                </a:lnSpc>
                <a:spcAft>
                  <a:spcPts val="600"/>
                </a:spcAft>
              </a:pPr>
              <a:r>
                <a:rPr lang="en-US" sz="2000" spc="-100" dirty="0">
                  <a:ln w="3175">
                    <a:noFill/>
                  </a:ln>
                  <a:solidFill>
                    <a:srgbClr val="4C4C4C"/>
                  </a:solidFill>
                </a:rPr>
                <a:t>…of senior managers admit to </a:t>
              </a:r>
              <a:r>
                <a:rPr lang="en-US" sz="2000" spc="-100" dirty="0">
                  <a:ln w="3175">
                    <a:noFill/>
                  </a:ln>
                  <a:solidFill>
                    <a:srgbClr val="4C4C4C"/>
                  </a:solidFill>
                  <a:latin typeface="Segoe UI Semibold" panose="020B0702040204020203" pitchFamily="34" charset="0"/>
                  <a:cs typeface="Segoe UI Semibold" panose="020B0702040204020203" pitchFamily="34" charset="0"/>
                </a:rPr>
                <a:t>regularly</a:t>
              </a:r>
              <a:r>
                <a:rPr lang="en-US" sz="2000" spc="-100" dirty="0">
                  <a:ln w="3175">
                    <a:noFill/>
                  </a:ln>
                  <a:solidFill>
                    <a:srgbClr val="4C4C4C"/>
                  </a:solidFill>
                </a:rPr>
                <a:t> uploading work files to a personal email or cloud account</a:t>
              </a:r>
              <a:r>
                <a:rPr lang="en-US" sz="2000" spc="-100" baseline="30000" dirty="0">
                  <a:ln w="3175">
                    <a:noFill/>
                  </a:ln>
                  <a:solidFill>
                    <a:srgbClr val="4C4C4C"/>
                  </a:solidFill>
                </a:rPr>
                <a:t>1</a:t>
              </a:r>
            </a:p>
          </p:txBody>
        </p:sp>
        <p:graphicFrame>
          <p:nvGraphicFramePr>
            <p:cNvPr id="35" name="Chart 34"/>
            <p:cNvGraphicFramePr/>
            <p:nvPr>
              <p:extLst/>
            </p:nvPr>
          </p:nvGraphicFramePr>
          <p:xfrm>
            <a:off x="482559" y="1631981"/>
            <a:ext cx="3507049" cy="3017520"/>
          </p:xfrm>
          <a:graphic>
            <a:graphicData uri="http://schemas.openxmlformats.org/drawingml/2006/chart">
              <c:chart xmlns:c="http://schemas.openxmlformats.org/drawingml/2006/chart" xmlns:r="http://schemas.openxmlformats.org/officeDocument/2006/relationships" r:id="rId4"/>
            </a:graphicData>
          </a:graphic>
        </p:graphicFrame>
        <p:sp>
          <p:nvSpPr>
            <p:cNvPr id="36" name="TextBox 35"/>
            <p:cNvSpPr txBox="1"/>
            <p:nvPr/>
          </p:nvSpPr>
          <p:spPr>
            <a:xfrm>
              <a:off x="1409486" y="2380194"/>
              <a:ext cx="1750366" cy="960263"/>
            </a:xfrm>
            <a:prstGeom prst="rect">
              <a:avLst/>
            </a:prstGeom>
            <a:noFill/>
          </p:spPr>
          <p:txBody>
            <a:bodyPr wrap="square" lIns="182880" tIns="146304" rIns="182880" bIns="146304" rtlCol="0">
              <a:spAutoFit/>
            </a:bodyPr>
            <a:lstStyle/>
            <a:p>
              <a:pPr algn="ctr">
                <a:lnSpc>
                  <a:spcPct val="90000"/>
                </a:lnSpc>
                <a:spcAft>
                  <a:spcPts val="600"/>
                </a:spcAft>
              </a:pPr>
              <a:r>
                <a:rPr lang="en-US" sz="4800" b="1" spc="-300" dirty="0">
                  <a:ln w="3175">
                    <a:noFill/>
                  </a:ln>
                  <a:solidFill>
                    <a:srgbClr val="717171"/>
                  </a:solidFill>
                </a:rPr>
                <a:t>87%</a:t>
              </a:r>
            </a:p>
          </p:txBody>
        </p:sp>
        <p:sp>
          <p:nvSpPr>
            <p:cNvPr id="37" name="Freeform 22"/>
            <p:cNvSpPr>
              <a:spLocks noChangeAspect="1" noEditPoints="1"/>
            </p:cNvSpPr>
            <p:nvPr/>
          </p:nvSpPr>
          <p:spPr bwMode="black">
            <a:xfrm>
              <a:off x="2219181" y="3298172"/>
              <a:ext cx="490487" cy="381510"/>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C0C1C1"/>
            </a:solidFill>
            <a:ln>
              <a:noFill/>
            </a:ln>
          </p:spPr>
          <p:txBody>
            <a:bodyPr vert="horz" wrap="square" lIns="89621" tIns="44811" rIns="89621" bIns="44811" numCol="1" anchor="t" anchorCtr="0" compatLnSpc="1">
              <a:prstTxWarp prst="textNoShape">
                <a:avLst/>
              </a:prstTxWarp>
            </a:bodyPr>
            <a:lstStyle/>
            <a:p>
              <a:pPr defTabSz="914185"/>
              <a:endParaRPr lang="en-US" dirty="0">
                <a:solidFill>
                  <a:srgbClr val="FFFFFF"/>
                </a:solidFill>
              </a:endParaRPr>
            </a:p>
          </p:txBody>
        </p:sp>
        <p:sp>
          <p:nvSpPr>
            <p:cNvPr id="38" name="Freeform 37"/>
            <p:cNvSpPr>
              <a:spLocks noChangeAspect="1"/>
            </p:cNvSpPr>
            <p:nvPr/>
          </p:nvSpPr>
          <p:spPr bwMode="black">
            <a:xfrm>
              <a:off x="1739815" y="3350973"/>
              <a:ext cx="354859" cy="314979"/>
            </a:xfrm>
            <a:custGeom>
              <a:avLst/>
              <a:gdLst>
                <a:gd name="connsiteX0" fmla="*/ 444931 w 444931"/>
                <a:gd name="connsiteY0" fmla="*/ 85811 h 316789"/>
                <a:gd name="connsiteX1" fmla="*/ 444931 w 444931"/>
                <a:gd name="connsiteY1" fmla="*/ 316789 h 316789"/>
                <a:gd name="connsiteX2" fmla="*/ 0 w 444931"/>
                <a:gd name="connsiteY2" fmla="*/ 316789 h 316789"/>
                <a:gd name="connsiteX3" fmla="*/ 0 w 444931"/>
                <a:gd name="connsiteY3" fmla="*/ 90868 h 316789"/>
                <a:gd name="connsiteX4" fmla="*/ 216980 w 444931"/>
                <a:gd name="connsiteY4" fmla="*/ 211312 h 316789"/>
                <a:gd name="connsiteX5" fmla="*/ 217910 w 444931"/>
                <a:gd name="connsiteY5" fmla="*/ 209638 h 316789"/>
                <a:gd name="connsiteX6" fmla="*/ 218839 w 444931"/>
                <a:gd name="connsiteY6" fmla="*/ 211313 h 316789"/>
                <a:gd name="connsiteX7" fmla="*/ 0 w 444931"/>
                <a:gd name="connsiteY7" fmla="*/ 0 h 316789"/>
                <a:gd name="connsiteX8" fmla="*/ 444931 w 444931"/>
                <a:gd name="connsiteY8" fmla="*/ 0 h 316789"/>
                <a:gd name="connsiteX9" fmla="*/ 444931 w 444931"/>
                <a:gd name="connsiteY9" fmla="*/ 33520 h 316789"/>
                <a:gd name="connsiteX10" fmla="*/ 217910 w 444931"/>
                <a:gd name="connsiteY10" fmla="*/ 159538 h 316789"/>
                <a:gd name="connsiteX11" fmla="*/ 0 w 444931"/>
                <a:gd name="connsiteY11" fmla="*/ 38578 h 31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931" h="316789">
                  <a:moveTo>
                    <a:pt x="444931" y="85811"/>
                  </a:moveTo>
                  <a:lnTo>
                    <a:pt x="444931" y="316789"/>
                  </a:lnTo>
                  <a:lnTo>
                    <a:pt x="0" y="316789"/>
                  </a:lnTo>
                  <a:lnTo>
                    <a:pt x="0" y="90868"/>
                  </a:lnTo>
                  <a:lnTo>
                    <a:pt x="216980" y="211312"/>
                  </a:lnTo>
                  <a:lnTo>
                    <a:pt x="217910" y="209638"/>
                  </a:lnTo>
                  <a:lnTo>
                    <a:pt x="218839" y="211313"/>
                  </a:lnTo>
                  <a:close/>
                  <a:moveTo>
                    <a:pt x="0" y="0"/>
                  </a:moveTo>
                  <a:lnTo>
                    <a:pt x="444931" y="0"/>
                  </a:lnTo>
                  <a:lnTo>
                    <a:pt x="444931" y="33520"/>
                  </a:lnTo>
                  <a:lnTo>
                    <a:pt x="217910" y="159538"/>
                  </a:lnTo>
                  <a:lnTo>
                    <a:pt x="0" y="38578"/>
                  </a:lnTo>
                  <a:close/>
                </a:path>
              </a:pathLst>
            </a:custGeom>
            <a:solidFill>
              <a:srgbClr val="C0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1" tIns="143392" rIns="179241" bIns="143392"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p:nvPr/>
        </p:nvGrpSpPr>
        <p:grpSpPr>
          <a:xfrm>
            <a:off x="8241315" y="1522405"/>
            <a:ext cx="3922888" cy="4726906"/>
            <a:chOff x="8241315" y="1522405"/>
            <a:chExt cx="3922888" cy="4726906"/>
          </a:xfrm>
        </p:grpSpPr>
        <p:grpSp>
          <p:nvGrpSpPr>
            <p:cNvPr id="23" name="Group 22"/>
            <p:cNvGrpSpPr/>
            <p:nvPr/>
          </p:nvGrpSpPr>
          <p:grpSpPr>
            <a:xfrm>
              <a:off x="8241315" y="1522405"/>
              <a:ext cx="3922888" cy="4726906"/>
              <a:chOff x="4257977" y="1522405"/>
              <a:chExt cx="3922888" cy="4726906"/>
            </a:xfrm>
          </p:grpSpPr>
          <p:sp>
            <p:nvSpPr>
              <p:cNvPr id="24" name="Rectangle 23"/>
              <p:cNvSpPr/>
              <p:nvPr/>
            </p:nvSpPr>
            <p:spPr bwMode="auto">
              <a:xfrm>
                <a:off x="4257977" y="1522405"/>
                <a:ext cx="3922888" cy="47269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4492777" y="4984653"/>
                <a:ext cx="3453288" cy="923330"/>
              </a:xfrm>
              <a:prstGeom prst="rect">
                <a:avLst/>
              </a:prstGeom>
              <a:noFill/>
            </p:spPr>
            <p:txBody>
              <a:bodyPr wrap="square" lIns="0" tIns="182880" rIns="0" bIns="182880" rtlCol="0">
                <a:spAutoFit/>
              </a:bodyPr>
              <a:lstStyle/>
              <a:p>
                <a:pPr algn="ctr">
                  <a:lnSpc>
                    <a:spcPct val="90000"/>
                  </a:lnSpc>
                  <a:spcAft>
                    <a:spcPts val="600"/>
                  </a:spcAft>
                </a:pPr>
                <a:r>
                  <a:rPr lang="en-US" sz="2000" spc="-100" dirty="0">
                    <a:ln w="3175">
                      <a:noFill/>
                    </a:ln>
                    <a:solidFill>
                      <a:srgbClr val="4C4C4C"/>
                    </a:solidFill>
                  </a:rPr>
                  <a:t>Average per record </a:t>
                </a:r>
                <a:r>
                  <a:rPr lang="en-US" sz="2000" spc="-100" dirty="0">
                    <a:ln w="3175">
                      <a:noFill/>
                    </a:ln>
                    <a:solidFill>
                      <a:srgbClr val="4C4C4C"/>
                    </a:solidFill>
                    <a:latin typeface="Segoe UI Semibold" panose="020B0702040204020203" pitchFamily="34" charset="0"/>
                    <a:cs typeface="Segoe UI Semibold" panose="020B0702040204020203" pitchFamily="34" charset="0"/>
                  </a:rPr>
                  <a:t>cost of a data breach</a:t>
                </a:r>
                <a:r>
                  <a:rPr lang="en-US" sz="2000" spc="-100" dirty="0">
                    <a:ln w="3175">
                      <a:noFill/>
                    </a:ln>
                    <a:solidFill>
                      <a:srgbClr val="4C4C4C"/>
                    </a:solidFill>
                  </a:rPr>
                  <a:t> across all industries</a:t>
                </a:r>
                <a:r>
                  <a:rPr lang="en-US" sz="2000" spc="-100" baseline="30000" dirty="0">
                    <a:ln w="3175">
                      <a:noFill/>
                    </a:ln>
                    <a:solidFill>
                      <a:srgbClr val="4C4C4C"/>
                    </a:solidFill>
                  </a:rPr>
                  <a:t>2</a:t>
                </a:r>
              </a:p>
            </p:txBody>
          </p:sp>
          <p:sp>
            <p:nvSpPr>
              <p:cNvPr id="30" name="TextBox 29"/>
              <p:cNvSpPr txBox="1"/>
              <p:nvPr/>
            </p:nvSpPr>
            <p:spPr>
              <a:xfrm>
                <a:off x="4646310" y="1895369"/>
                <a:ext cx="1871266" cy="960263"/>
              </a:xfrm>
              <a:prstGeom prst="rect">
                <a:avLst/>
              </a:prstGeom>
              <a:noFill/>
            </p:spPr>
            <p:txBody>
              <a:bodyPr wrap="square" lIns="182880" tIns="146304" rIns="182880" bIns="146304" rtlCol="0">
                <a:spAutoFit/>
              </a:bodyPr>
              <a:lstStyle/>
              <a:p>
                <a:pPr algn="ctr">
                  <a:lnSpc>
                    <a:spcPct val="90000"/>
                  </a:lnSpc>
                  <a:spcAft>
                    <a:spcPts val="600"/>
                  </a:spcAft>
                </a:pPr>
                <a:r>
                  <a:rPr lang="en-US" sz="4800" b="1" spc="-300" dirty="0">
                    <a:ln w="3175">
                      <a:noFill/>
                    </a:ln>
                    <a:solidFill>
                      <a:srgbClr val="717171"/>
                    </a:solidFill>
                  </a:rPr>
                  <a:t>$240</a:t>
                </a:r>
              </a:p>
            </p:txBody>
          </p:sp>
          <p:sp>
            <p:nvSpPr>
              <p:cNvPr id="39" name="TextBox 38"/>
              <p:cNvSpPr txBox="1"/>
              <p:nvPr/>
            </p:nvSpPr>
            <p:spPr>
              <a:xfrm>
                <a:off x="4493721" y="2619486"/>
                <a:ext cx="1871266" cy="849463"/>
              </a:xfrm>
              <a:prstGeom prst="rect">
                <a:avLst/>
              </a:prstGeom>
              <a:noFill/>
            </p:spPr>
            <p:txBody>
              <a:bodyPr wrap="square" lIns="182880" tIns="146304" rIns="182880" bIns="146304" rtlCol="0">
                <a:spAutoFit/>
              </a:bodyPr>
              <a:lstStyle/>
              <a:p>
                <a:pPr algn="r">
                  <a:lnSpc>
                    <a:spcPct val="90000"/>
                  </a:lnSpc>
                  <a:spcAft>
                    <a:spcPts val="600"/>
                  </a:spcAft>
                </a:pPr>
                <a:r>
                  <a:rPr lang="en-US" sz="2000" b="1" dirty="0">
                    <a:ln w="3175">
                      <a:noFill/>
                    </a:ln>
                    <a:solidFill>
                      <a:srgbClr val="717171"/>
                    </a:solidFill>
                  </a:rPr>
                  <a:t>PER RECORD</a:t>
                </a:r>
              </a:p>
            </p:txBody>
          </p:sp>
        </p:grpSp>
        <p:sp>
          <p:nvSpPr>
            <p:cNvPr id="3" name="Rectangle 2"/>
            <p:cNvSpPr/>
            <p:nvPr/>
          </p:nvSpPr>
          <p:spPr bwMode="auto">
            <a:xfrm>
              <a:off x="10561363" y="1963379"/>
              <a:ext cx="1259493" cy="2540888"/>
            </a:xfrm>
            <a:prstGeom prst="rect">
              <a:avLst/>
            </a:prstGeom>
            <a:pattFill prst="narHorz">
              <a:fgClr>
                <a:srgbClr val="0078D7"/>
              </a:fgClr>
              <a:bgClr>
                <a:srgbClr val="F2F2F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Up Arrow 3"/>
            <p:cNvSpPr/>
            <p:nvPr/>
          </p:nvSpPr>
          <p:spPr bwMode="auto">
            <a:xfrm>
              <a:off x="10835310" y="2380194"/>
              <a:ext cx="689318" cy="2124073"/>
            </a:xfrm>
            <a:prstGeom prst="upArrow">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750105" y="4504267"/>
              <a:ext cx="3179298" cy="45719"/>
            </a:xfrm>
            <a:prstGeom prst="rect">
              <a:avLst/>
            </a:prstGeom>
            <a:solidFill>
              <a:srgbClr val="D1D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Elbow Connector 7"/>
            <p:cNvCxnSpPr/>
            <p:nvPr/>
          </p:nvCxnSpPr>
          <p:spPr>
            <a:xfrm>
              <a:off x="9759858" y="3405255"/>
              <a:ext cx="726751" cy="348482"/>
            </a:xfrm>
            <a:prstGeom prst="bentConnector3">
              <a:avLst>
                <a:gd name="adj1" fmla="val -678"/>
              </a:avLst>
            </a:prstGeom>
            <a:ln>
              <a:solidFill>
                <a:schemeClr val="tx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Left Bracket 15"/>
            <p:cNvSpPr/>
            <p:nvPr/>
          </p:nvSpPr>
          <p:spPr>
            <a:xfrm>
              <a:off x="10486609" y="1963379"/>
              <a:ext cx="45719" cy="2540888"/>
            </a:xfrm>
            <a:prstGeom prst="leftBracket">
              <a:avLst/>
            </a:prstGeom>
            <a:ln>
              <a:solidFill>
                <a:schemeClr val="tx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05050"/>
                </a:solidFill>
              </a:endParaRPr>
            </a:p>
          </p:txBody>
        </p:sp>
      </p:grpSp>
      <p:sp>
        <p:nvSpPr>
          <p:cNvPr id="45" name="Rectangle 44"/>
          <p:cNvSpPr/>
          <p:nvPr/>
        </p:nvSpPr>
        <p:spPr>
          <a:xfrm>
            <a:off x="274639" y="6530342"/>
            <a:ext cx="7362183" cy="261610"/>
          </a:xfrm>
          <a:prstGeom prst="rect">
            <a:avLst/>
          </a:prstGeom>
        </p:spPr>
        <p:txBody>
          <a:bodyPr wrap="square">
            <a:spAutoFit/>
          </a:bodyPr>
          <a:lstStyle/>
          <a:p>
            <a:r>
              <a:rPr lang="en-US" sz="1050" baseline="30000" dirty="0">
                <a:solidFill>
                  <a:srgbClr val="FFFFFF">
                    <a:lumMod val="75000"/>
                  </a:srgbClr>
                </a:solidFill>
              </a:rPr>
              <a:t>1</a:t>
            </a:r>
            <a:r>
              <a:rPr lang="en-US" sz="1050" dirty="0">
                <a:solidFill>
                  <a:srgbClr val="FFFFFF">
                    <a:lumMod val="75000"/>
                  </a:srgbClr>
                </a:solidFill>
              </a:rPr>
              <a:t>Stroz Friedberg, “On The Pulse: Information Security In American Business,” 2013</a:t>
            </a:r>
          </a:p>
        </p:txBody>
      </p:sp>
    </p:spTree>
    <p:extLst>
      <p:ext uri="{BB962C8B-B14F-4D97-AF65-F5344CB8AC3E}">
        <p14:creationId xmlns:p14="http://schemas.microsoft.com/office/powerpoint/2010/main" val="28252832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3677" y="2528155"/>
            <a:ext cx="3993722" cy="2594556"/>
          </a:xfrm>
          <a:prstGeom prst="rect">
            <a:avLst/>
          </a:prstGeom>
          <a:noFill/>
        </p:spPr>
        <p:txBody>
          <a:bodyPr wrap="none" lIns="182880" tIns="146304" rIns="182880" bIns="146304" rtlCol="0">
            <a:spAutoFit/>
          </a:bodyPr>
          <a:lstStyle/>
          <a:p>
            <a:pPr>
              <a:lnSpc>
                <a:spcPct val="90000"/>
              </a:lnSpc>
              <a:spcAft>
                <a:spcPts val="600"/>
              </a:spcAft>
            </a:pPr>
            <a:r>
              <a:rPr lang="en-US" sz="16600" b="1" spc="-300" dirty="0">
                <a:solidFill>
                  <a:srgbClr val="FF0000"/>
                </a:solidFill>
              </a:rPr>
              <a:t>???</a:t>
            </a:r>
            <a:r>
              <a:rPr lang="en-US" sz="8800" b="1" spc="-300" dirty="0">
                <a:solidFill>
                  <a:srgbClr val="FF0000"/>
                </a:solidFill>
              </a:rPr>
              <a:t>%</a:t>
            </a:r>
          </a:p>
        </p:txBody>
      </p:sp>
      <p:grpSp>
        <p:nvGrpSpPr>
          <p:cNvPr id="14" name="Group 13"/>
          <p:cNvGrpSpPr/>
          <p:nvPr/>
        </p:nvGrpSpPr>
        <p:grpSpPr>
          <a:xfrm>
            <a:off x="9749993" y="1269231"/>
            <a:ext cx="1493106" cy="3183076"/>
            <a:chOff x="4074998" y="511558"/>
            <a:chExt cx="1493106" cy="3183076"/>
          </a:xfrm>
        </p:grpSpPr>
        <p:sp>
          <p:nvSpPr>
            <p:cNvPr id="11" name="Rounded Rectangle 22"/>
            <p:cNvSpPr/>
            <p:nvPr/>
          </p:nvSpPr>
          <p:spPr bwMode="auto">
            <a:xfrm rot="3757204">
              <a:off x="3664741" y="1829015"/>
              <a:ext cx="2275876" cy="1455361"/>
            </a:xfrm>
            <a:custGeom>
              <a:avLst/>
              <a:gdLst>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606302 w 3129433"/>
                <a:gd name="connsiteY42" fmla="*/ 1233335 h 2240729"/>
                <a:gd name="connsiteX43" fmla="*/ 687502 w 3129433"/>
                <a:gd name="connsiteY43" fmla="*/ 1207545 h 2240729"/>
                <a:gd name="connsiteX44" fmla="*/ 583890 w 3129433"/>
                <a:gd name="connsiteY44" fmla="*/ 1538598 h 2240729"/>
                <a:gd name="connsiteX45" fmla="*/ 502691 w 3129433"/>
                <a:gd name="connsiteY45" fmla="*/ 1564388 h 2240729"/>
                <a:gd name="connsiteX46" fmla="*/ 476902 w 3129433"/>
                <a:gd name="connsiteY46" fmla="*/ 1483188 h 2240729"/>
                <a:gd name="connsiteX47" fmla="*/ 617163 w 3129433"/>
                <a:gd name="connsiteY47" fmla="*/ 781318 h 2240729"/>
                <a:gd name="connsiteX48" fmla="*/ 931136 w 3129433"/>
                <a:gd name="connsiteY48" fmla="*/ 681599 h 2240729"/>
                <a:gd name="connsiteX49" fmla="*/ 1030855 w 3129433"/>
                <a:gd name="connsiteY49" fmla="*/ 995572 h 2240729"/>
                <a:gd name="connsiteX50" fmla="*/ 716882 w 3129433"/>
                <a:gd name="connsiteY50" fmla="*/ 1095291 h 2240729"/>
                <a:gd name="connsiteX51" fmla="*/ 617163 w 3129433"/>
                <a:gd name="connsiteY51" fmla="*/ 781318 h 2240729"/>
                <a:gd name="connsiteX52" fmla="*/ 769136 w 3129433"/>
                <a:gd name="connsiteY52" fmla="*/ 36794 h 2240729"/>
                <a:gd name="connsiteX53" fmla="*/ 824645 w 3129433"/>
                <a:gd name="connsiteY53" fmla="*/ 0 h 2240729"/>
                <a:gd name="connsiteX54" fmla="*/ 884888 w 3129433"/>
                <a:gd name="connsiteY54" fmla="*/ 60243 h 2240729"/>
                <a:gd name="connsiteX55" fmla="*/ 884888 w 3129433"/>
                <a:gd name="connsiteY55" fmla="*/ 459418 h 2240729"/>
                <a:gd name="connsiteX56" fmla="*/ 824645 w 3129433"/>
                <a:gd name="connsiteY56" fmla="*/ 519661 h 2240729"/>
                <a:gd name="connsiteX57" fmla="*/ 764402 w 3129433"/>
                <a:gd name="connsiteY57" fmla="*/ 459418 h 2240729"/>
                <a:gd name="connsiteX58" fmla="*/ 764402 w 3129433"/>
                <a:gd name="connsiteY58" fmla="*/ 60243 h 2240729"/>
                <a:gd name="connsiteX59" fmla="*/ 769136 w 3129433"/>
                <a:gd name="connsiteY59" fmla="*/ 36794 h 2240729"/>
                <a:gd name="connsiteX60" fmla="*/ 93325 w 3129433"/>
                <a:gd name="connsiteY60" fmla="*/ 1340295 h 2240729"/>
                <a:gd name="connsiteX61" fmla="*/ 109628 w 3129433"/>
                <a:gd name="connsiteY61" fmla="*/ 1322788 h 2240729"/>
                <a:gd name="connsiteX62" fmla="*/ 434093 w 3129433"/>
                <a:gd name="connsiteY62" fmla="*/ 1090273 h 2240729"/>
                <a:gd name="connsiteX63" fmla="*/ 518152 w 3129433"/>
                <a:gd name="connsiteY63" fmla="*/ 1104150 h 2240729"/>
                <a:gd name="connsiteX64" fmla="*/ 504275 w 3129433"/>
                <a:gd name="connsiteY64" fmla="*/ 1188209 h 2240729"/>
                <a:gd name="connsiteX65" fmla="*/ 179810 w 3129433"/>
                <a:gd name="connsiteY65" fmla="*/ 1420724 h 2240729"/>
                <a:gd name="connsiteX66" fmla="*/ 95751 w 3129433"/>
                <a:gd name="connsiteY66" fmla="*/ 1406846 h 2240729"/>
                <a:gd name="connsiteX67" fmla="*/ 93325 w 3129433"/>
                <a:gd name="connsiteY67" fmla="*/ 1340295 h 2240729"/>
                <a:gd name="connsiteX68" fmla="*/ 113284 w 3129433"/>
                <a:gd name="connsiteY68" fmla="*/ 938759 h 2240729"/>
                <a:gd name="connsiteX69" fmla="*/ 164887 w 3129433"/>
                <a:gd name="connsiteY69" fmla="*/ 896662 h 2240729"/>
                <a:gd name="connsiteX70" fmla="*/ 371781 w 3129433"/>
                <a:gd name="connsiteY70" fmla="*/ 876126 h 2240729"/>
                <a:gd name="connsiteX71" fmla="*/ 437680 w 3129433"/>
                <a:gd name="connsiteY71" fmla="*/ 930124 h 2240729"/>
                <a:gd name="connsiteX72" fmla="*/ 383682 w 3129433"/>
                <a:gd name="connsiteY72" fmla="*/ 996023 h 2240729"/>
                <a:gd name="connsiteX73" fmla="*/ 176788 w 3129433"/>
                <a:gd name="connsiteY73" fmla="*/ 1016559 h 2240729"/>
                <a:gd name="connsiteX74" fmla="*/ 110889 w 3129433"/>
                <a:gd name="connsiteY74" fmla="*/ 962561 h 2240729"/>
                <a:gd name="connsiteX75" fmla="*/ 113284 w 3129433"/>
                <a:gd name="connsiteY75" fmla="*/ 938759 h 2240729"/>
                <a:gd name="connsiteX76" fmla="*/ 450244 w 3129433"/>
                <a:gd name="connsiteY76" fmla="*/ 282090 h 2240729"/>
                <a:gd name="connsiteX77" fmla="*/ 468213 w 3129433"/>
                <a:gd name="connsiteY77" fmla="*/ 266298 h 2240729"/>
                <a:gd name="connsiteX78" fmla="*/ 550466 w 3129433"/>
                <a:gd name="connsiteY78" fmla="*/ 288498 h 2240729"/>
                <a:gd name="connsiteX79" fmla="*/ 654093 w 3129433"/>
                <a:gd name="connsiteY79" fmla="*/ 468744 h 2240729"/>
                <a:gd name="connsiteX80" fmla="*/ 631893 w 3129433"/>
                <a:gd name="connsiteY80" fmla="*/ 550997 h 2240729"/>
                <a:gd name="connsiteX81" fmla="*/ 549639 w 3129433"/>
                <a:gd name="connsiteY81" fmla="*/ 528797 h 2240729"/>
                <a:gd name="connsiteX82" fmla="*/ 446013 w 3129433"/>
                <a:gd name="connsiteY82" fmla="*/ 348551 h 2240729"/>
                <a:gd name="connsiteX83" fmla="*/ 450244 w 3129433"/>
                <a:gd name="connsiteY83" fmla="*/ 282090 h 2240729"/>
                <a:gd name="connsiteX84" fmla="*/ 7414 w 3129433"/>
                <a:gd name="connsiteY84" fmla="*/ 463630 h 2240729"/>
                <a:gd name="connsiteX85" fmla="*/ 96465 w 3129433"/>
                <a:gd name="connsiteY85" fmla="*/ 435347 h 2240729"/>
                <a:gd name="connsiteX86" fmla="*/ 482656 w 3129433"/>
                <a:gd name="connsiteY86" fmla="*/ 635357 h 2240729"/>
                <a:gd name="connsiteX87" fmla="*/ 510939 w 3129433"/>
                <a:gd name="connsiteY87" fmla="*/ 724408 h 2240729"/>
                <a:gd name="connsiteX88" fmla="*/ 421888 w 3129433"/>
                <a:gd name="connsiteY88" fmla="*/ 752691 h 2240729"/>
                <a:gd name="connsiteX89" fmla="*/ 35697 w 3129433"/>
                <a:gd name="connsiteY89" fmla="*/ 552680 h 2240729"/>
                <a:gd name="connsiteX90" fmla="*/ 7414 w 3129433"/>
                <a:gd name="connsiteY90"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687502 w 3129433"/>
                <a:gd name="connsiteY42" fmla="*/ 1207545 h 2240729"/>
                <a:gd name="connsiteX43" fmla="*/ 583890 w 3129433"/>
                <a:gd name="connsiteY43" fmla="*/ 1538598 h 2240729"/>
                <a:gd name="connsiteX44" fmla="*/ 502691 w 3129433"/>
                <a:gd name="connsiteY44" fmla="*/ 1564388 h 2240729"/>
                <a:gd name="connsiteX45" fmla="*/ 476902 w 3129433"/>
                <a:gd name="connsiteY45" fmla="*/ 1483188 h 2240729"/>
                <a:gd name="connsiteX46" fmla="*/ 617163 w 3129433"/>
                <a:gd name="connsiteY46" fmla="*/ 781318 h 2240729"/>
                <a:gd name="connsiteX47" fmla="*/ 931136 w 3129433"/>
                <a:gd name="connsiteY47" fmla="*/ 681599 h 2240729"/>
                <a:gd name="connsiteX48" fmla="*/ 1030855 w 3129433"/>
                <a:gd name="connsiteY48" fmla="*/ 995572 h 2240729"/>
                <a:gd name="connsiteX49" fmla="*/ 716882 w 3129433"/>
                <a:gd name="connsiteY49" fmla="*/ 1095291 h 2240729"/>
                <a:gd name="connsiteX50" fmla="*/ 617163 w 3129433"/>
                <a:gd name="connsiteY50" fmla="*/ 781318 h 2240729"/>
                <a:gd name="connsiteX51" fmla="*/ 769136 w 3129433"/>
                <a:gd name="connsiteY51" fmla="*/ 36794 h 2240729"/>
                <a:gd name="connsiteX52" fmla="*/ 824645 w 3129433"/>
                <a:gd name="connsiteY52" fmla="*/ 0 h 2240729"/>
                <a:gd name="connsiteX53" fmla="*/ 884888 w 3129433"/>
                <a:gd name="connsiteY53" fmla="*/ 60243 h 2240729"/>
                <a:gd name="connsiteX54" fmla="*/ 884888 w 3129433"/>
                <a:gd name="connsiteY54" fmla="*/ 459418 h 2240729"/>
                <a:gd name="connsiteX55" fmla="*/ 824645 w 3129433"/>
                <a:gd name="connsiteY55" fmla="*/ 519661 h 2240729"/>
                <a:gd name="connsiteX56" fmla="*/ 764402 w 3129433"/>
                <a:gd name="connsiteY56" fmla="*/ 459418 h 2240729"/>
                <a:gd name="connsiteX57" fmla="*/ 764402 w 3129433"/>
                <a:gd name="connsiteY57" fmla="*/ 60243 h 2240729"/>
                <a:gd name="connsiteX58" fmla="*/ 769136 w 3129433"/>
                <a:gd name="connsiteY58" fmla="*/ 36794 h 2240729"/>
                <a:gd name="connsiteX59" fmla="*/ 93325 w 3129433"/>
                <a:gd name="connsiteY59" fmla="*/ 1340295 h 2240729"/>
                <a:gd name="connsiteX60" fmla="*/ 109628 w 3129433"/>
                <a:gd name="connsiteY60" fmla="*/ 1322788 h 2240729"/>
                <a:gd name="connsiteX61" fmla="*/ 434093 w 3129433"/>
                <a:gd name="connsiteY61" fmla="*/ 1090273 h 2240729"/>
                <a:gd name="connsiteX62" fmla="*/ 518152 w 3129433"/>
                <a:gd name="connsiteY62" fmla="*/ 1104150 h 2240729"/>
                <a:gd name="connsiteX63" fmla="*/ 504275 w 3129433"/>
                <a:gd name="connsiteY63" fmla="*/ 1188209 h 2240729"/>
                <a:gd name="connsiteX64" fmla="*/ 179810 w 3129433"/>
                <a:gd name="connsiteY64" fmla="*/ 1420724 h 2240729"/>
                <a:gd name="connsiteX65" fmla="*/ 95751 w 3129433"/>
                <a:gd name="connsiteY65" fmla="*/ 1406846 h 2240729"/>
                <a:gd name="connsiteX66" fmla="*/ 93325 w 3129433"/>
                <a:gd name="connsiteY66" fmla="*/ 1340295 h 2240729"/>
                <a:gd name="connsiteX67" fmla="*/ 113284 w 3129433"/>
                <a:gd name="connsiteY67" fmla="*/ 938759 h 2240729"/>
                <a:gd name="connsiteX68" fmla="*/ 164887 w 3129433"/>
                <a:gd name="connsiteY68" fmla="*/ 896662 h 2240729"/>
                <a:gd name="connsiteX69" fmla="*/ 371781 w 3129433"/>
                <a:gd name="connsiteY69" fmla="*/ 876126 h 2240729"/>
                <a:gd name="connsiteX70" fmla="*/ 437680 w 3129433"/>
                <a:gd name="connsiteY70" fmla="*/ 930124 h 2240729"/>
                <a:gd name="connsiteX71" fmla="*/ 383682 w 3129433"/>
                <a:gd name="connsiteY71" fmla="*/ 996023 h 2240729"/>
                <a:gd name="connsiteX72" fmla="*/ 176788 w 3129433"/>
                <a:gd name="connsiteY72" fmla="*/ 1016559 h 2240729"/>
                <a:gd name="connsiteX73" fmla="*/ 110889 w 3129433"/>
                <a:gd name="connsiteY73" fmla="*/ 962561 h 2240729"/>
                <a:gd name="connsiteX74" fmla="*/ 113284 w 3129433"/>
                <a:gd name="connsiteY74" fmla="*/ 938759 h 2240729"/>
                <a:gd name="connsiteX75" fmla="*/ 450244 w 3129433"/>
                <a:gd name="connsiteY75" fmla="*/ 282090 h 2240729"/>
                <a:gd name="connsiteX76" fmla="*/ 468213 w 3129433"/>
                <a:gd name="connsiteY76" fmla="*/ 266298 h 2240729"/>
                <a:gd name="connsiteX77" fmla="*/ 550466 w 3129433"/>
                <a:gd name="connsiteY77" fmla="*/ 288498 h 2240729"/>
                <a:gd name="connsiteX78" fmla="*/ 654093 w 3129433"/>
                <a:gd name="connsiteY78" fmla="*/ 468744 h 2240729"/>
                <a:gd name="connsiteX79" fmla="*/ 631893 w 3129433"/>
                <a:gd name="connsiteY79" fmla="*/ 550997 h 2240729"/>
                <a:gd name="connsiteX80" fmla="*/ 549639 w 3129433"/>
                <a:gd name="connsiteY80" fmla="*/ 528797 h 2240729"/>
                <a:gd name="connsiteX81" fmla="*/ 446013 w 3129433"/>
                <a:gd name="connsiteY81" fmla="*/ 348551 h 2240729"/>
                <a:gd name="connsiteX82" fmla="*/ 450244 w 3129433"/>
                <a:gd name="connsiteY82" fmla="*/ 282090 h 2240729"/>
                <a:gd name="connsiteX83" fmla="*/ 7414 w 3129433"/>
                <a:gd name="connsiteY83" fmla="*/ 463630 h 2240729"/>
                <a:gd name="connsiteX84" fmla="*/ 96465 w 3129433"/>
                <a:gd name="connsiteY84" fmla="*/ 435347 h 2240729"/>
                <a:gd name="connsiteX85" fmla="*/ 482656 w 3129433"/>
                <a:gd name="connsiteY85" fmla="*/ 635357 h 2240729"/>
                <a:gd name="connsiteX86" fmla="*/ 510939 w 3129433"/>
                <a:gd name="connsiteY86" fmla="*/ 724408 h 2240729"/>
                <a:gd name="connsiteX87" fmla="*/ 421888 w 3129433"/>
                <a:gd name="connsiteY87" fmla="*/ 752691 h 2240729"/>
                <a:gd name="connsiteX88" fmla="*/ 35697 w 3129433"/>
                <a:gd name="connsiteY88" fmla="*/ 552680 h 2240729"/>
                <a:gd name="connsiteX89" fmla="*/ 7414 w 3129433"/>
                <a:gd name="connsiteY89"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583890 w 3129433"/>
                <a:gd name="connsiteY42" fmla="*/ 1538598 h 2240729"/>
                <a:gd name="connsiteX43" fmla="*/ 502691 w 3129433"/>
                <a:gd name="connsiteY43" fmla="*/ 1564388 h 2240729"/>
                <a:gd name="connsiteX44" fmla="*/ 476902 w 3129433"/>
                <a:gd name="connsiteY44" fmla="*/ 1483188 h 2240729"/>
                <a:gd name="connsiteX45" fmla="*/ 617163 w 3129433"/>
                <a:gd name="connsiteY45" fmla="*/ 781318 h 2240729"/>
                <a:gd name="connsiteX46" fmla="*/ 931136 w 3129433"/>
                <a:gd name="connsiteY46" fmla="*/ 681599 h 2240729"/>
                <a:gd name="connsiteX47" fmla="*/ 1030855 w 3129433"/>
                <a:gd name="connsiteY47" fmla="*/ 995572 h 2240729"/>
                <a:gd name="connsiteX48" fmla="*/ 716882 w 3129433"/>
                <a:gd name="connsiteY48" fmla="*/ 1095291 h 2240729"/>
                <a:gd name="connsiteX49" fmla="*/ 617163 w 3129433"/>
                <a:gd name="connsiteY49" fmla="*/ 781318 h 2240729"/>
                <a:gd name="connsiteX50" fmla="*/ 769136 w 3129433"/>
                <a:gd name="connsiteY50" fmla="*/ 36794 h 2240729"/>
                <a:gd name="connsiteX51" fmla="*/ 824645 w 3129433"/>
                <a:gd name="connsiteY51" fmla="*/ 0 h 2240729"/>
                <a:gd name="connsiteX52" fmla="*/ 884888 w 3129433"/>
                <a:gd name="connsiteY52" fmla="*/ 60243 h 2240729"/>
                <a:gd name="connsiteX53" fmla="*/ 884888 w 3129433"/>
                <a:gd name="connsiteY53" fmla="*/ 459418 h 2240729"/>
                <a:gd name="connsiteX54" fmla="*/ 824645 w 3129433"/>
                <a:gd name="connsiteY54" fmla="*/ 519661 h 2240729"/>
                <a:gd name="connsiteX55" fmla="*/ 764402 w 3129433"/>
                <a:gd name="connsiteY55" fmla="*/ 459418 h 2240729"/>
                <a:gd name="connsiteX56" fmla="*/ 764402 w 3129433"/>
                <a:gd name="connsiteY56" fmla="*/ 60243 h 2240729"/>
                <a:gd name="connsiteX57" fmla="*/ 769136 w 3129433"/>
                <a:gd name="connsiteY57" fmla="*/ 36794 h 2240729"/>
                <a:gd name="connsiteX58" fmla="*/ 93325 w 3129433"/>
                <a:gd name="connsiteY58" fmla="*/ 1340295 h 2240729"/>
                <a:gd name="connsiteX59" fmla="*/ 109628 w 3129433"/>
                <a:gd name="connsiteY59" fmla="*/ 1322788 h 2240729"/>
                <a:gd name="connsiteX60" fmla="*/ 434093 w 3129433"/>
                <a:gd name="connsiteY60" fmla="*/ 1090273 h 2240729"/>
                <a:gd name="connsiteX61" fmla="*/ 518152 w 3129433"/>
                <a:gd name="connsiteY61" fmla="*/ 1104150 h 2240729"/>
                <a:gd name="connsiteX62" fmla="*/ 504275 w 3129433"/>
                <a:gd name="connsiteY62" fmla="*/ 1188209 h 2240729"/>
                <a:gd name="connsiteX63" fmla="*/ 179810 w 3129433"/>
                <a:gd name="connsiteY63" fmla="*/ 1420724 h 2240729"/>
                <a:gd name="connsiteX64" fmla="*/ 95751 w 3129433"/>
                <a:gd name="connsiteY64" fmla="*/ 1406846 h 2240729"/>
                <a:gd name="connsiteX65" fmla="*/ 93325 w 3129433"/>
                <a:gd name="connsiteY65" fmla="*/ 1340295 h 2240729"/>
                <a:gd name="connsiteX66" fmla="*/ 113284 w 3129433"/>
                <a:gd name="connsiteY66" fmla="*/ 938759 h 2240729"/>
                <a:gd name="connsiteX67" fmla="*/ 164887 w 3129433"/>
                <a:gd name="connsiteY67" fmla="*/ 896662 h 2240729"/>
                <a:gd name="connsiteX68" fmla="*/ 371781 w 3129433"/>
                <a:gd name="connsiteY68" fmla="*/ 876126 h 2240729"/>
                <a:gd name="connsiteX69" fmla="*/ 437680 w 3129433"/>
                <a:gd name="connsiteY69" fmla="*/ 930124 h 2240729"/>
                <a:gd name="connsiteX70" fmla="*/ 383682 w 3129433"/>
                <a:gd name="connsiteY70" fmla="*/ 996023 h 2240729"/>
                <a:gd name="connsiteX71" fmla="*/ 176788 w 3129433"/>
                <a:gd name="connsiteY71" fmla="*/ 1016559 h 2240729"/>
                <a:gd name="connsiteX72" fmla="*/ 110889 w 3129433"/>
                <a:gd name="connsiteY72" fmla="*/ 962561 h 2240729"/>
                <a:gd name="connsiteX73" fmla="*/ 113284 w 3129433"/>
                <a:gd name="connsiteY73" fmla="*/ 938759 h 2240729"/>
                <a:gd name="connsiteX74" fmla="*/ 450244 w 3129433"/>
                <a:gd name="connsiteY74" fmla="*/ 282090 h 2240729"/>
                <a:gd name="connsiteX75" fmla="*/ 468213 w 3129433"/>
                <a:gd name="connsiteY75" fmla="*/ 266298 h 2240729"/>
                <a:gd name="connsiteX76" fmla="*/ 550466 w 3129433"/>
                <a:gd name="connsiteY76" fmla="*/ 288498 h 2240729"/>
                <a:gd name="connsiteX77" fmla="*/ 654093 w 3129433"/>
                <a:gd name="connsiteY77" fmla="*/ 468744 h 2240729"/>
                <a:gd name="connsiteX78" fmla="*/ 631893 w 3129433"/>
                <a:gd name="connsiteY78" fmla="*/ 550997 h 2240729"/>
                <a:gd name="connsiteX79" fmla="*/ 549639 w 3129433"/>
                <a:gd name="connsiteY79" fmla="*/ 528797 h 2240729"/>
                <a:gd name="connsiteX80" fmla="*/ 446013 w 3129433"/>
                <a:gd name="connsiteY80" fmla="*/ 348551 h 2240729"/>
                <a:gd name="connsiteX81" fmla="*/ 450244 w 3129433"/>
                <a:gd name="connsiteY81" fmla="*/ 282090 h 2240729"/>
                <a:gd name="connsiteX82" fmla="*/ 7414 w 3129433"/>
                <a:gd name="connsiteY82" fmla="*/ 463630 h 2240729"/>
                <a:gd name="connsiteX83" fmla="*/ 96465 w 3129433"/>
                <a:gd name="connsiteY83" fmla="*/ 435347 h 2240729"/>
                <a:gd name="connsiteX84" fmla="*/ 482656 w 3129433"/>
                <a:gd name="connsiteY84" fmla="*/ 635357 h 2240729"/>
                <a:gd name="connsiteX85" fmla="*/ 510939 w 3129433"/>
                <a:gd name="connsiteY85" fmla="*/ 724408 h 2240729"/>
                <a:gd name="connsiteX86" fmla="*/ 421888 w 3129433"/>
                <a:gd name="connsiteY86" fmla="*/ 752691 h 2240729"/>
                <a:gd name="connsiteX87" fmla="*/ 35697 w 3129433"/>
                <a:gd name="connsiteY87" fmla="*/ 552680 h 2240729"/>
                <a:gd name="connsiteX88" fmla="*/ 7414 w 3129433"/>
                <a:gd name="connsiteY88"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502691 w 3129433"/>
                <a:gd name="connsiteY42" fmla="*/ 1564388 h 2240729"/>
                <a:gd name="connsiteX43" fmla="*/ 476902 w 3129433"/>
                <a:gd name="connsiteY43" fmla="*/ 1483188 h 2240729"/>
                <a:gd name="connsiteX44" fmla="*/ 617163 w 3129433"/>
                <a:gd name="connsiteY44" fmla="*/ 781318 h 2240729"/>
                <a:gd name="connsiteX45" fmla="*/ 931136 w 3129433"/>
                <a:gd name="connsiteY45" fmla="*/ 681599 h 2240729"/>
                <a:gd name="connsiteX46" fmla="*/ 1030855 w 3129433"/>
                <a:gd name="connsiteY46" fmla="*/ 995572 h 2240729"/>
                <a:gd name="connsiteX47" fmla="*/ 716882 w 3129433"/>
                <a:gd name="connsiteY47" fmla="*/ 1095291 h 2240729"/>
                <a:gd name="connsiteX48" fmla="*/ 617163 w 3129433"/>
                <a:gd name="connsiteY48" fmla="*/ 781318 h 2240729"/>
                <a:gd name="connsiteX49" fmla="*/ 769136 w 3129433"/>
                <a:gd name="connsiteY49" fmla="*/ 36794 h 2240729"/>
                <a:gd name="connsiteX50" fmla="*/ 824645 w 3129433"/>
                <a:gd name="connsiteY50" fmla="*/ 0 h 2240729"/>
                <a:gd name="connsiteX51" fmla="*/ 884888 w 3129433"/>
                <a:gd name="connsiteY51" fmla="*/ 60243 h 2240729"/>
                <a:gd name="connsiteX52" fmla="*/ 884888 w 3129433"/>
                <a:gd name="connsiteY52" fmla="*/ 459418 h 2240729"/>
                <a:gd name="connsiteX53" fmla="*/ 824645 w 3129433"/>
                <a:gd name="connsiteY53" fmla="*/ 519661 h 2240729"/>
                <a:gd name="connsiteX54" fmla="*/ 764402 w 3129433"/>
                <a:gd name="connsiteY54" fmla="*/ 459418 h 2240729"/>
                <a:gd name="connsiteX55" fmla="*/ 764402 w 3129433"/>
                <a:gd name="connsiteY55" fmla="*/ 60243 h 2240729"/>
                <a:gd name="connsiteX56" fmla="*/ 769136 w 3129433"/>
                <a:gd name="connsiteY56" fmla="*/ 36794 h 2240729"/>
                <a:gd name="connsiteX57" fmla="*/ 93325 w 3129433"/>
                <a:gd name="connsiteY57" fmla="*/ 1340295 h 2240729"/>
                <a:gd name="connsiteX58" fmla="*/ 109628 w 3129433"/>
                <a:gd name="connsiteY58" fmla="*/ 1322788 h 2240729"/>
                <a:gd name="connsiteX59" fmla="*/ 434093 w 3129433"/>
                <a:gd name="connsiteY59" fmla="*/ 1090273 h 2240729"/>
                <a:gd name="connsiteX60" fmla="*/ 518152 w 3129433"/>
                <a:gd name="connsiteY60" fmla="*/ 1104150 h 2240729"/>
                <a:gd name="connsiteX61" fmla="*/ 504275 w 3129433"/>
                <a:gd name="connsiteY61" fmla="*/ 1188209 h 2240729"/>
                <a:gd name="connsiteX62" fmla="*/ 179810 w 3129433"/>
                <a:gd name="connsiteY62" fmla="*/ 1420724 h 2240729"/>
                <a:gd name="connsiteX63" fmla="*/ 95751 w 3129433"/>
                <a:gd name="connsiteY63" fmla="*/ 1406846 h 2240729"/>
                <a:gd name="connsiteX64" fmla="*/ 93325 w 3129433"/>
                <a:gd name="connsiteY64" fmla="*/ 1340295 h 2240729"/>
                <a:gd name="connsiteX65" fmla="*/ 113284 w 3129433"/>
                <a:gd name="connsiteY65" fmla="*/ 938759 h 2240729"/>
                <a:gd name="connsiteX66" fmla="*/ 164887 w 3129433"/>
                <a:gd name="connsiteY66" fmla="*/ 896662 h 2240729"/>
                <a:gd name="connsiteX67" fmla="*/ 371781 w 3129433"/>
                <a:gd name="connsiteY67" fmla="*/ 876126 h 2240729"/>
                <a:gd name="connsiteX68" fmla="*/ 437680 w 3129433"/>
                <a:gd name="connsiteY68" fmla="*/ 930124 h 2240729"/>
                <a:gd name="connsiteX69" fmla="*/ 383682 w 3129433"/>
                <a:gd name="connsiteY69" fmla="*/ 996023 h 2240729"/>
                <a:gd name="connsiteX70" fmla="*/ 176788 w 3129433"/>
                <a:gd name="connsiteY70" fmla="*/ 1016559 h 2240729"/>
                <a:gd name="connsiteX71" fmla="*/ 110889 w 3129433"/>
                <a:gd name="connsiteY71" fmla="*/ 962561 h 2240729"/>
                <a:gd name="connsiteX72" fmla="*/ 113284 w 3129433"/>
                <a:gd name="connsiteY72" fmla="*/ 938759 h 2240729"/>
                <a:gd name="connsiteX73" fmla="*/ 450244 w 3129433"/>
                <a:gd name="connsiteY73" fmla="*/ 282090 h 2240729"/>
                <a:gd name="connsiteX74" fmla="*/ 468213 w 3129433"/>
                <a:gd name="connsiteY74" fmla="*/ 266298 h 2240729"/>
                <a:gd name="connsiteX75" fmla="*/ 550466 w 3129433"/>
                <a:gd name="connsiteY75" fmla="*/ 288498 h 2240729"/>
                <a:gd name="connsiteX76" fmla="*/ 654093 w 3129433"/>
                <a:gd name="connsiteY76" fmla="*/ 468744 h 2240729"/>
                <a:gd name="connsiteX77" fmla="*/ 631893 w 3129433"/>
                <a:gd name="connsiteY77" fmla="*/ 550997 h 2240729"/>
                <a:gd name="connsiteX78" fmla="*/ 549639 w 3129433"/>
                <a:gd name="connsiteY78" fmla="*/ 528797 h 2240729"/>
                <a:gd name="connsiteX79" fmla="*/ 446013 w 3129433"/>
                <a:gd name="connsiteY79" fmla="*/ 348551 h 2240729"/>
                <a:gd name="connsiteX80" fmla="*/ 450244 w 3129433"/>
                <a:gd name="connsiteY80" fmla="*/ 282090 h 2240729"/>
                <a:gd name="connsiteX81" fmla="*/ 7414 w 3129433"/>
                <a:gd name="connsiteY81" fmla="*/ 463630 h 2240729"/>
                <a:gd name="connsiteX82" fmla="*/ 96465 w 3129433"/>
                <a:gd name="connsiteY82" fmla="*/ 435347 h 2240729"/>
                <a:gd name="connsiteX83" fmla="*/ 482656 w 3129433"/>
                <a:gd name="connsiteY83" fmla="*/ 635357 h 2240729"/>
                <a:gd name="connsiteX84" fmla="*/ 510939 w 3129433"/>
                <a:gd name="connsiteY84" fmla="*/ 724408 h 2240729"/>
                <a:gd name="connsiteX85" fmla="*/ 421888 w 3129433"/>
                <a:gd name="connsiteY85" fmla="*/ 752691 h 2240729"/>
                <a:gd name="connsiteX86" fmla="*/ 35697 w 3129433"/>
                <a:gd name="connsiteY86" fmla="*/ 552680 h 2240729"/>
                <a:gd name="connsiteX87" fmla="*/ 7414 w 3129433"/>
                <a:gd name="connsiteY87"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434093 w 3129433"/>
                <a:gd name="connsiteY56" fmla="*/ 1090273 h 2240729"/>
                <a:gd name="connsiteX57" fmla="*/ 518152 w 3129433"/>
                <a:gd name="connsiteY57" fmla="*/ 1104150 h 2240729"/>
                <a:gd name="connsiteX58" fmla="*/ 504275 w 3129433"/>
                <a:gd name="connsiteY58" fmla="*/ 1188209 h 2240729"/>
                <a:gd name="connsiteX59" fmla="*/ 179810 w 3129433"/>
                <a:gd name="connsiteY59" fmla="*/ 1420724 h 2240729"/>
                <a:gd name="connsiteX60" fmla="*/ 95751 w 3129433"/>
                <a:gd name="connsiteY60" fmla="*/ 1406846 h 2240729"/>
                <a:gd name="connsiteX61" fmla="*/ 93325 w 3129433"/>
                <a:gd name="connsiteY61" fmla="*/ 1340295 h 2240729"/>
                <a:gd name="connsiteX62" fmla="*/ 113284 w 3129433"/>
                <a:gd name="connsiteY62" fmla="*/ 938759 h 2240729"/>
                <a:gd name="connsiteX63" fmla="*/ 164887 w 3129433"/>
                <a:gd name="connsiteY63" fmla="*/ 896662 h 2240729"/>
                <a:gd name="connsiteX64" fmla="*/ 371781 w 3129433"/>
                <a:gd name="connsiteY64" fmla="*/ 876126 h 2240729"/>
                <a:gd name="connsiteX65" fmla="*/ 437680 w 3129433"/>
                <a:gd name="connsiteY65" fmla="*/ 930124 h 2240729"/>
                <a:gd name="connsiteX66" fmla="*/ 383682 w 3129433"/>
                <a:gd name="connsiteY66" fmla="*/ 996023 h 2240729"/>
                <a:gd name="connsiteX67" fmla="*/ 176788 w 3129433"/>
                <a:gd name="connsiteY67" fmla="*/ 1016559 h 2240729"/>
                <a:gd name="connsiteX68" fmla="*/ 110889 w 3129433"/>
                <a:gd name="connsiteY68" fmla="*/ 962561 h 2240729"/>
                <a:gd name="connsiteX69" fmla="*/ 113284 w 3129433"/>
                <a:gd name="connsiteY69" fmla="*/ 938759 h 2240729"/>
                <a:gd name="connsiteX70" fmla="*/ 450244 w 3129433"/>
                <a:gd name="connsiteY70" fmla="*/ 282090 h 2240729"/>
                <a:gd name="connsiteX71" fmla="*/ 468213 w 3129433"/>
                <a:gd name="connsiteY71" fmla="*/ 266298 h 2240729"/>
                <a:gd name="connsiteX72" fmla="*/ 550466 w 3129433"/>
                <a:gd name="connsiteY72" fmla="*/ 288498 h 2240729"/>
                <a:gd name="connsiteX73" fmla="*/ 654093 w 3129433"/>
                <a:gd name="connsiteY73" fmla="*/ 468744 h 2240729"/>
                <a:gd name="connsiteX74" fmla="*/ 631893 w 3129433"/>
                <a:gd name="connsiteY74" fmla="*/ 550997 h 2240729"/>
                <a:gd name="connsiteX75" fmla="*/ 549639 w 3129433"/>
                <a:gd name="connsiteY75" fmla="*/ 528797 h 2240729"/>
                <a:gd name="connsiteX76" fmla="*/ 446013 w 3129433"/>
                <a:gd name="connsiteY76" fmla="*/ 348551 h 2240729"/>
                <a:gd name="connsiteX77" fmla="*/ 450244 w 3129433"/>
                <a:gd name="connsiteY77" fmla="*/ 282090 h 2240729"/>
                <a:gd name="connsiteX78" fmla="*/ 7414 w 3129433"/>
                <a:gd name="connsiteY78" fmla="*/ 463630 h 2240729"/>
                <a:gd name="connsiteX79" fmla="*/ 96465 w 3129433"/>
                <a:gd name="connsiteY79" fmla="*/ 435347 h 2240729"/>
                <a:gd name="connsiteX80" fmla="*/ 482656 w 3129433"/>
                <a:gd name="connsiteY80" fmla="*/ 635357 h 2240729"/>
                <a:gd name="connsiteX81" fmla="*/ 510939 w 3129433"/>
                <a:gd name="connsiteY81" fmla="*/ 724408 h 2240729"/>
                <a:gd name="connsiteX82" fmla="*/ 421888 w 3129433"/>
                <a:gd name="connsiteY82" fmla="*/ 752691 h 2240729"/>
                <a:gd name="connsiteX83" fmla="*/ 35697 w 3129433"/>
                <a:gd name="connsiteY83" fmla="*/ 552680 h 2240729"/>
                <a:gd name="connsiteX84" fmla="*/ 7414 w 3129433"/>
                <a:gd name="connsiteY84"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434093 w 3129433"/>
                <a:gd name="connsiteY56" fmla="*/ 1090273 h 2240729"/>
                <a:gd name="connsiteX57" fmla="*/ 518152 w 3129433"/>
                <a:gd name="connsiteY57" fmla="*/ 1104150 h 2240729"/>
                <a:gd name="connsiteX58" fmla="*/ 179810 w 3129433"/>
                <a:gd name="connsiteY58" fmla="*/ 1420724 h 2240729"/>
                <a:gd name="connsiteX59" fmla="*/ 95751 w 3129433"/>
                <a:gd name="connsiteY59" fmla="*/ 1406846 h 2240729"/>
                <a:gd name="connsiteX60" fmla="*/ 93325 w 3129433"/>
                <a:gd name="connsiteY60" fmla="*/ 1340295 h 2240729"/>
                <a:gd name="connsiteX61" fmla="*/ 113284 w 3129433"/>
                <a:gd name="connsiteY61" fmla="*/ 938759 h 2240729"/>
                <a:gd name="connsiteX62" fmla="*/ 164887 w 3129433"/>
                <a:gd name="connsiteY62" fmla="*/ 896662 h 2240729"/>
                <a:gd name="connsiteX63" fmla="*/ 371781 w 3129433"/>
                <a:gd name="connsiteY63" fmla="*/ 876126 h 2240729"/>
                <a:gd name="connsiteX64" fmla="*/ 437680 w 3129433"/>
                <a:gd name="connsiteY64" fmla="*/ 930124 h 2240729"/>
                <a:gd name="connsiteX65" fmla="*/ 383682 w 3129433"/>
                <a:gd name="connsiteY65" fmla="*/ 996023 h 2240729"/>
                <a:gd name="connsiteX66" fmla="*/ 176788 w 3129433"/>
                <a:gd name="connsiteY66" fmla="*/ 1016559 h 2240729"/>
                <a:gd name="connsiteX67" fmla="*/ 110889 w 3129433"/>
                <a:gd name="connsiteY67" fmla="*/ 962561 h 2240729"/>
                <a:gd name="connsiteX68" fmla="*/ 113284 w 3129433"/>
                <a:gd name="connsiteY68" fmla="*/ 938759 h 2240729"/>
                <a:gd name="connsiteX69" fmla="*/ 450244 w 3129433"/>
                <a:gd name="connsiteY69" fmla="*/ 282090 h 2240729"/>
                <a:gd name="connsiteX70" fmla="*/ 468213 w 3129433"/>
                <a:gd name="connsiteY70" fmla="*/ 266298 h 2240729"/>
                <a:gd name="connsiteX71" fmla="*/ 550466 w 3129433"/>
                <a:gd name="connsiteY71" fmla="*/ 288498 h 2240729"/>
                <a:gd name="connsiteX72" fmla="*/ 654093 w 3129433"/>
                <a:gd name="connsiteY72" fmla="*/ 468744 h 2240729"/>
                <a:gd name="connsiteX73" fmla="*/ 631893 w 3129433"/>
                <a:gd name="connsiteY73" fmla="*/ 550997 h 2240729"/>
                <a:gd name="connsiteX74" fmla="*/ 549639 w 3129433"/>
                <a:gd name="connsiteY74" fmla="*/ 528797 h 2240729"/>
                <a:gd name="connsiteX75" fmla="*/ 446013 w 3129433"/>
                <a:gd name="connsiteY75" fmla="*/ 348551 h 2240729"/>
                <a:gd name="connsiteX76" fmla="*/ 450244 w 3129433"/>
                <a:gd name="connsiteY76" fmla="*/ 282090 h 2240729"/>
                <a:gd name="connsiteX77" fmla="*/ 7414 w 3129433"/>
                <a:gd name="connsiteY77" fmla="*/ 463630 h 2240729"/>
                <a:gd name="connsiteX78" fmla="*/ 96465 w 3129433"/>
                <a:gd name="connsiteY78" fmla="*/ 435347 h 2240729"/>
                <a:gd name="connsiteX79" fmla="*/ 482656 w 3129433"/>
                <a:gd name="connsiteY79" fmla="*/ 635357 h 2240729"/>
                <a:gd name="connsiteX80" fmla="*/ 510939 w 3129433"/>
                <a:gd name="connsiteY80" fmla="*/ 724408 h 2240729"/>
                <a:gd name="connsiteX81" fmla="*/ 421888 w 3129433"/>
                <a:gd name="connsiteY81" fmla="*/ 752691 h 2240729"/>
                <a:gd name="connsiteX82" fmla="*/ 35697 w 3129433"/>
                <a:gd name="connsiteY82" fmla="*/ 552680 h 2240729"/>
                <a:gd name="connsiteX83" fmla="*/ 7414 w 3129433"/>
                <a:gd name="connsiteY8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434093 w 3129433"/>
                <a:gd name="connsiteY56" fmla="*/ 1090273 h 2240729"/>
                <a:gd name="connsiteX57" fmla="*/ 179810 w 3129433"/>
                <a:gd name="connsiteY57" fmla="*/ 1420724 h 2240729"/>
                <a:gd name="connsiteX58" fmla="*/ 95751 w 3129433"/>
                <a:gd name="connsiteY58" fmla="*/ 1406846 h 2240729"/>
                <a:gd name="connsiteX59" fmla="*/ 93325 w 3129433"/>
                <a:gd name="connsiteY59" fmla="*/ 1340295 h 2240729"/>
                <a:gd name="connsiteX60" fmla="*/ 113284 w 3129433"/>
                <a:gd name="connsiteY60" fmla="*/ 938759 h 2240729"/>
                <a:gd name="connsiteX61" fmla="*/ 164887 w 3129433"/>
                <a:gd name="connsiteY61" fmla="*/ 896662 h 2240729"/>
                <a:gd name="connsiteX62" fmla="*/ 371781 w 3129433"/>
                <a:gd name="connsiteY62" fmla="*/ 876126 h 2240729"/>
                <a:gd name="connsiteX63" fmla="*/ 437680 w 3129433"/>
                <a:gd name="connsiteY63" fmla="*/ 930124 h 2240729"/>
                <a:gd name="connsiteX64" fmla="*/ 383682 w 3129433"/>
                <a:gd name="connsiteY64" fmla="*/ 996023 h 2240729"/>
                <a:gd name="connsiteX65" fmla="*/ 176788 w 3129433"/>
                <a:gd name="connsiteY65" fmla="*/ 1016559 h 2240729"/>
                <a:gd name="connsiteX66" fmla="*/ 110889 w 3129433"/>
                <a:gd name="connsiteY66" fmla="*/ 962561 h 2240729"/>
                <a:gd name="connsiteX67" fmla="*/ 113284 w 3129433"/>
                <a:gd name="connsiteY67" fmla="*/ 938759 h 2240729"/>
                <a:gd name="connsiteX68" fmla="*/ 450244 w 3129433"/>
                <a:gd name="connsiteY68" fmla="*/ 282090 h 2240729"/>
                <a:gd name="connsiteX69" fmla="*/ 468213 w 3129433"/>
                <a:gd name="connsiteY69" fmla="*/ 266298 h 2240729"/>
                <a:gd name="connsiteX70" fmla="*/ 550466 w 3129433"/>
                <a:gd name="connsiteY70" fmla="*/ 288498 h 2240729"/>
                <a:gd name="connsiteX71" fmla="*/ 654093 w 3129433"/>
                <a:gd name="connsiteY71" fmla="*/ 468744 h 2240729"/>
                <a:gd name="connsiteX72" fmla="*/ 631893 w 3129433"/>
                <a:gd name="connsiteY72" fmla="*/ 550997 h 2240729"/>
                <a:gd name="connsiteX73" fmla="*/ 549639 w 3129433"/>
                <a:gd name="connsiteY73" fmla="*/ 528797 h 2240729"/>
                <a:gd name="connsiteX74" fmla="*/ 446013 w 3129433"/>
                <a:gd name="connsiteY74" fmla="*/ 348551 h 2240729"/>
                <a:gd name="connsiteX75" fmla="*/ 450244 w 3129433"/>
                <a:gd name="connsiteY75" fmla="*/ 282090 h 2240729"/>
                <a:gd name="connsiteX76" fmla="*/ 7414 w 3129433"/>
                <a:gd name="connsiteY76" fmla="*/ 463630 h 2240729"/>
                <a:gd name="connsiteX77" fmla="*/ 96465 w 3129433"/>
                <a:gd name="connsiteY77" fmla="*/ 435347 h 2240729"/>
                <a:gd name="connsiteX78" fmla="*/ 482656 w 3129433"/>
                <a:gd name="connsiteY78" fmla="*/ 635357 h 2240729"/>
                <a:gd name="connsiteX79" fmla="*/ 510939 w 3129433"/>
                <a:gd name="connsiteY79" fmla="*/ 724408 h 2240729"/>
                <a:gd name="connsiteX80" fmla="*/ 421888 w 3129433"/>
                <a:gd name="connsiteY80" fmla="*/ 752691 h 2240729"/>
                <a:gd name="connsiteX81" fmla="*/ 35697 w 3129433"/>
                <a:gd name="connsiteY81" fmla="*/ 552680 h 2240729"/>
                <a:gd name="connsiteX82" fmla="*/ 7414 w 3129433"/>
                <a:gd name="connsiteY82"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179810 w 3129433"/>
                <a:gd name="connsiteY56" fmla="*/ 1420724 h 2240729"/>
                <a:gd name="connsiteX57" fmla="*/ 95751 w 3129433"/>
                <a:gd name="connsiteY57" fmla="*/ 1406846 h 2240729"/>
                <a:gd name="connsiteX58" fmla="*/ 93325 w 3129433"/>
                <a:gd name="connsiteY58" fmla="*/ 1340295 h 2240729"/>
                <a:gd name="connsiteX59" fmla="*/ 113284 w 3129433"/>
                <a:gd name="connsiteY59" fmla="*/ 938759 h 2240729"/>
                <a:gd name="connsiteX60" fmla="*/ 164887 w 3129433"/>
                <a:gd name="connsiteY60" fmla="*/ 896662 h 2240729"/>
                <a:gd name="connsiteX61" fmla="*/ 371781 w 3129433"/>
                <a:gd name="connsiteY61" fmla="*/ 876126 h 2240729"/>
                <a:gd name="connsiteX62" fmla="*/ 437680 w 3129433"/>
                <a:gd name="connsiteY62" fmla="*/ 930124 h 2240729"/>
                <a:gd name="connsiteX63" fmla="*/ 383682 w 3129433"/>
                <a:gd name="connsiteY63" fmla="*/ 996023 h 2240729"/>
                <a:gd name="connsiteX64" fmla="*/ 176788 w 3129433"/>
                <a:gd name="connsiteY64" fmla="*/ 1016559 h 2240729"/>
                <a:gd name="connsiteX65" fmla="*/ 110889 w 3129433"/>
                <a:gd name="connsiteY65" fmla="*/ 962561 h 2240729"/>
                <a:gd name="connsiteX66" fmla="*/ 113284 w 3129433"/>
                <a:gd name="connsiteY66" fmla="*/ 938759 h 2240729"/>
                <a:gd name="connsiteX67" fmla="*/ 450244 w 3129433"/>
                <a:gd name="connsiteY67" fmla="*/ 282090 h 2240729"/>
                <a:gd name="connsiteX68" fmla="*/ 468213 w 3129433"/>
                <a:gd name="connsiteY68" fmla="*/ 266298 h 2240729"/>
                <a:gd name="connsiteX69" fmla="*/ 550466 w 3129433"/>
                <a:gd name="connsiteY69" fmla="*/ 288498 h 2240729"/>
                <a:gd name="connsiteX70" fmla="*/ 654093 w 3129433"/>
                <a:gd name="connsiteY70" fmla="*/ 468744 h 2240729"/>
                <a:gd name="connsiteX71" fmla="*/ 631893 w 3129433"/>
                <a:gd name="connsiteY71" fmla="*/ 550997 h 2240729"/>
                <a:gd name="connsiteX72" fmla="*/ 549639 w 3129433"/>
                <a:gd name="connsiteY72" fmla="*/ 528797 h 2240729"/>
                <a:gd name="connsiteX73" fmla="*/ 446013 w 3129433"/>
                <a:gd name="connsiteY73" fmla="*/ 348551 h 2240729"/>
                <a:gd name="connsiteX74" fmla="*/ 450244 w 3129433"/>
                <a:gd name="connsiteY74" fmla="*/ 282090 h 2240729"/>
                <a:gd name="connsiteX75" fmla="*/ 7414 w 3129433"/>
                <a:gd name="connsiteY75" fmla="*/ 463630 h 2240729"/>
                <a:gd name="connsiteX76" fmla="*/ 96465 w 3129433"/>
                <a:gd name="connsiteY76" fmla="*/ 435347 h 2240729"/>
                <a:gd name="connsiteX77" fmla="*/ 482656 w 3129433"/>
                <a:gd name="connsiteY77" fmla="*/ 635357 h 2240729"/>
                <a:gd name="connsiteX78" fmla="*/ 510939 w 3129433"/>
                <a:gd name="connsiteY78" fmla="*/ 724408 h 2240729"/>
                <a:gd name="connsiteX79" fmla="*/ 421888 w 3129433"/>
                <a:gd name="connsiteY79" fmla="*/ 752691 h 2240729"/>
                <a:gd name="connsiteX80" fmla="*/ 35697 w 3129433"/>
                <a:gd name="connsiteY80" fmla="*/ 552680 h 2240729"/>
                <a:gd name="connsiteX81" fmla="*/ 7414 w 3129433"/>
                <a:gd name="connsiteY81"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5751 w 3129433"/>
                <a:gd name="connsiteY54" fmla="*/ 1406846 h 2240729"/>
                <a:gd name="connsiteX55" fmla="*/ 109628 w 3129433"/>
                <a:gd name="connsiteY55" fmla="*/ 1322788 h 2240729"/>
                <a:gd name="connsiteX56" fmla="*/ 179810 w 3129433"/>
                <a:gd name="connsiteY56" fmla="*/ 1420724 h 2240729"/>
                <a:gd name="connsiteX57" fmla="*/ 95751 w 3129433"/>
                <a:gd name="connsiteY57" fmla="*/ 1406846 h 2240729"/>
                <a:gd name="connsiteX58" fmla="*/ 113284 w 3129433"/>
                <a:gd name="connsiteY58" fmla="*/ 938759 h 2240729"/>
                <a:gd name="connsiteX59" fmla="*/ 164887 w 3129433"/>
                <a:gd name="connsiteY59" fmla="*/ 896662 h 2240729"/>
                <a:gd name="connsiteX60" fmla="*/ 371781 w 3129433"/>
                <a:gd name="connsiteY60" fmla="*/ 876126 h 2240729"/>
                <a:gd name="connsiteX61" fmla="*/ 437680 w 3129433"/>
                <a:gd name="connsiteY61" fmla="*/ 930124 h 2240729"/>
                <a:gd name="connsiteX62" fmla="*/ 383682 w 3129433"/>
                <a:gd name="connsiteY62" fmla="*/ 996023 h 2240729"/>
                <a:gd name="connsiteX63" fmla="*/ 176788 w 3129433"/>
                <a:gd name="connsiteY63" fmla="*/ 1016559 h 2240729"/>
                <a:gd name="connsiteX64" fmla="*/ 110889 w 3129433"/>
                <a:gd name="connsiteY64" fmla="*/ 962561 h 2240729"/>
                <a:gd name="connsiteX65" fmla="*/ 113284 w 3129433"/>
                <a:gd name="connsiteY65" fmla="*/ 938759 h 2240729"/>
                <a:gd name="connsiteX66" fmla="*/ 450244 w 3129433"/>
                <a:gd name="connsiteY66" fmla="*/ 282090 h 2240729"/>
                <a:gd name="connsiteX67" fmla="*/ 468213 w 3129433"/>
                <a:gd name="connsiteY67" fmla="*/ 266298 h 2240729"/>
                <a:gd name="connsiteX68" fmla="*/ 550466 w 3129433"/>
                <a:gd name="connsiteY68" fmla="*/ 288498 h 2240729"/>
                <a:gd name="connsiteX69" fmla="*/ 654093 w 3129433"/>
                <a:gd name="connsiteY69" fmla="*/ 468744 h 2240729"/>
                <a:gd name="connsiteX70" fmla="*/ 631893 w 3129433"/>
                <a:gd name="connsiteY70" fmla="*/ 550997 h 2240729"/>
                <a:gd name="connsiteX71" fmla="*/ 549639 w 3129433"/>
                <a:gd name="connsiteY71" fmla="*/ 528797 h 2240729"/>
                <a:gd name="connsiteX72" fmla="*/ 446013 w 3129433"/>
                <a:gd name="connsiteY72" fmla="*/ 348551 h 2240729"/>
                <a:gd name="connsiteX73" fmla="*/ 450244 w 3129433"/>
                <a:gd name="connsiteY73" fmla="*/ 282090 h 2240729"/>
                <a:gd name="connsiteX74" fmla="*/ 7414 w 3129433"/>
                <a:gd name="connsiteY74" fmla="*/ 463630 h 2240729"/>
                <a:gd name="connsiteX75" fmla="*/ 96465 w 3129433"/>
                <a:gd name="connsiteY75" fmla="*/ 435347 h 2240729"/>
                <a:gd name="connsiteX76" fmla="*/ 482656 w 3129433"/>
                <a:gd name="connsiteY76" fmla="*/ 635357 h 2240729"/>
                <a:gd name="connsiteX77" fmla="*/ 510939 w 3129433"/>
                <a:gd name="connsiteY77" fmla="*/ 724408 h 2240729"/>
                <a:gd name="connsiteX78" fmla="*/ 421888 w 3129433"/>
                <a:gd name="connsiteY78" fmla="*/ 752691 h 2240729"/>
                <a:gd name="connsiteX79" fmla="*/ 35697 w 3129433"/>
                <a:gd name="connsiteY79" fmla="*/ 552680 h 2240729"/>
                <a:gd name="connsiteX80" fmla="*/ 7414 w 3129433"/>
                <a:gd name="connsiteY80"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79810 w 3129433"/>
                <a:gd name="connsiteY54" fmla="*/ 1420724 h 2240729"/>
                <a:gd name="connsiteX55" fmla="*/ 109628 w 3129433"/>
                <a:gd name="connsiteY55" fmla="*/ 1322788 h 2240729"/>
                <a:gd name="connsiteX56" fmla="*/ 179810 w 3129433"/>
                <a:gd name="connsiteY56" fmla="*/ 1420724 h 2240729"/>
                <a:gd name="connsiteX57" fmla="*/ 113284 w 3129433"/>
                <a:gd name="connsiteY57" fmla="*/ 938759 h 2240729"/>
                <a:gd name="connsiteX58" fmla="*/ 164887 w 3129433"/>
                <a:gd name="connsiteY58" fmla="*/ 896662 h 2240729"/>
                <a:gd name="connsiteX59" fmla="*/ 371781 w 3129433"/>
                <a:gd name="connsiteY59" fmla="*/ 876126 h 2240729"/>
                <a:gd name="connsiteX60" fmla="*/ 437680 w 3129433"/>
                <a:gd name="connsiteY60" fmla="*/ 930124 h 2240729"/>
                <a:gd name="connsiteX61" fmla="*/ 383682 w 3129433"/>
                <a:gd name="connsiteY61" fmla="*/ 996023 h 2240729"/>
                <a:gd name="connsiteX62" fmla="*/ 176788 w 3129433"/>
                <a:gd name="connsiteY62" fmla="*/ 1016559 h 2240729"/>
                <a:gd name="connsiteX63" fmla="*/ 110889 w 3129433"/>
                <a:gd name="connsiteY63" fmla="*/ 962561 h 2240729"/>
                <a:gd name="connsiteX64" fmla="*/ 113284 w 3129433"/>
                <a:gd name="connsiteY64" fmla="*/ 938759 h 2240729"/>
                <a:gd name="connsiteX65" fmla="*/ 450244 w 3129433"/>
                <a:gd name="connsiteY65" fmla="*/ 282090 h 2240729"/>
                <a:gd name="connsiteX66" fmla="*/ 468213 w 3129433"/>
                <a:gd name="connsiteY66" fmla="*/ 266298 h 2240729"/>
                <a:gd name="connsiteX67" fmla="*/ 550466 w 3129433"/>
                <a:gd name="connsiteY67" fmla="*/ 288498 h 2240729"/>
                <a:gd name="connsiteX68" fmla="*/ 654093 w 3129433"/>
                <a:gd name="connsiteY68" fmla="*/ 468744 h 2240729"/>
                <a:gd name="connsiteX69" fmla="*/ 631893 w 3129433"/>
                <a:gd name="connsiteY69" fmla="*/ 550997 h 2240729"/>
                <a:gd name="connsiteX70" fmla="*/ 549639 w 3129433"/>
                <a:gd name="connsiteY70" fmla="*/ 528797 h 2240729"/>
                <a:gd name="connsiteX71" fmla="*/ 446013 w 3129433"/>
                <a:gd name="connsiteY71" fmla="*/ 348551 h 2240729"/>
                <a:gd name="connsiteX72" fmla="*/ 450244 w 3129433"/>
                <a:gd name="connsiteY72" fmla="*/ 282090 h 2240729"/>
                <a:gd name="connsiteX73" fmla="*/ 7414 w 3129433"/>
                <a:gd name="connsiteY73" fmla="*/ 463630 h 2240729"/>
                <a:gd name="connsiteX74" fmla="*/ 96465 w 3129433"/>
                <a:gd name="connsiteY74" fmla="*/ 435347 h 2240729"/>
                <a:gd name="connsiteX75" fmla="*/ 482656 w 3129433"/>
                <a:gd name="connsiteY75" fmla="*/ 635357 h 2240729"/>
                <a:gd name="connsiteX76" fmla="*/ 510939 w 3129433"/>
                <a:gd name="connsiteY76" fmla="*/ 724408 h 2240729"/>
                <a:gd name="connsiteX77" fmla="*/ 421888 w 3129433"/>
                <a:gd name="connsiteY77" fmla="*/ 752691 h 2240729"/>
                <a:gd name="connsiteX78" fmla="*/ 35697 w 3129433"/>
                <a:gd name="connsiteY78" fmla="*/ 552680 h 2240729"/>
                <a:gd name="connsiteX79" fmla="*/ 7414 w 3129433"/>
                <a:gd name="connsiteY79"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13284 w 3129433"/>
                <a:gd name="connsiteY54" fmla="*/ 938759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176788 w 3129433"/>
                <a:gd name="connsiteY59" fmla="*/ 1016559 h 2240729"/>
                <a:gd name="connsiteX60" fmla="*/ 110889 w 3129433"/>
                <a:gd name="connsiteY60" fmla="*/ 962561 h 2240729"/>
                <a:gd name="connsiteX61" fmla="*/ 113284 w 3129433"/>
                <a:gd name="connsiteY61" fmla="*/ 938759 h 2240729"/>
                <a:gd name="connsiteX62" fmla="*/ 450244 w 3129433"/>
                <a:gd name="connsiteY62" fmla="*/ 282090 h 2240729"/>
                <a:gd name="connsiteX63" fmla="*/ 468213 w 3129433"/>
                <a:gd name="connsiteY63" fmla="*/ 266298 h 2240729"/>
                <a:gd name="connsiteX64" fmla="*/ 550466 w 3129433"/>
                <a:gd name="connsiteY64" fmla="*/ 288498 h 2240729"/>
                <a:gd name="connsiteX65" fmla="*/ 654093 w 3129433"/>
                <a:gd name="connsiteY65" fmla="*/ 468744 h 2240729"/>
                <a:gd name="connsiteX66" fmla="*/ 631893 w 3129433"/>
                <a:gd name="connsiteY66" fmla="*/ 550997 h 2240729"/>
                <a:gd name="connsiteX67" fmla="*/ 549639 w 3129433"/>
                <a:gd name="connsiteY67" fmla="*/ 528797 h 2240729"/>
                <a:gd name="connsiteX68" fmla="*/ 446013 w 3129433"/>
                <a:gd name="connsiteY68" fmla="*/ 348551 h 2240729"/>
                <a:gd name="connsiteX69" fmla="*/ 450244 w 3129433"/>
                <a:gd name="connsiteY69" fmla="*/ 282090 h 2240729"/>
                <a:gd name="connsiteX70" fmla="*/ 7414 w 3129433"/>
                <a:gd name="connsiteY70" fmla="*/ 463630 h 2240729"/>
                <a:gd name="connsiteX71" fmla="*/ 96465 w 3129433"/>
                <a:gd name="connsiteY71" fmla="*/ 435347 h 2240729"/>
                <a:gd name="connsiteX72" fmla="*/ 482656 w 3129433"/>
                <a:gd name="connsiteY72" fmla="*/ 635357 h 2240729"/>
                <a:gd name="connsiteX73" fmla="*/ 510939 w 3129433"/>
                <a:gd name="connsiteY73" fmla="*/ 724408 h 2240729"/>
                <a:gd name="connsiteX74" fmla="*/ 421888 w 3129433"/>
                <a:gd name="connsiteY74" fmla="*/ 752691 h 2240729"/>
                <a:gd name="connsiteX75" fmla="*/ 35697 w 3129433"/>
                <a:gd name="connsiteY75" fmla="*/ 552680 h 2240729"/>
                <a:gd name="connsiteX76" fmla="*/ 7414 w 3129433"/>
                <a:gd name="connsiteY76"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13284 w 3129433"/>
                <a:gd name="connsiteY54" fmla="*/ 938759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110889 w 3129433"/>
                <a:gd name="connsiteY59" fmla="*/ 962561 h 2240729"/>
                <a:gd name="connsiteX60" fmla="*/ 113284 w 3129433"/>
                <a:gd name="connsiteY60" fmla="*/ 938759 h 2240729"/>
                <a:gd name="connsiteX61" fmla="*/ 450244 w 3129433"/>
                <a:gd name="connsiteY61" fmla="*/ 282090 h 2240729"/>
                <a:gd name="connsiteX62" fmla="*/ 468213 w 3129433"/>
                <a:gd name="connsiteY62" fmla="*/ 266298 h 2240729"/>
                <a:gd name="connsiteX63" fmla="*/ 550466 w 3129433"/>
                <a:gd name="connsiteY63" fmla="*/ 288498 h 2240729"/>
                <a:gd name="connsiteX64" fmla="*/ 654093 w 3129433"/>
                <a:gd name="connsiteY64" fmla="*/ 468744 h 2240729"/>
                <a:gd name="connsiteX65" fmla="*/ 631893 w 3129433"/>
                <a:gd name="connsiteY65" fmla="*/ 550997 h 2240729"/>
                <a:gd name="connsiteX66" fmla="*/ 549639 w 3129433"/>
                <a:gd name="connsiteY66" fmla="*/ 528797 h 2240729"/>
                <a:gd name="connsiteX67" fmla="*/ 446013 w 3129433"/>
                <a:gd name="connsiteY67" fmla="*/ 348551 h 2240729"/>
                <a:gd name="connsiteX68" fmla="*/ 450244 w 3129433"/>
                <a:gd name="connsiteY68" fmla="*/ 282090 h 2240729"/>
                <a:gd name="connsiteX69" fmla="*/ 7414 w 3129433"/>
                <a:gd name="connsiteY69" fmla="*/ 463630 h 2240729"/>
                <a:gd name="connsiteX70" fmla="*/ 96465 w 3129433"/>
                <a:gd name="connsiteY70" fmla="*/ 435347 h 2240729"/>
                <a:gd name="connsiteX71" fmla="*/ 482656 w 3129433"/>
                <a:gd name="connsiteY71" fmla="*/ 635357 h 2240729"/>
                <a:gd name="connsiteX72" fmla="*/ 510939 w 3129433"/>
                <a:gd name="connsiteY72" fmla="*/ 724408 h 2240729"/>
                <a:gd name="connsiteX73" fmla="*/ 421888 w 3129433"/>
                <a:gd name="connsiteY73" fmla="*/ 752691 h 2240729"/>
                <a:gd name="connsiteX74" fmla="*/ 35697 w 3129433"/>
                <a:gd name="connsiteY74" fmla="*/ 552680 h 2240729"/>
                <a:gd name="connsiteX75" fmla="*/ 7414 w 3129433"/>
                <a:gd name="connsiteY75"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13284 w 3129433"/>
                <a:gd name="connsiteY54" fmla="*/ 938759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113284 w 3129433"/>
                <a:gd name="connsiteY59" fmla="*/ 938759 h 2240729"/>
                <a:gd name="connsiteX60" fmla="*/ 450244 w 3129433"/>
                <a:gd name="connsiteY60" fmla="*/ 282090 h 2240729"/>
                <a:gd name="connsiteX61" fmla="*/ 468213 w 3129433"/>
                <a:gd name="connsiteY61" fmla="*/ 266298 h 2240729"/>
                <a:gd name="connsiteX62" fmla="*/ 550466 w 3129433"/>
                <a:gd name="connsiteY62" fmla="*/ 288498 h 2240729"/>
                <a:gd name="connsiteX63" fmla="*/ 654093 w 3129433"/>
                <a:gd name="connsiteY63" fmla="*/ 468744 h 2240729"/>
                <a:gd name="connsiteX64" fmla="*/ 631893 w 3129433"/>
                <a:gd name="connsiteY64" fmla="*/ 550997 h 2240729"/>
                <a:gd name="connsiteX65" fmla="*/ 549639 w 3129433"/>
                <a:gd name="connsiteY65" fmla="*/ 528797 h 2240729"/>
                <a:gd name="connsiteX66" fmla="*/ 446013 w 3129433"/>
                <a:gd name="connsiteY66" fmla="*/ 348551 h 2240729"/>
                <a:gd name="connsiteX67" fmla="*/ 450244 w 3129433"/>
                <a:gd name="connsiteY67" fmla="*/ 282090 h 2240729"/>
                <a:gd name="connsiteX68" fmla="*/ 7414 w 3129433"/>
                <a:gd name="connsiteY68" fmla="*/ 463630 h 2240729"/>
                <a:gd name="connsiteX69" fmla="*/ 96465 w 3129433"/>
                <a:gd name="connsiteY69" fmla="*/ 435347 h 2240729"/>
                <a:gd name="connsiteX70" fmla="*/ 482656 w 3129433"/>
                <a:gd name="connsiteY70" fmla="*/ 635357 h 2240729"/>
                <a:gd name="connsiteX71" fmla="*/ 510939 w 3129433"/>
                <a:gd name="connsiteY71" fmla="*/ 724408 h 2240729"/>
                <a:gd name="connsiteX72" fmla="*/ 421888 w 3129433"/>
                <a:gd name="connsiteY72" fmla="*/ 752691 h 2240729"/>
                <a:gd name="connsiteX73" fmla="*/ 35697 w 3129433"/>
                <a:gd name="connsiteY73" fmla="*/ 552680 h 2240729"/>
                <a:gd name="connsiteX74" fmla="*/ 7414 w 3129433"/>
                <a:gd name="connsiteY74"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383682 w 3129433"/>
                <a:gd name="connsiteY54" fmla="*/ 996023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450244 w 3129433"/>
                <a:gd name="connsiteY59" fmla="*/ 282090 h 2240729"/>
                <a:gd name="connsiteX60" fmla="*/ 468213 w 3129433"/>
                <a:gd name="connsiteY60" fmla="*/ 266298 h 2240729"/>
                <a:gd name="connsiteX61" fmla="*/ 550466 w 3129433"/>
                <a:gd name="connsiteY61" fmla="*/ 288498 h 2240729"/>
                <a:gd name="connsiteX62" fmla="*/ 654093 w 3129433"/>
                <a:gd name="connsiteY62" fmla="*/ 468744 h 2240729"/>
                <a:gd name="connsiteX63" fmla="*/ 631893 w 3129433"/>
                <a:gd name="connsiteY63" fmla="*/ 550997 h 2240729"/>
                <a:gd name="connsiteX64" fmla="*/ 549639 w 3129433"/>
                <a:gd name="connsiteY64" fmla="*/ 528797 h 2240729"/>
                <a:gd name="connsiteX65" fmla="*/ 446013 w 3129433"/>
                <a:gd name="connsiteY65" fmla="*/ 348551 h 2240729"/>
                <a:gd name="connsiteX66" fmla="*/ 450244 w 3129433"/>
                <a:gd name="connsiteY66" fmla="*/ 282090 h 2240729"/>
                <a:gd name="connsiteX67" fmla="*/ 7414 w 3129433"/>
                <a:gd name="connsiteY67" fmla="*/ 463630 h 2240729"/>
                <a:gd name="connsiteX68" fmla="*/ 96465 w 3129433"/>
                <a:gd name="connsiteY68" fmla="*/ 435347 h 2240729"/>
                <a:gd name="connsiteX69" fmla="*/ 482656 w 3129433"/>
                <a:gd name="connsiteY69" fmla="*/ 635357 h 2240729"/>
                <a:gd name="connsiteX70" fmla="*/ 510939 w 3129433"/>
                <a:gd name="connsiteY70" fmla="*/ 724408 h 2240729"/>
                <a:gd name="connsiteX71" fmla="*/ 421888 w 3129433"/>
                <a:gd name="connsiteY71" fmla="*/ 752691 h 2240729"/>
                <a:gd name="connsiteX72" fmla="*/ 35697 w 3129433"/>
                <a:gd name="connsiteY72" fmla="*/ 552680 h 2240729"/>
                <a:gd name="connsiteX73" fmla="*/ 7414 w 3129433"/>
                <a:gd name="connsiteY7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383682 w 3129433"/>
                <a:gd name="connsiteY54" fmla="*/ 996023 h 2240729"/>
                <a:gd name="connsiteX55" fmla="*/ 371781 w 3129433"/>
                <a:gd name="connsiteY55" fmla="*/ 876126 h 2240729"/>
                <a:gd name="connsiteX56" fmla="*/ 437680 w 3129433"/>
                <a:gd name="connsiteY56" fmla="*/ 930124 h 2240729"/>
                <a:gd name="connsiteX57" fmla="*/ 383682 w 3129433"/>
                <a:gd name="connsiteY57" fmla="*/ 996023 h 2240729"/>
                <a:gd name="connsiteX58" fmla="*/ 450244 w 3129433"/>
                <a:gd name="connsiteY58" fmla="*/ 282090 h 2240729"/>
                <a:gd name="connsiteX59" fmla="*/ 468213 w 3129433"/>
                <a:gd name="connsiteY59" fmla="*/ 266298 h 2240729"/>
                <a:gd name="connsiteX60" fmla="*/ 550466 w 3129433"/>
                <a:gd name="connsiteY60" fmla="*/ 288498 h 2240729"/>
                <a:gd name="connsiteX61" fmla="*/ 654093 w 3129433"/>
                <a:gd name="connsiteY61" fmla="*/ 468744 h 2240729"/>
                <a:gd name="connsiteX62" fmla="*/ 631893 w 3129433"/>
                <a:gd name="connsiteY62" fmla="*/ 550997 h 2240729"/>
                <a:gd name="connsiteX63" fmla="*/ 549639 w 3129433"/>
                <a:gd name="connsiteY63" fmla="*/ 528797 h 2240729"/>
                <a:gd name="connsiteX64" fmla="*/ 446013 w 3129433"/>
                <a:gd name="connsiteY64" fmla="*/ 348551 h 2240729"/>
                <a:gd name="connsiteX65" fmla="*/ 450244 w 3129433"/>
                <a:gd name="connsiteY65" fmla="*/ 282090 h 2240729"/>
                <a:gd name="connsiteX66" fmla="*/ 7414 w 3129433"/>
                <a:gd name="connsiteY66" fmla="*/ 463630 h 2240729"/>
                <a:gd name="connsiteX67" fmla="*/ 96465 w 3129433"/>
                <a:gd name="connsiteY67" fmla="*/ 435347 h 2240729"/>
                <a:gd name="connsiteX68" fmla="*/ 482656 w 3129433"/>
                <a:gd name="connsiteY68" fmla="*/ 635357 h 2240729"/>
                <a:gd name="connsiteX69" fmla="*/ 510939 w 3129433"/>
                <a:gd name="connsiteY69" fmla="*/ 724408 h 2240729"/>
                <a:gd name="connsiteX70" fmla="*/ 421888 w 3129433"/>
                <a:gd name="connsiteY70" fmla="*/ 752691 h 2240729"/>
                <a:gd name="connsiteX71" fmla="*/ 35697 w 3129433"/>
                <a:gd name="connsiteY71" fmla="*/ 552680 h 2240729"/>
                <a:gd name="connsiteX72" fmla="*/ 7414 w 3129433"/>
                <a:gd name="connsiteY72"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37680 w 3129433"/>
                <a:gd name="connsiteY54" fmla="*/ 930124 h 2240729"/>
                <a:gd name="connsiteX55" fmla="*/ 371781 w 3129433"/>
                <a:gd name="connsiteY55" fmla="*/ 876126 h 2240729"/>
                <a:gd name="connsiteX56" fmla="*/ 437680 w 3129433"/>
                <a:gd name="connsiteY56" fmla="*/ 930124 h 2240729"/>
                <a:gd name="connsiteX57" fmla="*/ 450244 w 3129433"/>
                <a:gd name="connsiteY57" fmla="*/ 282090 h 2240729"/>
                <a:gd name="connsiteX58" fmla="*/ 468213 w 3129433"/>
                <a:gd name="connsiteY58" fmla="*/ 266298 h 2240729"/>
                <a:gd name="connsiteX59" fmla="*/ 550466 w 3129433"/>
                <a:gd name="connsiteY59" fmla="*/ 288498 h 2240729"/>
                <a:gd name="connsiteX60" fmla="*/ 654093 w 3129433"/>
                <a:gd name="connsiteY60" fmla="*/ 468744 h 2240729"/>
                <a:gd name="connsiteX61" fmla="*/ 631893 w 3129433"/>
                <a:gd name="connsiteY61" fmla="*/ 550997 h 2240729"/>
                <a:gd name="connsiteX62" fmla="*/ 549639 w 3129433"/>
                <a:gd name="connsiteY62" fmla="*/ 528797 h 2240729"/>
                <a:gd name="connsiteX63" fmla="*/ 446013 w 3129433"/>
                <a:gd name="connsiteY63" fmla="*/ 348551 h 2240729"/>
                <a:gd name="connsiteX64" fmla="*/ 450244 w 3129433"/>
                <a:gd name="connsiteY64" fmla="*/ 282090 h 2240729"/>
                <a:gd name="connsiteX65" fmla="*/ 7414 w 3129433"/>
                <a:gd name="connsiteY65" fmla="*/ 463630 h 2240729"/>
                <a:gd name="connsiteX66" fmla="*/ 96465 w 3129433"/>
                <a:gd name="connsiteY66" fmla="*/ 435347 h 2240729"/>
                <a:gd name="connsiteX67" fmla="*/ 482656 w 3129433"/>
                <a:gd name="connsiteY67" fmla="*/ 635357 h 2240729"/>
                <a:gd name="connsiteX68" fmla="*/ 510939 w 3129433"/>
                <a:gd name="connsiteY68" fmla="*/ 724408 h 2240729"/>
                <a:gd name="connsiteX69" fmla="*/ 421888 w 3129433"/>
                <a:gd name="connsiteY69" fmla="*/ 752691 h 2240729"/>
                <a:gd name="connsiteX70" fmla="*/ 35697 w 3129433"/>
                <a:gd name="connsiteY70" fmla="*/ 552680 h 2240729"/>
                <a:gd name="connsiteX71" fmla="*/ 7414 w 3129433"/>
                <a:gd name="connsiteY71"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654093 w 3129433"/>
                <a:gd name="connsiteY57" fmla="*/ 468744 h 2240729"/>
                <a:gd name="connsiteX58" fmla="*/ 631893 w 3129433"/>
                <a:gd name="connsiteY58" fmla="*/ 550997 h 2240729"/>
                <a:gd name="connsiteX59" fmla="*/ 549639 w 3129433"/>
                <a:gd name="connsiteY59" fmla="*/ 528797 h 2240729"/>
                <a:gd name="connsiteX60" fmla="*/ 446013 w 3129433"/>
                <a:gd name="connsiteY60" fmla="*/ 348551 h 2240729"/>
                <a:gd name="connsiteX61" fmla="*/ 450244 w 3129433"/>
                <a:gd name="connsiteY61" fmla="*/ 282090 h 2240729"/>
                <a:gd name="connsiteX62" fmla="*/ 7414 w 3129433"/>
                <a:gd name="connsiteY62" fmla="*/ 463630 h 2240729"/>
                <a:gd name="connsiteX63" fmla="*/ 96465 w 3129433"/>
                <a:gd name="connsiteY63" fmla="*/ 435347 h 2240729"/>
                <a:gd name="connsiteX64" fmla="*/ 482656 w 3129433"/>
                <a:gd name="connsiteY64" fmla="*/ 635357 h 2240729"/>
                <a:gd name="connsiteX65" fmla="*/ 510939 w 3129433"/>
                <a:gd name="connsiteY65" fmla="*/ 724408 h 2240729"/>
                <a:gd name="connsiteX66" fmla="*/ 421888 w 3129433"/>
                <a:gd name="connsiteY66" fmla="*/ 752691 h 2240729"/>
                <a:gd name="connsiteX67" fmla="*/ 35697 w 3129433"/>
                <a:gd name="connsiteY67" fmla="*/ 552680 h 2240729"/>
                <a:gd name="connsiteX68" fmla="*/ 7414 w 3129433"/>
                <a:gd name="connsiteY68"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654093 w 3129433"/>
                <a:gd name="connsiteY57" fmla="*/ 468744 h 2240729"/>
                <a:gd name="connsiteX58" fmla="*/ 631893 w 3129433"/>
                <a:gd name="connsiteY58" fmla="*/ 550997 h 2240729"/>
                <a:gd name="connsiteX59" fmla="*/ 446013 w 3129433"/>
                <a:gd name="connsiteY59" fmla="*/ 348551 h 2240729"/>
                <a:gd name="connsiteX60" fmla="*/ 450244 w 3129433"/>
                <a:gd name="connsiteY60" fmla="*/ 282090 h 2240729"/>
                <a:gd name="connsiteX61" fmla="*/ 7414 w 3129433"/>
                <a:gd name="connsiteY61" fmla="*/ 463630 h 2240729"/>
                <a:gd name="connsiteX62" fmla="*/ 96465 w 3129433"/>
                <a:gd name="connsiteY62" fmla="*/ 435347 h 2240729"/>
                <a:gd name="connsiteX63" fmla="*/ 482656 w 3129433"/>
                <a:gd name="connsiteY63" fmla="*/ 635357 h 2240729"/>
                <a:gd name="connsiteX64" fmla="*/ 510939 w 3129433"/>
                <a:gd name="connsiteY64" fmla="*/ 724408 h 2240729"/>
                <a:gd name="connsiteX65" fmla="*/ 421888 w 3129433"/>
                <a:gd name="connsiteY65" fmla="*/ 752691 h 2240729"/>
                <a:gd name="connsiteX66" fmla="*/ 35697 w 3129433"/>
                <a:gd name="connsiteY66" fmla="*/ 552680 h 2240729"/>
                <a:gd name="connsiteX67" fmla="*/ 7414 w 3129433"/>
                <a:gd name="connsiteY67"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654093 w 3129433"/>
                <a:gd name="connsiteY57" fmla="*/ 468744 h 2240729"/>
                <a:gd name="connsiteX58" fmla="*/ 446013 w 3129433"/>
                <a:gd name="connsiteY58" fmla="*/ 348551 h 2240729"/>
                <a:gd name="connsiteX59" fmla="*/ 450244 w 3129433"/>
                <a:gd name="connsiteY59" fmla="*/ 282090 h 2240729"/>
                <a:gd name="connsiteX60" fmla="*/ 7414 w 3129433"/>
                <a:gd name="connsiteY60" fmla="*/ 463630 h 2240729"/>
                <a:gd name="connsiteX61" fmla="*/ 96465 w 3129433"/>
                <a:gd name="connsiteY61" fmla="*/ 435347 h 2240729"/>
                <a:gd name="connsiteX62" fmla="*/ 482656 w 3129433"/>
                <a:gd name="connsiteY62" fmla="*/ 635357 h 2240729"/>
                <a:gd name="connsiteX63" fmla="*/ 510939 w 3129433"/>
                <a:gd name="connsiteY63" fmla="*/ 724408 h 2240729"/>
                <a:gd name="connsiteX64" fmla="*/ 421888 w 3129433"/>
                <a:gd name="connsiteY64" fmla="*/ 752691 h 2240729"/>
                <a:gd name="connsiteX65" fmla="*/ 35697 w 3129433"/>
                <a:gd name="connsiteY65" fmla="*/ 552680 h 2240729"/>
                <a:gd name="connsiteX66" fmla="*/ 7414 w 3129433"/>
                <a:gd name="connsiteY66"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446013 w 3129433"/>
                <a:gd name="connsiteY57" fmla="*/ 348551 h 2240729"/>
                <a:gd name="connsiteX58" fmla="*/ 450244 w 3129433"/>
                <a:gd name="connsiteY58" fmla="*/ 282090 h 2240729"/>
                <a:gd name="connsiteX59" fmla="*/ 7414 w 3129433"/>
                <a:gd name="connsiteY59" fmla="*/ 463630 h 2240729"/>
                <a:gd name="connsiteX60" fmla="*/ 96465 w 3129433"/>
                <a:gd name="connsiteY60" fmla="*/ 435347 h 2240729"/>
                <a:gd name="connsiteX61" fmla="*/ 482656 w 3129433"/>
                <a:gd name="connsiteY61" fmla="*/ 635357 h 2240729"/>
                <a:gd name="connsiteX62" fmla="*/ 510939 w 3129433"/>
                <a:gd name="connsiteY62" fmla="*/ 724408 h 2240729"/>
                <a:gd name="connsiteX63" fmla="*/ 421888 w 3129433"/>
                <a:gd name="connsiteY63" fmla="*/ 752691 h 2240729"/>
                <a:gd name="connsiteX64" fmla="*/ 35697 w 3129433"/>
                <a:gd name="connsiteY64" fmla="*/ 552680 h 2240729"/>
                <a:gd name="connsiteX65" fmla="*/ 7414 w 3129433"/>
                <a:gd name="connsiteY65"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446013 w 3129433"/>
                <a:gd name="connsiteY56" fmla="*/ 348551 h 2240729"/>
                <a:gd name="connsiteX57" fmla="*/ 450244 w 3129433"/>
                <a:gd name="connsiteY57" fmla="*/ 282090 h 2240729"/>
                <a:gd name="connsiteX58" fmla="*/ 7414 w 3129433"/>
                <a:gd name="connsiteY58" fmla="*/ 463630 h 2240729"/>
                <a:gd name="connsiteX59" fmla="*/ 96465 w 3129433"/>
                <a:gd name="connsiteY59" fmla="*/ 435347 h 2240729"/>
                <a:gd name="connsiteX60" fmla="*/ 482656 w 3129433"/>
                <a:gd name="connsiteY60" fmla="*/ 635357 h 2240729"/>
                <a:gd name="connsiteX61" fmla="*/ 510939 w 3129433"/>
                <a:gd name="connsiteY61" fmla="*/ 724408 h 2240729"/>
                <a:gd name="connsiteX62" fmla="*/ 421888 w 3129433"/>
                <a:gd name="connsiteY62" fmla="*/ 752691 h 2240729"/>
                <a:gd name="connsiteX63" fmla="*/ 35697 w 3129433"/>
                <a:gd name="connsiteY63" fmla="*/ 552680 h 2240729"/>
                <a:gd name="connsiteX64" fmla="*/ 7414 w 3129433"/>
                <a:gd name="connsiteY64"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46013 w 3129433"/>
                <a:gd name="connsiteY55" fmla="*/ 348551 h 2240729"/>
                <a:gd name="connsiteX56" fmla="*/ 450244 w 3129433"/>
                <a:gd name="connsiteY56" fmla="*/ 282090 h 2240729"/>
                <a:gd name="connsiteX57" fmla="*/ 7414 w 3129433"/>
                <a:gd name="connsiteY57" fmla="*/ 463630 h 2240729"/>
                <a:gd name="connsiteX58" fmla="*/ 96465 w 3129433"/>
                <a:gd name="connsiteY58" fmla="*/ 435347 h 2240729"/>
                <a:gd name="connsiteX59" fmla="*/ 482656 w 3129433"/>
                <a:gd name="connsiteY59" fmla="*/ 635357 h 2240729"/>
                <a:gd name="connsiteX60" fmla="*/ 510939 w 3129433"/>
                <a:gd name="connsiteY60" fmla="*/ 724408 h 2240729"/>
                <a:gd name="connsiteX61" fmla="*/ 421888 w 3129433"/>
                <a:gd name="connsiteY61" fmla="*/ 752691 h 2240729"/>
                <a:gd name="connsiteX62" fmla="*/ 35697 w 3129433"/>
                <a:gd name="connsiteY62" fmla="*/ 552680 h 2240729"/>
                <a:gd name="connsiteX63" fmla="*/ 7414 w 3129433"/>
                <a:gd name="connsiteY6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3 w 3129433"/>
                <a:gd name="connsiteY54" fmla="*/ 282091 h 2240729"/>
                <a:gd name="connsiteX55" fmla="*/ 446013 w 3129433"/>
                <a:gd name="connsiteY55" fmla="*/ 348551 h 2240729"/>
                <a:gd name="connsiteX56" fmla="*/ 450243 w 3129433"/>
                <a:gd name="connsiteY56" fmla="*/ 282091 h 2240729"/>
                <a:gd name="connsiteX57" fmla="*/ 7414 w 3129433"/>
                <a:gd name="connsiteY57" fmla="*/ 463630 h 2240729"/>
                <a:gd name="connsiteX58" fmla="*/ 96465 w 3129433"/>
                <a:gd name="connsiteY58" fmla="*/ 435347 h 2240729"/>
                <a:gd name="connsiteX59" fmla="*/ 482656 w 3129433"/>
                <a:gd name="connsiteY59" fmla="*/ 635357 h 2240729"/>
                <a:gd name="connsiteX60" fmla="*/ 510939 w 3129433"/>
                <a:gd name="connsiteY60" fmla="*/ 724408 h 2240729"/>
                <a:gd name="connsiteX61" fmla="*/ 421888 w 3129433"/>
                <a:gd name="connsiteY61" fmla="*/ 752691 h 2240729"/>
                <a:gd name="connsiteX62" fmla="*/ 35697 w 3129433"/>
                <a:gd name="connsiteY62" fmla="*/ 552680 h 2240729"/>
                <a:gd name="connsiteX63" fmla="*/ 7414 w 3129433"/>
                <a:gd name="connsiteY6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7414 w 3129433"/>
                <a:gd name="connsiteY54" fmla="*/ 463630 h 2240729"/>
                <a:gd name="connsiteX55" fmla="*/ 96465 w 3129433"/>
                <a:gd name="connsiteY55" fmla="*/ 435347 h 2240729"/>
                <a:gd name="connsiteX56" fmla="*/ 482656 w 3129433"/>
                <a:gd name="connsiteY56" fmla="*/ 635357 h 2240729"/>
                <a:gd name="connsiteX57" fmla="*/ 510939 w 3129433"/>
                <a:gd name="connsiteY57" fmla="*/ 724408 h 2240729"/>
                <a:gd name="connsiteX58" fmla="*/ 421888 w 3129433"/>
                <a:gd name="connsiteY58" fmla="*/ 752691 h 2240729"/>
                <a:gd name="connsiteX59" fmla="*/ 35697 w 3129433"/>
                <a:gd name="connsiteY59" fmla="*/ 552680 h 2240729"/>
                <a:gd name="connsiteX60" fmla="*/ 7414 w 3129433"/>
                <a:gd name="connsiteY60" fmla="*/ 463630 h 2240729"/>
                <a:gd name="connsiteX0" fmla="*/ 952385 w 3129433"/>
                <a:gd name="connsiteY0" fmla="*/ 1285187 h 2242188"/>
                <a:gd name="connsiteX1" fmla="*/ 1227728 w 3129433"/>
                <a:gd name="connsiteY1" fmla="*/ 753541 h 2242188"/>
                <a:gd name="connsiteX2" fmla="*/ 1534976 w 3129433"/>
                <a:gd name="connsiteY2" fmla="*/ 642080 h 2242188"/>
                <a:gd name="connsiteX3" fmla="*/ 1619071 w 3129433"/>
                <a:gd name="connsiteY3" fmla="*/ 685634 h 2242188"/>
                <a:gd name="connsiteX4" fmla="*/ 1935392 w 3129433"/>
                <a:gd name="connsiteY4" fmla="*/ 849458 h 2242188"/>
                <a:gd name="connsiteX5" fmla="*/ 2214951 w 3129433"/>
                <a:gd name="connsiteY5" fmla="*/ 985912 h 2242188"/>
                <a:gd name="connsiteX6" fmla="*/ 2225451 w 3129433"/>
                <a:gd name="connsiteY6" fmla="*/ 1075694 h 2242188"/>
                <a:gd name="connsiteX7" fmla="*/ 2151040 w 3129433"/>
                <a:gd name="connsiteY7" fmla="*/ 1125667 h 2242188"/>
                <a:gd name="connsiteX8" fmla="*/ 1735161 w 3129433"/>
                <a:gd name="connsiteY8" fmla="*/ 910755 h 2242188"/>
                <a:gd name="connsiteX9" fmla="*/ 1671432 w 3129433"/>
                <a:gd name="connsiteY9" fmla="*/ 933875 h 2242188"/>
                <a:gd name="connsiteX10" fmla="*/ 1689321 w 3129433"/>
                <a:gd name="connsiteY10" fmla="*/ 999266 h 2242188"/>
                <a:gd name="connsiteX11" fmla="*/ 3075310 w 3129433"/>
                <a:gd name="connsiteY11" fmla="*/ 1716085 h 2242188"/>
                <a:gd name="connsiteX12" fmla="*/ 3116574 w 3129433"/>
                <a:gd name="connsiteY12" fmla="*/ 1866913 h 2242188"/>
                <a:gd name="connsiteX13" fmla="*/ 3116573 w 3129433"/>
                <a:gd name="connsiteY13" fmla="*/ 1866911 h 2242188"/>
                <a:gd name="connsiteX14" fmla="*/ 2969578 w 3129433"/>
                <a:gd name="connsiteY14" fmla="*/ 1920237 h 2242188"/>
                <a:gd name="connsiteX15" fmla="*/ 2182992 w 3129433"/>
                <a:gd name="connsiteY15" fmla="*/ 1516882 h 2242188"/>
                <a:gd name="connsiteX16" fmla="*/ 2140640 w 3129433"/>
                <a:gd name="connsiteY16" fmla="*/ 1532246 h 2242188"/>
                <a:gd name="connsiteX17" fmla="*/ 2115139 w 3129433"/>
                <a:gd name="connsiteY17" fmla="*/ 1581484 h 2242188"/>
                <a:gd name="connsiteX18" fmla="*/ 2127029 w 3129433"/>
                <a:gd name="connsiteY18" fmla="*/ 1624940 h 2242188"/>
                <a:gd name="connsiteX19" fmla="*/ 2154148 w 3129433"/>
                <a:gd name="connsiteY19" fmla="*/ 1638985 h 2242188"/>
                <a:gd name="connsiteX20" fmla="*/ 2914302 w 3129433"/>
                <a:gd name="connsiteY20" fmla="*/ 2026967 h 2242188"/>
                <a:gd name="connsiteX21" fmla="*/ 2955567 w 3129433"/>
                <a:gd name="connsiteY21" fmla="*/ 2177793 h 2242188"/>
                <a:gd name="connsiteX22" fmla="*/ 2955566 w 3129433"/>
                <a:gd name="connsiteY22" fmla="*/ 2177793 h 2242188"/>
                <a:gd name="connsiteX23" fmla="*/ 2808571 w 3129433"/>
                <a:gd name="connsiteY23" fmla="*/ 2231118 h 2242188"/>
                <a:gd name="connsiteX24" fmla="*/ 1428639 w 3129433"/>
                <a:gd name="connsiteY24" fmla="*/ 1516880 h 2242188"/>
                <a:gd name="connsiteX25" fmla="*/ 1355805 w 3129433"/>
                <a:gd name="connsiteY25" fmla="*/ 1543302 h 2242188"/>
                <a:gd name="connsiteX26" fmla="*/ 1376250 w 3129433"/>
                <a:gd name="connsiteY26" fmla="*/ 1618034 h 2242188"/>
                <a:gd name="connsiteX27" fmla="*/ 1792411 w 3129433"/>
                <a:gd name="connsiteY27" fmla="*/ 1826304 h 2242188"/>
                <a:gd name="connsiteX28" fmla="*/ 1801272 w 3129433"/>
                <a:gd name="connsiteY28" fmla="*/ 1911074 h 2242188"/>
                <a:gd name="connsiteX29" fmla="*/ 1716843 w 3129433"/>
                <a:gd name="connsiteY29" fmla="*/ 1955859 h 2242188"/>
                <a:gd name="connsiteX30" fmla="*/ 1439050 w 3129433"/>
                <a:gd name="connsiteY30" fmla="*/ 1807821 h 2242188"/>
                <a:gd name="connsiteX31" fmla="*/ 1122729 w 3129433"/>
                <a:gd name="connsiteY31" fmla="*/ 1643997 h 2242188"/>
                <a:gd name="connsiteX32" fmla="*/ 1038634 w 3129433"/>
                <a:gd name="connsiteY32" fmla="*/ 1600444 h 2242188"/>
                <a:gd name="connsiteX33" fmla="*/ 952385 w 3129433"/>
                <a:gd name="connsiteY33" fmla="*/ 1285187 h 2242188"/>
                <a:gd name="connsiteX34" fmla="*/ 985124 w 3129433"/>
                <a:gd name="connsiteY34" fmla="*/ 503345 h 2242188"/>
                <a:gd name="connsiteX35" fmla="*/ 1114525 w 3129433"/>
                <a:gd name="connsiteY35" fmla="*/ 253492 h 2242188"/>
                <a:gd name="connsiteX36" fmla="*/ 1195725 w 3129433"/>
                <a:gd name="connsiteY36" fmla="*/ 227702 h 2242188"/>
                <a:gd name="connsiteX37" fmla="*/ 1221514 w 3129433"/>
                <a:gd name="connsiteY37" fmla="*/ 308902 h 2242188"/>
                <a:gd name="connsiteX38" fmla="*/ 1092113 w 3129433"/>
                <a:gd name="connsiteY38" fmla="*/ 558755 h 2242188"/>
                <a:gd name="connsiteX39" fmla="*/ 1010914 w 3129433"/>
                <a:gd name="connsiteY39" fmla="*/ 584545 h 2242188"/>
                <a:gd name="connsiteX40" fmla="*/ 985124 w 3129433"/>
                <a:gd name="connsiteY40" fmla="*/ 503345 h 2242188"/>
                <a:gd name="connsiteX41" fmla="*/ 617163 w 3129433"/>
                <a:gd name="connsiteY41" fmla="*/ 782777 h 2242188"/>
                <a:gd name="connsiteX42" fmla="*/ 931136 w 3129433"/>
                <a:gd name="connsiteY42" fmla="*/ 683058 h 2242188"/>
                <a:gd name="connsiteX43" fmla="*/ 1030855 w 3129433"/>
                <a:gd name="connsiteY43" fmla="*/ 997031 h 2242188"/>
                <a:gd name="connsiteX44" fmla="*/ 716882 w 3129433"/>
                <a:gd name="connsiteY44" fmla="*/ 1096750 h 2242188"/>
                <a:gd name="connsiteX45" fmla="*/ 617163 w 3129433"/>
                <a:gd name="connsiteY45" fmla="*/ 782777 h 2242188"/>
                <a:gd name="connsiteX46" fmla="*/ 764402 w 3129433"/>
                <a:gd name="connsiteY46" fmla="*/ 61702 h 2242188"/>
                <a:gd name="connsiteX47" fmla="*/ 824645 w 3129433"/>
                <a:gd name="connsiteY47" fmla="*/ 1459 h 2242188"/>
                <a:gd name="connsiteX48" fmla="*/ 884888 w 3129433"/>
                <a:gd name="connsiteY48" fmla="*/ 61702 h 2242188"/>
                <a:gd name="connsiteX49" fmla="*/ 884888 w 3129433"/>
                <a:gd name="connsiteY49" fmla="*/ 460877 h 2242188"/>
                <a:gd name="connsiteX50" fmla="*/ 824645 w 3129433"/>
                <a:gd name="connsiteY50" fmla="*/ 521120 h 2242188"/>
                <a:gd name="connsiteX51" fmla="*/ 764402 w 3129433"/>
                <a:gd name="connsiteY51" fmla="*/ 460877 h 2242188"/>
                <a:gd name="connsiteX52" fmla="*/ 764402 w 3129433"/>
                <a:gd name="connsiteY52" fmla="*/ 61702 h 2242188"/>
                <a:gd name="connsiteX53" fmla="*/ 7414 w 3129433"/>
                <a:gd name="connsiteY53" fmla="*/ 465089 h 2242188"/>
                <a:gd name="connsiteX54" fmla="*/ 96465 w 3129433"/>
                <a:gd name="connsiteY54" fmla="*/ 436806 h 2242188"/>
                <a:gd name="connsiteX55" fmla="*/ 482656 w 3129433"/>
                <a:gd name="connsiteY55" fmla="*/ 636816 h 2242188"/>
                <a:gd name="connsiteX56" fmla="*/ 510939 w 3129433"/>
                <a:gd name="connsiteY56" fmla="*/ 725867 h 2242188"/>
                <a:gd name="connsiteX57" fmla="*/ 421888 w 3129433"/>
                <a:gd name="connsiteY57" fmla="*/ 754150 h 2242188"/>
                <a:gd name="connsiteX58" fmla="*/ 35697 w 3129433"/>
                <a:gd name="connsiteY58" fmla="*/ 554139 h 2242188"/>
                <a:gd name="connsiteX59" fmla="*/ 7414 w 3129433"/>
                <a:gd name="connsiteY59" fmla="*/ 465089 h 2242188"/>
                <a:gd name="connsiteX0" fmla="*/ 952385 w 3129433"/>
                <a:gd name="connsiteY0" fmla="*/ 1273382 h 2230383"/>
                <a:gd name="connsiteX1" fmla="*/ 1227728 w 3129433"/>
                <a:gd name="connsiteY1" fmla="*/ 741736 h 2230383"/>
                <a:gd name="connsiteX2" fmla="*/ 1534976 w 3129433"/>
                <a:gd name="connsiteY2" fmla="*/ 630275 h 2230383"/>
                <a:gd name="connsiteX3" fmla="*/ 1619071 w 3129433"/>
                <a:gd name="connsiteY3" fmla="*/ 673829 h 2230383"/>
                <a:gd name="connsiteX4" fmla="*/ 1935392 w 3129433"/>
                <a:gd name="connsiteY4" fmla="*/ 837653 h 2230383"/>
                <a:gd name="connsiteX5" fmla="*/ 2214951 w 3129433"/>
                <a:gd name="connsiteY5" fmla="*/ 974107 h 2230383"/>
                <a:gd name="connsiteX6" fmla="*/ 2225451 w 3129433"/>
                <a:gd name="connsiteY6" fmla="*/ 1063889 h 2230383"/>
                <a:gd name="connsiteX7" fmla="*/ 2151040 w 3129433"/>
                <a:gd name="connsiteY7" fmla="*/ 1113862 h 2230383"/>
                <a:gd name="connsiteX8" fmla="*/ 1735161 w 3129433"/>
                <a:gd name="connsiteY8" fmla="*/ 898950 h 2230383"/>
                <a:gd name="connsiteX9" fmla="*/ 1671432 w 3129433"/>
                <a:gd name="connsiteY9" fmla="*/ 922070 h 2230383"/>
                <a:gd name="connsiteX10" fmla="*/ 1689321 w 3129433"/>
                <a:gd name="connsiteY10" fmla="*/ 987461 h 2230383"/>
                <a:gd name="connsiteX11" fmla="*/ 3075310 w 3129433"/>
                <a:gd name="connsiteY11" fmla="*/ 1704280 h 2230383"/>
                <a:gd name="connsiteX12" fmla="*/ 3116574 w 3129433"/>
                <a:gd name="connsiteY12" fmla="*/ 1855108 h 2230383"/>
                <a:gd name="connsiteX13" fmla="*/ 3116573 w 3129433"/>
                <a:gd name="connsiteY13" fmla="*/ 1855106 h 2230383"/>
                <a:gd name="connsiteX14" fmla="*/ 2969578 w 3129433"/>
                <a:gd name="connsiteY14" fmla="*/ 1908432 h 2230383"/>
                <a:gd name="connsiteX15" fmla="*/ 2182992 w 3129433"/>
                <a:gd name="connsiteY15" fmla="*/ 1505077 h 2230383"/>
                <a:gd name="connsiteX16" fmla="*/ 2140640 w 3129433"/>
                <a:gd name="connsiteY16" fmla="*/ 1520441 h 2230383"/>
                <a:gd name="connsiteX17" fmla="*/ 2115139 w 3129433"/>
                <a:gd name="connsiteY17" fmla="*/ 1569679 h 2230383"/>
                <a:gd name="connsiteX18" fmla="*/ 2127029 w 3129433"/>
                <a:gd name="connsiteY18" fmla="*/ 1613135 h 2230383"/>
                <a:gd name="connsiteX19" fmla="*/ 2154148 w 3129433"/>
                <a:gd name="connsiteY19" fmla="*/ 1627180 h 2230383"/>
                <a:gd name="connsiteX20" fmla="*/ 2914302 w 3129433"/>
                <a:gd name="connsiteY20" fmla="*/ 2015162 h 2230383"/>
                <a:gd name="connsiteX21" fmla="*/ 2955567 w 3129433"/>
                <a:gd name="connsiteY21" fmla="*/ 2165988 h 2230383"/>
                <a:gd name="connsiteX22" fmla="*/ 2955566 w 3129433"/>
                <a:gd name="connsiteY22" fmla="*/ 2165988 h 2230383"/>
                <a:gd name="connsiteX23" fmla="*/ 2808571 w 3129433"/>
                <a:gd name="connsiteY23" fmla="*/ 2219313 h 2230383"/>
                <a:gd name="connsiteX24" fmla="*/ 1428639 w 3129433"/>
                <a:gd name="connsiteY24" fmla="*/ 1505075 h 2230383"/>
                <a:gd name="connsiteX25" fmla="*/ 1355805 w 3129433"/>
                <a:gd name="connsiteY25" fmla="*/ 1531497 h 2230383"/>
                <a:gd name="connsiteX26" fmla="*/ 1376250 w 3129433"/>
                <a:gd name="connsiteY26" fmla="*/ 1606229 h 2230383"/>
                <a:gd name="connsiteX27" fmla="*/ 1792411 w 3129433"/>
                <a:gd name="connsiteY27" fmla="*/ 1814499 h 2230383"/>
                <a:gd name="connsiteX28" fmla="*/ 1801272 w 3129433"/>
                <a:gd name="connsiteY28" fmla="*/ 1899269 h 2230383"/>
                <a:gd name="connsiteX29" fmla="*/ 1716843 w 3129433"/>
                <a:gd name="connsiteY29" fmla="*/ 1944054 h 2230383"/>
                <a:gd name="connsiteX30" fmla="*/ 1439050 w 3129433"/>
                <a:gd name="connsiteY30" fmla="*/ 1796016 h 2230383"/>
                <a:gd name="connsiteX31" fmla="*/ 1122729 w 3129433"/>
                <a:gd name="connsiteY31" fmla="*/ 1632192 h 2230383"/>
                <a:gd name="connsiteX32" fmla="*/ 1038634 w 3129433"/>
                <a:gd name="connsiteY32" fmla="*/ 1588639 h 2230383"/>
                <a:gd name="connsiteX33" fmla="*/ 952385 w 3129433"/>
                <a:gd name="connsiteY33" fmla="*/ 1273382 h 2230383"/>
                <a:gd name="connsiteX34" fmla="*/ 985124 w 3129433"/>
                <a:gd name="connsiteY34" fmla="*/ 491540 h 2230383"/>
                <a:gd name="connsiteX35" fmla="*/ 1114525 w 3129433"/>
                <a:gd name="connsiteY35" fmla="*/ 241687 h 2230383"/>
                <a:gd name="connsiteX36" fmla="*/ 1195725 w 3129433"/>
                <a:gd name="connsiteY36" fmla="*/ 215897 h 2230383"/>
                <a:gd name="connsiteX37" fmla="*/ 1221514 w 3129433"/>
                <a:gd name="connsiteY37" fmla="*/ 297097 h 2230383"/>
                <a:gd name="connsiteX38" fmla="*/ 1092113 w 3129433"/>
                <a:gd name="connsiteY38" fmla="*/ 546950 h 2230383"/>
                <a:gd name="connsiteX39" fmla="*/ 1010914 w 3129433"/>
                <a:gd name="connsiteY39" fmla="*/ 572740 h 2230383"/>
                <a:gd name="connsiteX40" fmla="*/ 985124 w 3129433"/>
                <a:gd name="connsiteY40" fmla="*/ 491540 h 2230383"/>
                <a:gd name="connsiteX41" fmla="*/ 617163 w 3129433"/>
                <a:gd name="connsiteY41" fmla="*/ 770972 h 2230383"/>
                <a:gd name="connsiteX42" fmla="*/ 931136 w 3129433"/>
                <a:gd name="connsiteY42" fmla="*/ 671253 h 2230383"/>
                <a:gd name="connsiteX43" fmla="*/ 1030855 w 3129433"/>
                <a:gd name="connsiteY43" fmla="*/ 985226 h 2230383"/>
                <a:gd name="connsiteX44" fmla="*/ 716882 w 3129433"/>
                <a:gd name="connsiteY44" fmla="*/ 1084945 h 2230383"/>
                <a:gd name="connsiteX45" fmla="*/ 617163 w 3129433"/>
                <a:gd name="connsiteY45" fmla="*/ 770972 h 2230383"/>
                <a:gd name="connsiteX46" fmla="*/ 764402 w 3129433"/>
                <a:gd name="connsiteY46" fmla="*/ 49897 h 2230383"/>
                <a:gd name="connsiteX47" fmla="*/ 884888 w 3129433"/>
                <a:gd name="connsiteY47" fmla="*/ 49897 h 2230383"/>
                <a:gd name="connsiteX48" fmla="*/ 884888 w 3129433"/>
                <a:gd name="connsiteY48" fmla="*/ 449072 h 2230383"/>
                <a:gd name="connsiteX49" fmla="*/ 824645 w 3129433"/>
                <a:gd name="connsiteY49" fmla="*/ 509315 h 2230383"/>
                <a:gd name="connsiteX50" fmla="*/ 764402 w 3129433"/>
                <a:gd name="connsiteY50" fmla="*/ 449072 h 2230383"/>
                <a:gd name="connsiteX51" fmla="*/ 764402 w 3129433"/>
                <a:gd name="connsiteY51" fmla="*/ 49897 h 2230383"/>
                <a:gd name="connsiteX52" fmla="*/ 7414 w 3129433"/>
                <a:gd name="connsiteY52" fmla="*/ 453284 h 2230383"/>
                <a:gd name="connsiteX53" fmla="*/ 96465 w 3129433"/>
                <a:gd name="connsiteY53" fmla="*/ 425001 h 2230383"/>
                <a:gd name="connsiteX54" fmla="*/ 482656 w 3129433"/>
                <a:gd name="connsiteY54" fmla="*/ 625011 h 2230383"/>
                <a:gd name="connsiteX55" fmla="*/ 510939 w 3129433"/>
                <a:gd name="connsiteY55" fmla="*/ 714062 h 2230383"/>
                <a:gd name="connsiteX56" fmla="*/ 421888 w 3129433"/>
                <a:gd name="connsiteY56" fmla="*/ 742345 h 2230383"/>
                <a:gd name="connsiteX57" fmla="*/ 35697 w 3129433"/>
                <a:gd name="connsiteY57" fmla="*/ 542334 h 2230383"/>
                <a:gd name="connsiteX58" fmla="*/ 7414 w 3129433"/>
                <a:gd name="connsiteY58" fmla="*/ 453284 h 2230383"/>
                <a:gd name="connsiteX0" fmla="*/ 952385 w 3129433"/>
                <a:gd name="connsiteY0" fmla="*/ 1223485 h 2180486"/>
                <a:gd name="connsiteX1" fmla="*/ 1227728 w 3129433"/>
                <a:gd name="connsiteY1" fmla="*/ 691839 h 2180486"/>
                <a:gd name="connsiteX2" fmla="*/ 1534976 w 3129433"/>
                <a:gd name="connsiteY2" fmla="*/ 580378 h 2180486"/>
                <a:gd name="connsiteX3" fmla="*/ 1619071 w 3129433"/>
                <a:gd name="connsiteY3" fmla="*/ 623932 h 2180486"/>
                <a:gd name="connsiteX4" fmla="*/ 1935392 w 3129433"/>
                <a:gd name="connsiteY4" fmla="*/ 787756 h 2180486"/>
                <a:gd name="connsiteX5" fmla="*/ 2214951 w 3129433"/>
                <a:gd name="connsiteY5" fmla="*/ 924210 h 2180486"/>
                <a:gd name="connsiteX6" fmla="*/ 2225451 w 3129433"/>
                <a:gd name="connsiteY6" fmla="*/ 1013992 h 2180486"/>
                <a:gd name="connsiteX7" fmla="*/ 2151040 w 3129433"/>
                <a:gd name="connsiteY7" fmla="*/ 1063965 h 2180486"/>
                <a:gd name="connsiteX8" fmla="*/ 1735161 w 3129433"/>
                <a:gd name="connsiteY8" fmla="*/ 849053 h 2180486"/>
                <a:gd name="connsiteX9" fmla="*/ 1671432 w 3129433"/>
                <a:gd name="connsiteY9" fmla="*/ 872173 h 2180486"/>
                <a:gd name="connsiteX10" fmla="*/ 1689321 w 3129433"/>
                <a:gd name="connsiteY10" fmla="*/ 937564 h 2180486"/>
                <a:gd name="connsiteX11" fmla="*/ 3075310 w 3129433"/>
                <a:gd name="connsiteY11" fmla="*/ 1654383 h 2180486"/>
                <a:gd name="connsiteX12" fmla="*/ 3116574 w 3129433"/>
                <a:gd name="connsiteY12" fmla="*/ 1805211 h 2180486"/>
                <a:gd name="connsiteX13" fmla="*/ 3116573 w 3129433"/>
                <a:gd name="connsiteY13" fmla="*/ 1805209 h 2180486"/>
                <a:gd name="connsiteX14" fmla="*/ 2969578 w 3129433"/>
                <a:gd name="connsiteY14" fmla="*/ 1858535 h 2180486"/>
                <a:gd name="connsiteX15" fmla="*/ 2182992 w 3129433"/>
                <a:gd name="connsiteY15" fmla="*/ 1455180 h 2180486"/>
                <a:gd name="connsiteX16" fmla="*/ 2140640 w 3129433"/>
                <a:gd name="connsiteY16" fmla="*/ 1470544 h 2180486"/>
                <a:gd name="connsiteX17" fmla="*/ 2115139 w 3129433"/>
                <a:gd name="connsiteY17" fmla="*/ 1519782 h 2180486"/>
                <a:gd name="connsiteX18" fmla="*/ 2127029 w 3129433"/>
                <a:gd name="connsiteY18" fmla="*/ 1563238 h 2180486"/>
                <a:gd name="connsiteX19" fmla="*/ 2154148 w 3129433"/>
                <a:gd name="connsiteY19" fmla="*/ 1577283 h 2180486"/>
                <a:gd name="connsiteX20" fmla="*/ 2914302 w 3129433"/>
                <a:gd name="connsiteY20" fmla="*/ 1965265 h 2180486"/>
                <a:gd name="connsiteX21" fmla="*/ 2955567 w 3129433"/>
                <a:gd name="connsiteY21" fmla="*/ 2116091 h 2180486"/>
                <a:gd name="connsiteX22" fmla="*/ 2955566 w 3129433"/>
                <a:gd name="connsiteY22" fmla="*/ 2116091 h 2180486"/>
                <a:gd name="connsiteX23" fmla="*/ 2808571 w 3129433"/>
                <a:gd name="connsiteY23" fmla="*/ 2169416 h 2180486"/>
                <a:gd name="connsiteX24" fmla="*/ 1428639 w 3129433"/>
                <a:gd name="connsiteY24" fmla="*/ 1455178 h 2180486"/>
                <a:gd name="connsiteX25" fmla="*/ 1355805 w 3129433"/>
                <a:gd name="connsiteY25" fmla="*/ 1481600 h 2180486"/>
                <a:gd name="connsiteX26" fmla="*/ 1376250 w 3129433"/>
                <a:gd name="connsiteY26" fmla="*/ 1556332 h 2180486"/>
                <a:gd name="connsiteX27" fmla="*/ 1792411 w 3129433"/>
                <a:gd name="connsiteY27" fmla="*/ 1764602 h 2180486"/>
                <a:gd name="connsiteX28" fmla="*/ 1801272 w 3129433"/>
                <a:gd name="connsiteY28" fmla="*/ 1849372 h 2180486"/>
                <a:gd name="connsiteX29" fmla="*/ 1716843 w 3129433"/>
                <a:gd name="connsiteY29" fmla="*/ 1894157 h 2180486"/>
                <a:gd name="connsiteX30" fmla="*/ 1439050 w 3129433"/>
                <a:gd name="connsiteY30" fmla="*/ 1746119 h 2180486"/>
                <a:gd name="connsiteX31" fmla="*/ 1122729 w 3129433"/>
                <a:gd name="connsiteY31" fmla="*/ 1582295 h 2180486"/>
                <a:gd name="connsiteX32" fmla="*/ 1038634 w 3129433"/>
                <a:gd name="connsiteY32" fmla="*/ 1538742 h 2180486"/>
                <a:gd name="connsiteX33" fmla="*/ 952385 w 3129433"/>
                <a:gd name="connsiteY33" fmla="*/ 1223485 h 2180486"/>
                <a:gd name="connsiteX34" fmla="*/ 985124 w 3129433"/>
                <a:gd name="connsiteY34" fmla="*/ 441643 h 2180486"/>
                <a:gd name="connsiteX35" fmla="*/ 1114525 w 3129433"/>
                <a:gd name="connsiteY35" fmla="*/ 191790 h 2180486"/>
                <a:gd name="connsiteX36" fmla="*/ 1195725 w 3129433"/>
                <a:gd name="connsiteY36" fmla="*/ 166000 h 2180486"/>
                <a:gd name="connsiteX37" fmla="*/ 1221514 w 3129433"/>
                <a:gd name="connsiteY37" fmla="*/ 247200 h 2180486"/>
                <a:gd name="connsiteX38" fmla="*/ 1092113 w 3129433"/>
                <a:gd name="connsiteY38" fmla="*/ 497053 h 2180486"/>
                <a:gd name="connsiteX39" fmla="*/ 1010914 w 3129433"/>
                <a:gd name="connsiteY39" fmla="*/ 522843 h 2180486"/>
                <a:gd name="connsiteX40" fmla="*/ 985124 w 3129433"/>
                <a:gd name="connsiteY40" fmla="*/ 441643 h 2180486"/>
                <a:gd name="connsiteX41" fmla="*/ 617163 w 3129433"/>
                <a:gd name="connsiteY41" fmla="*/ 721075 h 2180486"/>
                <a:gd name="connsiteX42" fmla="*/ 931136 w 3129433"/>
                <a:gd name="connsiteY42" fmla="*/ 621356 h 2180486"/>
                <a:gd name="connsiteX43" fmla="*/ 1030855 w 3129433"/>
                <a:gd name="connsiteY43" fmla="*/ 935329 h 2180486"/>
                <a:gd name="connsiteX44" fmla="*/ 716882 w 3129433"/>
                <a:gd name="connsiteY44" fmla="*/ 1035048 h 2180486"/>
                <a:gd name="connsiteX45" fmla="*/ 617163 w 3129433"/>
                <a:gd name="connsiteY45" fmla="*/ 721075 h 2180486"/>
                <a:gd name="connsiteX46" fmla="*/ 764402 w 3129433"/>
                <a:gd name="connsiteY46" fmla="*/ 0 h 2180486"/>
                <a:gd name="connsiteX47" fmla="*/ 884888 w 3129433"/>
                <a:gd name="connsiteY47" fmla="*/ 399175 h 2180486"/>
                <a:gd name="connsiteX48" fmla="*/ 824645 w 3129433"/>
                <a:gd name="connsiteY48" fmla="*/ 459418 h 2180486"/>
                <a:gd name="connsiteX49" fmla="*/ 764402 w 3129433"/>
                <a:gd name="connsiteY49" fmla="*/ 399175 h 2180486"/>
                <a:gd name="connsiteX50" fmla="*/ 764402 w 3129433"/>
                <a:gd name="connsiteY50" fmla="*/ 0 h 2180486"/>
                <a:gd name="connsiteX51" fmla="*/ 7414 w 3129433"/>
                <a:gd name="connsiteY51" fmla="*/ 403387 h 2180486"/>
                <a:gd name="connsiteX52" fmla="*/ 96465 w 3129433"/>
                <a:gd name="connsiteY52" fmla="*/ 375104 h 2180486"/>
                <a:gd name="connsiteX53" fmla="*/ 482656 w 3129433"/>
                <a:gd name="connsiteY53" fmla="*/ 575114 h 2180486"/>
                <a:gd name="connsiteX54" fmla="*/ 510939 w 3129433"/>
                <a:gd name="connsiteY54" fmla="*/ 664165 h 2180486"/>
                <a:gd name="connsiteX55" fmla="*/ 421888 w 3129433"/>
                <a:gd name="connsiteY55" fmla="*/ 692448 h 2180486"/>
                <a:gd name="connsiteX56" fmla="*/ 35697 w 3129433"/>
                <a:gd name="connsiteY56" fmla="*/ 492437 h 2180486"/>
                <a:gd name="connsiteX57" fmla="*/ 7414 w 3129433"/>
                <a:gd name="connsiteY57" fmla="*/ 403387 h 2180486"/>
                <a:gd name="connsiteX0" fmla="*/ 952385 w 3129433"/>
                <a:gd name="connsiteY0" fmla="*/ 1223485 h 2180486"/>
                <a:gd name="connsiteX1" fmla="*/ 1227728 w 3129433"/>
                <a:gd name="connsiteY1" fmla="*/ 691839 h 2180486"/>
                <a:gd name="connsiteX2" fmla="*/ 1534976 w 3129433"/>
                <a:gd name="connsiteY2" fmla="*/ 580378 h 2180486"/>
                <a:gd name="connsiteX3" fmla="*/ 1619071 w 3129433"/>
                <a:gd name="connsiteY3" fmla="*/ 623932 h 2180486"/>
                <a:gd name="connsiteX4" fmla="*/ 1935392 w 3129433"/>
                <a:gd name="connsiteY4" fmla="*/ 787756 h 2180486"/>
                <a:gd name="connsiteX5" fmla="*/ 2214951 w 3129433"/>
                <a:gd name="connsiteY5" fmla="*/ 924210 h 2180486"/>
                <a:gd name="connsiteX6" fmla="*/ 2225451 w 3129433"/>
                <a:gd name="connsiteY6" fmla="*/ 1013992 h 2180486"/>
                <a:gd name="connsiteX7" fmla="*/ 2151040 w 3129433"/>
                <a:gd name="connsiteY7" fmla="*/ 1063965 h 2180486"/>
                <a:gd name="connsiteX8" fmla="*/ 1735161 w 3129433"/>
                <a:gd name="connsiteY8" fmla="*/ 849053 h 2180486"/>
                <a:gd name="connsiteX9" fmla="*/ 1671432 w 3129433"/>
                <a:gd name="connsiteY9" fmla="*/ 872173 h 2180486"/>
                <a:gd name="connsiteX10" fmla="*/ 1689321 w 3129433"/>
                <a:gd name="connsiteY10" fmla="*/ 937564 h 2180486"/>
                <a:gd name="connsiteX11" fmla="*/ 3075310 w 3129433"/>
                <a:gd name="connsiteY11" fmla="*/ 1654383 h 2180486"/>
                <a:gd name="connsiteX12" fmla="*/ 3116574 w 3129433"/>
                <a:gd name="connsiteY12" fmla="*/ 1805211 h 2180486"/>
                <a:gd name="connsiteX13" fmla="*/ 3116573 w 3129433"/>
                <a:gd name="connsiteY13" fmla="*/ 1805209 h 2180486"/>
                <a:gd name="connsiteX14" fmla="*/ 2969578 w 3129433"/>
                <a:gd name="connsiteY14" fmla="*/ 1858535 h 2180486"/>
                <a:gd name="connsiteX15" fmla="*/ 2182992 w 3129433"/>
                <a:gd name="connsiteY15" fmla="*/ 1455180 h 2180486"/>
                <a:gd name="connsiteX16" fmla="*/ 2140640 w 3129433"/>
                <a:gd name="connsiteY16" fmla="*/ 1470544 h 2180486"/>
                <a:gd name="connsiteX17" fmla="*/ 2115139 w 3129433"/>
                <a:gd name="connsiteY17" fmla="*/ 1519782 h 2180486"/>
                <a:gd name="connsiteX18" fmla="*/ 2127029 w 3129433"/>
                <a:gd name="connsiteY18" fmla="*/ 1563238 h 2180486"/>
                <a:gd name="connsiteX19" fmla="*/ 2154148 w 3129433"/>
                <a:gd name="connsiteY19" fmla="*/ 1577283 h 2180486"/>
                <a:gd name="connsiteX20" fmla="*/ 2914302 w 3129433"/>
                <a:gd name="connsiteY20" fmla="*/ 1965265 h 2180486"/>
                <a:gd name="connsiteX21" fmla="*/ 2955567 w 3129433"/>
                <a:gd name="connsiteY21" fmla="*/ 2116091 h 2180486"/>
                <a:gd name="connsiteX22" fmla="*/ 2955566 w 3129433"/>
                <a:gd name="connsiteY22" fmla="*/ 2116091 h 2180486"/>
                <a:gd name="connsiteX23" fmla="*/ 2808571 w 3129433"/>
                <a:gd name="connsiteY23" fmla="*/ 2169416 h 2180486"/>
                <a:gd name="connsiteX24" fmla="*/ 1428639 w 3129433"/>
                <a:gd name="connsiteY24" fmla="*/ 1455178 h 2180486"/>
                <a:gd name="connsiteX25" fmla="*/ 1355805 w 3129433"/>
                <a:gd name="connsiteY25" fmla="*/ 1481600 h 2180486"/>
                <a:gd name="connsiteX26" fmla="*/ 1376250 w 3129433"/>
                <a:gd name="connsiteY26" fmla="*/ 1556332 h 2180486"/>
                <a:gd name="connsiteX27" fmla="*/ 1792411 w 3129433"/>
                <a:gd name="connsiteY27" fmla="*/ 1764602 h 2180486"/>
                <a:gd name="connsiteX28" fmla="*/ 1801272 w 3129433"/>
                <a:gd name="connsiteY28" fmla="*/ 1849372 h 2180486"/>
                <a:gd name="connsiteX29" fmla="*/ 1716843 w 3129433"/>
                <a:gd name="connsiteY29" fmla="*/ 1894157 h 2180486"/>
                <a:gd name="connsiteX30" fmla="*/ 1439050 w 3129433"/>
                <a:gd name="connsiteY30" fmla="*/ 1746119 h 2180486"/>
                <a:gd name="connsiteX31" fmla="*/ 1122729 w 3129433"/>
                <a:gd name="connsiteY31" fmla="*/ 1582295 h 2180486"/>
                <a:gd name="connsiteX32" fmla="*/ 1038634 w 3129433"/>
                <a:gd name="connsiteY32" fmla="*/ 1538742 h 2180486"/>
                <a:gd name="connsiteX33" fmla="*/ 952385 w 3129433"/>
                <a:gd name="connsiteY33" fmla="*/ 1223485 h 2180486"/>
                <a:gd name="connsiteX34" fmla="*/ 985124 w 3129433"/>
                <a:gd name="connsiteY34" fmla="*/ 441643 h 2180486"/>
                <a:gd name="connsiteX35" fmla="*/ 1114525 w 3129433"/>
                <a:gd name="connsiteY35" fmla="*/ 191790 h 2180486"/>
                <a:gd name="connsiteX36" fmla="*/ 1195725 w 3129433"/>
                <a:gd name="connsiteY36" fmla="*/ 166000 h 2180486"/>
                <a:gd name="connsiteX37" fmla="*/ 1221514 w 3129433"/>
                <a:gd name="connsiteY37" fmla="*/ 247200 h 2180486"/>
                <a:gd name="connsiteX38" fmla="*/ 1092113 w 3129433"/>
                <a:gd name="connsiteY38" fmla="*/ 497053 h 2180486"/>
                <a:gd name="connsiteX39" fmla="*/ 1010914 w 3129433"/>
                <a:gd name="connsiteY39" fmla="*/ 522843 h 2180486"/>
                <a:gd name="connsiteX40" fmla="*/ 985124 w 3129433"/>
                <a:gd name="connsiteY40" fmla="*/ 441643 h 2180486"/>
                <a:gd name="connsiteX41" fmla="*/ 617163 w 3129433"/>
                <a:gd name="connsiteY41" fmla="*/ 721075 h 2180486"/>
                <a:gd name="connsiteX42" fmla="*/ 931136 w 3129433"/>
                <a:gd name="connsiteY42" fmla="*/ 621356 h 2180486"/>
                <a:gd name="connsiteX43" fmla="*/ 1030855 w 3129433"/>
                <a:gd name="connsiteY43" fmla="*/ 935329 h 2180486"/>
                <a:gd name="connsiteX44" fmla="*/ 716882 w 3129433"/>
                <a:gd name="connsiteY44" fmla="*/ 1035048 h 2180486"/>
                <a:gd name="connsiteX45" fmla="*/ 617163 w 3129433"/>
                <a:gd name="connsiteY45" fmla="*/ 721075 h 2180486"/>
                <a:gd name="connsiteX46" fmla="*/ 764402 w 3129433"/>
                <a:gd name="connsiteY46" fmla="*/ 0 h 2180486"/>
                <a:gd name="connsiteX47" fmla="*/ 824645 w 3129433"/>
                <a:gd name="connsiteY47" fmla="*/ 459418 h 2180486"/>
                <a:gd name="connsiteX48" fmla="*/ 764402 w 3129433"/>
                <a:gd name="connsiteY48" fmla="*/ 399175 h 2180486"/>
                <a:gd name="connsiteX49" fmla="*/ 764402 w 3129433"/>
                <a:gd name="connsiteY49" fmla="*/ 0 h 2180486"/>
                <a:gd name="connsiteX50" fmla="*/ 7414 w 3129433"/>
                <a:gd name="connsiteY50" fmla="*/ 403387 h 2180486"/>
                <a:gd name="connsiteX51" fmla="*/ 96465 w 3129433"/>
                <a:gd name="connsiteY51" fmla="*/ 375104 h 2180486"/>
                <a:gd name="connsiteX52" fmla="*/ 482656 w 3129433"/>
                <a:gd name="connsiteY52" fmla="*/ 575114 h 2180486"/>
                <a:gd name="connsiteX53" fmla="*/ 510939 w 3129433"/>
                <a:gd name="connsiteY53" fmla="*/ 664165 h 2180486"/>
                <a:gd name="connsiteX54" fmla="*/ 421888 w 3129433"/>
                <a:gd name="connsiteY54" fmla="*/ 692448 h 2180486"/>
                <a:gd name="connsiteX55" fmla="*/ 35697 w 3129433"/>
                <a:gd name="connsiteY55" fmla="*/ 492437 h 2180486"/>
                <a:gd name="connsiteX56" fmla="*/ 7414 w 3129433"/>
                <a:gd name="connsiteY56" fmla="*/ 403387 h 2180486"/>
                <a:gd name="connsiteX0" fmla="*/ 952385 w 3129433"/>
                <a:gd name="connsiteY0" fmla="*/ 1223485 h 2180486"/>
                <a:gd name="connsiteX1" fmla="*/ 1227728 w 3129433"/>
                <a:gd name="connsiteY1" fmla="*/ 691839 h 2180486"/>
                <a:gd name="connsiteX2" fmla="*/ 1534976 w 3129433"/>
                <a:gd name="connsiteY2" fmla="*/ 580378 h 2180486"/>
                <a:gd name="connsiteX3" fmla="*/ 1619071 w 3129433"/>
                <a:gd name="connsiteY3" fmla="*/ 623932 h 2180486"/>
                <a:gd name="connsiteX4" fmla="*/ 1935392 w 3129433"/>
                <a:gd name="connsiteY4" fmla="*/ 787756 h 2180486"/>
                <a:gd name="connsiteX5" fmla="*/ 2214951 w 3129433"/>
                <a:gd name="connsiteY5" fmla="*/ 924210 h 2180486"/>
                <a:gd name="connsiteX6" fmla="*/ 2225451 w 3129433"/>
                <a:gd name="connsiteY6" fmla="*/ 1013992 h 2180486"/>
                <a:gd name="connsiteX7" fmla="*/ 2151040 w 3129433"/>
                <a:gd name="connsiteY7" fmla="*/ 1063965 h 2180486"/>
                <a:gd name="connsiteX8" fmla="*/ 1735161 w 3129433"/>
                <a:gd name="connsiteY8" fmla="*/ 849053 h 2180486"/>
                <a:gd name="connsiteX9" fmla="*/ 1671432 w 3129433"/>
                <a:gd name="connsiteY9" fmla="*/ 872173 h 2180486"/>
                <a:gd name="connsiteX10" fmla="*/ 1689321 w 3129433"/>
                <a:gd name="connsiteY10" fmla="*/ 937564 h 2180486"/>
                <a:gd name="connsiteX11" fmla="*/ 3075310 w 3129433"/>
                <a:gd name="connsiteY11" fmla="*/ 1654383 h 2180486"/>
                <a:gd name="connsiteX12" fmla="*/ 3116574 w 3129433"/>
                <a:gd name="connsiteY12" fmla="*/ 1805211 h 2180486"/>
                <a:gd name="connsiteX13" fmla="*/ 3116573 w 3129433"/>
                <a:gd name="connsiteY13" fmla="*/ 1805209 h 2180486"/>
                <a:gd name="connsiteX14" fmla="*/ 2969578 w 3129433"/>
                <a:gd name="connsiteY14" fmla="*/ 1858535 h 2180486"/>
                <a:gd name="connsiteX15" fmla="*/ 2182992 w 3129433"/>
                <a:gd name="connsiteY15" fmla="*/ 1455180 h 2180486"/>
                <a:gd name="connsiteX16" fmla="*/ 2140640 w 3129433"/>
                <a:gd name="connsiteY16" fmla="*/ 1470544 h 2180486"/>
                <a:gd name="connsiteX17" fmla="*/ 2115139 w 3129433"/>
                <a:gd name="connsiteY17" fmla="*/ 1519782 h 2180486"/>
                <a:gd name="connsiteX18" fmla="*/ 2127029 w 3129433"/>
                <a:gd name="connsiteY18" fmla="*/ 1563238 h 2180486"/>
                <a:gd name="connsiteX19" fmla="*/ 2154148 w 3129433"/>
                <a:gd name="connsiteY19" fmla="*/ 1577283 h 2180486"/>
                <a:gd name="connsiteX20" fmla="*/ 2914302 w 3129433"/>
                <a:gd name="connsiteY20" fmla="*/ 1965265 h 2180486"/>
                <a:gd name="connsiteX21" fmla="*/ 2955567 w 3129433"/>
                <a:gd name="connsiteY21" fmla="*/ 2116091 h 2180486"/>
                <a:gd name="connsiteX22" fmla="*/ 2955566 w 3129433"/>
                <a:gd name="connsiteY22" fmla="*/ 2116091 h 2180486"/>
                <a:gd name="connsiteX23" fmla="*/ 2808571 w 3129433"/>
                <a:gd name="connsiteY23" fmla="*/ 2169416 h 2180486"/>
                <a:gd name="connsiteX24" fmla="*/ 1428639 w 3129433"/>
                <a:gd name="connsiteY24" fmla="*/ 1455178 h 2180486"/>
                <a:gd name="connsiteX25" fmla="*/ 1355805 w 3129433"/>
                <a:gd name="connsiteY25" fmla="*/ 1481600 h 2180486"/>
                <a:gd name="connsiteX26" fmla="*/ 1376250 w 3129433"/>
                <a:gd name="connsiteY26" fmla="*/ 1556332 h 2180486"/>
                <a:gd name="connsiteX27" fmla="*/ 1792411 w 3129433"/>
                <a:gd name="connsiteY27" fmla="*/ 1764602 h 2180486"/>
                <a:gd name="connsiteX28" fmla="*/ 1801272 w 3129433"/>
                <a:gd name="connsiteY28" fmla="*/ 1849372 h 2180486"/>
                <a:gd name="connsiteX29" fmla="*/ 1716843 w 3129433"/>
                <a:gd name="connsiteY29" fmla="*/ 1894157 h 2180486"/>
                <a:gd name="connsiteX30" fmla="*/ 1439050 w 3129433"/>
                <a:gd name="connsiteY30" fmla="*/ 1746119 h 2180486"/>
                <a:gd name="connsiteX31" fmla="*/ 1122729 w 3129433"/>
                <a:gd name="connsiteY31" fmla="*/ 1582295 h 2180486"/>
                <a:gd name="connsiteX32" fmla="*/ 1038634 w 3129433"/>
                <a:gd name="connsiteY32" fmla="*/ 1538742 h 2180486"/>
                <a:gd name="connsiteX33" fmla="*/ 952385 w 3129433"/>
                <a:gd name="connsiteY33" fmla="*/ 1223485 h 2180486"/>
                <a:gd name="connsiteX34" fmla="*/ 985124 w 3129433"/>
                <a:gd name="connsiteY34" fmla="*/ 441643 h 2180486"/>
                <a:gd name="connsiteX35" fmla="*/ 1114525 w 3129433"/>
                <a:gd name="connsiteY35" fmla="*/ 191790 h 2180486"/>
                <a:gd name="connsiteX36" fmla="*/ 1195725 w 3129433"/>
                <a:gd name="connsiteY36" fmla="*/ 166000 h 2180486"/>
                <a:gd name="connsiteX37" fmla="*/ 1221514 w 3129433"/>
                <a:gd name="connsiteY37" fmla="*/ 247200 h 2180486"/>
                <a:gd name="connsiteX38" fmla="*/ 1092113 w 3129433"/>
                <a:gd name="connsiteY38" fmla="*/ 497053 h 2180486"/>
                <a:gd name="connsiteX39" fmla="*/ 1010914 w 3129433"/>
                <a:gd name="connsiteY39" fmla="*/ 522843 h 2180486"/>
                <a:gd name="connsiteX40" fmla="*/ 985124 w 3129433"/>
                <a:gd name="connsiteY40" fmla="*/ 441643 h 2180486"/>
                <a:gd name="connsiteX41" fmla="*/ 617163 w 3129433"/>
                <a:gd name="connsiteY41" fmla="*/ 721075 h 2180486"/>
                <a:gd name="connsiteX42" fmla="*/ 931136 w 3129433"/>
                <a:gd name="connsiteY42" fmla="*/ 621356 h 2180486"/>
                <a:gd name="connsiteX43" fmla="*/ 1030855 w 3129433"/>
                <a:gd name="connsiteY43" fmla="*/ 935329 h 2180486"/>
                <a:gd name="connsiteX44" fmla="*/ 716882 w 3129433"/>
                <a:gd name="connsiteY44" fmla="*/ 1035048 h 2180486"/>
                <a:gd name="connsiteX45" fmla="*/ 617163 w 3129433"/>
                <a:gd name="connsiteY45" fmla="*/ 721075 h 2180486"/>
                <a:gd name="connsiteX46" fmla="*/ 764402 w 3129433"/>
                <a:gd name="connsiteY46" fmla="*/ 0 h 2180486"/>
                <a:gd name="connsiteX47" fmla="*/ 764402 w 3129433"/>
                <a:gd name="connsiteY47" fmla="*/ 399175 h 2180486"/>
                <a:gd name="connsiteX48" fmla="*/ 764402 w 3129433"/>
                <a:gd name="connsiteY48" fmla="*/ 0 h 2180486"/>
                <a:gd name="connsiteX49" fmla="*/ 7414 w 3129433"/>
                <a:gd name="connsiteY49" fmla="*/ 403387 h 2180486"/>
                <a:gd name="connsiteX50" fmla="*/ 96465 w 3129433"/>
                <a:gd name="connsiteY50" fmla="*/ 375104 h 2180486"/>
                <a:gd name="connsiteX51" fmla="*/ 482656 w 3129433"/>
                <a:gd name="connsiteY51" fmla="*/ 575114 h 2180486"/>
                <a:gd name="connsiteX52" fmla="*/ 510939 w 3129433"/>
                <a:gd name="connsiteY52" fmla="*/ 664165 h 2180486"/>
                <a:gd name="connsiteX53" fmla="*/ 421888 w 3129433"/>
                <a:gd name="connsiteY53" fmla="*/ 692448 h 2180486"/>
                <a:gd name="connsiteX54" fmla="*/ 35697 w 3129433"/>
                <a:gd name="connsiteY54" fmla="*/ 492437 h 2180486"/>
                <a:gd name="connsiteX55" fmla="*/ 7414 w 3129433"/>
                <a:gd name="connsiteY55" fmla="*/ 403387 h 2180486"/>
                <a:gd name="connsiteX0" fmla="*/ 952385 w 3129433"/>
                <a:gd name="connsiteY0" fmla="*/ 1064245 h 2021246"/>
                <a:gd name="connsiteX1" fmla="*/ 1227728 w 3129433"/>
                <a:gd name="connsiteY1" fmla="*/ 532599 h 2021246"/>
                <a:gd name="connsiteX2" fmla="*/ 1534976 w 3129433"/>
                <a:gd name="connsiteY2" fmla="*/ 421138 h 2021246"/>
                <a:gd name="connsiteX3" fmla="*/ 1619071 w 3129433"/>
                <a:gd name="connsiteY3" fmla="*/ 464692 h 2021246"/>
                <a:gd name="connsiteX4" fmla="*/ 1935392 w 3129433"/>
                <a:gd name="connsiteY4" fmla="*/ 628516 h 2021246"/>
                <a:gd name="connsiteX5" fmla="*/ 2214951 w 3129433"/>
                <a:gd name="connsiteY5" fmla="*/ 764970 h 2021246"/>
                <a:gd name="connsiteX6" fmla="*/ 2225451 w 3129433"/>
                <a:gd name="connsiteY6" fmla="*/ 854752 h 2021246"/>
                <a:gd name="connsiteX7" fmla="*/ 2151040 w 3129433"/>
                <a:gd name="connsiteY7" fmla="*/ 904725 h 2021246"/>
                <a:gd name="connsiteX8" fmla="*/ 1735161 w 3129433"/>
                <a:gd name="connsiteY8" fmla="*/ 689813 h 2021246"/>
                <a:gd name="connsiteX9" fmla="*/ 1671432 w 3129433"/>
                <a:gd name="connsiteY9" fmla="*/ 712933 h 2021246"/>
                <a:gd name="connsiteX10" fmla="*/ 1689321 w 3129433"/>
                <a:gd name="connsiteY10" fmla="*/ 778324 h 2021246"/>
                <a:gd name="connsiteX11" fmla="*/ 3075310 w 3129433"/>
                <a:gd name="connsiteY11" fmla="*/ 1495143 h 2021246"/>
                <a:gd name="connsiteX12" fmla="*/ 3116574 w 3129433"/>
                <a:gd name="connsiteY12" fmla="*/ 1645971 h 2021246"/>
                <a:gd name="connsiteX13" fmla="*/ 3116573 w 3129433"/>
                <a:gd name="connsiteY13" fmla="*/ 1645969 h 2021246"/>
                <a:gd name="connsiteX14" fmla="*/ 2969578 w 3129433"/>
                <a:gd name="connsiteY14" fmla="*/ 1699295 h 2021246"/>
                <a:gd name="connsiteX15" fmla="*/ 2182992 w 3129433"/>
                <a:gd name="connsiteY15" fmla="*/ 1295940 h 2021246"/>
                <a:gd name="connsiteX16" fmla="*/ 2140640 w 3129433"/>
                <a:gd name="connsiteY16" fmla="*/ 1311304 h 2021246"/>
                <a:gd name="connsiteX17" fmla="*/ 2115139 w 3129433"/>
                <a:gd name="connsiteY17" fmla="*/ 1360542 h 2021246"/>
                <a:gd name="connsiteX18" fmla="*/ 2127029 w 3129433"/>
                <a:gd name="connsiteY18" fmla="*/ 1403998 h 2021246"/>
                <a:gd name="connsiteX19" fmla="*/ 2154148 w 3129433"/>
                <a:gd name="connsiteY19" fmla="*/ 1418043 h 2021246"/>
                <a:gd name="connsiteX20" fmla="*/ 2914302 w 3129433"/>
                <a:gd name="connsiteY20" fmla="*/ 1806025 h 2021246"/>
                <a:gd name="connsiteX21" fmla="*/ 2955567 w 3129433"/>
                <a:gd name="connsiteY21" fmla="*/ 1956851 h 2021246"/>
                <a:gd name="connsiteX22" fmla="*/ 2955566 w 3129433"/>
                <a:gd name="connsiteY22" fmla="*/ 1956851 h 2021246"/>
                <a:gd name="connsiteX23" fmla="*/ 2808571 w 3129433"/>
                <a:gd name="connsiteY23" fmla="*/ 2010176 h 2021246"/>
                <a:gd name="connsiteX24" fmla="*/ 1428639 w 3129433"/>
                <a:gd name="connsiteY24" fmla="*/ 1295938 h 2021246"/>
                <a:gd name="connsiteX25" fmla="*/ 1355805 w 3129433"/>
                <a:gd name="connsiteY25" fmla="*/ 1322360 h 2021246"/>
                <a:gd name="connsiteX26" fmla="*/ 1376250 w 3129433"/>
                <a:gd name="connsiteY26" fmla="*/ 1397092 h 2021246"/>
                <a:gd name="connsiteX27" fmla="*/ 1792411 w 3129433"/>
                <a:gd name="connsiteY27" fmla="*/ 1605362 h 2021246"/>
                <a:gd name="connsiteX28" fmla="*/ 1801272 w 3129433"/>
                <a:gd name="connsiteY28" fmla="*/ 1690132 h 2021246"/>
                <a:gd name="connsiteX29" fmla="*/ 1716843 w 3129433"/>
                <a:gd name="connsiteY29" fmla="*/ 1734917 h 2021246"/>
                <a:gd name="connsiteX30" fmla="*/ 1439050 w 3129433"/>
                <a:gd name="connsiteY30" fmla="*/ 1586879 h 2021246"/>
                <a:gd name="connsiteX31" fmla="*/ 1122729 w 3129433"/>
                <a:gd name="connsiteY31" fmla="*/ 1423055 h 2021246"/>
                <a:gd name="connsiteX32" fmla="*/ 1038634 w 3129433"/>
                <a:gd name="connsiteY32" fmla="*/ 1379502 h 2021246"/>
                <a:gd name="connsiteX33" fmla="*/ 952385 w 3129433"/>
                <a:gd name="connsiteY33" fmla="*/ 1064245 h 2021246"/>
                <a:gd name="connsiteX34" fmla="*/ 985124 w 3129433"/>
                <a:gd name="connsiteY34" fmla="*/ 282403 h 2021246"/>
                <a:gd name="connsiteX35" fmla="*/ 1114525 w 3129433"/>
                <a:gd name="connsiteY35" fmla="*/ 32550 h 2021246"/>
                <a:gd name="connsiteX36" fmla="*/ 1195725 w 3129433"/>
                <a:gd name="connsiteY36" fmla="*/ 6760 h 2021246"/>
                <a:gd name="connsiteX37" fmla="*/ 1221514 w 3129433"/>
                <a:gd name="connsiteY37" fmla="*/ 87960 h 2021246"/>
                <a:gd name="connsiteX38" fmla="*/ 1092113 w 3129433"/>
                <a:gd name="connsiteY38" fmla="*/ 337813 h 2021246"/>
                <a:gd name="connsiteX39" fmla="*/ 1010914 w 3129433"/>
                <a:gd name="connsiteY39" fmla="*/ 363603 h 2021246"/>
                <a:gd name="connsiteX40" fmla="*/ 985124 w 3129433"/>
                <a:gd name="connsiteY40" fmla="*/ 282403 h 2021246"/>
                <a:gd name="connsiteX41" fmla="*/ 617163 w 3129433"/>
                <a:gd name="connsiteY41" fmla="*/ 561835 h 2021246"/>
                <a:gd name="connsiteX42" fmla="*/ 931136 w 3129433"/>
                <a:gd name="connsiteY42" fmla="*/ 462116 h 2021246"/>
                <a:gd name="connsiteX43" fmla="*/ 1030855 w 3129433"/>
                <a:gd name="connsiteY43" fmla="*/ 776089 h 2021246"/>
                <a:gd name="connsiteX44" fmla="*/ 716882 w 3129433"/>
                <a:gd name="connsiteY44" fmla="*/ 875808 h 2021246"/>
                <a:gd name="connsiteX45" fmla="*/ 617163 w 3129433"/>
                <a:gd name="connsiteY45" fmla="*/ 561835 h 2021246"/>
                <a:gd name="connsiteX46" fmla="*/ 7414 w 3129433"/>
                <a:gd name="connsiteY46" fmla="*/ 244147 h 2021246"/>
                <a:gd name="connsiteX47" fmla="*/ 96465 w 3129433"/>
                <a:gd name="connsiteY47" fmla="*/ 215864 h 2021246"/>
                <a:gd name="connsiteX48" fmla="*/ 482656 w 3129433"/>
                <a:gd name="connsiteY48" fmla="*/ 415874 h 2021246"/>
                <a:gd name="connsiteX49" fmla="*/ 510939 w 3129433"/>
                <a:gd name="connsiteY49" fmla="*/ 504925 h 2021246"/>
                <a:gd name="connsiteX50" fmla="*/ 421888 w 3129433"/>
                <a:gd name="connsiteY50" fmla="*/ 533208 h 2021246"/>
                <a:gd name="connsiteX51" fmla="*/ 35697 w 3129433"/>
                <a:gd name="connsiteY51" fmla="*/ 333197 h 2021246"/>
                <a:gd name="connsiteX52" fmla="*/ 7414 w 3129433"/>
                <a:gd name="connsiteY52" fmla="*/ 244147 h 2021246"/>
                <a:gd name="connsiteX0" fmla="*/ 952385 w 3129433"/>
                <a:gd name="connsiteY0" fmla="*/ 1057485 h 2014486"/>
                <a:gd name="connsiteX1" fmla="*/ 1227728 w 3129433"/>
                <a:gd name="connsiteY1" fmla="*/ 525839 h 2014486"/>
                <a:gd name="connsiteX2" fmla="*/ 1534976 w 3129433"/>
                <a:gd name="connsiteY2" fmla="*/ 414378 h 2014486"/>
                <a:gd name="connsiteX3" fmla="*/ 1619071 w 3129433"/>
                <a:gd name="connsiteY3" fmla="*/ 457932 h 2014486"/>
                <a:gd name="connsiteX4" fmla="*/ 1935392 w 3129433"/>
                <a:gd name="connsiteY4" fmla="*/ 621756 h 2014486"/>
                <a:gd name="connsiteX5" fmla="*/ 2214951 w 3129433"/>
                <a:gd name="connsiteY5" fmla="*/ 758210 h 2014486"/>
                <a:gd name="connsiteX6" fmla="*/ 2225451 w 3129433"/>
                <a:gd name="connsiteY6" fmla="*/ 847992 h 2014486"/>
                <a:gd name="connsiteX7" fmla="*/ 2151040 w 3129433"/>
                <a:gd name="connsiteY7" fmla="*/ 897965 h 2014486"/>
                <a:gd name="connsiteX8" fmla="*/ 1735161 w 3129433"/>
                <a:gd name="connsiteY8" fmla="*/ 683053 h 2014486"/>
                <a:gd name="connsiteX9" fmla="*/ 1671432 w 3129433"/>
                <a:gd name="connsiteY9" fmla="*/ 706173 h 2014486"/>
                <a:gd name="connsiteX10" fmla="*/ 1689321 w 3129433"/>
                <a:gd name="connsiteY10" fmla="*/ 771564 h 2014486"/>
                <a:gd name="connsiteX11" fmla="*/ 3075310 w 3129433"/>
                <a:gd name="connsiteY11" fmla="*/ 1488383 h 2014486"/>
                <a:gd name="connsiteX12" fmla="*/ 3116574 w 3129433"/>
                <a:gd name="connsiteY12" fmla="*/ 1639211 h 2014486"/>
                <a:gd name="connsiteX13" fmla="*/ 3116573 w 3129433"/>
                <a:gd name="connsiteY13" fmla="*/ 1639209 h 2014486"/>
                <a:gd name="connsiteX14" fmla="*/ 2969578 w 3129433"/>
                <a:gd name="connsiteY14" fmla="*/ 1692535 h 2014486"/>
                <a:gd name="connsiteX15" fmla="*/ 2182992 w 3129433"/>
                <a:gd name="connsiteY15" fmla="*/ 1289180 h 2014486"/>
                <a:gd name="connsiteX16" fmla="*/ 2140640 w 3129433"/>
                <a:gd name="connsiteY16" fmla="*/ 1304544 h 2014486"/>
                <a:gd name="connsiteX17" fmla="*/ 2115139 w 3129433"/>
                <a:gd name="connsiteY17" fmla="*/ 1353782 h 2014486"/>
                <a:gd name="connsiteX18" fmla="*/ 2127029 w 3129433"/>
                <a:gd name="connsiteY18" fmla="*/ 1397238 h 2014486"/>
                <a:gd name="connsiteX19" fmla="*/ 2154148 w 3129433"/>
                <a:gd name="connsiteY19" fmla="*/ 1411283 h 2014486"/>
                <a:gd name="connsiteX20" fmla="*/ 2914302 w 3129433"/>
                <a:gd name="connsiteY20" fmla="*/ 1799265 h 2014486"/>
                <a:gd name="connsiteX21" fmla="*/ 2955567 w 3129433"/>
                <a:gd name="connsiteY21" fmla="*/ 1950091 h 2014486"/>
                <a:gd name="connsiteX22" fmla="*/ 2955566 w 3129433"/>
                <a:gd name="connsiteY22" fmla="*/ 1950091 h 2014486"/>
                <a:gd name="connsiteX23" fmla="*/ 2808571 w 3129433"/>
                <a:gd name="connsiteY23" fmla="*/ 2003416 h 2014486"/>
                <a:gd name="connsiteX24" fmla="*/ 1428639 w 3129433"/>
                <a:gd name="connsiteY24" fmla="*/ 1289178 h 2014486"/>
                <a:gd name="connsiteX25" fmla="*/ 1355805 w 3129433"/>
                <a:gd name="connsiteY25" fmla="*/ 1315600 h 2014486"/>
                <a:gd name="connsiteX26" fmla="*/ 1376250 w 3129433"/>
                <a:gd name="connsiteY26" fmla="*/ 1390332 h 2014486"/>
                <a:gd name="connsiteX27" fmla="*/ 1792411 w 3129433"/>
                <a:gd name="connsiteY27" fmla="*/ 1598602 h 2014486"/>
                <a:gd name="connsiteX28" fmla="*/ 1801272 w 3129433"/>
                <a:gd name="connsiteY28" fmla="*/ 1683372 h 2014486"/>
                <a:gd name="connsiteX29" fmla="*/ 1716843 w 3129433"/>
                <a:gd name="connsiteY29" fmla="*/ 1728157 h 2014486"/>
                <a:gd name="connsiteX30" fmla="*/ 1439050 w 3129433"/>
                <a:gd name="connsiteY30" fmla="*/ 1580119 h 2014486"/>
                <a:gd name="connsiteX31" fmla="*/ 1122729 w 3129433"/>
                <a:gd name="connsiteY31" fmla="*/ 1416295 h 2014486"/>
                <a:gd name="connsiteX32" fmla="*/ 1038634 w 3129433"/>
                <a:gd name="connsiteY32" fmla="*/ 1372742 h 2014486"/>
                <a:gd name="connsiteX33" fmla="*/ 952385 w 3129433"/>
                <a:gd name="connsiteY33" fmla="*/ 1057485 h 2014486"/>
                <a:gd name="connsiteX34" fmla="*/ 985124 w 3129433"/>
                <a:gd name="connsiteY34" fmla="*/ 275643 h 2014486"/>
                <a:gd name="connsiteX35" fmla="*/ 1195725 w 3129433"/>
                <a:gd name="connsiteY35" fmla="*/ 0 h 2014486"/>
                <a:gd name="connsiteX36" fmla="*/ 1221514 w 3129433"/>
                <a:gd name="connsiteY36" fmla="*/ 81200 h 2014486"/>
                <a:gd name="connsiteX37" fmla="*/ 1092113 w 3129433"/>
                <a:gd name="connsiteY37" fmla="*/ 331053 h 2014486"/>
                <a:gd name="connsiteX38" fmla="*/ 1010914 w 3129433"/>
                <a:gd name="connsiteY38" fmla="*/ 356843 h 2014486"/>
                <a:gd name="connsiteX39" fmla="*/ 985124 w 3129433"/>
                <a:gd name="connsiteY39" fmla="*/ 275643 h 2014486"/>
                <a:gd name="connsiteX40" fmla="*/ 617163 w 3129433"/>
                <a:gd name="connsiteY40" fmla="*/ 555075 h 2014486"/>
                <a:gd name="connsiteX41" fmla="*/ 931136 w 3129433"/>
                <a:gd name="connsiteY41" fmla="*/ 455356 h 2014486"/>
                <a:gd name="connsiteX42" fmla="*/ 1030855 w 3129433"/>
                <a:gd name="connsiteY42" fmla="*/ 769329 h 2014486"/>
                <a:gd name="connsiteX43" fmla="*/ 716882 w 3129433"/>
                <a:gd name="connsiteY43" fmla="*/ 869048 h 2014486"/>
                <a:gd name="connsiteX44" fmla="*/ 617163 w 3129433"/>
                <a:gd name="connsiteY44" fmla="*/ 555075 h 2014486"/>
                <a:gd name="connsiteX45" fmla="*/ 7414 w 3129433"/>
                <a:gd name="connsiteY45" fmla="*/ 237387 h 2014486"/>
                <a:gd name="connsiteX46" fmla="*/ 96465 w 3129433"/>
                <a:gd name="connsiteY46" fmla="*/ 209104 h 2014486"/>
                <a:gd name="connsiteX47" fmla="*/ 482656 w 3129433"/>
                <a:gd name="connsiteY47" fmla="*/ 409114 h 2014486"/>
                <a:gd name="connsiteX48" fmla="*/ 510939 w 3129433"/>
                <a:gd name="connsiteY48" fmla="*/ 498165 h 2014486"/>
                <a:gd name="connsiteX49" fmla="*/ 421888 w 3129433"/>
                <a:gd name="connsiteY49" fmla="*/ 526448 h 2014486"/>
                <a:gd name="connsiteX50" fmla="*/ 35697 w 3129433"/>
                <a:gd name="connsiteY50" fmla="*/ 326437 h 2014486"/>
                <a:gd name="connsiteX51" fmla="*/ 7414 w 3129433"/>
                <a:gd name="connsiteY51" fmla="*/ 237387 h 2014486"/>
                <a:gd name="connsiteX0" fmla="*/ 952385 w 3129433"/>
                <a:gd name="connsiteY0" fmla="*/ 976285 h 1933286"/>
                <a:gd name="connsiteX1" fmla="*/ 1227728 w 3129433"/>
                <a:gd name="connsiteY1" fmla="*/ 444639 h 1933286"/>
                <a:gd name="connsiteX2" fmla="*/ 1534976 w 3129433"/>
                <a:gd name="connsiteY2" fmla="*/ 333178 h 1933286"/>
                <a:gd name="connsiteX3" fmla="*/ 1619071 w 3129433"/>
                <a:gd name="connsiteY3" fmla="*/ 376732 h 1933286"/>
                <a:gd name="connsiteX4" fmla="*/ 1935392 w 3129433"/>
                <a:gd name="connsiteY4" fmla="*/ 540556 h 1933286"/>
                <a:gd name="connsiteX5" fmla="*/ 2214951 w 3129433"/>
                <a:gd name="connsiteY5" fmla="*/ 677010 h 1933286"/>
                <a:gd name="connsiteX6" fmla="*/ 2225451 w 3129433"/>
                <a:gd name="connsiteY6" fmla="*/ 766792 h 1933286"/>
                <a:gd name="connsiteX7" fmla="*/ 2151040 w 3129433"/>
                <a:gd name="connsiteY7" fmla="*/ 816765 h 1933286"/>
                <a:gd name="connsiteX8" fmla="*/ 1735161 w 3129433"/>
                <a:gd name="connsiteY8" fmla="*/ 601853 h 1933286"/>
                <a:gd name="connsiteX9" fmla="*/ 1671432 w 3129433"/>
                <a:gd name="connsiteY9" fmla="*/ 624973 h 1933286"/>
                <a:gd name="connsiteX10" fmla="*/ 1689321 w 3129433"/>
                <a:gd name="connsiteY10" fmla="*/ 690364 h 1933286"/>
                <a:gd name="connsiteX11" fmla="*/ 3075310 w 3129433"/>
                <a:gd name="connsiteY11" fmla="*/ 1407183 h 1933286"/>
                <a:gd name="connsiteX12" fmla="*/ 3116574 w 3129433"/>
                <a:gd name="connsiteY12" fmla="*/ 1558011 h 1933286"/>
                <a:gd name="connsiteX13" fmla="*/ 3116573 w 3129433"/>
                <a:gd name="connsiteY13" fmla="*/ 1558009 h 1933286"/>
                <a:gd name="connsiteX14" fmla="*/ 2969578 w 3129433"/>
                <a:gd name="connsiteY14" fmla="*/ 1611335 h 1933286"/>
                <a:gd name="connsiteX15" fmla="*/ 2182992 w 3129433"/>
                <a:gd name="connsiteY15" fmla="*/ 1207980 h 1933286"/>
                <a:gd name="connsiteX16" fmla="*/ 2140640 w 3129433"/>
                <a:gd name="connsiteY16" fmla="*/ 1223344 h 1933286"/>
                <a:gd name="connsiteX17" fmla="*/ 2115139 w 3129433"/>
                <a:gd name="connsiteY17" fmla="*/ 1272582 h 1933286"/>
                <a:gd name="connsiteX18" fmla="*/ 2127029 w 3129433"/>
                <a:gd name="connsiteY18" fmla="*/ 1316038 h 1933286"/>
                <a:gd name="connsiteX19" fmla="*/ 2154148 w 3129433"/>
                <a:gd name="connsiteY19" fmla="*/ 1330083 h 1933286"/>
                <a:gd name="connsiteX20" fmla="*/ 2914302 w 3129433"/>
                <a:gd name="connsiteY20" fmla="*/ 1718065 h 1933286"/>
                <a:gd name="connsiteX21" fmla="*/ 2955567 w 3129433"/>
                <a:gd name="connsiteY21" fmla="*/ 1868891 h 1933286"/>
                <a:gd name="connsiteX22" fmla="*/ 2955566 w 3129433"/>
                <a:gd name="connsiteY22" fmla="*/ 1868891 h 1933286"/>
                <a:gd name="connsiteX23" fmla="*/ 2808571 w 3129433"/>
                <a:gd name="connsiteY23" fmla="*/ 1922216 h 1933286"/>
                <a:gd name="connsiteX24" fmla="*/ 1428639 w 3129433"/>
                <a:gd name="connsiteY24" fmla="*/ 1207978 h 1933286"/>
                <a:gd name="connsiteX25" fmla="*/ 1355805 w 3129433"/>
                <a:gd name="connsiteY25" fmla="*/ 1234400 h 1933286"/>
                <a:gd name="connsiteX26" fmla="*/ 1376250 w 3129433"/>
                <a:gd name="connsiteY26" fmla="*/ 1309132 h 1933286"/>
                <a:gd name="connsiteX27" fmla="*/ 1792411 w 3129433"/>
                <a:gd name="connsiteY27" fmla="*/ 1517402 h 1933286"/>
                <a:gd name="connsiteX28" fmla="*/ 1801272 w 3129433"/>
                <a:gd name="connsiteY28" fmla="*/ 1602172 h 1933286"/>
                <a:gd name="connsiteX29" fmla="*/ 1716843 w 3129433"/>
                <a:gd name="connsiteY29" fmla="*/ 1646957 h 1933286"/>
                <a:gd name="connsiteX30" fmla="*/ 1439050 w 3129433"/>
                <a:gd name="connsiteY30" fmla="*/ 1498919 h 1933286"/>
                <a:gd name="connsiteX31" fmla="*/ 1122729 w 3129433"/>
                <a:gd name="connsiteY31" fmla="*/ 1335095 h 1933286"/>
                <a:gd name="connsiteX32" fmla="*/ 1038634 w 3129433"/>
                <a:gd name="connsiteY32" fmla="*/ 1291542 h 1933286"/>
                <a:gd name="connsiteX33" fmla="*/ 952385 w 3129433"/>
                <a:gd name="connsiteY33" fmla="*/ 976285 h 1933286"/>
                <a:gd name="connsiteX34" fmla="*/ 985124 w 3129433"/>
                <a:gd name="connsiteY34" fmla="*/ 194443 h 1933286"/>
                <a:gd name="connsiteX35" fmla="*/ 1221514 w 3129433"/>
                <a:gd name="connsiteY35" fmla="*/ 0 h 1933286"/>
                <a:gd name="connsiteX36" fmla="*/ 1092113 w 3129433"/>
                <a:gd name="connsiteY36" fmla="*/ 249853 h 1933286"/>
                <a:gd name="connsiteX37" fmla="*/ 1010914 w 3129433"/>
                <a:gd name="connsiteY37" fmla="*/ 275643 h 1933286"/>
                <a:gd name="connsiteX38" fmla="*/ 985124 w 3129433"/>
                <a:gd name="connsiteY38" fmla="*/ 194443 h 1933286"/>
                <a:gd name="connsiteX39" fmla="*/ 617163 w 3129433"/>
                <a:gd name="connsiteY39" fmla="*/ 473875 h 1933286"/>
                <a:gd name="connsiteX40" fmla="*/ 931136 w 3129433"/>
                <a:gd name="connsiteY40" fmla="*/ 374156 h 1933286"/>
                <a:gd name="connsiteX41" fmla="*/ 1030855 w 3129433"/>
                <a:gd name="connsiteY41" fmla="*/ 688129 h 1933286"/>
                <a:gd name="connsiteX42" fmla="*/ 716882 w 3129433"/>
                <a:gd name="connsiteY42" fmla="*/ 787848 h 1933286"/>
                <a:gd name="connsiteX43" fmla="*/ 617163 w 3129433"/>
                <a:gd name="connsiteY43" fmla="*/ 473875 h 1933286"/>
                <a:gd name="connsiteX44" fmla="*/ 7414 w 3129433"/>
                <a:gd name="connsiteY44" fmla="*/ 156187 h 1933286"/>
                <a:gd name="connsiteX45" fmla="*/ 96465 w 3129433"/>
                <a:gd name="connsiteY45" fmla="*/ 127904 h 1933286"/>
                <a:gd name="connsiteX46" fmla="*/ 482656 w 3129433"/>
                <a:gd name="connsiteY46" fmla="*/ 327914 h 1933286"/>
                <a:gd name="connsiteX47" fmla="*/ 510939 w 3129433"/>
                <a:gd name="connsiteY47" fmla="*/ 416965 h 1933286"/>
                <a:gd name="connsiteX48" fmla="*/ 421888 w 3129433"/>
                <a:gd name="connsiteY48" fmla="*/ 445248 h 1933286"/>
                <a:gd name="connsiteX49" fmla="*/ 35697 w 3129433"/>
                <a:gd name="connsiteY49" fmla="*/ 245237 h 1933286"/>
                <a:gd name="connsiteX50" fmla="*/ 7414 w 3129433"/>
                <a:gd name="connsiteY50" fmla="*/ 156187 h 1933286"/>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985124 w 3129433"/>
                <a:gd name="connsiteY34" fmla="*/ 73955 h 1812798"/>
                <a:gd name="connsiteX35" fmla="*/ 1092113 w 3129433"/>
                <a:gd name="connsiteY35" fmla="*/ 129365 h 1812798"/>
                <a:gd name="connsiteX36" fmla="*/ 1010914 w 3129433"/>
                <a:gd name="connsiteY36" fmla="*/ 155155 h 1812798"/>
                <a:gd name="connsiteX37" fmla="*/ 985124 w 3129433"/>
                <a:gd name="connsiteY37" fmla="*/ 73955 h 1812798"/>
                <a:gd name="connsiteX38" fmla="*/ 617163 w 3129433"/>
                <a:gd name="connsiteY38" fmla="*/ 353387 h 1812798"/>
                <a:gd name="connsiteX39" fmla="*/ 931136 w 3129433"/>
                <a:gd name="connsiteY39" fmla="*/ 253668 h 1812798"/>
                <a:gd name="connsiteX40" fmla="*/ 1030855 w 3129433"/>
                <a:gd name="connsiteY40" fmla="*/ 567641 h 1812798"/>
                <a:gd name="connsiteX41" fmla="*/ 716882 w 3129433"/>
                <a:gd name="connsiteY41" fmla="*/ 667360 h 1812798"/>
                <a:gd name="connsiteX42" fmla="*/ 617163 w 3129433"/>
                <a:gd name="connsiteY42" fmla="*/ 353387 h 1812798"/>
                <a:gd name="connsiteX43" fmla="*/ 7414 w 3129433"/>
                <a:gd name="connsiteY43" fmla="*/ 35699 h 1812798"/>
                <a:gd name="connsiteX44" fmla="*/ 96465 w 3129433"/>
                <a:gd name="connsiteY44" fmla="*/ 7416 h 1812798"/>
                <a:gd name="connsiteX45" fmla="*/ 482656 w 3129433"/>
                <a:gd name="connsiteY45" fmla="*/ 207426 h 1812798"/>
                <a:gd name="connsiteX46" fmla="*/ 510939 w 3129433"/>
                <a:gd name="connsiteY46" fmla="*/ 296477 h 1812798"/>
                <a:gd name="connsiteX47" fmla="*/ 421888 w 3129433"/>
                <a:gd name="connsiteY47" fmla="*/ 324760 h 1812798"/>
                <a:gd name="connsiteX48" fmla="*/ 35697 w 3129433"/>
                <a:gd name="connsiteY48" fmla="*/ 124749 h 1812798"/>
                <a:gd name="connsiteX49" fmla="*/ 7414 w 3129433"/>
                <a:gd name="connsiteY49"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985124 w 3129433"/>
                <a:gd name="connsiteY34" fmla="*/ 73955 h 1812798"/>
                <a:gd name="connsiteX35" fmla="*/ 1010914 w 3129433"/>
                <a:gd name="connsiteY35" fmla="*/ 155155 h 1812798"/>
                <a:gd name="connsiteX36" fmla="*/ 985124 w 3129433"/>
                <a:gd name="connsiteY36" fmla="*/ 73955 h 1812798"/>
                <a:gd name="connsiteX37" fmla="*/ 617163 w 3129433"/>
                <a:gd name="connsiteY37" fmla="*/ 353387 h 1812798"/>
                <a:gd name="connsiteX38" fmla="*/ 931136 w 3129433"/>
                <a:gd name="connsiteY38" fmla="*/ 253668 h 1812798"/>
                <a:gd name="connsiteX39" fmla="*/ 1030855 w 3129433"/>
                <a:gd name="connsiteY39" fmla="*/ 567641 h 1812798"/>
                <a:gd name="connsiteX40" fmla="*/ 716882 w 3129433"/>
                <a:gd name="connsiteY40" fmla="*/ 667360 h 1812798"/>
                <a:gd name="connsiteX41" fmla="*/ 617163 w 3129433"/>
                <a:gd name="connsiteY41" fmla="*/ 353387 h 1812798"/>
                <a:gd name="connsiteX42" fmla="*/ 7414 w 3129433"/>
                <a:gd name="connsiteY42" fmla="*/ 35699 h 1812798"/>
                <a:gd name="connsiteX43" fmla="*/ 96465 w 3129433"/>
                <a:gd name="connsiteY43" fmla="*/ 7416 h 1812798"/>
                <a:gd name="connsiteX44" fmla="*/ 482656 w 3129433"/>
                <a:gd name="connsiteY44" fmla="*/ 207426 h 1812798"/>
                <a:gd name="connsiteX45" fmla="*/ 510939 w 3129433"/>
                <a:gd name="connsiteY45" fmla="*/ 296477 h 1812798"/>
                <a:gd name="connsiteX46" fmla="*/ 421888 w 3129433"/>
                <a:gd name="connsiteY46" fmla="*/ 324760 h 1812798"/>
                <a:gd name="connsiteX47" fmla="*/ 35697 w 3129433"/>
                <a:gd name="connsiteY47" fmla="*/ 124749 h 1812798"/>
                <a:gd name="connsiteX48" fmla="*/ 7414 w 3129433"/>
                <a:gd name="connsiteY48"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482656 w 3129433"/>
                <a:gd name="connsiteY41" fmla="*/ 207426 h 1812798"/>
                <a:gd name="connsiteX42" fmla="*/ 510939 w 3129433"/>
                <a:gd name="connsiteY42" fmla="*/ 296477 h 1812798"/>
                <a:gd name="connsiteX43" fmla="*/ 421888 w 3129433"/>
                <a:gd name="connsiteY43" fmla="*/ 324760 h 1812798"/>
                <a:gd name="connsiteX44" fmla="*/ 35697 w 3129433"/>
                <a:gd name="connsiteY44" fmla="*/ 124749 h 1812798"/>
                <a:gd name="connsiteX45" fmla="*/ 7414 w 3129433"/>
                <a:gd name="connsiteY45"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482656 w 3129433"/>
                <a:gd name="connsiteY41" fmla="*/ 207426 h 1812798"/>
                <a:gd name="connsiteX42" fmla="*/ 421888 w 3129433"/>
                <a:gd name="connsiteY42" fmla="*/ 324760 h 1812798"/>
                <a:gd name="connsiteX43" fmla="*/ 35697 w 3129433"/>
                <a:gd name="connsiteY43" fmla="*/ 124749 h 1812798"/>
                <a:gd name="connsiteX44" fmla="*/ 7414 w 3129433"/>
                <a:gd name="connsiteY44"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421888 w 3129433"/>
                <a:gd name="connsiteY41" fmla="*/ 324760 h 1812798"/>
                <a:gd name="connsiteX42" fmla="*/ 35697 w 3129433"/>
                <a:gd name="connsiteY42" fmla="*/ 124749 h 1812798"/>
                <a:gd name="connsiteX43" fmla="*/ 7414 w 3129433"/>
                <a:gd name="connsiteY43"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35697 w 3129433"/>
                <a:gd name="connsiteY41" fmla="*/ 124749 h 1812798"/>
                <a:gd name="connsiteX42" fmla="*/ 7414 w 3129433"/>
                <a:gd name="connsiteY42" fmla="*/ 35699 h 1812798"/>
                <a:gd name="connsiteX0" fmla="*/ 945141 w 3122189"/>
                <a:gd name="connsiteY0" fmla="*/ 820098 h 1777099"/>
                <a:gd name="connsiteX1" fmla="*/ 1220484 w 3122189"/>
                <a:gd name="connsiteY1" fmla="*/ 288452 h 1777099"/>
                <a:gd name="connsiteX2" fmla="*/ 1527732 w 3122189"/>
                <a:gd name="connsiteY2" fmla="*/ 176991 h 1777099"/>
                <a:gd name="connsiteX3" fmla="*/ 1611827 w 3122189"/>
                <a:gd name="connsiteY3" fmla="*/ 220545 h 1777099"/>
                <a:gd name="connsiteX4" fmla="*/ 1928148 w 3122189"/>
                <a:gd name="connsiteY4" fmla="*/ 384369 h 1777099"/>
                <a:gd name="connsiteX5" fmla="*/ 2207707 w 3122189"/>
                <a:gd name="connsiteY5" fmla="*/ 520823 h 1777099"/>
                <a:gd name="connsiteX6" fmla="*/ 2218207 w 3122189"/>
                <a:gd name="connsiteY6" fmla="*/ 610605 h 1777099"/>
                <a:gd name="connsiteX7" fmla="*/ 2143796 w 3122189"/>
                <a:gd name="connsiteY7" fmla="*/ 660578 h 1777099"/>
                <a:gd name="connsiteX8" fmla="*/ 1727917 w 3122189"/>
                <a:gd name="connsiteY8" fmla="*/ 445666 h 1777099"/>
                <a:gd name="connsiteX9" fmla="*/ 1664188 w 3122189"/>
                <a:gd name="connsiteY9" fmla="*/ 468786 h 1777099"/>
                <a:gd name="connsiteX10" fmla="*/ 1682077 w 3122189"/>
                <a:gd name="connsiteY10" fmla="*/ 534177 h 1777099"/>
                <a:gd name="connsiteX11" fmla="*/ 3068066 w 3122189"/>
                <a:gd name="connsiteY11" fmla="*/ 1250996 h 1777099"/>
                <a:gd name="connsiteX12" fmla="*/ 3109330 w 3122189"/>
                <a:gd name="connsiteY12" fmla="*/ 1401824 h 1777099"/>
                <a:gd name="connsiteX13" fmla="*/ 3109329 w 3122189"/>
                <a:gd name="connsiteY13" fmla="*/ 1401822 h 1777099"/>
                <a:gd name="connsiteX14" fmla="*/ 2962334 w 3122189"/>
                <a:gd name="connsiteY14" fmla="*/ 1455148 h 1777099"/>
                <a:gd name="connsiteX15" fmla="*/ 2175748 w 3122189"/>
                <a:gd name="connsiteY15" fmla="*/ 1051793 h 1777099"/>
                <a:gd name="connsiteX16" fmla="*/ 2133396 w 3122189"/>
                <a:gd name="connsiteY16" fmla="*/ 1067157 h 1777099"/>
                <a:gd name="connsiteX17" fmla="*/ 2107895 w 3122189"/>
                <a:gd name="connsiteY17" fmla="*/ 1116395 h 1777099"/>
                <a:gd name="connsiteX18" fmla="*/ 2119785 w 3122189"/>
                <a:gd name="connsiteY18" fmla="*/ 1159851 h 1777099"/>
                <a:gd name="connsiteX19" fmla="*/ 2146904 w 3122189"/>
                <a:gd name="connsiteY19" fmla="*/ 1173896 h 1777099"/>
                <a:gd name="connsiteX20" fmla="*/ 2907058 w 3122189"/>
                <a:gd name="connsiteY20" fmla="*/ 1561878 h 1777099"/>
                <a:gd name="connsiteX21" fmla="*/ 2948323 w 3122189"/>
                <a:gd name="connsiteY21" fmla="*/ 1712704 h 1777099"/>
                <a:gd name="connsiteX22" fmla="*/ 2948322 w 3122189"/>
                <a:gd name="connsiteY22" fmla="*/ 1712704 h 1777099"/>
                <a:gd name="connsiteX23" fmla="*/ 2801327 w 3122189"/>
                <a:gd name="connsiteY23" fmla="*/ 1766029 h 1777099"/>
                <a:gd name="connsiteX24" fmla="*/ 1421395 w 3122189"/>
                <a:gd name="connsiteY24" fmla="*/ 1051791 h 1777099"/>
                <a:gd name="connsiteX25" fmla="*/ 1348561 w 3122189"/>
                <a:gd name="connsiteY25" fmla="*/ 1078213 h 1777099"/>
                <a:gd name="connsiteX26" fmla="*/ 1369006 w 3122189"/>
                <a:gd name="connsiteY26" fmla="*/ 1152945 h 1777099"/>
                <a:gd name="connsiteX27" fmla="*/ 1785167 w 3122189"/>
                <a:gd name="connsiteY27" fmla="*/ 1361215 h 1777099"/>
                <a:gd name="connsiteX28" fmla="*/ 1794028 w 3122189"/>
                <a:gd name="connsiteY28" fmla="*/ 1445985 h 1777099"/>
                <a:gd name="connsiteX29" fmla="*/ 1709599 w 3122189"/>
                <a:gd name="connsiteY29" fmla="*/ 1490770 h 1777099"/>
                <a:gd name="connsiteX30" fmla="*/ 1431806 w 3122189"/>
                <a:gd name="connsiteY30" fmla="*/ 1342732 h 1777099"/>
                <a:gd name="connsiteX31" fmla="*/ 1115485 w 3122189"/>
                <a:gd name="connsiteY31" fmla="*/ 1178908 h 1777099"/>
                <a:gd name="connsiteX32" fmla="*/ 1031390 w 3122189"/>
                <a:gd name="connsiteY32" fmla="*/ 1135355 h 1777099"/>
                <a:gd name="connsiteX33" fmla="*/ 945141 w 3122189"/>
                <a:gd name="connsiteY33" fmla="*/ 820098 h 1777099"/>
                <a:gd name="connsiteX34" fmla="*/ 609919 w 3122189"/>
                <a:gd name="connsiteY34" fmla="*/ 317688 h 1777099"/>
                <a:gd name="connsiteX35" fmla="*/ 923892 w 3122189"/>
                <a:gd name="connsiteY35" fmla="*/ 217969 h 1777099"/>
                <a:gd name="connsiteX36" fmla="*/ 1023611 w 3122189"/>
                <a:gd name="connsiteY36" fmla="*/ 531942 h 1777099"/>
                <a:gd name="connsiteX37" fmla="*/ 709638 w 3122189"/>
                <a:gd name="connsiteY37" fmla="*/ 631661 h 1777099"/>
                <a:gd name="connsiteX38" fmla="*/ 609919 w 3122189"/>
                <a:gd name="connsiteY38" fmla="*/ 317688 h 1777099"/>
                <a:gd name="connsiteX39" fmla="*/ 170 w 3122189"/>
                <a:gd name="connsiteY39" fmla="*/ 0 h 1777099"/>
                <a:gd name="connsiteX40" fmla="*/ 28453 w 3122189"/>
                <a:gd name="connsiteY40" fmla="*/ 89050 h 1777099"/>
                <a:gd name="connsiteX41" fmla="*/ 170 w 3122189"/>
                <a:gd name="connsiteY41" fmla="*/ 0 h 1777099"/>
                <a:gd name="connsiteX0" fmla="*/ 361366 w 2538414"/>
                <a:gd name="connsiteY0" fmla="*/ 666246 h 1623247"/>
                <a:gd name="connsiteX1" fmla="*/ 636709 w 2538414"/>
                <a:gd name="connsiteY1" fmla="*/ 134600 h 1623247"/>
                <a:gd name="connsiteX2" fmla="*/ 943957 w 2538414"/>
                <a:gd name="connsiteY2" fmla="*/ 23139 h 1623247"/>
                <a:gd name="connsiteX3" fmla="*/ 1028052 w 2538414"/>
                <a:gd name="connsiteY3" fmla="*/ 66693 h 1623247"/>
                <a:gd name="connsiteX4" fmla="*/ 1344373 w 2538414"/>
                <a:gd name="connsiteY4" fmla="*/ 230517 h 1623247"/>
                <a:gd name="connsiteX5" fmla="*/ 1623932 w 2538414"/>
                <a:gd name="connsiteY5" fmla="*/ 366971 h 1623247"/>
                <a:gd name="connsiteX6" fmla="*/ 1634432 w 2538414"/>
                <a:gd name="connsiteY6" fmla="*/ 456753 h 1623247"/>
                <a:gd name="connsiteX7" fmla="*/ 1560021 w 2538414"/>
                <a:gd name="connsiteY7" fmla="*/ 506726 h 1623247"/>
                <a:gd name="connsiteX8" fmla="*/ 1144142 w 2538414"/>
                <a:gd name="connsiteY8" fmla="*/ 291814 h 1623247"/>
                <a:gd name="connsiteX9" fmla="*/ 1080413 w 2538414"/>
                <a:gd name="connsiteY9" fmla="*/ 314934 h 1623247"/>
                <a:gd name="connsiteX10" fmla="*/ 1098302 w 2538414"/>
                <a:gd name="connsiteY10" fmla="*/ 380325 h 1623247"/>
                <a:gd name="connsiteX11" fmla="*/ 2484291 w 2538414"/>
                <a:gd name="connsiteY11" fmla="*/ 1097144 h 1623247"/>
                <a:gd name="connsiteX12" fmla="*/ 2525555 w 2538414"/>
                <a:gd name="connsiteY12" fmla="*/ 1247972 h 1623247"/>
                <a:gd name="connsiteX13" fmla="*/ 2525554 w 2538414"/>
                <a:gd name="connsiteY13" fmla="*/ 1247970 h 1623247"/>
                <a:gd name="connsiteX14" fmla="*/ 2378559 w 2538414"/>
                <a:gd name="connsiteY14" fmla="*/ 1301296 h 1623247"/>
                <a:gd name="connsiteX15" fmla="*/ 1591973 w 2538414"/>
                <a:gd name="connsiteY15" fmla="*/ 897941 h 1623247"/>
                <a:gd name="connsiteX16" fmla="*/ 1549621 w 2538414"/>
                <a:gd name="connsiteY16" fmla="*/ 913305 h 1623247"/>
                <a:gd name="connsiteX17" fmla="*/ 1524120 w 2538414"/>
                <a:gd name="connsiteY17" fmla="*/ 962543 h 1623247"/>
                <a:gd name="connsiteX18" fmla="*/ 1536010 w 2538414"/>
                <a:gd name="connsiteY18" fmla="*/ 1005999 h 1623247"/>
                <a:gd name="connsiteX19" fmla="*/ 1563129 w 2538414"/>
                <a:gd name="connsiteY19" fmla="*/ 1020044 h 1623247"/>
                <a:gd name="connsiteX20" fmla="*/ 2323283 w 2538414"/>
                <a:gd name="connsiteY20" fmla="*/ 1408026 h 1623247"/>
                <a:gd name="connsiteX21" fmla="*/ 2364548 w 2538414"/>
                <a:gd name="connsiteY21" fmla="*/ 1558852 h 1623247"/>
                <a:gd name="connsiteX22" fmla="*/ 2364547 w 2538414"/>
                <a:gd name="connsiteY22" fmla="*/ 1558852 h 1623247"/>
                <a:gd name="connsiteX23" fmla="*/ 2217552 w 2538414"/>
                <a:gd name="connsiteY23" fmla="*/ 1612177 h 1623247"/>
                <a:gd name="connsiteX24" fmla="*/ 837620 w 2538414"/>
                <a:gd name="connsiteY24" fmla="*/ 897939 h 1623247"/>
                <a:gd name="connsiteX25" fmla="*/ 764786 w 2538414"/>
                <a:gd name="connsiteY25" fmla="*/ 924361 h 1623247"/>
                <a:gd name="connsiteX26" fmla="*/ 785231 w 2538414"/>
                <a:gd name="connsiteY26" fmla="*/ 999093 h 1623247"/>
                <a:gd name="connsiteX27" fmla="*/ 1201392 w 2538414"/>
                <a:gd name="connsiteY27" fmla="*/ 1207363 h 1623247"/>
                <a:gd name="connsiteX28" fmla="*/ 1210253 w 2538414"/>
                <a:gd name="connsiteY28" fmla="*/ 1292133 h 1623247"/>
                <a:gd name="connsiteX29" fmla="*/ 1125824 w 2538414"/>
                <a:gd name="connsiteY29" fmla="*/ 1336918 h 1623247"/>
                <a:gd name="connsiteX30" fmla="*/ 848031 w 2538414"/>
                <a:gd name="connsiteY30" fmla="*/ 1188880 h 1623247"/>
                <a:gd name="connsiteX31" fmla="*/ 531710 w 2538414"/>
                <a:gd name="connsiteY31" fmla="*/ 1025056 h 1623247"/>
                <a:gd name="connsiteX32" fmla="*/ 447615 w 2538414"/>
                <a:gd name="connsiteY32" fmla="*/ 981503 h 1623247"/>
                <a:gd name="connsiteX33" fmla="*/ 361366 w 2538414"/>
                <a:gd name="connsiteY33" fmla="*/ 666246 h 1623247"/>
                <a:gd name="connsiteX34" fmla="*/ 26144 w 2538414"/>
                <a:gd name="connsiteY34" fmla="*/ 163836 h 1623247"/>
                <a:gd name="connsiteX35" fmla="*/ 340117 w 2538414"/>
                <a:gd name="connsiteY35" fmla="*/ 64117 h 1623247"/>
                <a:gd name="connsiteX36" fmla="*/ 439836 w 2538414"/>
                <a:gd name="connsiteY36" fmla="*/ 378090 h 1623247"/>
                <a:gd name="connsiteX37" fmla="*/ 125863 w 2538414"/>
                <a:gd name="connsiteY37" fmla="*/ 477809 h 1623247"/>
                <a:gd name="connsiteX38" fmla="*/ 26144 w 2538414"/>
                <a:gd name="connsiteY38" fmla="*/ 163836 h 162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38414" h="1623247">
                  <a:moveTo>
                    <a:pt x="361366" y="666246"/>
                  </a:moveTo>
                  <a:lnTo>
                    <a:pt x="636709" y="134600"/>
                  </a:lnTo>
                  <a:cubicBezTo>
                    <a:pt x="697736" y="16766"/>
                    <a:pt x="835295" y="-33137"/>
                    <a:pt x="943957" y="23139"/>
                  </a:cubicBezTo>
                  <a:lnTo>
                    <a:pt x="1028052" y="66693"/>
                  </a:lnTo>
                  <a:lnTo>
                    <a:pt x="1344373" y="230517"/>
                  </a:lnTo>
                  <a:lnTo>
                    <a:pt x="1623932" y="366971"/>
                  </a:lnTo>
                  <a:cubicBezTo>
                    <a:pt x="1656129" y="383646"/>
                    <a:pt x="1645084" y="433460"/>
                    <a:pt x="1634432" y="456753"/>
                  </a:cubicBezTo>
                  <a:cubicBezTo>
                    <a:pt x="1623780" y="480045"/>
                    <a:pt x="1592218" y="523402"/>
                    <a:pt x="1560021" y="506726"/>
                  </a:cubicBezTo>
                  <a:lnTo>
                    <a:pt x="1144142" y="291814"/>
                  </a:lnTo>
                  <a:cubicBezTo>
                    <a:pt x="1121603" y="280141"/>
                    <a:pt x="1093071" y="290493"/>
                    <a:pt x="1080413" y="314934"/>
                  </a:cubicBezTo>
                  <a:cubicBezTo>
                    <a:pt x="1067754" y="339376"/>
                    <a:pt x="1075763" y="368652"/>
                    <a:pt x="1098302" y="380325"/>
                  </a:cubicBezTo>
                  <a:lnTo>
                    <a:pt x="2484291" y="1097144"/>
                  </a:lnTo>
                  <a:cubicBezTo>
                    <a:pt x="2531357" y="1122099"/>
                    <a:pt x="2554752" y="1191597"/>
                    <a:pt x="2525555" y="1247972"/>
                  </a:cubicBezTo>
                  <a:cubicBezTo>
                    <a:pt x="2525555" y="1247971"/>
                    <a:pt x="2525554" y="1247971"/>
                    <a:pt x="2525554" y="1247970"/>
                  </a:cubicBezTo>
                  <a:cubicBezTo>
                    <a:pt x="2496357" y="1304346"/>
                    <a:pt x="2430546" y="1328221"/>
                    <a:pt x="2378559" y="1301296"/>
                  </a:cubicBezTo>
                  <a:lnTo>
                    <a:pt x="1591973" y="897941"/>
                  </a:lnTo>
                  <a:cubicBezTo>
                    <a:pt x="1576994" y="890184"/>
                    <a:pt x="1558033" y="897062"/>
                    <a:pt x="1549621" y="913305"/>
                  </a:cubicBezTo>
                  <a:lnTo>
                    <a:pt x="1524120" y="962543"/>
                  </a:lnTo>
                  <a:cubicBezTo>
                    <a:pt x="1515708" y="978786"/>
                    <a:pt x="1521031" y="998241"/>
                    <a:pt x="1536010" y="1005999"/>
                  </a:cubicBezTo>
                  <a:lnTo>
                    <a:pt x="1563129" y="1020044"/>
                  </a:lnTo>
                  <a:lnTo>
                    <a:pt x="2323283" y="1408026"/>
                  </a:lnTo>
                  <a:cubicBezTo>
                    <a:pt x="2375270" y="1434950"/>
                    <a:pt x="2393745" y="1502478"/>
                    <a:pt x="2364548" y="1558852"/>
                  </a:cubicBezTo>
                  <a:lnTo>
                    <a:pt x="2364547" y="1558852"/>
                  </a:lnTo>
                  <a:cubicBezTo>
                    <a:pt x="2335350" y="1615228"/>
                    <a:pt x="2269539" y="1639102"/>
                    <a:pt x="2217552" y="1612177"/>
                  </a:cubicBezTo>
                  <a:lnTo>
                    <a:pt x="837620" y="897939"/>
                  </a:lnTo>
                  <a:cubicBezTo>
                    <a:pt x="811862" y="884599"/>
                    <a:pt x="779253" y="896428"/>
                    <a:pt x="764786" y="924361"/>
                  </a:cubicBezTo>
                  <a:cubicBezTo>
                    <a:pt x="750320" y="952294"/>
                    <a:pt x="759473" y="985753"/>
                    <a:pt x="785231" y="999093"/>
                  </a:cubicBezTo>
                  <a:cubicBezTo>
                    <a:pt x="994616" y="1106504"/>
                    <a:pt x="992005" y="1099953"/>
                    <a:pt x="1201392" y="1207363"/>
                  </a:cubicBezTo>
                  <a:cubicBezTo>
                    <a:pt x="1233589" y="1224038"/>
                    <a:pt x="1222847" y="1270540"/>
                    <a:pt x="1210253" y="1292133"/>
                  </a:cubicBezTo>
                  <a:cubicBezTo>
                    <a:pt x="1197658" y="1313725"/>
                    <a:pt x="1158022" y="1353594"/>
                    <a:pt x="1125824" y="1336918"/>
                  </a:cubicBezTo>
                  <a:lnTo>
                    <a:pt x="848031" y="1188880"/>
                  </a:lnTo>
                  <a:lnTo>
                    <a:pt x="531710" y="1025056"/>
                  </a:lnTo>
                  <a:lnTo>
                    <a:pt x="447615" y="981503"/>
                  </a:lnTo>
                  <a:cubicBezTo>
                    <a:pt x="338953" y="925226"/>
                    <a:pt x="300338" y="784082"/>
                    <a:pt x="361366" y="666246"/>
                  </a:cubicBezTo>
                  <a:close/>
                  <a:moveTo>
                    <a:pt x="26144" y="163836"/>
                  </a:moveTo>
                  <a:cubicBezTo>
                    <a:pt x="85309" y="49599"/>
                    <a:pt x="225879" y="4953"/>
                    <a:pt x="340117" y="64117"/>
                  </a:cubicBezTo>
                  <a:cubicBezTo>
                    <a:pt x="454354" y="123282"/>
                    <a:pt x="499000" y="263852"/>
                    <a:pt x="439836" y="378090"/>
                  </a:cubicBezTo>
                  <a:cubicBezTo>
                    <a:pt x="380671" y="492327"/>
                    <a:pt x="240101" y="536973"/>
                    <a:pt x="125863" y="477809"/>
                  </a:cubicBezTo>
                  <a:cubicBezTo>
                    <a:pt x="11625" y="418644"/>
                    <a:pt x="-33020" y="278074"/>
                    <a:pt x="26144" y="163836"/>
                  </a:cubicBezTo>
                  <a:close/>
                </a:path>
              </a:pathLst>
            </a:cu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4934276" y="511558"/>
              <a:ext cx="633828" cy="1043363"/>
            </a:xfrm>
            <a:prstGeom prst="rect">
              <a:avLst/>
            </a:prstGeom>
            <a:noFill/>
            <a:ln>
              <a:noFill/>
            </a:ln>
          </p:spPr>
          <p:txBody>
            <a:bodyPr wrap="none" lIns="182880" tIns="146304" rIns="182880" bIns="146304" rtlCol="0">
              <a:spAutoFit/>
            </a:bodyPr>
            <a:lstStyle/>
            <a:p>
              <a:pPr>
                <a:lnSpc>
                  <a:spcPct val="90000"/>
                </a:lnSpc>
                <a:spcAft>
                  <a:spcPts val="600"/>
                </a:spcAft>
              </a:pPr>
              <a:r>
                <a:rPr lang="en-US" sz="5400" b="1" spc="-300" dirty="0">
                  <a:solidFill>
                    <a:srgbClr val="B9B9B9"/>
                  </a:solidFill>
                </a:rPr>
                <a:t>?</a:t>
              </a:r>
              <a:endParaRPr lang="en-US" sz="2000" b="1" spc="-300" dirty="0">
                <a:solidFill>
                  <a:srgbClr val="B9B9B9"/>
                </a:solidFill>
              </a:endParaRPr>
            </a:p>
          </p:txBody>
        </p:sp>
      </p:grpSp>
      <p:sp>
        <p:nvSpPr>
          <p:cNvPr id="8" name="Rectangle 7"/>
          <p:cNvSpPr/>
          <p:nvPr/>
        </p:nvSpPr>
        <p:spPr bwMode="auto">
          <a:xfrm>
            <a:off x="772634" y="4532586"/>
            <a:ext cx="11219010" cy="196406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77965" y="4701011"/>
            <a:ext cx="10350288"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rgbClr val="FFFFFF"/>
                </a:solidFill>
              </a:rPr>
              <a:t>…focus on data leak prevention for personal devices, but ignore the issue on corporate owned devices where the risks are the same or worse.</a:t>
            </a:r>
          </a:p>
        </p:txBody>
      </p:sp>
      <p:sp>
        <p:nvSpPr>
          <p:cNvPr id="16" name="TextBox 15"/>
          <p:cNvSpPr txBox="1"/>
          <p:nvPr/>
        </p:nvSpPr>
        <p:spPr>
          <a:xfrm>
            <a:off x="10292357" y="678692"/>
            <a:ext cx="633828" cy="1043363"/>
          </a:xfrm>
          <a:prstGeom prst="rect">
            <a:avLst/>
          </a:prstGeom>
          <a:noFill/>
          <a:ln>
            <a:noFill/>
          </a:ln>
        </p:spPr>
        <p:txBody>
          <a:bodyPr wrap="none" lIns="182880" tIns="146304" rIns="182880" bIns="146304" rtlCol="0">
            <a:spAutoFit/>
          </a:bodyPr>
          <a:lstStyle/>
          <a:p>
            <a:pPr>
              <a:lnSpc>
                <a:spcPct val="90000"/>
              </a:lnSpc>
              <a:spcAft>
                <a:spcPts val="600"/>
              </a:spcAft>
            </a:pPr>
            <a:r>
              <a:rPr lang="en-US" sz="5400" b="1" spc="-300" dirty="0">
                <a:solidFill>
                  <a:srgbClr val="B9B9B9"/>
                </a:solidFill>
              </a:rPr>
              <a:t>?</a:t>
            </a:r>
            <a:endParaRPr lang="en-US" sz="2000" b="1" spc="-300" dirty="0">
              <a:solidFill>
                <a:srgbClr val="B9B9B9"/>
              </a:solidFill>
            </a:endParaRPr>
          </a:p>
        </p:txBody>
      </p:sp>
      <p:sp>
        <p:nvSpPr>
          <p:cNvPr id="17" name="TextBox 16"/>
          <p:cNvSpPr txBox="1"/>
          <p:nvPr/>
        </p:nvSpPr>
        <p:spPr>
          <a:xfrm>
            <a:off x="9947876" y="1097561"/>
            <a:ext cx="555280" cy="849463"/>
          </a:xfrm>
          <a:prstGeom prst="rect">
            <a:avLst/>
          </a:prstGeom>
          <a:noFill/>
          <a:ln>
            <a:noFill/>
          </a:ln>
        </p:spPr>
        <p:txBody>
          <a:bodyPr wrap="none" lIns="182880" tIns="146304" rIns="182880" bIns="146304" rtlCol="0">
            <a:spAutoFit/>
          </a:bodyPr>
          <a:lstStyle/>
          <a:p>
            <a:pPr>
              <a:lnSpc>
                <a:spcPct val="90000"/>
              </a:lnSpc>
              <a:spcAft>
                <a:spcPts val="600"/>
              </a:spcAft>
            </a:pPr>
            <a:r>
              <a:rPr lang="en-US" sz="4000" b="1" spc="-300" dirty="0">
                <a:solidFill>
                  <a:srgbClr val="B9B9B9"/>
                </a:solidFill>
              </a:rPr>
              <a:t>?</a:t>
            </a:r>
            <a:endParaRPr lang="en-US" sz="1400" b="1" spc="-300" dirty="0">
              <a:solidFill>
                <a:srgbClr val="B9B9B9"/>
              </a:solidFill>
            </a:endParaRPr>
          </a:p>
        </p:txBody>
      </p:sp>
      <p:sp>
        <p:nvSpPr>
          <p:cNvPr id="18" name="TextBox 17"/>
          <p:cNvSpPr txBox="1"/>
          <p:nvPr/>
        </p:nvSpPr>
        <p:spPr>
          <a:xfrm>
            <a:off x="10917857" y="624544"/>
            <a:ext cx="510396" cy="738664"/>
          </a:xfrm>
          <a:prstGeom prst="rect">
            <a:avLst/>
          </a:prstGeom>
          <a:noFill/>
          <a:ln>
            <a:noFill/>
          </a:ln>
        </p:spPr>
        <p:txBody>
          <a:bodyPr wrap="none" lIns="182880" tIns="146304" rIns="182880" bIns="146304" rtlCol="0">
            <a:spAutoFit/>
          </a:bodyPr>
          <a:lstStyle/>
          <a:p>
            <a:pPr>
              <a:lnSpc>
                <a:spcPct val="90000"/>
              </a:lnSpc>
              <a:spcAft>
                <a:spcPts val="600"/>
              </a:spcAft>
            </a:pPr>
            <a:r>
              <a:rPr lang="en-US" sz="3200" b="1" spc="-300" dirty="0">
                <a:solidFill>
                  <a:srgbClr val="B9B9B9"/>
                </a:solidFill>
              </a:rPr>
              <a:t>?</a:t>
            </a:r>
            <a:endParaRPr lang="en-US" sz="1100" b="1" spc="-300" dirty="0">
              <a:solidFill>
                <a:srgbClr val="B9B9B9"/>
              </a:solidFill>
            </a:endParaRPr>
          </a:p>
        </p:txBody>
      </p:sp>
      <p:sp>
        <p:nvSpPr>
          <p:cNvPr id="19" name="TextBox 18"/>
          <p:cNvSpPr txBox="1"/>
          <p:nvPr/>
        </p:nvSpPr>
        <p:spPr>
          <a:xfrm>
            <a:off x="10268167" y="162340"/>
            <a:ext cx="510396" cy="738664"/>
          </a:xfrm>
          <a:prstGeom prst="rect">
            <a:avLst/>
          </a:prstGeom>
          <a:noFill/>
          <a:ln>
            <a:noFill/>
          </a:ln>
        </p:spPr>
        <p:txBody>
          <a:bodyPr wrap="none" lIns="182880" tIns="146304" rIns="182880" bIns="146304" rtlCol="0">
            <a:spAutoFit/>
          </a:bodyPr>
          <a:lstStyle/>
          <a:p>
            <a:pPr>
              <a:lnSpc>
                <a:spcPct val="90000"/>
              </a:lnSpc>
              <a:spcAft>
                <a:spcPts val="600"/>
              </a:spcAft>
            </a:pPr>
            <a:r>
              <a:rPr lang="en-US" sz="3200" b="1" spc="-300" dirty="0">
                <a:solidFill>
                  <a:srgbClr val="B9B9B9"/>
                </a:solidFill>
              </a:rPr>
              <a:t>?</a:t>
            </a:r>
            <a:endParaRPr lang="en-US" sz="1100" b="1" spc="-300" dirty="0">
              <a:solidFill>
                <a:srgbClr val="B9B9B9"/>
              </a:solidFill>
            </a:endParaRPr>
          </a:p>
        </p:txBody>
      </p:sp>
      <p:sp>
        <p:nvSpPr>
          <p:cNvPr id="20" name="TextBox 19"/>
          <p:cNvSpPr txBox="1"/>
          <p:nvPr/>
        </p:nvSpPr>
        <p:spPr>
          <a:xfrm>
            <a:off x="9717314" y="737659"/>
            <a:ext cx="510396" cy="738664"/>
          </a:xfrm>
          <a:prstGeom prst="rect">
            <a:avLst/>
          </a:prstGeom>
          <a:noFill/>
          <a:ln>
            <a:noFill/>
          </a:ln>
        </p:spPr>
        <p:txBody>
          <a:bodyPr wrap="none" lIns="182880" tIns="146304" rIns="182880" bIns="146304" rtlCol="0">
            <a:spAutoFit/>
          </a:bodyPr>
          <a:lstStyle/>
          <a:p>
            <a:pPr>
              <a:lnSpc>
                <a:spcPct val="90000"/>
              </a:lnSpc>
              <a:spcAft>
                <a:spcPts val="600"/>
              </a:spcAft>
            </a:pPr>
            <a:r>
              <a:rPr lang="en-US" sz="3200" b="1" spc="-300" dirty="0">
                <a:solidFill>
                  <a:srgbClr val="B9B9B9"/>
                </a:solidFill>
              </a:rPr>
              <a:t>?</a:t>
            </a:r>
            <a:endParaRPr lang="en-US" sz="1100" b="1" spc="-300" dirty="0">
              <a:solidFill>
                <a:srgbClr val="B9B9B9"/>
              </a:solidFill>
            </a:endParaRPr>
          </a:p>
        </p:txBody>
      </p:sp>
    </p:spTree>
    <p:extLst>
      <p:ext uri="{BB962C8B-B14F-4D97-AF65-F5344CB8AC3E}">
        <p14:creationId xmlns:p14="http://schemas.microsoft.com/office/powerpoint/2010/main" val="1604852410"/>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v-junyo\Desktop\Dropbox\ZumTeam\Team_Resources\Design Resources\Photos\Brand Photos\Windows Brand Photos\Win13_Commercial\WIN13_Hiawatha_DellVenue8Pro_0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a:stretch/>
        </p:blipFill>
        <p:spPr bwMode="auto">
          <a:xfrm flipH="1">
            <a:off x="317" y="27170"/>
            <a:ext cx="12435840" cy="69401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1" y="788170"/>
            <a:ext cx="8980035" cy="124822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itle 1"/>
          <p:cNvSpPr txBox="1">
            <a:spLocks/>
          </p:cNvSpPr>
          <p:nvPr/>
        </p:nvSpPr>
        <p:spPr>
          <a:xfrm>
            <a:off x="338450" y="858286"/>
            <a:ext cx="8532448" cy="1107996"/>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r>
              <a:rPr sz="4000" b="1">
                <a:solidFill>
                  <a:srgbClr val="FFFFFF">
                    <a:lumMod val="95000"/>
                  </a:srgbClr>
                </a:solidFill>
                <a:latin typeface="Segoe UI"/>
              </a:rPr>
              <a:t>HOW OTHERS ARE FILLING THE GAP: PAIN POINTS</a:t>
            </a:r>
          </a:p>
        </p:txBody>
      </p:sp>
      <p:grpSp>
        <p:nvGrpSpPr>
          <p:cNvPr id="4" name="Group 3"/>
          <p:cNvGrpSpPr/>
          <p:nvPr/>
        </p:nvGrpSpPr>
        <p:grpSpPr>
          <a:xfrm>
            <a:off x="457200" y="3497262"/>
            <a:ext cx="2743200" cy="2176417"/>
            <a:chOff x="457199" y="3497262"/>
            <a:chExt cx="8698237" cy="2176417"/>
          </a:xfrm>
        </p:grpSpPr>
        <p:sp>
          <p:nvSpPr>
            <p:cNvPr id="11" name="Rectangle 10"/>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463146" y="3689393"/>
              <a:ext cx="8661804"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Switching modes and between containers</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nvGrpSpPr>
          <p:cNvPr id="10" name="Group 9"/>
          <p:cNvGrpSpPr/>
          <p:nvPr/>
        </p:nvGrpSpPr>
        <p:grpSpPr>
          <a:xfrm>
            <a:off x="3351824" y="3497262"/>
            <a:ext cx="2743200" cy="2176417"/>
            <a:chOff x="457199" y="3497262"/>
            <a:chExt cx="8698237" cy="2176417"/>
          </a:xfrm>
        </p:grpSpPr>
        <p:sp>
          <p:nvSpPr>
            <p:cNvPr id="13" name="Rectangle 12"/>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463147" y="3689393"/>
              <a:ext cx="8661804"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Users change apps to work securely</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nvGrpSpPr>
          <p:cNvPr id="17" name="Group 16"/>
          <p:cNvGrpSpPr/>
          <p:nvPr/>
        </p:nvGrpSpPr>
        <p:grpSpPr>
          <a:xfrm>
            <a:off x="6246448" y="3497262"/>
            <a:ext cx="2743200" cy="2176417"/>
            <a:chOff x="457199" y="3497262"/>
            <a:chExt cx="8698237" cy="2176417"/>
          </a:xfrm>
        </p:grpSpPr>
        <p:sp>
          <p:nvSpPr>
            <p:cNvPr id="18" name="Rectangle 17"/>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463146" y="3689393"/>
              <a:ext cx="8661804"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Experience between mobile and desktop inconsistent</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nvGrpSpPr>
          <p:cNvPr id="21" name="Group 20"/>
          <p:cNvGrpSpPr/>
          <p:nvPr/>
        </p:nvGrpSpPr>
        <p:grpSpPr>
          <a:xfrm>
            <a:off x="9141071" y="3497262"/>
            <a:ext cx="2743200" cy="2176417"/>
            <a:chOff x="457199" y="3497262"/>
            <a:chExt cx="8698237" cy="2176417"/>
          </a:xfrm>
        </p:grpSpPr>
        <p:sp>
          <p:nvSpPr>
            <p:cNvPr id="22" name="Rectangle 21"/>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463146" y="3689393"/>
              <a:ext cx="866180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Solutions are expensive</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89113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v-junyo\Desktop\Dropbox\ZumTeam\Team_Resources\Design Resources\Photos\Brand Photos\Windows Brand Photos\Win13_Commercial\WIN13_Hiawatha_DellVenue8Pro_0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a:stretch/>
        </p:blipFill>
        <p:spPr bwMode="auto">
          <a:xfrm flipH="1">
            <a:off x="635" y="27169"/>
            <a:ext cx="12435840" cy="694018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bwMode="auto">
          <a:xfrm>
            <a:off x="-318" y="788170"/>
            <a:ext cx="6495711" cy="124822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itle 1"/>
          <p:cNvSpPr txBox="1">
            <a:spLocks/>
          </p:cNvSpPr>
          <p:nvPr/>
        </p:nvSpPr>
        <p:spPr>
          <a:xfrm>
            <a:off x="298647" y="1190684"/>
            <a:ext cx="5744801" cy="553998"/>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a:r>
              <a:rPr sz="4000" b="1">
                <a:solidFill>
                  <a:srgbClr val="FFFFFF">
                    <a:lumMod val="95000"/>
                  </a:srgbClr>
                </a:solidFill>
                <a:latin typeface="Segoe UI"/>
              </a:rPr>
              <a:t>FINDING THE BALANCE</a:t>
            </a:r>
          </a:p>
        </p:txBody>
      </p:sp>
      <p:sp>
        <p:nvSpPr>
          <p:cNvPr id="28"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8" name="Group 37"/>
          <p:cNvGrpSpPr/>
          <p:nvPr/>
        </p:nvGrpSpPr>
        <p:grpSpPr>
          <a:xfrm>
            <a:off x="2355375" y="3423825"/>
            <a:ext cx="7625967" cy="2546109"/>
            <a:chOff x="1192923" y="5071953"/>
            <a:chExt cx="8698237" cy="2546109"/>
          </a:xfrm>
        </p:grpSpPr>
        <p:sp>
          <p:nvSpPr>
            <p:cNvPr id="33" name="Rectangle 32"/>
            <p:cNvSpPr/>
            <p:nvPr/>
          </p:nvSpPr>
          <p:spPr bwMode="auto">
            <a:xfrm>
              <a:off x="1192923" y="5071953"/>
              <a:ext cx="8698237" cy="2546109"/>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1192923" y="5071953"/>
              <a:ext cx="8698237" cy="1484793"/>
              <a:chOff x="1192923" y="5071953"/>
              <a:chExt cx="8698237" cy="1484793"/>
            </a:xfrm>
          </p:grpSpPr>
          <p:sp>
            <p:nvSpPr>
              <p:cNvPr id="34" name="Rectangle 33"/>
              <p:cNvSpPr/>
              <p:nvPr/>
            </p:nvSpPr>
            <p:spPr bwMode="auto">
              <a:xfrm>
                <a:off x="1192923" y="5071953"/>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1198870" y="5264084"/>
                <a:ext cx="8661803"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Without true platform-level integration, balancing experience, deployment, and cost is impossible</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grpSp>
        <p:nvGrpSpPr>
          <p:cNvPr id="14" name="Group 13"/>
          <p:cNvGrpSpPr/>
          <p:nvPr/>
        </p:nvGrpSpPr>
        <p:grpSpPr>
          <a:xfrm>
            <a:off x="1363919" y="2457781"/>
            <a:ext cx="9608879" cy="4136065"/>
            <a:chOff x="1363919" y="2457781"/>
            <a:chExt cx="9608879" cy="4136065"/>
          </a:xfrm>
        </p:grpSpPr>
        <p:grpSp>
          <p:nvGrpSpPr>
            <p:cNvPr id="29" name="Group 28"/>
            <p:cNvGrpSpPr/>
            <p:nvPr/>
          </p:nvGrpSpPr>
          <p:grpSpPr>
            <a:xfrm>
              <a:off x="1363919" y="2457781"/>
              <a:ext cx="9608879" cy="4136065"/>
              <a:chOff x="1363919" y="2457781"/>
              <a:chExt cx="9608879" cy="4136065"/>
            </a:xfrm>
          </p:grpSpPr>
          <p:grpSp>
            <p:nvGrpSpPr>
              <p:cNvPr id="22" name="Group 21"/>
              <p:cNvGrpSpPr/>
              <p:nvPr/>
            </p:nvGrpSpPr>
            <p:grpSpPr>
              <a:xfrm>
                <a:off x="1363919" y="2457781"/>
                <a:ext cx="4152279" cy="4136065"/>
                <a:chOff x="1363919" y="2457781"/>
                <a:chExt cx="4152279" cy="4136065"/>
              </a:xfrm>
            </p:grpSpPr>
            <p:grpSp>
              <p:nvGrpSpPr>
                <p:cNvPr id="4" name="Group 3"/>
                <p:cNvGrpSpPr/>
                <p:nvPr/>
              </p:nvGrpSpPr>
              <p:grpSpPr>
                <a:xfrm>
                  <a:off x="1363919" y="2457781"/>
                  <a:ext cx="4152279" cy="4136065"/>
                  <a:chOff x="457199" y="3497262"/>
                  <a:chExt cx="8698237" cy="3385892"/>
                </a:xfrm>
              </p:grpSpPr>
              <p:sp>
                <p:nvSpPr>
                  <p:cNvPr id="11" name="Rectangle 10"/>
                  <p:cNvSpPr/>
                  <p:nvPr/>
                </p:nvSpPr>
                <p:spPr bwMode="auto">
                  <a:xfrm>
                    <a:off x="457199" y="3497262"/>
                    <a:ext cx="8698237" cy="33858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609833" y="3769357"/>
                    <a:ext cx="8392969" cy="1330317"/>
                  </a:xfrm>
                  <a:prstGeom prst="rect">
                    <a:avLst/>
                  </a:prstGeom>
                  <a:noFill/>
                </p:spPr>
                <p:txBody>
                  <a:bodyPr wrap="square" lIns="182880" tIns="146304" rIns="182880" bIns="146304" rtlCol="0">
                    <a:spAutoFit/>
                  </a:bodyPr>
                  <a:lstStyle/>
                  <a:p>
                    <a:pPr>
                      <a:lnSpc>
                        <a:spcPct val="90000"/>
                      </a:lnSpc>
                    </a:pPr>
                    <a:r>
                      <a:rPr lang="en-US" sz="2400" dirty="0">
                        <a:gradFill>
                          <a:gsLst>
                            <a:gs pos="2917">
                              <a:srgbClr val="505050"/>
                            </a:gs>
                            <a:gs pos="30000">
                              <a:srgbClr val="505050"/>
                            </a:gs>
                          </a:gsLst>
                          <a:lin ang="5400000" scaled="0"/>
                        </a:gradFill>
                      </a:rPr>
                      <a:t>Compromised user experience</a:t>
                    </a:r>
                  </a:p>
                  <a:p>
                    <a:pPr>
                      <a:lnSpc>
                        <a:spcPct val="90000"/>
                      </a:lnSpc>
                    </a:pPr>
                    <a:r>
                      <a:rPr lang="en-US" sz="2400" dirty="0">
                        <a:gradFill>
                          <a:gsLst>
                            <a:gs pos="2917">
                              <a:srgbClr val="505050"/>
                            </a:gs>
                            <a:gs pos="30000">
                              <a:srgbClr val="505050"/>
                            </a:gs>
                          </a:gsLst>
                          <a:lin ang="5400000" scaled="0"/>
                        </a:gradFill>
                      </a:rPr>
                      <a:t>ease of deployment, </a:t>
                    </a:r>
                  </a:p>
                  <a:p>
                    <a:pPr>
                      <a:lnSpc>
                        <a:spcPct val="90000"/>
                      </a:lnSpc>
                    </a:pPr>
                    <a:r>
                      <a:rPr lang="en-US" sz="2400" dirty="0">
                        <a:gradFill>
                          <a:gsLst>
                            <a:gs pos="2917">
                              <a:srgbClr val="505050"/>
                            </a:gs>
                            <a:gs pos="30000">
                              <a:srgbClr val="505050"/>
                            </a:gs>
                          </a:gsLst>
                          <a:lin ang="5400000" scaled="0"/>
                        </a:gradFill>
                      </a:rPr>
                      <a:t>lowest cost</a:t>
                    </a:r>
                  </a:p>
                </p:txBody>
              </p:sp>
            </p:grpSp>
            <p:pic>
              <p:nvPicPr>
                <p:cNvPr id="5" name="Snagit_PPTB7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771" y="4679212"/>
                  <a:ext cx="904762" cy="533333"/>
                </a:xfrm>
                <a:prstGeom prst="rect">
                  <a:avLst/>
                </a:prstGeom>
              </p:spPr>
            </p:pic>
          </p:grpSp>
          <p:grpSp>
            <p:nvGrpSpPr>
              <p:cNvPr id="20" name="Group 19"/>
              <p:cNvGrpSpPr/>
              <p:nvPr/>
            </p:nvGrpSpPr>
            <p:grpSpPr>
              <a:xfrm>
                <a:off x="6820519" y="2457781"/>
                <a:ext cx="4152279" cy="4136065"/>
                <a:chOff x="6820519" y="2457781"/>
                <a:chExt cx="4152279" cy="4136065"/>
              </a:xfrm>
            </p:grpSpPr>
            <p:grpSp>
              <p:nvGrpSpPr>
                <p:cNvPr id="16" name="Group 15"/>
                <p:cNvGrpSpPr/>
                <p:nvPr/>
              </p:nvGrpSpPr>
              <p:grpSpPr>
                <a:xfrm>
                  <a:off x="6820519" y="2457781"/>
                  <a:ext cx="4152279" cy="4136065"/>
                  <a:chOff x="457199" y="3497262"/>
                  <a:chExt cx="8698237" cy="4136065"/>
                </a:xfrm>
              </p:grpSpPr>
              <p:sp>
                <p:nvSpPr>
                  <p:cNvPr id="17" name="Rectangle 16"/>
                  <p:cNvSpPr/>
                  <p:nvPr/>
                </p:nvSpPr>
                <p:spPr bwMode="auto">
                  <a:xfrm>
                    <a:off x="457199" y="3551360"/>
                    <a:ext cx="8698237" cy="40819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1030964" y="3861055"/>
                    <a:ext cx="7703344" cy="1292662"/>
                  </a:xfrm>
                  <a:prstGeom prst="rect">
                    <a:avLst/>
                  </a:prstGeom>
                  <a:noFill/>
                </p:spPr>
                <p:txBody>
                  <a:bodyPr wrap="square" lIns="182880" tIns="146304" rIns="182880" bIns="146304" rtlCol="0">
                    <a:spAutoFit/>
                  </a:bodyPr>
                  <a:lstStyle/>
                  <a:p>
                    <a:pPr algn="r">
                      <a:lnSpc>
                        <a:spcPct val="90000"/>
                      </a:lnSpc>
                    </a:pPr>
                    <a:r>
                      <a:rPr lang="en-US" sz="2400" dirty="0">
                        <a:gradFill>
                          <a:gsLst>
                            <a:gs pos="2917">
                              <a:srgbClr val="505050"/>
                            </a:gs>
                            <a:gs pos="30000">
                              <a:srgbClr val="505050"/>
                            </a:gs>
                          </a:gsLst>
                          <a:lin ang="5400000" scaled="0"/>
                        </a:gradFill>
                      </a:rPr>
                      <a:t>Better user experience, </a:t>
                    </a:r>
                  </a:p>
                  <a:p>
                    <a:pPr algn="r">
                      <a:lnSpc>
                        <a:spcPct val="90000"/>
                      </a:lnSpc>
                    </a:pPr>
                    <a:r>
                      <a:rPr lang="en-US" sz="2400" dirty="0">
                        <a:gradFill>
                          <a:gsLst>
                            <a:gs pos="2917">
                              <a:srgbClr val="505050"/>
                            </a:gs>
                            <a:gs pos="30000">
                              <a:srgbClr val="505050"/>
                            </a:gs>
                          </a:gsLst>
                          <a:lin ang="5400000" scaled="0"/>
                        </a:gradFill>
                      </a:rPr>
                      <a:t>difficult to deploy, higher cost</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pic>
              <p:nvPicPr>
                <p:cNvPr id="7" name="Snagit_PPTF01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3439" y="4577360"/>
                  <a:ext cx="822960" cy="822960"/>
                </a:xfrm>
                <a:prstGeom prst="rect">
                  <a:avLst/>
                </a:prstGeom>
              </p:spPr>
            </p:pic>
            <p:pic>
              <p:nvPicPr>
                <p:cNvPr id="9" name="Snagit_PPT6B34"/>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814043" y="4347633"/>
                  <a:ext cx="1796853" cy="600000"/>
                </a:xfrm>
                <a:prstGeom prst="rect">
                  <a:avLst/>
                </a:prstGeom>
              </p:spPr>
            </p:pic>
            <p:pic>
              <p:nvPicPr>
                <p:cNvPr id="10" name="Snagit_PPT279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6438" y="5759244"/>
                  <a:ext cx="742469" cy="457200"/>
                </a:xfrm>
                <a:prstGeom prst="rect">
                  <a:avLst/>
                </a:prstGeom>
              </p:spPr>
            </p:pic>
            <p:pic>
              <p:nvPicPr>
                <p:cNvPr id="13" name="Snagit_PPT9F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9241" y="5147947"/>
                  <a:ext cx="840620" cy="602568"/>
                </a:xfrm>
                <a:prstGeom prst="rect">
                  <a:avLst/>
                </a:prstGeom>
              </p:spPr>
            </p:pic>
            <p:pic>
              <p:nvPicPr>
                <p:cNvPr id="15" name="Snagit_PPTE6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9915" y="5960506"/>
                  <a:ext cx="1504270" cy="308913"/>
                </a:xfrm>
                <a:prstGeom prst="rect">
                  <a:avLst/>
                </a:prstGeom>
              </p:spPr>
            </p:pic>
          </p:grpSp>
          <p:sp>
            <p:nvSpPr>
              <p:cNvPr id="31" name="Oval 30"/>
              <p:cNvSpPr/>
              <p:nvPr/>
            </p:nvSpPr>
            <p:spPr bwMode="auto">
              <a:xfrm>
                <a:off x="5242936" y="2911003"/>
                <a:ext cx="1850846" cy="1850846"/>
              </a:xfrm>
              <a:prstGeom prst="ellipse">
                <a:avLst/>
              </a:prstGeom>
              <a:solidFill>
                <a:srgbClr val="FFFFFF"/>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0" b="1" dirty="0">
                    <a:solidFill>
                      <a:srgbClr val="0072C6"/>
                    </a:solidFill>
                    <a:ea typeface="Segoe UI" pitchFamily="34" charset="0"/>
                    <a:cs typeface="Segoe UI" pitchFamily="34" charset="0"/>
                  </a:rPr>
                  <a:t>OR</a:t>
                </a:r>
              </a:p>
            </p:txBody>
          </p:sp>
        </p:grpSp>
        <p:pic>
          <p:nvPicPr>
            <p:cNvPr id="6" name="Snagit_PPT54FA"/>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4301" y="5496214"/>
              <a:ext cx="1607398" cy="683307"/>
            </a:xfrm>
            <a:prstGeom prst="rect">
              <a:avLst/>
            </a:prstGeom>
          </p:spPr>
        </p:pic>
        <p:pic>
          <p:nvPicPr>
            <p:cNvPr id="2" name="Snagit_PPT7A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19008" y="4545022"/>
              <a:ext cx="1119099" cy="1119099"/>
            </a:xfrm>
            <a:prstGeom prst="rect">
              <a:avLst/>
            </a:prstGeom>
          </p:spPr>
        </p:pic>
      </p:grpSp>
    </p:spTree>
    <p:extLst>
      <p:ext uri="{BB962C8B-B14F-4D97-AF65-F5344CB8AC3E}">
        <p14:creationId xmlns:p14="http://schemas.microsoft.com/office/powerpoint/2010/main" val="215873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bwMode="auto">
          <a:xfrm>
            <a:off x="6346279" y="1233981"/>
            <a:ext cx="3126914" cy="3126914"/>
          </a:xfrm>
          <a:prstGeom prst="ellipse">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Oval 9"/>
          <p:cNvSpPr/>
          <p:nvPr/>
        </p:nvSpPr>
        <p:spPr bwMode="auto">
          <a:xfrm>
            <a:off x="8474533" y="1233981"/>
            <a:ext cx="3126914" cy="3126914"/>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Oval 8"/>
          <p:cNvSpPr/>
          <p:nvPr/>
        </p:nvSpPr>
        <p:spPr bwMode="auto">
          <a:xfrm>
            <a:off x="7344939" y="2938936"/>
            <a:ext cx="3126914" cy="312691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Freeform 17"/>
          <p:cNvSpPr/>
          <p:nvPr/>
        </p:nvSpPr>
        <p:spPr bwMode="auto">
          <a:xfrm>
            <a:off x="8474533" y="1654277"/>
            <a:ext cx="998660" cy="2286322"/>
          </a:xfrm>
          <a:custGeom>
            <a:avLst/>
            <a:gdLst>
              <a:gd name="connsiteX0" fmla="*/ 499330 w 998660"/>
              <a:gd name="connsiteY0" fmla="*/ 0 h 2286322"/>
              <a:gd name="connsiteX1" fmla="*/ 540734 w 998660"/>
              <a:gd name="connsiteY1" fmla="*/ 37630 h 2286322"/>
              <a:gd name="connsiteX2" fmla="*/ 998660 w 998660"/>
              <a:gd name="connsiteY2" fmla="*/ 1143161 h 2286322"/>
              <a:gd name="connsiteX3" fmla="*/ 540734 w 998660"/>
              <a:gd name="connsiteY3" fmla="*/ 2248692 h 2286322"/>
              <a:gd name="connsiteX4" fmla="*/ 499330 w 998660"/>
              <a:gd name="connsiteY4" fmla="*/ 2286322 h 2286322"/>
              <a:gd name="connsiteX5" fmla="*/ 457926 w 998660"/>
              <a:gd name="connsiteY5" fmla="*/ 2248692 h 2286322"/>
              <a:gd name="connsiteX6" fmla="*/ 0 w 998660"/>
              <a:gd name="connsiteY6" fmla="*/ 1143161 h 2286322"/>
              <a:gd name="connsiteX7" fmla="*/ 457926 w 998660"/>
              <a:gd name="connsiteY7" fmla="*/ 37630 h 228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8660" h="2286322">
                <a:moveTo>
                  <a:pt x="499330" y="0"/>
                </a:moveTo>
                <a:lnTo>
                  <a:pt x="540734" y="37630"/>
                </a:lnTo>
                <a:cubicBezTo>
                  <a:pt x="823664" y="320560"/>
                  <a:pt x="998660" y="711425"/>
                  <a:pt x="998660" y="1143161"/>
                </a:cubicBezTo>
                <a:cubicBezTo>
                  <a:pt x="998660" y="1574898"/>
                  <a:pt x="823664" y="1965762"/>
                  <a:pt x="540734" y="2248692"/>
                </a:cubicBezTo>
                <a:lnTo>
                  <a:pt x="499330" y="2286322"/>
                </a:lnTo>
                <a:lnTo>
                  <a:pt x="457926" y="2248692"/>
                </a:lnTo>
                <a:cubicBezTo>
                  <a:pt x="174996" y="1965762"/>
                  <a:pt x="0" y="1574898"/>
                  <a:pt x="0" y="1143161"/>
                </a:cubicBezTo>
                <a:cubicBezTo>
                  <a:pt x="0" y="711425"/>
                  <a:pt x="174996" y="320560"/>
                  <a:pt x="457926" y="37630"/>
                </a:cubicBezTo>
                <a:close/>
              </a:path>
            </a:pathLst>
          </a:custGeom>
          <a:solidFill>
            <a:schemeClr val="accent3">
              <a:lumMod val="5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Freeform 20"/>
          <p:cNvSpPr/>
          <p:nvPr/>
        </p:nvSpPr>
        <p:spPr bwMode="auto">
          <a:xfrm>
            <a:off x="7365376" y="2938937"/>
            <a:ext cx="2087383" cy="1421959"/>
          </a:xfrm>
          <a:custGeom>
            <a:avLst/>
            <a:gdLst>
              <a:gd name="connsiteX0" fmla="*/ 1543021 w 2087383"/>
              <a:gd name="connsiteY0" fmla="*/ 0 h 1421959"/>
              <a:gd name="connsiteX1" fmla="*/ 2007945 w 2087383"/>
              <a:gd name="connsiteY1" fmla="*/ 70290 h 1421959"/>
              <a:gd name="connsiteX2" fmla="*/ 2087383 w 2087383"/>
              <a:gd name="connsiteY2" fmla="*/ 99365 h 1421959"/>
              <a:gd name="connsiteX3" fmla="*/ 2076054 w 2087383"/>
              <a:gd name="connsiteY3" fmla="*/ 173593 h 1421959"/>
              <a:gd name="connsiteX4" fmla="*/ 544361 w 2087383"/>
              <a:gd name="connsiteY4" fmla="*/ 1421959 h 1421959"/>
              <a:gd name="connsiteX5" fmla="*/ 79437 w 2087383"/>
              <a:gd name="connsiteY5" fmla="*/ 1351669 h 1421959"/>
              <a:gd name="connsiteX6" fmla="*/ 0 w 2087383"/>
              <a:gd name="connsiteY6" fmla="*/ 1322595 h 1421959"/>
              <a:gd name="connsiteX7" fmla="*/ 11328 w 2087383"/>
              <a:gd name="connsiteY7" fmla="*/ 1248366 h 1421959"/>
              <a:gd name="connsiteX8" fmla="*/ 1543021 w 2087383"/>
              <a:gd name="connsiteY8" fmla="*/ 0 h 14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383" h="1421959">
                <a:moveTo>
                  <a:pt x="1543021" y="0"/>
                </a:moveTo>
                <a:cubicBezTo>
                  <a:pt x="1704922" y="0"/>
                  <a:pt x="1861076" y="24609"/>
                  <a:pt x="2007945" y="70290"/>
                </a:cubicBezTo>
                <a:lnTo>
                  <a:pt x="2087383" y="99365"/>
                </a:lnTo>
                <a:lnTo>
                  <a:pt x="2076054" y="173593"/>
                </a:lnTo>
                <a:cubicBezTo>
                  <a:pt x="1930267" y="886034"/>
                  <a:pt x="1299900" y="1421959"/>
                  <a:pt x="544361" y="1421959"/>
                </a:cubicBezTo>
                <a:cubicBezTo>
                  <a:pt x="382460" y="1421959"/>
                  <a:pt x="226307" y="1397350"/>
                  <a:pt x="79437" y="1351669"/>
                </a:cubicBezTo>
                <a:lnTo>
                  <a:pt x="0" y="1322595"/>
                </a:lnTo>
                <a:lnTo>
                  <a:pt x="11328" y="1248366"/>
                </a:lnTo>
                <a:cubicBezTo>
                  <a:pt x="157115" y="535925"/>
                  <a:pt x="787482" y="0"/>
                  <a:pt x="1543021" y="0"/>
                </a:cubicBezTo>
                <a:close/>
              </a:path>
            </a:pathLst>
          </a:custGeom>
          <a:solidFill>
            <a:schemeClr val="accent3">
              <a:lumMod val="5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Freeform 23"/>
          <p:cNvSpPr/>
          <p:nvPr/>
        </p:nvSpPr>
        <p:spPr bwMode="auto">
          <a:xfrm>
            <a:off x="8488754" y="2938937"/>
            <a:ext cx="1968878" cy="1421959"/>
          </a:xfrm>
          <a:custGeom>
            <a:avLst/>
            <a:gdLst>
              <a:gd name="connsiteX0" fmla="*/ 419642 w 1968878"/>
              <a:gd name="connsiteY0" fmla="*/ 0 h 1421959"/>
              <a:gd name="connsiteX1" fmla="*/ 1951335 w 1968878"/>
              <a:gd name="connsiteY1" fmla="*/ 1248366 h 1421959"/>
              <a:gd name="connsiteX2" fmla="*/ 1968878 w 1968878"/>
              <a:gd name="connsiteY2" fmla="*/ 1363313 h 1421959"/>
              <a:gd name="connsiteX3" fmla="*/ 1864327 w 1968878"/>
              <a:gd name="connsiteY3" fmla="*/ 1390195 h 1421959"/>
              <a:gd name="connsiteX4" fmla="*/ 1549236 w 1968878"/>
              <a:gd name="connsiteY4" fmla="*/ 1421959 h 1421959"/>
              <a:gd name="connsiteX5" fmla="*/ 17543 w 1968878"/>
              <a:gd name="connsiteY5" fmla="*/ 173593 h 1421959"/>
              <a:gd name="connsiteX6" fmla="*/ 0 w 1968878"/>
              <a:gd name="connsiteY6" fmla="*/ 58647 h 1421959"/>
              <a:gd name="connsiteX7" fmla="*/ 104551 w 1968878"/>
              <a:gd name="connsiteY7" fmla="*/ 31764 h 1421959"/>
              <a:gd name="connsiteX8" fmla="*/ 419642 w 1968878"/>
              <a:gd name="connsiteY8" fmla="*/ 0 h 14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8878" h="1421959">
                <a:moveTo>
                  <a:pt x="419642" y="0"/>
                </a:moveTo>
                <a:cubicBezTo>
                  <a:pt x="1175181" y="0"/>
                  <a:pt x="1805548" y="535925"/>
                  <a:pt x="1951335" y="1248366"/>
                </a:cubicBezTo>
                <a:lnTo>
                  <a:pt x="1968878" y="1363313"/>
                </a:lnTo>
                <a:lnTo>
                  <a:pt x="1864327" y="1390195"/>
                </a:lnTo>
                <a:cubicBezTo>
                  <a:pt x="1762550" y="1411022"/>
                  <a:pt x="1657170" y="1421959"/>
                  <a:pt x="1549236" y="1421959"/>
                </a:cubicBezTo>
                <a:cubicBezTo>
                  <a:pt x="793697" y="1421959"/>
                  <a:pt x="163330" y="886034"/>
                  <a:pt x="17543" y="173593"/>
                </a:cubicBezTo>
                <a:lnTo>
                  <a:pt x="0" y="58647"/>
                </a:lnTo>
                <a:lnTo>
                  <a:pt x="104551" y="31764"/>
                </a:lnTo>
                <a:cubicBezTo>
                  <a:pt x="206328" y="10937"/>
                  <a:pt x="311708" y="0"/>
                  <a:pt x="419642" y="0"/>
                </a:cubicBezTo>
                <a:close/>
              </a:path>
            </a:pathLst>
          </a:custGeom>
          <a:solidFill>
            <a:schemeClr val="accent3">
              <a:lumMod val="5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 name="TextBox 12"/>
          <p:cNvSpPr txBox="1"/>
          <p:nvPr/>
        </p:nvSpPr>
        <p:spPr>
          <a:xfrm>
            <a:off x="9474331" y="2230168"/>
            <a:ext cx="2008622" cy="66479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Information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Protection</a:t>
            </a:r>
          </a:p>
        </p:txBody>
      </p:sp>
      <p:sp>
        <p:nvSpPr>
          <p:cNvPr id="11" name="TextBox 10"/>
          <p:cNvSpPr txBox="1"/>
          <p:nvPr/>
        </p:nvSpPr>
        <p:spPr>
          <a:xfrm>
            <a:off x="6628087" y="2230169"/>
            <a:ext cx="1673276" cy="664797"/>
          </a:xfrm>
          <a:prstGeom prst="rect">
            <a:avLst/>
          </a:prstGeom>
          <a:noFill/>
        </p:spPr>
        <p:txBody>
          <a:bodyPr wrap="square" lIns="0" tIns="0" rIns="0" bIns="0" rtlCol="0">
            <a:spAutoFit/>
          </a:bodyPr>
          <a:lstStyle/>
          <a:p>
            <a:pPr marL="0" marR="0" lvl="0" indent="0" algn="ctr" defTabSz="914277" eaLnBrk="1" fontAlgn="auto" latinLnBrk="0" hangingPunct="1">
              <a:lnSpc>
                <a:spcPct val="90000"/>
              </a:lnSpc>
              <a:spcBef>
                <a:spcPct val="0"/>
              </a:spcBef>
              <a:spcAft>
                <a:spcPts val="60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Secure Identities</a:t>
            </a:r>
          </a:p>
        </p:txBody>
      </p:sp>
      <p:sp>
        <p:nvSpPr>
          <p:cNvPr id="12" name="TextBox 11"/>
          <p:cNvSpPr txBox="1"/>
          <p:nvPr/>
        </p:nvSpPr>
        <p:spPr>
          <a:xfrm>
            <a:off x="7909736" y="4548574"/>
            <a:ext cx="1888683" cy="66479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Threat Resistance</a:t>
            </a:r>
          </a:p>
        </p:txBody>
      </p:sp>
      <p:sp>
        <p:nvSpPr>
          <p:cNvPr id="15" name="Freeform 11"/>
          <p:cNvSpPr>
            <a:spLocks noEditPoints="1"/>
          </p:cNvSpPr>
          <p:nvPr/>
        </p:nvSpPr>
        <p:spPr bwMode="auto">
          <a:xfrm>
            <a:off x="8695160" y="3045312"/>
            <a:ext cx="594681" cy="655319"/>
          </a:xfrm>
          <a:custGeom>
            <a:avLst/>
            <a:gdLst>
              <a:gd name="T0" fmla="*/ 881 w 966"/>
              <a:gd name="T1" fmla="*/ 82 h 968"/>
              <a:gd name="T2" fmla="*/ 669 w 966"/>
              <a:gd name="T3" fmla="*/ 99 h 968"/>
              <a:gd name="T4" fmla="*/ 483 w 966"/>
              <a:gd name="T5" fmla="*/ 0 h 968"/>
              <a:gd name="T6" fmla="*/ 297 w 966"/>
              <a:gd name="T7" fmla="*/ 99 h 968"/>
              <a:gd name="T8" fmla="*/ 85 w 966"/>
              <a:gd name="T9" fmla="*/ 82 h 968"/>
              <a:gd name="T10" fmla="*/ 79 w 966"/>
              <a:gd name="T11" fmla="*/ 554 h 968"/>
              <a:gd name="T12" fmla="*/ 483 w 966"/>
              <a:gd name="T13" fmla="*/ 968 h 968"/>
              <a:gd name="T14" fmla="*/ 887 w 966"/>
              <a:gd name="T15" fmla="*/ 554 h 968"/>
              <a:gd name="T16" fmla="*/ 881 w 966"/>
              <a:gd name="T17" fmla="*/ 82 h 968"/>
              <a:gd name="T18" fmla="*/ 797 w 966"/>
              <a:gd name="T19" fmla="*/ 578 h 968"/>
              <a:gd name="T20" fmla="*/ 483 w 966"/>
              <a:gd name="T21" fmla="*/ 877 h 968"/>
              <a:gd name="T22" fmla="*/ 169 w 966"/>
              <a:gd name="T23" fmla="*/ 578 h 968"/>
              <a:gd name="T24" fmla="*/ 793 w 966"/>
              <a:gd name="T25" fmla="*/ 238 h 968"/>
              <a:gd name="T26" fmla="*/ 797 w 966"/>
              <a:gd name="T27" fmla="*/ 57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6" h="968">
                <a:moveTo>
                  <a:pt x="881" y="82"/>
                </a:moveTo>
                <a:cubicBezTo>
                  <a:pt x="881" y="82"/>
                  <a:pt x="775" y="127"/>
                  <a:pt x="669" y="99"/>
                </a:cubicBezTo>
                <a:cubicBezTo>
                  <a:pt x="563" y="71"/>
                  <a:pt x="483" y="0"/>
                  <a:pt x="483" y="0"/>
                </a:cubicBezTo>
                <a:cubicBezTo>
                  <a:pt x="483" y="0"/>
                  <a:pt x="403" y="71"/>
                  <a:pt x="297" y="99"/>
                </a:cubicBezTo>
                <a:cubicBezTo>
                  <a:pt x="191" y="127"/>
                  <a:pt x="85" y="82"/>
                  <a:pt x="85" y="82"/>
                </a:cubicBezTo>
                <a:cubicBezTo>
                  <a:pt x="85" y="82"/>
                  <a:pt x="0" y="334"/>
                  <a:pt x="79" y="554"/>
                </a:cubicBezTo>
                <a:cubicBezTo>
                  <a:pt x="158" y="774"/>
                  <a:pt x="422" y="968"/>
                  <a:pt x="483" y="968"/>
                </a:cubicBezTo>
                <a:cubicBezTo>
                  <a:pt x="544" y="968"/>
                  <a:pt x="808" y="774"/>
                  <a:pt x="887" y="554"/>
                </a:cubicBezTo>
                <a:cubicBezTo>
                  <a:pt x="966" y="334"/>
                  <a:pt x="881" y="82"/>
                  <a:pt x="881" y="82"/>
                </a:cubicBezTo>
                <a:close/>
                <a:moveTo>
                  <a:pt x="797" y="578"/>
                </a:moveTo>
                <a:cubicBezTo>
                  <a:pt x="736" y="736"/>
                  <a:pt x="530" y="877"/>
                  <a:pt x="483" y="877"/>
                </a:cubicBezTo>
                <a:cubicBezTo>
                  <a:pt x="436" y="877"/>
                  <a:pt x="229" y="737"/>
                  <a:pt x="169" y="578"/>
                </a:cubicBezTo>
                <a:cubicBezTo>
                  <a:pt x="169" y="578"/>
                  <a:pt x="339" y="297"/>
                  <a:pt x="793" y="238"/>
                </a:cubicBezTo>
                <a:cubicBezTo>
                  <a:pt x="793" y="238"/>
                  <a:pt x="859" y="419"/>
                  <a:pt x="797" y="578"/>
                </a:cubicBezTo>
                <a:close/>
              </a:path>
            </a:pathLst>
          </a:custGeom>
          <a:solidFill>
            <a:schemeClr val="bg1"/>
          </a:solidFill>
          <a:ln>
            <a:noFill/>
          </a:ln>
        </p:spPr>
        <p:txBody>
          <a:bodyPr vert="horz" wrap="square" lIns="91431" tIns="45716" rIns="91431" bIns="4571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Rectangle 1"/>
          <p:cNvSpPr/>
          <p:nvPr/>
        </p:nvSpPr>
        <p:spPr>
          <a:xfrm>
            <a:off x="407727" y="2066101"/>
            <a:ext cx="5090765" cy="2308324"/>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
                <a:srgbClr val="00BCF2"/>
              </a:buClr>
              <a:buSzTx/>
              <a:buFontTx/>
              <a:buNone/>
              <a:tabLst/>
              <a:defRPr/>
            </a:pPr>
            <a:r>
              <a:rPr kumimoji="0" lang="en-US" sz="4000" i="0" u="none" strike="noStrike" kern="0" cap="none" spc="-100" normalizeH="0" baseline="0" noProof="0" dirty="0">
                <a:ln w="3175">
                  <a:noFill/>
                </a:ln>
                <a:solidFill>
                  <a:srgbClr val="505050"/>
                </a:solidFill>
                <a:effectLst/>
                <a:uLnTx/>
                <a:uFillTx/>
              </a:rPr>
              <a:t>Threat resistance improvements offer market leading capability </a:t>
            </a:r>
          </a:p>
        </p:txBody>
      </p:sp>
      <p:sp>
        <p:nvSpPr>
          <p:cNvPr id="16"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rgbClr val="FFFFFF"/>
          </a:solidFill>
          <a:ln w="1079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21471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64" presetClass="path" presetSubtype="0" accel="50000" decel="50000" fill="hold" grpId="0" nodeType="withEffect">
                                  <p:stCondLst>
                                    <p:cond delay="0"/>
                                  </p:stCondLst>
                                  <p:childTnLst>
                                    <p:animMotion origin="layout" path="M 3.14016E-6 -4.97503E-6 L 0.00868 -0.32841 " pathEditMode="relative" rAng="0" ptsTypes="AA">
                                      <p:cBhvr>
                                        <p:cTn id="27" dur="2000" fill="hold"/>
                                        <p:tgtEl>
                                          <p:spTgt spid="12"/>
                                        </p:tgtEl>
                                        <p:attrNameLst>
                                          <p:attrName>ppt_x</p:attrName>
                                          <p:attrName>ppt_y</p:attrName>
                                        </p:attrNameLst>
                                      </p:cBhvr>
                                      <p:rCtr x="434" y="-16432"/>
                                    </p:animMotion>
                                  </p:childTnLst>
                                </p:cTn>
                              </p:par>
                              <p:par>
                                <p:cTn id="28" presetID="64" presetClass="path" presetSubtype="0" accel="50000" decel="50000" fill="hold" grpId="0" nodeType="withEffect">
                                  <p:stCondLst>
                                    <p:cond delay="0"/>
                                  </p:stCondLst>
                                  <p:childTnLst>
                                    <p:animMotion origin="layout" path="M 3.08399E-6 2.27417E-6 L 0.00434 -0.29619 " pathEditMode="relative" rAng="0" ptsTypes="AA">
                                      <p:cBhvr>
                                        <p:cTn id="29" dur="2000" fill="hold"/>
                                        <p:tgtEl>
                                          <p:spTgt spid="9"/>
                                        </p:tgtEl>
                                        <p:attrNameLst>
                                          <p:attrName>ppt_x</p:attrName>
                                          <p:attrName>ppt_y</p:attrName>
                                        </p:attrNameLst>
                                      </p:cBhvr>
                                      <p:rCtr x="217" y="-148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P spid="18" grpId="0" animBg="1"/>
      <p:bldP spid="21" grpId="0" animBg="1"/>
      <p:bldP spid="24" grpId="0" animBg="1"/>
      <p:bldP spid="13"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v-junyo\Desktop\Dropbox\ZumTeam\Team_Resources\Design Resources\Photos\Brand Photos\Windows Brand Photos\Win13_Commercial\WIN13_Hiawatha_DellVenue8Pro_0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a:stretch/>
        </p:blipFill>
        <p:spPr bwMode="auto">
          <a:xfrm flipH="1">
            <a:off x="317" y="27170"/>
            <a:ext cx="12435840" cy="69401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0" y="788170"/>
            <a:ext cx="4439653" cy="124822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itle 1"/>
          <p:cNvSpPr txBox="1">
            <a:spLocks/>
          </p:cNvSpPr>
          <p:nvPr/>
        </p:nvSpPr>
        <p:spPr>
          <a:xfrm>
            <a:off x="1125366" y="1190684"/>
            <a:ext cx="3903834" cy="553998"/>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r>
              <a:rPr sz="4000" b="1">
                <a:solidFill>
                  <a:srgbClr val="FFFFFF">
                    <a:lumMod val="95000"/>
                  </a:srgbClr>
                </a:solidFill>
                <a:latin typeface="Segoe UI"/>
              </a:rPr>
              <a:t>OUR VISION</a:t>
            </a:r>
          </a:p>
        </p:txBody>
      </p:sp>
      <p:sp>
        <p:nvSpPr>
          <p:cNvPr id="11" name="Rectangle 10"/>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463146" y="3689393"/>
            <a:ext cx="8661803"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Integrate data protection at the platform level to protect corporate data against inadvertent disclosure to unauthorized users and public services through </a:t>
            </a:r>
            <a:r>
              <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email, social media </a:t>
            </a:r>
            <a:r>
              <a:rPr lang="en-US" sz="2400" dirty="0">
                <a:gradFill>
                  <a:gsLst>
                    <a:gs pos="2917">
                      <a:srgbClr val="505050"/>
                    </a:gs>
                    <a:gs pos="30000">
                      <a:srgbClr val="505050"/>
                    </a:gs>
                  </a:gsLst>
                  <a:lin ang="5400000" scaled="0"/>
                </a:gradFill>
              </a:rPr>
              <a:t>and</a:t>
            </a:r>
            <a:r>
              <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 public cloud</a:t>
            </a:r>
          </a:p>
        </p:txBody>
      </p:sp>
    </p:spTree>
    <p:extLst>
      <p:ext uri="{BB962C8B-B14F-4D97-AF65-F5344CB8AC3E}">
        <p14:creationId xmlns:p14="http://schemas.microsoft.com/office/powerpoint/2010/main" val="145759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03237" y="3268662"/>
            <a:ext cx="5639753" cy="3384132"/>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nSpc>
                <a:spcPct val="100000"/>
              </a:lnSpc>
              <a:spcBef>
                <a:spcPts val="1200"/>
              </a:spcBef>
            </a:pPr>
            <a:r>
              <a:rPr sz="2800" dirty="0">
                <a:solidFill>
                  <a:prstClr val="white"/>
                </a:solidFill>
              </a:rPr>
              <a:t>Protection everywhere (at rest, in transit, across devices, storage location...</a:t>
            </a:r>
            <a:r>
              <a:rPr sz="2800" i="1" dirty="0">
                <a:solidFill>
                  <a:prstClr val="white"/>
                </a:solidFill>
              </a:rPr>
              <a:t>everywhere</a:t>
            </a:r>
            <a:r>
              <a:rPr sz="2800" dirty="0">
                <a:solidFill>
                  <a:prstClr val="white"/>
                </a:solidFill>
              </a:rPr>
              <a:t>)</a:t>
            </a:r>
          </a:p>
          <a:p>
            <a:pPr>
              <a:lnSpc>
                <a:spcPct val="100000"/>
              </a:lnSpc>
              <a:spcBef>
                <a:spcPts val="1200"/>
              </a:spcBef>
            </a:pPr>
            <a:r>
              <a:rPr sz="2800" dirty="0">
                <a:solidFill>
                  <a:prstClr val="white"/>
                </a:solidFill>
              </a:rPr>
              <a:t>Enable wipe and other management fundamentals</a:t>
            </a:r>
          </a:p>
          <a:p>
            <a:pPr>
              <a:lnSpc>
                <a:spcPct val="100000"/>
              </a:lnSpc>
              <a:spcBef>
                <a:spcPts val="1200"/>
              </a:spcBef>
            </a:pPr>
            <a:r>
              <a:rPr sz="2800" dirty="0">
                <a:solidFill>
                  <a:prstClr val="white"/>
                </a:solidFill>
              </a:rPr>
              <a:t>Supported by all the apps you use, fully integrated experience</a:t>
            </a:r>
          </a:p>
        </p:txBody>
      </p:sp>
      <p:sp>
        <p:nvSpPr>
          <p:cNvPr id="3" name="Rectangle 2"/>
          <p:cNvSpPr/>
          <p:nvPr/>
        </p:nvSpPr>
        <p:spPr>
          <a:xfrm>
            <a:off x="503238" y="2773420"/>
            <a:ext cx="1057982" cy="276999"/>
          </a:xfrm>
          <a:prstGeom prst="rect">
            <a:avLst/>
          </a:prstGeom>
        </p:spPr>
        <p:txBody>
          <a:bodyPr wrap="none" lIns="0" tIns="0" rIns="0" bIns="0">
            <a:spAutoFit/>
          </a:bodyPr>
          <a:lstStyle/>
          <a:p>
            <a:pPr>
              <a:spcBef>
                <a:spcPts val="1224"/>
              </a:spcBef>
            </a:pPr>
            <a:r>
              <a:rPr lang="en-US" dirty="0">
                <a:solidFill>
                  <a:prstClr val="white"/>
                </a:solidFill>
                <a:latin typeface="Segoe UI Semibold" panose="020B0702040204020203" pitchFamily="34" charset="0"/>
                <a:cs typeface="Segoe UI Semibold" panose="020B0702040204020203" pitchFamily="34" charset="0"/>
              </a:rPr>
              <a:t>REQUIRES</a:t>
            </a:r>
          </a:p>
        </p:txBody>
      </p:sp>
      <p:sp>
        <p:nvSpPr>
          <p:cNvPr id="4" name="Title 3"/>
          <p:cNvSpPr>
            <a:spLocks noGrp="1"/>
          </p:cNvSpPr>
          <p:nvPr>
            <p:ph type="title"/>
          </p:nvPr>
        </p:nvSpPr>
        <p:spPr>
          <a:xfrm>
            <a:off x="349384" y="460332"/>
            <a:ext cx="5486399" cy="2622256"/>
          </a:xfrm>
        </p:spPr>
        <p:txBody>
          <a:bodyPr/>
          <a:lstStyle/>
          <a:p>
            <a:r>
              <a:rPr lang="en-US" sz="4400" dirty="0"/>
              <a:t>DATA PROTECTON </a:t>
            </a:r>
            <a:br>
              <a:rPr lang="en-US" sz="4400" dirty="0"/>
            </a:br>
            <a:r>
              <a:rPr lang="en-US" sz="4400" dirty="0"/>
              <a:t>IN A CLOUD &amp;       MOBILE WORLD</a:t>
            </a:r>
            <a:br>
              <a:rPr lang="en-US" sz="4400" dirty="0"/>
            </a:br>
            <a:endParaRPr lang="en-US" sz="4400" dirty="0"/>
          </a:p>
        </p:txBody>
      </p:sp>
      <p:pic>
        <p:nvPicPr>
          <p:cNvPr id="9" name="Picture Placeholder 8"/>
          <p:cNvPicPr>
            <a:picLocks noGrp="1" noChangeAspect="1"/>
          </p:cNvPicPr>
          <p:nvPr>
            <p:ph type="pic" sz="quarter" idx="10"/>
          </p:nvPr>
        </p:nvPicPr>
        <p:blipFill>
          <a:blip r:embed="rId3"/>
          <a:srcRect t="12469" b="12469"/>
          <a:stretch>
            <a:fillRect/>
          </a:stretch>
        </p:blipFill>
        <p:spPr/>
      </p:pic>
    </p:spTree>
    <p:extLst>
      <p:ext uri="{BB962C8B-B14F-4D97-AF65-F5344CB8AC3E}">
        <p14:creationId xmlns:p14="http://schemas.microsoft.com/office/powerpoint/2010/main" val="303398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4041" y="2220987"/>
            <a:ext cx="11309223" cy="4236123"/>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DEVICE PROTECTION</a:t>
                </a:r>
                <a:endParaRPr lang="en-US" sz="3598"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DATA SEPARATION</a:t>
                </a:r>
                <a:endParaRPr lang="en-US" sz="3598"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LEAK PROTECTION</a:t>
                </a:r>
                <a:endParaRPr lang="en-US" sz="3598"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SHARING PROTECTION</a:t>
                </a:r>
                <a:endParaRPr lang="en-US" sz="3598"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1764" y="1533773"/>
            <a:ext cx="12432312" cy="699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4" tIns="46616" rIns="46616" bIns="93234" numCol="1" spcCol="0" rtlCol="0" fromWordArt="0" anchor="b" anchorCtr="0" forceAA="0" compatLnSpc="1">
            <a:prstTxWarp prst="textNoShape">
              <a:avLst/>
            </a:prstTxWarp>
            <a:noAutofit/>
          </a:bodyPr>
          <a:lstStyle/>
          <a:p>
            <a:pPr algn="ctr" defTabSz="931932" fontAlgn="base">
              <a:spcBef>
                <a:spcPct val="0"/>
              </a:spcBef>
              <a:spcAft>
                <a:spcPct val="0"/>
              </a:spcAft>
            </a:pPr>
            <a:endParaRPr lang="en-US" sz="1398"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p:cNvGrpSpPr/>
          <p:nvPr/>
        </p:nvGrpSpPr>
        <p:grpSpPr>
          <a:xfrm>
            <a:off x="534041" y="2220987"/>
            <a:ext cx="2797025" cy="4236123"/>
            <a:chOff x="532427" y="2349213"/>
            <a:chExt cx="2797818" cy="3795856"/>
          </a:xfrm>
        </p:grpSpPr>
        <p:sp>
          <p:nvSpPr>
            <p:cNvPr id="7" name="h1"/>
            <p:cNvSpPr txBox="1"/>
            <p:nvPr/>
          </p:nvSpPr>
          <p:spPr>
            <a:xfrm>
              <a:off x="532427"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DEVICE PROTECTION</a:t>
              </a:r>
              <a:endParaRPr lang="en-US" sz="3598" b="1" dirty="0">
                <a:solidFill>
                  <a:srgbClr val="0078D7"/>
                </a:solidFill>
                <a:latin typeface="Segoe UI"/>
              </a:endParaRPr>
            </a:p>
          </p:txBody>
        </p:sp>
        <p:sp>
          <p:nvSpPr>
            <p:cNvPr id="4" name="1b"/>
            <p:cNvSpPr/>
            <p:nvPr/>
          </p:nvSpPr>
          <p:spPr bwMode="auto">
            <a:xfrm>
              <a:off x="532427" y="3218989"/>
              <a:ext cx="2797818" cy="2926080"/>
            </a:xfrm>
            <a:prstGeom prst="rect">
              <a:avLst/>
            </a:prstGeom>
            <a:solidFill>
              <a:srgbClr val="0072C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13926" fontAlgn="base">
                <a:lnSpc>
                  <a:spcPct val="90000"/>
                </a:lnSpc>
                <a:spcBef>
                  <a:spcPct val="0"/>
                </a:spcBef>
                <a:spcAft>
                  <a:spcPts val="1198"/>
                </a:spcAft>
              </a:pPr>
              <a:r>
                <a:rPr lang="en-US" sz="2400" spc="-100" dirty="0">
                  <a:ln w="3175">
                    <a:noFill/>
                  </a:ln>
                  <a:solidFill>
                    <a:srgbClr val="FFFFFF"/>
                  </a:solidFill>
                  <a:latin typeface="Segoe UI"/>
                </a:rPr>
                <a:t>BitLocker enhancements in Windows 8.1</a:t>
              </a:r>
            </a:p>
            <a:p>
              <a:pPr defTabSz="913926" fontAlgn="base">
                <a:lnSpc>
                  <a:spcPct val="90000"/>
                </a:lnSpc>
                <a:spcBef>
                  <a:spcPct val="0"/>
                </a:spcBef>
                <a:spcAft>
                  <a:spcPts val="1198"/>
                </a:spcAft>
              </a:pPr>
              <a:r>
                <a:rPr lang="en-US" sz="2400" spc="-100" dirty="0" err="1">
                  <a:ln w="3175">
                    <a:noFill/>
                  </a:ln>
                  <a:solidFill>
                    <a:srgbClr val="FFFFFF"/>
                  </a:solidFill>
                  <a:latin typeface="Segoe UI"/>
                </a:rPr>
                <a:t>InstantGo</a:t>
              </a: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3</a:t>
              </a:r>
              <a:r>
                <a:rPr lang="en-US" sz="2400" spc="-100" baseline="30000" dirty="0">
                  <a:ln w="3175">
                    <a:noFill/>
                  </a:ln>
                  <a:solidFill>
                    <a:srgbClr val="FFFFFF"/>
                  </a:solidFill>
                  <a:latin typeface="Segoe UI"/>
                </a:rPr>
                <a:t>rd</a:t>
              </a:r>
              <a:r>
                <a:rPr lang="en-US" sz="2400" spc="-100" dirty="0">
                  <a:ln w="3175">
                    <a:noFill/>
                  </a:ln>
                  <a:solidFill>
                    <a:srgbClr val="FFFFFF"/>
                  </a:solidFill>
                  <a:latin typeface="Segoe UI"/>
                </a:rPr>
                <a:t> party adoption</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8" name="1a"/>
            <p:cNvSpPr/>
            <p:nvPr/>
          </p:nvSpPr>
          <p:spPr bwMode="auto">
            <a:xfrm>
              <a:off x="532427"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Protect system and data when device is lost or stolen</a:t>
              </a:r>
            </a:p>
          </p:txBody>
        </p:sp>
      </p:grpSp>
      <p:grpSp>
        <p:nvGrpSpPr>
          <p:cNvPr id="2" name="Group 1"/>
          <p:cNvGrpSpPr/>
          <p:nvPr/>
        </p:nvGrpSpPr>
        <p:grpSpPr>
          <a:xfrm>
            <a:off x="3349919" y="2220987"/>
            <a:ext cx="2818546" cy="4236123"/>
            <a:chOff x="3453062" y="2349213"/>
            <a:chExt cx="2819345" cy="3795856"/>
          </a:xfrm>
        </p:grpSpPr>
        <p:sp>
          <p:nvSpPr>
            <p:cNvPr id="20" name="3a"/>
            <p:cNvSpPr/>
            <p:nvPr/>
          </p:nvSpPr>
          <p:spPr bwMode="auto">
            <a:xfrm>
              <a:off x="3453062"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Containment</a:t>
              </a:r>
            </a:p>
            <a:p>
              <a:pPr defTabSz="913926" fontAlgn="base">
                <a:lnSpc>
                  <a:spcPct val="90000"/>
                </a:lnSpc>
                <a:spcBef>
                  <a:spcPct val="0"/>
                </a:spcBef>
                <a:spcAft>
                  <a:spcPts val="1198"/>
                </a:spcAft>
              </a:pPr>
              <a:r>
                <a:rPr lang="en-US" sz="2400" spc="-100" dirty="0">
                  <a:ln w="3175">
                    <a:noFill/>
                  </a:ln>
                  <a:solidFill>
                    <a:srgbClr val="FFFFFF"/>
                  </a:solidFill>
                  <a:latin typeface="Segoe UI"/>
                </a:rPr>
                <a:t>Data separation</a:t>
              </a:r>
            </a:p>
            <a:p>
              <a:pPr algn="ct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3" name="h1"/>
            <p:cNvSpPr txBox="1"/>
            <p:nvPr/>
          </p:nvSpPr>
          <p:spPr>
            <a:xfrm>
              <a:off x="3474589"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DATA SEPARATION</a:t>
              </a:r>
              <a:endParaRPr lang="en-US" sz="3598" b="1" dirty="0">
                <a:solidFill>
                  <a:srgbClr val="0078D7"/>
                </a:solidFill>
                <a:latin typeface="Segoe UI"/>
              </a:endParaRPr>
            </a:p>
          </p:txBody>
        </p:sp>
      </p:grpSp>
      <p:grpSp>
        <p:nvGrpSpPr>
          <p:cNvPr id="5" name="Group 4"/>
          <p:cNvGrpSpPr/>
          <p:nvPr/>
        </p:nvGrpSpPr>
        <p:grpSpPr>
          <a:xfrm>
            <a:off x="6187320" y="2220987"/>
            <a:ext cx="2818546" cy="4236123"/>
            <a:chOff x="6395224" y="2349213"/>
            <a:chExt cx="2819345" cy="3795856"/>
          </a:xfrm>
        </p:grpSpPr>
        <p:sp>
          <p:nvSpPr>
            <p:cNvPr id="22" name="2a"/>
            <p:cNvSpPr/>
            <p:nvPr/>
          </p:nvSpPr>
          <p:spPr bwMode="auto">
            <a:xfrm>
              <a:off x="6395224"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Prevent unauthorized users and apps from accessing and leaking data</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4" name="h1"/>
            <p:cNvSpPr txBox="1"/>
            <p:nvPr/>
          </p:nvSpPr>
          <p:spPr>
            <a:xfrm>
              <a:off x="6416751"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LEAK PROTECTION</a:t>
              </a:r>
              <a:endParaRPr lang="en-US" sz="3598" b="1" dirty="0">
                <a:solidFill>
                  <a:srgbClr val="0078D7"/>
                </a:solidFill>
                <a:latin typeface="Segoe UI"/>
              </a:endParaRPr>
            </a:p>
          </p:txBody>
        </p:sp>
      </p:grpSp>
      <p:grpSp>
        <p:nvGrpSpPr>
          <p:cNvPr id="6" name="Group 5"/>
          <p:cNvGrpSpPr/>
          <p:nvPr/>
        </p:nvGrpSpPr>
        <p:grpSpPr>
          <a:xfrm>
            <a:off x="9024719" y="2220987"/>
            <a:ext cx="2818546" cy="4236123"/>
            <a:chOff x="9366385" y="2349213"/>
            <a:chExt cx="2819345" cy="3795856"/>
          </a:xfrm>
        </p:grpSpPr>
        <p:sp>
          <p:nvSpPr>
            <p:cNvPr id="11" name="2a"/>
            <p:cNvSpPr/>
            <p:nvPr/>
          </p:nvSpPr>
          <p:spPr bwMode="auto">
            <a:xfrm>
              <a:off x="9366385"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Protect data when shared with others, or shared outside of organizational devices and control</a:t>
              </a:r>
            </a:p>
          </p:txBody>
        </p:sp>
        <p:sp>
          <p:nvSpPr>
            <p:cNvPr id="16" name="h1"/>
            <p:cNvSpPr txBox="1"/>
            <p:nvPr/>
          </p:nvSpPr>
          <p:spPr>
            <a:xfrm>
              <a:off x="9387912"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SHARING PROTECTION</a:t>
              </a:r>
              <a:endParaRPr lang="en-US" sz="3598" b="1" dirty="0">
                <a:solidFill>
                  <a:srgbClr val="0078D7"/>
                </a:solidFill>
                <a:latin typeface="Segoe UI"/>
              </a:endParaRPr>
            </a:p>
          </p:txBody>
        </p:sp>
      </p:grpSp>
    </p:spTree>
    <p:extLst>
      <p:ext uri="{BB962C8B-B14F-4D97-AF65-F5344CB8AC3E}">
        <p14:creationId xmlns:p14="http://schemas.microsoft.com/office/powerpoint/2010/main" val="380162130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4041" y="2220987"/>
            <a:ext cx="11309223" cy="4236123"/>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DEVICE PROTECTION</a:t>
                </a:r>
                <a:endParaRPr lang="en-US" sz="3598"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DATA SEPARATION</a:t>
                </a:r>
                <a:endParaRPr lang="en-US" sz="3598"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LEAK PROTECTION</a:t>
                </a:r>
                <a:endParaRPr lang="en-US" sz="3598"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SHARING PROTECTION</a:t>
                </a:r>
                <a:endParaRPr lang="en-US" sz="3598"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1764" y="1533773"/>
            <a:ext cx="12432312" cy="699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4" tIns="46616" rIns="46616" bIns="93234" numCol="1" spcCol="0" rtlCol="0" fromWordArt="0" anchor="b" anchorCtr="0" forceAA="0" compatLnSpc="1">
            <a:prstTxWarp prst="textNoShape">
              <a:avLst/>
            </a:prstTxWarp>
            <a:noAutofit/>
          </a:bodyPr>
          <a:lstStyle/>
          <a:p>
            <a:pPr algn="ctr" defTabSz="931932" fontAlgn="base">
              <a:spcBef>
                <a:spcPct val="0"/>
              </a:spcBef>
              <a:spcAft>
                <a:spcPct val="0"/>
              </a:spcAft>
            </a:pPr>
            <a:endParaRPr lang="en-US" sz="1398"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p:cNvGrpSpPr/>
          <p:nvPr/>
        </p:nvGrpSpPr>
        <p:grpSpPr>
          <a:xfrm>
            <a:off x="534041" y="2220987"/>
            <a:ext cx="2797025" cy="4236123"/>
            <a:chOff x="532427" y="2349213"/>
            <a:chExt cx="2797818" cy="3795856"/>
          </a:xfrm>
        </p:grpSpPr>
        <p:sp>
          <p:nvSpPr>
            <p:cNvPr id="7" name="h1"/>
            <p:cNvSpPr txBox="1"/>
            <p:nvPr/>
          </p:nvSpPr>
          <p:spPr>
            <a:xfrm>
              <a:off x="532427"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DEVICE PROTECTION</a:t>
              </a:r>
              <a:endParaRPr lang="en-US" sz="3598" b="1" dirty="0">
                <a:solidFill>
                  <a:srgbClr val="0078D7"/>
                </a:solidFill>
                <a:latin typeface="Segoe UI"/>
              </a:endParaRPr>
            </a:p>
          </p:txBody>
        </p:sp>
        <p:sp>
          <p:nvSpPr>
            <p:cNvPr id="4" name="1b"/>
            <p:cNvSpPr/>
            <p:nvPr/>
          </p:nvSpPr>
          <p:spPr bwMode="auto">
            <a:xfrm>
              <a:off x="532427" y="3218989"/>
              <a:ext cx="2797818" cy="2926080"/>
            </a:xfrm>
            <a:prstGeom prst="rect">
              <a:avLst/>
            </a:prstGeom>
            <a:solidFill>
              <a:srgbClr val="0072C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13926" fontAlgn="base">
                <a:lnSpc>
                  <a:spcPct val="90000"/>
                </a:lnSpc>
                <a:spcBef>
                  <a:spcPct val="0"/>
                </a:spcBef>
                <a:spcAft>
                  <a:spcPts val="1198"/>
                </a:spcAft>
              </a:pPr>
              <a:r>
                <a:rPr lang="en-US" sz="2400" spc="-100" dirty="0">
                  <a:ln w="3175">
                    <a:noFill/>
                  </a:ln>
                  <a:solidFill>
                    <a:srgbClr val="FFFFFF"/>
                  </a:solidFill>
                  <a:latin typeface="Segoe UI"/>
                </a:rPr>
                <a:t>BitLocker enhancements in Windows 8.1</a:t>
              </a:r>
            </a:p>
            <a:p>
              <a:pPr defTabSz="913926" fontAlgn="base">
                <a:lnSpc>
                  <a:spcPct val="90000"/>
                </a:lnSpc>
                <a:spcBef>
                  <a:spcPct val="0"/>
                </a:spcBef>
                <a:spcAft>
                  <a:spcPts val="1198"/>
                </a:spcAft>
              </a:pPr>
              <a:r>
                <a:rPr lang="en-US" sz="2400" spc="-100" dirty="0" err="1">
                  <a:ln w="3175">
                    <a:noFill/>
                  </a:ln>
                  <a:solidFill>
                    <a:srgbClr val="FFFFFF"/>
                  </a:solidFill>
                  <a:latin typeface="Segoe UI"/>
                </a:rPr>
                <a:t>InstantGo</a:t>
              </a: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3</a:t>
              </a:r>
              <a:r>
                <a:rPr lang="en-US" sz="2400" spc="-100" baseline="30000" dirty="0">
                  <a:ln w="3175">
                    <a:noFill/>
                  </a:ln>
                  <a:solidFill>
                    <a:srgbClr val="FFFFFF"/>
                  </a:solidFill>
                  <a:latin typeface="Segoe UI"/>
                </a:rPr>
                <a:t>rd</a:t>
              </a:r>
              <a:r>
                <a:rPr lang="en-US" sz="2400" spc="-100" dirty="0">
                  <a:ln w="3175">
                    <a:noFill/>
                  </a:ln>
                  <a:solidFill>
                    <a:srgbClr val="FFFFFF"/>
                  </a:solidFill>
                  <a:latin typeface="Segoe UI"/>
                </a:rPr>
                <a:t> party adoption</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8" name="1a"/>
            <p:cNvSpPr/>
            <p:nvPr/>
          </p:nvSpPr>
          <p:spPr bwMode="auto">
            <a:xfrm>
              <a:off x="532427"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Protect system and data when device is lost or stolen</a:t>
              </a:r>
            </a:p>
          </p:txBody>
        </p:sp>
      </p:grpSp>
      <p:grpSp>
        <p:nvGrpSpPr>
          <p:cNvPr id="2" name="Group 1"/>
          <p:cNvGrpSpPr/>
          <p:nvPr/>
        </p:nvGrpSpPr>
        <p:grpSpPr>
          <a:xfrm>
            <a:off x="3349919" y="2220987"/>
            <a:ext cx="2818546" cy="4236123"/>
            <a:chOff x="3453062" y="2349213"/>
            <a:chExt cx="2819345" cy="3795856"/>
          </a:xfrm>
          <a:solidFill>
            <a:schemeClr val="bg1">
              <a:lumMod val="95000"/>
            </a:schemeClr>
          </a:solidFill>
        </p:grpSpPr>
        <p:sp>
          <p:nvSpPr>
            <p:cNvPr id="20" name="3a"/>
            <p:cNvSpPr/>
            <p:nvPr/>
          </p:nvSpPr>
          <p:spPr bwMode="auto">
            <a:xfrm>
              <a:off x="3453062"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Containment</a:t>
              </a: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Data separation</a:t>
              </a:r>
            </a:p>
            <a:p>
              <a:pPr algn="ct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p:txBody>
        </p:sp>
        <p:sp>
          <p:nvSpPr>
            <p:cNvPr id="13" name="h1"/>
            <p:cNvSpPr txBox="1"/>
            <p:nvPr/>
          </p:nvSpPr>
          <p:spPr>
            <a:xfrm>
              <a:off x="3474589"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chemeClr val="bg1">
                      <a:lumMod val="85000"/>
                    </a:schemeClr>
                  </a:solidFill>
                  <a:latin typeface="Segoe UI"/>
                </a:rPr>
                <a:t>DATA SEPARATION</a:t>
              </a:r>
              <a:endParaRPr lang="en-US" sz="3598" b="1" dirty="0">
                <a:solidFill>
                  <a:schemeClr val="bg1">
                    <a:lumMod val="85000"/>
                  </a:schemeClr>
                </a:solidFill>
                <a:latin typeface="Segoe UI"/>
              </a:endParaRPr>
            </a:p>
          </p:txBody>
        </p:sp>
      </p:grpSp>
      <p:grpSp>
        <p:nvGrpSpPr>
          <p:cNvPr id="5" name="Group 4"/>
          <p:cNvGrpSpPr/>
          <p:nvPr/>
        </p:nvGrpSpPr>
        <p:grpSpPr>
          <a:xfrm>
            <a:off x="6187320" y="2220987"/>
            <a:ext cx="2818546" cy="4236123"/>
            <a:chOff x="6395224" y="2349213"/>
            <a:chExt cx="2819345" cy="3795856"/>
          </a:xfrm>
          <a:solidFill>
            <a:schemeClr val="bg1">
              <a:lumMod val="95000"/>
            </a:schemeClr>
          </a:solidFill>
        </p:grpSpPr>
        <p:sp>
          <p:nvSpPr>
            <p:cNvPr id="22" name="2a"/>
            <p:cNvSpPr/>
            <p:nvPr/>
          </p:nvSpPr>
          <p:spPr bwMode="auto">
            <a:xfrm>
              <a:off x="6395224"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Prevent unauthorized users and apps from accessing and leaking data</a:t>
              </a:r>
            </a:p>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p:txBody>
        </p:sp>
        <p:sp>
          <p:nvSpPr>
            <p:cNvPr id="14" name="h1"/>
            <p:cNvSpPr txBox="1"/>
            <p:nvPr/>
          </p:nvSpPr>
          <p:spPr>
            <a:xfrm>
              <a:off x="6416751"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chemeClr val="bg1">
                      <a:lumMod val="85000"/>
                    </a:schemeClr>
                  </a:solidFill>
                  <a:latin typeface="Segoe UI"/>
                </a:rPr>
                <a:t>LEAK PROTECTION</a:t>
              </a:r>
              <a:endParaRPr lang="en-US" sz="3598" b="1" dirty="0">
                <a:solidFill>
                  <a:schemeClr val="bg1">
                    <a:lumMod val="85000"/>
                  </a:schemeClr>
                </a:solidFill>
                <a:latin typeface="Segoe UI"/>
              </a:endParaRPr>
            </a:p>
          </p:txBody>
        </p:sp>
      </p:grpSp>
      <p:grpSp>
        <p:nvGrpSpPr>
          <p:cNvPr id="6" name="Group 5"/>
          <p:cNvGrpSpPr/>
          <p:nvPr/>
        </p:nvGrpSpPr>
        <p:grpSpPr>
          <a:xfrm>
            <a:off x="9024719" y="2220987"/>
            <a:ext cx="2818546" cy="4236123"/>
            <a:chOff x="9366385" y="2349213"/>
            <a:chExt cx="2819345" cy="3795856"/>
          </a:xfrm>
          <a:solidFill>
            <a:schemeClr val="bg1">
              <a:lumMod val="95000"/>
            </a:schemeClr>
          </a:solidFill>
        </p:grpSpPr>
        <p:sp>
          <p:nvSpPr>
            <p:cNvPr id="11" name="2a"/>
            <p:cNvSpPr/>
            <p:nvPr/>
          </p:nvSpPr>
          <p:spPr bwMode="auto">
            <a:xfrm>
              <a:off x="9366385"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Protect data when shared with others, or shared outside of organizational devices and control</a:t>
              </a:r>
            </a:p>
          </p:txBody>
        </p:sp>
        <p:sp>
          <p:nvSpPr>
            <p:cNvPr id="16" name="h1"/>
            <p:cNvSpPr txBox="1"/>
            <p:nvPr/>
          </p:nvSpPr>
          <p:spPr>
            <a:xfrm>
              <a:off x="9387912"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chemeClr val="bg1">
                      <a:lumMod val="85000"/>
                    </a:schemeClr>
                  </a:solidFill>
                  <a:latin typeface="Segoe UI"/>
                </a:rPr>
                <a:t>SHARING PROTECTION</a:t>
              </a:r>
              <a:endParaRPr lang="en-US" sz="3598" b="1" dirty="0">
                <a:solidFill>
                  <a:schemeClr val="bg1">
                    <a:lumMod val="85000"/>
                  </a:schemeClr>
                </a:solidFill>
                <a:latin typeface="Segoe UI"/>
              </a:endParaRPr>
            </a:p>
          </p:txBody>
        </p:sp>
      </p:grpSp>
    </p:spTree>
    <p:extLst>
      <p:ext uri="{BB962C8B-B14F-4D97-AF65-F5344CB8AC3E}">
        <p14:creationId xmlns:p14="http://schemas.microsoft.com/office/powerpoint/2010/main" val="127653411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pPr defTabSz="932742">
              <a:spcBef>
                <a:spcPct val="20000"/>
              </a:spcBef>
              <a:buSzPct val="90000"/>
            </a:pPr>
            <a:r>
              <a:rPr lang="en-US" sz="4400" spc="0" dirty="0">
                <a:gradFill>
                  <a:gsLst>
                    <a:gs pos="1250">
                      <a:srgbClr val="505050"/>
                    </a:gs>
                    <a:gs pos="100000">
                      <a:srgbClr val="505050"/>
                    </a:gs>
                  </a:gsLst>
                  <a:lin ang="5400000" scaled="0"/>
                </a:gradFill>
                <a:latin typeface="Segoe UI Light"/>
                <a:cs typeface="+mn-cs"/>
              </a:rPr>
              <a:t>Device Encryption vs. BitLocker</a:t>
            </a:r>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581123" y="1511222"/>
            <a:ext cx="11885514" cy="22529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lang="en-US" dirty="0">
                <a:gradFill>
                  <a:gsLst>
                    <a:gs pos="1250">
                      <a:srgbClr val="505050"/>
                    </a:gs>
                    <a:gs pos="100000">
                      <a:srgbClr val="505050"/>
                    </a:gs>
                  </a:gsLst>
                  <a:lin ang="5400000" scaled="0"/>
                </a:gradFill>
                <a:latin typeface="Segoe UI Light"/>
              </a:rPr>
              <a:t>Device Encryption</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Encryption is automatic out of the box</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Microsoft account sign-in enables protection</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Recovery password escrowed in OneDrive</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Ships in all editions of Windows</a:t>
            </a:r>
          </a:p>
        </p:txBody>
      </p:sp>
      <p:sp>
        <p:nvSpPr>
          <p:cNvPr id="7" name="Rectangle 6"/>
          <p:cNvSpPr/>
          <p:nvPr/>
        </p:nvSpPr>
        <p:spPr>
          <a:xfrm>
            <a:off x="528768" y="3983929"/>
            <a:ext cx="11720580" cy="2160591"/>
          </a:xfrm>
          <a:prstGeom prst="rect">
            <a:avLst/>
          </a:prstGeom>
        </p:spPr>
        <p:txBody>
          <a:bodyPr wrap="square">
            <a:spAutoFit/>
          </a:bodyPr>
          <a:lstStyle/>
          <a:p>
            <a:pPr marL="0" marR="0" lvl="0" indent="0" algn="l" defTabSz="1243391"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BitLocker and BitLocker To Go</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Full management capabilities supported; including FIPS support</a:t>
            </a:r>
          </a:p>
          <a:p>
            <a:pPr marL="697306" marR="0" lvl="2"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Imaging, management solutions (e.g.: MBAM), or end user can enable protection</a:t>
            </a:r>
          </a:p>
          <a:p>
            <a:pPr marL="697306" marR="0" lvl="2"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Recovery keys can be stored in AD or management solutions (e.g.: MBAM)</a:t>
            </a:r>
          </a:p>
          <a:p>
            <a:pPr marL="697306" marR="0" lvl="2"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Ships in Windows Pro and Enterprise editions</a:t>
            </a:r>
          </a:p>
        </p:txBody>
      </p:sp>
    </p:spTree>
    <p:extLst>
      <p:ext uri="{BB962C8B-B14F-4D97-AF65-F5344CB8AC3E}">
        <p14:creationId xmlns:p14="http://schemas.microsoft.com/office/powerpoint/2010/main" val="18230339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Provisioning Enhancements</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581123" y="1511222"/>
            <a:ext cx="11885514" cy="18466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Provisioning is the top pain point for encrypting devices</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Provisioning is challenging</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TPM provisioning is complex for IT and end users</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Encryption takes too much time</a:t>
            </a:r>
          </a:p>
        </p:txBody>
      </p:sp>
      <p:sp>
        <p:nvSpPr>
          <p:cNvPr id="7" name="Rectangle 6"/>
          <p:cNvSpPr/>
          <p:nvPr/>
        </p:nvSpPr>
        <p:spPr>
          <a:xfrm>
            <a:off x="547688" y="3843637"/>
            <a:ext cx="11720580" cy="2160591"/>
          </a:xfrm>
          <a:prstGeom prst="rect">
            <a:avLst/>
          </a:prstGeom>
        </p:spPr>
        <p:txBody>
          <a:bodyPr wrap="square">
            <a:spAutoFit/>
          </a:bodyPr>
          <a:lstStyle/>
          <a:p>
            <a:pPr marL="0" marR="0" lvl="0" indent="0" algn="l" defTabSz="1243391"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Solutions in Windows make BitLocker the best choice:</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TPM auto-provisioning</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Support for encrypted hard drives (</a:t>
            </a:r>
            <a:r>
              <a:rPr kumimoji="0" lang="en-US" sz="2400" b="0" i="0" u="none" strike="noStrike" kern="1200" cap="none" spc="0" normalizeH="0" baseline="0" noProof="0" dirty="0" err="1">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eHDD</a:t>
            </a: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Used Disk Space Only Encryption</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Pre-provisioning during setup</a:t>
            </a:r>
          </a:p>
        </p:txBody>
      </p:sp>
    </p:spTree>
    <p:extLst>
      <p:ext uri="{BB962C8B-B14F-4D97-AF65-F5344CB8AC3E}">
        <p14:creationId xmlns:p14="http://schemas.microsoft.com/office/powerpoint/2010/main" val="4994920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Experience and Security</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581123" y="1511222"/>
            <a:ext cx="11885514" cy="18466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4191"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Improving the IT and End-user Experience</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Eliminating the need for Pre-Boot Authentication (</a:t>
            </a:r>
            <a:r>
              <a:rPr kumimoji="0" lang="en-US" sz="2400" b="0" i="0" u="none" strike="noStrike" kern="1200" cap="none" spc="0" normalizeH="0" baseline="0" noProof="0" dirty="0" err="1">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InstantGo</a:t>
            </a: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 devices)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Fewer support issues on &gt;=Windows 8 Certified devices </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Automatic device encryption</a:t>
            </a:r>
          </a:p>
        </p:txBody>
      </p:sp>
      <p:sp>
        <p:nvSpPr>
          <p:cNvPr id="7" name="Rectangle 6"/>
          <p:cNvSpPr/>
          <p:nvPr/>
        </p:nvSpPr>
        <p:spPr>
          <a:xfrm>
            <a:off x="655637" y="4067559"/>
            <a:ext cx="11720580" cy="1754326"/>
          </a:xfrm>
          <a:prstGeom prst="rect">
            <a:avLst/>
          </a:prstGeom>
        </p:spPr>
        <p:txBody>
          <a:bodyPr wrap="square">
            <a:spAutoFit/>
          </a:bodyPr>
          <a:lstStyle/>
          <a:p>
            <a:pPr marL="0" marR="0" lvl="0" indent="0" algn="l" defTabSz="1243391"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Improved Security with Windows BitLocker</a:t>
            </a:r>
          </a:p>
          <a:p>
            <a:pPr marL="804863" marR="0" lvl="1" indent="-457200" algn="l" defTabSz="1243391"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Improved anti-hammering for sign-in on BitLocker protected devices</a:t>
            </a:r>
          </a:p>
          <a:p>
            <a:pPr marL="804863" marR="0" lvl="1" indent="-457200" algn="l" defTabSz="1243391"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One-time suspend mode</a:t>
            </a:r>
          </a:p>
          <a:p>
            <a:pPr marL="804863" marR="0" lvl="1" indent="-457200" algn="l" defTabSz="1243391"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Exchange ActiveSync &amp; MDM policy for device encryption</a:t>
            </a:r>
          </a:p>
        </p:txBody>
      </p:sp>
    </p:spTree>
    <p:extLst>
      <p:ext uri="{BB962C8B-B14F-4D97-AF65-F5344CB8AC3E}">
        <p14:creationId xmlns:p14="http://schemas.microsoft.com/office/powerpoint/2010/main" val="122547760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Protecting Devices with Pre-Boot Auth</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Text Placeholder 5"/>
          <p:cNvSpPr txBox="1">
            <a:spLocks/>
          </p:cNvSpPr>
          <p:nvPr/>
        </p:nvSpPr>
        <p:spPr>
          <a:xfrm>
            <a:off x="265534" y="2892784"/>
            <a:ext cx="11885514" cy="14816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Why have we needed it in the past?</a:t>
            </a:r>
          </a:p>
          <a:p>
            <a:pPr marL="775007" marR="0" lvl="2" indent="-388591"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Encryption keys for any encryption solution are loaded into system memory</a:t>
            </a:r>
          </a:p>
          <a:p>
            <a:pPr marL="775007" marR="0" lvl="2" indent="-388591"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Cold boot attacks enable attackers with physical access to extract the key from memory</a:t>
            </a:r>
          </a:p>
          <a:p>
            <a:pPr marL="775007" marR="0" lvl="2" indent="-388591"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Key Attack Vectors: DMA Port attack; Memory Remanence attack</a:t>
            </a:r>
            <a:endPar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sp>
        <p:nvSpPr>
          <p:cNvPr id="9" name="Rectangle 8"/>
          <p:cNvSpPr/>
          <p:nvPr/>
        </p:nvSpPr>
        <p:spPr>
          <a:xfrm>
            <a:off x="214531" y="4850080"/>
            <a:ext cx="11887879" cy="1205651"/>
          </a:xfrm>
          <a:prstGeom prst="rect">
            <a:avLst/>
          </a:prstGeom>
        </p:spPr>
        <p:txBody>
          <a:bodyPr wrap="square">
            <a:spAutoFit/>
          </a:bodyPr>
          <a:lstStyle/>
          <a:p>
            <a:pPr marL="388591" marR="0" lvl="0"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Downside to </a:t>
            </a:r>
            <a:r>
              <a:rPr kumimoji="0" lang="en-US" sz="2720" b="0" i="0" u="sng"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user input based</a:t>
            </a: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 pre-boot authentication</a:t>
            </a:r>
          </a:p>
          <a:p>
            <a:pPr marL="697306" marR="0" lvl="2"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Device must be turned off when unattended</a:t>
            </a:r>
          </a:p>
          <a:p>
            <a:pPr marL="697306" marR="0" lvl="2"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Breaks – user experience, management, remote access</a:t>
            </a:r>
          </a:p>
        </p:txBody>
      </p:sp>
      <p:sp>
        <p:nvSpPr>
          <p:cNvPr id="10" name="Rectangle 9"/>
          <p:cNvSpPr/>
          <p:nvPr/>
        </p:nvSpPr>
        <p:spPr>
          <a:xfrm>
            <a:off x="214531" y="1824624"/>
            <a:ext cx="11636752" cy="929485"/>
          </a:xfrm>
          <a:prstGeom prst="rect">
            <a:avLst/>
          </a:prstGeom>
        </p:spPr>
        <p:txBody>
          <a:bodyPr wrap="square">
            <a:spAutoFit/>
          </a:bodyPr>
          <a:lstStyle/>
          <a:p>
            <a:pPr marL="0" marR="0" lvl="0" indent="0" algn="ctr" defTabSz="1243441" rtl="0" eaLnBrk="1" fontAlgn="auto" latinLnBrk="0" hangingPunct="1">
              <a:lnSpc>
                <a:spcPct val="100000"/>
              </a:lnSpc>
              <a:spcBef>
                <a:spcPts val="0"/>
              </a:spcBef>
              <a:spcAft>
                <a:spcPts val="408"/>
              </a:spcAft>
              <a:buClrTx/>
              <a:buSzTx/>
              <a:buFontTx/>
              <a:buNone/>
              <a:tabLst/>
              <a:defRPr/>
            </a:pP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The conventional wisdom amongst security architects is that the encryption can only be secured by implementing </a:t>
            </a:r>
            <a:r>
              <a:rPr kumimoji="0" lang="en-US" sz="2720" b="0" i="0" u="sng"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user input based</a:t>
            </a: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 pre-boot authentication </a:t>
            </a:r>
          </a:p>
        </p:txBody>
      </p:sp>
    </p:spTree>
    <p:extLst>
      <p:ext uri="{BB962C8B-B14F-4D97-AF65-F5344CB8AC3E}">
        <p14:creationId xmlns:p14="http://schemas.microsoft.com/office/powerpoint/2010/main" val="47220658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Protecting Devices with Pre-Boot Auth</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 Placeholder 5"/>
          <p:cNvSpPr txBox="1">
            <a:spLocks/>
          </p:cNvSpPr>
          <p:nvPr/>
        </p:nvSpPr>
        <p:spPr>
          <a:xfrm>
            <a:off x="265534" y="2683881"/>
            <a:ext cx="11885514" cy="203459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Mitigating DMA Port attacks (e.g.: </a:t>
            </a:r>
            <a:r>
              <a:rPr kumimoji="0" lang="en-US" sz="272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Light"/>
                <a:ea typeface="+mn-ea"/>
                <a:cs typeface="+mn-cs"/>
              </a:rPr>
              <a:t>Elcomsoft</a:t>
            </a:r>
            <a:r>
              <a:rPr kumimoji="0" lang="en-US" sz="272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 &amp; </a:t>
            </a:r>
            <a:r>
              <a:rPr kumimoji="0" lang="en-US" sz="272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Light"/>
                <a:ea typeface="+mn-ea"/>
                <a:cs typeface="+mn-cs"/>
              </a:rPr>
              <a:t>Passware</a:t>
            </a:r>
            <a:r>
              <a:rPr kumimoji="0" lang="en-US" sz="272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Ports restricted on InstantGo devices</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Ports not present on Windows mobile PC’s</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Windows 8.1 certified hardware disables external DMA during boot</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Ports can be disabled or restricted to authorized devices on Windows 7 devices</a:t>
            </a:r>
          </a:p>
        </p:txBody>
      </p:sp>
      <p:sp>
        <p:nvSpPr>
          <p:cNvPr id="12" name="Rectangle 11"/>
          <p:cNvSpPr/>
          <p:nvPr/>
        </p:nvSpPr>
        <p:spPr>
          <a:xfrm>
            <a:off x="214531" y="4850080"/>
            <a:ext cx="11887879" cy="1573957"/>
          </a:xfrm>
          <a:prstGeom prst="rect">
            <a:avLst/>
          </a:prstGeom>
        </p:spPr>
        <p:txBody>
          <a:bodyPr wrap="square">
            <a:spAutoFit/>
          </a:bodyPr>
          <a:lstStyle/>
          <a:p>
            <a:pPr marL="388591" marR="0" lvl="0"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Mitigating Memory Remanence attack (Frozen Memory - Princeton)</a:t>
            </a:r>
          </a:p>
          <a:p>
            <a:pPr marL="1010312" marR="0" lvl="1"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Physical removal of frozen memory trick easier said that done</a:t>
            </a:r>
          </a:p>
          <a:p>
            <a:pPr marL="1010312" marR="0" lvl="1"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Not possible on tablets which have fixed memory</a:t>
            </a:r>
          </a:p>
          <a:p>
            <a:pPr marL="1010312" marR="0" lvl="1"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Published research (Canadian DoD) shows attack is highly unreliable </a:t>
            </a:r>
          </a:p>
        </p:txBody>
      </p:sp>
      <p:sp>
        <p:nvSpPr>
          <p:cNvPr id="13" name="Rectangle 12"/>
          <p:cNvSpPr/>
          <p:nvPr/>
        </p:nvSpPr>
        <p:spPr>
          <a:xfrm>
            <a:off x="214534" y="1605744"/>
            <a:ext cx="11887876" cy="980781"/>
          </a:xfrm>
          <a:prstGeom prst="rect">
            <a:avLst/>
          </a:prstGeom>
        </p:spPr>
        <p:txBody>
          <a:bodyPr wrap="square">
            <a:spAutoFit/>
          </a:bodyPr>
          <a:lstStyle/>
          <a:p>
            <a:pPr lvl="0" algn="ctr" defTabSz="1243441">
              <a:spcAft>
                <a:spcPts val="408"/>
              </a:spcAft>
            </a:pPr>
            <a:r>
              <a:rPr lang="en-US" sz="272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Modern devices </a:t>
            </a:r>
            <a:r>
              <a:rPr lang="en-US" sz="2720" u="sng"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using TPM </a:t>
            </a:r>
            <a:r>
              <a:rPr lang="en-US" sz="272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can offer immunity to traditional cold boot attacks.</a:t>
            </a:r>
          </a:p>
          <a:p>
            <a:pPr lvl="0" algn="ctr" defTabSz="1243441">
              <a:spcAft>
                <a:spcPts val="408"/>
              </a:spcAft>
            </a:pPr>
            <a:r>
              <a:rPr lang="en-US" sz="272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Even Windows 7 devices may be able to be configured to mitigate against them.</a:t>
            </a:r>
            <a:endPar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endParaRPr>
          </a:p>
        </p:txBody>
      </p:sp>
    </p:spTree>
    <p:extLst>
      <p:ext uri="{BB962C8B-B14F-4D97-AF65-F5344CB8AC3E}">
        <p14:creationId xmlns:p14="http://schemas.microsoft.com/office/powerpoint/2010/main" val="22473174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Key Improvements in Windows 10</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extBox 1"/>
          <p:cNvSpPr txBox="1"/>
          <p:nvPr/>
        </p:nvSpPr>
        <p:spPr>
          <a:xfrm>
            <a:off x="491217" y="1654274"/>
            <a:ext cx="11277599" cy="4370171"/>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Pre-Boot Authentication Improvement </a:t>
            </a:r>
          </a:p>
          <a:p>
            <a:pPr marL="809271" marR="0" lvl="1"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Disallow hot plug DMA until user signs in and when locked</a:t>
            </a:r>
          </a:p>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Automatic Device Encryption with Azure Active Directory (AAD) sign-in to Windows</a:t>
            </a:r>
          </a:p>
          <a:p>
            <a:pPr marL="809271" marR="0" lvl="1"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Supports backup of BitLocker recovery password to AAD</a:t>
            </a:r>
          </a:p>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BitLocker Support for Virtual Machines using Virtual TPM (</a:t>
            </a:r>
            <a:r>
              <a:rPr kumimoji="0" lang="en-US" sz="28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Light"/>
                <a:ea typeface="+mn-ea"/>
                <a:cs typeface="+mn-cs"/>
              </a:rPr>
              <a:t>vTPM</a:t>
            </a: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a:t>
            </a:r>
          </a:p>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Windows Phone users can enable Device Encryption without MDM</a:t>
            </a:r>
          </a:p>
        </p:txBody>
      </p:sp>
    </p:spTree>
    <p:extLst>
      <p:ext uri="{BB962C8B-B14F-4D97-AF65-F5344CB8AC3E}">
        <p14:creationId xmlns:p14="http://schemas.microsoft.com/office/powerpoint/2010/main" val="19199173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6218237" y="762123"/>
            <a:ext cx="0" cy="57607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543050" y="2482388"/>
            <a:ext cx="3598049" cy="553998"/>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DEVICE GUARD</a:t>
            </a:r>
          </a:p>
        </p:txBody>
      </p:sp>
      <p:sp>
        <p:nvSpPr>
          <p:cNvPr id="8" name="Title 1"/>
          <p:cNvSpPr txBox="1">
            <a:spLocks/>
          </p:cNvSpPr>
          <p:nvPr/>
        </p:nvSpPr>
        <p:spPr>
          <a:xfrm>
            <a:off x="1543050" y="3488343"/>
            <a:ext cx="3598049" cy="664797"/>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lvl="0" algn="r">
              <a:spcBef>
                <a:spcPts val="600"/>
              </a:spcBef>
              <a:defRPr/>
            </a:pPr>
            <a:r>
              <a:rPr lang="en-US" sz="2400" dirty="0">
                <a:solidFill>
                  <a:schemeClr val="tx2">
                    <a:lumMod val="20000"/>
                    <a:lumOff val="80000"/>
                  </a:schemeClr>
                </a:solidFill>
                <a:latin typeface="Segoe UI" panose="020B0502040204020203" pitchFamily="34" charset="0"/>
                <a:cs typeface="Segoe UI" panose="020B0502040204020203" pitchFamily="34" charset="0"/>
              </a:rPr>
              <a:t>Achieving PC lockdown for enterprise</a:t>
            </a:r>
          </a:p>
        </p:txBody>
      </p:sp>
      <p:sp>
        <p:nvSpPr>
          <p:cNvPr id="13" name="Text Placeholder 2"/>
          <p:cNvSpPr txBox="1">
            <a:spLocks/>
          </p:cNvSpPr>
          <p:nvPr/>
        </p:nvSpPr>
        <p:spPr>
          <a:xfrm>
            <a:off x="6904037" y="1159674"/>
            <a:ext cx="5105400" cy="5080788"/>
          </a:xfrm>
          <a:prstGeom prst="rect">
            <a:avLst/>
          </a:prstGeom>
        </p:spPr>
        <p:txBody>
          <a:bodyPr vert="horz" lIns="0" tIns="46630" rIns="93260" bIns="4663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5666" indent="0" defTabSz="685646" fontAlgn="base">
              <a:spcBef>
                <a:spcPct val="0"/>
              </a:spcBef>
              <a:spcAft>
                <a:spcPts val="1800"/>
              </a:spcAft>
              <a:buNone/>
            </a:pPr>
            <a:r>
              <a:rPr lang="en-US" sz="2400" spc="-38" dirty="0">
                <a:ln w="3175">
                  <a:noFill/>
                </a:ln>
                <a:solidFill>
                  <a:schemeClr val="tx2">
                    <a:lumMod val="20000"/>
                    <a:lumOff val="80000"/>
                  </a:schemeClr>
                </a:solidFill>
              </a:rPr>
              <a:t>Hardware and UEFI bios lockdown features to deliver most defensible security posture</a:t>
            </a:r>
          </a:p>
          <a:p>
            <a:pPr marL="85666" indent="0" defTabSz="685646" fontAlgn="base">
              <a:spcBef>
                <a:spcPct val="0"/>
              </a:spcBef>
              <a:spcAft>
                <a:spcPts val="1800"/>
              </a:spcAft>
              <a:buNone/>
            </a:pPr>
            <a:r>
              <a:rPr lang="en-US" sz="2400" spc="-38" dirty="0">
                <a:ln w="3175">
                  <a:noFill/>
                </a:ln>
                <a:solidFill>
                  <a:schemeClr val="tx2">
                    <a:lumMod val="20000"/>
                    <a:lumOff val="80000"/>
                  </a:schemeClr>
                </a:solidFill>
              </a:rPr>
              <a:t>Virtualization-based security protections for the Windows kernel</a:t>
            </a:r>
          </a:p>
          <a:p>
            <a:pPr marL="85666" indent="0" defTabSz="685646" fontAlgn="base">
              <a:spcBef>
                <a:spcPct val="0"/>
              </a:spcBef>
              <a:spcAft>
                <a:spcPts val="1800"/>
              </a:spcAft>
              <a:buNone/>
            </a:pPr>
            <a:r>
              <a:rPr lang="en-US" sz="2400" spc="-38" dirty="0">
                <a:ln w="3175">
                  <a:noFill/>
                </a:ln>
                <a:solidFill>
                  <a:schemeClr val="tx2">
                    <a:lumMod val="20000"/>
                    <a:lumOff val="80000"/>
                  </a:schemeClr>
                </a:solidFill>
              </a:rPr>
              <a:t>Enterprise-grade application and software whitelist capabilities</a:t>
            </a:r>
          </a:p>
          <a:p>
            <a:pPr marL="85666" indent="0" defTabSz="685646" fontAlgn="base">
              <a:spcBef>
                <a:spcPct val="0"/>
              </a:spcBef>
              <a:spcAft>
                <a:spcPts val="1800"/>
              </a:spcAft>
              <a:buNone/>
            </a:pPr>
            <a:r>
              <a:rPr lang="en-US" sz="2400" spc="-38" dirty="0">
                <a:ln w="3175">
                  <a:noFill/>
                </a:ln>
                <a:solidFill>
                  <a:schemeClr val="tx2">
                    <a:lumMod val="20000"/>
                    <a:lumOff val="80000"/>
                  </a:schemeClr>
                </a:solidFill>
              </a:rPr>
              <a:t>Device Guard “ready” and Device Guard “capable” options from OEMs</a:t>
            </a:r>
          </a:p>
          <a:p>
            <a:pPr marL="85666" indent="0" defTabSz="685646" fontAlgn="base">
              <a:spcBef>
                <a:spcPct val="0"/>
              </a:spcBef>
              <a:spcAft>
                <a:spcPts val="1800"/>
              </a:spcAft>
              <a:buNone/>
            </a:pPr>
            <a:endParaRPr lang="en-US" sz="2400" spc="-38" dirty="0">
              <a:ln w="3175">
                <a:noFill/>
              </a:ln>
              <a:solidFill>
                <a:schemeClr val="tx2">
                  <a:lumMod val="20000"/>
                  <a:lumOff val="80000"/>
                </a:schemeClr>
              </a:solidFill>
            </a:endParaRPr>
          </a:p>
        </p:txBody>
      </p:sp>
    </p:spTree>
    <p:extLst>
      <p:ext uri="{BB962C8B-B14F-4D97-AF65-F5344CB8AC3E}">
        <p14:creationId xmlns:p14="http://schemas.microsoft.com/office/powerpoint/2010/main" val="42176139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4041" y="2220987"/>
            <a:ext cx="11309223" cy="4236123"/>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DEVICE PROTECTION</a:t>
                </a:r>
                <a:endParaRPr lang="en-US" sz="3598"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DATA SEPARATION</a:t>
                </a:r>
                <a:endParaRPr lang="en-US" sz="3598"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LEAK PROTECTION</a:t>
                </a:r>
                <a:endParaRPr lang="en-US" sz="3598"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SHARING PROTECTION</a:t>
                </a:r>
                <a:endParaRPr lang="en-US" sz="3598"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1764" y="1533773"/>
            <a:ext cx="12432312" cy="699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4" tIns="46616" rIns="46616" bIns="93234" numCol="1" spcCol="0" rtlCol="0" fromWordArt="0" anchor="b" anchorCtr="0" forceAA="0" compatLnSpc="1">
            <a:prstTxWarp prst="textNoShape">
              <a:avLst/>
            </a:prstTxWarp>
            <a:noAutofit/>
          </a:bodyPr>
          <a:lstStyle/>
          <a:p>
            <a:pPr algn="ctr" defTabSz="931932" fontAlgn="base">
              <a:spcBef>
                <a:spcPct val="0"/>
              </a:spcBef>
              <a:spcAft>
                <a:spcPct val="0"/>
              </a:spcAft>
            </a:pPr>
            <a:endParaRPr lang="en-US" sz="1398"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p:cNvGrpSpPr/>
          <p:nvPr/>
        </p:nvGrpSpPr>
        <p:grpSpPr>
          <a:xfrm>
            <a:off x="534041" y="2220987"/>
            <a:ext cx="2797025" cy="4236123"/>
            <a:chOff x="532427" y="2349213"/>
            <a:chExt cx="2797818" cy="3795856"/>
          </a:xfrm>
          <a:solidFill>
            <a:schemeClr val="bg1">
              <a:lumMod val="95000"/>
            </a:schemeClr>
          </a:solidFill>
        </p:grpSpPr>
        <p:sp>
          <p:nvSpPr>
            <p:cNvPr id="7" name="h1"/>
            <p:cNvSpPr txBox="1"/>
            <p:nvPr/>
          </p:nvSpPr>
          <p:spPr>
            <a:xfrm>
              <a:off x="532427"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rgbClr val="D9D9D9"/>
                  </a:solidFill>
                  <a:latin typeface="Segoe UI"/>
                </a:rPr>
                <a:t>DEVICE PROTECTION</a:t>
              </a:r>
              <a:endParaRPr lang="en-US" sz="3598" b="1" dirty="0">
                <a:solidFill>
                  <a:srgbClr val="D9D9D9"/>
                </a:solidFill>
                <a:latin typeface="Segoe UI"/>
              </a:endParaRPr>
            </a:p>
          </p:txBody>
        </p:sp>
        <p:sp>
          <p:nvSpPr>
            <p:cNvPr id="4" name="1b"/>
            <p:cNvSpPr/>
            <p:nvPr/>
          </p:nvSpPr>
          <p:spPr bwMode="auto">
            <a:xfrm>
              <a:off x="532427"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13926" fontAlgn="base">
                <a:lnSpc>
                  <a:spcPct val="90000"/>
                </a:lnSpc>
                <a:spcBef>
                  <a:spcPct val="0"/>
                </a:spcBef>
                <a:spcAft>
                  <a:spcPts val="1198"/>
                </a:spcAft>
              </a:pPr>
              <a:r>
                <a:rPr lang="en-US" sz="2400" spc="-100" dirty="0">
                  <a:ln w="3175">
                    <a:noFill/>
                  </a:ln>
                  <a:solidFill>
                    <a:srgbClr val="D9D9D9"/>
                  </a:solidFill>
                  <a:latin typeface="Segoe UI"/>
                </a:rPr>
                <a:t>BitLocker enhancements in Windows 8.1</a:t>
              </a:r>
            </a:p>
            <a:p>
              <a:pPr defTabSz="913926" fontAlgn="base">
                <a:lnSpc>
                  <a:spcPct val="90000"/>
                </a:lnSpc>
                <a:spcBef>
                  <a:spcPct val="0"/>
                </a:spcBef>
                <a:spcAft>
                  <a:spcPts val="1198"/>
                </a:spcAft>
              </a:pPr>
              <a:r>
                <a:rPr lang="en-US" sz="2400" spc="-100" dirty="0" err="1">
                  <a:ln w="3175">
                    <a:noFill/>
                  </a:ln>
                  <a:solidFill>
                    <a:srgbClr val="D9D9D9"/>
                  </a:solidFill>
                  <a:latin typeface="Segoe UI"/>
                </a:rPr>
                <a:t>InstantGo</a:t>
              </a:r>
              <a:endParaRPr lang="en-US" sz="2400" spc="-100" dirty="0">
                <a:ln w="3175">
                  <a:noFill/>
                </a:ln>
                <a:solidFill>
                  <a:srgbClr val="D9D9D9"/>
                </a:solidFill>
                <a:latin typeface="Segoe UI"/>
              </a:endParaRPr>
            </a:p>
            <a:p>
              <a:pPr defTabSz="913926" fontAlgn="base">
                <a:lnSpc>
                  <a:spcPct val="90000"/>
                </a:lnSpc>
                <a:spcBef>
                  <a:spcPct val="0"/>
                </a:spcBef>
                <a:spcAft>
                  <a:spcPts val="1198"/>
                </a:spcAft>
              </a:pPr>
              <a:r>
                <a:rPr lang="en-US" sz="2400" spc="-100" dirty="0">
                  <a:ln w="3175">
                    <a:noFill/>
                  </a:ln>
                  <a:solidFill>
                    <a:srgbClr val="D9D9D9"/>
                  </a:solidFill>
                  <a:latin typeface="Segoe UI"/>
                </a:rPr>
                <a:t>3</a:t>
              </a:r>
              <a:r>
                <a:rPr lang="en-US" sz="2400" spc="-100" baseline="30000" dirty="0">
                  <a:ln w="3175">
                    <a:noFill/>
                  </a:ln>
                  <a:solidFill>
                    <a:srgbClr val="D9D9D9"/>
                  </a:solidFill>
                  <a:latin typeface="Segoe UI"/>
                </a:rPr>
                <a:t>rd</a:t>
              </a:r>
              <a:r>
                <a:rPr lang="en-US" sz="2400" spc="-100" dirty="0">
                  <a:ln w="3175">
                    <a:noFill/>
                  </a:ln>
                  <a:solidFill>
                    <a:srgbClr val="D9D9D9"/>
                  </a:solidFill>
                  <a:latin typeface="Segoe UI"/>
                </a:rPr>
                <a:t> party adoption</a:t>
              </a:r>
            </a:p>
            <a:p>
              <a:pPr defTabSz="913926" fontAlgn="base">
                <a:lnSpc>
                  <a:spcPct val="90000"/>
                </a:lnSpc>
                <a:spcBef>
                  <a:spcPct val="0"/>
                </a:spcBef>
                <a:spcAft>
                  <a:spcPts val="1198"/>
                </a:spcAft>
              </a:pPr>
              <a:endParaRPr lang="en-US" sz="2400" spc="-100" dirty="0">
                <a:ln w="3175">
                  <a:noFill/>
                </a:ln>
                <a:solidFill>
                  <a:srgbClr val="D9D9D9"/>
                </a:solidFill>
                <a:latin typeface="Segoe UI"/>
              </a:endParaRPr>
            </a:p>
          </p:txBody>
        </p:sp>
        <p:sp>
          <p:nvSpPr>
            <p:cNvPr id="18" name="1a"/>
            <p:cNvSpPr/>
            <p:nvPr/>
          </p:nvSpPr>
          <p:spPr bwMode="auto">
            <a:xfrm>
              <a:off x="532427"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D9D9D9"/>
                </a:solidFill>
                <a:latin typeface="Segoe UI"/>
              </a:endParaRPr>
            </a:p>
            <a:p>
              <a:pPr defTabSz="913926" fontAlgn="base">
                <a:lnSpc>
                  <a:spcPct val="90000"/>
                </a:lnSpc>
                <a:spcBef>
                  <a:spcPct val="0"/>
                </a:spcBef>
                <a:spcAft>
                  <a:spcPts val="1198"/>
                </a:spcAft>
              </a:pPr>
              <a:r>
                <a:rPr lang="en-US" sz="2400" spc="-100" dirty="0">
                  <a:ln w="3175">
                    <a:noFill/>
                  </a:ln>
                  <a:solidFill>
                    <a:srgbClr val="D9D9D9"/>
                  </a:solidFill>
                  <a:latin typeface="Segoe UI"/>
                </a:rPr>
                <a:t>Protect system and data when device is lost or stolen</a:t>
              </a:r>
            </a:p>
          </p:txBody>
        </p:sp>
      </p:grpSp>
      <p:grpSp>
        <p:nvGrpSpPr>
          <p:cNvPr id="2" name="Group 1"/>
          <p:cNvGrpSpPr/>
          <p:nvPr/>
        </p:nvGrpSpPr>
        <p:grpSpPr>
          <a:xfrm>
            <a:off x="3349919" y="2220987"/>
            <a:ext cx="2818546" cy="4236123"/>
            <a:chOff x="3453062" y="2349213"/>
            <a:chExt cx="2819345" cy="3795856"/>
          </a:xfrm>
        </p:grpSpPr>
        <p:sp>
          <p:nvSpPr>
            <p:cNvPr id="20" name="3a"/>
            <p:cNvSpPr/>
            <p:nvPr/>
          </p:nvSpPr>
          <p:spPr bwMode="auto">
            <a:xfrm>
              <a:off x="3453062"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Containment</a:t>
              </a:r>
            </a:p>
            <a:p>
              <a:pPr defTabSz="913926" fontAlgn="base">
                <a:lnSpc>
                  <a:spcPct val="90000"/>
                </a:lnSpc>
                <a:spcBef>
                  <a:spcPct val="0"/>
                </a:spcBef>
                <a:spcAft>
                  <a:spcPts val="1198"/>
                </a:spcAft>
              </a:pPr>
              <a:r>
                <a:rPr lang="en-US" sz="2400" spc="-100" dirty="0">
                  <a:ln w="3175">
                    <a:noFill/>
                  </a:ln>
                  <a:solidFill>
                    <a:srgbClr val="FFFFFF"/>
                  </a:solidFill>
                  <a:latin typeface="Segoe UI"/>
                </a:rPr>
                <a:t>Data separation</a:t>
              </a:r>
            </a:p>
            <a:p>
              <a:pPr algn="ct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3" name="h1"/>
            <p:cNvSpPr txBox="1"/>
            <p:nvPr/>
          </p:nvSpPr>
          <p:spPr>
            <a:xfrm>
              <a:off x="3474589"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DATA SEPARATION</a:t>
              </a:r>
              <a:endParaRPr lang="en-US" sz="3598" b="1" dirty="0">
                <a:solidFill>
                  <a:srgbClr val="0078D7"/>
                </a:solidFill>
                <a:latin typeface="Segoe UI"/>
              </a:endParaRPr>
            </a:p>
          </p:txBody>
        </p:sp>
      </p:grpSp>
      <p:grpSp>
        <p:nvGrpSpPr>
          <p:cNvPr id="5" name="Group 4"/>
          <p:cNvGrpSpPr/>
          <p:nvPr/>
        </p:nvGrpSpPr>
        <p:grpSpPr>
          <a:xfrm>
            <a:off x="6187320" y="2220987"/>
            <a:ext cx="2818546" cy="4236123"/>
            <a:chOff x="6395224" y="2349213"/>
            <a:chExt cx="2819345" cy="3795856"/>
          </a:xfrm>
        </p:grpSpPr>
        <p:sp>
          <p:nvSpPr>
            <p:cNvPr id="22" name="2a"/>
            <p:cNvSpPr/>
            <p:nvPr/>
          </p:nvSpPr>
          <p:spPr bwMode="auto">
            <a:xfrm>
              <a:off x="6395224"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Prevent unauthorized users and apps from accessing and leaking data</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4" name="h1"/>
            <p:cNvSpPr txBox="1"/>
            <p:nvPr/>
          </p:nvSpPr>
          <p:spPr>
            <a:xfrm>
              <a:off x="6416751"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LEAK PROTECTION</a:t>
              </a:r>
              <a:endParaRPr lang="en-US" sz="3598" b="1" dirty="0">
                <a:solidFill>
                  <a:srgbClr val="0078D7"/>
                </a:solidFill>
                <a:latin typeface="Segoe UI"/>
              </a:endParaRPr>
            </a:p>
          </p:txBody>
        </p:sp>
      </p:grpSp>
      <p:grpSp>
        <p:nvGrpSpPr>
          <p:cNvPr id="6" name="Group 5"/>
          <p:cNvGrpSpPr/>
          <p:nvPr/>
        </p:nvGrpSpPr>
        <p:grpSpPr>
          <a:xfrm>
            <a:off x="9024719" y="2220987"/>
            <a:ext cx="2818546" cy="4236123"/>
            <a:chOff x="9366385" y="2349213"/>
            <a:chExt cx="2819345" cy="3795856"/>
          </a:xfrm>
          <a:solidFill>
            <a:schemeClr val="bg1">
              <a:lumMod val="95000"/>
            </a:schemeClr>
          </a:solidFill>
        </p:grpSpPr>
        <p:sp>
          <p:nvSpPr>
            <p:cNvPr id="11" name="2a"/>
            <p:cNvSpPr/>
            <p:nvPr/>
          </p:nvSpPr>
          <p:spPr bwMode="auto">
            <a:xfrm>
              <a:off x="9366385"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D9D9D9"/>
                </a:solidFill>
                <a:latin typeface="Segoe UI"/>
              </a:endParaRPr>
            </a:p>
            <a:p>
              <a:pPr defTabSz="913926" fontAlgn="base">
                <a:lnSpc>
                  <a:spcPct val="90000"/>
                </a:lnSpc>
                <a:spcBef>
                  <a:spcPct val="0"/>
                </a:spcBef>
                <a:spcAft>
                  <a:spcPts val="1198"/>
                </a:spcAft>
              </a:pPr>
              <a:r>
                <a:rPr lang="en-US" sz="2400" spc="-100" dirty="0">
                  <a:ln w="3175">
                    <a:noFill/>
                  </a:ln>
                  <a:solidFill>
                    <a:srgbClr val="D9D9D9"/>
                  </a:solidFill>
                  <a:latin typeface="Segoe UI"/>
                </a:rPr>
                <a:t>Protect data when shared with others, or shared outside of organizational devices and control</a:t>
              </a:r>
            </a:p>
          </p:txBody>
        </p:sp>
        <p:sp>
          <p:nvSpPr>
            <p:cNvPr id="16" name="h1"/>
            <p:cNvSpPr txBox="1"/>
            <p:nvPr/>
          </p:nvSpPr>
          <p:spPr>
            <a:xfrm>
              <a:off x="9387912"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rgbClr val="D9D9D9"/>
                  </a:solidFill>
                  <a:latin typeface="Segoe UI"/>
                </a:rPr>
                <a:t>SHARING PROTECTION</a:t>
              </a:r>
              <a:endParaRPr lang="en-US" sz="3598" b="1" dirty="0">
                <a:solidFill>
                  <a:srgbClr val="D9D9D9"/>
                </a:solidFill>
                <a:latin typeface="Segoe UI"/>
              </a:endParaRPr>
            </a:p>
          </p:txBody>
        </p:sp>
      </p:grpSp>
    </p:spTree>
    <p:extLst>
      <p:ext uri="{BB962C8B-B14F-4D97-AF65-F5344CB8AC3E}">
        <p14:creationId xmlns:p14="http://schemas.microsoft.com/office/powerpoint/2010/main" val="74312579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txBox="1">
            <a:spLocks/>
          </p:cNvSpPr>
          <p:nvPr/>
        </p:nvSpPr>
        <p:spPr>
          <a:xfrm>
            <a:off x="579437" y="1895184"/>
            <a:ext cx="4561662" cy="1107996"/>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4000" b="0" i="0" u="none" strike="noStrike" kern="1200" cap="none" spc="-100" normalizeH="0" baseline="0" noProof="0" dirty="0">
                <a:ln w="3175">
                  <a:noFill/>
                </a:ln>
                <a:solidFill>
                  <a:srgbClr val="FFFFFF"/>
                </a:solidFill>
                <a:effectLst/>
                <a:uLnTx/>
                <a:uFillTx/>
                <a:latin typeface="Segoe UI Light" pitchFamily="34" charset="0"/>
                <a:ea typeface="+mn-ea"/>
                <a:cs typeface="+mn-cs"/>
              </a:rPr>
              <a:t>Windows Information Protection</a:t>
            </a:r>
            <a:endParaRPr kumimoji="0" lang="en-US" sz="3600" b="0" i="1" u="none" strike="noStrike" kern="1200" cap="none" spc="-100" normalizeH="0" baseline="0" noProof="0" dirty="0">
              <a:ln w="3175">
                <a:noFill/>
              </a:ln>
              <a:solidFill>
                <a:srgbClr val="FFFFFF"/>
              </a:solidFill>
              <a:effectLst/>
              <a:uLnTx/>
              <a:uFillTx/>
              <a:latin typeface="Segoe UI Light" pitchFamily="34" charset="0"/>
              <a:ea typeface="+mn-ea"/>
              <a:cs typeface="+mn-cs"/>
            </a:endParaRPr>
          </a:p>
        </p:txBody>
      </p:sp>
      <p:sp>
        <p:nvSpPr>
          <p:cNvPr id="22" name="Title 1"/>
          <p:cNvSpPr txBox="1">
            <a:spLocks/>
          </p:cNvSpPr>
          <p:nvPr/>
        </p:nvSpPr>
        <p:spPr>
          <a:xfrm>
            <a:off x="2812199" y="3349529"/>
            <a:ext cx="2328900" cy="664797"/>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A DIFFERENT APPROACH</a:t>
            </a:r>
            <a:endParaRPr kumimoji="0" lang="en-US" sz="2000" b="0" i="1" u="none" strike="noStrike" kern="1200" cap="none" spc="-10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9" name="Straight Connector 8"/>
          <p:cNvCxnSpPr/>
          <p:nvPr/>
        </p:nvCxnSpPr>
        <p:spPr>
          <a:xfrm>
            <a:off x="6218237" y="812120"/>
            <a:ext cx="0" cy="53702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03167" y="2717194"/>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Corporate vs personal data identifiable wherever it rests on the device</a:t>
            </a:r>
          </a:p>
        </p:txBody>
      </p:sp>
      <p:sp>
        <p:nvSpPr>
          <p:cNvPr id="11" name="Rectangle 10"/>
          <p:cNvSpPr/>
          <p:nvPr/>
        </p:nvSpPr>
        <p:spPr>
          <a:xfrm>
            <a:off x="7103168" y="787628"/>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Protects data at rest where it rests on the device</a:t>
            </a:r>
          </a:p>
        </p:txBody>
      </p:sp>
      <p:sp>
        <p:nvSpPr>
          <p:cNvPr id="12" name="Rectangle 11"/>
          <p:cNvSpPr/>
          <p:nvPr/>
        </p:nvSpPr>
        <p:spPr>
          <a:xfrm>
            <a:off x="7103168" y="1752411"/>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Seamless integration into the platform, No mode switching and use any app</a:t>
            </a:r>
          </a:p>
        </p:txBody>
      </p:sp>
      <p:sp>
        <p:nvSpPr>
          <p:cNvPr id="13" name="Rectangle 12"/>
          <p:cNvSpPr/>
          <p:nvPr/>
        </p:nvSpPr>
        <p:spPr>
          <a:xfrm>
            <a:off x="7103168" y="3681977"/>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Prevents unauthorized apps from accessing business data</a:t>
            </a:r>
          </a:p>
        </p:txBody>
      </p:sp>
      <p:sp>
        <p:nvSpPr>
          <p:cNvPr id="14" name="Rectangle 13"/>
          <p:cNvSpPr/>
          <p:nvPr/>
        </p:nvSpPr>
        <p:spPr>
          <a:xfrm>
            <a:off x="7103168" y="4646760"/>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IT has fully control of keys and data and can remote wipe data on demand</a:t>
            </a:r>
          </a:p>
        </p:txBody>
      </p:sp>
      <p:sp>
        <p:nvSpPr>
          <p:cNvPr id="15" name="Rectangle 14"/>
          <p:cNvSpPr/>
          <p:nvPr/>
        </p:nvSpPr>
        <p:spPr>
          <a:xfrm>
            <a:off x="7103168" y="5611545"/>
            <a:ext cx="4938144"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Common experience across all Windows devices with cross platform support</a:t>
            </a:r>
          </a:p>
        </p:txBody>
      </p:sp>
    </p:spTree>
    <p:extLst>
      <p:ext uri="{BB962C8B-B14F-4D97-AF65-F5344CB8AC3E}">
        <p14:creationId xmlns:p14="http://schemas.microsoft.com/office/powerpoint/2010/main" val="185881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2812199" y="3349529"/>
            <a:ext cx="2328900" cy="1406539"/>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rPr>
              <a:t>Extra Security with Data Protection Under Lock</a:t>
            </a:r>
          </a:p>
          <a:p>
            <a:pPr marL="0" marR="0" lvl="0" indent="0" algn="r" defTabSz="914277" rtl="0" eaLnBrk="1" fontAlgn="auto" latinLnBrk="0" hangingPunct="1">
              <a:lnSpc>
                <a:spcPct val="90000"/>
              </a:lnSpc>
              <a:spcBef>
                <a:spcPts val="600"/>
              </a:spcBef>
              <a:spcAft>
                <a:spcPts val="0"/>
              </a:spcAft>
              <a:buClrTx/>
              <a:buSzTx/>
              <a:buFontTx/>
              <a:buNone/>
              <a:tabLst/>
              <a:defRPr/>
            </a:pPr>
            <a:endParaRPr kumimoji="0" lang="en-US" sz="2400" b="0" i="0"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9" name="Straight Connector 8"/>
          <p:cNvCxnSpPr/>
          <p:nvPr/>
        </p:nvCxnSpPr>
        <p:spPr>
          <a:xfrm>
            <a:off x="6218237" y="812120"/>
            <a:ext cx="0" cy="53702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32637" y="2811462"/>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Blocks read when screen is locked</a:t>
            </a:r>
            <a:endParaRPr kumimoji="0" lang="en-US" sz="2000" b="0" i="0" u="none" strike="noStrike" kern="0" cap="none" spc="0" normalizeH="0" baseline="0" noProof="0" dirty="0">
              <a:ln>
                <a:noFill/>
              </a:ln>
              <a:solidFill>
                <a:srgbClr val="FFFFFF"/>
              </a:solidFill>
              <a:effectLst/>
              <a:uLnTx/>
              <a:uFillTx/>
            </a:endParaRPr>
          </a:p>
        </p:txBody>
      </p:sp>
      <p:sp>
        <p:nvSpPr>
          <p:cNvPr id="11" name="Rectangle 10"/>
          <p:cNvSpPr/>
          <p:nvPr/>
        </p:nvSpPr>
        <p:spPr>
          <a:xfrm>
            <a:off x="7103168" y="1299130"/>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Optional screen lock security policy</a:t>
            </a:r>
          </a:p>
        </p:txBody>
      </p:sp>
      <p:sp>
        <p:nvSpPr>
          <p:cNvPr id="12" name="Rectangle 11"/>
          <p:cNvSpPr/>
          <p:nvPr/>
        </p:nvSpPr>
        <p:spPr>
          <a:xfrm>
            <a:off x="7138760" y="1998473"/>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System tosses decryption key on lock</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3" name="Rectangle 12"/>
          <p:cNvSpPr/>
          <p:nvPr/>
        </p:nvSpPr>
        <p:spPr>
          <a:xfrm>
            <a:off x="7132637" y="3585130"/>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Can encrypt new files and data</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4" name="Rectangle 13"/>
          <p:cNvSpPr/>
          <p:nvPr/>
        </p:nvSpPr>
        <p:spPr>
          <a:xfrm>
            <a:off x="7132637" y="4405211"/>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Logon, unlock restores keys and access</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5" name="Rectangle 14"/>
          <p:cNvSpPr/>
          <p:nvPr/>
        </p:nvSpPr>
        <p:spPr>
          <a:xfrm>
            <a:off x="7103168" y="5185330"/>
            <a:ext cx="4938144"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Helps mitigates system level attacks</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6" name="Title 1"/>
          <p:cNvSpPr txBox="1">
            <a:spLocks/>
          </p:cNvSpPr>
          <p:nvPr/>
        </p:nvSpPr>
        <p:spPr>
          <a:xfrm>
            <a:off x="579437" y="1895184"/>
            <a:ext cx="4561662" cy="1107996"/>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4000" b="0" i="0" u="none" strike="noStrike" kern="1200" cap="none" spc="-100" normalizeH="0" baseline="0" noProof="0" dirty="0">
                <a:ln w="3175">
                  <a:noFill/>
                </a:ln>
                <a:solidFill>
                  <a:srgbClr val="FFFFFF"/>
                </a:solidFill>
                <a:effectLst/>
                <a:uLnTx/>
                <a:uFillTx/>
                <a:latin typeface="Segoe UI Light" pitchFamily="34" charset="0"/>
                <a:ea typeface="+mn-ea"/>
                <a:cs typeface="+mn-cs"/>
              </a:rPr>
              <a:t>Windows Information Protection</a:t>
            </a:r>
            <a:endParaRPr kumimoji="0" lang="en-US" sz="3600" b="0" i="1" u="none" strike="noStrike" kern="1200" cap="none" spc="-100" normalizeH="0" baseline="0" noProof="0" dirty="0">
              <a:ln w="3175">
                <a:noFill/>
              </a:ln>
              <a:solidFill>
                <a:srgbClr val="FFFFFF"/>
              </a:solidFill>
              <a:effectLst/>
              <a:uLnTx/>
              <a:uFillTx/>
              <a:latin typeface="Segoe UI Light" pitchFamily="34" charset="0"/>
              <a:ea typeface="+mn-ea"/>
              <a:cs typeface="+mn-cs"/>
            </a:endParaRPr>
          </a:p>
        </p:txBody>
      </p:sp>
    </p:spTree>
    <p:extLst>
      <p:ext uri="{BB962C8B-B14F-4D97-AF65-F5344CB8AC3E}">
        <p14:creationId xmlns:p14="http://schemas.microsoft.com/office/powerpoint/2010/main" val="31867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Information Protection</a:t>
            </a:r>
          </a:p>
        </p:txBody>
      </p:sp>
      <p:grpSp>
        <p:nvGrpSpPr>
          <p:cNvPr id="31" name="Group 30"/>
          <p:cNvGrpSpPr>
            <a:grpSpLocks noChangeAspect="1"/>
          </p:cNvGrpSpPr>
          <p:nvPr/>
        </p:nvGrpSpPr>
        <p:grpSpPr>
          <a:xfrm>
            <a:off x="10314620" y="2294248"/>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Arrow Connector 56"/>
          <p:cNvCxnSpPr/>
          <p:nvPr/>
        </p:nvCxnSpPr>
        <p:spPr>
          <a:xfrm flipH="1">
            <a:off x="5263915" y="2324381"/>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flipH="1">
            <a:off x="7412755" y="2141501"/>
            <a:ext cx="365760" cy="365760"/>
          </a:xfrm>
          <a:prstGeom prst="ellipse">
            <a:avLst/>
          </a:prstGeom>
          <a:solidFill>
            <a:schemeClr val="bg1">
              <a:lumMod val="95000"/>
            </a:schemeClr>
          </a:solidFill>
          <a:ln w="57150">
            <a:solidFill>
              <a:schemeClr val="bg2">
                <a:lumMod val="50000"/>
              </a:schemeClr>
            </a:solidFill>
          </a:ln>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505050"/>
                </a:solidFill>
                <a:effectLst/>
                <a:uLnTx/>
                <a:uFillTx/>
              </a:rPr>
              <a:t>1</a:t>
            </a:r>
            <a:endParaRPr kumimoji="0" lang="en-US" sz="2400" b="0" i="0" u="none" strike="noStrike" kern="0" cap="none" spc="0" normalizeH="0" baseline="0" noProof="0" dirty="0">
              <a:ln>
                <a:noFill/>
              </a:ln>
              <a:solidFill>
                <a:srgbClr val="505050"/>
              </a:solidFill>
              <a:effectLst/>
              <a:uLnTx/>
              <a:uFillTx/>
            </a:endParaRPr>
          </a:p>
        </p:txBody>
      </p:sp>
      <p:sp>
        <p:nvSpPr>
          <p:cNvPr id="59" name="TextBox 58"/>
          <p:cNvSpPr txBox="1"/>
          <p:nvPr/>
        </p:nvSpPr>
        <p:spPr>
          <a:xfrm flipH="1">
            <a:off x="5812321" y="1904142"/>
            <a:ext cx="3566628" cy="15234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User enrolls with enterprise MDM or domain join</a:t>
            </a:r>
            <a:endParaRPr kumimoji="0" lang="en-US" sz="14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60" name="TextBox 59"/>
          <p:cNvSpPr txBox="1"/>
          <p:nvPr/>
        </p:nvSpPr>
        <p:spPr>
          <a:xfrm flipH="1">
            <a:off x="5902736" y="2779326"/>
            <a:ext cx="3385798" cy="15234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MDM or SCCM provisions policy and encryption keys</a:t>
            </a:r>
          </a:p>
        </p:txBody>
      </p:sp>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grpSp>
        <p:nvGrpSpPr>
          <p:cNvPr id="14" name="Group 13"/>
          <p:cNvGrpSpPr/>
          <p:nvPr/>
        </p:nvGrpSpPr>
        <p:grpSpPr>
          <a:xfrm>
            <a:off x="5263915" y="3019122"/>
            <a:ext cx="4663440" cy="365760"/>
            <a:chOff x="1824029" y="2783814"/>
            <a:chExt cx="4663440" cy="365760"/>
          </a:xfrm>
        </p:grpSpPr>
        <p:cxnSp>
          <p:nvCxnSpPr>
            <p:cNvPr id="68" name="Straight Arrow Connector 67"/>
            <p:cNvCxnSpPr/>
            <p:nvPr/>
          </p:nvCxnSpPr>
          <p:spPr>
            <a:xfrm flipH="1">
              <a:off x="1824029" y="2966694"/>
              <a:ext cx="4663440"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flipH="1">
              <a:off x="3972869" y="2783814"/>
              <a:ext cx="365760" cy="365760"/>
            </a:xfrm>
            <a:prstGeom prst="ellipse">
              <a:avLst/>
            </a:prstGeom>
            <a:solidFill>
              <a:schemeClr val="bg1">
                <a:lumMod val="95000"/>
              </a:schemeClr>
            </a:solidFill>
            <a:ln w="57150">
              <a:solidFill>
                <a:schemeClr val="bg2">
                  <a:lumMod val="50000"/>
                </a:schemeClr>
              </a:solidFill>
            </a:ln>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505050"/>
                  </a:solidFill>
                  <a:effectLst/>
                  <a:uLnTx/>
                  <a:uFillTx/>
                </a:rPr>
                <a:t>2</a:t>
              </a:r>
              <a:endParaRPr kumimoji="0" lang="en-US" sz="2400" b="0" i="0" u="none" strike="noStrike" kern="0" cap="none" spc="0" normalizeH="0" baseline="0" noProof="0" dirty="0">
                <a:ln>
                  <a:noFill/>
                </a:ln>
                <a:solidFill>
                  <a:srgbClr val="505050"/>
                </a:solidFill>
                <a:effectLst/>
                <a:uLnTx/>
                <a:uFillTx/>
              </a:endParaRPr>
            </a:p>
          </p:txBody>
        </p:sp>
      </p:gr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2" y="2009962"/>
            <a:ext cx="4035737" cy="1957459"/>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PROVISIONING: KEYS AND POLICIES</a:t>
            </a:r>
          </a:p>
        </p:txBody>
      </p:sp>
      <p:sp>
        <p:nvSpPr>
          <p:cNvPr id="75" name="TextBox 74"/>
          <p:cNvSpPr txBox="1"/>
          <p:nvPr/>
        </p:nvSpPr>
        <p:spPr>
          <a:xfrm flipH="1">
            <a:off x="5902736" y="3585649"/>
            <a:ext cx="3385798" cy="840230"/>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Policies:</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Enterprise allowed apps</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Network policies</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App restriction policy</a:t>
            </a:r>
          </a:p>
        </p:txBody>
      </p:sp>
    </p:spTree>
    <p:extLst>
      <p:ext uri="{BB962C8B-B14F-4D97-AF65-F5344CB8AC3E}">
        <p14:creationId xmlns:p14="http://schemas.microsoft.com/office/powerpoint/2010/main" val="29065088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ice_0009_520.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513506" y="113486"/>
            <a:ext cx="3464955" cy="5679476"/>
          </a:xfrm>
          <a:prstGeom prst="rect">
            <a:avLst/>
          </a:prstGeom>
        </p:spPr>
      </p:pic>
      <p:sp>
        <p:nvSpPr>
          <p:cNvPr id="9" name="Rectangle 8"/>
          <p:cNvSpPr/>
          <p:nvPr/>
        </p:nvSpPr>
        <p:spPr>
          <a:xfrm>
            <a:off x="4758912" y="732342"/>
            <a:ext cx="3025509" cy="4308567"/>
          </a:xfrm>
          <a:prstGeom prst="rect">
            <a:avLst/>
          </a:prstGeom>
          <a:solidFill>
            <a:schemeClr val="tx1"/>
          </a:solidFill>
        </p:spPr>
        <p:txBody>
          <a:bodyPr vert="horz" lIns="248694" tIns="186521" rIns="124347" bIns="62174" rtlCol="0" anchor="t" anchorCtr="0">
            <a:normAutofit/>
          </a:bodyPr>
          <a:lstStyle/>
          <a:p>
            <a:pPr marL="0" marR="0" lvl="0" indent="0" algn="ctr" defTabSz="621716" rtl="0" eaLnBrk="1" fontAlgn="auto" latinLnBrk="0" hangingPunct="1">
              <a:lnSpc>
                <a:spcPct val="100000"/>
              </a:lnSpc>
              <a:spcBef>
                <a:spcPts val="0"/>
              </a:spcBef>
              <a:spcAft>
                <a:spcPts val="0"/>
              </a:spcAft>
              <a:buClrTx/>
              <a:buSzTx/>
              <a:buFontTx/>
              <a:buNone/>
              <a:tabLst/>
              <a:defRPr/>
            </a:pPr>
            <a:endParaRPr kumimoji="0" lang="de-DE"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24" name="Rectangle 23"/>
          <p:cNvSpPr/>
          <p:nvPr>
            <p:custDataLst>
              <p:tags r:id="rId1"/>
            </p:custDataLst>
          </p:nvPr>
        </p:nvSpPr>
        <p:spPr>
          <a:xfrm>
            <a:off x="4797421" y="1002938"/>
            <a:ext cx="943622" cy="898558"/>
          </a:xfrm>
          <a:prstGeom prst="rect">
            <a:avLst/>
          </a:prstGeom>
          <a:solidFill>
            <a:schemeClr val="accent1"/>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Skype for Business</a:t>
            </a:r>
          </a:p>
        </p:txBody>
      </p:sp>
      <p:sp>
        <p:nvSpPr>
          <p:cNvPr id="25" name="Rectangle 24"/>
          <p:cNvSpPr/>
          <p:nvPr>
            <p:custDataLst>
              <p:tags r:id="rId2"/>
            </p:custDataLst>
          </p:nvPr>
        </p:nvSpPr>
        <p:spPr>
          <a:xfrm>
            <a:off x="5800566" y="1002938"/>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Mail and Calendar</a:t>
            </a:r>
          </a:p>
        </p:txBody>
      </p:sp>
      <p:sp>
        <p:nvSpPr>
          <p:cNvPr id="28" name="Rectangle 27"/>
          <p:cNvSpPr/>
          <p:nvPr>
            <p:custDataLst>
              <p:tags r:id="rId3"/>
            </p:custDataLst>
          </p:nvPr>
        </p:nvSpPr>
        <p:spPr>
          <a:xfrm>
            <a:off x="6803713" y="1002938"/>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Facebook</a:t>
            </a:r>
          </a:p>
        </p:txBody>
      </p:sp>
      <p:sp>
        <p:nvSpPr>
          <p:cNvPr id="29" name="Rectangle 28"/>
          <p:cNvSpPr/>
          <p:nvPr>
            <p:custDataLst>
              <p:tags r:id="rId4"/>
            </p:custDataLst>
          </p:nvPr>
        </p:nvSpPr>
        <p:spPr>
          <a:xfrm>
            <a:off x="4797421" y="1971536"/>
            <a:ext cx="943622" cy="898558"/>
          </a:xfrm>
          <a:prstGeom prst="rect">
            <a:avLst/>
          </a:prstGeom>
          <a:solidFill>
            <a:schemeClr val="accent1"/>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OneDrive for Business</a:t>
            </a:r>
          </a:p>
        </p:txBody>
      </p:sp>
      <p:sp>
        <p:nvSpPr>
          <p:cNvPr id="30" name="Rectangle 29"/>
          <p:cNvSpPr/>
          <p:nvPr>
            <p:custDataLst>
              <p:tags r:id="rId5"/>
            </p:custDataLst>
          </p:nvPr>
        </p:nvSpPr>
        <p:spPr>
          <a:xfrm>
            <a:off x="5800566" y="1971536"/>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Contacts</a:t>
            </a:r>
          </a:p>
        </p:txBody>
      </p:sp>
      <p:sp>
        <p:nvSpPr>
          <p:cNvPr id="31" name="Rectangle 30"/>
          <p:cNvSpPr/>
          <p:nvPr>
            <p:custDataLst>
              <p:tags r:id="rId6"/>
            </p:custDataLst>
          </p:nvPr>
        </p:nvSpPr>
        <p:spPr>
          <a:xfrm>
            <a:off x="6803713" y="1971536"/>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WhatsApp</a:t>
            </a:r>
          </a:p>
        </p:txBody>
      </p:sp>
      <p:sp>
        <p:nvSpPr>
          <p:cNvPr id="32" name="Rectangle 31"/>
          <p:cNvSpPr/>
          <p:nvPr>
            <p:custDataLst>
              <p:tags r:id="rId7"/>
            </p:custDataLst>
          </p:nvPr>
        </p:nvSpPr>
        <p:spPr>
          <a:xfrm>
            <a:off x="4797420" y="2924040"/>
            <a:ext cx="966059" cy="898558"/>
          </a:xfrm>
          <a:prstGeom prst="rect">
            <a:avLst/>
          </a:prstGeom>
          <a:solidFill>
            <a:schemeClr val="accent1"/>
          </a:solidFill>
        </p:spPr>
        <p:txBody>
          <a:bodyPr vert="horz" lIns="24478" tIns="48956" rIns="24478" bIns="48956" rtlCol="0" anchor="b" anchorCtr="0">
            <a:normAutofit/>
          </a:bodyPr>
          <a:lstStyle/>
          <a:p>
            <a:pPr marL="0" marR="0" lvl="0" indent="0" defTabSz="621716"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Dynamics</a:t>
            </a:r>
          </a:p>
        </p:txBody>
      </p:sp>
      <p:sp>
        <p:nvSpPr>
          <p:cNvPr id="33" name="Rectangle 32"/>
          <p:cNvSpPr/>
          <p:nvPr>
            <p:custDataLst>
              <p:tags r:id="rId8"/>
            </p:custDataLst>
          </p:nvPr>
        </p:nvSpPr>
        <p:spPr>
          <a:xfrm>
            <a:off x="5800566" y="2953224"/>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defTabSz="621716"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cs typeface="Segoe UI Light" panose="020B0502040204020203" pitchFamily="34" charset="0"/>
              </a:rPr>
              <a:t>PDF Reader</a:t>
            </a:r>
          </a:p>
        </p:txBody>
      </p:sp>
      <p:sp>
        <p:nvSpPr>
          <p:cNvPr id="34" name="Rectangle 33"/>
          <p:cNvSpPr/>
          <p:nvPr>
            <p:custDataLst>
              <p:tags r:id="rId9"/>
            </p:custDataLst>
          </p:nvPr>
        </p:nvSpPr>
        <p:spPr>
          <a:xfrm>
            <a:off x="6803713" y="2953224"/>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OneDrive</a:t>
            </a:r>
          </a:p>
        </p:txBody>
      </p:sp>
      <p:sp>
        <p:nvSpPr>
          <p:cNvPr id="35" name="Rectangle 34"/>
          <p:cNvSpPr/>
          <p:nvPr>
            <p:custDataLst>
              <p:tags r:id="rId10"/>
            </p:custDataLst>
          </p:nvPr>
        </p:nvSpPr>
        <p:spPr>
          <a:xfrm>
            <a:off x="4797421" y="3921823"/>
            <a:ext cx="943622" cy="898558"/>
          </a:xfrm>
          <a:prstGeom prst="rect">
            <a:avLst/>
          </a:prstGeom>
          <a:solidFill>
            <a:schemeClr val="accent1"/>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LOB</a:t>
            </a:r>
          </a:p>
        </p:txBody>
      </p:sp>
      <p:sp>
        <p:nvSpPr>
          <p:cNvPr id="36" name="Rectangle 35"/>
          <p:cNvSpPr/>
          <p:nvPr>
            <p:custDataLst>
              <p:tags r:id="rId11"/>
            </p:custDataLst>
          </p:nvPr>
        </p:nvSpPr>
        <p:spPr>
          <a:xfrm>
            <a:off x="5800566" y="3921823"/>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Photos</a:t>
            </a:r>
          </a:p>
        </p:txBody>
      </p:sp>
      <p:sp>
        <p:nvSpPr>
          <p:cNvPr id="37" name="Rectangle 36"/>
          <p:cNvSpPr/>
          <p:nvPr>
            <p:custDataLst>
              <p:tags r:id="rId12"/>
            </p:custDataLst>
          </p:nvPr>
        </p:nvSpPr>
        <p:spPr>
          <a:xfrm>
            <a:off x="6803713" y="3921823"/>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Weather</a:t>
            </a:r>
          </a:p>
        </p:txBody>
      </p:sp>
      <p:sp>
        <p:nvSpPr>
          <p:cNvPr id="42" name="Rectangle 41"/>
          <p:cNvSpPr/>
          <p:nvPr/>
        </p:nvSpPr>
        <p:spPr>
          <a:xfrm>
            <a:off x="5741042" y="860582"/>
            <a:ext cx="1062670" cy="4041281"/>
          </a:xfrm>
          <a:prstGeom prst="rect">
            <a:avLst/>
          </a:prstGeom>
          <a:noFill/>
          <a:ln w="34925">
            <a:solidFill>
              <a:schemeClr val="tx1"/>
            </a:solidFill>
            <a:prstDash val="dash"/>
          </a:ln>
        </p:spPr>
        <p:txBody>
          <a:bodyPr vert="horz" lIns="248694" tIns="186521" rIns="124347" bIns="62174" rtlCol="0" anchor="t" anchorCtr="0">
            <a:normAutofit/>
          </a:bodyPr>
          <a:lstStyle/>
          <a:p>
            <a:pPr marL="0" marR="0" lvl="0" indent="0" algn="ctr" defTabSz="621716" rtl="0" eaLnBrk="1" fontAlgn="auto" latinLnBrk="0" hangingPunct="1">
              <a:lnSpc>
                <a:spcPct val="100000"/>
              </a:lnSpc>
              <a:spcBef>
                <a:spcPts val="0"/>
              </a:spcBef>
              <a:spcAft>
                <a:spcPts val="0"/>
              </a:spcAft>
              <a:buClrTx/>
              <a:buSzTx/>
              <a:buFontTx/>
              <a:buNone/>
              <a:tabLst/>
              <a:defRPr/>
            </a:pPr>
            <a:endParaRPr kumimoji="0" lang="en-US"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grpSp>
        <p:nvGrpSpPr>
          <p:cNvPr id="7" name="Group 6"/>
          <p:cNvGrpSpPr/>
          <p:nvPr/>
        </p:nvGrpSpPr>
        <p:grpSpPr>
          <a:xfrm>
            <a:off x="3152083" y="5346773"/>
            <a:ext cx="6239166" cy="1350667"/>
            <a:chOff x="4114805" y="5257801"/>
            <a:chExt cx="6117385" cy="1324304"/>
          </a:xfrm>
        </p:grpSpPr>
        <p:sp>
          <p:nvSpPr>
            <p:cNvPr id="5" name="Bent Arrow 4"/>
            <p:cNvSpPr/>
            <p:nvPr/>
          </p:nvSpPr>
          <p:spPr>
            <a:xfrm rot="16200000">
              <a:off x="4531622" y="4840984"/>
              <a:ext cx="918964" cy="1752598"/>
            </a:xfrm>
            <a:prstGeom prst="bentArrow">
              <a:avLst/>
            </a:prstGeom>
            <a:solidFill>
              <a:schemeClr val="accent1"/>
            </a:solidFill>
          </p:spPr>
          <p:txBody>
            <a:bodyPr vert="horz" lIns="186521" tIns="139891" rIns="93260" bIns="46630" rtlCol="0" anchor="t" anchorCtr="0">
              <a:norm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04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27" name="Bent Arrow 26"/>
            <p:cNvSpPr/>
            <p:nvPr/>
          </p:nvSpPr>
          <p:spPr>
            <a:xfrm rot="5400000" flipH="1">
              <a:off x="8847613" y="4792187"/>
              <a:ext cx="918964" cy="1850191"/>
            </a:xfrm>
            <a:prstGeom prst="bentArrow">
              <a:avLst/>
            </a:prstGeom>
            <a:solidFill>
              <a:schemeClr val="accent1"/>
            </a:solidFill>
          </p:spPr>
          <p:txBody>
            <a:bodyPr vert="horz" lIns="186521" tIns="139891" rIns="93260" bIns="46630" rtlCol="0" anchor="t" anchorCtr="0">
              <a:norm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04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6" name="Rectangle 5"/>
            <p:cNvSpPr/>
            <p:nvPr/>
          </p:nvSpPr>
          <p:spPr>
            <a:xfrm>
              <a:off x="5867403" y="5804229"/>
              <a:ext cx="2514597" cy="777876"/>
            </a:xfrm>
            <a:prstGeom prst="rect">
              <a:avLst/>
            </a:prstGeom>
            <a:solidFill>
              <a:schemeClr val="accent1"/>
            </a:solidFill>
          </p:spPr>
          <p:txBody>
            <a:bodyPr vert="horz" lIns="186521" tIns="139891" rIns="93260" bIns="46630" rtlCol="0" anchor="t" anchorCtr="0">
              <a:normAutofit lnSpcReduction="10000"/>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Data exchange is blocked or audited</a:t>
              </a:r>
            </a:p>
          </p:txBody>
        </p:sp>
      </p:grpSp>
      <p:sp>
        <p:nvSpPr>
          <p:cNvPr id="38" name="Rectangle 37"/>
          <p:cNvSpPr/>
          <p:nvPr/>
        </p:nvSpPr>
        <p:spPr>
          <a:xfrm>
            <a:off x="6294437" y="830262"/>
            <a:ext cx="4015756" cy="4504412"/>
          </a:xfrm>
          <a:prstGeom prst="rect">
            <a:avLst/>
          </a:prstGeom>
          <a:solidFill>
            <a:schemeClr val="bg2">
              <a:lumMod val="40000"/>
              <a:lumOff val="60000"/>
              <a:alpha val="47843"/>
            </a:schemeClr>
          </a:solidFill>
        </p:spPr>
        <p:txBody>
          <a:bodyPr vert="horz" lIns="248694" tIns="186521" rIns="124347" bIns="62174" rtlCol="0" anchor="t" anchorCtr="0">
            <a:normAutofit/>
          </a:bodyPr>
          <a:lstStyle/>
          <a:p>
            <a:pPr marL="0" marR="0" lvl="0" indent="0" algn="ctr" defTabSz="621716" rtl="0" eaLnBrk="1" fontAlgn="auto" latinLnBrk="0" hangingPunct="1">
              <a:lnSpc>
                <a:spcPct val="100000"/>
              </a:lnSpc>
              <a:spcBef>
                <a:spcPts val="0"/>
              </a:spcBef>
              <a:spcAft>
                <a:spcPts val="0"/>
              </a:spcAft>
              <a:buClrTx/>
              <a:buSzTx/>
              <a:buFontTx/>
              <a:buNone/>
              <a:tabLst/>
              <a:defRPr/>
            </a:pPr>
            <a:endParaRPr kumimoji="0" lang="en-US"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39" name="Rectangle 38"/>
          <p:cNvSpPr/>
          <p:nvPr/>
        </p:nvSpPr>
        <p:spPr>
          <a:xfrm>
            <a:off x="2377557" y="830262"/>
            <a:ext cx="3916880" cy="4504412"/>
          </a:xfrm>
          <a:prstGeom prst="rect">
            <a:avLst/>
          </a:prstGeom>
          <a:solidFill>
            <a:schemeClr val="accent1">
              <a:alpha val="48000"/>
            </a:schemeClr>
          </a:solidFill>
        </p:spPr>
        <p:txBody>
          <a:bodyPr vert="horz" lIns="248694" tIns="186521" rIns="124347" bIns="62174" rtlCol="0" anchor="t" anchorCtr="0">
            <a:normAutofit/>
          </a:bodyPr>
          <a:lstStyle/>
          <a:p>
            <a:pPr marL="0" marR="0" lvl="0" indent="0" defTabSz="621716" rtl="0" eaLnBrk="1" fontAlgn="auto" latinLnBrk="0" hangingPunct="1">
              <a:lnSpc>
                <a:spcPct val="100000"/>
              </a:lnSpc>
              <a:spcBef>
                <a:spcPts val="0"/>
              </a:spcBef>
              <a:spcAft>
                <a:spcPts val="0"/>
              </a:spcAft>
              <a:buClrTx/>
              <a:buSzTx/>
              <a:buFontTx/>
              <a:buNone/>
              <a:tabLst/>
              <a:defRPr/>
            </a:pPr>
            <a:r>
              <a:rPr kumimoji="0" lang="en-US" sz="2720" b="0" i="0" u="none" strike="noStrike" kern="800" cap="none" spc="0" normalizeH="0" baseline="0" noProof="0" dirty="0">
                <a:ln>
                  <a:noFill/>
                </a:ln>
                <a:solidFill>
                  <a:srgbClr val="FFFFFF"/>
                </a:solidFill>
                <a:effectLst/>
                <a:uLnTx/>
                <a:uFillTx/>
                <a:latin typeface="Segoe UI"/>
                <a:cs typeface="Segoe UI Light" panose="020B0502040204020203" pitchFamily="34" charset="0"/>
              </a:rPr>
              <a:t>Business </a:t>
            </a:r>
          </a:p>
          <a:p>
            <a:pPr marL="0" marR="0" lvl="0" indent="0" defTabSz="621716" rtl="0" eaLnBrk="1" fontAlgn="auto" latinLnBrk="0" hangingPunct="1">
              <a:lnSpc>
                <a:spcPct val="100000"/>
              </a:lnSpc>
              <a:spcBef>
                <a:spcPts val="0"/>
              </a:spcBef>
              <a:spcAft>
                <a:spcPts val="0"/>
              </a:spcAft>
              <a:buClrTx/>
              <a:buSzTx/>
              <a:buFontTx/>
              <a:buNone/>
              <a:tabLst/>
              <a:defRPr/>
            </a:pPr>
            <a:r>
              <a:rPr kumimoji="0" lang="en-US" sz="2720" b="0" i="0" u="none" strike="noStrike" kern="800" cap="none" spc="0" normalizeH="0" baseline="0" noProof="0" dirty="0">
                <a:ln>
                  <a:noFill/>
                </a:ln>
                <a:solidFill>
                  <a:srgbClr val="FFFFFF"/>
                </a:solidFill>
                <a:effectLst/>
                <a:uLnTx/>
                <a:uFillTx/>
                <a:latin typeface="Segoe UI"/>
                <a:cs typeface="Segoe UI Light" panose="020B0502040204020203" pitchFamily="34" charset="0"/>
              </a:rPr>
              <a:t>Apps &amp; Data (Managed)</a:t>
            </a:r>
            <a:endParaRPr kumimoji="0" lang="en-US"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41" name="TextBox 40"/>
          <p:cNvSpPr txBox="1"/>
          <p:nvPr/>
        </p:nvSpPr>
        <p:spPr>
          <a:xfrm>
            <a:off x="8076277" y="996645"/>
            <a:ext cx="2136100" cy="1222451"/>
          </a:xfrm>
          <a:prstGeom prst="rect">
            <a:avLst/>
          </a:prstGeom>
          <a:noFill/>
        </p:spPr>
        <p:txBody>
          <a:bodyPr wrap="square" rtlCol="0">
            <a:sp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effectLst/>
                <a:uLnTx/>
                <a:uFillTx/>
                <a:latin typeface="Segoe UI"/>
                <a:ea typeface="+mn-ea"/>
                <a:cs typeface="Segoe UI Light" panose="020B0502040204020203" pitchFamily="34" charset="0"/>
              </a:rPr>
              <a:t>Personal </a:t>
            </a:r>
          </a:p>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effectLst/>
                <a:uLnTx/>
                <a:uFillTx/>
                <a:latin typeface="Segoe UI"/>
                <a:ea typeface="+mn-ea"/>
                <a:cs typeface="Segoe UI Light" panose="020B0502040204020203" pitchFamily="34" charset="0"/>
              </a:rPr>
              <a:t>Apps &amp; Data</a:t>
            </a:r>
          </a:p>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effectLst/>
                <a:uLnTx/>
                <a:uFillTx/>
                <a:latin typeface="Segoe UI"/>
                <a:ea typeface="+mn-ea"/>
                <a:cs typeface="Segoe UI Light" panose="020B0502040204020203" pitchFamily="34" charset="0"/>
              </a:rPr>
              <a:t>(Unmanaged)</a:t>
            </a:r>
          </a:p>
        </p:txBody>
      </p:sp>
    </p:spTree>
    <p:extLst>
      <p:ext uri="{BB962C8B-B14F-4D97-AF65-F5344CB8AC3E}">
        <p14:creationId xmlns:p14="http://schemas.microsoft.com/office/powerpoint/2010/main" val="218098695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294248"/>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651492"/>
            <a:ext cx="4663440"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009962"/>
            <a:ext cx="3655320" cy="140346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INGRESS</a:t>
            </a:r>
          </a:p>
        </p:txBody>
      </p:sp>
      <p:sp>
        <p:nvSpPr>
          <p:cNvPr id="75" name="TextBox 74"/>
          <p:cNvSpPr txBox="1"/>
          <p:nvPr/>
        </p:nvSpPr>
        <p:spPr>
          <a:xfrm flipH="1">
            <a:off x="6218237" y="3175024"/>
            <a:ext cx="2754495" cy="1483483"/>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Data coming in from an enterprise network location is encrypted on device</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Examples: OneDrive For Business, Corporate Exchange mail, file, etc.</a:t>
            </a:r>
          </a:p>
        </p:txBody>
      </p:sp>
      <p:sp>
        <p:nvSpPr>
          <p:cNvPr id="25" name="Title 2"/>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000" b="0" kern="1200" cap="none" spc="-100" baseline="0" dirty="0">
                <a:ln w="3175">
                  <a:noFill/>
                </a:ln>
                <a:solidFill>
                  <a:schemeClr val="tx1"/>
                </a:solidFill>
                <a:effectLst/>
                <a:latin typeface="+mj-lt"/>
                <a:ea typeface="+mn-ea"/>
                <a:cs typeface="+mn-cs"/>
              </a:defRPr>
            </a:lvl1pPr>
          </a:lstStyle>
          <a:p>
            <a:r>
              <a:rPr lang="en-US"/>
              <a:t>Windows Information Protection</a:t>
            </a:r>
          </a:p>
        </p:txBody>
      </p:sp>
    </p:spTree>
    <p:extLst>
      <p:ext uri="{BB962C8B-B14F-4D97-AF65-F5344CB8AC3E}">
        <p14:creationId xmlns:p14="http://schemas.microsoft.com/office/powerpoint/2010/main" val="32883176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009962"/>
            <a:ext cx="3655320" cy="140346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GENESIS</a:t>
            </a:r>
          </a:p>
        </p:txBody>
      </p:sp>
      <p:sp>
        <p:nvSpPr>
          <p:cNvPr id="75" name="TextBox 74"/>
          <p:cNvSpPr txBox="1"/>
          <p:nvPr/>
        </p:nvSpPr>
        <p:spPr>
          <a:xfrm flipH="1">
            <a:off x="5771843" y="1941649"/>
            <a:ext cx="3736564" cy="2052870"/>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rPr>
              <a:t>Users can save to enterprise folders, encryption will be automatically applies.</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rPr>
              <a:t>Users are given an option to save data as personal or corporate</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rPr>
              <a:t>IT admin can configure which apps should automatically protect data</a:t>
            </a:r>
          </a:p>
        </p:txBody>
      </p:sp>
      <p:sp>
        <p:nvSpPr>
          <p:cNvPr id="13"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121531858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494180"/>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284248"/>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851424"/>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209894"/>
            <a:ext cx="3655320" cy="1369606"/>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EGRESS</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(from app to disk)</a:t>
            </a:r>
          </a:p>
        </p:txBody>
      </p:sp>
      <p:sp>
        <p:nvSpPr>
          <p:cNvPr id="75" name="TextBox 74"/>
          <p:cNvSpPr txBox="1"/>
          <p:nvPr/>
        </p:nvSpPr>
        <p:spPr>
          <a:xfrm flipH="1">
            <a:off x="5547466" y="1725567"/>
            <a:ext cx="3736564" cy="2762295"/>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Saving to enterprise folder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encryption auto-applied</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endPar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User option to save as corporate</a:t>
            </a:r>
          </a:p>
          <a:p>
            <a:pPr marL="0" marR="0" lvl="0" indent="0" algn="ctr" defTabSz="914400" eaLnBrk="1" fontAlgn="auto" latinLnBrk="0" hangingPunct="1">
              <a:lnSpc>
                <a:spcPct val="90000"/>
              </a:lnSpc>
              <a:spcBef>
                <a:spcPts val="0"/>
              </a:spcBef>
              <a:spcAft>
                <a:spcPts val="12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IT can configure unenlightened apps to automatically protect data</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Enlightened apps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protect corporate data</a:t>
            </a:r>
          </a:p>
        </p:txBody>
      </p:sp>
      <p:sp>
        <p:nvSpPr>
          <p:cNvPr id="25"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136592208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494180"/>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284248"/>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851424"/>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209894"/>
            <a:ext cx="3655320" cy="1889748"/>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EGRESS</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(Inter-app, or</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 over network)</a:t>
            </a:r>
          </a:p>
        </p:txBody>
      </p:sp>
      <p:sp>
        <p:nvSpPr>
          <p:cNvPr id="24" name="TextBox 23"/>
          <p:cNvSpPr txBox="1"/>
          <p:nvPr/>
        </p:nvSpPr>
        <p:spPr>
          <a:xfrm flipH="1">
            <a:off x="5771843" y="2321115"/>
            <a:ext cx="3799194" cy="216674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Enlightened apps can maintain protection</a:t>
            </a:r>
          </a:p>
          <a:p>
            <a:pPr marL="0" marR="0" lvl="0" indent="0" algn="ctr" defTabSz="914400" eaLnBrk="1" fontAlgn="auto" latinLnBrk="0" hangingPunct="1">
              <a:lnSpc>
                <a:spcPct val="90000"/>
              </a:lnSpc>
              <a:spcBef>
                <a:spcPts val="0"/>
              </a:spcBef>
              <a:spcAft>
                <a:spcPts val="12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App restriction policy: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Can block egress to other apps</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Network policy: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Can block egress to non-corporate sites</a:t>
            </a:r>
          </a:p>
          <a:p>
            <a:pPr marL="0" marR="0" lvl="0" indent="0" algn="ctr" defTabSz="914400" eaLnBrk="1" fontAlgn="auto" latinLnBrk="0" hangingPunct="1">
              <a:lnSpc>
                <a:spcPct val="90000"/>
              </a:lnSpc>
              <a:spcBef>
                <a:spcPts val="0"/>
              </a:spcBef>
              <a:spcAft>
                <a:spcPts val="12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25"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262604124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651492"/>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009962"/>
            <a:ext cx="3655320" cy="2511457"/>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CROSS PLATFORM DATA SHARING</a:t>
            </a:r>
          </a:p>
        </p:txBody>
      </p:sp>
      <p:sp>
        <p:nvSpPr>
          <p:cNvPr id="75" name="TextBox 74"/>
          <p:cNvSpPr txBox="1"/>
          <p:nvPr/>
        </p:nvSpPr>
        <p:spPr>
          <a:xfrm flipH="1">
            <a:off x="5177187" y="1683747"/>
            <a:ext cx="4750167" cy="3936462"/>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Readers available for cross-platform editing</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Public API for secure sharing</a:t>
            </a: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15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Microsoft Intune SDK for iOS &amp; Android</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Common developer experience across platforms</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iOS &amp; Android apps enabled via Intune App SDK or via Intune App Wrapping Tool </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Common MDM support across Windows, iOS &amp; Android with Microsoft Intune</a:t>
            </a:r>
          </a:p>
        </p:txBody>
      </p:sp>
      <p:sp>
        <p:nvSpPr>
          <p:cNvPr id="25" name="Freeform 20"/>
          <p:cNvSpPr>
            <a:spLocks noEditPoints="1"/>
          </p:cNvSpPr>
          <p:nvPr/>
        </p:nvSpPr>
        <p:spPr bwMode="black">
          <a:xfrm>
            <a:off x="10381049" y="2254737"/>
            <a:ext cx="1117884" cy="777194"/>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endParaRPr>
          </a:p>
        </p:txBody>
      </p:sp>
      <p:sp>
        <p:nvSpPr>
          <p:cNvPr id="28" name="Freeform 20"/>
          <p:cNvSpPr>
            <a:spLocks noEditPoints="1"/>
          </p:cNvSpPr>
          <p:nvPr/>
        </p:nvSpPr>
        <p:spPr bwMode="black">
          <a:xfrm>
            <a:off x="10381049" y="3501525"/>
            <a:ext cx="1117884" cy="777194"/>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endParaRPr>
          </a:p>
        </p:txBody>
      </p:sp>
      <p:pic>
        <p:nvPicPr>
          <p:cNvPr id="2" name="Snagit_PPTD90A"/>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779814" y="2481359"/>
            <a:ext cx="329622" cy="208050"/>
          </a:xfrm>
          <a:prstGeom prst="rect">
            <a:avLst/>
          </a:prstGeom>
        </p:spPr>
      </p:pic>
      <p:pic>
        <p:nvPicPr>
          <p:cNvPr id="4" name="Snagit_PPTAF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7516" y="3680864"/>
            <a:ext cx="244950" cy="289569"/>
          </a:xfrm>
          <a:prstGeom prst="rect">
            <a:avLst/>
          </a:prstGeom>
        </p:spPr>
      </p:pic>
      <p:sp>
        <p:nvSpPr>
          <p:cNvPr id="18"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24836319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6218237" y="762123"/>
            <a:ext cx="0" cy="57607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543050" y="2482388"/>
            <a:ext cx="3598049" cy="553998"/>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DEVICE GUARD</a:t>
            </a:r>
          </a:p>
        </p:txBody>
      </p:sp>
      <p:sp>
        <p:nvSpPr>
          <p:cNvPr id="8" name="Title 1"/>
          <p:cNvSpPr txBox="1">
            <a:spLocks/>
          </p:cNvSpPr>
          <p:nvPr/>
        </p:nvSpPr>
        <p:spPr>
          <a:xfrm>
            <a:off x="2671011" y="3488343"/>
            <a:ext cx="2470088" cy="664797"/>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panose="020B0502040204020203" pitchFamily="34" charset="0"/>
                <a:ea typeface="+mn-ea"/>
                <a:cs typeface="Segoe UI" panose="020B0502040204020203" pitchFamily="34" charset="0"/>
              </a:rPr>
              <a:t>Hardware Rooted  App Control</a:t>
            </a:r>
            <a:endParaRPr kumimoji="0" lang="en-US" sz="2000" b="0" i="1" u="none" strike="noStrike" kern="1200" cap="none" spc="-100" normalizeH="0" baseline="0" noProof="0" dirty="0">
              <a:ln w="3175">
                <a:noFill/>
              </a:ln>
              <a:solidFill>
                <a:schemeClr val="tx2">
                  <a:lumMod val="20000"/>
                  <a:lumOff val="80000"/>
                </a:schemeClr>
              </a:solidFill>
              <a:effectLst/>
              <a:uLnTx/>
              <a:uFillTx/>
              <a:latin typeface="Segoe UI" panose="020B0502040204020203" pitchFamily="34" charset="0"/>
              <a:ea typeface="+mn-ea"/>
              <a:cs typeface="Segoe UI" panose="020B0502040204020203" pitchFamily="34" charset="0"/>
            </a:endParaRPr>
          </a:p>
        </p:txBody>
      </p:sp>
      <p:sp>
        <p:nvSpPr>
          <p:cNvPr id="10" name="Rectangle 9"/>
          <p:cNvSpPr/>
          <p:nvPr/>
        </p:nvSpPr>
        <p:spPr>
          <a:xfrm>
            <a:off x="6896690" y="1066267"/>
            <a:ext cx="4931516" cy="1089529"/>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Windows desktop can be locked down to only run trusted apps, just like many mobile OS’s (e.g.: Windows Phone)</a:t>
            </a:r>
          </a:p>
        </p:txBody>
      </p:sp>
      <p:sp>
        <p:nvSpPr>
          <p:cNvPr id="11" name="Rectangle 10"/>
          <p:cNvSpPr/>
          <p:nvPr/>
        </p:nvSpPr>
        <p:spPr>
          <a:xfrm>
            <a:off x="6896690" y="3815704"/>
            <a:ext cx="5085760" cy="757130"/>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Resistant to tampering by an administrator or malware</a:t>
            </a:r>
          </a:p>
        </p:txBody>
      </p:sp>
      <p:sp>
        <p:nvSpPr>
          <p:cNvPr id="12" name="Rectangle 11"/>
          <p:cNvSpPr/>
          <p:nvPr/>
        </p:nvSpPr>
        <p:spPr>
          <a:xfrm>
            <a:off x="6896690" y="5024223"/>
            <a:ext cx="4919618" cy="757130"/>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Requires Windows 8 certified or greater hardware </a:t>
            </a:r>
          </a:p>
        </p:txBody>
      </p:sp>
      <p:sp>
        <p:nvSpPr>
          <p:cNvPr id="14" name="Rectangle 13"/>
          <p:cNvSpPr/>
          <p:nvPr/>
        </p:nvSpPr>
        <p:spPr>
          <a:xfrm>
            <a:off x="6896690" y="2607185"/>
            <a:ext cx="4931516" cy="757130"/>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Untrusted apps and executables, such as malware, are unable to run</a:t>
            </a:r>
          </a:p>
        </p:txBody>
      </p:sp>
    </p:spTree>
    <p:extLst>
      <p:ext uri="{BB962C8B-B14F-4D97-AF65-F5344CB8AC3E}">
        <p14:creationId xmlns:p14="http://schemas.microsoft.com/office/powerpoint/2010/main" val="237846794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494180"/>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284248"/>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851424"/>
            <a:ext cx="4663440"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209894"/>
            <a:ext cx="3655320" cy="181280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REVOKE</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(On demand or </a:t>
            </a:r>
            <a:r>
              <a:rPr kumimoji="0" lang="en-US" sz="3200" b="1" i="0" u="none" strike="noStrike" kern="0" cap="none" spc="-100" normalizeH="0" baseline="0" noProof="0" dirty="0" err="1">
                <a:ln w="3175">
                  <a:noFill/>
                </a:ln>
                <a:solidFill>
                  <a:srgbClr val="505050"/>
                </a:solidFill>
                <a:effectLst/>
                <a:uLnTx/>
                <a:uFillTx/>
              </a:rPr>
              <a:t>unenroll</a:t>
            </a:r>
            <a:r>
              <a:rPr kumimoji="0" lang="en-US" sz="3200" b="1" i="0" u="none" strike="noStrike" kern="0" cap="none" spc="-100" normalizeH="0" baseline="0" noProof="0" dirty="0">
                <a:ln w="3175">
                  <a:noFill/>
                </a:ln>
                <a:solidFill>
                  <a:srgbClr val="505050"/>
                </a:solidFill>
                <a:effectLst/>
                <a:uLnTx/>
                <a:uFillTx/>
              </a:rPr>
              <a:t>)</a:t>
            </a:r>
          </a:p>
        </p:txBody>
      </p:sp>
      <p:sp>
        <p:nvSpPr>
          <p:cNvPr id="24" name="TextBox 23"/>
          <p:cNvSpPr txBox="1"/>
          <p:nvPr/>
        </p:nvSpPr>
        <p:spPr>
          <a:xfrm flipH="1">
            <a:off x="5799737" y="3232071"/>
            <a:ext cx="3799194" cy="443198"/>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err="1">
                <a:ln>
                  <a:noFill/>
                </a:ln>
                <a:gradFill>
                  <a:gsLst>
                    <a:gs pos="2917">
                      <a:srgbClr val="505050"/>
                    </a:gs>
                    <a:gs pos="30000">
                      <a:srgbClr val="505050"/>
                    </a:gs>
                  </a:gsLst>
                  <a:lin ang="5400000" scaled="0"/>
                </a:gradFill>
                <a:effectLst/>
                <a:uLnTx/>
                <a:uFillTx/>
              </a:rPr>
              <a:t>Unenroll</a:t>
            </a: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 removes keys, and wipes the inaccessible enterprise data</a:t>
            </a:r>
          </a:p>
        </p:txBody>
      </p:sp>
      <p:sp>
        <p:nvSpPr>
          <p:cNvPr id="25"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410935652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3234" y="2220806"/>
            <a:ext cx="11310827" cy="4236724"/>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DEVICE PROTECTION</a:t>
                </a:r>
                <a:endParaRPr lang="en-US" sz="3599"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solidFill>
                    <a:srgbClr val="525252"/>
                  </a:soli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DATA SEPARATION</a:t>
                </a:r>
                <a:endParaRPr lang="en-US" sz="3599"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LEAK PROTECTION</a:t>
                </a:r>
                <a:endParaRPr lang="en-US" sz="3599"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SHARING PROTECTION</a:t>
                </a:r>
                <a:endParaRPr lang="en-US" sz="3599"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882" y="1533494"/>
            <a:ext cx="12434076" cy="699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b" anchorCtr="0" forceAA="0" compatLnSpc="1">
            <a:prstTxWarp prst="textNoShape">
              <a:avLst/>
            </a:prstTxWarp>
            <a:noAutofit/>
          </a:bodyPr>
          <a:lstStyle/>
          <a:p>
            <a:pPr algn="ctr" defTabSz="932111" fontAlgn="base">
              <a:spcBef>
                <a:spcPct val="0"/>
              </a:spcBef>
              <a:spcAft>
                <a:spcPct val="0"/>
              </a:spcAft>
            </a:pPr>
            <a:endParaRPr lang="en-US" sz="1399"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 name="Group 1"/>
          <p:cNvGrpSpPr/>
          <p:nvPr/>
        </p:nvGrpSpPr>
        <p:grpSpPr>
          <a:xfrm>
            <a:off x="3349512" y="2220806"/>
            <a:ext cx="2818946" cy="4236724"/>
            <a:chOff x="3453062" y="2349213"/>
            <a:chExt cx="2819345" cy="3795856"/>
          </a:xfrm>
          <a:solidFill>
            <a:srgbClr val="F2F2F2"/>
          </a:solidFill>
        </p:grpSpPr>
        <p:sp>
          <p:nvSpPr>
            <p:cNvPr id="20" name="3a"/>
            <p:cNvSpPr/>
            <p:nvPr/>
          </p:nvSpPr>
          <p:spPr bwMode="auto">
            <a:xfrm>
              <a:off x="3453062"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102" fontAlgn="base">
                <a:lnSpc>
                  <a:spcPct val="90000"/>
                </a:lnSpc>
                <a:spcBef>
                  <a:spcPct val="0"/>
                </a:spcBef>
                <a:spcAft>
                  <a:spcPts val="1199"/>
                </a:spcAft>
              </a:pPr>
              <a:endParaRPr lang="en-US" sz="2400" spc="-100" dirty="0">
                <a:ln w="3175">
                  <a:noFill/>
                </a:ln>
                <a:solidFill>
                  <a:srgbClr val="D9D9D9"/>
                </a:solidFill>
                <a:latin typeface="Segoe UI"/>
              </a:endParaRPr>
            </a:p>
            <a:p>
              <a:pPr defTabSz="914102" fontAlgn="base">
                <a:lnSpc>
                  <a:spcPct val="90000"/>
                </a:lnSpc>
                <a:spcBef>
                  <a:spcPct val="0"/>
                </a:spcBef>
                <a:spcAft>
                  <a:spcPts val="1199"/>
                </a:spcAft>
              </a:pPr>
              <a:r>
                <a:rPr lang="en-US" sz="2400" spc="-100" dirty="0">
                  <a:ln w="3175">
                    <a:noFill/>
                  </a:ln>
                  <a:solidFill>
                    <a:srgbClr val="D9D9D9"/>
                  </a:solidFill>
                  <a:latin typeface="Segoe UI"/>
                </a:rPr>
                <a:t>Containment</a:t>
              </a:r>
            </a:p>
            <a:p>
              <a:pPr defTabSz="914102" fontAlgn="base">
                <a:lnSpc>
                  <a:spcPct val="90000"/>
                </a:lnSpc>
                <a:spcBef>
                  <a:spcPct val="0"/>
                </a:spcBef>
                <a:spcAft>
                  <a:spcPts val="1199"/>
                </a:spcAft>
              </a:pPr>
              <a:r>
                <a:rPr lang="en-US" sz="2400" spc="-100" dirty="0">
                  <a:ln w="3175">
                    <a:noFill/>
                  </a:ln>
                  <a:solidFill>
                    <a:srgbClr val="D9D9D9"/>
                  </a:solidFill>
                  <a:latin typeface="Segoe UI"/>
                </a:rPr>
                <a:t>BYOD separation</a:t>
              </a:r>
            </a:p>
            <a:p>
              <a:pPr algn="ctr" defTabSz="914102" fontAlgn="base">
                <a:lnSpc>
                  <a:spcPct val="90000"/>
                </a:lnSpc>
                <a:spcBef>
                  <a:spcPct val="0"/>
                </a:spcBef>
                <a:spcAft>
                  <a:spcPts val="1199"/>
                </a:spcAft>
              </a:pPr>
              <a:endParaRPr lang="en-US" sz="2400" spc="-100" dirty="0">
                <a:ln w="3175">
                  <a:noFill/>
                </a:ln>
                <a:solidFill>
                  <a:srgbClr val="D9D9D9"/>
                </a:solidFill>
                <a:latin typeface="Segoe UI"/>
              </a:endParaRPr>
            </a:p>
          </p:txBody>
        </p:sp>
        <p:sp>
          <p:nvSpPr>
            <p:cNvPr id="13" name="h1"/>
            <p:cNvSpPr txBox="1"/>
            <p:nvPr/>
          </p:nvSpPr>
          <p:spPr>
            <a:xfrm>
              <a:off x="3474589" y="2349213"/>
              <a:ext cx="2797818" cy="793089"/>
            </a:xfrm>
            <a:prstGeom prst="rect">
              <a:avLst/>
            </a:prstGeom>
            <a:noFill/>
          </p:spPr>
          <p:txBody>
            <a:bodyPr wrap="square" lIns="93256" tIns="46627" rIns="93256" bIns="46627" rtlCol="0">
              <a:spAutoFit/>
            </a:bodyPr>
            <a:lstStyle/>
            <a:p>
              <a:pPr defTabSz="932563">
                <a:lnSpc>
                  <a:spcPct val="90000"/>
                </a:lnSpc>
              </a:pPr>
              <a:r>
                <a:rPr lang="en-US" sz="2800" b="1" dirty="0">
                  <a:solidFill>
                    <a:srgbClr val="D9D9D9"/>
                  </a:solidFill>
                  <a:latin typeface="Segoe UI"/>
                </a:rPr>
                <a:t>DATA SEPARATION</a:t>
              </a:r>
              <a:endParaRPr lang="en-US" sz="3599" b="1" dirty="0">
                <a:solidFill>
                  <a:srgbClr val="D9D9D9"/>
                </a:solidFill>
                <a:latin typeface="Segoe UI"/>
              </a:endParaRPr>
            </a:p>
          </p:txBody>
        </p:sp>
      </p:grpSp>
      <p:grpSp>
        <p:nvGrpSpPr>
          <p:cNvPr id="5" name="Group 4"/>
          <p:cNvGrpSpPr/>
          <p:nvPr/>
        </p:nvGrpSpPr>
        <p:grpSpPr>
          <a:xfrm>
            <a:off x="6187315" y="2220806"/>
            <a:ext cx="2818946" cy="4236724"/>
            <a:chOff x="6395224" y="2349213"/>
            <a:chExt cx="2819345" cy="3795856"/>
          </a:xfrm>
          <a:solidFill>
            <a:srgbClr val="F2F2F2"/>
          </a:solidFill>
        </p:grpSpPr>
        <p:sp>
          <p:nvSpPr>
            <p:cNvPr id="22" name="2a"/>
            <p:cNvSpPr/>
            <p:nvPr/>
          </p:nvSpPr>
          <p:spPr bwMode="auto">
            <a:xfrm>
              <a:off x="6395224"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102" fontAlgn="base">
                <a:lnSpc>
                  <a:spcPct val="90000"/>
                </a:lnSpc>
                <a:spcBef>
                  <a:spcPct val="0"/>
                </a:spcBef>
                <a:spcAft>
                  <a:spcPts val="1199"/>
                </a:spcAft>
              </a:pPr>
              <a:endParaRPr lang="en-US" sz="2400" spc="-100" dirty="0">
                <a:ln w="3175">
                  <a:noFill/>
                </a:ln>
                <a:solidFill>
                  <a:srgbClr val="D9D9D9"/>
                </a:solidFill>
                <a:latin typeface="Segoe UI"/>
              </a:endParaRPr>
            </a:p>
            <a:p>
              <a:pPr defTabSz="914102" fontAlgn="base">
                <a:lnSpc>
                  <a:spcPct val="90000"/>
                </a:lnSpc>
                <a:spcBef>
                  <a:spcPct val="0"/>
                </a:spcBef>
                <a:spcAft>
                  <a:spcPts val="1199"/>
                </a:spcAft>
              </a:pPr>
              <a:r>
                <a:rPr lang="en-US" sz="2400" spc="-100" dirty="0">
                  <a:ln w="3175">
                    <a:noFill/>
                  </a:ln>
                  <a:solidFill>
                    <a:srgbClr val="D9D9D9"/>
                  </a:solidFill>
                  <a:latin typeface="Segoe UI"/>
                </a:rPr>
                <a:t>Prevent unauthorized apps from accessing data</a:t>
              </a:r>
            </a:p>
            <a:p>
              <a:pPr defTabSz="914102" fontAlgn="base">
                <a:lnSpc>
                  <a:spcPct val="90000"/>
                </a:lnSpc>
                <a:spcBef>
                  <a:spcPct val="0"/>
                </a:spcBef>
                <a:spcAft>
                  <a:spcPts val="1199"/>
                </a:spcAft>
              </a:pPr>
              <a:endParaRPr lang="en-US" sz="2400" spc="-100" dirty="0">
                <a:ln w="3175">
                  <a:noFill/>
                </a:ln>
                <a:solidFill>
                  <a:srgbClr val="D9D9D9"/>
                </a:solidFill>
                <a:latin typeface="Segoe UI"/>
              </a:endParaRPr>
            </a:p>
            <a:p>
              <a:pPr defTabSz="914102" fontAlgn="base">
                <a:lnSpc>
                  <a:spcPct val="90000"/>
                </a:lnSpc>
                <a:spcBef>
                  <a:spcPct val="0"/>
                </a:spcBef>
                <a:spcAft>
                  <a:spcPts val="1199"/>
                </a:spcAft>
              </a:pPr>
              <a:endParaRPr lang="en-US" sz="2400" spc="-100" dirty="0">
                <a:ln w="3175">
                  <a:noFill/>
                </a:ln>
                <a:solidFill>
                  <a:srgbClr val="D9D9D9"/>
                </a:solidFill>
                <a:latin typeface="Segoe UI"/>
              </a:endParaRPr>
            </a:p>
          </p:txBody>
        </p:sp>
        <p:sp>
          <p:nvSpPr>
            <p:cNvPr id="14" name="h1"/>
            <p:cNvSpPr txBox="1"/>
            <p:nvPr/>
          </p:nvSpPr>
          <p:spPr>
            <a:xfrm>
              <a:off x="6416751" y="2349213"/>
              <a:ext cx="2797818" cy="793089"/>
            </a:xfrm>
            <a:prstGeom prst="rect">
              <a:avLst/>
            </a:prstGeom>
            <a:noFill/>
          </p:spPr>
          <p:txBody>
            <a:bodyPr wrap="square" lIns="93256" tIns="46627" rIns="93256" bIns="46627" rtlCol="0">
              <a:spAutoFit/>
            </a:bodyPr>
            <a:lstStyle/>
            <a:p>
              <a:pPr defTabSz="932563">
                <a:lnSpc>
                  <a:spcPct val="90000"/>
                </a:lnSpc>
              </a:pPr>
              <a:r>
                <a:rPr lang="en-US" sz="2800" b="1" dirty="0">
                  <a:solidFill>
                    <a:srgbClr val="D9D9D9"/>
                  </a:solidFill>
                  <a:latin typeface="Segoe UI"/>
                </a:rPr>
                <a:t>LEAK PROTECTION</a:t>
              </a:r>
              <a:endParaRPr lang="en-US" sz="3599" b="1" dirty="0">
                <a:solidFill>
                  <a:srgbClr val="D9D9D9"/>
                </a:solidFill>
                <a:latin typeface="Segoe UI"/>
              </a:endParaRPr>
            </a:p>
          </p:txBody>
        </p:sp>
      </p:grpSp>
      <p:grpSp>
        <p:nvGrpSpPr>
          <p:cNvPr id="23" name="Group 22"/>
          <p:cNvGrpSpPr/>
          <p:nvPr/>
        </p:nvGrpSpPr>
        <p:grpSpPr>
          <a:xfrm>
            <a:off x="9030497" y="2220963"/>
            <a:ext cx="2818946" cy="4236724"/>
            <a:chOff x="9366385" y="2349213"/>
            <a:chExt cx="2819345" cy="3795856"/>
          </a:xfrm>
        </p:grpSpPr>
        <p:sp>
          <p:nvSpPr>
            <p:cNvPr id="34" name="2a"/>
            <p:cNvSpPr/>
            <p:nvPr/>
          </p:nvSpPr>
          <p:spPr bwMode="auto">
            <a:xfrm>
              <a:off x="9366385"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102" fontAlgn="base">
                <a:lnSpc>
                  <a:spcPct val="90000"/>
                </a:lnSpc>
                <a:spcBef>
                  <a:spcPct val="0"/>
                </a:spcBef>
                <a:spcAft>
                  <a:spcPts val="1199"/>
                </a:spcAft>
              </a:pPr>
              <a:endParaRPr lang="en-US" sz="2400" spc="-100" dirty="0">
                <a:ln w="3175">
                  <a:noFill/>
                </a:ln>
                <a:solidFill>
                  <a:srgbClr val="FFFFFF"/>
                </a:solidFill>
                <a:latin typeface="Segoe UI"/>
              </a:endParaRPr>
            </a:p>
            <a:p>
              <a:pPr defTabSz="914102" fontAlgn="base">
                <a:lnSpc>
                  <a:spcPct val="90000"/>
                </a:lnSpc>
                <a:spcBef>
                  <a:spcPct val="0"/>
                </a:spcBef>
                <a:spcAft>
                  <a:spcPts val="1199"/>
                </a:spcAft>
              </a:pPr>
              <a:r>
                <a:rPr lang="en-US" sz="2400" spc="-100" dirty="0">
                  <a:ln w="3175">
                    <a:noFill/>
                  </a:ln>
                  <a:solidFill>
                    <a:srgbClr val="FFFFFF"/>
                  </a:solidFill>
                  <a:latin typeface="Segoe UI"/>
                </a:rPr>
                <a:t>Protect data when shared with others, or shared outside of organizational devices and control</a:t>
              </a:r>
            </a:p>
          </p:txBody>
        </p:sp>
        <p:sp>
          <p:nvSpPr>
            <p:cNvPr id="35" name="h1"/>
            <p:cNvSpPr txBox="1"/>
            <p:nvPr/>
          </p:nvSpPr>
          <p:spPr>
            <a:xfrm>
              <a:off x="9387912" y="2349213"/>
              <a:ext cx="2797818" cy="793089"/>
            </a:xfrm>
            <a:prstGeom prst="rect">
              <a:avLst/>
            </a:prstGeom>
            <a:noFill/>
          </p:spPr>
          <p:txBody>
            <a:bodyPr wrap="square" lIns="93256" tIns="46627" rIns="93256" bIns="46627" rtlCol="0">
              <a:spAutoFit/>
            </a:bodyPr>
            <a:lstStyle/>
            <a:p>
              <a:pPr defTabSz="932563">
                <a:lnSpc>
                  <a:spcPct val="90000"/>
                </a:lnSpc>
              </a:pPr>
              <a:r>
                <a:rPr lang="en-US" sz="2800" b="1" dirty="0">
                  <a:solidFill>
                    <a:srgbClr val="0078D7"/>
                  </a:solidFill>
                  <a:latin typeface="Segoe UI"/>
                </a:rPr>
                <a:t>SHARING PROTECTION</a:t>
              </a:r>
              <a:endParaRPr lang="en-US" sz="3599" b="1" dirty="0">
                <a:solidFill>
                  <a:srgbClr val="0078D7"/>
                </a:solidFill>
                <a:latin typeface="Segoe UI"/>
              </a:endParaRPr>
            </a:p>
          </p:txBody>
        </p:sp>
      </p:grpSp>
    </p:spTree>
    <p:extLst>
      <p:ext uri="{BB962C8B-B14F-4D97-AF65-F5344CB8AC3E}">
        <p14:creationId xmlns:p14="http://schemas.microsoft.com/office/powerpoint/2010/main" val="127704888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txBox="1">
            <a:spLocks/>
          </p:cNvSpPr>
          <p:nvPr/>
        </p:nvSpPr>
        <p:spPr>
          <a:xfrm>
            <a:off x="1045764" y="2330816"/>
            <a:ext cx="4095490" cy="1107996"/>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defTabSz="914102">
              <a:spcBef>
                <a:spcPts val="600"/>
              </a:spcBef>
            </a:pPr>
            <a:r>
              <a:rPr lang="en-US" sz="4000" dirty="0">
                <a:solidFill>
                  <a:srgbClr val="FFFFFF"/>
                </a:solidFill>
                <a:latin typeface="Segoe UI" panose="020B0502040204020203" pitchFamily="34" charset="0"/>
                <a:cs typeface="Segoe UI" panose="020B0502040204020203" pitchFamily="34" charset="0"/>
              </a:rPr>
              <a:t>Azure Information Protection</a:t>
            </a:r>
            <a:endParaRPr lang="en-US" sz="3600" i="1" dirty="0">
              <a:solidFill>
                <a:srgbClr val="FFFFFF"/>
              </a:solidFill>
              <a:latin typeface="Segoe UI" panose="020B0502040204020203" pitchFamily="34" charset="0"/>
              <a:cs typeface="Segoe UI" panose="020B0502040204020203" pitchFamily="34" charset="0"/>
            </a:endParaRPr>
          </a:p>
        </p:txBody>
      </p:sp>
      <p:sp>
        <p:nvSpPr>
          <p:cNvPr id="22" name="Title 1"/>
          <p:cNvSpPr txBox="1">
            <a:spLocks/>
          </p:cNvSpPr>
          <p:nvPr/>
        </p:nvSpPr>
        <p:spPr>
          <a:xfrm>
            <a:off x="1265237" y="3829734"/>
            <a:ext cx="3876015" cy="664797"/>
          </a:xfrm>
          <a:prstGeom prst="rect">
            <a:avLst/>
          </a:prstGeom>
          <a:solidFill>
            <a:srgbClr val="0078D7"/>
          </a:solid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defTabSz="914102">
              <a:spcBef>
                <a:spcPts val="600"/>
              </a:spcBef>
            </a:pPr>
            <a:r>
              <a:rPr lang="en-US" sz="2400" dirty="0">
                <a:solidFill>
                  <a:srgbClr val="FFFFFF"/>
                </a:solidFill>
                <a:latin typeface="Segoe UI Semibold" panose="020B0702040204020203" pitchFamily="34" charset="0"/>
                <a:cs typeface="Segoe UI Semibold" panose="020B0702040204020203" pitchFamily="34" charset="0"/>
              </a:rPr>
              <a:t>Adding persistent and non-removable protection to data</a:t>
            </a:r>
          </a:p>
        </p:txBody>
      </p:sp>
      <p:cxnSp>
        <p:nvCxnSpPr>
          <p:cNvPr id="9" name="Straight Connector 8"/>
          <p:cNvCxnSpPr/>
          <p:nvPr/>
        </p:nvCxnSpPr>
        <p:spPr>
          <a:xfrm>
            <a:off x="6218237" y="812502"/>
            <a:ext cx="0" cy="536952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941867" y="2411009"/>
            <a:ext cx="5098620" cy="646331"/>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rPr>
              <a:t>Support for all commonly used devices and systems – Windows, OSX, iOS, Android</a:t>
            </a:r>
          </a:p>
        </p:txBody>
      </p:sp>
      <p:sp>
        <p:nvSpPr>
          <p:cNvPr id="11" name="Rectangle 10"/>
          <p:cNvSpPr/>
          <p:nvPr/>
        </p:nvSpPr>
        <p:spPr>
          <a:xfrm>
            <a:off x="6941867" y="1509282"/>
            <a:ext cx="4669070" cy="659198"/>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rPr>
              <a:t>Protect </a:t>
            </a:r>
            <a:r>
              <a:rPr lang="en-US" sz="2000" dirty="0">
                <a:solidFill>
                  <a:srgbClr val="FFFFFF"/>
                </a:solidFill>
                <a:latin typeface="Segoe UI Semibold" panose="020B0702040204020203" pitchFamily="34" charset="0"/>
                <a:cs typeface="Segoe UI Semibold" panose="020B0702040204020203" pitchFamily="34" charset="0"/>
              </a:rPr>
              <a:t>all</a:t>
            </a:r>
            <a:r>
              <a:rPr lang="en-US" sz="2000" dirty="0">
                <a:solidFill>
                  <a:srgbClr val="FFFFFF"/>
                </a:solidFill>
                <a:latin typeface="Segoe UI"/>
              </a:rPr>
              <a:t> file types, </a:t>
            </a:r>
            <a:r>
              <a:rPr lang="en-US" sz="2000" dirty="0">
                <a:solidFill>
                  <a:srgbClr val="FFFFFF"/>
                </a:solidFill>
                <a:latin typeface="Segoe UI"/>
                <a:cs typeface="Segoe UI Semibold" panose="020B0702040204020203" pitchFamily="34" charset="0"/>
              </a:rPr>
              <a:t>everywhere they go, cloud, email, BYOD, …</a:t>
            </a:r>
          </a:p>
        </p:txBody>
      </p:sp>
      <p:sp>
        <p:nvSpPr>
          <p:cNvPr id="14" name="Rectangle 13"/>
          <p:cNvSpPr/>
          <p:nvPr/>
        </p:nvSpPr>
        <p:spPr>
          <a:xfrm>
            <a:off x="6941867" y="3312735"/>
            <a:ext cx="4669070" cy="376684"/>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cs typeface="Segoe UI Semibold" panose="020B0702040204020203" pitchFamily="34" charset="0"/>
              </a:rPr>
              <a:t>Support for B2B and B2B via Azure AD</a:t>
            </a:r>
          </a:p>
        </p:txBody>
      </p:sp>
      <p:sp>
        <p:nvSpPr>
          <p:cNvPr id="15" name="Rectangle 14"/>
          <p:cNvSpPr/>
          <p:nvPr/>
        </p:nvSpPr>
        <p:spPr>
          <a:xfrm>
            <a:off x="6941866" y="3937503"/>
            <a:ext cx="4937443" cy="659198"/>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cs typeface="Segoe UI Semibold" panose="020B0702040204020203" pitchFamily="34" charset="0"/>
              </a:rPr>
              <a:t>Support for on premise and cloud based scenarios (e.g.: Office 365)</a:t>
            </a:r>
          </a:p>
        </p:txBody>
      </p:sp>
      <p:sp>
        <p:nvSpPr>
          <p:cNvPr id="18" name="Rectangle 17"/>
          <p:cNvSpPr/>
          <p:nvPr/>
        </p:nvSpPr>
        <p:spPr>
          <a:xfrm>
            <a:off x="6941866" y="4839231"/>
            <a:ext cx="4937443" cy="659198"/>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cs typeface="Segoe UI Semibold" panose="020B0702040204020203" pitchFamily="34" charset="0"/>
              </a:rPr>
              <a:t>Seamless easy to provision and support for FIPS 140-2 regulation and compliance</a:t>
            </a:r>
          </a:p>
        </p:txBody>
      </p:sp>
      <p:sp>
        <p:nvSpPr>
          <p:cNvPr id="19" name="Title 1"/>
          <p:cNvSpPr txBox="1">
            <a:spLocks/>
          </p:cNvSpPr>
          <p:nvPr/>
        </p:nvSpPr>
        <p:spPr>
          <a:xfrm>
            <a:off x="1265237" y="4668785"/>
            <a:ext cx="3876015" cy="664797"/>
          </a:xfrm>
          <a:prstGeom prst="rect">
            <a:avLst/>
          </a:prstGeom>
          <a:solidFill>
            <a:srgbClr val="0078D7"/>
          </a:solid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defTabSz="914102">
              <a:spcBef>
                <a:spcPts val="600"/>
              </a:spcBef>
            </a:pPr>
            <a:r>
              <a:rPr lang="en-US" sz="2400" dirty="0">
                <a:solidFill>
                  <a:srgbClr val="FFFFFF"/>
                </a:solidFill>
                <a:latin typeface="Segoe UI Semibold" panose="020B0702040204020203" pitchFamily="34" charset="0"/>
                <a:cs typeface="Segoe UI Semibold" panose="020B0702040204020203" pitchFamily="34" charset="0"/>
              </a:rPr>
              <a:t>Significant improvements over Windows 7</a:t>
            </a:r>
          </a:p>
        </p:txBody>
      </p:sp>
    </p:spTree>
    <p:extLst>
      <p:ext uri="{BB962C8B-B14F-4D97-AF65-F5344CB8AC3E}">
        <p14:creationId xmlns:p14="http://schemas.microsoft.com/office/powerpoint/2010/main" val="26407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608637" y="502156"/>
            <a:ext cx="0" cy="62179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854200" y="1238159"/>
            <a:ext cx="3286899" cy="1107996"/>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solidFill>
                  <a:srgbClr val="FFFFFF"/>
                </a:solidFill>
                <a:effectLst/>
                <a:uLnTx/>
                <a:uFillTx/>
                <a:latin typeface="Segoe UI"/>
                <a:ea typeface="+mn-ea"/>
                <a:cs typeface="+mn-cs"/>
              </a:rPr>
              <a:t>ONLINE SAFETY</a:t>
            </a:r>
          </a:p>
        </p:txBody>
      </p:sp>
      <p:sp>
        <p:nvSpPr>
          <p:cNvPr id="17" name="Title 1"/>
          <p:cNvSpPr txBox="1">
            <a:spLocks/>
          </p:cNvSpPr>
          <p:nvPr/>
        </p:nvSpPr>
        <p:spPr>
          <a:xfrm>
            <a:off x="2340244" y="2621725"/>
            <a:ext cx="2747472" cy="1329595"/>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rPr>
              <a:t>Protecting the system and apps from the most common forms of malware</a:t>
            </a:r>
            <a:endParaRPr kumimoji="0" lang="en-US" sz="2000" b="0" i="1"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4" name="Rectangle 13"/>
          <p:cNvSpPr/>
          <p:nvPr/>
        </p:nvSpPr>
        <p:spPr>
          <a:xfrm>
            <a:off x="6023945" y="1238159"/>
            <a:ext cx="5507654" cy="729430"/>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Windows includes Windows Defender, an advanced anti-malware solution</a:t>
            </a:r>
          </a:p>
        </p:txBody>
      </p:sp>
      <p:sp>
        <p:nvSpPr>
          <p:cNvPr id="19" name="Rectangle 18"/>
          <p:cNvSpPr/>
          <p:nvPr/>
        </p:nvSpPr>
        <p:spPr>
          <a:xfrm>
            <a:off x="6023941" y="2125662"/>
            <a:ext cx="6167511" cy="1047979"/>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Windows and IE SmartScreen blocks malicious websites and apps before they get a chance to impact the device </a:t>
            </a:r>
          </a:p>
        </p:txBody>
      </p:sp>
      <p:sp>
        <p:nvSpPr>
          <p:cNvPr id="11" name="Rectangle 10"/>
          <p:cNvSpPr/>
          <p:nvPr/>
        </p:nvSpPr>
        <p:spPr>
          <a:xfrm>
            <a:off x="6023942" y="3349934"/>
            <a:ext cx="6167509" cy="1366528"/>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Internet Explorer provides zero day protection for commonly used exploit techniques and can prevent the use of unsafe or unpatched browser extension (e.g.: Flash, Java, ActiveX)</a:t>
            </a:r>
          </a:p>
        </p:txBody>
      </p:sp>
      <p:sp>
        <p:nvSpPr>
          <p:cNvPr id="8" name="Rectangle 7"/>
          <p:cNvSpPr/>
          <p:nvPr/>
        </p:nvSpPr>
        <p:spPr>
          <a:xfrm>
            <a:off x="6023941" y="4873934"/>
            <a:ext cx="6167509" cy="1366528"/>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Microsoft Edge significantly reduces the browser attack surface and employs extensive controls and </a:t>
            </a:r>
            <a:r>
              <a:rPr lang="en-US" sz="2300" kern="0" dirty="0">
                <a:solidFill>
                  <a:srgbClr val="FFFFFF"/>
                </a:solidFill>
                <a:cs typeface="Segoe UI Semibold" panose="020B0702040204020203" pitchFamily="34" charset="0"/>
              </a:rPr>
              <a:t>hardening to be</a:t>
            </a: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 the most secure Microsoft Web Browser ever shipped. </a:t>
            </a:r>
          </a:p>
        </p:txBody>
      </p:sp>
    </p:spTree>
    <p:extLst>
      <p:ext uri="{BB962C8B-B14F-4D97-AF65-F5344CB8AC3E}">
        <p14:creationId xmlns:p14="http://schemas.microsoft.com/office/powerpoint/2010/main" val="363090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Microsoft Edge: Designed for Secure Browsing</a:t>
            </a:r>
          </a:p>
        </p:txBody>
      </p:sp>
      <p:sp>
        <p:nvSpPr>
          <p:cNvPr id="19" name="Rectangle 18"/>
          <p:cNvSpPr/>
          <p:nvPr/>
        </p:nvSpPr>
        <p:spPr>
          <a:xfrm>
            <a:off x="471487" y="6088062"/>
            <a:ext cx="11507787" cy="521208"/>
          </a:xfrm>
          <a:prstGeom prst="rect">
            <a:avLst/>
          </a:prstGeom>
          <a:noFill/>
          <a:ln w="952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Microsoft Edge is the most secure browser Microsoft has ever shipped </a:t>
            </a:r>
          </a:p>
        </p:txBody>
      </p:sp>
      <p:sp>
        <p:nvSpPr>
          <p:cNvPr id="20" name="Rectangle 19"/>
          <p:cNvSpPr/>
          <p:nvPr/>
        </p:nvSpPr>
        <p:spPr>
          <a:xfrm>
            <a:off x="471487" y="1592262"/>
            <a:ext cx="2560320" cy="663854"/>
          </a:xfrm>
          <a:prstGeom prst="rect">
            <a:avLst/>
          </a:prstGeom>
          <a:solidFill>
            <a:srgbClr val="0078D7"/>
          </a:solidFill>
          <a:ln w="1079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ea typeface="+mn-ea"/>
                <a:cs typeface="+mn-cs"/>
              </a:rPr>
              <a:t>Objective</a:t>
            </a:r>
            <a:endParaRPr kumimoji="0" lang="en-US" sz="200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21" name="Rectangle 20"/>
          <p:cNvSpPr/>
          <p:nvPr/>
        </p:nvSpPr>
        <p:spPr>
          <a:xfrm>
            <a:off x="3095625" y="1592262"/>
            <a:ext cx="8151813" cy="663854"/>
          </a:xfrm>
          <a:prstGeom prst="rect">
            <a:avLst/>
          </a:prstGeom>
          <a:no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05050"/>
                </a:solidFill>
                <a:effectLst/>
                <a:uLnTx/>
                <a:uFillTx/>
                <a:latin typeface="Segoe UI"/>
                <a:ea typeface="+mn-ea"/>
                <a:cs typeface="+mn-cs"/>
              </a:rPr>
              <a:t>Keep our customers safe when browsing the web</a:t>
            </a:r>
          </a:p>
        </p:txBody>
      </p:sp>
      <p:sp>
        <p:nvSpPr>
          <p:cNvPr id="22" name="Rectangle 21"/>
          <p:cNvSpPr/>
          <p:nvPr/>
        </p:nvSpPr>
        <p:spPr>
          <a:xfrm>
            <a:off x="471487" y="2381928"/>
            <a:ext cx="2560320" cy="663854"/>
          </a:xfrm>
          <a:prstGeom prst="rect">
            <a:avLst/>
          </a:prstGeom>
          <a:solidFill>
            <a:srgbClr val="0078D7"/>
          </a:solidFill>
          <a:ln w="1079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ea typeface="+mn-ea"/>
                <a:cs typeface="+mn-cs"/>
              </a:rPr>
              <a:t>Strategy</a:t>
            </a:r>
          </a:p>
        </p:txBody>
      </p:sp>
      <p:sp>
        <p:nvSpPr>
          <p:cNvPr id="23" name="Rectangle 22"/>
          <p:cNvSpPr/>
          <p:nvPr/>
        </p:nvSpPr>
        <p:spPr>
          <a:xfrm>
            <a:off x="471487" y="3171595"/>
            <a:ext cx="2560320" cy="663854"/>
          </a:xfrm>
          <a:prstGeom prst="rect">
            <a:avLst/>
          </a:prstGeom>
          <a:solidFill>
            <a:srgbClr val="0078D7"/>
          </a:solidFill>
          <a:ln w="1079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ea typeface="+mn-ea"/>
                <a:cs typeface="+mn-cs"/>
              </a:rPr>
              <a:t>Tactics</a:t>
            </a:r>
          </a:p>
        </p:txBody>
      </p:sp>
      <p:sp>
        <p:nvSpPr>
          <p:cNvPr id="24" name="Rectangle 23"/>
          <p:cNvSpPr/>
          <p:nvPr/>
        </p:nvSpPr>
        <p:spPr>
          <a:xfrm>
            <a:off x="3095625" y="2422523"/>
            <a:ext cx="8151813" cy="654063"/>
          </a:xfrm>
          <a:prstGeom prst="rect">
            <a:avLst/>
          </a:prstGeom>
          <a:no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05050"/>
                </a:solidFill>
                <a:effectLst/>
                <a:uLnTx/>
                <a:uFillTx/>
                <a:latin typeface="Segoe UI"/>
                <a:ea typeface="+mn-ea"/>
                <a:cs typeface="+mn-cs"/>
              </a:rPr>
              <a:t>Make it difficult and costly for attackers to find and exploit vulnerabilities in Microsoft Edge</a:t>
            </a:r>
          </a:p>
        </p:txBody>
      </p:sp>
      <p:sp>
        <p:nvSpPr>
          <p:cNvPr id="2" name="Rectangle 1"/>
          <p:cNvSpPr/>
          <p:nvPr/>
        </p:nvSpPr>
        <p:spPr>
          <a:xfrm>
            <a:off x="3676360" y="3326747"/>
            <a:ext cx="5742278" cy="341632"/>
          </a:xfrm>
          <a:prstGeom prst="rect">
            <a:avLst/>
          </a:prstGeom>
        </p:spPr>
        <p:txBody>
          <a:bodyPr wrap="none">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0078D7"/>
                </a:solidFill>
                <a:effectLst/>
                <a:uLnTx/>
                <a:uFillTx/>
              </a:rPr>
              <a:t>Eliminate vulnerabilities </a:t>
            </a:r>
            <a:r>
              <a:rPr kumimoji="0" lang="en-US" sz="1800" b="0" i="0" u="none" strike="noStrike" kern="0" cap="none" spc="0" normalizeH="0" baseline="0" noProof="0" dirty="0">
                <a:ln>
                  <a:noFill/>
                </a:ln>
                <a:solidFill>
                  <a:srgbClr val="505050"/>
                </a:solidFill>
                <a:effectLst/>
                <a:uLnTx/>
                <a:uFillTx/>
              </a:rPr>
              <a:t>before attackers can find them</a:t>
            </a:r>
          </a:p>
        </p:txBody>
      </p:sp>
      <p:sp>
        <p:nvSpPr>
          <p:cNvPr id="35" name="Freeform 94"/>
          <p:cNvSpPr>
            <a:spLocks noChangeAspect="1" noEditPoints="1"/>
          </p:cNvSpPr>
          <p:nvPr/>
        </p:nvSpPr>
        <p:spPr bwMode="black">
          <a:xfrm>
            <a:off x="3241502" y="3338665"/>
            <a:ext cx="242998" cy="329714"/>
          </a:xfrm>
          <a:custGeom>
            <a:avLst/>
            <a:gdLst>
              <a:gd name="T0" fmla="*/ 50 w 53"/>
              <a:gd name="T1" fmla="*/ 15 h 71"/>
              <a:gd name="T2" fmla="*/ 50 w 53"/>
              <a:gd name="T3" fmla="*/ 15 h 71"/>
              <a:gd name="T4" fmla="*/ 3 w 53"/>
              <a:gd name="T5" fmla="*/ 15 h 71"/>
              <a:gd name="T6" fmla="*/ 0 w 53"/>
              <a:gd name="T7" fmla="*/ 11 h 71"/>
              <a:gd name="T8" fmla="*/ 3 w 53"/>
              <a:gd name="T9" fmla="*/ 8 h 71"/>
              <a:gd name="T10" fmla="*/ 3 w 53"/>
              <a:gd name="T11" fmla="*/ 8 h 71"/>
              <a:gd name="T12" fmla="*/ 50 w 53"/>
              <a:gd name="T13" fmla="*/ 8 h 71"/>
              <a:gd name="T14" fmla="*/ 53 w 53"/>
              <a:gd name="T15" fmla="*/ 11 h 71"/>
              <a:gd name="T16" fmla="*/ 50 w 53"/>
              <a:gd name="T17" fmla="*/ 15 h 71"/>
              <a:gd name="T18" fmla="*/ 34 w 53"/>
              <a:gd name="T19" fmla="*/ 3 h 71"/>
              <a:gd name="T20" fmla="*/ 32 w 53"/>
              <a:gd name="T21" fmla="*/ 0 h 71"/>
              <a:gd name="T22" fmla="*/ 21 w 53"/>
              <a:gd name="T23" fmla="*/ 0 h 71"/>
              <a:gd name="T24" fmla="*/ 21 w 53"/>
              <a:gd name="T25" fmla="*/ 0 h 71"/>
              <a:gd name="T26" fmla="*/ 19 w 53"/>
              <a:gd name="T27" fmla="*/ 3 h 71"/>
              <a:gd name="T28" fmla="*/ 21 w 53"/>
              <a:gd name="T29" fmla="*/ 5 h 71"/>
              <a:gd name="T30" fmla="*/ 32 w 53"/>
              <a:gd name="T31" fmla="*/ 5 h 71"/>
              <a:gd name="T32" fmla="*/ 32 w 53"/>
              <a:gd name="T33" fmla="*/ 5 h 71"/>
              <a:gd name="T34" fmla="*/ 34 w 53"/>
              <a:gd name="T35" fmla="*/ 3 h 71"/>
              <a:gd name="T36" fmla="*/ 49 w 53"/>
              <a:gd name="T37" fmla="*/ 24 h 71"/>
              <a:gd name="T38" fmla="*/ 47 w 53"/>
              <a:gd name="T39" fmla="*/ 65 h 71"/>
              <a:gd name="T40" fmla="*/ 42 w 53"/>
              <a:gd name="T41" fmla="*/ 71 h 71"/>
              <a:gd name="T42" fmla="*/ 12 w 53"/>
              <a:gd name="T43" fmla="*/ 71 h 71"/>
              <a:gd name="T44" fmla="*/ 6 w 53"/>
              <a:gd name="T45" fmla="*/ 65 h 71"/>
              <a:gd name="T46" fmla="*/ 4 w 53"/>
              <a:gd name="T47" fmla="*/ 24 h 71"/>
              <a:gd name="T48" fmla="*/ 9 w 53"/>
              <a:gd name="T49" fmla="*/ 19 h 71"/>
              <a:gd name="T50" fmla="*/ 44 w 53"/>
              <a:gd name="T51" fmla="*/ 19 h 71"/>
              <a:gd name="T52" fmla="*/ 49 w 53"/>
              <a:gd name="T53" fmla="*/ 24 h 71"/>
              <a:gd name="T54" fmla="*/ 17 w 53"/>
              <a:gd name="T55" fmla="*/ 62 h 71"/>
              <a:gd name="T56" fmla="*/ 16 w 53"/>
              <a:gd name="T57" fmla="*/ 27 h 71"/>
              <a:gd name="T58" fmla="*/ 13 w 53"/>
              <a:gd name="T59" fmla="*/ 25 h 71"/>
              <a:gd name="T60" fmla="*/ 11 w 53"/>
              <a:gd name="T61" fmla="*/ 27 h 71"/>
              <a:gd name="T62" fmla="*/ 12 w 53"/>
              <a:gd name="T63" fmla="*/ 63 h 71"/>
              <a:gd name="T64" fmla="*/ 14 w 53"/>
              <a:gd name="T65" fmla="*/ 65 h 71"/>
              <a:gd name="T66" fmla="*/ 14 w 53"/>
              <a:gd name="T67" fmla="*/ 65 h 71"/>
              <a:gd name="T68" fmla="*/ 17 w 53"/>
              <a:gd name="T69" fmla="*/ 62 h 71"/>
              <a:gd name="T70" fmla="*/ 29 w 53"/>
              <a:gd name="T71" fmla="*/ 27 h 71"/>
              <a:gd name="T72" fmla="*/ 27 w 53"/>
              <a:gd name="T73" fmla="*/ 25 h 71"/>
              <a:gd name="T74" fmla="*/ 27 w 53"/>
              <a:gd name="T75" fmla="*/ 25 h 71"/>
              <a:gd name="T76" fmla="*/ 24 w 53"/>
              <a:gd name="T77" fmla="*/ 27 h 71"/>
              <a:gd name="T78" fmla="*/ 24 w 53"/>
              <a:gd name="T79" fmla="*/ 62 h 71"/>
              <a:gd name="T80" fmla="*/ 26 w 53"/>
              <a:gd name="T81" fmla="*/ 65 h 71"/>
              <a:gd name="T82" fmla="*/ 26 w 53"/>
              <a:gd name="T83" fmla="*/ 65 h 71"/>
              <a:gd name="T84" fmla="*/ 29 w 53"/>
              <a:gd name="T85" fmla="*/ 62 h 71"/>
              <a:gd name="T86" fmla="*/ 29 w 53"/>
              <a:gd name="T87" fmla="*/ 27 h 71"/>
              <a:gd name="T88" fmla="*/ 43 w 53"/>
              <a:gd name="T89" fmla="*/ 27 h 71"/>
              <a:gd name="T90" fmla="*/ 40 w 53"/>
              <a:gd name="T91" fmla="*/ 25 h 71"/>
              <a:gd name="T92" fmla="*/ 38 w 53"/>
              <a:gd name="T93" fmla="*/ 27 h 71"/>
              <a:gd name="T94" fmla="*/ 36 w 53"/>
              <a:gd name="T95" fmla="*/ 62 h 71"/>
              <a:gd name="T96" fmla="*/ 39 w 53"/>
              <a:gd name="T97" fmla="*/ 65 h 71"/>
              <a:gd name="T98" fmla="*/ 39 w 53"/>
              <a:gd name="T99" fmla="*/ 65 h 71"/>
              <a:gd name="T100" fmla="*/ 41 w 53"/>
              <a:gd name="T101" fmla="*/ 63 h 71"/>
              <a:gd name="T102" fmla="*/ 43 w 53"/>
              <a:gd name="T103"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71">
                <a:moveTo>
                  <a:pt x="50" y="15"/>
                </a:moveTo>
                <a:cubicBezTo>
                  <a:pt x="50" y="15"/>
                  <a:pt x="50" y="15"/>
                  <a:pt x="50" y="15"/>
                </a:cubicBezTo>
                <a:cubicBezTo>
                  <a:pt x="3" y="15"/>
                  <a:pt x="3" y="15"/>
                  <a:pt x="3" y="15"/>
                </a:cubicBezTo>
                <a:cubicBezTo>
                  <a:pt x="1" y="15"/>
                  <a:pt x="0" y="13"/>
                  <a:pt x="0" y="11"/>
                </a:cubicBezTo>
                <a:cubicBezTo>
                  <a:pt x="0" y="9"/>
                  <a:pt x="1" y="8"/>
                  <a:pt x="3" y="8"/>
                </a:cubicBezTo>
                <a:cubicBezTo>
                  <a:pt x="3" y="8"/>
                  <a:pt x="3" y="8"/>
                  <a:pt x="3" y="8"/>
                </a:cubicBezTo>
                <a:cubicBezTo>
                  <a:pt x="50" y="8"/>
                  <a:pt x="50" y="8"/>
                  <a:pt x="50" y="8"/>
                </a:cubicBezTo>
                <a:cubicBezTo>
                  <a:pt x="52" y="8"/>
                  <a:pt x="53" y="9"/>
                  <a:pt x="53" y="11"/>
                </a:cubicBezTo>
                <a:cubicBezTo>
                  <a:pt x="53" y="14"/>
                  <a:pt x="52" y="15"/>
                  <a:pt x="50" y="15"/>
                </a:cubicBezTo>
                <a:close/>
                <a:moveTo>
                  <a:pt x="34" y="3"/>
                </a:moveTo>
                <a:cubicBezTo>
                  <a:pt x="34" y="1"/>
                  <a:pt x="33" y="0"/>
                  <a:pt x="32" y="0"/>
                </a:cubicBezTo>
                <a:cubicBezTo>
                  <a:pt x="21" y="0"/>
                  <a:pt x="21" y="0"/>
                  <a:pt x="21" y="0"/>
                </a:cubicBezTo>
                <a:cubicBezTo>
                  <a:pt x="21" y="0"/>
                  <a:pt x="21" y="0"/>
                  <a:pt x="21" y="0"/>
                </a:cubicBezTo>
                <a:cubicBezTo>
                  <a:pt x="20" y="0"/>
                  <a:pt x="19" y="1"/>
                  <a:pt x="19" y="3"/>
                </a:cubicBezTo>
                <a:cubicBezTo>
                  <a:pt x="19" y="4"/>
                  <a:pt x="20" y="5"/>
                  <a:pt x="21" y="5"/>
                </a:cubicBezTo>
                <a:cubicBezTo>
                  <a:pt x="32" y="5"/>
                  <a:pt x="32" y="5"/>
                  <a:pt x="32" y="5"/>
                </a:cubicBezTo>
                <a:cubicBezTo>
                  <a:pt x="32" y="5"/>
                  <a:pt x="32" y="5"/>
                  <a:pt x="32" y="5"/>
                </a:cubicBezTo>
                <a:cubicBezTo>
                  <a:pt x="33" y="5"/>
                  <a:pt x="34" y="4"/>
                  <a:pt x="34" y="3"/>
                </a:cubicBezTo>
                <a:close/>
                <a:moveTo>
                  <a:pt x="49" y="24"/>
                </a:moveTo>
                <a:cubicBezTo>
                  <a:pt x="47" y="65"/>
                  <a:pt x="47" y="65"/>
                  <a:pt x="47" y="65"/>
                </a:cubicBezTo>
                <a:cubicBezTo>
                  <a:pt x="47" y="68"/>
                  <a:pt x="45" y="71"/>
                  <a:pt x="42" y="71"/>
                </a:cubicBezTo>
                <a:cubicBezTo>
                  <a:pt x="12" y="71"/>
                  <a:pt x="12" y="71"/>
                  <a:pt x="12" y="71"/>
                </a:cubicBezTo>
                <a:cubicBezTo>
                  <a:pt x="9" y="71"/>
                  <a:pt x="6" y="68"/>
                  <a:pt x="6" y="65"/>
                </a:cubicBezTo>
                <a:cubicBezTo>
                  <a:pt x="4" y="24"/>
                  <a:pt x="4" y="24"/>
                  <a:pt x="4" y="24"/>
                </a:cubicBezTo>
                <a:cubicBezTo>
                  <a:pt x="4" y="21"/>
                  <a:pt x="6" y="19"/>
                  <a:pt x="9" y="19"/>
                </a:cubicBezTo>
                <a:cubicBezTo>
                  <a:pt x="44" y="19"/>
                  <a:pt x="44" y="19"/>
                  <a:pt x="44" y="19"/>
                </a:cubicBezTo>
                <a:cubicBezTo>
                  <a:pt x="47" y="19"/>
                  <a:pt x="50" y="21"/>
                  <a:pt x="49" y="24"/>
                </a:cubicBezTo>
                <a:close/>
                <a:moveTo>
                  <a:pt x="17" y="62"/>
                </a:moveTo>
                <a:cubicBezTo>
                  <a:pt x="16" y="27"/>
                  <a:pt x="16" y="27"/>
                  <a:pt x="16" y="27"/>
                </a:cubicBezTo>
                <a:cubicBezTo>
                  <a:pt x="16" y="26"/>
                  <a:pt x="14" y="25"/>
                  <a:pt x="13" y="25"/>
                </a:cubicBezTo>
                <a:cubicBezTo>
                  <a:pt x="12" y="25"/>
                  <a:pt x="10" y="26"/>
                  <a:pt x="11" y="27"/>
                </a:cubicBezTo>
                <a:cubicBezTo>
                  <a:pt x="12" y="63"/>
                  <a:pt x="12" y="63"/>
                  <a:pt x="12" y="63"/>
                </a:cubicBezTo>
                <a:cubicBezTo>
                  <a:pt x="12" y="64"/>
                  <a:pt x="13" y="65"/>
                  <a:pt x="14" y="65"/>
                </a:cubicBezTo>
                <a:cubicBezTo>
                  <a:pt x="14" y="65"/>
                  <a:pt x="14" y="65"/>
                  <a:pt x="14" y="65"/>
                </a:cubicBezTo>
                <a:cubicBezTo>
                  <a:pt x="16" y="65"/>
                  <a:pt x="17" y="64"/>
                  <a:pt x="17" y="62"/>
                </a:cubicBezTo>
                <a:close/>
                <a:moveTo>
                  <a:pt x="29" y="27"/>
                </a:moveTo>
                <a:cubicBezTo>
                  <a:pt x="29" y="26"/>
                  <a:pt x="28" y="25"/>
                  <a:pt x="27" y="25"/>
                </a:cubicBezTo>
                <a:cubicBezTo>
                  <a:pt x="27" y="25"/>
                  <a:pt x="27" y="25"/>
                  <a:pt x="27" y="25"/>
                </a:cubicBezTo>
                <a:cubicBezTo>
                  <a:pt x="25" y="25"/>
                  <a:pt x="24" y="26"/>
                  <a:pt x="24" y="27"/>
                </a:cubicBezTo>
                <a:cubicBezTo>
                  <a:pt x="24" y="62"/>
                  <a:pt x="24" y="62"/>
                  <a:pt x="24" y="62"/>
                </a:cubicBezTo>
                <a:cubicBezTo>
                  <a:pt x="24" y="64"/>
                  <a:pt x="25" y="65"/>
                  <a:pt x="26" y="65"/>
                </a:cubicBezTo>
                <a:cubicBezTo>
                  <a:pt x="26" y="65"/>
                  <a:pt x="26" y="65"/>
                  <a:pt x="26" y="65"/>
                </a:cubicBezTo>
                <a:cubicBezTo>
                  <a:pt x="28" y="65"/>
                  <a:pt x="29" y="64"/>
                  <a:pt x="29" y="62"/>
                </a:cubicBezTo>
                <a:lnTo>
                  <a:pt x="29" y="27"/>
                </a:lnTo>
                <a:close/>
                <a:moveTo>
                  <a:pt x="43" y="27"/>
                </a:moveTo>
                <a:cubicBezTo>
                  <a:pt x="43" y="26"/>
                  <a:pt x="42" y="25"/>
                  <a:pt x="40" y="25"/>
                </a:cubicBezTo>
                <a:cubicBezTo>
                  <a:pt x="39" y="25"/>
                  <a:pt x="38" y="26"/>
                  <a:pt x="38" y="27"/>
                </a:cubicBezTo>
                <a:cubicBezTo>
                  <a:pt x="36" y="62"/>
                  <a:pt x="36" y="62"/>
                  <a:pt x="36" y="62"/>
                </a:cubicBezTo>
                <a:cubicBezTo>
                  <a:pt x="36" y="64"/>
                  <a:pt x="37" y="65"/>
                  <a:pt x="39" y="65"/>
                </a:cubicBezTo>
                <a:cubicBezTo>
                  <a:pt x="39" y="65"/>
                  <a:pt x="39" y="65"/>
                  <a:pt x="39" y="65"/>
                </a:cubicBezTo>
                <a:cubicBezTo>
                  <a:pt x="40" y="65"/>
                  <a:pt x="41" y="64"/>
                  <a:pt x="41" y="63"/>
                </a:cubicBezTo>
                <a:lnTo>
                  <a:pt x="43" y="27"/>
                </a:lnTo>
                <a:close/>
              </a:path>
            </a:pathLst>
          </a:custGeom>
          <a:solidFill>
            <a:schemeClr val="tx2"/>
          </a:solidFill>
          <a:ln>
            <a:noFill/>
          </a:ln>
          <a:extLst/>
        </p:spPr>
        <p:txBody>
          <a:bodyPr vert="horz" wrap="square" lIns="91422" tIns="45712" rIns="91422" bIns="45712" numCol="1" anchor="t" anchorCtr="0" compatLnSpc="1">
            <a:prstTxWarp prst="textNoShape">
              <a:avLst/>
            </a:prstTxWarp>
          </a:bodyPr>
          <a:lstStyle/>
          <a:p>
            <a:pPr marL="0" marR="0" lvl="0" indent="0" defTabSz="91418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 name="Rectangle 4"/>
          <p:cNvSpPr/>
          <p:nvPr/>
        </p:nvSpPr>
        <p:spPr>
          <a:xfrm>
            <a:off x="3676360" y="4601105"/>
            <a:ext cx="4867038" cy="341632"/>
          </a:xfrm>
          <a:prstGeom prst="rect">
            <a:avLst/>
          </a:prstGeom>
        </p:spPr>
        <p:txBody>
          <a:bodyPr wrap="none">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0078D7"/>
                </a:solidFill>
                <a:effectLst/>
                <a:uLnTx/>
                <a:uFillTx/>
              </a:rPr>
              <a:t>Contain the damage </a:t>
            </a:r>
            <a:r>
              <a:rPr kumimoji="0" lang="en-US" sz="1800" b="0" i="0" u="none" strike="noStrike" kern="0" cap="none" spc="0" normalizeH="0" baseline="0" noProof="0" dirty="0">
                <a:ln>
                  <a:noFill/>
                </a:ln>
                <a:solidFill>
                  <a:srgbClr val="505050"/>
                </a:solidFill>
                <a:effectLst/>
                <a:uLnTx/>
                <a:uFillTx/>
              </a:rPr>
              <a:t>of successful exploitation</a:t>
            </a:r>
          </a:p>
        </p:txBody>
      </p:sp>
      <p:grpSp>
        <p:nvGrpSpPr>
          <p:cNvPr id="65" name="Group 26"/>
          <p:cNvGrpSpPr>
            <a:grpSpLocks noChangeAspect="1"/>
          </p:cNvGrpSpPr>
          <p:nvPr/>
        </p:nvGrpSpPr>
        <p:grpSpPr bwMode="auto">
          <a:xfrm>
            <a:off x="3233913" y="4597116"/>
            <a:ext cx="258174" cy="349610"/>
            <a:chOff x="2237" y="2723"/>
            <a:chExt cx="192" cy="260"/>
          </a:xfrm>
          <a:solidFill>
            <a:schemeClr val="tx2"/>
          </a:solidFill>
        </p:grpSpPr>
        <p:sp>
          <p:nvSpPr>
            <p:cNvPr id="67" name="Freeform 27"/>
            <p:cNvSpPr>
              <a:spLocks noEditPoints="1"/>
            </p:cNvSpPr>
            <p:nvPr/>
          </p:nvSpPr>
          <p:spPr bwMode="auto">
            <a:xfrm>
              <a:off x="2272" y="2791"/>
              <a:ext cx="125" cy="128"/>
            </a:xfrm>
            <a:custGeom>
              <a:avLst/>
              <a:gdLst>
                <a:gd name="T0" fmla="*/ 565 w 565"/>
                <a:gd name="T1" fmla="*/ 282 h 579"/>
                <a:gd name="T2" fmla="*/ 282 w 565"/>
                <a:gd name="T3" fmla="*/ 0 h 579"/>
                <a:gd name="T4" fmla="*/ 0 w 565"/>
                <a:gd name="T5" fmla="*/ 282 h 579"/>
                <a:gd name="T6" fmla="*/ 282 w 565"/>
                <a:gd name="T7" fmla="*/ 564 h 579"/>
                <a:gd name="T8" fmla="*/ 565 w 565"/>
                <a:gd name="T9" fmla="*/ 282 h 579"/>
                <a:gd name="T10" fmla="*/ 415 w 565"/>
                <a:gd name="T11" fmla="*/ 63 h 579"/>
                <a:gd name="T12" fmla="*/ 534 w 565"/>
                <a:gd name="T13" fmla="*/ 281 h 579"/>
                <a:gd name="T14" fmla="*/ 348 w 565"/>
                <a:gd name="T15" fmla="*/ 281 h 579"/>
                <a:gd name="T16" fmla="*/ 318 w 565"/>
                <a:gd name="T17" fmla="*/ 221 h 579"/>
                <a:gd name="T18" fmla="*/ 415 w 565"/>
                <a:gd name="T19" fmla="*/ 63 h 579"/>
                <a:gd name="T20" fmla="*/ 283 w 565"/>
                <a:gd name="T21" fmla="*/ 234 h 579"/>
                <a:gd name="T22" fmla="*/ 328 w 565"/>
                <a:gd name="T23" fmla="*/ 278 h 579"/>
                <a:gd name="T24" fmla="*/ 283 w 565"/>
                <a:gd name="T25" fmla="*/ 323 h 579"/>
                <a:gd name="T26" fmla="*/ 239 w 565"/>
                <a:gd name="T27" fmla="*/ 278 h 579"/>
                <a:gd name="T28" fmla="*/ 283 w 565"/>
                <a:gd name="T29" fmla="*/ 234 h 579"/>
                <a:gd name="T30" fmla="*/ 28 w 565"/>
                <a:gd name="T31" fmla="*/ 271 h 579"/>
                <a:gd name="T32" fmla="*/ 157 w 565"/>
                <a:gd name="T33" fmla="*/ 59 h 579"/>
                <a:gd name="T34" fmla="*/ 250 w 565"/>
                <a:gd name="T35" fmla="*/ 219 h 579"/>
                <a:gd name="T36" fmla="*/ 212 w 565"/>
                <a:gd name="T37" fmla="*/ 276 h 579"/>
                <a:gd name="T38" fmla="*/ 28 w 565"/>
                <a:gd name="T39" fmla="*/ 271 h 579"/>
                <a:gd name="T40" fmla="*/ 251 w 565"/>
                <a:gd name="T41" fmla="*/ 339 h 579"/>
                <a:gd name="T42" fmla="*/ 318 w 565"/>
                <a:gd name="T43" fmla="*/ 342 h 579"/>
                <a:gd name="T44" fmla="*/ 407 w 565"/>
                <a:gd name="T45" fmla="*/ 505 h 579"/>
                <a:gd name="T46" fmla="*/ 159 w 565"/>
                <a:gd name="T47" fmla="*/ 500 h 579"/>
                <a:gd name="T48" fmla="*/ 251 w 565"/>
                <a:gd name="T49" fmla="*/ 33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5" h="579">
                  <a:moveTo>
                    <a:pt x="565" y="282"/>
                  </a:moveTo>
                  <a:cubicBezTo>
                    <a:pt x="565" y="127"/>
                    <a:pt x="438" y="0"/>
                    <a:pt x="282" y="0"/>
                  </a:cubicBezTo>
                  <a:cubicBezTo>
                    <a:pt x="127" y="0"/>
                    <a:pt x="0" y="127"/>
                    <a:pt x="0" y="282"/>
                  </a:cubicBezTo>
                  <a:cubicBezTo>
                    <a:pt x="0" y="438"/>
                    <a:pt x="127" y="564"/>
                    <a:pt x="282" y="564"/>
                  </a:cubicBezTo>
                  <a:cubicBezTo>
                    <a:pt x="438" y="564"/>
                    <a:pt x="565" y="438"/>
                    <a:pt x="565" y="282"/>
                  </a:cubicBezTo>
                  <a:close/>
                  <a:moveTo>
                    <a:pt x="415" y="63"/>
                  </a:moveTo>
                  <a:cubicBezTo>
                    <a:pt x="415" y="63"/>
                    <a:pt x="534" y="121"/>
                    <a:pt x="534" y="281"/>
                  </a:cubicBezTo>
                  <a:cubicBezTo>
                    <a:pt x="348" y="281"/>
                    <a:pt x="348" y="281"/>
                    <a:pt x="348" y="281"/>
                  </a:cubicBezTo>
                  <a:cubicBezTo>
                    <a:pt x="348" y="281"/>
                    <a:pt x="346" y="249"/>
                    <a:pt x="318" y="221"/>
                  </a:cubicBezTo>
                  <a:lnTo>
                    <a:pt x="415" y="63"/>
                  </a:lnTo>
                  <a:close/>
                  <a:moveTo>
                    <a:pt x="283" y="234"/>
                  </a:moveTo>
                  <a:cubicBezTo>
                    <a:pt x="308" y="234"/>
                    <a:pt x="328" y="254"/>
                    <a:pt x="328" y="278"/>
                  </a:cubicBezTo>
                  <a:cubicBezTo>
                    <a:pt x="328" y="303"/>
                    <a:pt x="308" y="323"/>
                    <a:pt x="283" y="323"/>
                  </a:cubicBezTo>
                  <a:cubicBezTo>
                    <a:pt x="259" y="323"/>
                    <a:pt x="239" y="303"/>
                    <a:pt x="239" y="278"/>
                  </a:cubicBezTo>
                  <a:cubicBezTo>
                    <a:pt x="239" y="254"/>
                    <a:pt x="259" y="234"/>
                    <a:pt x="283" y="234"/>
                  </a:cubicBezTo>
                  <a:close/>
                  <a:moveTo>
                    <a:pt x="28" y="271"/>
                  </a:moveTo>
                  <a:cubicBezTo>
                    <a:pt x="28" y="271"/>
                    <a:pt x="19" y="139"/>
                    <a:pt x="157" y="59"/>
                  </a:cubicBezTo>
                  <a:cubicBezTo>
                    <a:pt x="250" y="219"/>
                    <a:pt x="250" y="219"/>
                    <a:pt x="250" y="219"/>
                  </a:cubicBezTo>
                  <a:cubicBezTo>
                    <a:pt x="250" y="219"/>
                    <a:pt x="223" y="238"/>
                    <a:pt x="212" y="276"/>
                  </a:cubicBezTo>
                  <a:lnTo>
                    <a:pt x="28" y="271"/>
                  </a:lnTo>
                  <a:close/>
                  <a:moveTo>
                    <a:pt x="251" y="339"/>
                  </a:moveTo>
                  <a:cubicBezTo>
                    <a:pt x="251" y="339"/>
                    <a:pt x="280" y="353"/>
                    <a:pt x="318" y="342"/>
                  </a:cubicBezTo>
                  <a:cubicBezTo>
                    <a:pt x="407" y="505"/>
                    <a:pt x="407" y="505"/>
                    <a:pt x="407" y="505"/>
                  </a:cubicBezTo>
                  <a:cubicBezTo>
                    <a:pt x="407" y="505"/>
                    <a:pt x="297" y="579"/>
                    <a:pt x="159" y="500"/>
                  </a:cubicBezTo>
                  <a:lnTo>
                    <a:pt x="251"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Freeform 28"/>
            <p:cNvSpPr>
              <a:spLocks noEditPoints="1"/>
            </p:cNvSpPr>
            <p:nvPr/>
          </p:nvSpPr>
          <p:spPr bwMode="auto">
            <a:xfrm>
              <a:off x="2237" y="2723"/>
              <a:ext cx="192" cy="260"/>
            </a:xfrm>
            <a:custGeom>
              <a:avLst/>
              <a:gdLst>
                <a:gd name="T0" fmla="*/ 836 w 868"/>
                <a:gd name="T1" fmla="*/ 76 h 1176"/>
                <a:gd name="T2" fmla="*/ 868 w 868"/>
                <a:gd name="T3" fmla="*/ 44 h 1176"/>
                <a:gd name="T4" fmla="*/ 868 w 868"/>
                <a:gd name="T5" fmla="*/ 32 h 1176"/>
                <a:gd name="T6" fmla="*/ 836 w 868"/>
                <a:gd name="T7" fmla="*/ 0 h 1176"/>
                <a:gd name="T8" fmla="*/ 32 w 868"/>
                <a:gd name="T9" fmla="*/ 0 h 1176"/>
                <a:gd name="T10" fmla="*/ 0 w 868"/>
                <a:gd name="T11" fmla="*/ 32 h 1176"/>
                <a:gd name="T12" fmla="*/ 0 w 868"/>
                <a:gd name="T13" fmla="*/ 44 h 1176"/>
                <a:gd name="T14" fmla="*/ 32 w 868"/>
                <a:gd name="T15" fmla="*/ 76 h 1176"/>
                <a:gd name="T16" fmla="*/ 48 w 868"/>
                <a:gd name="T17" fmla="*/ 76 h 1176"/>
                <a:gd name="T18" fmla="*/ 48 w 868"/>
                <a:gd name="T19" fmla="*/ 160 h 1176"/>
                <a:gd name="T20" fmla="*/ 32 w 868"/>
                <a:gd name="T21" fmla="*/ 160 h 1176"/>
                <a:gd name="T22" fmla="*/ 0 w 868"/>
                <a:gd name="T23" fmla="*/ 192 h 1176"/>
                <a:gd name="T24" fmla="*/ 0 w 868"/>
                <a:gd name="T25" fmla="*/ 204 h 1176"/>
                <a:gd name="T26" fmla="*/ 32 w 868"/>
                <a:gd name="T27" fmla="*/ 236 h 1176"/>
                <a:gd name="T28" fmla="*/ 48 w 868"/>
                <a:gd name="T29" fmla="*/ 236 h 1176"/>
                <a:gd name="T30" fmla="*/ 48 w 868"/>
                <a:gd name="T31" fmla="*/ 944 h 1176"/>
                <a:gd name="T32" fmla="*/ 32 w 868"/>
                <a:gd name="T33" fmla="*/ 944 h 1176"/>
                <a:gd name="T34" fmla="*/ 0 w 868"/>
                <a:gd name="T35" fmla="*/ 976 h 1176"/>
                <a:gd name="T36" fmla="*/ 0 w 868"/>
                <a:gd name="T37" fmla="*/ 988 h 1176"/>
                <a:gd name="T38" fmla="*/ 32 w 868"/>
                <a:gd name="T39" fmla="*/ 1020 h 1176"/>
                <a:gd name="T40" fmla="*/ 48 w 868"/>
                <a:gd name="T41" fmla="*/ 1020 h 1176"/>
                <a:gd name="T42" fmla="*/ 48 w 868"/>
                <a:gd name="T43" fmla="*/ 1100 h 1176"/>
                <a:gd name="T44" fmla="*/ 32 w 868"/>
                <a:gd name="T45" fmla="*/ 1100 h 1176"/>
                <a:gd name="T46" fmla="*/ 0 w 868"/>
                <a:gd name="T47" fmla="*/ 1132 h 1176"/>
                <a:gd name="T48" fmla="*/ 0 w 868"/>
                <a:gd name="T49" fmla="*/ 1144 h 1176"/>
                <a:gd name="T50" fmla="*/ 32 w 868"/>
                <a:gd name="T51" fmla="*/ 1176 h 1176"/>
                <a:gd name="T52" fmla="*/ 836 w 868"/>
                <a:gd name="T53" fmla="*/ 1176 h 1176"/>
                <a:gd name="T54" fmla="*/ 868 w 868"/>
                <a:gd name="T55" fmla="*/ 1144 h 1176"/>
                <a:gd name="T56" fmla="*/ 868 w 868"/>
                <a:gd name="T57" fmla="*/ 1132 h 1176"/>
                <a:gd name="T58" fmla="*/ 836 w 868"/>
                <a:gd name="T59" fmla="*/ 1100 h 1176"/>
                <a:gd name="T60" fmla="*/ 824 w 868"/>
                <a:gd name="T61" fmla="*/ 1100 h 1176"/>
                <a:gd name="T62" fmla="*/ 824 w 868"/>
                <a:gd name="T63" fmla="*/ 1020 h 1176"/>
                <a:gd name="T64" fmla="*/ 836 w 868"/>
                <a:gd name="T65" fmla="*/ 1020 h 1176"/>
                <a:gd name="T66" fmla="*/ 868 w 868"/>
                <a:gd name="T67" fmla="*/ 988 h 1176"/>
                <a:gd name="T68" fmla="*/ 868 w 868"/>
                <a:gd name="T69" fmla="*/ 976 h 1176"/>
                <a:gd name="T70" fmla="*/ 836 w 868"/>
                <a:gd name="T71" fmla="*/ 944 h 1176"/>
                <a:gd name="T72" fmla="*/ 824 w 868"/>
                <a:gd name="T73" fmla="*/ 944 h 1176"/>
                <a:gd name="T74" fmla="*/ 824 w 868"/>
                <a:gd name="T75" fmla="*/ 236 h 1176"/>
                <a:gd name="T76" fmla="*/ 836 w 868"/>
                <a:gd name="T77" fmla="*/ 236 h 1176"/>
                <a:gd name="T78" fmla="*/ 868 w 868"/>
                <a:gd name="T79" fmla="*/ 204 h 1176"/>
                <a:gd name="T80" fmla="*/ 868 w 868"/>
                <a:gd name="T81" fmla="*/ 192 h 1176"/>
                <a:gd name="T82" fmla="*/ 836 w 868"/>
                <a:gd name="T83" fmla="*/ 160 h 1176"/>
                <a:gd name="T84" fmla="*/ 824 w 868"/>
                <a:gd name="T85" fmla="*/ 160 h 1176"/>
                <a:gd name="T86" fmla="*/ 824 w 868"/>
                <a:gd name="T87" fmla="*/ 76 h 1176"/>
                <a:gd name="T88" fmla="*/ 836 w 868"/>
                <a:gd name="T89" fmla="*/ 76 h 1176"/>
                <a:gd name="T90" fmla="*/ 804 w 868"/>
                <a:gd name="T91" fmla="*/ 1100 h 1176"/>
                <a:gd name="T92" fmla="*/ 68 w 868"/>
                <a:gd name="T93" fmla="*/ 1100 h 1176"/>
                <a:gd name="T94" fmla="*/ 68 w 868"/>
                <a:gd name="T95" fmla="*/ 1020 h 1176"/>
                <a:gd name="T96" fmla="*/ 804 w 868"/>
                <a:gd name="T97" fmla="*/ 1020 h 1176"/>
                <a:gd name="T98" fmla="*/ 804 w 868"/>
                <a:gd name="T99" fmla="*/ 1100 h 1176"/>
                <a:gd name="T100" fmla="*/ 121 w 868"/>
                <a:gd name="T101" fmla="*/ 589 h 1176"/>
                <a:gd name="T102" fmla="*/ 439 w 868"/>
                <a:gd name="T103" fmla="*/ 271 h 1176"/>
                <a:gd name="T104" fmla="*/ 758 w 868"/>
                <a:gd name="T105" fmla="*/ 589 h 1176"/>
                <a:gd name="T106" fmla="*/ 439 w 868"/>
                <a:gd name="T107" fmla="*/ 908 h 1176"/>
                <a:gd name="T108" fmla="*/ 121 w 868"/>
                <a:gd name="T109" fmla="*/ 589 h 1176"/>
                <a:gd name="T110" fmla="*/ 804 w 868"/>
                <a:gd name="T111" fmla="*/ 160 h 1176"/>
                <a:gd name="T112" fmla="*/ 68 w 868"/>
                <a:gd name="T113" fmla="*/ 160 h 1176"/>
                <a:gd name="T114" fmla="*/ 68 w 868"/>
                <a:gd name="T115" fmla="*/ 76 h 1176"/>
                <a:gd name="T116" fmla="*/ 804 w 868"/>
                <a:gd name="T117" fmla="*/ 76 h 1176"/>
                <a:gd name="T118" fmla="*/ 804 w 868"/>
                <a:gd name="T119" fmla="*/ 16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8" h="1176">
                  <a:moveTo>
                    <a:pt x="836" y="76"/>
                  </a:moveTo>
                  <a:cubicBezTo>
                    <a:pt x="854" y="76"/>
                    <a:pt x="868" y="62"/>
                    <a:pt x="868" y="44"/>
                  </a:cubicBezTo>
                  <a:cubicBezTo>
                    <a:pt x="868" y="32"/>
                    <a:pt x="868" y="32"/>
                    <a:pt x="868" y="32"/>
                  </a:cubicBezTo>
                  <a:cubicBezTo>
                    <a:pt x="868" y="14"/>
                    <a:pt x="854" y="0"/>
                    <a:pt x="836" y="0"/>
                  </a:cubicBezTo>
                  <a:cubicBezTo>
                    <a:pt x="32" y="0"/>
                    <a:pt x="32" y="0"/>
                    <a:pt x="32" y="0"/>
                  </a:cubicBezTo>
                  <a:cubicBezTo>
                    <a:pt x="14" y="0"/>
                    <a:pt x="0" y="14"/>
                    <a:pt x="0" y="32"/>
                  </a:cubicBezTo>
                  <a:cubicBezTo>
                    <a:pt x="0" y="44"/>
                    <a:pt x="0" y="44"/>
                    <a:pt x="0" y="44"/>
                  </a:cubicBezTo>
                  <a:cubicBezTo>
                    <a:pt x="0" y="62"/>
                    <a:pt x="14" y="76"/>
                    <a:pt x="32" y="76"/>
                  </a:cubicBezTo>
                  <a:cubicBezTo>
                    <a:pt x="48" y="76"/>
                    <a:pt x="48" y="76"/>
                    <a:pt x="48" y="76"/>
                  </a:cubicBezTo>
                  <a:cubicBezTo>
                    <a:pt x="48" y="160"/>
                    <a:pt x="48" y="160"/>
                    <a:pt x="48" y="160"/>
                  </a:cubicBezTo>
                  <a:cubicBezTo>
                    <a:pt x="32" y="160"/>
                    <a:pt x="32" y="160"/>
                    <a:pt x="32" y="160"/>
                  </a:cubicBezTo>
                  <a:cubicBezTo>
                    <a:pt x="14" y="160"/>
                    <a:pt x="0" y="174"/>
                    <a:pt x="0" y="192"/>
                  </a:cubicBezTo>
                  <a:cubicBezTo>
                    <a:pt x="0" y="204"/>
                    <a:pt x="0" y="204"/>
                    <a:pt x="0" y="204"/>
                  </a:cubicBezTo>
                  <a:cubicBezTo>
                    <a:pt x="0" y="222"/>
                    <a:pt x="14" y="236"/>
                    <a:pt x="32" y="236"/>
                  </a:cubicBezTo>
                  <a:cubicBezTo>
                    <a:pt x="48" y="236"/>
                    <a:pt x="48" y="236"/>
                    <a:pt x="48" y="236"/>
                  </a:cubicBezTo>
                  <a:cubicBezTo>
                    <a:pt x="48" y="944"/>
                    <a:pt x="48" y="944"/>
                    <a:pt x="48" y="944"/>
                  </a:cubicBezTo>
                  <a:cubicBezTo>
                    <a:pt x="32" y="944"/>
                    <a:pt x="32" y="944"/>
                    <a:pt x="32" y="944"/>
                  </a:cubicBezTo>
                  <a:cubicBezTo>
                    <a:pt x="14" y="944"/>
                    <a:pt x="0" y="958"/>
                    <a:pt x="0" y="976"/>
                  </a:cubicBezTo>
                  <a:cubicBezTo>
                    <a:pt x="0" y="988"/>
                    <a:pt x="0" y="988"/>
                    <a:pt x="0" y="988"/>
                  </a:cubicBezTo>
                  <a:cubicBezTo>
                    <a:pt x="0" y="1006"/>
                    <a:pt x="14" y="1020"/>
                    <a:pt x="32" y="1020"/>
                  </a:cubicBezTo>
                  <a:cubicBezTo>
                    <a:pt x="48" y="1020"/>
                    <a:pt x="48" y="1020"/>
                    <a:pt x="48" y="1020"/>
                  </a:cubicBezTo>
                  <a:cubicBezTo>
                    <a:pt x="48" y="1100"/>
                    <a:pt x="48" y="1100"/>
                    <a:pt x="48" y="1100"/>
                  </a:cubicBezTo>
                  <a:cubicBezTo>
                    <a:pt x="32" y="1100"/>
                    <a:pt x="32" y="1100"/>
                    <a:pt x="32" y="1100"/>
                  </a:cubicBezTo>
                  <a:cubicBezTo>
                    <a:pt x="14" y="1100"/>
                    <a:pt x="0" y="1114"/>
                    <a:pt x="0" y="1132"/>
                  </a:cubicBezTo>
                  <a:cubicBezTo>
                    <a:pt x="0" y="1144"/>
                    <a:pt x="0" y="1144"/>
                    <a:pt x="0" y="1144"/>
                  </a:cubicBezTo>
                  <a:cubicBezTo>
                    <a:pt x="0" y="1162"/>
                    <a:pt x="14" y="1176"/>
                    <a:pt x="32" y="1176"/>
                  </a:cubicBezTo>
                  <a:cubicBezTo>
                    <a:pt x="836" y="1176"/>
                    <a:pt x="836" y="1176"/>
                    <a:pt x="836" y="1176"/>
                  </a:cubicBezTo>
                  <a:cubicBezTo>
                    <a:pt x="854" y="1176"/>
                    <a:pt x="868" y="1162"/>
                    <a:pt x="868" y="1144"/>
                  </a:cubicBezTo>
                  <a:cubicBezTo>
                    <a:pt x="868" y="1132"/>
                    <a:pt x="868" y="1132"/>
                    <a:pt x="868" y="1132"/>
                  </a:cubicBezTo>
                  <a:cubicBezTo>
                    <a:pt x="868" y="1114"/>
                    <a:pt x="854" y="1100"/>
                    <a:pt x="836" y="1100"/>
                  </a:cubicBezTo>
                  <a:cubicBezTo>
                    <a:pt x="824" y="1100"/>
                    <a:pt x="824" y="1100"/>
                    <a:pt x="824" y="1100"/>
                  </a:cubicBezTo>
                  <a:cubicBezTo>
                    <a:pt x="824" y="1020"/>
                    <a:pt x="824" y="1020"/>
                    <a:pt x="824" y="1020"/>
                  </a:cubicBezTo>
                  <a:cubicBezTo>
                    <a:pt x="836" y="1020"/>
                    <a:pt x="836" y="1020"/>
                    <a:pt x="836" y="1020"/>
                  </a:cubicBezTo>
                  <a:cubicBezTo>
                    <a:pt x="854" y="1020"/>
                    <a:pt x="868" y="1006"/>
                    <a:pt x="868" y="988"/>
                  </a:cubicBezTo>
                  <a:cubicBezTo>
                    <a:pt x="868" y="976"/>
                    <a:pt x="868" y="976"/>
                    <a:pt x="868" y="976"/>
                  </a:cubicBezTo>
                  <a:cubicBezTo>
                    <a:pt x="868" y="958"/>
                    <a:pt x="854" y="944"/>
                    <a:pt x="836" y="944"/>
                  </a:cubicBezTo>
                  <a:cubicBezTo>
                    <a:pt x="824" y="944"/>
                    <a:pt x="824" y="944"/>
                    <a:pt x="824" y="944"/>
                  </a:cubicBezTo>
                  <a:cubicBezTo>
                    <a:pt x="824" y="236"/>
                    <a:pt x="824" y="236"/>
                    <a:pt x="824" y="236"/>
                  </a:cubicBezTo>
                  <a:cubicBezTo>
                    <a:pt x="836" y="236"/>
                    <a:pt x="836" y="236"/>
                    <a:pt x="836" y="236"/>
                  </a:cubicBezTo>
                  <a:cubicBezTo>
                    <a:pt x="854" y="236"/>
                    <a:pt x="868" y="222"/>
                    <a:pt x="868" y="204"/>
                  </a:cubicBezTo>
                  <a:cubicBezTo>
                    <a:pt x="868" y="192"/>
                    <a:pt x="868" y="192"/>
                    <a:pt x="868" y="192"/>
                  </a:cubicBezTo>
                  <a:cubicBezTo>
                    <a:pt x="868" y="174"/>
                    <a:pt x="854" y="160"/>
                    <a:pt x="836" y="160"/>
                  </a:cubicBezTo>
                  <a:cubicBezTo>
                    <a:pt x="824" y="160"/>
                    <a:pt x="824" y="160"/>
                    <a:pt x="824" y="160"/>
                  </a:cubicBezTo>
                  <a:cubicBezTo>
                    <a:pt x="824" y="76"/>
                    <a:pt x="824" y="76"/>
                    <a:pt x="824" y="76"/>
                  </a:cubicBezTo>
                  <a:lnTo>
                    <a:pt x="836" y="76"/>
                  </a:lnTo>
                  <a:close/>
                  <a:moveTo>
                    <a:pt x="804" y="1100"/>
                  </a:moveTo>
                  <a:cubicBezTo>
                    <a:pt x="68" y="1100"/>
                    <a:pt x="68" y="1100"/>
                    <a:pt x="68" y="1100"/>
                  </a:cubicBezTo>
                  <a:cubicBezTo>
                    <a:pt x="68" y="1020"/>
                    <a:pt x="68" y="1020"/>
                    <a:pt x="68" y="1020"/>
                  </a:cubicBezTo>
                  <a:cubicBezTo>
                    <a:pt x="804" y="1020"/>
                    <a:pt x="804" y="1020"/>
                    <a:pt x="804" y="1020"/>
                  </a:cubicBezTo>
                  <a:lnTo>
                    <a:pt x="804" y="1100"/>
                  </a:lnTo>
                  <a:close/>
                  <a:moveTo>
                    <a:pt x="121" y="589"/>
                  </a:moveTo>
                  <a:cubicBezTo>
                    <a:pt x="121" y="414"/>
                    <a:pt x="264" y="271"/>
                    <a:pt x="439" y="271"/>
                  </a:cubicBezTo>
                  <a:cubicBezTo>
                    <a:pt x="615" y="271"/>
                    <a:pt x="758" y="414"/>
                    <a:pt x="758" y="589"/>
                  </a:cubicBezTo>
                  <a:cubicBezTo>
                    <a:pt x="758" y="765"/>
                    <a:pt x="615" y="908"/>
                    <a:pt x="439" y="908"/>
                  </a:cubicBezTo>
                  <a:cubicBezTo>
                    <a:pt x="264" y="908"/>
                    <a:pt x="121" y="765"/>
                    <a:pt x="121" y="589"/>
                  </a:cubicBezTo>
                  <a:close/>
                  <a:moveTo>
                    <a:pt x="804" y="160"/>
                  </a:moveTo>
                  <a:cubicBezTo>
                    <a:pt x="68" y="160"/>
                    <a:pt x="68" y="160"/>
                    <a:pt x="68" y="160"/>
                  </a:cubicBezTo>
                  <a:cubicBezTo>
                    <a:pt x="68" y="76"/>
                    <a:pt x="68" y="76"/>
                    <a:pt x="68" y="76"/>
                  </a:cubicBezTo>
                  <a:cubicBezTo>
                    <a:pt x="804" y="76"/>
                    <a:pt x="804" y="76"/>
                    <a:pt x="804" y="76"/>
                  </a:cubicBezTo>
                  <a:lnTo>
                    <a:pt x="804"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4" name="Rectangle 3"/>
          <p:cNvSpPr/>
          <p:nvPr/>
        </p:nvSpPr>
        <p:spPr>
          <a:xfrm>
            <a:off x="3682035" y="3951755"/>
            <a:ext cx="5129930" cy="341632"/>
          </a:xfrm>
          <a:prstGeom prst="rect">
            <a:avLst/>
          </a:prstGeom>
        </p:spPr>
        <p:txBody>
          <a:bodyPr wrap="none">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0078D7"/>
                </a:solidFill>
                <a:effectLst/>
                <a:uLnTx/>
                <a:uFillTx/>
              </a:rPr>
              <a:t>Break exploitation techniques </a:t>
            </a:r>
            <a:r>
              <a:rPr kumimoji="0" lang="en-US" sz="1800" b="0" i="0" u="none" strike="noStrike" kern="0" cap="none" spc="0" normalizeH="0" baseline="0" noProof="0" dirty="0">
                <a:ln>
                  <a:noFill/>
                </a:ln>
                <a:solidFill>
                  <a:srgbClr val="505050"/>
                </a:solidFill>
                <a:effectLst/>
                <a:uLnTx/>
                <a:uFillTx/>
              </a:rPr>
              <a:t>in use by attackers</a:t>
            </a:r>
          </a:p>
        </p:txBody>
      </p:sp>
      <p:grpSp>
        <p:nvGrpSpPr>
          <p:cNvPr id="70" name="Group 31"/>
          <p:cNvGrpSpPr>
            <a:grpSpLocks noChangeAspect="1"/>
          </p:cNvGrpSpPr>
          <p:nvPr/>
        </p:nvGrpSpPr>
        <p:grpSpPr bwMode="auto">
          <a:xfrm>
            <a:off x="3215596" y="3979068"/>
            <a:ext cx="294810" cy="305728"/>
            <a:chOff x="3727" y="2008"/>
            <a:chExt cx="378" cy="392"/>
          </a:xfrm>
          <a:solidFill>
            <a:schemeClr val="tx2"/>
          </a:solidFill>
        </p:grpSpPr>
        <p:sp>
          <p:nvSpPr>
            <p:cNvPr id="72" name="Freeform 32"/>
            <p:cNvSpPr>
              <a:spLocks/>
            </p:cNvSpPr>
            <p:nvPr/>
          </p:nvSpPr>
          <p:spPr bwMode="auto">
            <a:xfrm>
              <a:off x="3727" y="2008"/>
              <a:ext cx="238" cy="244"/>
            </a:xfrm>
            <a:custGeom>
              <a:avLst/>
              <a:gdLst>
                <a:gd name="T0" fmla="*/ 1 w 341"/>
                <a:gd name="T1" fmla="*/ 176 h 350"/>
                <a:gd name="T2" fmla="*/ 28 w 341"/>
                <a:gd name="T3" fmla="*/ 105 h 350"/>
                <a:gd name="T4" fmla="*/ 95 w 341"/>
                <a:gd name="T5" fmla="*/ 38 h 350"/>
                <a:gd name="T6" fmla="*/ 238 w 341"/>
                <a:gd name="T7" fmla="*/ 38 h 350"/>
                <a:gd name="T8" fmla="*/ 337 w 341"/>
                <a:gd name="T9" fmla="*/ 136 h 350"/>
                <a:gd name="T10" fmla="*/ 336 w 341"/>
                <a:gd name="T11" fmla="*/ 147 h 350"/>
                <a:gd name="T12" fmla="*/ 296 w 341"/>
                <a:gd name="T13" fmla="*/ 188 h 350"/>
                <a:gd name="T14" fmla="*/ 283 w 341"/>
                <a:gd name="T15" fmla="*/ 187 h 350"/>
                <a:gd name="T16" fmla="*/ 193 w 341"/>
                <a:gd name="T17" fmla="*/ 97 h 350"/>
                <a:gd name="T18" fmla="*/ 140 w 341"/>
                <a:gd name="T19" fmla="*/ 98 h 350"/>
                <a:gd name="T20" fmla="*/ 86 w 341"/>
                <a:gd name="T21" fmla="*/ 152 h 350"/>
                <a:gd name="T22" fmla="*/ 86 w 341"/>
                <a:gd name="T23" fmla="*/ 200 h 350"/>
                <a:gd name="T24" fmla="*/ 177 w 341"/>
                <a:gd name="T25" fmla="*/ 291 h 350"/>
                <a:gd name="T26" fmla="*/ 177 w 341"/>
                <a:gd name="T27" fmla="*/ 306 h 350"/>
                <a:gd name="T28" fmla="*/ 138 w 341"/>
                <a:gd name="T29" fmla="*/ 346 h 350"/>
                <a:gd name="T30" fmla="*/ 127 w 341"/>
                <a:gd name="T31" fmla="*/ 345 h 350"/>
                <a:gd name="T32" fmla="*/ 29 w 341"/>
                <a:gd name="T33" fmla="*/ 247 h 350"/>
                <a:gd name="T34" fmla="*/ 1 w 341"/>
                <a:gd name="T35" fmla="*/ 17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350">
                  <a:moveTo>
                    <a:pt x="1" y="176"/>
                  </a:moveTo>
                  <a:cubicBezTo>
                    <a:pt x="0" y="149"/>
                    <a:pt x="10" y="125"/>
                    <a:pt x="28" y="105"/>
                  </a:cubicBezTo>
                  <a:cubicBezTo>
                    <a:pt x="50" y="82"/>
                    <a:pt x="72" y="60"/>
                    <a:pt x="95" y="38"/>
                  </a:cubicBezTo>
                  <a:cubicBezTo>
                    <a:pt x="135" y="0"/>
                    <a:pt x="198" y="0"/>
                    <a:pt x="238" y="38"/>
                  </a:cubicBezTo>
                  <a:cubicBezTo>
                    <a:pt x="272" y="70"/>
                    <a:pt x="304" y="103"/>
                    <a:pt x="337" y="136"/>
                  </a:cubicBezTo>
                  <a:cubicBezTo>
                    <a:pt x="341" y="140"/>
                    <a:pt x="341" y="143"/>
                    <a:pt x="336" y="147"/>
                  </a:cubicBezTo>
                  <a:cubicBezTo>
                    <a:pt x="323" y="160"/>
                    <a:pt x="309" y="174"/>
                    <a:pt x="296" y="188"/>
                  </a:cubicBezTo>
                  <a:cubicBezTo>
                    <a:pt x="291" y="193"/>
                    <a:pt x="288" y="192"/>
                    <a:pt x="283" y="187"/>
                  </a:cubicBezTo>
                  <a:cubicBezTo>
                    <a:pt x="253" y="157"/>
                    <a:pt x="223" y="127"/>
                    <a:pt x="193" y="97"/>
                  </a:cubicBezTo>
                  <a:cubicBezTo>
                    <a:pt x="175" y="79"/>
                    <a:pt x="159" y="79"/>
                    <a:pt x="140" y="98"/>
                  </a:cubicBezTo>
                  <a:cubicBezTo>
                    <a:pt x="122" y="116"/>
                    <a:pt x="104" y="134"/>
                    <a:pt x="86" y="152"/>
                  </a:cubicBezTo>
                  <a:cubicBezTo>
                    <a:pt x="71" y="167"/>
                    <a:pt x="71" y="184"/>
                    <a:pt x="86" y="200"/>
                  </a:cubicBezTo>
                  <a:cubicBezTo>
                    <a:pt x="116" y="230"/>
                    <a:pt x="147" y="261"/>
                    <a:pt x="177" y="291"/>
                  </a:cubicBezTo>
                  <a:cubicBezTo>
                    <a:pt x="183" y="297"/>
                    <a:pt x="184" y="300"/>
                    <a:pt x="177" y="306"/>
                  </a:cubicBezTo>
                  <a:cubicBezTo>
                    <a:pt x="164" y="319"/>
                    <a:pt x="151" y="332"/>
                    <a:pt x="138" y="346"/>
                  </a:cubicBezTo>
                  <a:cubicBezTo>
                    <a:pt x="134" y="350"/>
                    <a:pt x="131" y="350"/>
                    <a:pt x="127" y="345"/>
                  </a:cubicBezTo>
                  <a:cubicBezTo>
                    <a:pt x="94" y="313"/>
                    <a:pt x="61" y="280"/>
                    <a:pt x="29" y="247"/>
                  </a:cubicBezTo>
                  <a:cubicBezTo>
                    <a:pt x="10" y="228"/>
                    <a:pt x="1" y="203"/>
                    <a:pt x="1"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Freeform 33"/>
            <p:cNvSpPr>
              <a:spLocks/>
            </p:cNvSpPr>
            <p:nvPr/>
          </p:nvSpPr>
          <p:spPr bwMode="auto">
            <a:xfrm>
              <a:off x="3868" y="2155"/>
              <a:ext cx="237" cy="245"/>
            </a:xfrm>
            <a:custGeom>
              <a:avLst/>
              <a:gdLst>
                <a:gd name="T0" fmla="*/ 341 w 341"/>
                <a:gd name="T1" fmla="*/ 175 h 351"/>
                <a:gd name="T2" fmla="*/ 311 w 341"/>
                <a:gd name="T3" fmla="*/ 248 h 351"/>
                <a:gd name="T4" fmla="*/ 248 w 341"/>
                <a:gd name="T5" fmla="*/ 311 h 351"/>
                <a:gd name="T6" fmla="*/ 101 w 341"/>
                <a:gd name="T7" fmla="*/ 311 h 351"/>
                <a:gd name="T8" fmla="*/ 6 w 341"/>
                <a:gd name="T9" fmla="*/ 216 h 351"/>
                <a:gd name="T10" fmla="*/ 6 w 341"/>
                <a:gd name="T11" fmla="*/ 202 h 351"/>
                <a:gd name="T12" fmla="*/ 45 w 341"/>
                <a:gd name="T13" fmla="*/ 164 h 351"/>
                <a:gd name="T14" fmla="*/ 59 w 341"/>
                <a:gd name="T15" fmla="*/ 164 h 351"/>
                <a:gd name="T16" fmla="*/ 149 w 341"/>
                <a:gd name="T17" fmla="*/ 253 h 351"/>
                <a:gd name="T18" fmla="*/ 200 w 341"/>
                <a:gd name="T19" fmla="*/ 254 h 351"/>
                <a:gd name="T20" fmla="*/ 254 w 341"/>
                <a:gd name="T21" fmla="*/ 200 h 351"/>
                <a:gd name="T22" fmla="*/ 254 w 341"/>
                <a:gd name="T23" fmla="*/ 150 h 351"/>
                <a:gd name="T24" fmla="*/ 164 w 341"/>
                <a:gd name="T25" fmla="*/ 59 h 351"/>
                <a:gd name="T26" fmla="*/ 164 w 341"/>
                <a:gd name="T27" fmla="*/ 44 h 351"/>
                <a:gd name="T28" fmla="*/ 203 w 341"/>
                <a:gd name="T29" fmla="*/ 6 h 351"/>
                <a:gd name="T30" fmla="*/ 215 w 341"/>
                <a:gd name="T31" fmla="*/ 5 h 351"/>
                <a:gd name="T32" fmla="*/ 311 w 341"/>
                <a:gd name="T33" fmla="*/ 102 h 351"/>
                <a:gd name="T34" fmla="*/ 341 w 341"/>
                <a:gd name="T35" fmla="*/ 17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351">
                  <a:moveTo>
                    <a:pt x="341" y="175"/>
                  </a:moveTo>
                  <a:cubicBezTo>
                    <a:pt x="341" y="203"/>
                    <a:pt x="331" y="228"/>
                    <a:pt x="311" y="248"/>
                  </a:cubicBezTo>
                  <a:cubicBezTo>
                    <a:pt x="291" y="269"/>
                    <a:pt x="269" y="290"/>
                    <a:pt x="248" y="311"/>
                  </a:cubicBezTo>
                  <a:cubicBezTo>
                    <a:pt x="206" y="351"/>
                    <a:pt x="143" y="351"/>
                    <a:pt x="101" y="311"/>
                  </a:cubicBezTo>
                  <a:cubicBezTo>
                    <a:pt x="69" y="280"/>
                    <a:pt x="38" y="247"/>
                    <a:pt x="6" y="216"/>
                  </a:cubicBezTo>
                  <a:cubicBezTo>
                    <a:pt x="0" y="210"/>
                    <a:pt x="1" y="207"/>
                    <a:pt x="6" y="202"/>
                  </a:cubicBezTo>
                  <a:cubicBezTo>
                    <a:pt x="19" y="190"/>
                    <a:pt x="32" y="177"/>
                    <a:pt x="45" y="164"/>
                  </a:cubicBezTo>
                  <a:cubicBezTo>
                    <a:pt x="50" y="158"/>
                    <a:pt x="53" y="158"/>
                    <a:pt x="59" y="164"/>
                  </a:cubicBezTo>
                  <a:cubicBezTo>
                    <a:pt x="89" y="194"/>
                    <a:pt x="119" y="224"/>
                    <a:pt x="149" y="253"/>
                  </a:cubicBezTo>
                  <a:cubicBezTo>
                    <a:pt x="167" y="272"/>
                    <a:pt x="183" y="272"/>
                    <a:pt x="200" y="254"/>
                  </a:cubicBezTo>
                  <a:cubicBezTo>
                    <a:pt x="218" y="236"/>
                    <a:pt x="236" y="218"/>
                    <a:pt x="254" y="200"/>
                  </a:cubicBezTo>
                  <a:cubicBezTo>
                    <a:pt x="271" y="183"/>
                    <a:pt x="271" y="167"/>
                    <a:pt x="254" y="150"/>
                  </a:cubicBezTo>
                  <a:cubicBezTo>
                    <a:pt x="224" y="119"/>
                    <a:pt x="194" y="89"/>
                    <a:pt x="164" y="59"/>
                  </a:cubicBezTo>
                  <a:cubicBezTo>
                    <a:pt x="158" y="53"/>
                    <a:pt x="158" y="50"/>
                    <a:pt x="164" y="44"/>
                  </a:cubicBezTo>
                  <a:cubicBezTo>
                    <a:pt x="177" y="32"/>
                    <a:pt x="190" y="19"/>
                    <a:pt x="203" y="6"/>
                  </a:cubicBezTo>
                  <a:cubicBezTo>
                    <a:pt x="207" y="1"/>
                    <a:pt x="210" y="0"/>
                    <a:pt x="215" y="5"/>
                  </a:cubicBezTo>
                  <a:cubicBezTo>
                    <a:pt x="247" y="38"/>
                    <a:pt x="280" y="70"/>
                    <a:pt x="311" y="102"/>
                  </a:cubicBezTo>
                  <a:cubicBezTo>
                    <a:pt x="331" y="122"/>
                    <a:pt x="341" y="148"/>
                    <a:pt x="341"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Freeform 34"/>
            <p:cNvSpPr>
              <a:spLocks/>
            </p:cNvSpPr>
            <p:nvPr/>
          </p:nvSpPr>
          <p:spPr bwMode="auto">
            <a:xfrm>
              <a:off x="3760" y="2292"/>
              <a:ext cx="65" cy="66"/>
            </a:xfrm>
            <a:custGeom>
              <a:avLst/>
              <a:gdLst>
                <a:gd name="T0" fmla="*/ 27 w 94"/>
                <a:gd name="T1" fmla="*/ 94 h 94"/>
                <a:gd name="T2" fmla="*/ 24 w 94"/>
                <a:gd name="T3" fmla="*/ 93 h 94"/>
                <a:gd name="T4" fmla="*/ 2 w 94"/>
                <a:gd name="T5" fmla="*/ 71 h 94"/>
                <a:gd name="T6" fmla="*/ 4 w 94"/>
                <a:gd name="T7" fmla="*/ 64 h 94"/>
                <a:gd name="T8" fmla="*/ 65 w 94"/>
                <a:gd name="T9" fmla="*/ 3 h 94"/>
                <a:gd name="T10" fmla="*/ 73 w 94"/>
                <a:gd name="T11" fmla="*/ 3 h 94"/>
                <a:gd name="T12" fmla="*/ 75 w 94"/>
                <a:gd name="T13" fmla="*/ 5 h 94"/>
                <a:gd name="T14" fmla="*/ 93 w 94"/>
                <a:gd name="T15" fmla="*/ 26 h 94"/>
                <a:gd name="T16" fmla="*/ 76 w 94"/>
                <a:gd name="T17" fmla="*/ 46 h 94"/>
                <a:gd name="T18" fmla="*/ 33 w 94"/>
                <a:gd name="T19" fmla="*/ 89 h 94"/>
                <a:gd name="T20" fmla="*/ 27 w 94"/>
                <a:gd name="T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4">
                  <a:moveTo>
                    <a:pt x="27" y="94"/>
                  </a:moveTo>
                  <a:cubicBezTo>
                    <a:pt x="26" y="94"/>
                    <a:pt x="25" y="94"/>
                    <a:pt x="24" y="93"/>
                  </a:cubicBezTo>
                  <a:cubicBezTo>
                    <a:pt x="17" y="86"/>
                    <a:pt x="10" y="79"/>
                    <a:pt x="2" y="71"/>
                  </a:cubicBezTo>
                  <a:cubicBezTo>
                    <a:pt x="0" y="69"/>
                    <a:pt x="2" y="66"/>
                    <a:pt x="4" y="64"/>
                  </a:cubicBezTo>
                  <a:cubicBezTo>
                    <a:pt x="24" y="44"/>
                    <a:pt x="45" y="24"/>
                    <a:pt x="65" y="3"/>
                  </a:cubicBezTo>
                  <a:cubicBezTo>
                    <a:pt x="68" y="0"/>
                    <a:pt x="71" y="0"/>
                    <a:pt x="73" y="3"/>
                  </a:cubicBezTo>
                  <a:cubicBezTo>
                    <a:pt x="74" y="4"/>
                    <a:pt x="75" y="4"/>
                    <a:pt x="75" y="5"/>
                  </a:cubicBezTo>
                  <a:cubicBezTo>
                    <a:pt x="82" y="12"/>
                    <a:pt x="93" y="17"/>
                    <a:pt x="93" y="26"/>
                  </a:cubicBezTo>
                  <a:cubicBezTo>
                    <a:pt x="94" y="34"/>
                    <a:pt x="82" y="40"/>
                    <a:pt x="76" y="46"/>
                  </a:cubicBezTo>
                  <a:cubicBezTo>
                    <a:pt x="62" y="61"/>
                    <a:pt x="47" y="75"/>
                    <a:pt x="33" y="89"/>
                  </a:cubicBezTo>
                  <a:cubicBezTo>
                    <a:pt x="31" y="91"/>
                    <a:pt x="29" y="93"/>
                    <a:pt x="2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Freeform 35"/>
            <p:cNvSpPr>
              <a:spLocks/>
            </p:cNvSpPr>
            <p:nvPr/>
          </p:nvSpPr>
          <p:spPr bwMode="auto">
            <a:xfrm>
              <a:off x="4008" y="2045"/>
              <a:ext cx="66" cy="66"/>
            </a:xfrm>
            <a:custGeom>
              <a:avLst/>
              <a:gdLst>
                <a:gd name="T0" fmla="*/ 95 w 95"/>
                <a:gd name="T1" fmla="*/ 27 h 95"/>
                <a:gd name="T2" fmla="*/ 90 w 95"/>
                <a:gd name="T3" fmla="*/ 32 h 95"/>
                <a:gd name="T4" fmla="*/ 32 w 95"/>
                <a:gd name="T5" fmla="*/ 90 h 95"/>
                <a:gd name="T6" fmla="*/ 21 w 95"/>
                <a:gd name="T7" fmla="*/ 91 h 95"/>
                <a:gd name="T8" fmla="*/ 5 w 95"/>
                <a:gd name="T9" fmla="*/ 74 h 95"/>
                <a:gd name="T10" fmla="*/ 4 w 95"/>
                <a:gd name="T11" fmla="*/ 64 h 95"/>
                <a:gd name="T12" fmla="*/ 64 w 95"/>
                <a:gd name="T13" fmla="*/ 4 h 95"/>
                <a:gd name="T14" fmla="*/ 72 w 95"/>
                <a:gd name="T15" fmla="*/ 3 h 95"/>
                <a:gd name="T16" fmla="*/ 93 w 95"/>
                <a:gd name="T17" fmla="*/ 23 h 95"/>
                <a:gd name="T18" fmla="*/ 95 w 95"/>
                <a:gd name="T19" fmla="*/ 2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5">
                  <a:moveTo>
                    <a:pt x="95" y="27"/>
                  </a:moveTo>
                  <a:cubicBezTo>
                    <a:pt x="93" y="29"/>
                    <a:pt x="92" y="30"/>
                    <a:pt x="90" y="32"/>
                  </a:cubicBezTo>
                  <a:cubicBezTo>
                    <a:pt x="71" y="51"/>
                    <a:pt x="51" y="71"/>
                    <a:pt x="32" y="90"/>
                  </a:cubicBezTo>
                  <a:cubicBezTo>
                    <a:pt x="28" y="94"/>
                    <a:pt x="25" y="95"/>
                    <a:pt x="21" y="91"/>
                  </a:cubicBezTo>
                  <a:cubicBezTo>
                    <a:pt x="16" y="85"/>
                    <a:pt x="10" y="80"/>
                    <a:pt x="5" y="74"/>
                  </a:cubicBezTo>
                  <a:cubicBezTo>
                    <a:pt x="1" y="71"/>
                    <a:pt x="0" y="68"/>
                    <a:pt x="4" y="64"/>
                  </a:cubicBezTo>
                  <a:cubicBezTo>
                    <a:pt x="24" y="44"/>
                    <a:pt x="44" y="24"/>
                    <a:pt x="64" y="4"/>
                  </a:cubicBezTo>
                  <a:cubicBezTo>
                    <a:pt x="66" y="2"/>
                    <a:pt x="69" y="0"/>
                    <a:pt x="72" y="3"/>
                  </a:cubicBezTo>
                  <a:cubicBezTo>
                    <a:pt x="79" y="10"/>
                    <a:pt x="86" y="16"/>
                    <a:pt x="93" y="23"/>
                  </a:cubicBezTo>
                  <a:cubicBezTo>
                    <a:pt x="94" y="24"/>
                    <a:pt x="94" y="25"/>
                    <a:pt x="9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Freeform 36"/>
            <p:cNvSpPr>
              <a:spLocks/>
            </p:cNvSpPr>
            <p:nvPr/>
          </p:nvSpPr>
          <p:spPr bwMode="auto">
            <a:xfrm>
              <a:off x="4029" y="2113"/>
              <a:ext cx="72" cy="42"/>
            </a:xfrm>
            <a:custGeom>
              <a:avLst/>
              <a:gdLst>
                <a:gd name="T0" fmla="*/ 103 w 104"/>
                <a:gd name="T1" fmla="*/ 28 h 61"/>
                <a:gd name="T2" fmla="*/ 96 w 104"/>
                <a:gd name="T3" fmla="*/ 56 h 61"/>
                <a:gd name="T4" fmla="*/ 88 w 104"/>
                <a:gd name="T5" fmla="*/ 60 h 61"/>
                <a:gd name="T6" fmla="*/ 5 w 104"/>
                <a:gd name="T7" fmla="*/ 38 h 61"/>
                <a:gd name="T8" fmla="*/ 1 w 104"/>
                <a:gd name="T9" fmla="*/ 30 h 61"/>
                <a:gd name="T10" fmla="*/ 8 w 104"/>
                <a:gd name="T11" fmla="*/ 5 h 61"/>
                <a:gd name="T12" fmla="*/ 15 w 104"/>
                <a:gd name="T13" fmla="*/ 1 h 61"/>
                <a:gd name="T14" fmla="*/ 98 w 104"/>
                <a:gd name="T15" fmla="*/ 23 h 61"/>
                <a:gd name="T16" fmla="*/ 103 w 104"/>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3" y="28"/>
                  </a:moveTo>
                  <a:cubicBezTo>
                    <a:pt x="101" y="39"/>
                    <a:pt x="98" y="47"/>
                    <a:pt x="96" y="56"/>
                  </a:cubicBezTo>
                  <a:cubicBezTo>
                    <a:pt x="95" y="60"/>
                    <a:pt x="92" y="61"/>
                    <a:pt x="88" y="60"/>
                  </a:cubicBezTo>
                  <a:cubicBezTo>
                    <a:pt x="60" y="53"/>
                    <a:pt x="33" y="45"/>
                    <a:pt x="5" y="38"/>
                  </a:cubicBezTo>
                  <a:cubicBezTo>
                    <a:pt x="1" y="37"/>
                    <a:pt x="0" y="34"/>
                    <a:pt x="1" y="30"/>
                  </a:cubicBezTo>
                  <a:cubicBezTo>
                    <a:pt x="3" y="22"/>
                    <a:pt x="6" y="14"/>
                    <a:pt x="8" y="5"/>
                  </a:cubicBezTo>
                  <a:cubicBezTo>
                    <a:pt x="9" y="1"/>
                    <a:pt x="11" y="0"/>
                    <a:pt x="15" y="1"/>
                  </a:cubicBezTo>
                  <a:cubicBezTo>
                    <a:pt x="43" y="9"/>
                    <a:pt x="71" y="16"/>
                    <a:pt x="98" y="23"/>
                  </a:cubicBezTo>
                  <a:cubicBezTo>
                    <a:pt x="101" y="24"/>
                    <a:pt x="104" y="26"/>
                    <a:pt x="10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Freeform 37"/>
            <p:cNvSpPr>
              <a:spLocks/>
            </p:cNvSpPr>
            <p:nvPr/>
          </p:nvSpPr>
          <p:spPr bwMode="auto">
            <a:xfrm>
              <a:off x="3963" y="2018"/>
              <a:ext cx="43" cy="73"/>
            </a:xfrm>
            <a:custGeom>
              <a:avLst/>
              <a:gdLst>
                <a:gd name="T0" fmla="*/ 61 w 61"/>
                <a:gd name="T1" fmla="*/ 91 h 104"/>
                <a:gd name="T2" fmla="*/ 56 w 61"/>
                <a:gd name="T3" fmla="*/ 96 h 104"/>
                <a:gd name="T4" fmla="*/ 32 w 61"/>
                <a:gd name="T5" fmla="*/ 102 h 104"/>
                <a:gd name="T6" fmla="*/ 23 w 61"/>
                <a:gd name="T7" fmla="*/ 97 h 104"/>
                <a:gd name="T8" fmla="*/ 1 w 61"/>
                <a:gd name="T9" fmla="*/ 16 h 104"/>
                <a:gd name="T10" fmla="*/ 7 w 61"/>
                <a:gd name="T11" fmla="*/ 7 h 104"/>
                <a:gd name="T12" fmla="*/ 30 w 61"/>
                <a:gd name="T13" fmla="*/ 1 h 104"/>
                <a:gd name="T14" fmla="*/ 38 w 61"/>
                <a:gd name="T15" fmla="*/ 5 h 104"/>
                <a:gd name="T16" fmla="*/ 60 w 61"/>
                <a:gd name="T17" fmla="*/ 88 h 104"/>
                <a:gd name="T18" fmla="*/ 61 w 61"/>
                <a:gd name="T19"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04">
                  <a:moveTo>
                    <a:pt x="61" y="91"/>
                  </a:moveTo>
                  <a:cubicBezTo>
                    <a:pt x="61" y="94"/>
                    <a:pt x="59" y="95"/>
                    <a:pt x="56" y="96"/>
                  </a:cubicBezTo>
                  <a:cubicBezTo>
                    <a:pt x="48" y="98"/>
                    <a:pt x="40" y="100"/>
                    <a:pt x="32" y="102"/>
                  </a:cubicBezTo>
                  <a:cubicBezTo>
                    <a:pt x="27" y="104"/>
                    <a:pt x="25" y="102"/>
                    <a:pt x="23" y="97"/>
                  </a:cubicBezTo>
                  <a:cubicBezTo>
                    <a:pt x="16" y="70"/>
                    <a:pt x="9" y="43"/>
                    <a:pt x="1" y="16"/>
                  </a:cubicBezTo>
                  <a:cubicBezTo>
                    <a:pt x="0" y="11"/>
                    <a:pt x="2" y="8"/>
                    <a:pt x="7" y="7"/>
                  </a:cubicBezTo>
                  <a:cubicBezTo>
                    <a:pt x="15" y="5"/>
                    <a:pt x="22" y="3"/>
                    <a:pt x="30" y="1"/>
                  </a:cubicBezTo>
                  <a:cubicBezTo>
                    <a:pt x="34" y="0"/>
                    <a:pt x="37" y="0"/>
                    <a:pt x="38" y="5"/>
                  </a:cubicBezTo>
                  <a:cubicBezTo>
                    <a:pt x="45" y="33"/>
                    <a:pt x="53" y="60"/>
                    <a:pt x="60" y="88"/>
                  </a:cubicBezTo>
                  <a:cubicBezTo>
                    <a:pt x="60" y="89"/>
                    <a:pt x="60" y="89"/>
                    <a:pt x="6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 name="Freeform 38"/>
            <p:cNvSpPr>
              <a:spLocks/>
            </p:cNvSpPr>
            <p:nvPr/>
          </p:nvSpPr>
          <p:spPr bwMode="auto">
            <a:xfrm>
              <a:off x="3829" y="2312"/>
              <a:ext cx="42" cy="73"/>
            </a:xfrm>
            <a:custGeom>
              <a:avLst/>
              <a:gdLst>
                <a:gd name="T0" fmla="*/ 0 w 61"/>
                <a:gd name="T1" fmla="*/ 15 h 105"/>
                <a:gd name="T2" fmla="*/ 3 w 61"/>
                <a:gd name="T3" fmla="*/ 10 h 105"/>
                <a:gd name="T4" fmla="*/ 6 w 61"/>
                <a:gd name="T5" fmla="*/ 9 h 105"/>
                <a:gd name="T6" fmla="*/ 34 w 61"/>
                <a:gd name="T7" fmla="*/ 3 h 105"/>
                <a:gd name="T8" fmla="*/ 43 w 61"/>
                <a:gd name="T9" fmla="*/ 29 h 105"/>
                <a:gd name="T10" fmla="*/ 59 w 61"/>
                <a:gd name="T11" fmla="*/ 87 h 105"/>
                <a:gd name="T12" fmla="*/ 52 w 61"/>
                <a:gd name="T13" fmla="*/ 99 h 105"/>
                <a:gd name="T14" fmla="*/ 31 w 61"/>
                <a:gd name="T15" fmla="*/ 104 h 105"/>
                <a:gd name="T16" fmla="*/ 23 w 61"/>
                <a:gd name="T17" fmla="*/ 100 h 105"/>
                <a:gd name="T18" fmla="*/ 0 w 61"/>
                <a:gd name="T19" fmla="*/ 17 h 105"/>
                <a:gd name="T20" fmla="*/ 0 w 61"/>
                <a:gd name="T2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5">
                  <a:moveTo>
                    <a:pt x="0" y="15"/>
                  </a:moveTo>
                  <a:cubicBezTo>
                    <a:pt x="0" y="13"/>
                    <a:pt x="0" y="11"/>
                    <a:pt x="3" y="10"/>
                  </a:cubicBezTo>
                  <a:cubicBezTo>
                    <a:pt x="4" y="10"/>
                    <a:pt x="5" y="9"/>
                    <a:pt x="6" y="9"/>
                  </a:cubicBezTo>
                  <a:cubicBezTo>
                    <a:pt x="15" y="7"/>
                    <a:pt x="26" y="0"/>
                    <a:pt x="34" y="3"/>
                  </a:cubicBezTo>
                  <a:cubicBezTo>
                    <a:pt x="42" y="7"/>
                    <a:pt x="40" y="20"/>
                    <a:pt x="43" y="29"/>
                  </a:cubicBezTo>
                  <a:cubicBezTo>
                    <a:pt x="49" y="48"/>
                    <a:pt x="53" y="68"/>
                    <a:pt x="59" y="87"/>
                  </a:cubicBezTo>
                  <a:cubicBezTo>
                    <a:pt x="61" y="94"/>
                    <a:pt x="59" y="97"/>
                    <a:pt x="52" y="99"/>
                  </a:cubicBezTo>
                  <a:cubicBezTo>
                    <a:pt x="45" y="100"/>
                    <a:pt x="38" y="102"/>
                    <a:pt x="31" y="104"/>
                  </a:cubicBezTo>
                  <a:cubicBezTo>
                    <a:pt x="27" y="105"/>
                    <a:pt x="24" y="105"/>
                    <a:pt x="23" y="100"/>
                  </a:cubicBezTo>
                  <a:cubicBezTo>
                    <a:pt x="15" y="72"/>
                    <a:pt x="8" y="45"/>
                    <a:pt x="0" y="17"/>
                  </a:cubicBezTo>
                  <a:cubicBezTo>
                    <a:pt x="0" y="16"/>
                    <a:pt x="0" y="16"/>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Freeform 39"/>
            <p:cNvSpPr>
              <a:spLocks/>
            </p:cNvSpPr>
            <p:nvPr/>
          </p:nvSpPr>
          <p:spPr bwMode="auto">
            <a:xfrm>
              <a:off x="3734" y="2248"/>
              <a:ext cx="72" cy="42"/>
            </a:xfrm>
            <a:custGeom>
              <a:avLst/>
              <a:gdLst>
                <a:gd name="T0" fmla="*/ 103 w 104"/>
                <a:gd name="T1" fmla="*/ 30 h 61"/>
                <a:gd name="T2" fmla="*/ 96 w 104"/>
                <a:gd name="T3" fmla="*/ 56 h 61"/>
                <a:gd name="T4" fmla="*/ 88 w 104"/>
                <a:gd name="T5" fmla="*/ 60 h 61"/>
                <a:gd name="T6" fmla="*/ 5 w 104"/>
                <a:gd name="T7" fmla="*/ 38 h 61"/>
                <a:gd name="T8" fmla="*/ 1 w 104"/>
                <a:gd name="T9" fmla="*/ 30 h 61"/>
                <a:gd name="T10" fmla="*/ 8 w 104"/>
                <a:gd name="T11" fmla="*/ 5 h 61"/>
                <a:gd name="T12" fmla="*/ 15 w 104"/>
                <a:gd name="T13" fmla="*/ 1 h 61"/>
                <a:gd name="T14" fmla="*/ 98 w 104"/>
                <a:gd name="T15" fmla="*/ 23 h 61"/>
                <a:gd name="T16" fmla="*/ 103 w 104"/>
                <a:gd name="T1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3" y="30"/>
                  </a:moveTo>
                  <a:cubicBezTo>
                    <a:pt x="100" y="39"/>
                    <a:pt x="98" y="48"/>
                    <a:pt x="96" y="56"/>
                  </a:cubicBezTo>
                  <a:cubicBezTo>
                    <a:pt x="94" y="61"/>
                    <a:pt x="92" y="61"/>
                    <a:pt x="88" y="60"/>
                  </a:cubicBezTo>
                  <a:cubicBezTo>
                    <a:pt x="60" y="52"/>
                    <a:pt x="33" y="45"/>
                    <a:pt x="5" y="38"/>
                  </a:cubicBezTo>
                  <a:cubicBezTo>
                    <a:pt x="1" y="37"/>
                    <a:pt x="0" y="34"/>
                    <a:pt x="1" y="30"/>
                  </a:cubicBezTo>
                  <a:cubicBezTo>
                    <a:pt x="3" y="22"/>
                    <a:pt x="6" y="14"/>
                    <a:pt x="8" y="5"/>
                  </a:cubicBezTo>
                  <a:cubicBezTo>
                    <a:pt x="9" y="1"/>
                    <a:pt x="11" y="0"/>
                    <a:pt x="15" y="1"/>
                  </a:cubicBezTo>
                  <a:cubicBezTo>
                    <a:pt x="43" y="9"/>
                    <a:pt x="70" y="16"/>
                    <a:pt x="98" y="23"/>
                  </a:cubicBezTo>
                  <a:cubicBezTo>
                    <a:pt x="102" y="24"/>
                    <a:pt x="104" y="26"/>
                    <a:pt x="10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 name="Rectangle 5"/>
          <p:cNvSpPr/>
          <p:nvPr/>
        </p:nvSpPr>
        <p:spPr>
          <a:xfrm>
            <a:off x="3676360" y="5220592"/>
            <a:ext cx="4360489" cy="341632"/>
          </a:xfrm>
          <a:prstGeom prst="rect">
            <a:avLst/>
          </a:prstGeom>
        </p:spPr>
        <p:txBody>
          <a:bodyPr wrap="none">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0078D7"/>
                </a:solidFill>
                <a:effectLst/>
                <a:uLnTx/>
                <a:uFillTx/>
              </a:rPr>
              <a:t>Prevent navigation </a:t>
            </a:r>
            <a:r>
              <a:rPr kumimoji="0" lang="en-US" sz="1800" b="0" i="0" u="none" strike="noStrike" kern="0" cap="none" spc="0" normalizeH="0" baseline="0" noProof="0" dirty="0">
                <a:ln>
                  <a:noFill/>
                </a:ln>
                <a:solidFill>
                  <a:srgbClr val="505050"/>
                </a:solidFill>
                <a:effectLst/>
                <a:uLnTx/>
                <a:uFillTx/>
              </a:rPr>
              <a:t>to known exploit sites</a:t>
            </a:r>
          </a:p>
        </p:txBody>
      </p:sp>
      <p:grpSp>
        <p:nvGrpSpPr>
          <p:cNvPr id="81" name="Group 42"/>
          <p:cNvGrpSpPr>
            <a:grpSpLocks noChangeAspect="1"/>
          </p:cNvGrpSpPr>
          <p:nvPr/>
        </p:nvGrpSpPr>
        <p:grpSpPr bwMode="auto">
          <a:xfrm>
            <a:off x="3202648" y="5232387"/>
            <a:ext cx="320708" cy="317594"/>
            <a:chOff x="3505" y="1795"/>
            <a:chExt cx="824" cy="816"/>
          </a:xfrm>
          <a:solidFill>
            <a:schemeClr val="tx2"/>
          </a:solidFill>
        </p:grpSpPr>
        <p:sp>
          <p:nvSpPr>
            <p:cNvPr id="83" name="Freeform 43"/>
            <p:cNvSpPr>
              <a:spLocks noEditPoints="1"/>
            </p:cNvSpPr>
            <p:nvPr/>
          </p:nvSpPr>
          <p:spPr bwMode="auto">
            <a:xfrm>
              <a:off x="3505" y="1795"/>
              <a:ext cx="824" cy="816"/>
            </a:xfrm>
            <a:custGeom>
              <a:avLst/>
              <a:gdLst>
                <a:gd name="T0" fmla="*/ 1011 w 1011"/>
                <a:gd name="T1" fmla="*/ 499 h 1001"/>
                <a:gd name="T2" fmla="*/ 506 w 1011"/>
                <a:gd name="T3" fmla="*/ 1001 h 1001"/>
                <a:gd name="T4" fmla="*/ 1 w 1011"/>
                <a:gd name="T5" fmla="*/ 501 h 1001"/>
                <a:gd name="T6" fmla="*/ 508 w 1011"/>
                <a:gd name="T7" fmla="*/ 0 h 1001"/>
                <a:gd name="T8" fmla="*/ 1011 w 1011"/>
                <a:gd name="T9" fmla="*/ 499 h 1001"/>
                <a:gd name="T10" fmla="*/ 941 w 1011"/>
                <a:gd name="T11" fmla="*/ 498 h 1001"/>
                <a:gd name="T12" fmla="*/ 507 w 1011"/>
                <a:gd name="T13" fmla="*/ 69 h 1001"/>
                <a:gd name="T14" fmla="*/ 70 w 1011"/>
                <a:gd name="T15" fmla="*/ 502 h 1001"/>
                <a:gd name="T16" fmla="*/ 510 w 1011"/>
                <a:gd name="T17" fmla="*/ 932 h 1001"/>
                <a:gd name="T18" fmla="*/ 941 w 1011"/>
                <a:gd name="T19" fmla="*/ 498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1" h="1001">
                  <a:moveTo>
                    <a:pt x="1011" y="499"/>
                  </a:moveTo>
                  <a:cubicBezTo>
                    <a:pt x="1011" y="777"/>
                    <a:pt x="786" y="1001"/>
                    <a:pt x="506" y="1001"/>
                  </a:cubicBezTo>
                  <a:cubicBezTo>
                    <a:pt x="228" y="1001"/>
                    <a:pt x="1" y="776"/>
                    <a:pt x="1" y="501"/>
                  </a:cubicBezTo>
                  <a:cubicBezTo>
                    <a:pt x="0" y="223"/>
                    <a:pt x="227" y="0"/>
                    <a:pt x="508" y="0"/>
                  </a:cubicBezTo>
                  <a:cubicBezTo>
                    <a:pt x="786" y="0"/>
                    <a:pt x="1011" y="224"/>
                    <a:pt x="1011" y="499"/>
                  </a:cubicBezTo>
                  <a:close/>
                  <a:moveTo>
                    <a:pt x="941" y="498"/>
                  </a:moveTo>
                  <a:cubicBezTo>
                    <a:pt x="941" y="260"/>
                    <a:pt x="748" y="70"/>
                    <a:pt x="507" y="69"/>
                  </a:cubicBezTo>
                  <a:cubicBezTo>
                    <a:pt x="266" y="68"/>
                    <a:pt x="70" y="263"/>
                    <a:pt x="70" y="502"/>
                  </a:cubicBezTo>
                  <a:cubicBezTo>
                    <a:pt x="71" y="741"/>
                    <a:pt x="266" y="932"/>
                    <a:pt x="510" y="932"/>
                  </a:cubicBezTo>
                  <a:cubicBezTo>
                    <a:pt x="748" y="932"/>
                    <a:pt x="942" y="737"/>
                    <a:pt x="941" y="4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Freeform 44"/>
            <p:cNvSpPr>
              <a:spLocks/>
            </p:cNvSpPr>
            <p:nvPr/>
          </p:nvSpPr>
          <p:spPr bwMode="auto">
            <a:xfrm>
              <a:off x="3755" y="1968"/>
              <a:ext cx="325" cy="428"/>
            </a:xfrm>
            <a:custGeom>
              <a:avLst/>
              <a:gdLst>
                <a:gd name="T0" fmla="*/ 367 w 367"/>
                <a:gd name="T1" fmla="*/ 480 h 482"/>
                <a:gd name="T2" fmla="*/ 348 w 367"/>
                <a:gd name="T3" fmla="*/ 472 h 482"/>
                <a:gd name="T4" fmla="*/ 209 w 367"/>
                <a:gd name="T5" fmla="*/ 375 h 482"/>
                <a:gd name="T6" fmla="*/ 160 w 367"/>
                <a:gd name="T7" fmla="*/ 374 h 482"/>
                <a:gd name="T8" fmla="*/ 23 w 367"/>
                <a:gd name="T9" fmla="*/ 471 h 482"/>
                <a:gd name="T10" fmla="*/ 3 w 367"/>
                <a:gd name="T11" fmla="*/ 481 h 482"/>
                <a:gd name="T12" fmla="*/ 6 w 367"/>
                <a:gd name="T13" fmla="*/ 461 h 482"/>
                <a:gd name="T14" fmla="*/ 174 w 367"/>
                <a:gd name="T15" fmla="*/ 16 h 482"/>
                <a:gd name="T16" fmla="*/ 184 w 367"/>
                <a:gd name="T17" fmla="*/ 0 h 482"/>
                <a:gd name="T18" fmla="*/ 194 w 367"/>
                <a:gd name="T19" fmla="*/ 15 h 482"/>
                <a:gd name="T20" fmla="*/ 359 w 367"/>
                <a:gd name="T21" fmla="*/ 452 h 482"/>
                <a:gd name="T22" fmla="*/ 367 w 367"/>
                <a:gd name="T23" fmla="*/ 48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7" h="482">
                  <a:moveTo>
                    <a:pt x="367" y="480"/>
                  </a:moveTo>
                  <a:cubicBezTo>
                    <a:pt x="358" y="482"/>
                    <a:pt x="354" y="476"/>
                    <a:pt x="348" y="472"/>
                  </a:cubicBezTo>
                  <a:cubicBezTo>
                    <a:pt x="302" y="440"/>
                    <a:pt x="255" y="409"/>
                    <a:pt x="209" y="375"/>
                  </a:cubicBezTo>
                  <a:cubicBezTo>
                    <a:pt x="191" y="362"/>
                    <a:pt x="179" y="361"/>
                    <a:pt x="160" y="374"/>
                  </a:cubicBezTo>
                  <a:cubicBezTo>
                    <a:pt x="115" y="408"/>
                    <a:pt x="69" y="439"/>
                    <a:pt x="23" y="471"/>
                  </a:cubicBezTo>
                  <a:cubicBezTo>
                    <a:pt x="17" y="475"/>
                    <a:pt x="12" y="480"/>
                    <a:pt x="3" y="481"/>
                  </a:cubicBezTo>
                  <a:cubicBezTo>
                    <a:pt x="0" y="474"/>
                    <a:pt x="4" y="467"/>
                    <a:pt x="6" y="461"/>
                  </a:cubicBezTo>
                  <a:cubicBezTo>
                    <a:pt x="62" y="313"/>
                    <a:pt x="118" y="165"/>
                    <a:pt x="174" y="16"/>
                  </a:cubicBezTo>
                  <a:cubicBezTo>
                    <a:pt x="176" y="10"/>
                    <a:pt x="177" y="1"/>
                    <a:pt x="184" y="0"/>
                  </a:cubicBezTo>
                  <a:cubicBezTo>
                    <a:pt x="192" y="0"/>
                    <a:pt x="192" y="10"/>
                    <a:pt x="194" y="15"/>
                  </a:cubicBezTo>
                  <a:cubicBezTo>
                    <a:pt x="249" y="161"/>
                    <a:pt x="304" y="307"/>
                    <a:pt x="359" y="452"/>
                  </a:cubicBezTo>
                  <a:cubicBezTo>
                    <a:pt x="363" y="461"/>
                    <a:pt x="367" y="469"/>
                    <a:pt x="367" y="4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54125929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 name="Title 2"/>
          <p:cNvSpPr>
            <a:spLocks noGrp="1"/>
          </p:cNvSpPr>
          <p:nvPr>
            <p:ph type="title"/>
          </p:nvPr>
        </p:nvSpPr>
        <p:spPr>
          <a:xfrm>
            <a:off x="274639" y="295274"/>
            <a:ext cx="11887198" cy="917575"/>
          </a:xfrm>
        </p:spPr>
        <p:txBody>
          <a:bodyPr/>
          <a:lstStyle/>
          <a:p>
            <a:r>
              <a:rPr lang="en-US" sz="4400" dirty="0">
                <a:solidFill>
                  <a:schemeClr val="tx2"/>
                </a:solidFill>
                <a:cs typeface="Segoe UI Semibold" panose="020B0702040204020203" pitchFamily="34" charset="0"/>
              </a:rPr>
              <a:t>Microsoft Edge: </a:t>
            </a:r>
            <a:r>
              <a:rPr lang="en-US" sz="4400" dirty="0" err="1">
                <a:solidFill>
                  <a:schemeClr val="tx2"/>
                </a:solidFill>
              </a:rPr>
              <a:t>AppContainer</a:t>
            </a:r>
            <a:r>
              <a:rPr lang="en-US" sz="4400" dirty="0">
                <a:solidFill>
                  <a:schemeClr val="tx2"/>
                </a:solidFill>
              </a:rPr>
              <a:t>-based Isolation</a:t>
            </a:r>
          </a:p>
        </p:txBody>
      </p:sp>
      <p:sp>
        <p:nvSpPr>
          <p:cNvPr id="11" name="Rectangle 10"/>
          <p:cNvSpPr/>
          <p:nvPr/>
        </p:nvSpPr>
        <p:spPr bwMode="auto">
          <a:xfrm>
            <a:off x="457200" y="1877555"/>
            <a:ext cx="5547095" cy="539453"/>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Isolation improvements with MS Edge + </a:t>
            </a:r>
            <a:r>
              <a:rPr kumimoji="0" lang="en-US" sz="1800" b="0" i="0" u="none" strike="noStrike" kern="0" cap="none" spc="0" normalizeH="0" baseline="0" noProof="0" dirty="0" err="1">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AppContainer</a:t>
            </a:r>
            <a:endPar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endParaRPr>
          </a:p>
        </p:txBody>
      </p:sp>
      <p:graphicFrame>
        <p:nvGraphicFramePr>
          <p:cNvPr id="12" name="Table 11"/>
          <p:cNvGraphicFramePr>
            <a:graphicFrameLocks noGrp="1"/>
          </p:cNvGraphicFramePr>
          <p:nvPr>
            <p:extLst/>
          </p:nvPr>
        </p:nvGraphicFramePr>
        <p:xfrm>
          <a:off x="274639" y="2659062"/>
          <a:ext cx="5729656" cy="2841308"/>
        </p:xfrm>
        <a:graphic>
          <a:graphicData uri="http://schemas.openxmlformats.org/drawingml/2006/table">
            <a:tbl>
              <a:tblPr bandRow="1">
                <a:tableStyleId>{2D5ABB26-0587-4C30-8999-92F81FD0307C}</a:tableStyleId>
              </a:tblPr>
              <a:tblGrid>
                <a:gridCol w="5729656">
                  <a:extLst>
                    <a:ext uri="{9D8B030D-6E8A-4147-A177-3AD203B41FA5}">
                      <a16:colId xmlns:a16="http://schemas.microsoft.com/office/drawing/2014/main" val="2438027078"/>
                    </a:ext>
                  </a:extLst>
                </a:gridCol>
              </a:tblGrid>
              <a:tr h="1021424">
                <a:tc>
                  <a:txBody>
                    <a:bodyPr/>
                    <a:lstStyle/>
                    <a:p>
                      <a:pPr marL="0" algn="l" defTabSz="932742" rtl="0" eaLnBrk="1" latinLnBrk="0" hangingPunct="1">
                        <a:lnSpc>
                          <a:spcPct val="90000"/>
                        </a:lnSpc>
                        <a:spcAft>
                          <a:spcPts val="1200"/>
                        </a:spcAft>
                      </a:pPr>
                      <a:r>
                        <a:rPr lang="en-US" sz="2000" kern="1200" dirty="0">
                          <a:solidFill>
                            <a:schemeClr val="tx2"/>
                          </a:solidFill>
                        </a:rPr>
                        <a:t>Addresses all previous limitations of Internet Explorer sandbox</a:t>
                      </a:r>
                      <a:endParaRPr lang="en-US" sz="2000" b="0" kern="1200" dirty="0">
                        <a:solidFill>
                          <a:schemeClr val="tx2"/>
                        </a:solidFill>
                        <a:latin typeface="+mn-lt"/>
                        <a:ea typeface="+mn-ea"/>
                        <a:cs typeface="+mn-cs"/>
                      </a:endParaRPr>
                    </a:p>
                  </a:txBody>
                  <a:tcPr marL="182880" marR="182880" anchor="ctr"/>
                </a:tc>
                <a:extLst>
                  <a:ext uri="{0D108BD9-81ED-4DB2-BD59-A6C34878D82A}">
                    <a16:rowId xmlns:a16="http://schemas.microsoft.com/office/drawing/2014/main" val="2095130516"/>
                  </a:ext>
                </a:extLst>
              </a:tr>
              <a:tr h="798460">
                <a:tc>
                  <a:txBody>
                    <a:bodyPr/>
                    <a:lstStyle/>
                    <a:p>
                      <a:pPr>
                        <a:lnSpc>
                          <a:spcPct val="90000"/>
                        </a:lnSpc>
                        <a:spcAft>
                          <a:spcPts val="1200"/>
                        </a:spcAft>
                      </a:pPr>
                      <a:r>
                        <a:rPr lang="en-US" sz="2000" dirty="0">
                          <a:solidFill>
                            <a:schemeClr val="tx2"/>
                          </a:solidFill>
                        </a:rPr>
                        <a:t>Significant </a:t>
                      </a:r>
                      <a:r>
                        <a:rPr lang="en-US" sz="2000" baseline="0" dirty="0">
                          <a:solidFill>
                            <a:schemeClr val="tx2"/>
                          </a:solidFill>
                        </a:rPr>
                        <a:t>attack surface reduction</a:t>
                      </a:r>
                      <a:endParaRPr lang="en-US" sz="2000" dirty="0">
                        <a:solidFill>
                          <a:schemeClr val="tx2"/>
                        </a:solidFill>
                      </a:endParaRPr>
                    </a:p>
                  </a:txBody>
                  <a:tcPr marL="182880" marR="182880" anchor="ctr"/>
                </a:tc>
                <a:extLst>
                  <a:ext uri="{0D108BD9-81ED-4DB2-BD59-A6C34878D82A}">
                    <a16:rowId xmlns:a16="http://schemas.microsoft.com/office/drawing/2014/main" val="3480548970"/>
                  </a:ext>
                </a:extLst>
              </a:tr>
              <a:tr h="1021424">
                <a:tc>
                  <a:txBody>
                    <a:bodyPr/>
                    <a:lstStyle/>
                    <a:p>
                      <a:pPr>
                        <a:lnSpc>
                          <a:spcPct val="90000"/>
                        </a:lnSpc>
                        <a:spcAft>
                          <a:spcPts val="0"/>
                        </a:spcAft>
                      </a:pPr>
                      <a:r>
                        <a:rPr lang="en-US" sz="2000" dirty="0">
                          <a:solidFill>
                            <a:schemeClr val="tx2"/>
                          </a:solidFill>
                        </a:rPr>
                        <a:t>Flash running out</a:t>
                      </a:r>
                      <a:r>
                        <a:rPr lang="en-US" sz="2000" baseline="0" dirty="0">
                          <a:solidFill>
                            <a:schemeClr val="tx2"/>
                          </a:solidFill>
                        </a:rPr>
                        <a:t>-of-content process </a:t>
                      </a:r>
                    </a:p>
                    <a:p>
                      <a:pPr>
                        <a:lnSpc>
                          <a:spcPct val="90000"/>
                        </a:lnSpc>
                        <a:spcAft>
                          <a:spcPts val="0"/>
                        </a:spcAft>
                      </a:pPr>
                      <a:r>
                        <a:rPr lang="en-US" sz="2000" baseline="0" dirty="0">
                          <a:solidFill>
                            <a:schemeClr val="tx2"/>
                          </a:solidFill>
                        </a:rPr>
                        <a:t>(starting in Windows 10 Anniversary Update)</a:t>
                      </a:r>
                      <a:endParaRPr lang="en-US" sz="2000" dirty="0">
                        <a:solidFill>
                          <a:schemeClr val="tx2"/>
                        </a:solidFill>
                      </a:endParaRPr>
                    </a:p>
                  </a:txBody>
                  <a:tcPr marL="182880" marR="182880" anchor="ctr"/>
                </a:tc>
                <a:extLst>
                  <a:ext uri="{0D108BD9-81ED-4DB2-BD59-A6C34878D82A}">
                    <a16:rowId xmlns:a16="http://schemas.microsoft.com/office/drawing/2014/main" val="2005608120"/>
                  </a:ext>
                </a:extLst>
              </a:tr>
            </a:tbl>
          </a:graphicData>
        </a:graphic>
      </p:graphicFrame>
      <p:sp>
        <p:nvSpPr>
          <p:cNvPr id="13" name="Rectangle 12"/>
          <p:cNvSpPr/>
          <p:nvPr/>
        </p:nvSpPr>
        <p:spPr bwMode="auto">
          <a:xfrm>
            <a:off x="274638" y="6011862"/>
            <a:ext cx="5942417" cy="488515"/>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1"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The Microsoft Edge isolation model addresses all previously known “by-design” sandbox attacks </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94" y="6077702"/>
            <a:ext cx="358143" cy="356835"/>
          </a:xfrm>
          <a:prstGeom prst="rect">
            <a:avLst/>
          </a:prstGeom>
        </p:spPr>
      </p:pic>
      <p:sp>
        <p:nvSpPr>
          <p:cNvPr id="149" name="Right Arrow 148"/>
          <p:cNvSpPr/>
          <p:nvPr/>
        </p:nvSpPr>
        <p:spPr bwMode="auto">
          <a:xfrm rot="16200000">
            <a:off x="6754338" y="4767581"/>
            <a:ext cx="1802762" cy="3810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Right Arrow 19"/>
          <p:cNvSpPr/>
          <p:nvPr/>
        </p:nvSpPr>
        <p:spPr bwMode="auto">
          <a:xfrm>
            <a:off x="8869944" y="3200082"/>
            <a:ext cx="1457747" cy="3810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8" name="Right Arrow 147"/>
          <p:cNvSpPr/>
          <p:nvPr/>
        </p:nvSpPr>
        <p:spPr bwMode="auto">
          <a:xfrm>
            <a:off x="8764540" y="5769139"/>
            <a:ext cx="1563151" cy="3810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9" name="Rectangle 81"/>
          <p:cNvSpPr>
            <a:spLocks noChangeArrowheads="1"/>
          </p:cNvSpPr>
          <p:nvPr/>
        </p:nvSpPr>
        <p:spPr bwMode="auto">
          <a:xfrm>
            <a:off x="7015638" y="5319559"/>
            <a:ext cx="1280160" cy="1280160"/>
          </a:xfrm>
          <a:prstGeom prst="ellipse">
            <a:avLst/>
          </a:prstGeom>
          <a:solidFill>
            <a:schemeClr val="tx2"/>
          </a:solidFill>
          <a:ln>
            <a:noFill/>
          </a:ln>
          <a:extLst/>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rPr>
              <a:t>Edge Tab</a:t>
            </a:r>
            <a:endParaRPr kumimoji="0" lang="en-US" sz="1300" b="0" i="0" u="none" strike="noStrike" kern="0" cap="none" spc="0" normalizeH="0" baseline="0" noProof="0" dirty="0">
              <a:ln>
                <a:noFill/>
              </a:ln>
              <a:solidFill>
                <a:schemeClr val="bg1"/>
              </a:solidFill>
              <a:effectLst/>
              <a:uLnTx/>
              <a:uFillTx/>
              <a:latin typeface="+mj-lt"/>
            </a:endParaRP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rPr>
              <a:t>(</a:t>
            </a:r>
            <a:r>
              <a:rPr kumimoji="0" lang="en-US" sz="900" b="0" i="0" u="none" strike="noStrike" kern="0" cap="none" spc="0" normalizeH="0" baseline="0" noProof="0" dirty="0" err="1">
                <a:ln>
                  <a:noFill/>
                </a:ln>
                <a:solidFill>
                  <a:schemeClr val="bg1"/>
                </a:solidFill>
                <a:effectLst/>
                <a:uLnTx/>
                <a:uFillTx/>
              </a:rPr>
              <a:t>AppContainer</a:t>
            </a:r>
            <a:r>
              <a:rPr kumimoji="0" lang="en-US" sz="900" b="0" i="0" u="none" strike="noStrike" kern="0" cap="none" spc="0" normalizeH="0" baseline="0" noProof="0" dirty="0">
                <a:ln>
                  <a:noFill/>
                </a:ln>
                <a:solidFill>
                  <a:schemeClr val="bg1"/>
                </a:solidFill>
                <a:effectLst/>
                <a:uLnTx/>
                <a:uFillTx/>
              </a:rPr>
              <a:t>)</a:t>
            </a:r>
          </a:p>
        </p:txBody>
      </p:sp>
      <p:sp>
        <p:nvSpPr>
          <p:cNvPr id="95" name="Rectangle 87"/>
          <p:cNvSpPr>
            <a:spLocks noChangeArrowheads="1"/>
          </p:cNvSpPr>
          <p:nvPr/>
        </p:nvSpPr>
        <p:spPr bwMode="auto">
          <a:xfrm>
            <a:off x="7015638" y="2750502"/>
            <a:ext cx="1280160" cy="1280160"/>
          </a:xfrm>
          <a:prstGeom prst="ellipse">
            <a:avLst/>
          </a:prstGeom>
          <a:solidFill>
            <a:schemeClr val="tx2"/>
          </a:solidFill>
          <a:ln>
            <a:noFill/>
          </a:ln>
          <a:extLst/>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rPr>
              <a:t>Edge Manager Process </a:t>
            </a:r>
            <a:r>
              <a:rPr kumimoji="0" lang="en-US" sz="900" b="0" i="0" u="none" strike="noStrike" kern="0" cap="none" spc="0" normalizeH="0" baseline="0" noProof="0" dirty="0">
                <a:ln>
                  <a:noFill/>
                </a:ln>
                <a:solidFill>
                  <a:schemeClr val="bg1"/>
                </a:solidFill>
                <a:effectLst/>
                <a:uLnTx/>
                <a:uFillTx/>
              </a:rPr>
              <a:t>(</a:t>
            </a:r>
            <a:r>
              <a:rPr kumimoji="0" lang="en-US" sz="900" b="0" i="0" u="none" strike="noStrike" kern="0" cap="none" spc="0" normalizeH="0" baseline="0" noProof="0" dirty="0" err="1">
                <a:ln>
                  <a:noFill/>
                </a:ln>
                <a:solidFill>
                  <a:schemeClr val="bg1"/>
                </a:solidFill>
                <a:effectLst/>
                <a:uLnTx/>
                <a:uFillTx/>
              </a:rPr>
              <a:t>AppContainer</a:t>
            </a:r>
            <a:r>
              <a:rPr kumimoji="0" lang="en-US" sz="900" b="0" i="0" u="none" strike="noStrike" kern="0" cap="none" spc="0" normalizeH="0" baseline="0" noProof="0" dirty="0">
                <a:ln>
                  <a:noFill/>
                </a:ln>
                <a:solidFill>
                  <a:schemeClr val="bg1"/>
                </a:solidFill>
                <a:effectLst/>
                <a:uLnTx/>
                <a:uFillTx/>
              </a:rPr>
              <a:t>)</a:t>
            </a:r>
          </a:p>
        </p:txBody>
      </p:sp>
      <p:sp>
        <p:nvSpPr>
          <p:cNvPr id="113" name="Rectangle 105"/>
          <p:cNvSpPr>
            <a:spLocks noChangeArrowheads="1"/>
          </p:cNvSpPr>
          <p:nvPr/>
        </p:nvSpPr>
        <p:spPr bwMode="auto">
          <a:xfrm>
            <a:off x="10418655" y="2750502"/>
            <a:ext cx="1280160" cy="1280160"/>
          </a:xfrm>
          <a:prstGeom prst="ellipse">
            <a:avLst/>
          </a:prstGeom>
          <a:solidFill>
            <a:schemeClr val="tx2"/>
          </a:solidFill>
          <a:ln>
            <a:noFill/>
          </a:ln>
          <a:extLst/>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100" normalizeH="0" baseline="0" noProof="0" dirty="0">
                <a:ln>
                  <a:noFill/>
                </a:ln>
                <a:solidFill>
                  <a:schemeClr val="bg1"/>
                </a:solidFill>
                <a:effectLst/>
                <a:uLnTx/>
                <a:uFillTx/>
                <a:latin typeface="+mj-lt"/>
              </a:rPr>
              <a:t>Elevation</a:t>
            </a:r>
            <a:r>
              <a:rPr kumimoji="0" lang="en-US" sz="1800" b="0" i="0" u="none" strike="noStrike" kern="0" cap="none" spc="0" normalizeH="0" baseline="0" noProof="0" dirty="0">
                <a:ln>
                  <a:noFill/>
                </a:ln>
                <a:solidFill>
                  <a:schemeClr val="bg1"/>
                </a:solidFill>
                <a:effectLst/>
                <a:uLnTx/>
                <a:uFillTx/>
                <a:latin typeface="+mj-lt"/>
              </a:rPr>
              <a:t> Broker</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rPr>
              <a:t>(</a:t>
            </a:r>
            <a:r>
              <a:rPr kumimoji="0" lang="en-US" sz="900" b="0" i="0" u="none" strike="noStrike" kern="0" cap="none" spc="0" normalizeH="0" baseline="0" noProof="0" dirty="0" err="1">
                <a:ln>
                  <a:noFill/>
                </a:ln>
                <a:solidFill>
                  <a:schemeClr val="bg1"/>
                </a:solidFill>
                <a:effectLst/>
                <a:uLnTx/>
                <a:uFillTx/>
              </a:rPr>
              <a:t>MediumIL</a:t>
            </a:r>
            <a:r>
              <a:rPr kumimoji="0" lang="en-US" sz="900" b="0" i="0" u="none" strike="noStrike" kern="0" cap="none" spc="0" normalizeH="0" baseline="0" noProof="0" dirty="0">
                <a:ln>
                  <a:noFill/>
                </a:ln>
                <a:solidFill>
                  <a:schemeClr val="bg1"/>
                </a:solidFill>
                <a:effectLst/>
                <a:uLnTx/>
                <a:uFillTx/>
              </a:rPr>
              <a:t>)</a:t>
            </a:r>
          </a:p>
        </p:txBody>
      </p:sp>
      <p:sp>
        <p:nvSpPr>
          <p:cNvPr id="122" name="Freeform 114"/>
          <p:cNvSpPr>
            <a:spLocks/>
          </p:cNvSpPr>
          <p:nvPr/>
        </p:nvSpPr>
        <p:spPr bwMode="auto">
          <a:xfrm>
            <a:off x="8712251" y="3116262"/>
            <a:ext cx="548640" cy="548640"/>
          </a:xfrm>
          <a:prstGeom prst="ellipse">
            <a:avLst/>
          </a:prstGeom>
          <a:solidFill>
            <a:schemeClr val="bg1">
              <a:lumMod val="95000"/>
            </a:schemeClr>
          </a:solidFill>
          <a:ln w="19050">
            <a:solidFill>
              <a:schemeClr val="tx2"/>
            </a:solidFill>
            <a:prstDash val="solid"/>
            <a:round/>
            <a:headEnd/>
            <a:tailEnd/>
          </a:ln>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mj-lt"/>
              </a:rPr>
              <a:t>IPC</a:t>
            </a:r>
          </a:p>
        </p:txBody>
      </p:sp>
      <p:sp>
        <p:nvSpPr>
          <p:cNvPr id="129" name="Rectangle 121"/>
          <p:cNvSpPr>
            <a:spLocks noChangeArrowheads="1"/>
          </p:cNvSpPr>
          <p:nvPr/>
        </p:nvSpPr>
        <p:spPr bwMode="auto">
          <a:xfrm>
            <a:off x="10418655" y="5319559"/>
            <a:ext cx="1280160" cy="1280160"/>
          </a:xfrm>
          <a:prstGeom prst="ellipse">
            <a:avLst/>
          </a:prstGeom>
          <a:solidFill>
            <a:schemeClr val="tx2"/>
          </a:solidFill>
          <a:ln>
            <a:noFill/>
          </a:ln>
          <a:extLst/>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rPr>
              <a:t>Flash Content Process</a:t>
            </a:r>
          </a:p>
        </p:txBody>
      </p:sp>
      <p:sp>
        <p:nvSpPr>
          <p:cNvPr id="132" name="Freeform 124"/>
          <p:cNvSpPr>
            <a:spLocks/>
          </p:cNvSpPr>
          <p:nvPr/>
        </p:nvSpPr>
        <p:spPr bwMode="auto">
          <a:xfrm>
            <a:off x="8712251" y="5685319"/>
            <a:ext cx="548640" cy="548640"/>
          </a:xfrm>
          <a:prstGeom prst="ellipse">
            <a:avLst/>
          </a:prstGeom>
          <a:solidFill>
            <a:schemeClr val="bg1">
              <a:lumMod val="95000"/>
            </a:schemeClr>
          </a:solidFill>
          <a:ln w="19050">
            <a:solidFill>
              <a:schemeClr val="tx2"/>
            </a:solidFill>
            <a:prstDash val="solid"/>
            <a:round/>
            <a:headEnd/>
            <a:tailEnd/>
          </a:ln>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mj-lt"/>
              </a:rPr>
              <a:t>IPC</a:t>
            </a:r>
          </a:p>
        </p:txBody>
      </p:sp>
      <p:sp>
        <p:nvSpPr>
          <p:cNvPr id="77" name="Freeform 95"/>
          <p:cNvSpPr>
            <a:spLocks/>
          </p:cNvSpPr>
          <p:nvPr/>
        </p:nvSpPr>
        <p:spPr bwMode="auto">
          <a:xfrm>
            <a:off x="10230854" y="4525886"/>
            <a:ext cx="1655763" cy="298450"/>
          </a:xfrm>
          <a:custGeom>
            <a:avLst/>
            <a:gdLst>
              <a:gd name="T0" fmla="*/ 403 w 4032"/>
              <a:gd name="T1" fmla="*/ 840 h 840"/>
              <a:gd name="T2" fmla="*/ 3629 w 4032"/>
              <a:gd name="T3" fmla="*/ 840 h 840"/>
              <a:gd name="T4" fmla="*/ 4032 w 4032"/>
              <a:gd name="T5" fmla="*/ 437 h 840"/>
              <a:gd name="T6" fmla="*/ 4032 w 4032"/>
              <a:gd name="T7" fmla="*/ 403 h 840"/>
              <a:gd name="T8" fmla="*/ 3629 w 4032"/>
              <a:gd name="T9" fmla="*/ 0 h 840"/>
              <a:gd name="T10" fmla="*/ 403 w 4032"/>
              <a:gd name="T11" fmla="*/ 0 h 840"/>
              <a:gd name="T12" fmla="*/ 0 w 4032"/>
              <a:gd name="T13" fmla="*/ 403 h 840"/>
              <a:gd name="T14" fmla="*/ 0 w 4032"/>
              <a:gd name="T15" fmla="*/ 437 h 840"/>
              <a:gd name="T16" fmla="*/ 403 w 4032"/>
              <a:gd name="T17"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32" h="840">
                <a:moveTo>
                  <a:pt x="403" y="840"/>
                </a:moveTo>
                <a:lnTo>
                  <a:pt x="3629" y="840"/>
                </a:lnTo>
                <a:cubicBezTo>
                  <a:pt x="3852" y="840"/>
                  <a:pt x="4032" y="659"/>
                  <a:pt x="4032" y="437"/>
                </a:cubicBezTo>
                <a:lnTo>
                  <a:pt x="4032" y="403"/>
                </a:lnTo>
                <a:cubicBezTo>
                  <a:pt x="4032" y="180"/>
                  <a:pt x="3852" y="0"/>
                  <a:pt x="3629" y="0"/>
                </a:cubicBezTo>
                <a:lnTo>
                  <a:pt x="403" y="0"/>
                </a:lnTo>
                <a:cubicBezTo>
                  <a:pt x="181" y="0"/>
                  <a:pt x="0" y="180"/>
                  <a:pt x="0" y="403"/>
                </a:cubicBezTo>
                <a:lnTo>
                  <a:pt x="0" y="437"/>
                </a:lnTo>
                <a:cubicBezTo>
                  <a:pt x="0" y="659"/>
                  <a:pt x="181" y="840"/>
                  <a:pt x="403" y="840"/>
                </a:cubicBezTo>
                <a:close/>
              </a:path>
            </a:pathLst>
          </a:custGeom>
          <a:solidFill>
            <a:schemeClr val="bg1">
              <a:lumMod val="95000"/>
            </a:schemeClr>
          </a:solidFill>
          <a:ln w="19050">
            <a:solidFill>
              <a:schemeClr val="accent1"/>
            </a:solidFill>
            <a:prstDash val="solid"/>
            <a:round/>
            <a:headEnd/>
            <a:tailEnd/>
          </a:ln>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mj-lt"/>
              </a:rPr>
              <a:t>Trust Boundary</a:t>
            </a:r>
          </a:p>
        </p:txBody>
      </p:sp>
      <p:grpSp>
        <p:nvGrpSpPr>
          <p:cNvPr id="5" name="Group 4"/>
          <p:cNvGrpSpPr/>
          <p:nvPr/>
        </p:nvGrpSpPr>
        <p:grpSpPr>
          <a:xfrm>
            <a:off x="9423356" y="2870040"/>
            <a:ext cx="501649" cy="3599022"/>
            <a:chOff x="9423356" y="2870040"/>
            <a:chExt cx="501649" cy="3599022"/>
          </a:xfrm>
        </p:grpSpPr>
        <p:sp>
          <p:nvSpPr>
            <p:cNvPr id="119" name="Freeform 111"/>
            <p:cNvSpPr>
              <a:spLocks/>
            </p:cNvSpPr>
            <p:nvPr/>
          </p:nvSpPr>
          <p:spPr bwMode="auto">
            <a:xfrm>
              <a:off x="9423356" y="2870040"/>
              <a:ext cx="366713" cy="3599022"/>
            </a:xfrm>
            <a:custGeom>
              <a:avLst/>
              <a:gdLst>
                <a:gd name="T0" fmla="*/ 0 w 896"/>
                <a:gd name="T1" fmla="*/ 448 h 7991"/>
                <a:gd name="T2" fmla="*/ 0 w 896"/>
                <a:gd name="T3" fmla="*/ 7543 h 7991"/>
                <a:gd name="T4" fmla="*/ 448 w 896"/>
                <a:gd name="T5" fmla="*/ 7991 h 7991"/>
                <a:gd name="T6" fmla="*/ 448 w 896"/>
                <a:gd name="T7" fmla="*/ 7991 h 7991"/>
                <a:gd name="T8" fmla="*/ 896 w 896"/>
                <a:gd name="T9" fmla="*/ 7543 h 7991"/>
                <a:gd name="T10" fmla="*/ 896 w 896"/>
                <a:gd name="T11" fmla="*/ 7543 h 7991"/>
                <a:gd name="T12" fmla="*/ 896 w 896"/>
                <a:gd name="T13" fmla="*/ 448 h 7991"/>
                <a:gd name="T14" fmla="*/ 448 w 896"/>
                <a:gd name="T15" fmla="*/ 0 h 7991"/>
                <a:gd name="T16" fmla="*/ 448 w 896"/>
                <a:gd name="T17" fmla="*/ 0 h 7991"/>
                <a:gd name="T18" fmla="*/ 0 w 896"/>
                <a:gd name="T19" fmla="*/ 448 h 7991"/>
                <a:gd name="T20" fmla="*/ 0 w 896"/>
                <a:gd name="T21" fmla="*/ 448 h 7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6" h="7991">
                  <a:moveTo>
                    <a:pt x="0" y="448"/>
                  </a:moveTo>
                  <a:lnTo>
                    <a:pt x="0" y="7543"/>
                  </a:lnTo>
                  <a:cubicBezTo>
                    <a:pt x="0" y="7790"/>
                    <a:pt x="201" y="7991"/>
                    <a:pt x="448" y="7991"/>
                  </a:cubicBezTo>
                  <a:cubicBezTo>
                    <a:pt x="448" y="7991"/>
                    <a:pt x="448" y="7991"/>
                    <a:pt x="448" y="7991"/>
                  </a:cubicBezTo>
                  <a:cubicBezTo>
                    <a:pt x="696" y="7991"/>
                    <a:pt x="896" y="7790"/>
                    <a:pt x="896" y="7543"/>
                  </a:cubicBezTo>
                  <a:cubicBezTo>
                    <a:pt x="896" y="7543"/>
                    <a:pt x="896" y="7543"/>
                    <a:pt x="896" y="7543"/>
                  </a:cubicBezTo>
                  <a:lnTo>
                    <a:pt x="896" y="448"/>
                  </a:lnTo>
                  <a:cubicBezTo>
                    <a:pt x="896" y="200"/>
                    <a:pt x="696" y="0"/>
                    <a:pt x="448" y="0"/>
                  </a:cubicBezTo>
                  <a:cubicBezTo>
                    <a:pt x="448" y="0"/>
                    <a:pt x="448" y="0"/>
                    <a:pt x="448" y="0"/>
                  </a:cubicBezTo>
                  <a:cubicBezTo>
                    <a:pt x="201" y="0"/>
                    <a:pt x="0" y="200"/>
                    <a:pt x="0" y="448"/>
                  </a:cubicBezTo>
                  <a:cubicBezTo>
                    <a:pt x="0" y="448"/>
                    <a:pt x="0" y="448"/>
                    <a:pt x="0" y="448"/>
                  </a:cubicBezTo>
                  <a:close/>
                </a:path>
              </a:pathLst>
            </a:custGeom>
            <a:solidFill>
              <a:schemeClr val="bg1">
                <a:lumMod val="95000"/>
              </a:schemeClr>
            </a:solidFill>
            <a:ln w="19050">
              <a:solidFill>
                <a:schemeClr val="accent1"/>
              </a:solidFill>
              <a:prstDash val="solid"/>
              <a:round/>
              <a:headEnd/>
              <a:tailEnd/>
            </a:ln>
          </p:spPr>
          <p:txBody>
            <a:bodyPr vert="vert"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mj-lt"/>
                </a:rPr>
                <a:t>Trust Boundary</a:t>
              </a:r>
            </a:p>
          </p:txBody>
        </p:sp>
        <p:cxnSp>
          <p:nvCxnSpPr>
            <p:cNvPr id="8" name="Straight Connector 7"/>
            <p:cNvCxnSpPr/>
            <p:nvPr/>
          </p:nvCxnSpPr>
          <p:spPr>
            <a:xfrm>
              <a:off x="9925005" y="3063060"/>
              <a:ext cx="0" cy="3148760"/>
            </a:xfrm>
            <a:prstGeom prst="line">
              <a:avLst/>
            </a:prstGeom>
            <a:ln w="19050">
              <a:solidFill>
                <a:srgbClr val="C0000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6827837" y="4183062"/>
            <a:ext cx="1655763" cy="1052840"/>
            <a:chOff x="6827837" y="4183062"/>
            <a:chExt cx="1655763" cy="1052840"/>
          </a:xfrm>
        </p:grpSpPr>
        <p:sp>
          <p:nvSpPr>
            <p:cNvPr id="103" name="Freeform 95"/>
            <p:cNvSpPr>
              <a:spLocks/>
            </p:cNvSpPr>
            <p:nvPr/>
          </p:nvSpPr>
          <p:spPr bwMode="auto">
            <a:xfrm>
              <a:off x="6827837" y="4352330"/>
              <a:ext cx="1655763" cy="298450"/>
            </a:xfrm>
            <a:custGeom>
              <a:avLst/>
              <a:gdLst>
                <a:gd name="T0" fmla="*/ 403 w 4032"/>
                <a:gd name="T1" fmla="*/ 840 h 840"/>
                <a:gd name="T2" fmla="*/ 3629 w 4032"/>
                <a:gd name="T3" fmla="*/ 840 h 840"/>
                <a:gd name="T4" fmla="*/ 4032 w 4032"/>
                <a:gd name="T5" fmla="*/ 437 h 840"/>
                <a:gd name="T6" fmla="*/ 4032 w 4032"/>
                <a:gd name="T7" fmla="*/ 403 h 840"/>
                <a:gd name="T8" fmla="*/ 3629 w 4032"/>
                <a:gd name="T9" fmla="*/ 0 h 840"/>
                <a:gd name="T10" fmla="*/ 403 w 4032"/>
                <a:gd name="T11" fmla="*/ 0 h 840"/>
                <a:gd name="T12" fmla="*/ 0 w 4032"/>
                <a:gd name="T13" fmla="*/ 403 h 840"/>
                <a:gd name="T14" fmla="*/ 0 w 4032"/>
                <a:gd name="T15" fmla="*/ 437 h 840"/>
                <a:gd name="T16" fmla="*/ 403 w 4032"/>
                <a:gd name="T17"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32" h="840">
                  <a:moveTo>
                    <a:pt x="403" y="840"/>
                  </a:moveTo>
                  <a:lnTo>
                    <a:pt x="3629" y="840"/>
                  </a:lnTo>
                  <a:cubicBezTo>
                    <a:pt x="3852" y="840"/>
                    <a:pt x="4032" y="659"/>
                    <a:pt x="4032" y="437"/>
                  </a:cubicBezTo>
                  <a:lnTo>
                    <a:pt x="4032" y="403"/>
                  </a:lnTo>
                  <a:cubicBezTo>
                    <a:pt x="4032" y="180"/>
                    <a:pt x="3852" y="0"/>
                    <a:pt x="3629" y="0"/>
                  </a:cubicBezTo>
                  <a:lnTo>
                    <a:pt x="403" y="0"/>
                  </a:lnTo>
                  <a:cubicBezTo>
                    <a:pt x="181" y="0"/>
                    <a:pt x="0" y="180"/>
                    <a:pt x="0" y="403"/>
                  </a:cubicBezTo>
                  <a:lnTo>
                    <a:pt x="0" y="437"/>
                  </a:lnTo>
                  <a:cubicBezTo>
                    <a:pt x="0" y="659"/>
                    <a:pt x="181" y="840"/>
                    <a:pt x="403" y="840"/>
                  </a:cubicBezTo>
                  <a:close/>
                </a:path>
              </a:pathLst>
            </a:custGeom>
            <a:solidFill>
              <a:schemeClr val="bg1">
                <a:lumMod val="95000"/>
              </a:schemeClr>
            </a:solidFill>
            <a:ln w="19050">
              <a:solidFill>
                <a:schemeClr val="accent1"/>
              </a:solidFill>
              <a:prstDash val="solid"/>
              <a:round/>
              <a:headEnd/>
              <a:tailEnd/>
            </a:ln>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mj-lt"/>
                </a:rPr>
                <a:t>Trust Boundary</a:t>
              </a:r>
            </a:p>
          </p:txBody>
        </p:sp>
        <p:sp>
          <p:nvSpPr>
            <p:cNvPr id="106" name="Freeform 98"/>
            <p:cNvSpPr>
              <a:spLocks/>
            </p:cNvSpPr>
            <p:nvPr/>
          </p:nvSpPr>
          <p:spPr bwMode="auto">
            <a:xfrm>
              <a:off x="7381398" y="4687262"/>
              <a:ext cx="548640" cy="548640"/>
            </a:xfrm>
            <a:prstGeom prst="ellipse">
              <a:avLst/>
            </a:prstGeom>
            <a:solidFill>
              <a:schemeClr val="bg1">
                <a:lumMod val="95000"/>
              </a:schemeClr>
            </a:solidFill>
            <a:ln w="19050">
              <a:solidFill>
                <a:schemeClr val="tx2"/>
              </a:solidFill>
              <a:prstDash val="solid"/>
              <a:round/>
              <a:headEnd/>
              <a:tailEnd/>
            </a:ln>
          </p:spPr>
          <p:txBody>
            <a:bodyPr vert="horz" wrap="square" lIns="0" tIns="45720" rIns="0" bIns="45720" numCol="1"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mj-lt"/>
                </a:rPr>
                <a:t>IPC</a:t>
              </a:r>
            </a:p>
          </p:txBody>
        </p:sp>
        <p:cxnSp>
          <p:nvCxnSpPr>
            <p:cNvPr id="17" name="Straight Connector 16"/>
            <p:cNvCxnSpPr/>
            <p:nvPr/>
          </p:nvCxnSpPr>
          <p:spPr>
            <a:xfrm>
              <a:off x="6959837" y="4183062"/>
              <a:ext cx="1391763" cy="0"/>
            </a:xfrm>
            <a:prstGeom prst="line">
              <a:avLst/>
            </a:prstGeom>
            <a:ln w="19050">
              <a:solidFill>
                <a:srgbClr val="C0000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9" name="Right Arrow 18"/>
          <p:cNvSpPr/>
          <p:nvPr/>
        </p:nvSpPr>
        <p:spPr bwMode="auto">
          <a:xfrm>
            <a:off x="8134679" y="3244968"/>
            <a:ext cx="440412" cy="291229"/>
          </a:xfrm>
          <a:prstGeom prst="rightArrow">
            <a:avLst>
              <a:gd name="adj1" fmla="val 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7" name="Right Arrow 146"/>
          <p:cNvSpPr/>
          <p:nvPr/>
        </p:nvSpPr>
        <p:spPr bwMode="auto">
          <a:xfrm>
            <a:off x="8134679" y="5814025"/>
            <a:ext cx="440412" cy="291229"/>
          </a:xfrm>
          <a:prstGeom prst="rightArrow">
            <a:avLst>
              <a:gd name="adj1" fmla="val 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1" name="Rounded Rectangle 150"/>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Microsoft Edge uses multiple </a:t>
            </a:r>
            <a:r>
              <a:rPr kumimoji="0" lang="en-US" sz="1800" b="0" i="0" u="none" strike="noStrike" kern="0" cap="none" spc="0" normalizeH="0" baseline="0" noProof="0" dirty="0" err="1">
                <a:ln>
                  <a:noFill/>
                </a:ln>
                <a:solidFill>
                  <a:schemeClr val="tx1"/>
                </a:solidFill>
                <a:effectLst/>
                <a:uLnTx/>
                <a:uFillTx/>
                <a:ea typeface="Segoe UI" pitchFamily="34" charset="0"/>
                <a:cs typeface="Segoe UI" pitchFamily="34" charset="0"/>
              </a:rPr>
              <a:t>AppContainers</a:t>
            </a: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 to provide strong sandboxing and isolation improvements</a:t>
            </a:r>
          </a:p>
        </p:txBody>
      </p:sp>
      <p:cxnSp>
        <p:nvCxnSpPr>
          <p:cNvPr id="152" name="Straight Connector 151"/>
          <p:cNvCxnSpPr/>
          <p:nvPr/>
        </p:nvCxnSpPr>
        <p:spPr>
          <a:xfrm>
            <a:off x="6217055" y="2631722"/>
            <a:ext cx="0" cy="3879273"/>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bwMode="auto">
          <a:xfrm>
            <a:off x="6446838" y="1877555"/>
            <a:ext cx="5532438" cy="539453"/>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rPr>
              <a:t>MS Edge Multi-AC Isolation Model</a:t>
            </a:r>
          </a:p>
        </p:txBody>
      </p:sp>
    </p:spTree>
    <p:extLst>
      <p:ext uri="{BB962C8B-B14F-4D97-AF65-F5344CB8AC3E}">
        <p14:creationId xmlns:p14="http://schemas.microsoft.com/office/powerpoint/2010/main" val="84486020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solidFill>
                  <a:schemeClr val="tx2"/>
                </a:solidFill>
              </a:rPr>
              <a:t>Microsoft Edge: 64-bit </a:t>
            </a:r>
            <a:r>
              <a:rPr lang="en-US" sz="4400" dirty="0"/>
              <a:t>by design</a:t>
            </a:r>
          </a:p>
        </p:txBody>
      </p:sp>
      <p:grpSp>
        <p:nvGrpSpPr>
          <p:cNvPr id="15" name="Group 14"/>
          <p:cNvGrpSpPr/>
          <p:nvPr/>
        </p:nvGrpSpPr>
        <p:grpSpPr>
          <a:xfrm>
            <a:off x="6601734" y="1666585"/>
            <a:ext cx="2740703" cy="3771979"/>
            <a:chOff x="2876809" y="1674879"/>
            <a:chExt cx="2740703" cy="3771979"/>
          </a:xfrm>
        </p:grpSpPr>
        <p:grpSp>
          <p:nvGrpSpPr>
            <p:cNvPr id="13" name="Group 12"/>
            <p:cNvGrpSpPr/>
            <p:nvPr/>
          </p:nvGrpSpPr>
          <p:grpSpPr>
            <a:xfrm>
              <a:off x="2876809" y="1674879"/>
              <a:ext cx="2740703" cy="3771979"/>
              <a:chOff x="449867" y="1640503"/>
              <a:chExt cx="2740703" cy="3771979"/>
            </a:xfrm>
          </p:grpSpPr>
          <p:sp>
            <p:nvSpPr>
              <p:cNvPr id="6" name="Rectangle 5"/>
              <p:cNvSpPr/>
              <p:nvPr/>
            </p:nvSpPr>
            <p:spPr bwMode="auto">
              <a:xfrm>
                <a:off x="632434" y="1640503"/>
                <a:ext cx="2348246" cy="33648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TextBox 6"/>
              <p:cNvSpPr txBox="1"/>
              <p:nvPr/>
            </p:nvSpPr>
            <p:spPr>
              <a:xfrm>
                <a:off x="449867" y="4992367"/>
                <a:ext cx="2740703" cy="42011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32-bit address space is small and easy to spray</a:t>
                </a:r>
              </a:p>
            </p:txBody>
          </p:sp>
        </p:grpSp>
        <p:sp>
          <p:nvSpPr>
            <p:cNvPr id="14" name="Rectangle 13"/>
            <p:cNvSpPr/>
            <p:nvPr/>
          </p:nvSpPr>
          <p:spPr bwMode="auto">
            <a:xfrm>
              <a:off x="3059376" y="1676756"/>
              <a:ext cx="2348246" cy="4572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32-bit address space (2GB)</a:t>
              </a:r>
            </a:p>
          </p:txBody>
        </p:sp>
      </p:grpSp>
      <p:grpSp>
        <p:nvGrpSpPr>
          <p:cNvPr id="34" name="Group 33"/>
          <p:cNvGrpSpPr/>
          <p:nvPr/>
        </p:nvGrpSpPr>
        <p:grpSpPr>
          <a:xfrm>
            <a:off x="428195" y="1668462"/>
            <a:ext cx="6115782" cy="3287957"/>
            <a:chOff x="428195" y="1668462"/>
            <a:chExt cx="6115782" cy="3287957"/>
          </a:xfrm>
        </p:grpSpPr>
        <p:sp>
          <p:nvSpPr>
            <p:cNvPr id="17" name="Rectangle 16"/>
            <p:cNvSpPr/>
            <p:nvPr/>
          </p:nvSpPr>
          <p:spPr>
            <a:xfrm>
              <a:off x="428195" y="2509595"/>
              <a:ext cx="6099889" cy="24468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a:ln>
                    <a:noFill/>
                  </a:ln>
                  <a:solidFill>
                    <a:srgbClr val="0000FF"/>
                  </a:solidFill>
                  <a:effectLst/>
                  <a:highlight>
                    <a:srgbClr val="FFFFFF"/>
                  </a:highlight>
                  <a:uLnTx/>
                  <a:uFillTx/>
                  <a:latin typeface="Consolas" panose="020B0609020204030204" pitchFamily="49" charset="0"/>
                </a:rPr>
                <a:t>var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memory = </a:t>
              </a:r>
              <a:r>
                <a:rPr kumimoji="0" lang="en-US" sz="900" b="0" i="0" u="none" strike="noStrike" kern="0" cap="none" spc="0" normalizeH="0" baseline="0" noProof="0" dirty="0">
                  <a:ln>
                    <a:noFill/>
                  </a:ln>
                  <a:solidFill>
                    <a:srgbClr val="0000FF"/>
                  </a:solidFill>
                  <a:effectLst/>
                  <a:highlight>
                    <a:srgbClr val="FFFFFF"/>
                  </a:highlight>
                  <a:uLnTx/>
                  <a:uFillTx/>
                  <a:latin typeface="Consolas" panose="020B0609020204030204" pitchFamily="49" charset="0"/>
                </a:rPr>
                <a:t>new</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Array();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FF"/>
                  </a:solidFill>
                  <a:effectLst/>
                  <a:highlight>
                    <a:srgbClr val="FFFFFF"/>
                  </a:highlight>
                  <a:uLnTx/>
                  <a:uFillTx/>
                  <a:latin typeface="Consolas" panose="020B0609020204030204" pitchFamily="49" charset="0"/>
                </a:rPr>
                <a:t>function</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sprayHeap</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(shellcode,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heapBlockSize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FF"/>
                  </a:solidFill>
                  <a:effectLst/>
                  <a:highlight>
                    <a:srgbClr val="FFFFFF"/>
                  </a:highlight>
                  <a:uLnTx/>
                  <a:uFillTx/>
                  <a:latin typeface="Consolas" panose="020B0609020204030204" pitchFamily="49" charset="0"/>
                </a:rPr>
                <a:t>var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index;</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FF"/>
                  </a:solidFill>
                  <a:effectLst/>
                  <a:highlight>
                    <a:srgbClr val="FFFFFF"/>
                  </a:highlight>
                  <a:uLnTx/>
                  <a:uFillTx/>
                  <a:latin typeface="Consolas" panose="020B0609020204030204" pitchFamily="49" charset="0"/>
                </a:rPr>
                <a:t>var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heapSprayAddr_hi</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&gt;&gt; 16).</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toString</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(16);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FF"/>
                  </a:solidFill>
                  <a:effectLst/>
                  <a:highlight>
                    <a:srgbClr val="FFFFFF"/>
                  </a:highlight>
                  <a:uLnTx/>
                  <a:uFillTx/>
                  <a:latin typeface="Consolas" panose="020B0609020204030204" pitchFamily="49" charset="0"/>
                </a:rPr>
                <a:t>var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heapSprayAddr_lo</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&amp; 0xffff).</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toString</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(16);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a:ln>
                    <a:noFill/>
                  </a:ln>
                  <a:solidFill>
                    <a:srgbClr val="0000FF"/>
                  </a:solidFill>
                  <a:effectLst/>
                  <a:highlight>
                    <a:srgbClr val="FFFFFF"/>
                  </a:highlight>
                  <a:uLnTx/>
                  <a:uFillTx/>
                  <a:latin typeface="Consolas" panose="020B0609020204030204" pitchFamily="49" charset="0"/>
                </a:rPr>
                <a:t>while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heapSprayAddr_hi.length</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&lt; 4)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heapSprayAddr_hi</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a:ln>
                    <a:noFill/>
                  </a:ln>
                  <a:solidFill>
                    <a:srgbClr val="A31515"/>
                  </a:solidFill>
                  <a:effectLst/>
                  <a:highlight>
                    <a:srgbClr val="FFFFFF"/>
                  </a:highlight>
                  <a:uLnTx/>
                  <a:uFillTx/>
                  <a:latin typeface="Consolas" panose="020B0609020204030204" pitchFamily="49" charset="0"/>
                </a:rPr>
                <a:t>"0"</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heapSprayAddr_hi</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a:ln>
                    <a:noFill/>
                  </a:ln>
                  <a:solidFill>
                    <a:srgbClr val="0000FF"/>
                  </a:solidFill>
                  <a:effectLst/>
                  <a:highlight>
                    <a:srgbClr val="FFFFFF"/>
                  </a:highlight>
                  <a:uLnTx/>
                  <a:uFillTx/>
                  <a:latin typeface="Consolas" panose="020B0609020204030204" pitchFamily="49" charset="0"/>
                </a:rPr>
                <a:t>while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heapSprayAddr_lo.length</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&lt; 4)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heapSprayAddr_lo</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a:ln>
                    <a:noFill/>
                  </a:ln>
                  <a:solidFill>
                    <a:srgbClr val="A31515"/>
                  </a:solidFill>
                  <a:effectLst/>
                  <a:highlight>
                    <a:srgbClr val="FFFFFF"/>
                  </a:highlight>
                  <a:uLnTx/>
                  <a:uFillTx/>
                  <a:latin typeface="Consolas" panose="020B0609020204030204" pitchFamily="49" charset="0"/>
                </a:rPr>
                <a:t>"0"</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heapSprayAddr_lo</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FF"/>
                  </a:solidFill>
                  <a:effectLst/>
                  <a:highlight>
                    <a:srgbClr val="FFFFFF"/>
                  </a:highlight>
                  <a:uLnTx/>
                  <a:uFillTx/>
                  <a:latin typeface="Consolas" panose="020B0609020204030204" pitchFamily="49" charset="0"/>
                </a:rPr>
                <a:t>var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retSlide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unescape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a:t>
              </a:r>
              <a:r>
                <a:rPr kumimoji="0" lang="en-US" sz="900" b="0" i="0" u="none" strike="noStrike" kern="0" cap="none" spc="0" normalizeH="0" baseline="0" noProof="0" dirty="0">
                  <a:ln>
                    <a:noFill/>
                  </a:ln>
                  <a:solidFill>
                    <a:srgbClr val="A31515"/>
                  </a:solidFill>
                  <a:effectLst/>
                  <a:highlight>
                    <a:srgbClr val="FFFFFF"/>
                  </a:highlight>
                  <a:uLnTx/>
                  <a:uFillTx/>
                  <a:latin typeface="Consolas" panose="020B0609020204030204" pitchFamily="49" charset="0"/>
                </a:rPr>
                <a:t>"%u"</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heapSprayAddr_hi</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a:ln>
                    <a:noFill/>
                  </a:ln>
                  <a:solidFill>
                    <a:srgbClr val="A31515"/>
                  </a:solidFill>
                  <a:effectLst/>
                  <a:highlight>
                    <a:srgbClr val="FFFFFF"/>
                  </a:highlight>
                  <a:uLnTx/>
                  <a:uFillTx/>
                  <a:latin typeface="Consolas" panose="020B0609020204030204" pitchFamily="49" charset="0"/>
                </a:rPr>
                <a:t>"%u"</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heapSprayAddr_lo</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a:ln>
                    <a:noFill/>
                  </a:ln>
                  <a:solidFill>
                    <a:srgbClr val="0000FF"/>
                  </a:solidFill>
                  <a:effectLst/>
                  <a:highlight>
                    <a:srgbClr val="FFFFFF"/>
                  </a:highlight>
                  <a:uLnTx/>
                  <a:uFillTx/>
                  <a:latin typeface="Consolas" panose="020B0609020204030204" pitchFamily="49" charset="0"/>
                </a:rPr>
                <a:t>while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retSlide.length</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&lt;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heapBlockSize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retSlide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retSlide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retSlide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retSlide.substring</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(0,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heapBlockSize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shellcode.length</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FF"/>
                  </a:solidFill>
                  <a:effectLst/>
                  <a:highlight>
                    <a:srgbClr val="FFFFFF"/>
                  </a:highlight>
                  <a:uLnTx/>
                  <a:uFillTx/>
                  <a:latin typeface="Consolas" panose="020B0609020204030204" pitchFamily="49" charset="0"/>
                </a:rPr>
                <a:t>var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heapBlockCnt</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heapSprayAddr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heapBlockSize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heapBlockSize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r>
                <a:rPr kumimoji="0" lang="en-US" sz="900" b="0" i="0" u="none" strike="noStrike" kern="0" cap="none" spc="0" normalizeH="0" baseline="0" noProof="0" dirty="0">
                  <a:ln>
                    <a:noFill/>
                  </a:ln>
                  <a:solidFill>
                    <a:srgbClr val="0000FF"/>
                  </a:solidFill>
                  <a:effectLst/>
                  <a:highlight>
                    <a:srgbClr val="FFFFFF"/>
                  </a:highlight>
                  <a:uLnTx/>
                  <a:uFillTx/>
                  <a:latin typeface="Consolas" panose="020B0609020204030204" pitchFamily="49" charset="0"/>
                </a:rPr>
                <a:t>for</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(index = 0; index &lt;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heapBlockCnt</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index++)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memory[index] = </a:t>
              </a:r>
              <a:r>
                <a:rPr kumimoji="0" lang="en-US" sz="900" b="0" i="0" u="none" strike="noStrike" kern="0" cap="none" spc="0" normalizeH="0" baseline="0" noProof="0" dirty="0" err="1">
                  <a:ln>
                    <a:noFill/>
                  </a:ln>
                  <a:solidFill>
                    <a:srgbClr val="000000"/>
                  </a:solidFill>
                  <a:effectLst/>
                  <a:highlight>
                    <a:srgbClr val="FFFFFF"/>
                  </a:highlight>
                  <a:uLnTx/>
                  <a:uFillTx/>
                  <a:latin typeface="Consolas" panose="020B0609020204030204" pitchFamily="49" charset="0"/>
                </a:rPr>
                <a:t>retSlide</a:t>
              </a: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 shellcode;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highlight>
                    <a:srgbClr val="FFFFFF"/>
                  </a:highlight>
                  <a:uLnTx/>
                  <a:uFillTx/>
                  <a:latin typeface="Consolas" panose="020B0609020204030204" pitchFamily="49" charset="0"/>
                </a:rPr>
                <a:t>}</a:t>
              </a:r>
              <a:endParaRPr kumimoji="0" lang="en-US" sz="900" b="0" i="0" u="none" strike="noStrike" kern="0" cap="none" spc="0" normalizeH="0" baseline="0" noProof="0" dirty="0">
                <a:ln>
                  <a:noFill/>
                </a:ln>
                <a:solidFill>
                  <a:sysClr val="windowText" lastClr="000000"/>
                </a:solidFill>
                <a:effectLst/>
                <a:uLnTx/>
                <a:uFillTx/>
              </a:endParaRPr>
            </a:p>
          </p:txBody>
        </p:sp>
        <p:sp>
          <p:nvSpPr>
            <p:cNvPr id="18" name="Rectangle 17"/>
            <p:cNvSpPr/>
            <p:nvPr/>
          </p:nvSpPr>
          <p:spPr bwMode="auto">
            <a:xfrm>
              <a:off x="465401" y="1668462"/>
              <a:ext cx="6078576" cy="457200"/>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Heap spraying example from </a:t>
              </a:r>
              <a:r>
                <a:rPr kumimoji="0" lang="en-US" sz="13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Metasploit</a:t>
              </a: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a:t>
              </a: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hlinkClick r:id="rId3"/>
                </a:rPr>
                <a:t>1</a:t>
              </a: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t>
              </a:r>
            </a:p>
          </p:txBody>
        </p:sp>
      </p:grpSp>
      <p:sp>
        <p:nvSpPr>
          <p:cNvPr id="19" name="Rectangle 18"/>
          <p:cNvSpPr/>
          <p:nvPr/>
        </p:nvSpPr>
        <p:spPr bwMode="auto">
          <a:xfrm>
            <a:off x="6786531" y="2464675"/>
            <a:ext cx="2348246" cy="1732398"/>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Heap sprayed data</a:t>
            </a:r>
          </a:p>
        </p:txBody>
      </p:sp>
      <p:grpSp>
        <p:nvGrpSpPr>
          <p:cNvPr id="32" name="Group 31"/>
          <p:cNvGrpSpPr/>
          <p:nvPr/>
        </p:nvGrpSpPr>
        <p:grpSpPr>
          <a:xfrm>
            <a:off x="9192534" y="1666585"/>
            <a:ext cx="2740703" cy="3864390"/>
            <a:chOff x="9220594" y="1649455"/>
            <a:chExt cx="2740703" cy="3864390"/>
          </a:xfrm>
        </p:grpSpPr>
        <p:sp>
          <p:nvSpPr>
            <p:cNvPr id="30" name="Rectangle 29"/>
            <p:cNvSpPr/>
            <p:nvPr/>
          </p:nvSpPr>
          <p:spPr bwMode="auto">
            <a:xfrm>
              <a:off x="9416823" y="1649455"/>
              <a:ext cx="2348246" cy="33532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Rectangle 21"/>
            <p:cNvSpPr/>
            <p:nvPr/>
          </p:nvSpPr>
          <p:spPr bwMode="auto">
            <a:xfrm>
              <a:off x="9416823" y="1651332"/>
              <a:ext cx="2348246" cy="4572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5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64-bit address space (128TB)</a:t>
              </a:r>
            </a:p>
          </p:txBody>
        </p:sp>
        <p:sp>
          <p:nvSpPr>
            <p:cNvPr id="31" name="TextBox 30"/>
            <p:cNvSpPr txBox="1"/>
            <p:nvPr/>
          </p:nvSpPr>
          <p:spPr>
            <a:xfrm>
              <a:off x="9220594" y="4969080"/>
              <a:ext cx="2740703"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64-bit address space with High Entropy ASLR makes traditional heap spraying impractical</a:t>
              </a:r>
            </a:p>
          </p:txBody>
        </p:sp>
      </p:grpSp>
      <p:sp>
        <p:nvSpPr>
          <p:cNvPr id="33" name="Rectangle 32"/>
          <p:cNvSpPr/>
          <p:nvPr/>
        </p:nvSpPr>
        <p:spPr bwMode="auto">
          <a:xfrm>
            <a:off x="9384311" y="2336694"/>
            <a:ext cx="2348246" cy="45719"/>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6" name="Rectangle 35"/>
          <p:cNvSpPr/>
          <p:nvPr/>
        </p:nvSpPr>
        <p:spPr bwMode="auto">
          <a:xfrm>
            <a:off x="457199" y="5526742"/>
            <a:ext cx="6086778" cy="457200"/>
          </a:xfrm>
          <a:prstGeom prst="rect">
            <a:avLst/>
          </a:prstGeom>
          <a:solidFill>
            <a:schemeClr val="tx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90% of Windows 10 devices use a 64-bit version of Windows (&amp; MS Edge)</a:t>
            </a:r>
          </a:p>
        </p:txBody>
      </p:sp>
      <p:sp>
        <p:nvSpPr>
          <p:cNvPr id="37" name="Line Callout 1 36"/>
          <p:cNvSpPr/>
          <p:nvPr/>
        </p:nvSpPr>
        <p:spPr bwMode="auto">
          <a:xfrm>
            <a:off x="9952037" y="3040063"/>
            <a:ext cx="2027238" cy="1157010"/>
          </a:xfrm>
          <a:prstGeom prst="borderCallout1">
            <a:avLst>
              <a:gd name="adj1" fmla="val 18750"/>
              <a:gd name="adj2" fmla="val -8333"/>
              <a:gd name="adj3" fmla="val -42607"/>
              <a:gd name="adj4" fmla="val -36988"/>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High Entropy ASLR introduces 1TB of random variance into where heaps start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(24 bits of entropy)</a:t>
            </a:r>
          </a:p>
        </p:txBody>
      </p:sp>
      <p:sp>
        <p:nvSpPr>
          <p:cNvPr id="38" name="Rectangle 37"/>
          <p:cNvSpPr/>
          <p:nvPr/>
        </p:nvSpPr>
        <p:spPr bwMode="auto">
          <a:xfrm>
            <a:off x="6784301" y="5526742"/>
            <a:ext cx="5194973" cy="457200"/>
          </a:xfrm>
          <a:prstGeom prst="rect">
            <a:avLst/>
          </a:prstGeom>
          <a:solidFill>
            <a:schemeClr val="tx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Attackers must have an additional information disclosure</a:t>
            </a:r>
          </a:p>
        </p:txBody>
      </p:sp>
      <p:graphicFrame>
        <p:nvGraphicFramePr>
          <p:cNvPr id="24" name="Table 23"/>
          <p:cNvGraphicFramePr>
            <a:graphicFrameLocks noGrp="1"/>
          </p:cNvGraphicFramePr>
          <p:nvPr>
            <p:extLst/>
          </p:nvPr>
        </p:nvGraphicFramePr>
        <p:xfrm>
          <a:off x="457200" y="6134465"/>
          <a:ext cx="11522075" cy="778349"/>
        </p:xfrm>
        <a:graphic>
          <a:graphicData uri="http://schemas.openxmlformats.org/drawingml/2006/table">
            <a:tbl>
              <a:tblPr firstRow="1" bandRow="1">
                <a:tableStyleId>{793D81CF-94F2-401A-BA57-92F5A7B2D0C5}</a:tableStyleId>
              </a:tblPr>
              <a:tblGrid>
                <a:gridCol w="2560637">
                  <a:extLst>
                    <a:ext uri="{9D8B030D-6E8A-4147-A177-3AD203B41FA5}">
                      <a16:colId xmlns:a16="http://schemas.microsoft.com/office/drawing/2014/main" val="20000"/>
                    </a:ext>
                  </a:extLst>
                </a:gridCol>
                <a:gridCol w="4480719">
                  <a:extLst>
                    <a:ext uri="{9D8B030D-6E8A-4147-A177-3AD203B41FA5}">
                      <a16:colId xmlns:a16="http://schemas.microsoft.com/office/drawing/2014/main" val="20001"/>
                    </a:ext>
                  </a:extLst>
                </a:gridCol>
                <a:gridCol w="4480719">
                  <a:extLst>
                    <a:ext uri="{9D8B030D-6E8A-4147-A177-3AD203B41FA5}">
                      <a16:colId xmlns:a16="http://schemas.microsoft.com/office/drawing/2014/main" val="20002"/>
                    </a:ext>
                  </a:extLst>
                </a:gridCol>
              </a:tblGrid>
              <a:tr h="392768">
                <a:tc>
                  <a:txBody>
                    <a:bodyPr/>
                    <a:lstStyle/>
                    <a:p>
                      <a:r>
                        <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Tactic</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Applies To</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First</a:t>
                      </a:r>
                      <a:r>
                        <a:rPr lang="en-US" sz="1300" b="0" baseline="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 Shipped</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50"/>
                    </a:solidFill>
                  </a:tcPr>
                </a:tc>
                <a:extLst>
                  <a:ext uri="{0D108BD9-81ED-4DB2-BD59-A6C34878D82A}">
                    <a16:rowId xmlns:a16="http://schemas.microsoft.com/office/drawing/2014/main" val="10000"/>
                  </a:ext>
                </a:extLst>
              </a:tr>
              <a:tr h="385581">
                <a:tc>
                  <a:txBody>
                    <a:bodyPr/>
                    <a:lstStyle/>
                    <a:p>
                      <a:r>
                        <a:rPr lang="en-US" sz="1100" dirty="0">
                          <a:solidFill>
                            <a:schemeClr val="tx1"/>
                          </a:solidFill>
                        </a:rPr>
                        <a:t>Break exploitation techniques</a:t>
                      </a:r>
                    </a:p>
                  </a:txBody>
                  <a:tcPr marT="0" marB="0" anchor="ctr">
                    <a:lnL w="12700" cmpd="sng">
                      <a:noFill/>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l"/>
                      <a:r>
                        <a:rPr lang="en-US" sz="1100" dirty="0">
                          <a:solidFill>
                            <a:schemeClr val="tx1"/>
                          </a:solidFill>
                        </a:rPr>
                        <a:t>Microsoft</a:t>
                      </a:r>
                      <a:r>
                        <a:rPr lang="en-US" sz="1100" baseline="0" dirty="0">
                          <a:solidFill>
                            <a:schemeClr val="tx1"/>
                          </a:solidFill>
                        </a:rPr>
                        <a:t> </a:t>
                      </a:r>
                      <a:r>
                        <a:rPr lang="en-US" sz="1100" dirty="0">
                          <a:solidFill>
                            <a:schemeClr val="tx1"/>
                          </a:solidFill>
                        </a:rPr>
                        <a:t>Edge on </a:t>
                      </a:r>
                      <a:r>
                        <a:rPr lang="en-US" sz="1100" kern="1200" dirty="0">
                          <a:solidFill>
                            <a:schemeClr val="tx1"/>
                          </a:solidFill>
                          <a:latin typeface="+mn-lt"/>
                          <a:ea typeface="+mn-ea"/>
                          <a:cs typeface="+mn-cs"/>
                        </a:rPr>
                        <a:t>Windows</a:t>
                      </a:r>
                      <a:r>
                        <a:rPr lang="en-US" sz="1100" dirty="0">
                          <a:solidFill>
                            <a:schemeClr val="tx1"/>
                          </a:solidFill>
                        </a:rPr>
                        <a:t> 10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100" dirty="0">
                          <a:solidFill>
                            <a:schemeClr val="tx1"/>
                          </a:solidFill>
                        </a:rPr>
                        <a:t>July, 2015 (Windows 10 RTM)</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5" name="Rounded Rectangle 24"/>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Heap spraying is a standard technique used by nearly every browser exploit</a:t>
            </a:r>
          </a:p>
        </p:txBody>
      </p:sp>
    </p:spTree>
    <p:extLst>
      <p:ext uri="{BB962C8B-B14F-4D97-AF65-F5344CB8AC3E}">
        <p14:creationId xmlns:p14="http://schemas.microsoft.com/office/powerpoint/2010/main" val="252515656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0" y="4089368"/>
            <a:ext cx="12146836" cy="17494"/>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sz="4400" dirty="0"/>
              <a:t>Memory Garbage Collection (</a:t>
            </a:r>
            <a:r>
              <a:rPr lang="en-US" sz="4400" dirty="0" err="1"/>
              <a:t>MemGC</a:t>
            </a:r>
            <a:r>
              <a:rPr lang="en-US" sz="4400" dirty="0"/>
              <a:t>)</a:t>
            </a:r>
          </a:p>
        </p:txBody>
      </p:sp>
      <p:sp>
        <p:nvSpPr>
          <p:cNvPr id="6" name="Rectangle 5"/>
          <p:cNvSpPr/>
          <p:nvPr/>
        </p:nvSpPr>
        <p:spPr bwMode="auto">
          <a:xfrm>
            <a:off x="457200" y="4535542"/>
            <a:ext cx="4131205" cy="12477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MemGC</a:t>
            </a: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is a conservative garbage collector (GC) for our DOM engine that makes DOM use after free issues non-exploitable</a:t>
            </a:r>
          </a:p>
        </p:txBody>
      </p:sp>
      <p:sp>
        <p:nvSpPr>
          <p:cNvPr id="9" name="Oval 8"/>
          <p:cNvSpPr/>
          <p:nvPr/>
        </p:nvSpPr>
        <p:spPr>
          <a:xfrm>
            <a:off x="2155707" y="3865845"/>
            <a:ext cx="396628" cy="387927"/>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prstClr val="white"/>
              </a:solidFill>
              <a:effectLst/>
              <a:uLnTx/>
              <a:uFillTx/>
            </a:endParaRPr>
          </a:p>
        </p:txBody>
      </p:sp>
      <p:sp>
        <p:nvSpPr>
          <p:cNvPr id="10" name="Rectangle 9"/>
          <p:cNvSpPr/>
          <p:nvPr/>
        </p:nvSpPr>
        <p:spPr>
          <a:xfrm>
            <a:off x="987038" y="1940716"/>
            <a:ext cx="2733966" cy="61883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solidFill>
                <a:effectLst/>
                <a:uLnTx/>
                <a:uFillTx/>
              </a:rPr>
              <a:t>// 1. Allocate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solidFill>
                <a:effectLst/>
                <a:uLnTx/>
                <a:uFillTx/>
              </a:rPr>
              <a:t>p = new </a:t>
            </a:r>
            <a:r>
              <a:rPr kumimoji="0" lang="en-US" sz="1300" b="0" i="0" u="none" strike="noStrike" kern="0" cap="none" spc="0" normalizeH="0" baseline="0" noProof="0" dirty="0" err="1">
                <a:ln>
                  <a:noFill/>
                </a:ln>
                <a:solidFill>
                  <a:prstClr val="black"/>
                </a:solidFill>
                <a:effectLst/>
                <a:uLnTx/>
                <a:uFillTx/>
              </a:rPr>
              <a:t>COptionElement</a:t>
            </a:r>
            <a:r>
              <a:rPr kumimoji="0" lang="en-US" sz="1300" b="0" i="0" u="none" strike="noStrike" kern="0" cap="none" spc="0" normalizeH="0" baseline="0" noProof="0" dirty="0">
                <a:ln>
                  <a:noFill/>
                </a:ln>
                <a:solidFill>
                  <a:prstClr val="black"/>
                </a:solidFill>
                <a:effectLst/>
                <a:uLnTx/>
                <a:uFillTx/>
              </a:rPr>
              <a:t>();</a:t>
            </a:r>
          </a:p>
        </p:txBody>
      </p:sp>
      <p:cxnSp>
        <p:nvCxnSpPr>
          <p:cNvPr id="11" name="Straight Connector 10"/>
          <p:cNvCxnSpPr>
            <a:stCxn id="9" idx="0"/>
            <a:endCxn id="10" idx="2"/>
          </p:cNvCxnSpPr>
          <p:nvPr/>
        </p:nvCxnSpPr>
        <p:spPr>
          <a:xfrm flipV="1">
            <a:off x="2354021" y="2559552"/>
            <a:ext cx="0" cy="1306293"/>
          </a:xfrm>
          <a:prstGeom prst="line">
            <a:avLst/>
          </a:prstGeom>
          <a:noFill/>
          <a:ln w="19050" cap="flat" cmpd="sng" algn="ctr">
            <a:solidFill>
              <a:sysClr val="windowText" lastClr="000000"/>
            </a:solidFill>
            <a:prstDash val="solid"/>
            <a:miter lim="800000"/>
          </a:ln>
          <a:effectLst/>
        </p:spPr>
      </p:cxnSp>
      <p:sp>
        <p:nvSpPr>
          <p:cNvPr id="13" name="Oval 12"/>
          <p:cNvSpPr/>
          <p:nvPr/>
        </p:nvSpPr>
        <p:spPr>
          <a:xfrm>
            <a:off x="9360916" y="3853235"/>
            <a:ext cx="380999" cy="387927"/>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prstClr val="white"/>
              </a:solidFill>
              <a:effectLst/>
              <a:uLnTx/>
              <a:uFillTx/>
            </a:endParaRPr>
          </a:p>
        </p:txBody>
      </p:sp>
      <p:sp>
        <p:nvSpPr>
          <p:cNvPr id="14" name="Rectangle 13"/>
          <p:cNvSpPr/>
          <p:nvPr/>
        </p:nvSpPr>
        <p:spPr>
          <a:xfrm>
            <a:off x="8184433" y="2059330"/>
            <a:ext cx="2733966" cy="61883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solidFill>
                <a:effectLst/>
                <a:uLnTx/>
                <a:uFillTx/>
              </a:rPr>
              <a:t>// 4. Use “freed”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solidFill>
                <a:effectLst/>
                <a:uLnTx/>
                <a:uFillTx/>
              </a:rPr>
              <a:t>p-&gt;Foo();</a:t>
            </a:r>
          </a:p>
        </p:txBody>
      </p:sp>
      <p:cxnSp>
        <p:nvCxnSpPr>
          <p:cNvPr id="15" name="Straight Connector 14"/>
          <p:cNvCxnSpPr>
            <a:stCxn id="13" idx="0"/>
            <a:endCxn id="14" idx="2"/>
          </p:cNvCxnSpPr>
          <p:nvPr/>
        </p:nvCxnSpPr>
        <p:spPr>
          <a:xfrm flipV="1">
            <a:off x="9551416" y="2678166"/>
            <a:ext cx="0" cy="1175069"/>
          </a:xfrm>
          <a:prstGeom prst="line">
            <a:avLst/>
          </a:prstGeom>
          <a:noFill/>
          <a:ln w="19050" cap="flat" cmpd="sng" algn="ctr">
            <a:solidFill>
              <a:sysClr val="windowText" lastClr="000000"/>
            </a:solidFill>
            <a:prstDash val="solid"/>
            <a:miter lim="800000"/>
          </a:ln>
          <a:effectLst/>
        </p:spPr>
      </p:cxnSp>
      <p:sp>
        <p:nvSpPr>
          <p:cNvPr id="17" name="Oval 16"/>
          <p:cNvSpPr/>
          <p:nvPr/>
        </p:nvSpPr>
        <p:spPr>
          <a:xfrm>
            <a:off x="6827837" y="3859984"/>
            <a:ext cx="394863" cy="387927"/>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prstClr val="white"/>
              </a:solidFill>
              <a:effectLst/>
              <a:uLnTx/>
              <a:uFillTx/>
            </a:endParaRPr>
          </a:p>
        </p:txBody>
      </p:sp>
      <p:sp>
        <p:nvSpPr>
          <p:cNvPr id="18" name="Rectangle 17"/>
          <p:cNvSpPr/>
          <p:nvPr/>
        </p:nvSpPr>
        <p:spPr>
          <a:xfrm>
            <a:off x="4802515" y="4535544"/>
            <a:ext cx="2894638" cy="849963"/>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rgbClr val="FF0000"/>
                </a:solidFill>
                <a:effectLst/>
                <a:uLnTx/>
                <a:uFillTx/>
              </a:rPr>
              <a:t>Attacker cannot replace the object state because the object has never been freed</a:t>
            </a:r>
          </a:p>
        </p:txBody>
      </p:sp>
      <p:cxnSp>
        <p:nvCxnSpPr>
          <p:cNvPr id="19" name="Straight Connector 18"/>
          <p:cNvCxnSpPr>
            <a:stCxn id="17" idx="4"/>
          </p:cNvCxnSpPr>
          <p:nvPr/>
        </p:nvCxnSpPr>
        <p:spPr>
          <a:xfrm flipH="1">
            <a:off x="7025268" y="4247911"/>
            <a:ext cx="1" cy="287631"/>
          </a:xfrm>
          <a:prstGeom prst="line">
            <a:avLst/>
          </a:prstGeom>
          <a:solidFill>
            <a:sysClr val="window" lastClr="FFFFFF"/>
          </a:solidFill>
          <a:ln w="19050" cap="flat" cmpd="sng" algn="ctr">
            <a:solidFill>
              <a:srgbClr val="ED7D31"/>
            </a:solidFill>
            <a:prstDash val="solid"/>
            <a:miter lim="800000"/>
          </a:ln>
          <a:effectLst/>
        </p:spPr>
      </p:cxnSp>
      <p:cxnSp>
        <p:nvCxnSpPr>
          <p:cNvPr id="21" name="Straight Connector 20"/>
          <p:cNvCxnSpPr>
            <a:stCxn id="13" idx="4"/>
          </p:cNvCxnSpPr>
          <p:nvPr/>
        </p:nvCxnSpPr>
        <p:spPr>
          <a:xfrm flipH="1">
            <a:off x="9551415" y="4241162"/>
            <a:ext cx="1" cy="294380"/>
          </a:xfrm>
          <a:prstGeom prst="line">
            <a:avLst/>
          </a:prstGeom>
          <a:solidFill>
            <a:sysClr val="window" lastClr="FFFFFF"/>
          </a:solidFill>
          <a:ln w="19050" cap="flat" cmpd="sng" algn="ctr">
            <a:solidFill>
              <a:srgbClr val="ED7D31"/>
            </a:solidFill>
            <a:prstDash val="solid"/>
            <a:miter lim="800000"/>
          </a:ln>
          <a:effectLst/>
        </p:spPr>
      </p:cxnSp>
      <p:sp>
        <p:nvSpPr>
          <p:cNvPr id="22" name="Rectangle 21"/>
          <p:cNvSpPr/>
          <p:nvPr/>
        </p:nvSpPr>
        <p:spPr>
          <a:xfrm>
            <a:off x="7896928" y="4535543"/>
            <a:ext cx="4249908" cy="849963"/>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rgbClr val="FF0000"/>
                </a:solidFill>
                <a:effectLst/>
                <a:uLnTx/>
                <a:uFillTx/>
              </a:rPr>
              <a:t>“Dangling” object is in a guaranteed zeroed state which will lead to a safe NULL dereference or make it otherwise non-exploitable</a:t>
            </a:r>
          </a:p>
        </p:txBody>
      </p:sp>
      <p:sp>
        <p:nvSpPr>
          <p:cNvPr id="27" name="Oval 26"/>
          <p:cNvSpPr/>
          <p:nvPr/>
        </p:nvSpPr>
        <p:spPr>
          <a:xfrm>
            <a:off x="4136103" y="3879432"/>
            <a:ext cx="390418" cy="387927"/>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prstClr val="white"/>
              </a:solidFill>
              <a:effectLst/>
              <a:uLnTx/>
              <a:uFillTx/>
            </a:endParaRPr>
          </a:p>
        </p:txBody>
      </p:sp>
      <p:sp>
        <p:nvSpPr>
          <p:cNvPr id="28" name="Rectangle 27"/>
          <p:cNvSpPr/>
          <p:nvPr/>
        </p:nvSpPr>
        <p:spPr>
          <a:xfrm>
            <a:off x="2853090" y="2906855"/>
            <a:ext cx="2956444" cy="77323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solidFill>
                <a:effectLst/>
                <a:uLnTx/>
                <a:uFillTx/>
              </a:rPr>
              <a:t>// 2. Zero object, but don’t free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err="1">
                <a:ln>
                  <a:noFill/>
                </a:ln>
                <a:solidFill>
                  <a:prstClr val="black"/>
                </a:solidFill>
                <a:effectLst/>
                <a:uLnTx/>
                <a:uFillTx/>
              </a:rPr>
              <a:t>ZeroMemory</a:t>
            </a:r>
            <a:r>
              <a:rPr kumimoji="0" lang="en-US" sz="1300" b="0" i="0" u="none" strike="noStrike" kern="0" cap="none" spc="0" normalizeH="0" baseline="0" noProof="0" dirty="0">
                <a:ln>
                  <a:noFill/>
                </a:ln>
                <a:solidFill>
                  <a:prstClr val="black"/>
                </a:solidFill>
                <a:effectLst/>
                <a:uLnTx/>
                <a:uFillTx/>
              </a:rPr>
              <a:t>(p, </a:t>
            </a:r>
            <a:r>
              <a:rPr kumimoji="0" lang="en-US" sz="1300" b="0" i="0" u="none" strike="noStrike" kern="0" cap="none" spc="0" normalizeH="0" baseline="0" noProof="0" dirty="0" err="1">
                <a:ln>
                  <a:noFill/>
                </a:ln>
                <a:solidFill>
                  <a:prstClr val="black"/>
                </a:solidFill>
                <a:effectLst/>
                <a:uLnTx/>
                <a:uFillTx/>
              </a:rPr>
              <a:t>sizeof</a:t>
            </a:r>
            <a:r>
              <a:rPr kumimoji="0" lang="en-US" sz="1300" b="0" i="0" u="none" strike="noStrike" kern="0" cap="none" spc="0" normalizeH="0" baseline="0" noProof="0" dirty="0">
                <a:ln>
                  <a:noFill/>
                </a:ln>
                <a:solidFill>
                  <a:prstClr val="black"/>
                </a:solidFill>
                <a:effectLst/>
                <a:uLnTx/>
                <a:uFillTx/>
              </a:rPr>
              <a:t>(T));</a:t>
            </a:r>
          </a:p>
        </p:txBody>
      </p:sp>
      <p:cxnSp>
        <p:nvCxnSpPr>
          <p:cNvPr id="29" name="Straight Connector 28"/>
          <p:cNvCxnSpPr>
            <a:stCxn id="27" idx="0"/>
            <a:endCxn id="28" idx="2"/>
          </p:cNvCxnSpPr>
          <p:nvPr/>
        </p:nvCxnSpPr>
        <p:spPr>
          <a:xfrm flipV="1">
            <a:off x="4331312" y="3680091"/>
            <a:ext cx="0" cy="199341"/>
          </a:xfrm>
          <a:prstGeom prst="line">
            <a:avLst/>
          </a:prstGeom>
          <a:noFill/>
          <a:ln w="19050" cap="flat" cmpd="sng" algn="ctr">
            <a:solidFill>
              <a:sysClr val="windowText" lastClr="000000"/>
            </a:solidFill>
            <a:prstDash val="solid"/>
            <a:miter lim="800000"/>
          </a:ln>
          <a:effectLst/>
        </p:spPr>
      </p:cxnSp>
      <p:sp>
        <p:nvSpPr>
          <p:cNvPr id="31" name="Oval 30"/>
          <p:cNvSpPr/>
          <p:nvPr/>
        </p:nvSpPr>
        <p:spPr>
          <a:xfrm>
            <a:off x="5995228" y="3859984"/>
            <a:ext cx="383808" cy="387927"/>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prstClr val="white"/>
              </a:solidFill>
              <a:effectLst/>
              <a:uLnTx/>
              <a:uFillTx/>
            </a:endParaRPr>
          </a:p>
        </p:txBody>
      </p:sp>
      <p:sp>
        <p:nvSpPr>
          <p:cNvPr id="32" name="Rectangle 31"/>
          <p:cNvSpPr/>
          <p:nvPr/>
        </p:nvSpPr>
        <p:spPr>
          <a:xfrm>
            <a:off x="4588405" y="1838160"/>
            <a:ext cx="3173682" cy="87934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black"/>
                </a:solidFill>
                <a:effectLst/>
                <a:uLnTx/>
                <a:uFillTx/>
              </a:rPr>
              <a:t>// 3. Garbage collection phase frees all objects with no references (stack, registers, heap)</a:t>
            </a:r>
          </a:p>
        </p:txBody>
      </p:sp>
      <p:cxnSp>
        <p:nvCxnSpPr>
          <p:cNvPr id="33" name="Straight Connector 32"/>
          <p:cNvCxnSpPr>
            <a:stCxn id="31" idx="0"/>
            <a:endCxn id="32" idx="2"/>
          </p:cNvCxnSpPr>
          <p:nvPr/>
        </p:nvCxnSpPr>
        <p:spPr>
          <a:xfrm flipH="1" flipV="1">
            <a:off x="6175246" y="2717508"/>
            <a:ext cx="11886" cy="1142476"/>
          </a:xfrm>
          <a:prstGeom prst="line">
            <a:avLst/>
          </a:prstGeom>
          <a:noFill/>
          <a:ln w="19050" cap="flat" cmpd="sng" algn="ctr">
            <a:solidFill>
              <a:sysClr val="windowText" lastClr="000000"/>
            </a:solidFill>
            <a:prstDash val="solid"/>
            <a:miter lim="800000"/>
          </a:ln>
          <a:effectLst/>
        </p:spPr>
      </p:cxnSp>
      <p:graphicFrame>
        <p:nvGraphicFramePr>
          <p:cNvPr id="62" name="Table 61"/>
          <p:cNvGraphicFramePr>
            <a:graphicFrameLocks noGrp="1"/>
          </p:cNvGraphicFramePr>
          <p:nvPr>
            <p:extLst/>
          </p:nvPr>
        </p:nvGraphicFramePr>
        <p:xfrm>
          <a:off x="457200" y="6129957"/>
          <a:ext cx="11522075" cy="778349"/>
        </p:xfrm>
        <a:graphic>
          <a:graphicData uri="http://schemas.openxmlformats.org/drawingml/2006/table">
            <a:tbl>
              <a:tblPr firstRow="1" bandRow="1">
                <a:tableStyleId>{793D81CF-94F2-401A-BA57-92F5A7B2D0C5}</a:tableStyleId>
              </a:tblPr>
              <a:tblGrid>
                <a:gridCol w="2560637">
                  <a:extLst>
                    <a:ext uri="{9D8B030D-6E8A-4147-A177-3AD203B41FA5}">
                      <a16:colId xmlns:a16="http://schemas.microsoft.com/office/drawing/2014/main" val="20000"/>
                    </a:ext>
                  </a:extLst>
                </a:gridCol>
                <a:gridCol w="4480719">
                  <a:extLst>
                    <a:ext uri="{9D8B030D-6E8A-4147-A177-3AD203B41FA5}">
                      <a16:colId xmlns:a16="http://schemas.microsoft.com/office/drawing/2014/main" val="20001"/>
                    </a:ext>
                  </a:extLst>
                </a:gridCol>
                <a:gridCol w="4480719">
                  <a:extLst>
                    <a:ext uri="{9D8B030D-6E8A-4147-A177-3AD203B41FA5}">
                      <a16:colId xmlns:a16="http://schemas.microsoft.com/office/drawing/2014/main" val="20002"/>
                    </a:ext>
                  </a:extLst>
                </a:gridCol>
              </a:tblGrid>
              <a:tr h="392768">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Tactic</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30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Applies To</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First</a:t>
                      </a:r>
                      <a:r>
                        <a:rPr lang="en-US" sz="1300" b="1" baseline="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 Shipped</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50"/>
                    </a:solidFill>
                  </a:tcPr>
                </a:tc>
                <a:extLst>
                  <a:ext uri="{0D108BD9-81ED-4DB2-BD59-A6C34878D82A}">
                    <a16:rowId xmlns:a16="http://schemas.microsoft.com/office/drawing/2014/main" val="10000"/>
                  </a:ext>
                </a:extLst>
              </a:tr>
              <a:tr h="385581">
                <a:tc>
                  <a:txBody>
                    <a:bodyPr/>
                    <a:lstStyle/>
                    <a:p>
                      <a:r>
                        <a:rPr lang="en-US" sz="1100" dirty="0">
                          <a:solidFill>
                            <a:schemeClr val="tx1"/>
                          </a:solidFill>
                          <a:latin typeface="+mn-lt"/>
                          <a:cs typeface="Segoe UI Semibold" panose="020B0702040204020203" pitchFamily="34" charset="0"/>
                        </a:rPr>
                        <a:t>Eliminate vulnerabilities</a:t>
                      </a:r>
                    </a:p>
                  </a:txBody>
                  <a:tcPr marT="0" marB="0" anchor="ctr">
                    <a:lnL w="12700" cmpd="sng">
                      <a:noFill/>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l"/>
                      <a:r>
                        <a:rPr lang="en-US" sz="1100" dirty="0">
                          <a:solidFill>
                            <a:schemeClr val="tx1"/>
                          </a:solidFill>
                          <a:latin typeface="+mn-lt"/>
                          <a:cs typeface="Segoe UI Semibold" panose="020B0702040204020203" pitchFamily="34" charset="0"/>
                        </a:rPr>
                        <a:t>Microsoft Edge on Windows 10;</a:t>
                      </a:r>
                      <a:r>
                        <a:rPr lang="en-US" sz="1100" baseline="0" dirty="0">
                          <a:solidFill>
                            <a:schemeClr val="tx1"/>
                          </a:solidFill>
                          <a:latin typeface="+mn-lt"/>
                          <a:cs typeface="Segoe UI Semibold" panose="020B0702040204020203" pitchFamily="34" charset="0"/>
                        </a:rPr>
                        <a:t> </a:t>
                      </a:r>
                      <a:r>
                        <a:rPr lang="en-US" sz="1100" dirty="0">
                          <a:solidFill>
                            <a:schemeClr val="tx1"/>
                          </a:solidFill>
                          <a:latin typeface="+mn-lt"/>
                          <a:cs typeface="Segoe UI Semibold" panose="020B0702040204020203" pitchFamily="34" charset="0"/>
                        </a:rPr>
                        <a:t>IE11 on Windows 7+ (as of 10/2015)</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100" dirty="0">
                          <a:solidFill>
                            <a:schemeClr val="tx1"/>
                          </a:solidFill>
                          <a:latin typeface="+mn-lt"/>
                          <a:cs typeface="Segoe UI Semibold" panose="020B0702040204020203" pitchFamily="34" charset="0"/>
                        </a:rPr>
                        <a:t>July, 2015 (Windows 10 RTM)</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4" name="Rounded Rectangle 33"/>
          <p:cNvSpPr/>
          <p:nvPr/>
        </p:nvSpPr>
        <p:spPr bwMode="auto">
          <a:xfrm>
            <a:off x="248957" y="889591"/>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70" normalizeH="0" baseline="0" noProof="0" dirty="0">
                <a:ln>
                  <a:noFill/>
                </a:ln>
                <a:solidFill>
                  <a:schemeClr val="tx1"/>
                </a:solidFill>
                <a:effectLst/>
                <a:uLnTx/>
                <a:uFillTx/>
                <a:ea typeface="Segoe UI" pitchFamily="34" charset="0"/>
                <a:cs typeface="Segoe UI" pitchFamily="34" charset="0"/>
              </a:rPr>
              <a:t>The vast majority of remaining use after free issues were in our DOM engine, due to dangling pointers on the heap</a:t>
            </a:r>
          </a:p>
        </p:txBody>
      </p:sp>
    </p:spTree>
    <p:extLst>
      <p:ext uri="{BB962C8B-B14F-4D97-AF65-F5344CB8AC3E}">
        <p14:creationId xmlns:p14="http://schemas.microsoft.com/office/powerpoint/2010/main" val="332878092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solidFill>
                  <a:schemeClr val="tx2"/>
                </a:solidFill>
              </a:rPr>
              <a:t>Microsoft Edge: Attack </a:t>
            </a:r>
            <a:r>
              <a:rPr lang="en-US" sz="4400" dirty="0"/>
              <a:t>surface reduction</a:t>
            </a:r>
          </a:p>
        </p:txBody>
      </p:sp>
      <p:sp>
        <p:nvSpPr>
          <p:cNvPr id="6" name="Text Placeholder 3"/>
          <p:cNvSpPr txBox="1">
            <a:spLocks/>
          </p:cNvSpPr>
          <p:nvPr/>
        </p:nvSpPr>
        <p:spPr>
          <a:xfrm>
            <a:off x="731837" y="1668462"/>
            <a:ext cx="11201400" cy="3124759"/>
          </a:xfrm>
          <a:prstGeom prst="rect">
            <a:avLst/>
          </a:prstGeom>
        </p:spPr>
        <p:txBody>
          <a:bodyPr lIns="0" rIns="0"/>
          <a:lstStyle>
            <a:lvl1pPr marL="225425" indent="-225425" algn="l" defTabSz="1219170" rtl="0" eaLnBrk="1" latinLnBrk="0" hangingPunct="1">
              <a:lnSpc>
                <a:spcPct val="85000"/>
              </a:lnSpc>
              <a:spcBef>
                <a:spcPts val="3200"/>
              </a:spcBef>
              <a:spcAft>
                <a:spcPts val="0"/>
              </a:spcAft>
              <a:buClr>
                <a:schemeClr val="tx2">
                  <a:lumMod val="60000"/>
                  <a:lumOff val="40000"/>
                </a:schemeClr>
              </a:buClr>
              <a:buSzPct val="100000"/>
              <a:buFont typeface="Wingdings" pitchFamily="2" charset="2"/>
              <a:buChar char="§"/>
              <a:defRPr sz="2800" kern="1200" spc="0" baseline="0">
                <a:solidFill>
                  <a:schemeClr val="tx1"/>
                </a:solidFill>
                <a:latin typeface="+mn-lt"/>
                <a:ea typeface="Segoe UI Light" panose="020B0502040204020203" pitchFamily="34" charset="0"/>
                <a:cs typeface="Segoe UI" panose="020B0502040204020203" pitchFamily="34" charset="0"/>
              </a:defRPr>
            </a:lvl1pPr>
            <a:lvl2pPr marL="463550" indent="-238125" algn="l" defTabSz="1219170" rtl="0" eaLnBrk="1" latinLnBrk="0" hangingPunct="1">
              <a:lnSpc>
                <a:spcPct val="85000"/>
              </a:lnSpc>
              <a:spcBef>
                <a:spcPts val="800"/>
              </a:spcBef>
              <a:spcAft>
                <a:spcPts val="0"/>
              </a:spcAft>
              <a:buClr>
                <a:schemeClr val="tx2">
                  <a:lumMod val="60000"/>
                  <a:lumOff val="40000"/>
                </a:schemeClr>
              </a:buClr>
              <a:buSzPct val="100000"/>
              <a:buFont typeface="Wingdings" panose="05000000000000000000" pitchFamily="2" charset="2"/>
              <a:buChar char="ü"/>
              <a:defRPr sz="2800" kern="1200" spc="0" baseline="0">
                <a:solidFill>
                  <a:schemeClr val="tx1"/>
                </a:solidFill>
                <a:latin typeface="+mn-lt"/>
                <a:ea typeface="Segoe UI Light" panose="020B0502040204020203" pitchFamily="34" charset="0"/>
                <a:cs typeface="Segoe UI" panose="020B0502040204020203" pitchFamily="34" charset="0"/>
              </a:defRPr>
            </a:lvl2pPr>
            <a:lvl3pPr marL="688975" indent="-225425" algn="l" defTabSz="1219170" rtl="0" eaLnBrk="1" latinLnBrk="0" hangingPunct="1">
              <a:lnSpc>
                <a:spcPct val="85000"/>
              </a:lnSpc>
              <a:spcBef>
                <a:spcPts val="800"/>
              </a:spcBef>
              <a:spcAft>
                <a:spcPts val="0"/>
              </a:spcAft>
              <a:buClr>
                <a:schemeClr val="tx2">
                  <a:lumMod val="60000"/>
                  <a:lumOff val="40000"/>
                </a:schemeClr>
              </a:buClr>
              <a:buFont typeface="Courier New" panose="02070309020205020404" pitchFamily="49" charset="0"/>
              <a:buChar char="o"/>
              <a:defRPr sz="2800" kern="1200" spc="0" baseline="0">
                <a:solidFill>
                  <a:schemeClr val="tx1"/>
                </a:solidFill>
                <a:latin typeface="+mn-lt"/>
                <a:ea typeface="Segoe UI Light" panose="020B0502040204020203" pitchFamily="34" charset="0"/>
                <a:cs typeface="Segoe UI" panose="020B0502040204020203" pitchFamily="34" charset="0"/>
              </a:defRPr>
            </a:lvl3pPr>
            <a:lvl4pPr marL="914400" indent="-225425" algn="l" defTabSz="1219170" rtl="0" eaLnBrk="1" latinLnBrk="0" hangingPunct="1">
              <a:lnSpc>
                <a:spcPct val="85000"/>
              </a:lnSpc>
              <a:spcBef>
                <a:spcPts val="800"/>
              </a:spcBef>
              <a:spcAft>
                <a:spcPts val="0"/>
              </a:spcAft>
              <a:buClr>
                <a:schemeClr val="tx2">
                  <a:lumMod val="60000"/>
                  <a:lumOff val="40000"/>
                </a:schemeClr>
              </a:buClr>
              <a:buFont typeface="Wingdings" panose="05000000000000000000" pitchFamily="2" charset="2"/>
              <a:buChar char="Ø"/>
              <a:defRPr sz="2800" kern="1200" spc="0" baseline="0">
                <a:solidFill>
                  <a:schemeClr val="tx1"/>
                </a:solidFill>
                <a:latin typeface="+mn-lt"/>
                <a:ea typeface="Segoe UI Light" panose="020B0502040204020203" pitchFamily="34" charset="0"/>
                <a:cs typeface="Segoe UI" panose="020B0502040204020203" pitchFamily="34" charset="0"/>
              </a:defRPr>
            </a:lvl4pPr>
            <a:lvl5pPr marL="1139825" indent="-225425" algn="l" defTabSz="1219170" rtl="0" eaLnBrk="1" latinLnBrk="0" hangingPunct="1">
              <a:lnSpc>
                <a:spcPct val="85000"/>
              </a:lnSpc>
              <a:spcBef>
                <a:spcPts val="800"/>
              </a:spcBef>
              <a:spcAft>
                <a:spcPts val="0"/>
              </a:spcAft>
              <a:buClr>
                <a:schemeClr val="tx2">
                  <a:lumMod val="60000"/>
                  <a:lumOff val="40000"/>
                </a:schemeClr>
              </a:buClr>
              <a:buFont typeface="Wingdings" panose="05000000000000000000" pitchFamily="2" charset="2"/>
              <a:buChar char="v"/>
              <a:tabLst/>
              <a:defRPr sz="2800" kern="1200" spc="0" baseline="0">
                <a:solidFill>
                  <a:schemeClr val="tx1"/>
                </a:solidFill>
                <a:latin typeface="+mn-lt"/>
                <a:ea typeface="Segoe UI Light" panose="020B0502040204020203" pitchFamily="34" charset="0"/>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a:t>
            </a: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hlinkClick r:id="rId3"/>
              </a:rPr>
              <a:t>legacy document modes</a:t>
            </a:r>
            <a:endPar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legacy script engines (VBScript, JScript)</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Vector Markup Language (VML)</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Toolbars</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Browser Helper Objects (BHOs)</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ActiveX controls</a:t>
            </a:r>
          </a:p>
        </p:txBody>
      </p:sp>
      <p:sp>
        <p:nvSpPr>
          <p:cNvPr id="7" name="Rectangle 6"/>
          <p:cNvSpPr/>
          <p:nvPr/>
        </p:nvSpPr>
        <p:spPr bwMode="auto">
          <a:xfrm>
            <a:off x="274637" y="5131406"/>
            <a:ext cx="11889566" cy="6858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36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Tons of code was removed as a result!</a:t>
            </a:r>
          </a:p>
        </p:txBody>
      </p:sp>
      <p:graphicFrame>
        <p:nvGraphicFramePr>
          <p:cNvPr id="8" name="Table 7"/>
          <p:cNvGraphicFramePr>
            <a:graphicFrameLocks noGrp="1"/>
          </p:cNvGraphicFramePr>
          <p:nvPr>
            <p:extLst/>
          </p:nvPr>
        </p:nvGraphicFramePr>
        <p:xfrm>
          <a:off x="457200" y="6129957"/>
          <a:ext cx="11522075" cy="778349"/>
        </p:xfrm>
        <a:graphic>
          <a:graphicData uri="http://schemas.openxmlformats.org/drawingml/2006/table">
            <a:tbl>
              <a:tblPr firstRow="1" bandRow="1">
                <a:tableStyleId>{793D81CF-94F2-401A-BA57-92F5A7B2D0C5}</a:tableStyleId>
              </a:tblPr>
              <a:tblGrid>
                <a:gridCol w="2560637">
                  <a:extLst>
                    <a:ext uri="{9D8B030D-6E8A-4147-A177-3AD203B41FA5}">
                      <a16:colId xmlns:a16="http://schemas.microsoft.com/office/drawing/2014/main" val="20000"/>
                    </a:ext>
                  </a:extLst>
                </a:gridCol>
                <a:gridCol w="4480719">
                  <a:extLst>
                    <a:ext uri="{9D8B030D-6E8A-4147-A177-3AD203B41FA5}">
                      <a16:colId xmlns:a16="http://schemas.microsoft.com/office/drawing/2014/main" val="20001"/>
                    </a:ext>
                  </a:extLst>
                </a:gridCol>
                <a:gridCol w="4480719">
                  <a:extLst>
                    <a:ext uri="{9D8B030D-6E8A-4147-A177-3AD203B41FA5}">
                      <a16:colId xmlns:a16="http://schemas.microsoft.com/office/drawing/2014/main" val="20002"/>
                    </a:ext>
                  </a:extLst>
                </a:gridCol>
              </a:tblGrid>
              <a:tr h="392768">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Tactic</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30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Applies To</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First</a:t>
                      </a:r>
                      <a:r>
                        <a:rPr lang="en-US" sz="1300" b="1" baseline="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 Shipped</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50"/>
                    </a:solidFill>
                  </a:tcPr>
                </a:tc>
                <a:extLst>
                  <a:ext uri="{0D108BD9-81ED-4DB2-BD59-A6C34878D82A}">
                    <a16:rowId xmlns:a16="http://schemas.microsoft.com/office/drawing/2014/main" val="10000"/>
                  </a:ext>
                </a:extLst>
              </a:tr>
              <a:tr h="385581">
                <a:tc>
                  <a:txBody>
                    <a:bodyPr/>
                    <a:lstStyle/>
                    <a:p>
                      <a:r>
                        <a:rPr lang="en-US" sz="1100" dirty="0">
                          <a:solidFill>
                            <a:schemeClr val="tx1"/>
                          </a:solidFill>
                          <a:latin typeface="+mn-lt"/>
                          <a:cs typeface="Segoe UI Semibold" panose="020B0702040204020203" pitchFamily="34" charset="0"/>
                        </a:rPr>
                        <a:t>Eliminate vulnerabilities</a:t>
                      </a:r>
                    </a:p>
                  </a:txBody>
                  <a:tcPr marT="0" marB="0" anchor="ctr">
                    <a:lnL w="12700" cmpd="sng">
                      <a:noFill/>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l"/>
                      <a:r>
                        <a:rPr lang="en-US" sz="1100" dirty="0">
                          <a:solidFill>
                            <a:schemeClr val="tx1"/>
                          </a:solidFill>
                          <a:latin typeface="+mn-lt"/>
                          <a:cs typeface="Segoe UI Semibold" panose="020B0702040204020203" pitchFamily="34" charset="0"/>
                        </a:rPr>
                        <a:t>Microsoft Edge on </a:t>
                      </a:r>
                      <a:r>
                        <a:rPr lang="en-US" sz="1100" kern="1200" dirty="0">
                          <a:solidFill>
                            <a:schemeClr val="tx1"/>
                          </a:solidFill>
                          <a:latin typeface="+mn-lt"/>
                          <a:ea typeface="+mn-ea"/>
                          <a:cs typeface="Segoe UI Semibold" panose="020B0702040204020203" pitchFamily="34" charset="0"/>
                        </a:rPr>
                        <a:t>Windows</a:t>
                      </a:r>
                      <a:r>
                        <a:rPr lang="en-US" sz="1100" dirty="0">
                          <a:solidFill>
                            <a:schemeClr val="tx1"/>
                          </a:solidFill>
                          <a:latin typeface="+mn-lt"/>
                          <a:cs typeface="Segoe UI Semibold" panose="020B0702040204020203" pitchFamily="34" charset="0"/>
                        </a:rPr>
                        <a:t> 10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100" dirty="0">
                          <a:solidFill>
                            <a:schemeClr val="tx1"/>
                          </a:solidFill>
                          <a:latin typeface="+mn-lt"/>
                          <a:cs typeface="Segoe UI Semibold" panose="020B0702040204020203" pitchFamily="34" charset="0"/>
                        </a:rPr>
                        <a:t>July, 2015 (Windows 10 RTM)</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9" name="Rounded Rectangle 8"/>
          <p:cNvSpPr/>
          <p:nvPr/>
        </p:nvSpPr>
        <p:spPr bwMode="auto">
          <a:xfrm>
            <a:off x="248957" y="889591"/>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With Microsoft Edge, we seized the opportunity to drastically reduce the attack surface exposed to the web</a:t>
            </a:r>
          </a:p>
        </p:txBody>
      </p:sp>
    </p:spTree>
    <p:extLst>
      <p:ext uri="{BB962C8B-B14F-4D97-AF65-F5344CB8AC3E}">
        <p14:creationId xmlns:p14="http://schemas.microsoft.com/office/powerpoint/2010/main" val="106539335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Code integrity &amp; image load restrictions</a:t>
            </a:r>
          </a:p>
        </p:txBody>
      </p:sp>
      <p:sp>
        <p:nvSpPr>
          <p:cNvPr id="11" name="Rectangle 10"/>
          <p:cNvSpPr/>
          <p:nvPr/>
        </p:nvSpPr>
        <p:spPr bwMode="auto">
          <a:xfrm>
            <a:off x="731836" y="5508650"/>
            <a:ext cx="6858002" cy="427012"/>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An additional benefit: these restrictions help prevent unwanted DLLs from being injected into Edge content processes</a:t>
            </a:r>
          </a:p>
        </p:txBody>
      </p:sp>
      <p:grpSp>
        <p:nvGrpSpPr>
          <p:cNvPr id="22" name="Group 21"/>
          <p:cNvGrpSpPr/>
          <p:nvPr/>
        </p:nvGrpSpPr>
        <p:grpSpPr>
          <a:xfrm>
            <a:off x="6675439" y="2214787"/>
            <a:ext cx="5303837" cy="2564951"/>
            <a:chOff x="6485648" y="2752389"/>
            <a:chExt cx="4524423" cy="1345047"/>
          </a:xfrm>
        </p:grpSpPr>
        <p:sp>
          <p:nvSpPr>
            <p:cNvPr id="18" name="Rectangle 17"/>
            <p:cNvSpPr>
              <a:spLocks/>
            </p:cNvSpPr>
            <p:nvPr/>
          </p:nvSpPr>
          <p:spPr>
            <a:xfrm>
              <a:off x="6485648" y="3110695"/>
              <a:ext cx="4524423" cy="986741"/>
            </a:xfrm>
            <a:prstGeom prst="rect">
              <a:avLst/>
            </a:prstGeom>
            <a:solidFill>
              <a:schemeClr val="bg1">
                <a:lumMod val="95000"/>
              </a:schemeClr>
            </a:solidFill>
          </p:spPr>
          <p:txBody>
            <a:bodyPr vert="horz" wrap="square" lIns="182880" tIns="91440" rIns="182880" bIns="91440" rtlCol="0">
              <a:noAutofit/>
            </a:bodyPr>
            <a:lstStyle/>
            <a:p>
              <a:pPr marL="342900" marR="0" lvl="1" indent="0" algn="ctr" defTabSz="914400" eaLnBrk="1" fontAlgn="auto" latinLnBrk="0" hangingPunct="1">
                <a:lnSpc>
                  <a:spcPct val="90000"/>
                </a:lnSpc>
                <a:spcBef>
                  <a:spcPct val="20000"/>
                </a:spcBef>
                <a:spcAft>
                  <a:spcPts val="0"/>
                </a:spcAft>
                <a:buClrTx/>
                <a:buSzPct val="90000"/>
                <a:buFontTx/>
                <a:buNone/>
                <a:tabLst/>
                <a:defRPr/>
              </a:pPr>
              <a:endParaRPr kumimoji="0" lang="en-US" sz="1800" b="0" i="0" u="none" strike="noStrike" kern="0" cap="none" spc="0" normalizeH="0" baseline="0" noProof="0" dirty="0">
                <a:ln>
                  <a:noFill/>
                </a:ln>
                <a:gradFill>
                  <a:gsLst>
                    <a:gs pos="1250">
                      <a:schemeClr val="tx1"/>
                    </a:gs>
                    <a:gs pos="100000">
                      <a:schemeClr val="tx1"/>
                    </a:gs>
                  </a:gsLst>
                  <a:lin ang="5400000" scaled="0"/>
                </a:gradFill>
                <a:effectLst/>
                <a:uLnTx/>
                <a:uFillTx/>
              </a:endParaRPr>
            </a:p>
            <a:p>
              <a:pPr marL="0" marR="0" lvl="0" indent="-123471" algn="ctr" defTabSz="914400" eaLnBrk="1" fontAlgn="auto" latinLnBrk="0" hangingPunct="1">
                <a:lnSpc>
                  <a:spcPct val="90000"/>
                </a:lnSpc>
                <a:spcBef>
                  <a:spcPct val="20000"/>
                </a:spcBef>
                <a:spcAft>
                  <a:spcPts val="0"/>
                </a:spcAft>
                <a:buClrTx/>
                <a:buSzPct val="90000"/>
                <a:buFontTx/>
                <a:buNone/>
                <a:tabLst/>
                <a:defRPr/>
              </a:pPr>
              <a:r>
                <a:rPr kumimoji="0" lang="en-US" sz="1800" b="0" i="0" u="none" strike="noStrike" kern="0" cap="none" spc="0" normalizeH="0" baseline="0" noProof="0" dirty="0">
                  <a:ln>
                    <a:noFill/>
                  </a:ln>
                  <a:gradFill>
                    <a:gsLst>
                      <a:gs pos="1250">
                        <a:schemeClr val="tx1"/>
                      </a:gs>
                      <a:gs pos="100000">
                        <a:schemeClr val="tx1"/>
                      </a:gs>
                    </a:gsLst>
                    <a:lin ang="5400000" scaled="0"/>
                  </a:gradFill>
                  <a:effectLst/>
                  <a:uLnTx/>
                  <a:uFillTx/>
                </a:rPr>
                <a:t>Only </a:t>
              </a:r>
              <a:r>
                <a:rPr kumimoji="0" lang="en-US" sz="1800" b="0" i="0" u="none" strike="noStrike" kern="0" cap="none" spc="0" normalizeH="0" baseline="0" noProof="0" dirty="0">
                  <a:ln>
                    <a:noFill/>
                  </a:ln>
                  <a:gradFill>
                    <a:gsLst>
                      <a:gs pos="1250">
                        <a:schemeClr val="tx1"/>
                      </a:gs>
                      <a:gs pos="100000">
                        <a:schemeClr val="tx1"/>
                      </a:gs>
                    </a:gsLst>
                    <a:lin ang="5400000" scaled="0"/>
                  </a:gradFill>
                  <a:effectLst/>
                  <a:uLnTx/>
                  <a:uFillTx/>
                  <a:hlinkClick r:id="rId3"/>
                </a:rPr>
                <a:t>properly signed images </a:t>
              </a:r>
              <a:r>
                <a:rPr kumimoji="0" lang="en-US" sz="1800" b="0" i="0" u="none" strike="noStrike" kern="0" cap="none" spc="0" normalizeH="0" baseline="0" noProof="0" dirty="0">
                  <a:ln>
                    <a:noFill/>
                  </a:ln>
                  <a:gradFill>
                    <a:gsLst>
                      <a:gs pos="1250">
                        <a:schemeClr val="tx1"/>
                      </a:gs>
                      <a:gs pos="100000">
                        <a:schemeClr val="tx1"/>
                      </a:gs>
                    </a:gsLst>
                    <a:lin ang="5400000" scaled="0"/>
                  </a:gradFill>
                  <a:effectLst/>
                  <a:uLnTx/>
                  <a:uFillTx/>
                </a:rPr>
                <a:t>can be loaded (Microsoft, WHQL, Store, or DRM signed)</a:t>
              </a:r>
            </a:p>
            <a:p>
              <a:pPr marL="342900" marR="0" lvl="1" indent="0" algn="ctr" defTabSz="914400" eaLnBrk="1" fontAlgn="auto" latinLnBrk="0" hangingPunct="1">
                <a:lnSpc>
                  <a:spcPct val="90000"/>
                </a:lnSpc>
                <a:spcBef>
                  <a:spcPct val="20000"/>
                </a:spcBef>
                <a:spcAft>
                  <a:spcPts val="0"/>
                </a:spcAft>
                <a:buClrTx/>
                <a:buSzPct val="90000"/>
                <a:buFontTx/>
                <a:buNone/>
                <a:tabLst/>
                <a:defRPr/>
              </a:pPr>
              <a:endParaRPr kumimoji="0" lang="en-US" sz="1800" b="0" i="0" u="none" strike="noStrike" kern="0" cap="none" spc="0" normalizeH="0" baseline="0" noProof="0" dirty="0">
                <a:ln>
                  <a:noFill/>
                </a:ln>
                <a:gradFill>
                  <a:gsLst>
                    <a:gs pos="1250">
                      <a:schemeClr val="tx1"/>
                    </a:gs>
                    <a:gs pos="100000">
                      <a:schemeClr val="tx1"/>
                    </a:gs>
                  </a:gsLst>
                  <a:lin ang="5400000" scaled="0"/>
                </a:gradFill>
                <a:effectLst/>
                <a:uLnTx/>
                <a:uFillTx/>
              </a:endParaRPr>
            </a:p>
            <a:p>
              <a:pPr marL="0" marR="0" lvl="0" indent="-123471" algn="ctr" defTabSz="914400" eaLnBrk="1" fontAlgn="auto" latinLnBrk="0" hangingPunct="1">
                <a:lnSpc>
                  <a:spcPct val="90000"/>
                </a:lnSpc>
                <a:spcBef>
                  <a:spcPct val="20000"/>
                </a:spcBef>
                <a:spcAft>
                  <a:spcPts val="0"/>
                </a:spcAft>
                <a:buClrTx/>
                <a:buSzPct val="90000"/>
                <a:buFontTx/>
                <a:buNone/>
                <a:tabLst/>
                <a:defRPr/>
              </a:pPr>
              <a:r>
                <a:rPr kumimoji="0" lang="en-US" sz="1800" b="0" i="0" u="none" strike="noStrike" kern="0" cap="none" spc="0" normalizeH="0" baseline="0" noProof="0" dirty="0">
                  <a:ln>
                    <a:noFill/>
                  </a:ln>
                  <a:gradFill>
                    <a:gsLst>
                      <a:gs pos="1250">
                        <a:schemeClr val="tx1"/>
                      </a:gs>
                      <a:gs pos="100000">
                        <a:schemeClr val="tx1"/>
                      </a:gs>
                    </a:gsLst>
                    <a:lin ang="5400000" scaled="0"/>
                  </a:gradFill>
                  <a:effectLst/>
                  <a:uLnTx/>
                  <a:uFillTx/>
                </a:rPr>
                <a:t>Binaries on remote devices (UNC/WebDAV) cannot be loaded</a:t>
              </a:r>
            </a:p>
          </p:txBody>
        </p:sp>
        <p:sp>
          <p:nvSpPr>
            <p:cNvPr id="20" name="Rectangle 19"/>
            <p:cNvSpPr/>
            <p:nvPr/>
          </p:nvSpPr>
          <p:spPr bwMode="auto">
            <a:xfrm>
              <a:off x="6485648" y="2752389"/>
              <a:ext cx="4524423" cy="3500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New restrictions on DLL loading in Edge</a:t>
              </a:r>
            </a:p>
          </p:txBody>
        </p:sp>
      </p:grpSp>
      <p:sp>
        <p:nvSpPr>
          <p:cNvPr id="23" name="Rectangle 22"/>
          <p:cNvSpPr/>
          <p:nvPr/>
        </p:nvSpPr>
        <p:spPr>
          <a:xfrm>
            <a:off x="577723" y="3959341"/>
            <a:ext cx="3783906" cy="1243866"/>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chemeClr val="tx1"/>
                    </a:gs>
                    <a:gs pos="100000">
                      <a:schemeClr val="tx1"/>
                    </a:gs>
                  </a:gsLst>
                  <a:lin ang="5400000" scaled="0"/>
                </a:gradFill>
                <a:effectLst/>
                <a:uLnTx/>
                <a:uFillTx/>
              </a:rPr>
              <a:t>Edge Browser</a:t>
            </a:r>
          </a:p>
        </p:txBody>
      </p:sp>
      <p:sp>
        <p:nvSpPr>
          <p:cNvPr id="24" name="Rectangle 23"/>
          <p:cNvSpPr/>
          <p:nvPr/>
        </p:nvSpPr>
        <p:spPr>
          <a:xfrm>
            <a:off x="638893" y="4059684"/>
            <a:ext cx="2364855" cy="80917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gradFill>
                  <a:gsLst>
                    <a:gs pos="78761">
                      <a:srgbClr val="FFFFFF"/>
                    </a:gs>
                    <a:gs pos="35000">
                      <a:srgbClr val="FFFFFF"/>
                    </a:gs>
                  </a:gsLst>
                  <a:lin ang="5400000" scaled="0"/>
                </a:gradFill>
                <a:effectLst/>
                <a:uLnTx/>
                <a:uFillTx/>
              </a:rPr>
              <a:t>Edge Content Process</a:t>
            </a:r>
          </a:p>
        </p:txBody>
      </p:sp>
      <p:cxnSp>
        <p:nvCxnSpPr>
          <p:cNvPr id="14" name="Curved Connector 13"/>
          <p:cNvCxnSpPr/>
          <p:nvPr/>
        </p:nvCxnSpPr>
        <p:spPr>
          <a:xfrm rot="5400000">
            <a:off x="1466156" y="3633945"/>
            <a:ext cx="677645" cy="107764"/>
          </a:xfrm>
          <a:prstGeom prst="curvedConnector3">
            <a:avLst>
              <a:gd name="adj1" fmla="val 50000"/>
            </a:avLst>
          </a:prstGeom>
          <a:ln w="31750"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6" name="Curved Connector 25"/>
          <p:cNvCxnSpPr/>
          <p:nvPr/>
        </p:nvCxnSpPr>
        <p:spPr>
          <a:xfrm rot="10800000" flipV="1">
            <a:off x="3155324" y="3725683"/>
            <a:ext cx="1861577" cy="586717"/>
          </a:xfrm>
          <a:prstGeom prst="curvedConnector3">
            <a:avLst>
              <a:gd name="adj1" fmla="val 50000"/>
            </a:avLst>
          </a:prstGeom>
          <a:ln w="31750"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73" name="Table 72"/>
          <p:cNvGraphicFramePr>
            <a:graphicFrameLocks noGrp="1"/>
          </p:cNvGraphicFramePr>
          <p:nvPr>
            <p:extLst/>
          </p:nvPr>
        </p:nvGraphicFramePr>
        <p:xfrm>
          <a:off x="457200" y="6129957"/>
          <a:ext cx="11522077" cy="778349"/>
        </p:xfrm>
        <a:graphic>
          <a:graphicData uri="http://schemas.openxmlformats.org/drawingml/2006/table">
            <a:tbl>
              <a:tblPr firstRow="1" bandRow="1">
                <a:tableStyleId>{793D81CF-94F2-401A-BA57-92F5A7B2D0C5}</a:tableStyleId>
              </a:tblPr>
              <a:tblGrid>
                <a:gridCol w="2560637">
                  <a:extLst>
                    <a:ext uri="{9D8B030D-6E8A-4147-A177-3AD203B41FA5}">
                      <a16:colId xmlns:a16="http://schemas.microsoft.com/office/drawing/2014/main" val="20000"/>
                    </a:ext>
                  </a:extLst>
                </a:gridCol>
                <a:gridCol w="4480720">
                  <a:extLst>
                    <a:ext uri="{9D8B030D-6E8A-4147-A177-3AD203B41FA5}">
                      <a16:colId xmlns:a16="http://schemas.microsoft.com/office/drawing/2014/main" val="20001"/>
                    </a:ext>
                  </a:extLst>
                </a:gridCol>
                <a:gridCol w="4480720">
                  <a:extLst>
                    <a:ext uri="{9D8B030D-6E8A-4147-A177-3AD203B41FA5}">
                      <a16:colId xmlns:a16="http://schemas.microsoft.com/office/drawing/2014/main" val="20002"/>
                    </a:ext>
                  </a:extLst>
                </a:gridCol>
              </a:tblGrid>
              <a:tr h="392768">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Tactic</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30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Applies To</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First</a:t>
                      </a:r>
                      <a:r>
                        <a:rPr lang="en-US" sz="1300" b="1" baseline="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 Shipped</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50"/>
                    </a:solidFill>
                  </a:tcPr>
                </a:tc>
                <a:extLst>
                  <a:ext uri="{0D108BD9-81ED-4DB2-BD59-A6C34878D82A}">
                    <a16:rowId xmlns:a16="http://schemas.microsoft.com/office/drawing/2014/main" val="10000"/>
                  </a:ext>
                </a:extLst>
              </a:tr>
              <a:tr h="385581">
                <a:tc>
                  <a:txBody>
                    <a:bodyPr/>
                    <a:lstStyle/>
                    <a:p>
                      <a:r>
                        <a:rPr lang="en-US" sz="1100" dirty="0">
                          <a:solidFill>
                            <a:schemeClr val="tx1"/>
                          </a:solidFill>
                          <a:latin typeface="+mn-lt"/>
                          <a:cs typeface="Segoe UI Semibold" panose="020B0702040204020203" pitchFamily="34" charset="0"/>
                        </a:rPr>
                        <a:t>Break exploitation techniques</a:t>
                      </a:r>
                    </a:p>
                  </a:txBody>
                  <a:tcPr marT="0" marB="0" anchor="ctr">
                    <a:lnL w="12700" cmpd="sng">
                      <a:noFill/>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l"/>
                      <a:r>
                        <a:rPr lang="en-US" sz="1100" dirty="0">
                          <a:solidFill>
                            <a:schemeClr val="tx1"/>
                          </a:solidFill>
                          <a:latin typeface="+mn-lt"/>
                          <a:cs typeface="Segoe UI Semibold" panose="020B0702040204020203" pitchFamily="34" charset="0"/>
                        </a:rPr>
                        <a:t>Edge on </a:t>
                      </a:r>
                      <a:r>
                        <a:rPr lang="en-US" sz="1100" kern="1200" dirty="0">
                          <a:solidFill>
                            <a:schemeClr val="tx1"/>
                          </a:solidFill>
                          <a:latin typeface="+mn-lt"/>
                          <a:ea typeface="+mn-ea"/>
                          <a:cs typeface="Segoe UI Semibold" panose="020B0702040204020203" pitchFamily="34" charset="0"/>
                        </a:rPr>
                        <a:t>Windows</a:t>
                      </a:r>
                      <a:r>
                        <a:rPr lang="en-US" sz="1100" dirty="0">
                          <a:solidFill>
                            <a:schemeClr val="tx1"/>
                          </a:solidFill>
                          <a:latin typeface="+mn-lt"/>
                          <a:cs typeface="Segoe UI Semibold" panose="020B0702040204020203" pitchFamily="34" charset="0"/>
                        </a:rPr>
                        <a:t> 10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100" dirty="0">
                          <a:solidFill>
                            <a:schemeClr val="tx1"/>
                          </a:solidFill>
                          <a:latin typeface="+mn-lt"/>
                          <a:cs typeface="Segoe UI Semibold" panose="020B0702040204020203" pitchFamily="34" charset="0"/>
                        </a:rPr>
                        <a:t>November, 2015 (Windows 10 1511 update)</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687" y="3278341"/>
            <a:ext cx="656180" cy="73117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528" y="3797041"/>
            <a:ext cx="656180" cy="731172"/>
          </a:xfrm>
          <a:prstGeom prst="rect">
            <a:avLst/>
          </a:prstGeom>
        </p:spPr>
      </p:pic>
      <p:grpSp>
        <p:nvGrpSpPr>
          <p:cNvPr id="2" name="Group 1"/>
          <p:cNvGrpSpPr/>
          <p:nvPr/>
        </p:nvGrpSpPr>
        <p:grpSpPr>
          <a:xfrm>
            <a:off x="4410088" y="3481469"/>
            <a:ext cx="2176768" cy="1585072"/>
            <a:chOff x="4410088" y="3481469"/>
            <a:chExt cx="2176768" cy="1585072"/>
          </a:xfrm>
        </p:grpSpPr>
        <p:sp>
          <p:nvSpPr>
            <p:cNvPr id="25" name="Rectangle 24"/>
            <p:cNvSpPr/>
            <p:nvPr/>
          </p:nvSpPr>
          <p:spPr>
            <a:xfrm>
              <a:off x="4410088" y="3597426"/>
              <a:ext cx="2176768" cy="1469115"/>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2"/>
                  </a:solidFill>
                  <a:effectLst/>
                  <a:uLnTx/>
                  <a:uFillTx/>
                </a:rPr>
                <a:t>Malware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2"/>
                  </a:solidFill>
                  <a:effectLst/>
                  <a:uLnTx/>
                  <a:uFillTx/>
                </a:rPr>
                <a:t>and </a:t>
              </a:r>
              <a:r>
                <a:rPr kumimoji="0" lang="en-US" sz="1600" b="0" i="0" u="none" strike="noStrike" kern="0" cap="none" spc="0" normalizeH="0" baseline="0" noProof="0" dirty="0" err="1">
                  <a:ln>
                    <a:noFill/>
                  </a:ln>
                  <a:solidFill>
                    <a:schemeClr val="accent2"/>
                  </a:solidFill>
                  <a:effectLst/>
                  <a:uLnTx/>
                  <a:uFillTx/>
                </a:rPr>
                <a:t>Grayware</a:t>
              </a:r>
              <a:endParaRPr kumimoji="0" lang="en-US" sz="1600" b="0" i="0" u="none" strike="noStrike" kern="0" cap="none" spc="0" normalizeH="0" baseline="0" noProof="0" dirty="0">
                <a:ln>
                  <a:noFill/>
                </a:ln>
                <a:solidFill>
                  <a:schemeClr val="accent2"/>
                </a:solidFill>
                <a:effectLst/>
                <a:uLnTx/>
                <a:uFillTx/>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8659" y="3481469"/>
              <a:ext cx="489265" cy="545181"/>
            </a:xfrm>
            <a:prstGeom prst="rect">
              <a:avLst/>
            </a:prstGeom>
          </p:spPr>
        </p:pic>
      </p:grpSp>
      <p:sp>
        <p:nvSpPr>
          <p:cNvPr id="34" name="Rectangle 33"/>
          <p:cNvSpPr/>
          <p:nvPr/>
        </p:nvSpPr>
        <p:spPr>
          <a:xfrm>
            <a:off x="1284006" y="2247752"/>
            <a:ext cx="98071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78761">
                      <a:srgbClr val="FFFFFF"/>
                    </a:gs>
                    <a:gs pos="35000">
                      <a:srgbClr val="FFFFFF"/>
                    </a:gs>
                  </a:gsLst>
                  <a:lin ang="5400000" scaled="0"/>
                </a:gradFill>
                <a:effectLst/>
                <a:uLnTx/>
                <a:uFillTx/>
              </a:rPr>
              <a:t>Internet</a:t>
            </a:r>
            <a:endParaRPr kumimoji="0" lang="en-US" sz="1800" b="0" i="0" u="none" strike="noStrike" kern="0" cap="none" spc="0" normalizeH="0" baseline="0" noProof="0" dirty="0">
              <a:ln>
                <a:noFill/>
              </a:ln>
              <a:solidFill>
                <a:sysClr val="windowText" lastClr="000000"/>
              </a:solidFill>
              <a:effectLst/>
              <a:uLnTx/>
              <a:uFillTx/>
            </a:endParaRPr>
          </a:p>
        </p:txBody>
      </p: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037" y="5522025"/>
            <a:ext cx="358143" cy="356835"/>
          </a:xfrm>
          <a:prstGeom prst="rect">
            <a:avLst/>
          </a:prstGeom>
        </p:spPr>
      </p:pic>
      <p:grpSp>
        <p:nvGrpSpPr>
          <p:cNvPr id="5" name="Group 4"/>
          <p:cNvGrpSpPr/>
          <p:nvPr/>
        </p:nvGrpSpPr>
        <p:grpSpPr>
          <a:xfrm>
            <a:off x="395927" y="1550229"/>
            <a:ext cx="2803438" cy="1698433"/>
            <a:chOff x="395927" y="1550229"/>
            <a:chExt cx="2803438" cy="1698433"/>
          </a:xfrm>
        </p:grpSpPr>
        <p:pic>
          <p:nvPicPr>
            <p:cNvPr id="4" name="Picture 3"/>
            <p:cNvPicPr>
              <a:picLocks noChangeAspect="1"/>
            </p:cNvPicPr>
            <p:nvPr/>
          </p:nvPicPr>
          <p:blipFill>
            <a:blip r:embed="rId7">
              <a:grayscl/>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395927" y="1550229"/>
              <a:ext cx="2803438" cy="1698433"/>
            </a:xfrm>
            <a:prstGeom prst="rect">
              <a:avLst/>
            </a:prstGeom>
          </p:spPr>
        </p:pic>
        <p:cxnSp>
          <p:nvCxnSpPr>
            <p:cNvPr id="7" name="Straight Arrow Connector 6"/>
            <p:cNvCxnSpPr/>
            <p:nvPr/>
          </p:nvCxnSpPr>
          <p:spPr>
            <a:xfrm>
              <a:off x="2499262" y="3002375"/>
              <a:ext cx="0" cy="246287"/>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867281" y="3002375"/>
              <a:ext cx="0" cy="246287"/>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235300" y="3002375"/>
              <a:ext cx="0" cy="246287"/>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7" name="Rounded Rectangle 26"/>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50" normalizeH="0" baseline="0" noProof="0" dirty="0">
                <a:ln>
                  <a:noFill/>
                </a:ln>
                <a:solidFill>
                  <a:schemeClr val="tx1"/>
                </a:solidFill>
                <a:effectLst/>
                <a:uLnTx/>
                <a:uFillTx/>
                <a:ea typeface="Segoe UI" pitchFamily="34" charset="0"/>
                <a:cs typeface="Segoe UI" pitchFamily="34" charset="0"/>
              </a:rPr>
              <a:t>Edge content processes enable code integrity and image load restrictions to prevent malicious DLLs from being loaded</a:t>
            </a:r>
          </a:p>
        </p:txBody>
      </p:sp>
    </p:spTree>
    <p:extLst>
      <p:ext uri="{BB962C8B-B14F-4D97-AF65-F5344CB8AC3E}">
        <p14:creationId xmlns:p14="http://schemas.microsoft.com/office/powerpoint/2010/main" val="35948169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6218237" y="762123"/>
            <a:ext cx="0" cy="57607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28700" y="2482388"/>
            <a:ext cx="4112399" cy="553998"/>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DEVICE GUARD</a:t>
            </a:r>
          </a:p>
        </p:txBody>
      </p:sp>
      <p:sp>
        <p:nvSpPr>
          <p:cNvPr id="8" name="Title 1"/>
          <p:cNvSpPr txBox="1">
            <a:spLocks/>
          </p:cNvSpPr>
          <p:nvPr/>
        </p:nvSpPr>
        <p:spPr>
          <a:xfrm>
            <a:off x="2671011" y="3504060"/>
            <a:ext cx="2470088" cy="664797"/>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panose="020B0502040204020203" pitchFamily="34" charset="0"/>
                <a:ea typeface="+mn-ea"/>
                <a:cs typeface="Segoe UI" panose="020B0502040204020203" pitchFamily="34" charset="0"/>
              </a:rPr>
              <a:t>Getting Apps into the Circle of Trust</a:t>
            </a:r>
            <a:endParaRPr kumimoji="0" lang="en-US" sz="2000" b="0" i="1" u="none" strike="noStrike" kern="1200" cap="none" spc="-100" normalizeH="0" baseline="0" noProof="0" dirty="0">
              <a:ln w="3175">
                <a:noFill/>
              </a:ln>
              <a:solidFill>
                <a:schemeClr val="tx2">
                  <a:lumMod val="20000"/>
                  <a:lumOff val="80000"/>
                </a:schemeClr>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p:nvSpPr>
        <p:spPr>
          <a:xfrm>
            <a:off x="6896690" y="1057613"/>
            <a:ext cx="4931516" cy="757130"/>
          </a:xfrm>
          <a:prstGeom prst="rect">
            <a:avLst/>
          </a:prstGeom>
          <a:noFill/>
          <a:ln>
            <a:noFill/>
            <a:headEnd type="none" w="med" len="med"/>
            <a:tailEnd type="none" w="med" len="med"/>
          </a:ln>
          <a:effectLst/>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Supports all apps including Universal and Desktop (Win32).</a:t>
            </a:r>
          </a:p>
        </p:txBody>
      </p:sp>
      <p:sp>
        <p:nvSpPr>
          <p:cNvPr id="16" name="Rectangle 15"/>
          <p:cNvSpPr/>
          <p:nvPr/>
        </p:nvSpPr>
        <p:spPr>
          <a:xfrm>
            <a:off x="6896690" y="2222687"/>
            <a:ext cx="4931516" cy="1089529"/>
          </a:xfrm>
          <a:prstGeom prst="rect">
            <a:avLst/>
          </a:prstGeom>
          <a:noFill/>
          <a:ln>
            <a:noFill/>
            <a:headEnd type="none" w="med" len="med"/>
            <a:tailEnd type="none" w="med" len="med"/>
          </a:ln>
          <a:effectLst/>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Trusted apps can be created by IHV, ISV, and Organizations using a Microsoft provided signing service.</a:t>
            </a:r>
          </a:p>
        </p:txBody>
      </p:sp>
      <p:sp>
        <p:nvSpPr>
          <p:cNvPr id="17" name="Rectangle 16"/>
          <p:cNvSpPr/>
          <p:nvPr/>
        </p:nvSpPr>
        <p:spPr>
          <a:xfrm>
            <a:off x="6896690" y="5217632"/>
            <a:ext cx="4931516" cy="757130"/>
          </a:xfrm>
          <a:prstGeom prst="rect">
            <a:avLst/>
          </a:prstGeom>
          <a:noFill/>
          <a:ln>
            <a:noFill/>
            <a:headEnd type="none" w="med" len="med"/>
            <a:tailEnd type="none" w="med" len="med"/>
          </a:ln>
          <a:effectLst/>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Signing service will be made available to OEM’s, IHV, ISV’s, and Enterprises.</a:t>
            </a:r>
          </a:p>
        </p:txBody>
      </p:sp>
      <p:sp>
        <p:nvSpPr>
          <p:cNvPr id="18" name="Rectangle 17"/>
          <p:cNvSpPr/>
          <p:nvPr/>
        </p:nvSpPr>
        <p:spPr>
          <a:xfrm>
            <a:off x="6896690" y="3720160"/>
            <a:ext cx="4931516" cy="1089529"/>
          </a:xfrm>
          <a:prstGeom prst="rect">
            <a:avLst/>
          </a:prstGeom>
          <a:noFill/>
          <a:ln>
            <a:noFill/>
            <a:headEnd type="none" w="med" len="med"/>
            <a:tailEnd type="none" w="med" len="med"/>
          </a:ln>
          <a:effectLst/>
        </p:spPr>
        <p:txBody>
          <a:bodyPr wrap="square">
            <a:spAutoFit/>
          </a:body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Apps must be specially signed using the Microsoft signing service. No additional modification is required.</a:t>
            </a:r>
          </a:p>
        </p:txBody>
      </p:sp>
    </p:spTree>
    <p:extLst>
      <p:ext uri="{BB962C8B-B14F-4D97-AF65-F5344CB8AC3E}">
        <p14:creationId xmlns:p14="http://schemas.microsoft.com/office/powerpoint/2010/main" val="329813762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aphicFrame>
        <p:nvGraphicFramePr>
          <p:cNvPr id="42" name="Table 41"/>
          <p:cNvGraphicFramePr>
            <a:graphicFrameLocks noGrp="1"/>
          </p:cNvGraphicFramePr>
          <p:nvPr>
            <p:extLst/>
          </p:nvPr>
        </p:nvGraphicFramePr>
        <p:xfrm>
          <a:off x="457200" y="6129957"/>
          <a:ext cx="11522075" cy="778349"/>
        </p:xfrm>
        <a:graphic>
          <a:graphicData uri="http://schemas.openxmlformats.org/drawingml/2006/table">
            <a:tbl>
              <a:tblPr firstRow="1" bandRow="1">
                <a:tableStyleId>{793D81CF-94F2-401A-BA57-92F5A7B2D0C5}</a:tableStyleId>
              </a:tblPr>
              <a:tblGrid>
                <a:gridCol w="2560637">
                  <a:extLst>
                    <a:ext uri="{9D8B030D-6E8A-4147-A177-3AD203B41FA5}">
                      <a16:colId xmlns:a16="http://schemas.microsoft.com/office/drawing/2014/main" val="20000"/>
                    </a:ext>
                  </a:extLst>
                </a:gridCol>
                <a:gridCol w="4480719">
                  <a:extLst>
                    <a:ext uri="{9D8B030D-6E8A-4147-A177-3AD203B41FA5}">
                      <a16:colId xmlns:a16="http://schemas.microsoft.com/office/drawing/2014/main" val="20001"/>
                    </a:ext>
                  </a:extLst>
                </a:gridCol>
                <a:gridCol w="4480719">
                  <a:extLst>
                    <a:ext uri="{9D8B030D-6E8A-4147-A177-3AD203B41FA5}">
                      <a16:colId xmlns:a16="http://schemas.microsoft.com/office/drawing/2014/main" val="20002"/>
                    </a:ext>
                  </a:extLst>
                </a:gridCol>
              </a:tblGrid>
              <a:tr h="392768">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Tactic</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30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Applies To</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First</a:t>
                      </a:r>
                      <a:r>
                        <a:rPr lang="en-US" sz="1300" b="1" baseline="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 Shipped</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50"/>
                    </a:solidFill>
                  </a:tcPr>
                </a:tc>
                <a:extLst>
                  <a:ext uri="{0D108BD9-81ED-4DB2-BD59-A6C34878D82A}">
                    <a16:rowId xmlns:a16="http://schemas.microsoft.com/office/drawing/2014/main" val="10000"/>
                  </a:ext>
                </a:extLst>
              </a:tr>
              <a:tr h="385581">
                <a:tc>
                  <a:txBody>
                    <a:bodyPr/>
                    <a:lstStyle/>
                    <a:p>
                      <a:r>
                        <a:rPr lang="en-US" sz="1100" dirty="0">
                          <a:solidFill>
                            <a:schemeClr val="tx1"/>
                          </a:solidFill>
                        </a:rPr>
                        <a:t>Break exploitation techniques</a:t>
                      </a:r>
                    </a:p>
                  </a:txBody>
                  <a:tcPr marT="0" marB="0" anchor="ctr">
                    <a:lnL w="12700" cmpd="sng">
                      <a:noFill/>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l"/>
                      <a:r>
                        <a:rPr lang="en-US" sz="1100" dirty="0">
                          <a:solidFill>
                            <a:schemeClr val="tx1"/>
                          </a:solidFill>
                        </a:rPr>
                        <a:t>Microsoft Edge on Windows 10 and IE11 on Windows 8.1+</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100" dirty="0">
                          <a:solidFill>
                            <a:schemeClr val="tx1"/>
                          </a:solidFill>
                        </a:rPr>
                        <a:t>November, 2014 (Windows 8.1 Update 3)</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sz="4400" dirty="0"/>
              <a:t>Mitigating ROP: Control Flow Guard</a:t>
            </a:r>
          </a:p>
        </p:txBody>
      </p:sp>
      <p:grpSp>
        <p:nvGrpSpPr>
          <p:cNvPr id="5" name="Group 4"/>
          <p:cNvGrpSpPr/>
          <p:nvPr/>
        </p:nvGrpSpPr>
        <p:grpSpPr>
          <a:xfrm>
            <a:off x="444955" y="2527110"/>
            <a:ext cx="4717772" cy="2655058"/>
            <a:chOff x="444955" y="2527110"/>
            <a:chExt cx="4717772" cy="2655058"/>
          </a:xfrm>
        </p:grpSpPr>
        <p:pic>
          <p:nvPicPr>
            <p:cNvPr id="11" name="Picture 10"/>
            <p:cNvPicPr>
              <a:picLocks noChangeAspect="1"/>
            </p:cNvPicPr>
            <p:nvPr/>
          </p:nvPicPr>
          <p:blipFill>
            <a:blip r:embed="rId3"/>
            <a:stretch>
              <a:fillRect/>
            </a:stretch>
          </p:blipFill>
          <p:spPr>
            <a:xfrm>
              <a:off x="463731" y="2527110"/>
              <a:ext cx="4698996" cy="2143862"/>
            </a:xfrm>
            <a:prstGeom prst="rect">
              <a:avLst/>
            </a:prstGeom>
          </p:spPr>
        </p:pic>
        <p:pic>
          <p:nvPicPr>
            <p:cNvPr id="12" name="Picture 11"/>
            <p:cNvPicPr>
              <a:picLocks noChangeAspect="1"/>
            </p:cNvPicPr>
            <p:nvPr/>
          </p:nvPicPr>
          <p:blipFill>
            <a:blip r:embed="rId4"/>
            <a:stretch>
              <a:fillRect/>
            </a:stretch>
          </p:blipFill>
          <p:spPr>
            <a:xfrm>
              <a:off x="444955" y="4678369"/>
              <a:ext cx="1752799" cy="503799"/>
            </a:xfrm>
            <a:prstGeom prst="rect">
              <a:avLst/>
            </a:prstGeom>
          </p:spPr>
        </p:pic>
      </p:grpSp>
      <p:sp>
        <p:nvSpPr>
          <p:cNvPr id="13" name="Rectangle 12"/>
          <p:cNvSpPr/>
          <p:nvPr/>
        </p:nvSpPr>
        <p:spPr bwMode="auto">
          <a:xfrm>
            <a:off x="457200" y="1918681"/>
            <a:ext cx="5303837" cy="4572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3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Typical control flow hijack by corrupting C++ virtual table pointer and calling first gadget of a ROP payload (example from </a:t>
            </a:r>
            <a:r>
              <a:rPr kumimoji="0" lang="en-US" sz="1300" b="0" i="0" u="none" strike="noStrike" kern="0" cap="none" spc="-3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Metasploit</a:t>
            </a:r>
            <a:r>
              <a:rPr kumimoji="0" lang="en-US" sz="1300" b="0" i="0" u="none" strike="noStrike" kern="0" cap="none" spc="-3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a:t>
            </a:r>
            <a:r>
              <a:rPr kumimoji="0" lang="en-US" sz="1300" b="0" i="0" u="none" strike="noStrike" kern="0" cap="none" spc="-3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hlinkClick r:id="rId5"/>
              </a:rPr>
              <a:t>1</a:t>
            </a:r>
            <a:r>
              <a:rPr kumimoji="0" lang="en-US" sz="1300" b="0" i="0" u="none" strike="noStrike" kern="0" cap="none" spc="-3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t>
            </a:r>
          </a:p>
        </p:txBody>
      </p:sp>
      <p:sp>
        <p:nvSpPr>
          <p:cNvPr id="14" name="Right Arrow 13"/>
          <p:cNvSpPr/>
          <p:nvPr/>
        </p:nvSpPr>
        <p:spPr bwMode="auto">
          <a:xfrm>
            <a:off x="2179637" y="4797732"/>
            <a:ext cx="499252" cy="27324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Rectangle 14"/>
          <p:cNvSpPr/>
          <p:nvPr/>
        </p:nvSpPr>
        <p:spPr bwMode="auto">
          <a:xfrm>
            <a:off x="2789237" y="4693628"/>
            <a:ext cx="2383882" cy="473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45720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Transfers control to a stack pivot ROP gadget</a:t>
            </a:r>
          </a:p>
        </p:txBody>
      </p:sp>
      <p:sp>
        <p:nvSpPr>
          <p:cNvPr id="16" name="Rectangle 15"/>
          <p:cNvSpPr/>
          <p:nvPr/>
        </p:nvSpPr>
        <p:spPr bwMode="auto">
          <a:xfrm>
            <a:off x="5761038" y="1918681"/>
            <a:ext cx="6218238" cy="4572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3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CFG implements a form of </a:t>
            </a:r>
            <a:r>
              <a:rPr kumimoji="0" lang="en-US" sz="1300" b="1" i="0" u="none" strike="noStrike" kern="0" cap="none" spc="-3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coarse-grained control-flow integrity </a:t>
            </a:r>
            <a:r>
              <a:rPr kumimoji="0" lang="en-US" sz="1300" b="0" i="0" u="none" strike="noStrike" kern="0" cap="none" spc="-3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which places new restrictions on indirect calls to ensure that only valid functions can be called indirectly </a:t>
            </a:r>
          </a:p>
        </p:txBody>
      </p:sp>
      <p:sp>
        <p:nvSpPr>
          <p:cNvPr id="27" name="Rectangle 26"/>
          <p:cNvSpPr/>
          <p:nvPr/>
        </p:nvSpPr>
        <p:spPr>
          <a:xfrm>
            <a:off x="5950105" y="2533091"/>
            <a:ext cx="2926080" cy="430771"/>
          </a:xfrm>
          <a:prstGeom prst="rect">
            <a:avLst/>
          </a:prstGeom>
          <a:solidFill>
            <a:schemeClr val="bg2"/>
          </a:solidFill>
          <a:ln w="28575">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rPr>
              <a:t>Compile time </a:t>
            </a:r>
          </a:p>
        </p:txBody>
      </p:sp>
      <p:sp>
        <p:nvSpPr>
          <p:cNvPr id="28" name="Rectangle 27"/>
          <p:cNvSpPr/>
          <p:nvPr/>
        </p:nvSpPr>
        <p:spPr>
          <a:xfrm>
            <a:off x="9044617" y="2533091"/>
            <a:ext cx="2934658" cy="430771"/>
          </a:xfrm>
          <a:prstGeom prst="rect">
            <a:avLst/>
          </a:prstGeom>
          <a:solidFill>
            <a:schemeClr val="bg2"/>
          </a:solidFill>
          <a:ln w="28575">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rPr>
              <a:t>Runtime</a:t>
            </a:r>
          </a:p>
        </p:txBody>
      </p:sp>
      <p:sp>
        <p:nvSpPr>
          <p:cNvPr id="29" name="Right Arrow 28"/>
          <p:cNvSpPr/>
          <p:nvPr/>
        </p:nvSpPr>
        <p:spPr>
          <a:xfrm>
            <a:off x="8684385" y="2611729"/>
            <a:ext cx="552033" cy="273494"/>
          </a:xfrm>
          <a:prstGeom prst="rightArrow">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 name="Group 3"/>
          <p:cNvGrpSpPr/>
          <p:nvPr/>
        </p:nvGrpSpPr>
        <p:grpSpPr>
          <a:xfrm>
            <a:off x="5945282" y="3047367"/>
            <a:ext cx="2930903" cy="1471388"/>
            <a:chOff x="5945282" y="3022830"/>
            <a:chExt cx="2930903" cy="1471388"/>
          </a:xfrm>
        </p:grpSpPr>
        <p:sp>
          <p:nvSpPr>
            <p:cNvPr id="31" name="TextBox 30"/>
            <p:cNvSpPr txBox="1"/>
            <p:nvPr/>
          </p:nvSpPr>
          <p:spPr>
            <a:xfrm>
              <a:off x="5964438" y="4032553"/>
              <a:ext cx="2911747" cy="461665"/>
            </a:xfrm>
            <a:prstGeom prst="rect">
              <a:avLst/>
            </a:prstGeom>
            <a:noFill/>
          </p:spPr>
          <p:txBody>
            <a:bodyPr wrap="square" lIns="0" tIns="91440" rIns="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Metadata is automatically added to the image which identifies functions that may be called indirectly</a:t>
              </a:r>
            </a:p>
          </p:txBody>
        </p:sp>
        <p:sp>
          <p:nvSpPr>
            <p:cNvPr id="32" name="Rectangle 31"/>
            <p:cNvSpPr/>
            <p:nvPr/>
          </p:nvSpPr>
          <p:spPr>
            <a:xfrm>
              <a:off x="5945282" y="3022830"/>
              <a:ext cx="2930903" cy="1009723"/>
            </a:xfrm>
            <a:prstGeom prst="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void Foo(...)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   // </a:t>
              </a:r>
              <a:r>
                <a:rPr kumimoji="0" lang="en-US" sz="1050" b="0" i="0" u="none" strike="noStrike" kern="0" cap="none" spc="0" normalizeH="0" baseline="0" noProof="0" dirty="0" err="1">
                  <a:ln>
                    <a:noFill/>
                  </a:ln>
                  <a:solidFill>
                    <a:schemeClr val="tx2"/>
                  </a:solidFill>
                  <a:effectLst/>
                  <a:uLnTx/>
                  <a:uFillTx/>
                  <a:latin typeface="Consolas" panose="020B0609020204030204" pitchFamily="49" charset="0"/>
                  <a:cs typeface="Consolas" panose="020B0609020204030204" pitchFamily="49" charset="0"/>
                </a:rPr>
                <a:t>SomeFunc</a:t>
              </a: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 is address-taken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   // and may be called indirectly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Object-&gt;</a:t>
              </a:r>
              <a:r>
                <a:rPr kumimoji="0" lang="en-US" sz="105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nsolas" panose="020B0609020204030204" pitchFamily="49" charset="0"/>
                </a:rPr>
                <a:t>FuncPtr</a:t>
              </a: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 </a:t>
              </a:r>
              <a:r>
                <a:rPr kumimoji="0" lang="en-US" sz="105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nsolas" panose="020B0609020204030204" pitchFamily="49" charset="0"/>
                </a:rPr>
                <a:t>SomeFunc</a:t>
              </a: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a:t>
              </a:r>
            </a:p>
          </p:txBody>
        </p:sp>
      </p:grpSp>
      <p:grpSp>
        <p:nvGrpSpPr>
          <p:cNvPr id="2" name="Group 1"/>
          <p:cNvGrpSpPr/>
          <p:nvPr/>
        </p:nvGrpSpPr>
        <p:grpSpPr>
          <a:xfrm>
            <a:off x="5910888" y="4588915"/>
            <a:ext cx="2965298" cy="1547427"/>
            <a:chOff x="5910888" y="4571358"/>
            <a:chExt cx="2965298" cy="1547427"/>
          </a:xfrm>
        </p:grpSpPr>
        <p:sp>
          <p:nvSpPr>
            <p:cNvPr id="34" name="TextBox 33"/>
            <p:cNvSpPr txBox="1"/>
            <p:nvPr/>
          </p:nvSpPr>
          <p:spPr>
            <a:xfrm>
              <a:off x="5910888" y="5657120"/>
              <a:ext cx="2965297" cy="461665"/>
            </a:xfrm>
            <a:prstGeom prst="rect">
              <a:avLst/>
            </a:prstGeom>
            <a:noFill/>
          </p:spPr>
          <p:txBody>
            <a:bodyPr wrap="square" lIns="0" tIns="91440" rIns="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A lightweight check is inserted prior to indirect calls which will verify that the call target is valid at runtime</a:t>
              </a:r>
            </a:p>
          </p:txBody>
        </p:sp>
        <p:sp>
          <p:nvSpPr>
            <p:cNvPr id="35" name="Rectangle 34"/>
            <p:cNvSpPr/>
            <p:nvPr/>
          </p:nvSpPr>
          <p:spPr>
            <a:xfrm>
              <a:off x="5920920" y="4571358"/>
              <a:ext cx="2955266" cy="1086285"/>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void Bar(...)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accent6"/>
                  </a:solidFill>
                  <a:effectLst/>
                  <a:uLnTx/>
                  <a:uFillTx/>
                  <a:latin typeface="Consolas" panose="020B0609020204030204" pitchFamily="49" charset="0"/>
                  <a:cs typeface="Consolas" panose="020B0609020204030204" pitchFamily="49" charset="0"/>
                </a:rPr>
                <a:t>   </a:t>
              </a: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 Compiler-inserted check to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   // verify call target is valid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   _</a:t>
              </a:r>
              <a:r>
                <a:rPr kumimoji="0" lang="en-US" sz="1050" b="0" i="0" u="none" strike="noStrike" kern="0" cap="none" spc="0" normalizeH="0" baseline="0" noProof="0" dirty="0" err="1">
                  <a:ln>
                    <a:noFill/>
                  </a:ln>
                  <a:solidFill>
                    <a:schemeClr val="tx2"/>
                  </a:solidFill>
                  <a:effectLst/>
                  <a:uLnTx/>
                  <a:uFillTx/>
                  <a:latin typeface="Consolas" panose="020B0609020204030204" pitchFamily="49" charset="0"/>
                  <a:cs typeface="Consolas" panose="020B0609020204030204" pitchFamily="49" charset="0"/>
                </a:rPr>
                <a:t>guard_check_icall</a:t>
              </a: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(Object-&gt;</a:t>
              </a:r>
              <a:r>
                <a:rPr kumimoji="0" lang="en-US" sz="1050" b="0" i="0" u="none" strike="noStrike" kern="0" cap="none" spc="0" normalizeH="0" baseline="0" noProof="0" dirty="0" err="1">
                  <a:ln>
                    <a:noFill/>
                  </a:ln>
                  <a:solidFill>
                    <a:schemeClr val="tx2"/>
                  </a:solidFill>
                  <a:effectLst/>
                  <a:uLnTx/>
                  <a:uFillTx/>
                  <a:latin typeface="Consolas" panose="020B0609020204030204" pitchFamily="49" charset="0"/>
                  <a:cs typeface="Consolas" panose="020B0609020204030204" pitchFamily="49" charset="0"/>
                </a:rPr>
                <a:t>FuncPtr</a:t>
              </a:r>
              <a:r>
                <a:rPr kumimoji="0" lang="en-US" sz="1050" b="0" i="0" u="none" strike="noStrike" kern="0" cap="none" spc="0" normalizeH="0" baseline="0" noProof="0" dirty="0">
                  <a:ln>
                    <a:noFill/>
                  </a:ln>
                  <a:solidFill>
                    <a:schemeClr val="tx2"/>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   Object-&gt;</a:t>
              </a:r>
              <a:r>
                <a:rPr kumimoji="0" lang="en-US" sz="1050" b="0" i="0" u="none" strike="noStrike" kern="0" cap="none" spc="0" normalizeH="0" baseline="0" noProof="0" dirty="0" err="1">
                  <a:ln>
                    <a:noFill/>
                  </a:ln>
                  <a:solidFill>
                    <a:sysClr val="windowText" lastClr="000000"/>
                  </a:solidFill>
                  <a:effectLst/>
                  <a:uLnTx/>
                  <a:uFillTx/>
                  <a:latin typeface="Consolas" panose="020B0609020204030204" pitchFamily="49" charset="0"/>
                  <a:cs typeface="Consolas" panose="020B0609020204030204" pitchFamily="49" charset="0"/>
                </a:rPr>
                <a:t>FuncPtr</a:t>
              </a: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(xyz);</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a:t>
              </a:r>
            </a:p>
          </p:txBody>
        </p:sp>
      </p:grpSp>
      <p:grpSp>
        <p:nvGrpSpPr>
          <p:cNvPr id="19" name="Group 18"/>
          <p:cNvGrpSpPr/>
          <p:nvPr/>
        </p:nvGrpSpPr>
        <p:grpSpPr>
          <a:xfrm>
            <a:off x="9044617" y="3049768"/>
            <a:ext cx="2934658" cy="914400"/>
            <a:chOff x="9054450" y="3049768"/>
            <a:chExt cx="2934658" cy="914400"/>
          </a:xfrm>
        </p:grpSpPr>
        <p:sp>
          <p:nvSpPr>
            <p:cNvPr id="6" name="Freeform 5"/>
            <p:cNvSpPr/>
            <p:nvPr/>
          </p:nvSpPr>
          <p:spPr>
            <a:xfrm>
              <a:off x="9968850" y="3049768"/>
              <a:ext cx="2020258" cy="914400"/>
            </a:xfrm>
            <a:custGeom>
              <a:avLst/>
              <a:gdLst>
                <a:gd name="connsiteX0" fmla="*/ 0 w 787924"/>
                <a:gd name="connsiteY0" fmla="*/ 0 h 2073601"/>
                <a:gd name="connsiteX1" fmla="*/ 787924 w 787924"/>
                <a:gd name="connsiteY1" fmla="*/ 0 h 2073601"/>
                <a:gd name="connsiteX2" fmla="*/ 787924 w 787924"/>
                <a:gd name="connsiteY2" fmla="*/ 2073601 h 2073601"/>
                <a:gd name="connsiteX3" fmla="*/ 0 w 787924"/>
                <a:gd name="connsiteY3" fmla="*/ 2073601 h 2073601"/>
                <a:gd name="connsiteX4" fmla="*/ 0 w 787924"/>
                <a:gd name="connsiteY4" fmla="*/ 0 h 207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924" h="2073601">
                  <a:moveTo>
                    <a:pt x="787924" y="1"/>
                  </a:moveTo>
                  <a:lnTo>
                    <a:pt x="787924" y="2073600"/>
                  </a:lnTo>
                  <a:lnTo>
                    <a:pt x="0" y="2073600"/>
                  </a:lnTo>
                  <a:lnTo>
                    <a:pt x="0" y="1"/>
                  </a:lnTo>
                  <a:lnTo>
                    <a:pt x="787924" y="1"/>
                  </a:lnTo>
                  <a:close/>
                </a:path>
              </a:pathLst>
            </a:custGeom>
            <a:solidFill>
              <a:schemeClr val="tx2">
                <a:alpha val="90000"/>
              </a:schemeClr>
            </a:solidFill>
            <a:ln w="28575">
              <a:solidFill>
                <a:schemeClr val="tx2">
                  <a:alpha val="90000"/>
                </a:scheme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22860" rIns="91440" bIns="22861" numCol="1" spcCol="1270" anchor="ctr" anchorCtr="0">
              <a:noAutofit/>
            </a:bodyPr>
            <a:lstStyle/>
            <a:p>
              <a:pPr marL="0" marR="0" lvl="1" indent="0" algn="l" defTabSz="53340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chemeClr val="bg1"/>
                  </a:solidFill>
                  <a:effectLst/>
                  <a:uLnTx/>
                  <a:uFillTx/>
                </a:rPr>
                <a:t>Update valid call target data with metadata from PE image</a:t>
              </a:r>
            </a:p>
          </p:txBody>
        </p:sp>
        <p:sp>
          <p:nvSpPr>
            <p:cNvPr id="7" name="Freeform 6"/>
            <p:cNvSpPr/>
            <p:nvPr/>
          </p:nvSpPr>
          <p:spPr>
            <a:xfrm>
              <a:off x="9054450" y="3049768"/>
              <a:ext cx="914400" cy="914400"/>
            </a:xfrm>
            <a:custGeom>
              <a:avLst/>
              <a:gdLst>
                <a:gd name="connsiteX0" fmla="*/ 0 w 850541"/>
                <a:gd name="connsiteY0" fmla="*/ 0 h 938979"/>
                <a:gd name="connsiteX1" fmla="*/ 850541 w 850541"/>
                <a:gd name="connsiteY1" fmla="*/ 0 h 938979"/>
                <a:gd name="connsiteX2" fmla="*/ 850541 w 850541"/>
                <a:gd name="connsiteY2" fmla="*/ 938979 h 938979"/>
                <a:gd name="connsiteX3" fmla="*/ 0 w 850541"/>
                <a:gd name="connsiteY3" fmla="*/ 938979 h 938979"/>
                <a:gd name="connsiteX4" fmla="*/ 0 w 850541"/>
                <a:gd name="connsiteY4" fmla="*/ 0 h 938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41" h="938979">
                  <a:moveTo>
                    <a:pt x="0" y="0"/>
                  </a:moveTo>
                  <a:lnTo>
                    <a:pt x="850541" y="0"/>
                  </a:lnTo>
                  <a:lnTo>
                    <a:pt x="850541" y="938979"/>
                  </a:lnTo>
                  <a:lnTo>
                    <a:pt x="0" y="938979"/>
                  </a:lnTo>
                  <a:lnTo>
                    <a:pt x="0" y="0"/>
                  </a:lnTo>
                  <a:close/>
                </a:path>
              </a:pathLst>
            </a:custGeom>
            <a:noFill/>
            <a:ln w="28575">
              <a:solidFill>
                <a:schemeClr val="tx2"/>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4770" tIns="32385" rIns="64770" bIns="32385"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chemeClr val="tx2"/>
                  </a:solidFill>
                  <a:effectLst/>
                  <a:uLnTx/>
                  <a:uFillTx/>
                </a:rPr>
                <a:t>Image Load</a:t>
              </a:r>
            </a:p>
          </p:txBody>
        </p:sp>
      </p:grpSp>
      <p:grpSp>
        <p:nvGrpSpPr>
          <p:cNvPr id="20" name="Group 19"/>
          <p:cNvGrpSpPr/>
          <p:nvPr/>
        </p:nvGrpSpPr>
        <p:grpSpPr>
          <a:xfrm>
            <a:off x="9044617" y="4060372"/>
            <a:ext cx="2934331" cy="914400"/>
            <a:chOff x="9054450" y="4030662"/>
            <a:chExt cx="2934331" cy="914400"/>
          </a:xfrm>
        </p:grpSpPr>
        <p:sp>
          <p:nvSpPr>
            <p:cNvPr id="8" name="Freeform 7"/>
            <p:cNvSpPr/>
            <p:nvPr/>
          </p:nvSpPr>
          <p:spPr>
            <a:xfrm>
              <a:off x="9968850" y="4030662"/>
              <a:ext cx="2019931" cy="914400"/>
            </a:xfrm>
            <a:custGeom>
              <a:avLst/>
              <a:gdLst>
                <a:gd name="connsiteX0" fmla="*/ 0 w 751183"/>
                <a:gd name="connsiteY0" fmla="*/ 0 h 2073601"/>
                <a:gd name="connsiteX1" fmla="*/ 751183 w 751183"/>
                <a:gd name="connsiteY1" fmla="*/ 0 h 2073601"/>
                <a:gd name="connsiteX2" fmla="*/ 751183 w 751183"/>
                <a:gd name="connsiteY2" fmla="*/ 2073601 h 2073601"/>
                <a:gd name="connsiteX3" fmla="*/ 0 w 751183"/>
                <a:gd name="connsiteY3" fmla="*/ 2073601 h 2073601"/>
                <a:gd name="connsiteX4" fmla="*/ 0 w 751183"/>
                <a:gd name="connsiteY4" fmla="*/ 0 h 207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183" h="2073601">
                  <a:moveTo>
                    <a:pt x="751183" y="0"/>
                  </a:moveTo>
                  <a:lnTo>
                    <a:pt x="751183" y="2073601"/>
                  </a:lnTo>
                  <a:lnTo>
                    <a:pt x="0" y="2073601"/>
                  </a:lnTo>
                  <a:lnTo>
                    <a:pt x="0" y="0"/>
                  </a:lnTo>
                  <a:lnTo>
                    <a:pt x="751183" y="0"/>
                  </a:lnTo>
                  <a:close/>
                </a:path>
              </a:pathLst>
            </a:custGeom>
            <a:solidFill>
              <a:schemeClr val="tx2">
                <a:alpha val="90000"/>
              </a:schemeClr>
            </a:solidFill>
            <a:ln w="28575">
              <a:solidFill>
                <a:schemeClr val="tx2">
                  <a:alpha val="90000"/>
                </a:scheme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27432" rIns="91440" bIns="27432" numCol="1" spcCol="1270" anchor="ctr" anchorCtr="0">
              <a:noAutofit/>
            </a:bodyPr>
            <a:lstStyle/>
            <a:p>
              <a:pPr marL="0" marR="0" lvl="1" indent="0" algn="l" defTabSz="53340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chemeClr val="bg1"/>
                  </a:solidFill>
                  <a:effectLst/>
                  <a:uLnTx/>
                  <a:uFillTx/>
                </a:rPr>
                <a:t>Map valid call target data</a:t>
              </a:r>
            </a:p>
          </p:txBody>
        </p:sp>
        <p:sp>
          <p:nvSpPr>
            <p:cNvPr id="10" name="Freeform 9"/>
            <p:cNvSpPr/>
            <p:nvPr/>
          </p:nvSpPr>
          <p:spPr>
            <a:xfrm>
              <a:off x="9054450" y="4030662"/>
              <a:ext cx="914400" cy="914400"/>
            </a:xfrm>
            <a:custGeom>
              <a:avLst/>
              <a:gdLst>
                <a:gd name="connsiteX0" fmla="*/ 0 w 860729"/>
                <a:gd name="connsiteY0" fmla="*/ 0 h 938979"/>
                <a:gd name="connsiteX1" fmla="*/ 860729 w 860729"/>
                <a:gd name="connsiteY1" fmla="*/ 0 h 938979"/>
                <a:gd name="connsiteX2" fmla="*/ 860729 w 860729"/>
                <a:gd name="connsiteY2" fmla="*/ 938979 h 938979"/>
                <a:gd name="connsiteX3" fmla="*/ 0 w 860729"/>
                <a:gd name="connsiteY3" fmla="*/ 938979 h 938979"/>
                <a:gd name="connsiteX4" fmla="*/ 0 w 860729"/>
                <a:gd name="connsiteY4" fmla="*/ 0 h 938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729" h="938979">
                  <a:moveTo>
                    <a:pt x="0" y="0"/>
                  </a:moveTo>
                  <a:lnTo>
                    <a:pt x="860729" y="0"/>
                  </a:lnTo>
                  <a:lnTo>
                    <a:pt x="860729" y="938979"/>
                  </a:lnTo>
                  <a:lnTo>
                    <a:pt x="0" y="938979"/>
                  </a:lnTo>
                  <a:lnTo>
                    <a:pt x="0" y="0"/>
                  </a:lnTo>
                  <a:close/>
                </a:path>
              </a:pathLst>
            </a:custGeom>
            <a:noFill/>
            <a:ln w="28575">
              <a:solidFill>
                <a:schemeClr val="tx2"/>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4770" tIns="32385" rIns="64770" bIns="32385"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chemeClr val="tx2"/>
                  </a:solidFill>
                  <a:effectLst/>
                  <a:uLnTx/>
                  <a:uFillTx/>
                </a:rPr>
                <a:t>Process Start</a:t>
              </a:r>
            </a:p>
          </p:txBody>
        </p:sp>
      </p:grpSp>
      <p:grpSp>
        <p:nvGrpSpPr>
          <p:cNvPr id="21" name="Group 20"/>
          <p:cNvGrpSpPr/>
          <p:nvPr/>
        </p:nvGrpSpPr>
        <p:grpSpPr>
          <a:xfrm>
            <a:off x="9044617" y="5070976"/>
            <a:ext cx="2934331" cy="914400"/>
            <a:chOff x="9054450" y="5070976"/>
            <a:chExt cx="2934331" cy="914400"/>
          </a:xfrm>
        </p:grpSpPr>
        <p:sp>
          <p:nvSpPr>
            <p:cNvPr id="17" name="Freeform 16"/>
            <p:cNvSpPr/>
            <p:nvPr/>
          </p:nvSpPr>
          <p:spPr>
            <a:xfrm>
              <a:off x="9968850" y="5070976"/>
              <a:ext cx="2019931" cy="914400"/>
            </a:xfrm>
            <a:custGeom>
              <a:avLst/>
              <a:gdLst>
                <a:gd name="connsiteX0" fmla="*/ 0 w 751183"/>
                <a:gd name="connsiteY0" fmla="*/ 0 h 2073601"/>
                <a:gd name="connsiteX1" fmla="*/ 751183 w 751183"/>
                <a:gd name="connsiteY1" fmla="*/ 0 h 2073601"/>
                <a:gd name="connsiteX2" fmla="*/ 751183 w 751183"/>
                <a:gd name="connsiteY2" fmla="*/ 2073601 h 2073601"/>
                <a:gd name="connsiteX3" fmla="*/ 0 w 751183"/>
                <a:gd name="connsiteY3" fmla="*/ 2073601 h 2073601"/>
                <a:gd name="connsiteX4" fmla="*/ 0 w 751183"/>
                <a:gd name="connsiteY4" fmla="*/ 0 h 207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183" h="2073601">
                  <a:moveTo>
                    <a:pt x="751183" y="0"/>
                  </a:moveTo>
                  <a:lnTo>
                    <a:pt x="751183" y="2073601"/>
                  </a:lnTo>
                  <a:lnTo>
                    <a:pt x="0" y="2073601"/>
                  </a:lnTo>
                  <a:lnTo>
                    <a:pt x="0" y="0"/>
                  </a:lnTo>
                  <a:lnTo>
                    <a:pt x="751183" y="0"/>
                  </a:lnTo>
                  <a:close/>
                </a:path>
              </a:pathLst>
            </a:custGeom>
            <a:solidFill>
              <a:schemeClr val="tx2">
                <a:alpha val="90000"/>
              </a:schemeClr>
            </a:solidFill>
            <a:ln w="28575">
              <a:solidFill>
                <a:schemeClr val="tx2">
                  <a:alpha val="90000"/>
                </a:scheme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27432" rIns="91440" bIns="27432" numCol="1" spcCol="1270" anchor="ctr" anchorCtr="0">
              <a:noAutofit/>
            </a:bodyPr>
            <a:lstStyle/>
            <a:p>
              <a:pPr marL="0" marR="0" lvl="1" indent="0" algn="l" defTabSz="533400" eaLnBrk="1" fontAlgn="auto" latinLnBrk="0" hangingPunct="1">
                <a:lnSpc>
                  <a:spcPct val="90000"/>
                </a:lnSpc>
                <a:spcBef>
                  <a:spcPct val="0"/>
                </a:spcBef>
                <a:spcAft>
                  <a:spcPts val="1000"/>
                </a:spcAft>
                <a:buClrTx/>
                <a:buSzTx/>
                <a:buFontTx/>
                <a:buNone/>
                <a:tabLst/>
                <a:defRPr/>
              </a:pPr>
              <a:r>
                <a:rPr kumimoji="0" lang="en-US" sz="1100" b="0" i="0" u="none" strike="noStrike" kern="1200" cap="none" spc="0" normalizeH="0" baseline="0" noProof="0" dirty="0">
                  <a:ln>
                    <a:noFill/>
                  </a:ln>
                  <a:solidFill>
                    <a:schemeClr val="bg1"/>
                  </a:solidFill>
                  <a:effectLst/>
                  <a:uLnTx/>
                  <a:uFillTx/>
                </a:rPr>
                <a:t>Perform O(1) validity check</a:t>
              </a:r>
            </a:p>
            <a:p>
              <a:pPr marL="0" marR="0" lvl="1" indent="0" algn="l" defTabSz="533400" eaLnBrk="1" fontAlgn="auto" latinLnBrk="0" hangingPunct="1">
                <a:lnSpc>
                  <a:spcPct val="90000"/>
                </a:lnSpc>
                <a:spcBef>
                  <a:spcPct val="0"/>
                </a:spcBef>
                <a:spcAft>
                  <a:spcPts val="1000"/>
                </a:spcAft>
                <a:buClrTx/>
                <a:buSzTx/>
                <a:buFontTx/>
                <a:buNone/>
                <a:tabLst/>
                <a:defRPr/>
              </a:pPr>
              <a:r>
                <a:rPr kumimoji="0" lang="en-US" sz="1100" b="0" i="0" u="none" strike="noStrike" kern="1200" cap="none" spc="0" normalizeH="0" baseline="0" noProof="0" dirty="0">
                  <a:ln>
                    <a:noFill/>
                  </a:ln>
                  <a:solidFill>
                    <a:schemeClr val="bg1"/>
                  </a:solidFill>
                  <a:effectLst/>
                  <a:uLnTx/>
                  <a:uFillTx/>
                </a:rPr>
                <a:t>Terminate process if invalid target</a:t>
              </a:r>
            </a:p>
          </p:txBody>
        </p:sp>
        <p:sp>
          <p:nvSpPr>
            <p:cNvPr id="18" name="Freeform 17"/>
            <p:cNvSpPr/>
            <p:nvPr/>
          </p:nvSpPr>
          <p:spPr>
            <a:xfrm>
              <a:off x="9054450" y="5070976"/>
              <a:ext cx="914400" cy="914400"/>
            </a:xfrm>
            <a:custGeom>
              <a:avLst/>
              <a:gdLst>
                <a:gd name="connsiteX0" fmla="*/ 0 w 860729"/>
                <a:gd name="connsiteY0" fmla="*/ 0 h 938979"/>
                <a:gd name="connsiteX1" fmla="*/ 860729 w 860729"/>
                <a:gd name="connsiteY1" fmla="*/ 0 h 938979"/>
                <a:gd name="connsiteX2" fmla="*/ 860729 w 860729"/>
                <a:gd name="connsiteY2" fmla="*/ 938979 h 938979"/>
                <a:gd name="connsiteX3" fmla="*/ 0 w 860729"/>
                <a:gd name="connsiteY3" fmla="*/ 938979 h 938979"/>
                <a:gd name="connsiteX4" fmla="*/ 0 w 860729"/>
                <a:gd name="connsiteY4" fmla="*/ 0 h 938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729" h="938979">
                  <a:moveTo>
                    <a:pt x="0" y="0"/>
                  </a:moveTo>
                  <a:lnTo>
                    <a:pt x="860729" y="0"/>
                  </a:lnTo>
                  <a:lnTo>
                    <a:pt x="860729" y="938979"/>
                  </a:lnTo>
                  <a:lnTo>
                    <a:pt x="0" y="938979"/>
                  </a:lnTo>
                  <a:lnTo>
                    <a:pt x="0" y="0"/>
                  </a:lnTo>
                  <a:close/>
                </a:path>
              </a:pathLst>
            </a:custGeom>
            <a:noFill/>
            <a:ln w="28575">
              <a:solidFill>
                <a:schemeClr val="tx2"/>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4770" tIns="32385" rIns="64770" bIns="32385"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chemeClr val="tx2"/>
                  </a:solidFill>
                  <a:effectLst/>
                  <a:uLnTx/>
                  <a:uFillTx/>
                </a:rPr>
                <a:t>Indirect Call</a:t>
              </a:r>
            </a:p>
          </p:txBody>
        </p:sp>
      </p:grpSp>
      <p:sp>
        <p:nvSpPr>
          <p:cNvPr id="37" name="Rectangle 36"/>
          <p:cNvSpPr/>
          <p:nvPr/>
        </p:nvSpPr>
        <p:spPr bwMode="auto">
          <a:xfrm>
            <a:off x="457200" y="5341377"/>
            <a:ext cx="4715920" cy="441884"/>
          </a:xfrm>
          <a:prstGeom prst="rect">
            <a:avLst/>
          </a:prstGeom>
          <a:solidFill>
            <a:schemeClr val="bg2"/>
          </a:solidFill>
          <a:ln w="28575">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chemeClr val="tx2"/>
                </a:solidFill>
                <a:effectLst/>
                <a:uLnTx/>
                <a:uFillTx/>
                <a:ea typeface="Segoe UI" pitchFamily="34" charset="0"/>
                <a:cs typeface="Segoe UI" pitchFamily="34" charset="0"/>
              </a:rPr>
              <a:t>With CFG in place, ROP gadgets and other invalid functions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chemeClr val="tx2"/>
                </a:solidFill>
                <a:effectLst/>
                <a:uLnTx/>
                <a:uFillTx/>
                <a:ea typeface="Segoe UI" pitchFamily="34" charset="0"/>
                <a:cs typeface="Segoe UI" pitchFamily="34" charset="0"/>
              </a:rPr>
              <a:t>cannot be called indirectly</a:t>
            </a:r>
          </a:p>
        </p:txBody>
      </p:sp>
      <p:sp>
        <p:nvSpPr>
          <p:cNvPr id="38" name="Multiply 37"/>
          <p:cNvSpPr/>
          <p:nvPr/>
        </p:nvSpPr>
        <p:spPr>
          <a:xfrm>
            <a:off x="4313237" y="4404748"/>
            <a:ext cx="994964" cy="1054114"/>
          </a:xfrm>
          <a:prstGeom prst="mathMultiply">
            <a:avLst>
              <a:gd name="adj1" fmla="val 1175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mj-lt"/>
            </a:endParaRPr>
          </a:p>
        </p:txBody>
      </p:sp>
      <p:sp>
        <p:nvSpPr>
          <p:cNvPr id="41" name="Rounded Rectangle 40"/>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CFG helps mitigate the standard way that web browser exploits initially hijack control of code execution</a:t>
            </a:r>
          </a:p>
        </p:txBody>
      </p:sp>
      <p:cxnSp>
        <p:nvCxnSpPr>
          <p:cNvPr id="45" name="Straight Connector 44"/>
          <p:cNvCxnSpPr/>
          <p:nvPr/>
        </p:nvCxnSpPr>
        <p:spPr>
          <a:xfrm>
            <a:off x="5532437" y="2722979"/>
            <a:ext cx="0" cy="3206011"/>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33709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112425" y="3685004"/>
            <a:ext cx="1254781" cy="655360"/>
          </a:xfrm>
          <a:prstGeom prst="rect">
            <a:avLst/>
          </a:prstGeom>
          <a:solidFill>
            <a:schemeClr val="bg1"/>
          </a:solidFill>
          <a:ln w="19050">
            <a:solidFill>
              <a:schemeClr val="tx2"/>
            </a:solid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tx2"/>
                </a:solidFill>
                <a:effectLst/>
                <a:uLnTx/>
                <a:uFillTx/>
              </a:rPr>
              <a:t>System Call Allow list</a:t>
            </a:r>
          </a:p>
        </p:txBody>
      </p:sp>
      <p:sp>
        <p:nvSpPr>
          <p:cNvPr id="9" name="Rectangle 8"/>
          <p:cNvSpPr/>
          <p:nvPr/>
        </p:nvSpPr>
        <p:spPr>
          <a:xfrm>
            <a:off x="7445188" y="3685004"/>
            <a:ext cx="4640449" cy="646020"/>
          </a:xfrm>
          <a:prstGeom prst="rect">
            <a:avLst/>
          </a:prstGeom>
          <a:solidFill>
            <a:schemeClr val="tx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rPr>
              <a:t>Filtered System Calls</a:t>
            </a:r>
          </a:p>
        </p:txBody>
      </p:sp>
      <p:sp>
        <p:nvSpPr>
          <p:cNvPr id="3" name="Title 2"/>
          <p:cNvSpPr>
            <a:spLocks noGrp="1"/>
          </p:cNvSpPr>
          <p:nvPr>
            <p:ph type="title"/>
          </p:nvPr>
        </p:nvSpPr>
        <p:spPr/>
        <p:txBody>
          <a:bodyPr/>
          <a:lstStyle/>
          <a:p>
            <a:r>
              <a:rPr lang="en-US" sz="4400" dirty="0">
                <a:solidFill>
                  <a:schemeClr val="tx2"/>
                </a:solidFill>
              </a:rPr>
              <a:t>Microsoft Edge: </a:t>
            </a:r>
            <a:r>
              <a:rPr lang="en-US" sz="4400" dirty="0"/>
              <a:t>Kernel &amp; Flash Attack Protection</a:t>
            </a:r>
          </a:p>
        </p:txBody>
      </p:sp>
      <p:sp>
        <p:nvSpPr>
          <p:cNvPr id="23" name="Text Placeholder 5"/>
          <p:cNvSpPr>
            <a:spLocks noGrp="1"/>
          </p:cNvSpPr>
          <p:nvPr>
            <p:ph type="body" sz="quarter" idx="4294967295"/>
          </p:nvPr>
        </p:nvSpPr>
        <p:spPr>
          <a:xfrm>
            <a:off x="0" y="1330325"/>
            <a:ext cx="3698875" cy="2954338"/>
          </a:xfrm>
        </p:spPr>
        <p:txBody>
          <a:bodyPr/>
          <a:lstStyle/>
          <a:p>
            <a:pPr marL="0" indent="0">
              <a:buNone/>
            </a:pPr>
            <a:r>
              <a:rPr lang="en-US" sz="1800" dirty="0">
                <a:solidFill>
                  <a:schemeClr val="tx2"/>
                </a:solidFill>
                <a:latin typeface="+mn-lt"/>
              </a:rPr>
              <a:t>Kernel Exploits have increased 300% since 2014</a:t>
            </a:r>
          </a:p>
          <a:p>
            <a:pPr marL="0" indent="0">
              <a:buNone/>
            </a:pPr>
            <a:endParaRPr lang="en-US" sz="1800" dirty="0">
              <a:solidFill>
                <a:schemeClr val="tx2"/>
              </a:solidFill>
              <a:latin typeface="+mn-lt"/>
            </a:endParaRPr>
          </a:p>
          <a:p>
            <a:pPr marL="0" indent="0">
              <a:buNone/>
            </a:pPr>
            <a:r>
              <a:rPr lang="en-US" sz="1800" dirty="0">
                <a:solidFill>
                  <a:schemeClr val="tx2"/>
                </a:solidFill>
                <a:latin typeface="+mn-lt"/>
              </a:rPr>
              <a:t>Often used by attackers to escape browser sandboxes</a:t>
            </a:r>
          </a:p>
          <a:p>
            <a:pPr marL="0" indent="0">
              <a:buNone/>
            </a:pPr>
            <a:endParaRPr lang="en-US" sz="1800" dirty="0">
              <a:solidFill>
                <a:schemeClr val="tx2"/>
              </a:solidFill>
              <a:latin typeface="+mn-lt"/>
            </a:endParaRPr>
          </a:p>
          <a:p>
            <a:pPr marL="0" indent="0">
              <a:buNone/>
            </a:pPr>
            <a:r>
              <a:rPr lang="en-US" sz="1800" dirty="0">
                <a:solidFill>
                  <a:schemeClr val="tx2"/>
                </a:solidFill>
                <a:latin typeface="+mn-lt"/>
              </a:rPr>
              <a:t>Microsoft Edge now enforces a allow list for kernel calls from Flash and the content process</a:t>
            </a:r>
          </a:p>
          <a:p>
            <a:pPr marL="0" indent="0">
              <a:buNone/>
            </a:pPr>
            <a:endParaRPr lang="en-US" sz="1800" dirty="0">
              <a:solidFill>
                <a:schemeClr val="tx1"/>
              </a:solidFill>
              <a:latin typeface="+mn-lt"/>
            </a:endParaRPr>
          </a:p>
        </p:txBody>
      </p:sp>
      <p:sp>
        <p:nvSpPr>
          <p:cNvPr id="5" name="Rectangle 4"/>
          <p:cNvSpPr/>
          <p:nvPr/>
        </p:nvSpPr>
        <p:spPr>
          <a:xfrm>
            <a:off x="6082176" y="4984963"/>
            <a:ext cx="6079662" cy="1103099"/>
          </a:xfrm>
          <a:prstGeom prst="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gradFill>
                  <a:gsLst>
                    <a:gs pos="0">
                      <a:schemeClr val="tx1"/>
                    </a:gs>
                    <a:gs pos="100000">
                      <a:schemeClr val="tx1"/>
                    </a:gs>
                  </a:gsLst>
                  <a:lin ang="5400000" scaled="0"/>
                </a:gradFill>
                <a:effectLst/>
                <a:uLnTx/>
                <a:uFillTx/>
              </a:rPr>
              <a:t>Microsoft Edge Browser</a:t>
            </a:r>
          </a:p>
        </p:txBody>
      </p:sp>
      <p:sp>
        <p:nvSpPr>
          <p:cNvPr id="7" name="Rectangle 6"/>
          <p:cNvSpPr/>
          <p:nvPr/>
        </p:nvSpPr>
        <p:spPr>
          <a:xfrm>
            <a:off x="4132709" y="2049464"/>
            <a:ext cx="8031811" cy="1534477"/>
          </a:xfrm>
          <a:prstGeom prst="rect">
            <a:avLst/>
          </a:prstGeom>
          <a:solidFill>
            <a:schemeClr val="tx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gradFill>
                <a:gsLst>
                  <a:gs pos="43363">
                    <a:srgbClr val="505050"/>
                  </a:gs>
                  <a:gs pos="71000">
                    <a:srgbClr val="505050"/>
                  </a:gs>
                </a:gsLst>
                <a:lin ang="5400000" scaled="0"/>
              </a:gradFill>
              <a:effectLst/>
              <a:uLnTx/>
              <a:uFillTx/>
            </a:endParaRPr>
          </a:p>
        </p:txBody>
      </p:sp>
      <p:sp>
        <p:nvSpPr>
          <p:cNvPr id="11" name="Rectangle 10"/>
          <p:cNvSpPr/>
          <p:nvPr/>
        </p:nvSpPr>
        <p:spPr>
          <a:xfrm>
            <a:off x="6157173" y="4831316"/>
            <a:ext cx="2836915" cy="900936"/>
          </a:xfrm>
          <a:prstGeom prst="rect">
            <a:avLst/>
          </a:prstGeom>
          <a:solidFill>
            <a:schemeClr val="tx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gradFill>
                  <a:gsLst>
                    <a:gs pos="78761">
                      <a:srgbClr val="FFFFFF"/>
                    </a:gs>
                    <a:gs pos="35000">
                      <a:srgbClr val="FFFFFF"/>
                    </a:gs>
                  </a:gsLst>
                  <a:lin ang="5400000" scaled="0"/>
                </a:gradFill>
                <a:effectLst/>
                <a:uLnTx/>
                <a:uFillTx/>
              </a:rPr>
              <a:t>Edge Content Process</a:t>
            </a:r>
          </a:p>
        </p:txBody>
      </p:sp>
      <p:sp>
        <p:nvSpPr>
          <p:cNvPr id="12" name="Rectangle 11"/>
          <p:cNvSpPr/>
          <p:nvPr/>
        </p:nvSpPr>
        <p:spPr>
          <a:xfrm>
            <a:off x="9072068" y="4831316"/>
            <a:ext cx="3013569" cy="900936"/>
          </a:xfrm>
          <a:prstGeom prst="rect">
            <a:avLst/>
          </a:prstGeom>
          <a:solidFill>
            <a:schemeClr val="tx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gradFill>
                  <a:gsLst>
                    <a:gs pos="78761">
                      <a:srgbClr val="FFFFFF"/>
                    </a:gs>
                    <a:gs pos="35000">
                      <a:srgbClr val="FFFFFF"/>
                    </a:gs>
                  </a:gsLst>
                  <a:lin ang="5400000" scaled="0"/>
                </a:gradFill>
                <a:effectLst/>
                <a:uLnTx/>
                <a:uFillTx/>
              </a:rPr>
              <a:t>Flash Host Process</a:t>
            </a:r>
          </a:p>
        </p:txBody>
      </p:sp>
      <p:sp>
        <p:nvSpPr>
          <p:cNvPr id="21" name="Rectangle 20"/>
          <p:cNvSpPr/>
          <p:nvPr/>
        </p:nvSpPr>
        <p:spPr>
          <a:xfrm>
            <a:off x="4237037" y="2707592"/>
            <a:ext cx="1763060" cy="774508"/>
          </a:xfrm>
          <a:prstGeom prst="rect">
            <a:avLst/>
          </a:prstGeom>
          <a:solidFill>
            <a:schemeClr val="tx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rPr>
              <a:t>NTOS</a:t>
            </a:r>
          </a:p>
        </p:txBody>
      </p:sp>
      <p:sp>
        <p:nvSpPr>
          <p:cNvPr id="22" name="Rectangle 21"/>
          <p:cNvSpPr/>
          <p:nvPr/>
        </p:nvSpPr>
        <p:spPr>
          <a:xfrm>
            <a:off x="6112743" y="2712032"/>
            <a:ext cx="5972894" cy="774508"/>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gradFill>
                  <a:gsLst>
                    <a:gs pos="0">
                      <a:srgbClr val="FFFFFF"/>
                    </a:gs>
                    <a:gs pos="100000">
                      <a:srgbClr val="FFFFFF"/>
                    </a:gs>
                  </a:gsLst>
                  <a:lin ang="5400000" scaled="0"/>
                </a:gradFill>
                <a:effectLst/>
                <a:uLnTx/>
                <a:uFillTx/>
              </a:rPr>
              <a:t>Win32k.sys</a:t>
            </a:r>
          </a:p>
        </p:txBody>
      </p:sp>
      <p:grpSp>
        <p:nvGrpSpPr>
          <p:cNvPr id="10" name="Group 9"/>
          <p:cNvGrpSpPr/>
          <p:nvPr/>
        </p:nvGrpSpPr>
        <p:grpSpPr>
          <a:xfrm>
            <a:off x="7575631" y="4216467"/>
            <a:ext cx="3003223" cy="691049"/>
            <a:chOff x="7575631" y="4292667"/>
            <a:chExt cx="3003223" cy="691049"/>
          </a:xfrm>
        </p:grpSpPr>
        <p:cxnSp>
          <p:nvCxnSpPr>
            <p:cNvPr id="27" name="Curved Connector 26"/>
            <p:cNvCxnSpPr>
              <a:stCxn id="11" idx="0"/>
              <a:endCxn id="9" idx="2"/>
            </p:cNvCxnSpPr>
            <p:nvPr/>
          </p:nvCxnSpPr>
          <p:spPr>
            <a:xfrm rot="5400000" flipH="1" flipV="1">
              <a:off x="8420376" y="3638679"/>
              <a:ext cx="500292" cy="2189782"/>
            </a:xfrm>
            <a:prstGeom prst="curvedConnector3">
              <a:avLst>
                <a:gd name="adj1" fmla="val 50000"/>
              </a:avLst>
            </a:prstGeom>
            <a:ln w="222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8" name="Curved Connector 27"/>
            <p:cNvCxnSpPr>
              <a:stCxn id="12" idx="0"/>
              <a:endCxn id="31" idx="4"/>
            </p:cNvCxnSpPr>
            <p:nvPr/>
          </p:nvCxnSpPr>
          <p:spPr>
            <a:xfrm rot="16200000" flipV="1">
              <a:off x="9910686" y="4239349"/>
              <a:ext cx="614849" cy="721486"/>
            </a:xfrm>
            <a:prstGeom prst="curvedConnector3">
              <a:avLst>
                <a:gd name="adj1" fmla="val 50000"/>
              </a:avLst>
            </a:prstGeom>
            <a:ln w="222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31" name="&quot;No&quot; Symbol 30"/>
          <p:cNvSpPr/>
          <p:nvPr/>
        </p:nvSpPr>
        <p:spPr bwMode="auto">
          <a:xfrm>
            <a:off x="9647237" y="3799561"/>
            <a:ext cx="420259" cy="416906"/>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 name="Group 5"/>
          <p:cNvGrpSpPr/>
          <p:nvPr/>
        </p:nvGrpSpPr>
        <p:grpSpPr>
          <a:xfrm>
            <a:off x="6739816" y="4416564"/>
            <a:ext cx="3839037" cy="490952"/>
            <a:chOff x="6739816" y="4492764"/>
            <a:chExt cx="3839037" cy="490952"/>
          </a:xfrm>
        </p:grpSpPr>
        <p:cxnSp>
          <p:nvCxnSpPr>
            <p:cNvPr id="24" name="Curved Connector 23"/>
            <p:cNvCxnSpPr>
              <a:stCxn id="11" idx="0"/>
              <a:endCxn id="8" idx="2"/>
            </p:cNvCxnSpPr>
            <p:nvPr/>
          </p:nvCxnSpPr>
          <p:spPr>
            <a:xfrm rot="16200000" flipV="1">
              <a:off x="6912248" y="4320332"/>
              <a:ext cx="490952" cy="835815"/>
            </a:xfrm>
            <a:prstGeom prst="curvedConnector3">
              <a:avLst>
                <a:gd name="adj1" fmla="val 50000"/>
              </a:avLst>
            </a:prstGeom>
            <a:ln w="22225" cap="flat" cmpd="sng" algn="ctr">
              <a:solidFill>
                <a:srgbClr val="00B05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5" name="Curved Connector 24"/>
            <p:cNvCxnSpPr>
              <a:stCxn id="12" idx="0"/>
              <a:endCxn id="8" idx="2"/>
            </p:cNvCxnSpPr>
            <p:nvPr/>
          </p:nvCxnSpPr>
          <p:spPr>
            <a:xfrm rot="16200000" flipV="1">
              <a:off x="8413859" y="2818721"/>
              <a:ext cx="490952" cy="3839037"/>
            </a:xfrm>
            <a:prstGeom prst="curvedConnector3">
              <a:avLst>
                <a:gd name="adj1" fmla="val 50000"/>
              </a:avLst>
            </a:prstGeom>
            <a:ln w="22225" cap="flat" cmpd="sng" algn="ctr">
              <a:solidFill>
                <a:srgbClr val="00B05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20" name="Rectangle 19"/>
          <p:cNvSpPr/>
          <p:nvPr/>
        </p:nvSpPr>
        <p:spPr>
          <a:xfrm>
            <a:off x="7367206" y="2235182"/>
            <a:ext cx="182267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43363">
                      <a:srgbClr val="505050"/>
                    </a:gs>
                    <a:gs pos="71000">
                      <a:srgbClr val="505050"/>
                    </a:gs>
                  </a:gsLst>
                  <a:lin ang="5400000" scaled="0"/>
                </a:gradFill>
                <a:effectLst/>
                <a:uLnTx/>
                <a:uFillTx/>
              </a:rPr>
              <a:t>Windows Kernel</a:t>
            </a:r>
          </a:p>
        </p:txBody>
      </p:sp>
      <p:sp>
        <p:nvSpPr>
          <p:cNvPr id="35" name="Rectangle 34"/>
          <p:cNvSpPr/>
          <p:nvPr/>
        </p:nvSpPr>
        <p:spPr bwMode="auto">
          <a:xfrm>
            <a:off x="436204" y="1160299"/>
            <a:ext cx="11774130" cy="488515"/>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1" indent="0"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accent1"/>
              </a:solidFill>
              <a:effectLst/>
              <a:uLnTx/>
              <a:uFillTx/>
              <a:ea typeface="Segoe UI" pitchFamily="34" charset="0"/>
              <a:cs typeface="Segoe UI" pitchFamily="34" charset="0"/>
            </a:endParaRPr>
          </a:p>
        </p:txBody>
      </p:sp>
      <p:sp>
        <p:nvSpPr>
          <p:cNvPr id="36" name="Rectangle 35"/>
          <p:cNvSpPr/>
          <p:nvPr/>
        </p:nvSpPr>
        <p:spPr bwMode="auto">
          <a:xfrm>
            <a:off x="288387" y="4564062"/>
            <a:ext cx="5490930" cy="488515"/>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1"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Microsoft Edge makes kernel attacks more difficult by reducing the kernel components exposed to the browser</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16" y="4629902"/>
            <a:ext cx="358143" cy="356835"/>
          </a:xfrm>
          <a:prstGeom prst="rect">
            <a:avLst/>
          </a:prstGeom>
        </p:spPr>
      </p:pic>
      <p:sp>
        <p:nvSpPr>
          <p:cNvPr id="29" name="Rectangle 28"/>
          <p:cNvSpPr/>
          <p:nvPr/>
        </p:nvSpPr>
        <p:spPr bwMode="auto">
          <a:xfrm>
            <a:off x="288387" y="5783262"/>
            <a:ext cx="5490930" cy="488515"/>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1"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Flash player has its own app container, and has been hardened to resist memory corruption</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16" y="5849102"/>
            <a:ext cx="358143" cy="356835"/>
          </a:xfrm>
          <a:prstGeom prst="rect">
            <a:avLst/>
          </a:prstGeom>
        </p:spPr>
      </p:pic>
    </p:spTree>
    <p:extLst>
      <p:ext uri="{BB962C8B-B14F-4D97-AF65-F5344CB8AC3E}">
        <p14:creationId xmlns:p14="http://schemas.microsoft.com/office/powerpoint/2010/main" val="229873141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218238" y="1752601"/>
            <a:ext cx="5759854" cy="1973261"/>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1300" b="0" i="0" u="none" strike="noStrike" kern="0" cap="none" spc="0" normalizeH="0" baseline="0" noProof="0" dirty="0">
                <a:ln>
                  <a:noFill/>
                </a:ln>
                <a:solidFill>
                  <a:srgbClr val="505050"/>
                </a:solidFill>
                <a:effectLst/>
                <a:uLnTx/>
                <a:uFillTx/>
              </a:rPr>
              <a:t>SmartScreen provides full-spectrum protection against URL and file-borne attacks in the Microsoft Edge and IE browsers</a:t>
            </a:r>
          </a:p>
          <a:p>
            <a:pPr marL="0" marR="0" lvl="0" indent="0" defTabSz="914400" eaLnBrk="1" fontAlgn="auto" latinLnBrk="0" hangingPunct="1">
              <a:lnSpc>
                <a:spcPct val="90000"/>
              </a:lnSpc>
              <a:spcBef>
                <a:spcPts val="0"/>
              </a:spcBef>
              <a:spcAft>
                <a:spcPts val="1200"/>
              </a:spcAft>
              <a:buClrTx/>
              <a:buSzTx/>
              <a:buFontTx/>
              <a:buNone/>
              <a:tabLst/>
              <a:defRPr/>
            </a:pPr>
            <a:r>
              <a:rPr kumimoji="0" lang="en-US" sz="1300" b="0" i="0" u="none" strike="noStrike" kern="0" cap="none" spc="0" normalizeH="0" baseline="0" noProof="0" dirty="0">
                <a:ln>
                  <a:noFill/>
                </a:ln>
                <a:solidFill>
                  <a:srgbClr val="505050"/>
                </a:solidFill>
                <a:effectLst/>
                <a:uLnTx/>
                <a:uFillTx/>
              </a:rPr>
              <a:t>To generate blocks SmartScreen combines: machine learning, dynamic/static analysis, Anti-malware telemetry, Bing search-graph, and Microsoft cloud sources</a:t>
            </a:r>
          </a:p>
        </p:txBody>
      </p:sp>
      <p:sp>
        <p:nvSpPr>
          <p:cNvPr id="3" name="Title 2"/>
          <p:cNvSpPr>
            <a:spLocks noGrp="1"/>
          </p:cNvSpPr>
          <p:nvPr>
            <p:ph type="title"/>
          </p:nvPr>
        </p:nvSpPr>
        <p:spPr/>
        <p:txBody>
          <a:bodyPr/>
          <a:lstStyle/>
          <a:p>
            <a:r>
              <a:rPr lang="en-US" sz="4400" dirty="0"/>
              <a:t>Safe Browsing: SmartScreen protection</a:t>
            </a:r>
          </a:p>
        </p:txBody>
      </p:sp>
      <p:sp>
        <p:nvSpPr>
          <p:cNvPr id="4" name="Rectangle 3"/>
          <p:cNvSpPr/>
          <p:nvPr/>
        </p:nvSpPr>
        <p:spPr bwMode="auto">
          <a:xfrm>
            <a:off x="457200" y="1752601"/>
            <a:ext cx="5676900" cy="1525475"/>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Exploits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Exploit Kits, APT Watering Holes</a:t>
            </a:r>
          </a:p>
        </p:txBody>
      </p:sp>
      <p:sp>
        <p:nvSpPr>
          <p:cNvPr id="5" name="Rectangle 4"/>
          <p:cNvSpPr/>
          <p:nvPr/>
        </p:nvSpPr>
        <p:spPr bwMode="auto">
          <a:xfrm>
            <a:off x="457200" y="4989625"/>
            <a:ext cx="5676898" cy="152547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Phishing</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Targeted Attacks, Financial</a:t>
            </a:r>
          </a:p>
        </p:txBody>
      </p:sp>
      <p:sp>
        <p:nvSpPr>
          <p:cNvPr id="6" name="Rectangle 5"/>
          <p:cNvSpPr/>
          <p:nvPr/>
        </p:nvSpPr>
        <p:spPr bwMode="auto">
          <a:xfrm>
            <a:off x="437605" y="3371113"/>
            <a:ext cx="5696493" cy="1525475"/>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rPr>
              <a:t>Social Engineering</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FakeAV</a:t>
            </a: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a:t>
            </a:r>
            <a:r>
              <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Grayware</a:t>
            </a: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Etc..</a:t>
            </a:r>
          </a:p>
        </p:txBody>
      </p:sp>
      <p:sp>
        <p:nvSpPr>
          <p:cNvPr id="13" name="Rectangle 12"/>
          <p:cNvSpPr/>
          <p:nvPr/>
        </p:nvSpPr>
        <p:spPr>
          <a:xfrm>
            <a:off x="6219421" y="3802063"/>
            <a:ext cx="5759855" cy="2713038"/>
          </a:xfrm>
          <a:prstGeom prst="rect">
            <a:avLst/>
          </a:prstGeom>
          <a:solidFill>
            <a:schemeClr val="tx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cs typeface="Segoe UI Light" panose="020B0502040204020203" pitchFamily="34" charset="0"/>
              </a:rPr>
              <a:t>Telemetry Sources</a:t>
            </a:r>
            <a:endParaRPr kumimoji="0" lang="en-US" sz="1400" b="0" i="0" u="none" strike="noStrike" kern="0" cap="none" spc="0" normalizeH="0" baseline="0" noProof="0" dirty="0">
              <a:ln>
                <a:noFill/>
              </a:ln>
              <a:solidFill>
                <a:schemeClr val="tx1"/>
              </a:solidFill>
              <a:effectLst/>
              <a:uLnTx/>
              <a:uFillTx/>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tab pos="2743200" algn="l"/>
              </a:tabLst>
              <a:defRPr/>
            </a:pPr>
            <a:endParaRPr kumimoji="0" lang="en-US" sz="1300" b="0" i="0" u="none" strike="noStrike" kern="0" cap="none" spc="0" normalizeH="0" baseline="0" noProof="0" dirty="0">
              <a:ln>
                <a:noFill/>
              </a:ln>
              <a:solidFill>
                <a:srgbClr val="FFFFFF"/>
              </a:solidFill>
              <a:effectLst/>
              <a:uLnTx/>
              <a:uFillTx/>
              <a:cs typeface="Segoe UI Light" panose="020B0502040204020203" pitchFamily="34" charset="0"/>
            </a:endParaRPr>
          </a:p>
          <a:p>
            <a:pPr marL="0" marR="0" lvl="0" indent="0" defTabSz="914400" eaLnBrk="1" fontAlgn="auto" latinLnBrk="0" hangingPunct="1">
              <a:lnSpc>
                <a:spcPct val="90000"/>
              </a:lnSpc>
              <a:spcBef>
                <a:spcPts val="0"/>
              </a:spcBef>
              <a:spcAft>
                <a:spcPts val="600"/>
              </a:spcAft>
              <a:buClrTx/>
              <a:buSzTx/>
              <a:buFontTx/>
              <a:buNone/>
              <a:tabLst>
                <a:tab pos="2743200" algn="l"/>
              </a:tabLst>
              <a:defRPr/>
            </a:pPr>
            <a:r>
              <a:rPr kumimoji="0" lang="en-US" sz="1300" b="0" i="0" u="none" strike="noStrike" kern="0" cap="none" spc="0" normalizeH="0" baseline="0" noProof="0" dirty="0">
                <a:ln>
                  <a:noFill/>
                </a:ln>
                <a:solidFill>
                  <a:schemeClr val="tx1"/>
                </a:solidFill>
                <a:effectLst/>
                <a:uLnTx/>
                <a:uFillTx/>
                <a:cs typeface="Segoe UI Light" panose="020B0502040204020203" pitchFamily="34" charset="0"/>
              </a:rPr>
              <a:t>Anti-malware endpoints </a:t>
            </a:r>
            <a:r>
              <a:rPr kumimoji="0" lang="en-US" sz="1300" b="0" i="0" u="none" strike="noStrike" kern="0" cap="none" spc="0" normalizeH="0" baseline="0" noProof="0" dirty="0">
                <a:ln>
                  <a:noFill/>
                </a:ln>
                <a:solidFill>
                  <a:schemeClr val="tx2"/>
                </a:solidFill>
                <a:effectLst/>
                <a:uLnTx/>
                <a:uFillTx/>
                <a:cs typeface="Segoe UI Light" panose="020B0502040204020203" pitchFamily="34" charset="0"/>
              </a:rPr>
              <a:t>300M</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300" b="0" i="0" u="none" strike="noStrike" kern="0" cap="none" spc="0" normalizeH="0" baseline="0" noProof="0" dirty="0">
                <a:ln>
                  <a:noFill/>
                </a:ln>
                <a:solidFill>
                  <a:schemeClr val="tx1"/>
                </a:solidFill>
                <a:effectLst/>
                <a:uLnTx/>
                <a:uFillTx/>
                <a:cs typeface="Segoe UI Light" panose="020B0502040204020203" pitchFamily="34" charset="0"/>
              </a:rPr>
              <a:t>MSRT </a:t>
            </a:r>
            <a:r>
              <a:rPr kumimoji="0" lang="en-US" sz="1300" b="0" i="0" u="none" strike="noStrike" kern="0" cap="none" spc="0" normalizeH="0" baseline="0" noProof="0" dirty="0">
                <a:ln>
                  <a:noFill/>
                </a:ln>
                <a:solidFill>
                  <a:schemeClr val="tx2"/>
                </a:solidFill>
                <a:effectLst/>
                <a:uLnTx/>
                <a:uFillTx/>
                <a:cs typeface="Segoe UI Light" panose="020B0502040204020203" pitchFamily="34" charset="0"/>
              </a:rPr>
              <a:t>1.2B</a:t>
            </a:r>
          </a:p>
          <a:p>
            <a:pPr marL="0" marR="0" lvl="0" indent="0" defTabSz="914400" eaLnBrk="1" fontAlgn="auto" latinLnBrk="0" hangingPunct="1">
              <a:lnSpc>
                <a:spcPct val="90000"/>
              </a:lnSpc>
              <a:spcBef>
                <a:spcPts val="0"/>
              </a:spcBef>
              <a:spcAft>
                <a:spcPts val="600"/>
              </a:spcAft>
              <a:buClrTx/>
              <a:buSzTx/>
              <a:buFontTx/>
              <a:buNone/>
              <a:tabLst>
                <a:tab pos="1317625" algn="l"/>
              </a:tabLst>
              <a:defRPr/>
            </a:pPr>
            <a:r>
              <a:rPr kumimoji="0" lang="en-US" sz="1300" b="0" i="0" u="none" strike="noStrike" kern="0" cap="none" spc="0" normalizeH="0" baseline="0" noProof="0" dirty="0">
                <a:ln>
                  <a:noFill/>
                </a:ln>
                <a:solidFill>
                  <a:schemeClr val="tx1"/>
                </a:solidFill>
                <a:effectLst/>
                <a:uLnTx/>
                <a:uFillTx/>
                <a:cs typeface="Segoe UI Light" panose="020B0502040204020203" pitchFamily="34" charset="0"/>
              </a:rPr>
              <a:t>Bing</a:t>
            </a:r>
            <a:r>
              <a:rPr kumimoji="0" lang="en-US" sz="1300" b="0" i="0" u="none" strike="noStrike" kern="0" cap="none" spc="0" normalizeH="0" baseline="0" noProof="0" dirty="0">
                <a:ln>
                  <a:noFill/>
                </a:ln>
                <a:solidFill>
                  <a:srgbClr val="FFFFFF"/>
                </a:solidFill>
                <a:effectLst/>
                <a:uLnTx/>
                <a:uFillTx/>
                <a:cs typeface="Segoe UI Light" panose="020B0502040204020203" pitchFamily="34" charset="0"/>
              </a:rPr>
              <a:t> </a:t>
            </a:r>
            <a:r>
              <a:rPr kumimoji="0" lang="en-US" sz="1300" b="0" i="0" u="none" strike="noStrike" kern="0" cap="none" spc="0" normalizeH="0" baseline="0" noProof="0" dirty="0">
                <a:ln>
                  <a:noFill/>
                </a:ln>
                <a:solidFill>
                  <a:schemeClr val="tx2"/>
                </a:solidFill>
                <a:effectLst/>
                <a:uLnTx/>
                <a:uFillTx/>
                <a:cs typeface="Segoe UI Light" panose="020B0502040204020203" pitchFamily="34" charset="0"/>
              </a:rPr>
              <a:t>2.5T URL Index</a:t>
            </a:r>
          </a:p>
          <a:p>
            <a:pPr marL="0" marR="0" lvl="0" indent="0" defTabSz="914400" eaLnBrk="1" fontAlgn="auto" latinLnBrk="0" hangingPunct="1">
              <a:lnSpc>
                <a:spcPct val="90000"/>
              </a:lnSpc>
              <a:spcBef>
                <a:spcPts val="0"/>
              </a:spcBef>
              <a:spcAft>
                <a:spcPts val="600"/>
              </a:spcAft>
              <a:buClrTx/>
              <a:buSzTx/>
              <a:buFontTx/>
              <a:buNone/>
              <a:tabLst>
                <a:tab pos="1317625" algn="l"/>
              </a:tabLst>
              <a:defRPr/>
            </a:pPr>
            <a:r>
              <a:rPr kumimoji="0" lang="en-US" sz="1300" b="0" i="0" u="none" strike="noStrike" kern="0" cap="none" spc="0" normalizeH="0" baseline="0" noProof="0" dirty="0">
                <a:ln>
                  <a:noFill/>
                </a:ln>
                <a:solidFill>
                  <a:schemeClr val="tx1"/>
                </a:solidFill>
                <a:effectLst/>
                <a:uLnTx/>
                <a:uFillTx/>
                <a:cs typeface="Segoe UI Light" panose="020B0502040204020203" pitchFamily="34" charset="0"/>
              </a:rPr>
              <a:t>SmartScreen</a:t>
            </a:r>
            <a:r>
              <a:rPr kumimoji="0" lang="en-US" sz="1300" b="0" i="0" u="none" strike="noStrike" kern="0" cap="none" spc="0" normalizeH="0" baseline="0" noProof="0" dirty="0">
                <a:ln>
                  <a:noFill/>
                </a:ln>
                <a:solidFill>
                  <a:srgbClr val="FFFFFF"/>
                </a:solidFill>
                <a:effectLst/>
                <a:uLnTx/>
                <a:uFillTx/>
                <a:cs typeface="Segoe UI Light" panose="020B0502040204020203" pitchFamily="34" charset="0"/>
              </a:rPr>
              <a:t> </a:t>
            </a:r>
            <a:r>
              <a:rPr kumimoji="0" lang="en-US" sz="1300" b="0" i="0" u="none" strike="noStrike" kern="0" cap="none" spc="0" normalizeH="0" baseline="0" noProof="0" dirty="0">
                <a:ln>
                  <a:noFill/>
                </a:ln>
                <a:solidFill>
                  <a:schemeClr val="tx2"/>
                </a:solidFill>
                <a:effectLst/>
                <a:uLnTx/>
                <a:uFillTx/>
                <a:cs typeface="Segoe UI Light" panose="020B0502040204020203" pitchFamily="34" charset="0"/>
              </a:rPr>
              <a:t>600M URL reports</a:t>
            </a:r>
          </a:p>
          <a:p>
            <a:pPr marL="0" marR="0" lvl="0" indent="0" defTabSz="914400" eaLnBrk="1" fontAlgn="auto" latinLnBrk="0" hangingPunct="1">
              <a:lnSpc>
                <a:spcPct val="90000"/>
              </a:lnSpc>
              <a:spcBef>
                <a:spcPts val="0"/>
              </a:spcBef>
              <a:spcAft>
                <a:spcPts val="600"/>
              </a:spcAft>
              <a:buClrTx/>
              <a:buSzTx/>
              <a:buFontTx/>
              <a:buNone/>
              <a:tabLst>
                <a:tab pos="1317625" algn="l"/>
              </a:tabLst>
              <a:defRPr/>
            </a:pPr>
            <a:r>
              <a:rPr kumimoji="0" lang="en-US" sz="1300" b="0" i="0" u="none" strike="noStrike" kern="0" cap="none" spc="0" normalizeH="0" baseline="0" noProof="0" dirty="0" err="1">
                <a:ln>
                  <a:noFill/>
                </a:ln>
                <a:solidFill>
                  <a:schemeClr val="tx1"/>
                </a:solidFill>
                <a:effectLst/>
                <a:uLnTx/>
                <a:uFillTx/>
                <a:cs typeface="Segoe UI Light" panose="020B0502040204020203" pitchFamily="34" charset="0"/>
              </a:rPr>
              <a:t>AppRep</a:t>
            </a:r>
            <a:r>
              <a:rPr kumimoji="0" lang="en-US" sz="1300" b="0" i="0" u="none" strike="noStrike" kern="0" cap="none" spc="0" normalizeH="0" baseline="0" noProof="0" dirty="0">
                <a:ln>
                  <a:noFill/>
                </a:ln>
                <a:solidFill>
                  <a:schemeClr val="accent5"/>
                </a:solidFill>
                <a:effectLst/>
                <a:uLnTx/>
                <a:uFillTx/>
                <a:cs typeface="Segoe UI Light" panose="020B0502040204020203" pitchFamily="34" charset="0"/>
              </a:rPr>
              <a:t> </a:t>
            </a:r>
            <a:r>
              <a:rPr kumimoji="0" lang="en-US" sz="1300" b="0" i="0" u="none" strike="noStrike" kern="0" cap="none" spc="0" normalizeH="0" baseline="0" noProof="0" dirty="0">
                <a:ln>
                  <a:noFill/>
                </a:ln>
                <a:solidFill>
                  <a:schemeClr val="tx2"/>
                </a:solidFill>
                <a:effectLst/>
                <a:uLnTx/>
                <a:uFillTx/>
                <a:cs typeface="Segoe UI Light" panose="020B0502040204020203" pitchFamily="34" charset="0"/>
              </a:rPr>
              <a:t>50M File look-ups</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300" b="0" i="0" u="none" strike="noStrike" kern="0" cap="none" spc="0" normalizeH="0" baseline="0" noProof="0" dirty="0">
                <a:ln>
                  <a:noFill/>
                </a:ln>
                <a:solidFill>
                  <a:schemeClr val="tx1"/>
                </a:solidFill>
                <a:effectLst/>
                <a:uLnTx/>
                <a:uFillTx/>
                <a:cs typeface="Segoe UI Light" panose="020B0502040204020203" pitchFamily="34" charset="0"/>
              </a:rPr>
              <a:t>Hotmail/O365/Exchange</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300" b="0" i="0" u="none" strike="noStrike" kern="0" cap="none" spc="0" normalizeH="0" baseline="0" noProof="0" dirty="0">
                <a:ln>
                  <a:noFill/>
                </a:ln>
                <a:solidFill>
                  <a:schemeClr val="tx1"/>
                </a:solidFill>
                <a:effectLst/>
                <a:uLnTx/>
                <a:uFillTx/>
                <a:cs typeface="Segoe UI Light" panose="020B0502040204020203" pitchFamily="34" charset="0"/>
              </a:rPr>
              <a:t>OS Telemetry</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300" b="0" i="0" u="none" strike="noStrike" kern="0" cap="none" spc="0" normalizeH="0" baseline="0" noProof="0" dirty="0">
                <a:ln>
                  <a:noFill/>
                </a:ln>
                <a:solidFill>
                  <a:schemeClr val="tx1"/>
                </a:solidFill>
                <a:effectLst/>
                <a:uLnTx/>
                <a:uFillTx/>
                <a:cs typeface="Segoe UI Light" panose="020B0502040204020203" pitchFamily="34" charset="0"/>
              </a:rPr>
              <a:t>Azure/Skype/Microsoft Account</a:t>
            </a:r>
          </a:p>
        </p:txBody>
      </p:sp>
      <p:sp>
        <p:nvSpPr>
          <p:cNvPr id="11" name="Rounded Rectangle 10"/>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SmartScreen leverages Machine Learning and Hybrid Analysis to block browser-based attacks</a:t>
            </a:r>
          </a:p>
        </p:txBody>
      </p:sp>
    </p:spTree>
    <p:extLst>
      <p:ext uri="{BB962C8B-B14F-4D97-AF65-F5344CB8AC3E}">
        <p14:creationId xmlns:p14="http://schemas.microsoft.com/office/powerpoint/2010/main" val="35961063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 name="Title 2"/>
          <p:cNvSpPr>
            <a:spLocks noGrp="1"/>
          </p:cNvSpPr>
          <p:nvPr>
            <p:ph type="title"/>
          </p:nvPr>
        </p:nvSpPr>
        <p:spPr/>
        <p:txBody>
          <a:bodyPr/>
          <a:lstStyle/>
          <a:p>
            <a:r>
              <a:rPr lang="en-US" sz="4400" dirty="0"/>
              <a:t>Microsoft Edge Security Assurance</a:t>
            </a:r>
          </a:p>
        </p:txBody>
      </p:sp>
      <p:sp>
        <p:nvSpPr>
          <p:cNvPr id="19" name="Text Placeholder 5"/>
          <p:cNvSpPr>
            <a:spLocks noGrp="1"/>
          </p:cNvSpPr>
          <p:nvPr>
            <p:ph type="body" sz="quarter" idx="4294967295"/>
          </p:nvPr>
        </p:nvSpPr>
        <p:spPr>
          <a:xfrm>
            <a:off x="0" y="2622550"/>
            <a:ext cx="3419475" cy="2986088"/>
          </a:xfrm>
        </p:spPr>
        <p:txBody>
          <a:bodyPr lIns="91440" rIns="91440"/>
          <a:lstStyle/>
          <a:p>
            <a:pPr indent="0">
              <a:spcBef>
                <a:spcPts val="0"/>
              </a:spcBef>
              <a:spcAft>
                <a:spcPts val="1200"/>
              </a:spcAft>
              <a:buNone/>
            </a:pPr>
            <a:r>
              <a:rPr lang="en-US" sz="1800" dirty="0">
                <a:solidFill>
                  <a:schemeClr val="tx1"/>
                </a:solidFill>
                <a:latin typeface="+mn-lt"/>
              </a:rPr>
              <a:t>Greater than 670 machine years devoted to fuzz testing Microsoft Edge and Internet Explorer during development</a:t>
            </a:r>
          </a:p>
          <a:p>
            <a:pPr indent="0">
              <a:spcBef>
                <a:spcPts val="0"/>
              </a:spcBef>
              <a:spcAft>
                <a:spcPts val="1200"/>
              </a:spcAft>
              <a:buNone/>
            </a:pPr>
            <a:r>
              <a:rPr lang="en-US" sz="1800" dirty="0">
                <a:solidFill>
                  <a:schemeClr val="tx1"/>
                </a:solidFill>
                <a:latin typeface="+mn-lt"/>
              </a:rPr>
              <a:t>More than 400 billion DOM manipulations generated from 1 billion html files</a:t>
            </a:r>
          </a:p>
          <a:p>
            <a:pPr indent="0">
              <a:spcBef>
                <a:spcPts val="0"/>
              </a:spcBef>
              <a:spcAft>
                <a:spcPts val="1200"/>
              </a:spcAft>
              <a:buNone/>
            </a:pPr>
            <a:r>
              <a:rPr lang="en-US" sz="1800" dirty="0">
                <a:solidFill>
                  <a:schemeClr val="tx1"/>
                </a:solidFill>
                <a:latin typeface="+mn-lt"/>
              </a:rPr>
              <a:t>Hundreds of security issues addressed</a:t>
            </a:r>
          </a:p>
        </p:txBody>
      </p:sp>
      <p:sp>
        <p:nvSpPr>
          <p:cNvPr id="20" name="Text Placeholder 5"/>
          <p:cNvSpPr txBox="1">
            <a:spLocks/>
          </p:cNvSpPr>
          <p:nvPr/>
        </p:nvSpPr>
        <p:spPr>
          <a:xfrm>
            <a:off x="4508309" y="2623242"/>
            <a:ext cx="3419856" cy="2736134"/>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Security review of all key features  resulted in over 70 security review engagements</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Dozens of security implementation and design issues addressed prior to ship</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Security static analysis checkers integrated into Edge builds and </a:t>
            </a:r>
          </a:p>
        </p:txBody>
      </p:sp>
      <p:sp>
        <p:nvSpPr>
          <p:cNvPr id="24" name="Text Placeholder 5"/>
          <p:cNvSpPr txBox="1">
            <a:spLocks/>
          </p:cNvSpPr>
          <p:nvPr/>
        </p:nvSpPr>
        <p:spPr>
          <a:xfrm>
            <a:off x="8552934" y="2623242"/>
            <a:ext cx="3419858" cy="2985433"/>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Windows REDTEAM emulates the techniques and expertise of skilled real-world attackers</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Exploited Microsoft Edge vulnerabilities discovered through penetration testing</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End result in improved mitigation of new novel attacks discovered prior to shipping Microsoft Edge</a:t>
            </a:r>
          </a:p>
        </p:txBody>
      </p:sp>
      <p:sp>
        <p:nvSpPr>
          <p:cNvPr id="2" name="Rectangle 1"/>
          <p:cNvSpPr/>
          <p:nvPr/>
        </p:nvSpPr>
        <p:spPr>
          <a:xfrm>
            <a:off x="4393571" y="1976465"/>
            <a:ext cx="3649333"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Code Review/Penetration Testing</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4" name="Rectangle 3"/>
          <p:cNvSpPr/>
          <p:nvPr/>
        </p:nvSpPr>
        <p:spPr>
          <a:xfrm>
            <a:off x="9651575" y="1976465"/>
            <a:ext cx="1222579"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REDTEAM</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 name="Rectangle 4"/>
          <p:cNvSpPr/>
          <p:nvPr/>
        </p:nvSpPr>
        <p:spPr>
          <a:xfrm>
            <a:off x="889574" y="1976465"/>
            <a:ext cx="2568075"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Fuzzing/Static Analysis</a:t>
            </a:r>
            <a:endParaRPr kumimoji="0" lang="en-US" sz="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7" name="Rounded Rectangle 16"/>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Microsoft Edge was built together with in house security experts</a:t>
            </a:r>
          </a:p>
        </p:txBody>
      </p:sp>
      <p:cxnSp>
        <p:nvCxnSpPr>
          <p:cNvPr id="21" name="Straight Connector 20"/>
          <p:cNvCxnSpPr/>
          <p:nvPr/>
        </p:nvCxnSpPr>
        <p:spPr>
          <a:xfrm>
            <a:off x="4237037" y="2722979"/>
            <a:ext cx="0" cy="3206011"/>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275637" y="2735262"/>
            <a:ext cx="0" cy="3206011"/>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0" y="6327727"/>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Ongoing Microsoft “Bug Bounty” Programs</a:t>
            </a:r>
          </a:p>
        </p:txBody>
      </p:sp>
    </p:spTree>
    <p:extLst>
      <p:ext uri="{BB962C8B-B14F-4D97-AF65-F5344CB8AC3E}">
        <p14:creationId xmlns:p14="http://schemas.microsoft.com/office/powerpoint/2010/main" val="193063965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 y="5783262"/>
            <a:ext cx="12436476" cy="1211263"/>
            <a:chOff x="-1" y="5935662"/>
            <a:chExt cx="12436476" cy="1211263"/>
          </a:xfrm>
        </p:grpSpPr>
        <p:sp>
          <p:nvSpPr>
            <p:cNvPr id="33" name="Rectangle 32"/>
            <p:cNvSpPr/>
            <p:nvPr/>
          </p:nvSpPr>
          <p:spPr bwMode="auto">
            <a:xfrm>
              <a:off x="-1" y="5949211"/>
              <a:ext cx="12436476" cy="119771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4" name="Straight Connector 33"/>
            <p:cNvCxnSpPr/>
            <p:nvPr/>
          </p:nvCxnSpPr>
          <p:spPr>
            <a:xfrm>
              <a:off x="0" y="5935662"/>
              <a:ext cx="12436475" cy="13549"/>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lstStyle/>
          <a:p>
            <a:r>
              <a:rPr lang="en-US" sz="4400" dirty="0"/>
              <a:t>Measuring Microsoft Edge Security Improvements</a:t>
            </a:r>
          </a:p>
        </p:txBody>
      </p:sp>
      <p:grpSp>
        <p:nvGrpSpPr>
          <p:cNvPr id="2" name="Group 1"/>
          <p:cNvGrpSpPr/>
          <p:nvPr/>
        </p:nvGrpSpPr>
        <p:grpSpPr>
          <a:xfrm>
            <a:off x="274638" y="2774013"/>
            <a:ext cx="3672591" cy="2780649"/>
            <a:chOff x="274638" y="2469213"/>
            <a:chExt cx="3672591" cy="2780649"/>
          </a:xfrm>
        </p:grpSpPr>
        <p:graphicFrame>
          <p:nvGraphicFramePr>
            <p:cNvPr id="5" name="Chart 4"/>
            <p:cNvGraphicFramePr>
              <a:graphicFrameLocks/>
            </p:cNvGraphicFramePr>
            <p:nvPr>
              <p:extLst/>
            </p:nvPr>
          </p:nvGraphicFramePr>
          <p:xfrm>
            <a:off x="274638" y="2469213"/>
            <a:ext cx="3672591" cy="268122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4705097"/>
              <a:ext cx="3333901"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exploited Microsoft web browser Remote Code Execution (RCE) CVEs by patch year</a:t>
              </a:r>
            </a:p>
          </p:txBody>
        </p:sp>
      </p:grpSp>
      <p:grpSp>
        <p:nvGrpSpPr>
          <p:cNvPr id="4" name="Group 3"/>
          <p:cNvGrpSpPr/>
          <p:nvPr/>
        </p:nvGrpSpPr>
        <p:grpSpPr>
          <a:xfrm>
            <a:off x="4008437" y="2877640"/>
            <a:ext cx="3886200" cy="2677022"/>
            <a:chOff x="4008437" y="2572840"/>
            <a:chExt cx="3886200" cy="2677022"/>
          </a:xfrm>
        </p:grpSpPr>
        <p:graphicFrame>
          <p:nvGraphicFramePr>
            <p:cNvPr id="12" name="Chart 11"/>
            <p:cNvGraphicFramePr>
              <a:graphicFrameLocks/>
            </p:cNvGraphicFramePr>
            <p:nvPr>
              <p:extLst/>
            </p:nvPr>
          </p:nvGraphicFramePr>
          <p:xfrm>
            <a:off x="4008437" y="2572840"/>
            <a:ext cx="3886200" cy="2245986"/>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4166469" y="4705097"/>
              <a:ext cx="3581401"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days with known Microsoft web browser Remote Code Execution (RCE) zero day in the wild before patch</a:t>
              </a:r>
            </a:p>
          </p:txBody>
        </p:sp>
      </p:grpSp>
      <p:grpSp>
        <p:nvGrpSpPr>
          <p:cNvPr id="7" name="Group 6"/>
          <p:cNvGrpSpPr/>
          <p:nvPr/>
        </p:nvGrpSpPr>
        <p:grpSpPr>
          <a:xfrm>
            <a:off x="7812449" y="2421836"/>
            <a:ext cx="4609292" cy="3106610"/>
            <a:chOff x="7812449" y="2117036"/>
            <a:chExt cx="4609292" cy="3106610"/>
          </a:xfrm>
        </p:grpSpPr>
        <p:graphicFrame>
          <p:nvGraphicFramePr>
            <p:cNvPr id="19" name="Chart 18"/>
            <p:cNvGraphicFramePr>
              <a:graphicFrameLocks/>
            </p:cNvGraphicFramePr>
            <p:nvPr>
              <p:extLst/>
            </p:nvPr>
          </p:nvGraphicFramePr>
          <p:xfrm>
            <a:off x="7812449" y="2117036"/>
            <a:ext cx="4609292" cy="2735928"/>
          </p:xfrm>
          <a:graphic>
            <a:graphicData uri="http://schemas.openxmlformats.org/drawingml/2006/chart">
              <c:chart xmlns:c="http://schemas.openxmlformats.org/drawingml/2006/chart" xmlns:r="http://schemas.openxmlformats.org/officeDocument/2006/relationships" r:id="rId5"/>
            </a:graphicData>
          </a:graphic>
        </p:graphicFrame>
        <p:sp>
          <p:nvSpPr>
            <p:cNvPr id="21" name="TextBox 20"/>
            <p:cNvSpPr txBox="1"/>
            <p:nvPr/>
          </p:nvSpPr>
          <p:spPr>
            <a:xfrm>
              <a:off x="8123237" y="4678881"/>
              <a:ext cx="3856999"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Remote Code Execution (CVEs) addressed in 2015 by web browser version</a:t>
              </a:r>
            </a:p>
          </p:txBody>
        </p:sp>
      </p:grpSp>
      <p:sp>
        <p:nvSpPr>
          <p:cNvPr id="23" name="Rectangle 22"/>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p:cNvSpPr/>
          <p:nvPr/>
        </p:nvSpPr>
        <p:spPr bwMode="auto">
          <a:xfrm>
            <a:off x="293691"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exploited web browser CVEs</a:t>
            </a:r>
          </a:p>
        </p:txBody>
      </p:sp>
      <p:sp>
        <p:nvSpPr>
          <p:cNvPr id="10" name="Rectangle 9"/>
          <p:cNvSpPr/>
          <p:nvPr/>
        </p:nvSpPr>
        <p:spPr bwMode="auto">
          <a:xfrm>
            <a:off x="4447376"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days with known zero day exploit in the wild</a:t>
            </a:r>
          </a:p>
        </p:txBody>
      </p:sp>
      <p:sp>
        <p:nvSpPr>
          <p:cNvPr id="20" name="Rectangle 19"/>
          <p:cNvSpPr/>
          <p:nvPr/>
        </p:nvSpPr>
        <p:spPr bwMode="auto">
          <a:xfrm>
            <a:off x="8601062"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RCE CVEs by web browser version</a:t>
            </a:r>
          </a:p>
        </p:txBody>
      </p:sp>
      <p:cxnSp>
        <p:nvCxnSpPr>
          <p:cNvPr id="24" name="Straight Connector 23"/>
          <p:cNvCxnSpPr/>
          <p:nvPr/>
        </p:nvCxnSpPr>
        <p:spPr>
          <a:xfrm>
            <a:off x="3932237" y="2811462"/>
            <a:ext cx="0" cy="2408723"/>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23237" y="2823745"/>
            <a:ext cx="0" cy="2408723"/>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5737" y="5935662"/>
            <a:ext cx="3657600" cy="1089529"/>
          </a:xfrm>
          <a:prstGeom prst="rect">
            <a:avLst/>
          </a:prstGeom>
        </p:spPr>
        <p:txBody>
          <a:bodyPr wrap="square">
            <a:no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No known zero day exploit for a Microsoft RCE CVE that works against IE11 on Windows 8.1+ for 19 months</a:t>
            </a:r>
          </a:p>
        </p:txBody>
      </p:sp>
      <p:sp>
        <p:nvSpPr>
          <p:cNvPr id="14" name="Rectangle 13"/>
          <p:cNvSpPr/>
          <p:nvPr/>
        </p:nvSpPr>
        <p:spPr>
          <a:xfrm>
            <a:off x="8324337" y="5935662"/>
            <a:ext cx="3657600" cy="840230"/>
          </a:xfrm>
          <a:prstGeom prst="rect">
            <a:avLst/>
          </a:prstGeom>
        </p:spPr>
        <p:txBody>
          <a:bodyPr wrap="square">
            <a:no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75% reduction in RCE CVEs that affect Microsoft Edge in the first 5 servicing months</a:t>
            </a:r>
          </a:p>
        </p:txBody>
      </p:sp>
      <p:sp>
        <p:nvSpPr>
          <p:cNvPr id="18" name="Rectangle 17"/>
          <p:cNvSpPr/>
          <p:nvPr/>
        </p:nvSpPr>
        <p:spPr>
          <a:xfrm>
            <a:off x="4389437" y="5935662"/>
            <a:ext cx="3657600" cy="590931"/>
          </a:xfrm>
          <a:prstGeom prst="rect">
            <a:avLst/>
          </a:prstGeom>
        </p:spPr>
        <p:txBody>
          <a:bodyPr wrap="square">
            <a:sp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No known exploits in-the-wild that target Microsoft Edge</a:t>
            </a:r>
          </a:p>
        </p:txBody>
      </p:sp>
    </p:spTree>
    <p:extLst>
      <p:ext uri="{BB962C8B-B14F-4D97-AF65-F5344CB8AC3E}">
        <p14:creationId xmlns:p14="http://schemas.microsoft.com/office/powerpoint/2010/main" val="97828696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Conclusion</a:t>
            </a:r>
          </a:p>
        </p:txBody>
      </p:sp>
      <p:sp>
        <p:nvSpPr>
          <p:cNvPr id="5" name="Text Placeholder 4"/>
          <p:cNvSpPr>
            <a:spLocks noGrp="1"/>
          </p:cNvSpPr>
          <p:nvPr>
            <p:ph type="body" sz="quarter" idx="10"/>
          </p:nvPr>
        </p:nvSpPr>
        <p:spPr>
          <a:xfrm>
            <a:off x="274638" y="1212850"/>
            <a:ext cx="11887200" cy="4444294"/>
          </a:xfrm>
        </p:spPr>
        <p:txBody>
          <a:bodyPr/>
          <a:lstStyle/>
          <a:p>
            <a:pPr marL="0" indent="0">
              <a:spcBef>
                <a:spcPts val="3000"/>
              </a:spcBef>
              <a:buNone/>
            </a:pPr>
            <a:r>
              <a:rPr lang="en-US" sz="3600" dirty="0">
                <a:solidFill>
                  <a:schemeClr val="accent1"/>
                </a:solidFill>
              </a:rPr>
              <a:t>Microsoft Edge was built from the ground up to mitigate current and future exploit techniques</a:t>
            </a:r>
          </a:p>
          <a:p>
            <a:pPr marL="0" indent="0">
              <a:spcBef>
                <a:spcPts val="3000"/>
              </a:spcBef>
              <a:buNone/>
            </a:pPr>
            <a:r>
              <a:rPr lang="en-US" sz="3600" dirty="0">
                <a:solidFill>
                  <a:schemeClr val="accent1"/>
                </a:solidFill>
              </a:rPr>
              <a:t>Each iteration of Microsoft Edge introduces new and innovative security features to keep attackers in a disrupted state</a:t>
            </a:r>
          </a:p>
          <a:p>
            <a:pPr marL="0" indent="0">
              <a:spcBef>
                <a:spcPts val="3000"/>
              </a:spcBef>
              <a:buNone/>
            </a:pPr>
            <a:r>
              <a:rPr lang="en-US" sz="3600" dirty="0">
                <a:solidFill>
                  <a:schemeClr val="accent1"/>
                </a:solidFill>
              </a:rPr>
              <a:t>Microsoft Edge has seen no zero-day exploits or in-the-wild-attacks since shipping</a:t>
            </a:r>
          </a:p>
        </p:txBody>
      </p:sp>
    </p:spTree>
    <p:extLst>
      <p:ext uri="{BB962C8B-B14F-4D97-AF65-F5344CB8AC3E}">
        <p14:creationId xmlns:p14="http://schemas.microsoft.com/office/powerpoint/2010/main" val="349555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608637" y="502156"/>
            <a:ext cx="0" cy="62179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854200" y="1238159"/>
            <a:ext cx="3286899" cy="1107996"/>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PLATFORM INTEGRITY</a:t>
            </a:r>
          </a:p>
        </p:txBody>
      </p:sp>
      <p:sp>
        <p:nvSpPr>
          <p:cNvPr id="17" name="Title 1"/>
          <p:cNvSpPr txBox="1">
            <a:spLocks/>
          </p:cNvSpPr>
          <p:nvPr/>
        </p:nvSpPr>
        <p:spPr>
          <a:xfrm>
            <a:off x="503237" y="3289665"/>
            <a:ext cx="4584479" cy="664797"/>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Semibold" panose="020B0702040204020203" pitchFamily="34" charset="0"/>
                <a:ea typeface="+mn-ea"/>
                <a:cs typeface="Segoe UI Semibold" panose="020B0702040204020203" pitchFamily="34" charset="0"/>
              </a:rPr>
              <a:t>Protects the integrity of Windows, 3</a:t>
            </a:r>
            <a:r>
              <a:rPr kumimoji="0" lang="en-US" sz="2400" b="0" i="0" u="none" strike="noStrike" kern="1200" cap="none" spc="-100" normalizeH="0" baseline="30000" noProof="0" dirty="0">
                <a:ln w="3175">
                  <a:noFill/>
                </a:ln>
                <a:solidFill>
                  <a:schemeClr val="tx2">
                    <a:lumMod val="20000"/>
                    <a:lumOff val="80000"/>
                  </a:schemeClr>
                </a:solidFill>
                <a:effectLst/>
                <a:uLnTx/>
                <a:uFillTx/>
                <a:latin typeface="Segoe UI Semibold" panose="020B0702040204020203" pitchFamily="34" charset="0"/>
                <a:ea typeface="+mn-ea"/>
                <a:cs typeface="Segoe UI Semibold" panose="020B0702040204020203" pitchFamily="34" charset="0"/>
              </a:rPr>
              <a:t>rd</a:t>
            </a: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Semibold" panose="020B0702040204020203" pitchFamily="34" charset="0"/>
                <a:ea typeface="+mn-ea"/>
                <a:cs typeface="Segoe UI Semibold" panose="020B0702040204020203" pitchFamily="34" charset="0"/>
              </a:rPr>
              <a:t> party defenses and apps</a:t>
            </a:r>
            <a:endParaRPr kumimoji="0" lang="en-US" sz="2000" b="0" i="1" u="none" strike="noStrike" kern="1200" cap="none" spc="-100" normalizeH="0" baseline="0" noProof="0" dirty="0">
              <a:ln w="3175">
                <a:noFill/>
              </a:ln>
              <a:solidFill>
                <a:schemeClr val="tx2">
                  <a:lumMod val="20000"/>
                  <a:lumOff val="80000"/>
                </a:schemeClr>
              </a:solidFill>
              <a:effectLst/>
              <a:uLnTx/>
              <a:uFillTx/>
              <a:latin typeface="Segoe UI Semibold" panose="020B0702040204020203" pitchFamily="34" charset="0"/>
              <a:ea typeface="+mn-ea"/>
              <a:cs typeface="Segoe UI Semibold" panose="020B0702040204020203" pitchFamily="34" charset="0"/>
            </a:endParaRPr>
          </a:p>
        </p:txBody>
      </p:sp>
      <p:sp>
        <p:nvSpPr>
          <p:cNvPr id="13" name="Rectangle 12"/>
          <p:cNvSpPr/>
          <p:nvPr/>
        </p:nvSpPr>
        <p:spPr>
          <a:xfrm>
            <a:off x="6023944" y="1084547"/>
            <a:ext cx="5507654" cy="757130"/>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400" b="0" i="0" u="none" strike="noStrike" kern="0" cap="none" spc="0" normalizeH="0" baseline="0" noProof="0" dirty="0">
                <a:ln>
                  <a:noFill/>
                </a:ln>
                <a:solidFill>
                  <a:schemeClr val="tx2">
                    <a:lumMod val="20000"/>
                    <a:lumOff val="80000"/>
                  </a:schemeClr>
                </a:solidFill>
                <a:effectLst/>
                <a:uLnTx/>
                <a:uFillTx/>
              </a:rPr>
              <a:t>Attacks tamper with system, core and 1st and 3rd party system defenses </a:t>
            </a:r>
          </a:p>
        </p:txBody>
      </p:sp>
      <p:sp>
        <p:nvSpPr>
          <p:cNvPr id="14" name="Rectangle 13"/>
          <p:cNvSpPr/>
          <p:nvPr/>
        </p:nvSpPr>
        <p:spPr>
          <a:xfrm>
            <a:off x="6023944" y="2259831"/>
            <a:ext cx="5748955" cy="1089529"/>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400" b="0" i="0" u="none" strike="noStrike" kern="0" cap="none" spc="0" normalizeH="0" baseline="0" noProof="0" dirty="0">
                <a:ln>
                  <a:noFill/>
                </a:ln>
                <a:solidFill>
                  <a:schemeClr val="tx2">
                    <a:lumMod val="20000"/>
                    <a:lumOff val="80000"/>
                  </a:schemeClr>
                </a:solidFill>
                <a:effectLst/>
                <a:uLnTx/>
                <a:uFillTx/>
              </a:rPr>
              <a:t>Windows Trusted Boot prevents malware from starting during the boot process and protects anti-malware solutions</a:t>
            </a:r>
          </a:p>
        </p:txBody>
      </p:sp>
      <p:sp>
        <p:nvSpPr>
          <p:cNvPr id="19" name="Rectangle 18"/>
          <p:cNvSpPr/>
          <p:nvPr/>
        </p:nvSpPr>
        <p:spPr>
          <a:xfrm>
            <a:off x="6023944" y="3710962"/>
            <a:ext cx="6412531" cy="1089529"/>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400" b="0" i="0" u="none" strike="noStrike" kern="0" cap="none" spc="0" normalizeH="0" baseline="0" noProof="0" dirty="0">
                <a:ln>
                  <a:noFill/>
                </a:ln>
                <a:solidFill>
                  <a:schemeClr val="tx2">
                    <a:lumMod val="20000"/>
                    <a:lumOff val="80000"/>
                  </a:schemeClr>
                </a:solidFill>
                <a:effectLst/>
                <a:uLnTx/>
                <a:uFillTx/>
              </a:rPr>
              <a:t>Windows isolates system core and puts sensitive processes into containers – offering protection even with a kernel level breach </a:t>
            </a:r>
          </a:p>
        </p:txBody>
      </p:sp>
      <p:sp>
        <p:nvSpPr>
          <p:cNvPr id="11" name="Rectangle 10"/>
          <p:cNvSpPr/>
          <p:nvPr/>
        </p:nvSpPr>
        <p:spPr>
          <a:xfrm>
            <a:off x="6023944" y="5198290"/>
            <a:ext cx="6219747" cy="1089529"/>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400" b="0" i="0" u="none" strike="noStrike" kern="0" cap="none" spc="0" normalizeH="0" baseline="0" noProof="0" dirty="0">
                <a:ln>
                  <a:noFill/>
                </a:ln>
                <a:solidFill>
                  <a:schemeClr val="tx2">
                    <a:lumMod val="20000"/>
                    <a:lumOff val="80000"/>
                  </a:schemeClr>
                </a:solidFill>
                <a:effectLst/>
                <a:uLnTx/>
                <a:uFillTx/>
              </a:rPr>
              <a:t>Provable PC Health remotely verifies health, can initialize remediation, and provides services for conditional access scenarios</a:t>
            </a:r>
          </a:p>
        </p:txBody>
      </p:sp>
    </p:spTree>
    <p:extLst>
      <p:ext uri="{BB962C8B-B14F-4D97-AF65-F5344CB8AC3E}">
        <p14:creationId xmlns:p14="http://schemas.microsoft.com/office/powerpoint/2010/main" val="309615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608637" y="502156"/>
            <a:ext cx="0" cy="62179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036638" y="1211262"/>
            <a:ext cx="4104462" cy="1134893"/>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dirty="0">
                <a:ln w="3175">
                  <a:noFill/>
                </a:ln>
                <a:solidFill>
                  <a:schemeClr val="tx2">
                    <a:lumMod val="20000"/>
                    <a:lumOff val="80000"/>
                  </a:schemeClr>
                </a:solidFill>
                <a:effectLst/>
                <a:uLnTx/>
                <a:uFillTx/>
                <a:latin typeface="Segoe UI"/>
                <a:ea typeface="+mn-ea"/>
                <a:cs typeface="+mn-cs"/>
              </a:rPr>
              <a:t>PLATFORM AND APP SECURITY</a:t>
            </a:r>
          </a:p>
        </p:txBody>
      </p:sp>
      <p:sp>
        <p:nvSpPr>
          <p:cNvPr id="17" name="Title 1"/>
          <p:cNvSpPr txBox="1">
            <a:spLocks/>
          </p:cNvSpPr>
          <p:nvPr/>
        </p:nvSpPr>
        <p:spPr>
          <a:xfrm>
            <a:off x="350837" y="3344862"/>
            <a:ext cx="4736879" cy="664797"/>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chemeClr val="tx2">
                    <a:lumMod val="20000"/>
                    <a:lumOff val="80000"/>
                  </a:schemeClr>
                </a:solidFill>
                <a:effectLst/>
                <a:uLnTx/>
                <a:uFillTx/>
                <a:latin typeface="Segoe UI Semibold" panose="020B0702040204020203" pitchFamily="34" charset="0"/>
                <a:ea typeface="+mn-ea"/>
                <a:cs typeface="Segoe UI Semibold" panose="020B0702040204020203" pitchFamily="34" charset="0"/>
              </a:rPr>
              <a:t>Protects system and apps from the most common attacks and malware</a:t>
            </a:r>
            <a:endParaRPr kumimoji="0" lang="en-US" sz="2000" b="0" i="1" u="none" strike="noStrike" kern="1200" cap="none" spc="-100" normalizeH="0" baseline="0" noProof="0" dirty="0">
              <a:ln w="3175">
                <a:noFill/>
              </a:ln>
              <a:solidFill>
                <a:schemeClr val="tx2">
                  <a:lumMod val="20000"/>
                  <a:lumOff val="80000"/>
                </a:schemeClr>
              </a:solidFill>
              <a:effectLst/>
              <a:uLnTx/>
              <a:uFillTx/>
              <a:latin typeface="Segoe UI Semibold" panose="020B0702040204020203" pitchFamily="34" charset="0"/>
              <a:ea typeface="+mn-ea"/>
              <a:cs typeface="Segoe UI Semibold" panose="020B0702040204020203" pitchFamily="34" charset="0"/>
            </a:endParaRPr>
          </a:p>
        </p:txBody>
      </p:sp>
      <p:sp>
        <p:nvSpPr>
          <p:cNvPr id="12" name="Rectangle 11"/>
          <p:cNvSpPr/>
          <p:nvPr/>
        </p:nvSpPr>
        <p:spPr>
          <a:xfrm>
            <a:off x="6023941" y="1107842"/>
            <a:ext cx="5507654" cy="1366528"/>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chemeClr val="tx2">
                    <a:lumMod val="20000"/>
                    <a:lumOff val="80000"/>
                  </a:schemeClr>
                </a:solidFill>
                <a:effectLst/>
                <a:uLnTx/>
                <a:uFillTx/>
              </a:rPr>
              <a:t>Attack exploits vulnerabilities to gain foothold and compromises users identity, data, or uses device for own purposes</a:t>
            </a:r>
          </a:p>
        </p:txBody>
      </p:sp>
      <p:sp>
        <p:nvSpPr>
          <p:cNvPr id="14" name="Rectangle 13"/>
          <p:cNvSpPr/>
          <p:nvPr/>
        </p:nvSpPr>
        <p:spPr>
          <a:xfrm>
            <a:off x="6023941" y="2536489"/>
            <a:ext cx="5507654" cy="1047979"/>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chemeClr val="tx2">
                    <a:lumMod val="20000"/>
                    <a:lumOff val="80000"/>
                  </a:schemeClr>
                </a:solidFill>
                <a:effectLst/>
                <a:uLnTx/>
                <a:uFillTx/>
                <a:cs typeface="Segoe UI Semibold" panose="020B0702040204020203" pitchFamily="34" charset="0"/>
              </a:rPr>
              <a:t>Windows vulnerability mitigations (e.g.: ASLR, DEP, CFG, </a:t>
            </a:r>
            <a:r>
              <a:rPr kumimoji="0" lang="en-US" sz="2300" b="0" i="0" u="none" strike="noStrike" kern="0" cap="none" spc="0" normalizeH="0" baseline="0" noProof="0" dirty="0" err="1">
                <a:ln>
                  <a:noFill/>
                </a:ln>
                <a:solidFill>
                  <a:schemeClr val="tx2">
                    <a:lumMod val="20000"/>
                    <a:lumOff val="80000"/>
                  </a:schemeClr>
                </a:solidFill>
                <a:effectLst/>
                <a:uLnTx/>
                <a:uFillTx/>
                <a:cs typeface="Segoe UI Semibold" panose="020B0702040204020203" pitchFamily="34" charset="0"/>
              </a:rPr>
              <a:t>etc</a:t>
            </a:r>
            <a:r>
              <a:rPr kumimoji="0" lang="en-US" sz="2300" b="0" i="0" u="none" strike="noStrike" kern="0" cap="none" spc="0" normalizeH="0" baseline="0" noProof="0" dirty="0">
                <a:ln>
                  <a:noFill/>
                </a:ln>
                <a:solidFill>
                  <a:schemeClr val="tx2">
                    <a:lumMod val="20000"/>
                    <a:lumOff val="80000"/>
                  </a:schemeClr>
                </a:solidFill>
                <a:effectLst/>
                <a:uLnTx/>
                <a:uFillTx/>
                <a:cs typeface="Segoe UI Semibold" panose="020B0702040204020203" pitchFamily="34" charset="0"/>
              </a:rPr>
              <a:t>) reduce or eliminate the ability to exploit a vulnerability </a:t>
            </a:r>
          </a:p>
        </p:txBody>
      </p:sp>
      <p:sp>
        <p:nvSpPr>
          <p:cNvPr id="7" name="Rectangle 6"/>
          <p:cNvSpPr/>
          <p:nvPr/>
        </p:nvSpPr>
        <p:spPr>
          <a:xfrm>
            <a:off x="6023941" y="3646587"/>
            <a:ext cx="6290296" cy="1047979"/>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chemeClr val="tx2">
                    <a:lumMod val="20000"/>
                    <a:lumOff val="80000"/>
                  </a:schemeClr>
                </a:solidFill>
                <a:effectLst/>
                <a:uLnTx/>
                <a:uFillTx/>
                <a:cs typeface="Segoe UI Semibold" panose="020B0702040204020203" pitchFamily="34" charset="0"/>
              </a:rPr>
              <a:t>Windows sandboxes Universal Apps (AppContainer), validates app integrity (Code Integrity), and offers app control (AppLocker)</a:t>
            </a:r>
          </a:p>
        </p:txBody>
      </p:sp>
      <p:sp>
        <p:nvSpPr>
          <p:cNvPr id="8" name="Rectangle 7"/>
          <p:cNvSpPr/>
          <p:nvPr/>
        </p:nvSpPr>
        <p:spPr>
          <a:xfrm>
            <a:off x="6023941" y="4792662"/>
            <a:ext cx="6290296" cy="1366528"/>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chemeClr val="tx2">
                    <a:lumMod val="20000"/>
                    <a:lumOff val="80000"/>
                  </a:schemeClr>
                </a:solidFill>
                <a:effectLst/>
                <a:uLnTx/>
                <a:uFillTx/>
                <a:cs typeface="Segoe UI Semibold" panose="020B0702040204020203" pitchFamily="34" charset="0"/>
              </a:rPr>
              <a:t>Windows offers a new Secure Event Channel for advanced malware analytics and unparalleled app compatibility for 3</a:t>
            </a:r>
            <a:r>
              <a:rPr kumimoji="0" lang="en-US" sz="2300" b="0" i="0" u="none" strike="noStrike" kern="0" cap="none" spc="0" normalizeH="0" baseline="30000" noProof="0" dirty="0">
                <a:ln>
                  <a:noFill/>
                </a:ln>
                <a:solidFill>
                  <a:schemeClr val="tx2">
                    <a:lumMod val="20000"/>
                    <a:lumOff val="80000"/>
                  </a:schemeClr>
                </a:solidFill>
                <a:effectLst/>
                <a:uLnTx/>
                <a:uFillTx/>
                <a:cs typeface="Segoe UI Semibold" panose="020B0702040204020203" pitchFamily="34" charset="0"/>
              </a:rPr>
              <a:t>rd</a:t>
            </a:r>
            <a:r>
              <a:rPr kumimoji="0" lang="en-US" sz="2300" b="0" i="0" u="none" strike="noStrike" kern="0" cap="none" spc="0" normalizeH="0" baseline="0" noProof="0" dirty="0">
                <a:ln>
                  <a:noFill/>
                </a:ln>
                <a:solidFill>
                  <a:schemeClr val="tx2">
                    <a:lumMod val="20000"/>
                    <a:lumOff val="80000"/>
                  </a:schemeClr>
                </a:solidFill>
                <a:effectLst/>
                <a:uLnTx/>
                <a:uFillTx/>
                <a:cs typeface="Segoe UI Semibold" panose="020B0702040204020203" pitchFamily="34" charset="0"/>
              </a:rPr>
              <a:t> party security solutions</a:t>
            </a:r>
          </a:p>
        </p:txBody>
      </p:sp>
    </p:spTree>
    <p:extLst>
      <p:ext uri="{BB962C8B-B14F-4D97-AF65-F5344CB8AC3E}">
        <p14:creationId xmlns:p14="http://schemas.microsoft.com/office/powerpoint/2010/main" val="16140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6295954" y="4148444"/>
            <a:ext cx="4322208" cy="1714256"/>
          </a:xfrm>
          <a:prstGeom prst="roundRect">
            <a:avLst/>
          </a:prstGeom>
          <a:solidFill>
            <a:schemeClr val="tx1">
              <a:lumMod val="50000"/>
              <a:alpha val="41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35" fontAlgn="base">
              <a:spcBef>
                <a:spcPct val="0"/>
              </a:spcBef>
              <a:spcAft>
                <a:spcPct val="0"/>
              </a:spcAft>
              <a:defRPr/>
            </a:pPr>
            <a:endParaRPr lang="en-US" sz="1500" kern="0" dirty="0">
              <a:gradFill>
                <a:gsLst>
                  <a:gs pos="16814">
                    <a:srgbClr val="FFFFFF"/>
                  </a:gs>
                  <a:gs pos="46000">
                    <a:srgbClr val="FFFFFF"/>
                  </a:gs>
                </a:gsLst>
                <a:lin ang="5400000" scaled="0"/>
              </a:gradFill>
            </a:endParaRPr>
          </a:p>
        </p:txBody>
      </p:sp>
      <p:sp>
        <p:nvSpPr>
          <p:cNvPr id="2" name="Title 1"/>
          <p:cNvSpPr>
            <a:spLocks noGrp="1"/>
          </p:cNvSpPr>
          <p:nvPr>
            <p:ph type="title" idx="4294967295"/>
          </p:nvPr>
        </p:nvSpPr>
        <p:spPr>
          <a:xfrm>
            <a:off x="1964854" y="294677"/>
            <a:ext cx="8916400" cy="918032"/>
          </a:xfrm>
        </p:spPr>
        <p:txBody>
          <a:bodyPr/>
          <a:lstStyle/>
          <a:p>
            <a:r>
              <a:rPr lang="en-US" dirty="0"/>
              <a:t>Ensuring the Integrity of Windows</a:t>
            </a:r>
          </a:p>
        </p:txBody>
      </p:sp>
      <p:sp>
        <p:nvSpPr>
          <p:cNvPr id="3" name="Content Placeholder 2"/>
          <p:cNvSpPr>
            <a:spLocks noGrp="1"/>
          </p:cNvSpPr>
          <p:nvPr>
            <p:ph idx="4294967295"/>
          </p:nvPr>
        </p:nvSpPr>
        <p:spPr>
          <a:xfrm>
            <a:off x="1796467" y="1321187"/>
            <a:ext cx="8385335" cy="2439988"/>
          </a:xfrm>
          <a:prstGeom prst="rect">
            <a:avLst/>
          </a:prstGeom>
        </p:spPr>
        <p:txBody>
          <a:bodyPr>
            <a:noAutofit/>
          </a:bodyPr>
          <a:lstStyle/>
          <a:p>
            <a:pPr marL="428566" defTabSz="685646" fontAlgn="base">
              <a:spcBef>
                <a:spcPct val="0"/>
              </a:spcBef>
              <a:spcAft>
                <a:spcPts val="1350"/>
              </a:spcAft>
            </a:pPr>
            <a:r>
              <a:rPr lang="en-US" sz="2856" spc="-38" dirty="0">
                <a:ln w="3175">
                  <a:noFill/>
                </a:ln>
                <a:solidFill>
                  <a:schemeClr val="accent1">
                    <a:lumMod val="50000"/>
                  </a:schemeClr>
                </a:solidFill>
              </a:rPr>
              <a:t>Secure Boot</a:t>
            </a:r>
          </a:p>
          <a:p>
            <a:pPr marL="676180" lvl="2" indent="-342869" defTabSz="685646" fontAlgn="base">
              <a:spcBef>
                <a:spcPct val="0"/>
              </a:spcBef>
              <a:spcAft>
                <a:spcPts val="1350"/>
              </a:spcAft>
              <a:buFont typeface="Wingdings" panose="05000000000000000000" pitchFamily="2" charset="2"/>
              <a:buChar char="Ø"/>
            </a:pPr>
            <a:r>
              <a:rPr lang="en-US" sz="2040" spc="-38" dirty="0">
                <a:ln w="3175">
                  <a:noFill/>
                </a:ln>
                <a:solidFill>
                  <a:schemeClr val="accent1">
                    <a:lumMod val="50000"/>
                  </a:schemeClr>
                </a:solidFill>
              </a:rPr>
              <a:t>Includes Secure Firmware Updates and Platform Secure Boot</a:t>
            </a:r>
          </a:p>
          <a:p>
            <a:pPr marL="428566" defTabSz="685646" fontAlgn="base">
              <a:spcBef>
                <a:spcPct val="0"/>
              </a:spcBef>
              <a:spcAft>
                <a:spcPts val="1350"/>
              </a:spcAft>
            </a:pPr>
            <a:r>
              <a:rPr lang="en-US" sz="2856" spc="-38" dirty="0">
                <a:ln w="3175">
                  <a:noFill/>
                </a:ln>
                <a:solidFill>
                  <a:schemeClr val="accent1">
                    <a:lumMod val="50000"/>
                  </a:schemeClr>
                </a:solidFill>
              </a:rPr>
              <a:t>Kernel Mode Code Integrity (KMCI)</a:t>
            </a:r>
          </a:p>
          <a:p>
            <a:pPr marL="428566" defTabSz="685646" fontAlgn="base">
              <a:spcBef>
                <a:spcPct val="0"/>
              </a:spcBef>
              <a:spcAft>
                <a:spcPts val="1350"/>
              </a:spcAft>
            </a:pPr>
            <a:r>
              <a:rPr lang="en-US" sz="2856" spc="-38" dirty="0">
                <a:ln w="3175">
                  <a:noFill/>
                </a:ln>
                <a:solidFill>
                  <a:schemeClr val="accent1">
                    <a:lumMod val="50000"/>
                  </a:schemeClr>
                </a:solidFill>
              </a:rPr>
              <a:t>User Mode Code Integrity (UMCI)</a:t>
            </a:r>
          </a:p>
          <a:p>
            <a:pPr marL="428566" defTabSz="685646" fontAlgn="base">
              <a:spcBef>
                <a:spcPct val="0"/>
              </a:spcBef>
              <a:spcAft>
                <a:spcPts val="1350"/>
              </a:spcAft>
            </a:pPr>
            <a:r>
              <a:rPr lang="en-US" sz="2856" spc="-38" dirty="0">
                <a:ln w="3175">
                  <a:noFill/>
                </a:ln>
                <a:solidFill>
                  <a:schemeClr val="accent1">
                    <a:lumMod val="50000"/>
                  </a:schemeClr>
                </a:solidFill>
              </a:rPr>
              <a:t>AppLocker</a:t>
            </a:r>
          </a:p>
        </p:txBody>
      </p:sp>
      <p:sp>
        <p:nvSpPr>
          <p:cNvPr id="20" name="Rounded Rectangle 19"/>
          <p:cNvSpPr/>
          <p:nvPr/>
        </p:nvSpPr>
        <p:spPr bwMode="auto">
          <a:xfrm>
            <a:off x="6275378" y="4148444"/>
            <a:ext cx="4342784" cy="1714256"/>
          </a:xfrm>
          <a:prstGeom prst="roundRect">
            <a:avLst/>
          </a:prstGeom>
          <a:solidFill>
            <a:schemeClr val="lt1">
              <a:alpha val="0"/>
            </a:schemeClr>
          </a:solidFill>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9935" tIns="34968" rIns="34968" bIns="69935" numCol="1" spcCol="0" rtlCol="0" fromWordArt="0" anchor="t" anchorCtr="0" forceAA="0" compatLnSpc="1">
            <a:prstTxWarp prst="textNoShape">
              <a:avLst/>
            </a:prstTxWarp>
            <a:noAutofit/>
          </a:bodyPr>
          <a:lstStyle/>
          <a:p>
            <a:pPr algn="ctr" defTabSz="699155" fontAlgn="base">
              <a:spcBef>
                <a:spcPct val="0"/>
              </a:spcBef>
              <a:spcAft>
                <a:spcPct val="0"/>
              </a:spcAft>
              <a:defRPr/>
            </a:pPr>
            <a:endParaRPr lang="en-US" sz="1071" kern="0" spc="-39" dirty="0">
              <a:solidFill>
                <a:prstClr val="black"/>
              </a:solidFill>
              <a:ea typeface="Segoe UI" pitchFamily="34" charset="0"/>
              <a:cs typeface="Segoe UI" pitchFamily="34" charset="0"/>
            </a:endParaRPr>
          </a:p>
          <a:p>
            <a:pPr algn="ctr" defTabSz="699155" fontAlgn="base">
              <a:spcBef>
                <a:spcPct val="0"/>
              </a:spcBef>
              <a:spcAft>
                <a:spcPct val="0"/>
              </a:spcAft>
              <a:defRPr/>
            </a:pPr>
            <a:endParaRPr lang="en-US" sz="1071" kern="0" spc="-39" dirty="0">
              <a:solidFill>
                <a:prstClr val="black"/>
              </a:solidFill>
              <a:ea typeface="Segoe UI" pitchFamily="34" charset="0"/>
              <a:cs typeface="Segoe UI" pitchFamily="34" charset="0"/>
            </a:endParaRPr>
          </a:p>
          <a:p>
            <a:pPr algn="ctr" defTabSz="699155" fontAlgn="base">
              <a:spcBef>
                <a:spcPct val="0"/>
              </a:spcBef>
              <a:spcAft>
                <a:spcPct val="0"/>
              </a:spcAft>
              <a:defRPr/>
            </a:pPr>
            <a:endParaRPr lang="en-US" sz="1071" kern="0" spc="-39" dirty="0">
              <a:solidFill>
                <a:prstClr val="black"/>
              </a:solidFill>
              <a:ea typeface="Segoe UI" pitchFamily="34" charset="0"/>
              <a:cs typeface="Segoe UI" pitchFamily="34" charset="0"/>
            </a:endParaRPr>
          </a:p>
        </p:txBody>
      </p:sp>
      <p:sp>
        <p:nvSpPr>
          <p:cNvPr id="17" name="Rounded Rectangle 16"/>
          <p:cNvSpPr/>
          <p:nvPr/>
        </p:nvSpPr>
        <p:spPr bwMode="auto">
          <a:xfrm>
            <a:off x="1875453" y="4525818"/>
            <a:ext cx="2114250" cy="1142838"/>
          </a:xfrm>
          <a:prstGeom prst="roundRect">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defTabSz="699291"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graphicFrame>
        <p:nvGraphicFramePr>
          <p:cNvPr id="11" name="Diagram 10"/>
          <p:cNvGraphicFramePr/>
          <p:nvPr>
            <p:extLst/>
          </p:nvPr>
        </p:nvGraphicFramePr>
        <p:xfrm>
          <a:off x="1974895" y="3358984"/>
          <a:ext cx="7867630" cy="3615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Rounded Rectangle 21"/>
          <p:cNvSpPr/>
          <p:nvPr/>
        </p:nvSpPr>
        <p:spPr bwMode="auto">
          <a:xfrm>
            <a:off x="4012197" y="4525818"/>
            <a:ext cx="1577480" cy="1142838"/>
          </a:xfrm>
          <a:prstGeom prst="roundRect">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defTabSz="699291"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sp>
        <p:nvSpPr>
          <p:cNvPr id="23" name="Rounded Rectangle 22"/>
          <p:cNvSpPr/>
          <p:nvPr/>
        </p:nvSpPr>
        <p:spPr bwMode="auto">
          <a:xfrm>
            <a:off x="5610603" y="4525818"/>
            <a:ext cx="2379033" cy="1142838"/>
          </a:xfrm>
          <a:prstGeom prst="roundRect">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defTabSz="699291"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sp>
        <p:nvSpPr>
          <p:cNvPr id="24" name="Rounded Rectangle 23"/>
          <p:cNvSpPr/>
          <p:nvPr/>
        </p:nvSpPr>
        <p:spPr bwMode="auto">
          <a:xfrm>
            <a:off x="8938807" y="4525818"/>
            <a:ext cx="953133" cy="1142838"/>
          </a:xfrm>
          <a:prstGeom prst="roundRect">
            <a:avLst/>
          </a:prstGeom>
          <a:noFill/>
          <a:ln w="31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defTabSz="699291"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sp>
        <p:nvSpPr>
          <p:cNvPr id="25" name="Rounded Rectangle 24"/>
          <p:cNvSpPr/>
          <p:nvPr/>
        </p:nvSpPr>
        <p:spPr bwMode="auto">
          <a:xfrm>
            <a:off x="7989636" y="4525818"/>
            <a:ext cx="914270" cy="1142838"/>
          </a:xfrm>
          <a:prstGeom prst="roundRect">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defTabSz="699291"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sp>
        <p:nvSpPr>
          <p:cNvPr id="26" name="TextBox 25"/>
          <p:cNvSpPr txBox="1"/>
          <p:nvPr/>
        </p:nvSpPr>
        <p:spPr>
          <a:xfrm>
            <a:off x="2056483" y="4525817"/>
            <a:ext cx="1752192" cy="387675"/>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1199" kern="0" dirty="0">
                <a:gradFill>
                  <a:gsLst>
                    <a:gs pos="2917">
                      <a:schemeClr val="tx1"/>
                    </a:gs>
                    <a:gs pos="30000">
                      <a:schemeClr val="tx1"/>
                    </a:gs>
                  </a:gsLst>
                  <a:lin ang="5400000" scaled="0"/>
                </a:gradFill>
              </a:rPr>
              <a:t>Platform Secure Boot</a:t>
            </a:r>
          </a:p>
        </p:txBody>
      </p:sp>
      <p:sp>
        <p:nvSpPr>
          <p:cNvPr id="27" name="TextBox 26"/>
          <p:cNvSpPr txBox="1"/>
          <p:nvPr/>
        </p:nvSpPr>
        <p:spPr>
          <a:xfrm>
            <a:off x="4109676" y="4525817"/>
            <a:ext cx="1752192" cy="387675"/>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1199" kern="0" dirty="0">
                <a:gradFill>
                  <a:gsLst>
                    <a:gs pos="2917">
                      <a:schemeClr val="tx1"/>
                    </a:gs>
                    <a:gs pos="30000">
                      <a:schemeClr val="tx1"/>
                    </a:gs>
                  </a:gsLst>
                  <a:lin ang="5400000" scaled="0"/>
                </a:gradFill>
              </a:rPr>
              <a:t>UEFI Secure Boot</a:t>
            </a:r>
          </a:p>
        </p:txBody>
      </p:sp>
      <p:sp>
        <p:nvSpPr>
          <p:cNvPr id="28" name="TextBox 27"/>
          <p:cNvSpPr txBox="1"/>
          <p:nvPr/>
        </p:nvSpPr>
        <p:spPr>
          <a:xfrm>
            <a:off x="6463999" y="4525880"/>
            <a:ext cx="1752192" cy="387675"/>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1199" kern="0" dirty="0">
                <a:gradFill>
                  <a:gsLst>
                    <a:gs pos="2917">
                      <a:schemeClr val="tx1"/>
                    </a:gs>
                    <a:gs pos="30000">
                      <a:schemeClr val="tx1"/>
                    </a:gs>
                  </a:gsLst>
                  <a:lin ang="5400000" scaled="0"/>
                </a:gradFill>
              </a:rPr>
              <a:t>KMCI</a:t>
            </a:r>
          </a:p>
        </p:txBody>
      </p:sp>
      <p:sp>
        <p:nvSpPr>
          <p:cNvPr id="29" name="TextBox 28"/>
          <p:cNvSpPr txBox="1"/>
          <p:nvPr/>
        </p:nvSpPr>
        <p:spPr>
          <a:xfrm>
            <a:off x="8938807" y="4525880"/>
            <a:ext cx="1752192" cy="387675"/>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1199" kern="0" dirty="0">
                <a:gradFill>
                  <a:gsLst>
                    <a:gs pos="2917">
                      <a:schemeClr val="tx1"/>
                    </a:gs>
                    <a:gs pos="30000">
                      <a:schemeClr val="tx1"/>
                    </a:gs>
                  </a:gsLst>
                  <a:lin ang="5400000" scaled="0"/>
                </a:gradFill>
              </a:rPr>
              <a:t>AppLocker</a:t>
            </a:r>
          </a:p>
        </p:txBody>
      </p:sp>
      <p:sp>
        <p:nvSpPr>
          <p:cNvPr id="30" name="TextBox 29"/>
          <p:cNvSpPr txBox="1"/>
          <p:nvPr/>
        </p:nvSpPr>
        <p:spPr>
          <a:xfrm>
            <a:off x="8150211" y="4525880"/>
            <a:ext cx="1752192" cy="387675"/>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1199" kern="0" dirty="0">
                <a:gradFill>
                  <a:gsLst>
                    <a:gs pos="2917">
                      <a:schemeClr val="tx1"/>
                    </a:gs>
                    <a:gs pos="30000">
                      <a:schemeClr val="tx1"/>
                    </a:gs>
                  </a:gsLst>
                  <a:lin ang="5400000" scaled="0"/>
                </a:gradFill>
              </a:rPr>
              <a:t>UMCI</a:t>
            </a:r>
          </a:p>
        </p:txBody>
      </p:sp>
      <p:sp>
        <p:nvSpPr>
          <p:cNvPr id="18" name="TextBox 17"/>
          <p:cNvSpPr txBox="1"/>
          <p:nvPr/>
        </p:nvSpPr>
        <p:spPr>
          <a:xfrm>
            <a:off x="6961082" y="4105378"/>
            <a:ext cx="3224995" cy="387675"/>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sz="1199" kern="0" dirty="0">
                <a:gradFill>
                  <a:gsLst>
                    <a:gs pos="2917">
                      <a:schemeClr val="tx1"/>
                    </a:gs>
                    <a:gs pos="30000">
                      <a:schemeClr val="tx1"/>
                    </a:gs>
                  </a:gsLst>
                  <a:lin ang="5400000" scaled="0"/>
                </a:gradFill>
              </a:rPr>
              <a:t>Device Guard’s c</a:t>
            </a:r>
            <a:r>
              <a:rPr lang="en-US" sz="1199" kern="0" dirty="0" err="1">
                <a:gradFill>
                  <a:gsLst>
                    <a:gs pos="2917">
                      <a:schemeClr val="tx1"/>
                    </a:gs>
                    <a:gs pos="30000">
                      <a:schemeClr val="tx1"/>
                    </a:gs>
                  </a:gsLst>
                  <a:lin ang="5400000" scaled="0"/>
                </a:gradFill>
              </a:rPr>
              <a:t>onfigurable</a:t>
            </a:r>
            <a:r>
              <a:rPr lang="en-US" sz="1199" kern="0" dirty="0">
                <a:gradFill>
                  <a:gsLst>
                    <a:gs pos="2917">
                      <a:schemeClr val="tx1"/>
                    </a:gs>
                    <a:gs pos="30000">
                      <a:schemeClr val="tx1"/>
                    </a:gs>
                  </a:gsLst>
                  <a:lin ang="5400000" scaled="0"/>
                </a:gradFill>
              </a:rPr>
              <a:t> code integrity</a:t>
            </a:r>
          </a:p>
        </p:txBody>
      </p:sp>
      <p:sp>
        <p:nvSpPr>
          <p:cNvPr id="4" name="Right Brace 3"/>
          <p:cNvSpPr/>
          <p:nvPr/>
        </p:nvSpPr>
        <p:spPr>
          <a:xfrm>
            <a:off x="7648798" y="2409225"/>
            <a:ext cx="340838" cy="1139199"/>
          </a:xfrm>
          <a:prstGeom prst="rightBrace">
            <a:avLst/>
          </a:prstGeom>
          <a:noFill/>
          <a:ln w="3492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738"/>
            <a:endParaRPr lang="en-US" sz="1350" kern="0">
              <a:solidFill>
                <a:sysClr val="windowText" lastClr="000000"/>
              </a:solidFill>
            </a:endParaRPr>
          </a:p>
        </p:txBody>
      </p:sp>
      <p:sp>
        <p:nvSpPr>
          <p:cNvPr id="19" name="TextBox 18"/>
          <p:cNvSpPr txBox="1"/>
          <p:nvPr/>
        </p:nvSpPr>
        <p:spPr>
          <a:xfrm>
            <a:off x="7814485" y="2642376"/>
            <a:ext cx="2952819" cy="710734"/>
          </a:xfrm>
          <a:prstGeom prst="rect">
            <a:avLst/>
          </a:prstGeom>
          <a:noFill/>
        </p:spPr>
        <p:txBody>
          <a:bodyPr wrap="square" lIns="137141" tIns="109712" rIns="137141" bIns="109712" rtlCol="0">
            <a:spAutoFit/>
          </a:bodyPr>
          <a:lstStyle/>
          <a:p>
            <a:pPr algn="ctr" defTabSz="685738">
              <a:lnSpc>
                <a:spcPct val="90000"/>
              </a:lnSpc>
              <a:spcAft>
                <a:spcPts val="450"/>
              </a:spcAft>
              <a:defRPr/>
            </a:pPr>
            <a:r>
              <a:rPr lang="en-US" sz="1500" kern="0" dirty="0">
                <a:gradFill>
                  <a:gsLst>
                    <a:gs pos="2917">
                      <a:schemeClr val="tx1"/>
                    </a:gs>
                    <a:gs pos="30000">
                      <a:schemeClr val="tx1"/>
                    </a:gs>
                  </a:gsLst>
                  <a:lin ang="5400000" scaled="0"/>
                </a:gradFill>
              </a:rPr>
              <a:t>Device Guard’s </a:t>
            </a:r>
          </a:p>
          <a:p>
            <a:pPr algn="ctr" defTabSz="685738">
              <a:lnSpc>
                <a:spcPct val="90000"/>
              </a:lnSpc>
              <a:spcAft>
                <a:spcPts val="450"/>
              </a:spcAft>
              <a:defRPr/>
            </a:pPr>
            <a:r>
              <a:rPr lang="en-US" sz="1500" kern="0" dirty="0">
                <a:gradFill>
                  <a:gsLst>
                    <a:gs pos="2917">
                      <a:schemeClr val="tx1"/>
                    </a:gs>
                    <a:gs pos="30000">
                      <a:schemeClr val="tx1"/>
                    </a:gs>
                  </a:gsLst>
                  <a:lin ang="5400000" scaled="0"/>
                </a:gradFill>
              </a:rPr>
              <a:t>configurable code integrity</a:t>
            </a:r>
          </a:p>
        </p:txBody>
      </p:sp>
    </p:spTree>
    <p:extLst>
      <p:ext uri="{BB962C8B-B14F-4D97-AF65-F5344CB8AC3E}">
        <p14:creationId xmlns:p14="http://schemas.microsoft.com/office/powerpoint/2010/main" val="8436254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a531b04-6090-4f07-81d2-e7d9285f981d"/>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F875D05-ADE3-47A5-B705-669727CB1249}"/>
</file>

<file path=docProps/app.xml><?xml version="1.0" encoding="utf-8"?>
<Properties xmlns="http://schemas.openxmlformats.org/officeDocument/2006/extended-properties" xmlns:vt="http://schemas.openxmlformats.org/officeDocument/2006/docPropsVTypes">
  <Template>WTS-FY17-Series-Template</Template>
  <TotalTime>37</TotalTime>
  <Words>9568</Words>
  <Application>Microsoft Office PowerPoint</Application>
  <PresentationFormat>Custom</PresentationFormat>
  <Paragraphs>977</Paragraphs>
  <Slides>66</Slides>
  <Notes>59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66</vt:i4>
      </vt:variant>
    </vt:vector>
  </HeadingPairs>
  <TitlesOfParts>
    <vt:vector size="75" baseType="lpstr">
      <vt:lpstr>Arial</vt:lpstr>
      <vt:lpstr>Calibri</vt:lpstr>
      <vt:lpstr>Consolas</vt:lpstr>
      <vt:lpstr>Segoe UI</vt:lpstr>
      <vt:lpstr>Segoe UI Light</vt:lpstr>
      <vt:lpstr>Segoe UI Semibold</vt:lpstr>
      <vt:lpstr>Wingdings</vt:lpstr>
      <vt:lpstr>WHITE TEMPLATE</vt:lpstr>
      <vt:lpstr>COLOR TEMPLATE</vt:lpstr>
      <vt:lpstr>Windows Tech Series Windows 10 Enterprise E3 in CSP Security</vt:lpstr>
      <vt:lpstr>Agenda</vt:lpstr>
      <vt:lpstr>PowerPoint Presentation</vt:lpstr>
      <vt:lpstr>PowerPoint Presentation</vt:lpstr>
      <vt:lpstr>PowerPoint Presentation</vt:lpstr>
      <vt:lpstr>PowerPoint Presentation</vt:lpstr>
      <vt:lpstr>PowerPoint Presentation</vt:lpstr>
      <vt:lpstr>PowerPoint Presentation</vt:lpstr>
      <vt:lpstr>Ensuring the Integrity of Windows</vt:lpstr>
      <vt:lpstr>Credential Guard in VBS Environment = Decisive Mitigation</vt:lpstr>
      <vt:lpstr>Code Integrity</vt:lpstr>
      <vt:lpstr>Virtualization based security (VBS) </vt:lpstr>
      <vt:lpstr>KMCI protected by VBS</vt:lpstr>
      <vt:lpstr>Device Guard and Credential Guard Readiness Tool</vt:lpstr>
      <vt:lpstr>Planning for Device Guard   Considerations</vt:lpstr>
      <vt:lpstr>“That all sounds great. But… whitelisting is still too hard!”</vt:lpstr>
      <vt:lpstr>Simplifying Whitelist Management in Windows 10 Redstone</vt:lpstr>
      <vt:lpstr>But Whitelisting is Hard…</vt:lpstr>
      <vt:lpstr>Getting Apps in to the Circle of Trust   Adopting Code Signing</vt:lpstr>
      <vt:lpstr>Device Guard Scenarios and Recommendations</vt:lpstr>
      <vt:lpstr>Device Guard Scenarios and Recommendations</vt:lpstr>
      <vt:lpstr>Device Guard Scenarios and Recommendations</vt:lpstr>
      <vt:lpstr>Device Guard Scenarios and Recommendations</vt:lpstr>
      <vt:lpstr>Deploying Device Guard </vt:lpstr>
      <vt:lpstr>PowerPoint Presentation</vt:lpstr>
      <vt:lpstr>Data Leakage</vt:lpstr>
      <vt:lpstr>PowerPoint Presentation</vt:lpstr>
      <vt:lpstr>PowerPoint Presentation</vt:lpstr>
      <vt:lpstr>PowerPoint Presentation</vt:lpstr>
      <vt:lpstr>PowerPoint Presentation</vt:lpstr>
      <vt:lpstr>DATA PROTECTON  IN A CLOUD &amp;       MOBILE WORLD </vt:lpstr>
      <vt:lpstr>Information protection needs</vt:lpstr>
      <vt:lpstr>Information protection needs</vt:lpstr>
      <vt:lpstr>Device Encryption vs. BitLocker</vt:lpstr>
      <vt:lpstr>Provisioning Enhancements</vt:lpstr>
      <vt:lpstr>Experience and Security</vt:lpstr>
      <vt:lpstr>Protecting Devices with Pre-Boot Auth</vt:lpstr>
      <vt:lpstr>Protecting Devices with Pre-Boot Auth</vt:lpstr>
      <vt:lpstr>Key Improvements in Windows 10</vt:lpstr>
      <vt:lpstr>Information protection needs</vt:lpstr>
      <vt:lpstr>PowerPoint Presentation</vt:lpstr>
      <vt:lpstr>PowerPoint Presentation</vt:lpstr>
      <vt:lpstr>Windows Information Protection</vt:lpstr>
      <vt:lpstr>PowerPoint Presentation</vt:lpstr>
      <vt:lpstr>PowerPoint Presentation</vt:lpstr>
      <vt:lpstr>Windows Information Protection</vt:lpstr>
      <vt:lpstr>Windows Information Protection</vt:lpstr>
      <vt:lpstr>Windows Information Protection</vt:lpstr>
      <vt:lpstr>Windows Information Protection</vt:lpstr>
      <vt:lpstr>Windows Information Protection</vt:lpstr>
      <vt:lpstr>Information protection needs</vt:lpstr>
      <vt:lpstr>PowerPoint Presentation</vt:lpstr>
      <vt:lpstr>PowerPoint Presentation</vt:lpstr>
      <vt:lpstr>Microsoft Edge: Designed for Secure Browsing</vt:lpstr>
      <vt:lpstr>Microsoft Edge: AppContainer-based Isolation</vt:lpstr>
      <vt:lpstr>Microsoft Edge: 64-bit by design</vt:lpstr>
      <vt:lpstr>Memory Garbage Collection (MemGC)</vt:lpstr>
      <vt:lpstr>Microsoft Edge: Attack surface reduction</vt:lpstr>
      <vt:lpstr>Code integrity &amp; image load restrictions</vt:lpstr>
      <vt:lpstr>Mitigating ROP: Control Flow Guard</vt:lpstr>
      <vt:lpstr>Microsoft Edge: Kernel &amp; Flash Attack Protection</vt:lpstr>
      <vt:lpstr>Safe Browsing: SmartScreen protection</vt:lpstr>
      <vt:lpstr>Microsoft Edge Security Assurance</vt:lpstr>
      <vt:lpstr>Measuring Microsoft Edge Security Improvements</vt:lpstr>
      <vt:lpstr>Conclusion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8</cp:revision>
  <dcterms:created xsi:type="dcterms:W3CDTF">2016-07-18T23:01:25Z</dcterms:created>
  <dcterms:modified xsi:type="dcterms:W3CDTF">2016-09-06T02:38:38Z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