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3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4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EE32-3ED2-8842-BC84-DA98CB8A2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505EE32-3ED2-8842-BC84-DA98CB8A220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505EE32-3ED2-8842-BC84-DA98CB8A22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EE32-3ED2-8842-BC84-DA98CB8A22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505EE32-3ED2-8842-BC84-DA98CB8A220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505EE32-3ED2-8842-BC84-DA98CB8A2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05EE32-3ED2-8842-BC84-DA98CB8A2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505EE32-3ED2-8842-BC84-DA98CB8A220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B9CFD8-5D1E-CA40-BD06-2EC4007D0288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505EE32-3ED2-8842-BC84-DA98CB8A220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80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54937"/>
            <a:ext cx="6400800" cy="67067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Citizens For Our Children’s Future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57409"/>
            <a:ext cx="7543800" cy="15240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Helvetica"/>
                <a:cs typeface="Helvetica"/>
              </a:rPr>
              <a:t>Are you aware of</a:t>
            </a:r>
            <a:br>
              <a:rPr lang="en-US" sz="6000" b="1" dirty="0">
                <a:latin typeface="Helvetica"/>
                <a:cs typeface="Helvetica"/>
              </a:rPr>
            </a:br>
            <a:r>
              <a:rPr lang="en-US" sz="6000" b="1" dirty="0">
                <a:latin typeface="Helvetica"/>
                <a:cs typeface="Helvetica"/>
              </a:rPr>
              <a:t>Climate </a:t>
            </a:r>
            <a:r>
              <a:rPr lang="en-US" sz="6000" b="1" dirty="0" smtClean="0">
                <a:latin typeface="Helvetica"/>
                <a:cs typeface="Helvetica"/>
              </a:rPr>
              <a:t>Change</a:t>
            </a:r>
            <a:r>
              <a:rPr lang="en-US" sz="6000" b="1" dirty="0">
                <a:latin typeface="Helvetica"/>
                <a:cs typeface="Helvetica"/>
              </a:rPr>
              <a:t>?</a:t>
            </a:r>
            <a:endParaRPr lang="en-US" sz="6000" dirty="0">
              <a:latin typeface="Helvetica"/>
              <a:cs typeface="Helvetica"/>
            </a:endParaRPr>
          </a:p>
        </p:txBody>
      </p:sp>
      <p:pic>
        <p:nvPicPr>
          <p:cNvPr id="5" name="Picture 4" descr="climate_change_home.jpg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677" y="-18675"/>
            <a:ext cx="9281733" cy="6961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159" y="37348"/>
            <a:ext cx="8497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/>
                <a:cs typeface="Helvetica"/>
              </a:rPr>
              <a:t>Are you aware </a:t>
            </a:r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/>
                <a:cs typeface="Helvetica"/>
              </a:rPr>
              <a:t>of </a:t>
            </a:r>
          </a:p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/>
                <a:cs typeface="Helvetica"/>
              </a:rPr>
              <a:t>Climate </a:t>
            </a: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/>
                <a:cs typeface="Helvetica"/>
              </a:rPr>
              <a:t>Change?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799" y="5620852"/>
            <a:ext cx="718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/>
                <a:cs typeface="Helvetica"/>
              </a:rPr>
              <a:t>Citizens For Our Children’s Future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7651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Helvetica"/>
                <a:cs typeface="Helvetica"/>
              </a:rPr>
              <a:t>Reference</a:t>
            </a:r>
            <a:endParaRPr lang="en-US" sz="4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dirty="0" err="1">
                <a:latin typeface="Calibri"/>
                <a:cs typeface="Calibri"/>
              </a:rPr>
              <a:t>Bednaršek</a:t>
            </a:r>
            <a:r>
              <a:rPr lang="en-US" sz="1400" dirty="0">
                <a:latin typeface="Calibri"/>
                <a:cs typeface="Calibri"/>
              </a:rPr>
              <a:t>, </a:t>
            </a:r>
            <a:r>
              <a:rPr lang="en-US" sz="1400" dirty="0" err="1">
                <a:latin typeface="Calibri"/>
                <a:cs typeface="Calibri"/>
              </a:rPr>
              <a:t>Tarling</a:t>
            </a:r>
            <a:r>
              <a:rPr lang="en-US" sz="1400" dirty="0">
                <a:latin typeface="Calibri"/>
                <a:cs typeface="Calibri"/>
              </a:rPr>
              <a:t>, G. A., Bakker, D. C. E., Fielding, S., Jones, E. M., </a:t>
            </a:r>
            <a:r>
              <a:rPr lang="en-US" sz="1400" dirty="0" err="1">
                <a:latin typeface="Calibri"/>
                <a:cs typeface="Calibri"/>
              </a:rPr>
              <a:t>Venables</a:t>
            </a:r>
            <a:r>
              <a:rPr lang="en-US" sz="1400" dirty="0">
                <a:latin typeface="Calibri"/>
                <a:cs typeface="Calibri"/>
              </a:rPr>
              <a:t>, H. J., … Murphy, E. J. National climate assessment. Retrieved December 8, 2016, from http://nca2014.globalchange.gov/highlights/overview/overview</a:t>
            </a:r>
          </a:p>
          <a:p>
            <a:r>
              <a:rPr lang="en-US" sz="1400" dirty="0">
                <a:latin typeface="Calibri"/>
                <a:cs typeface="Calibri"/>
              </a:rPr>
              <a:t>Wall, J., &amp; MSFC. (2015, June 9). What are climate and climate change? Retrieved December 8, 2016, from https://</a:t>
            </a:r>
            <a:r>
              <a:rPr lang="en-US" sz="1400" dirty="0" err="1">
                <a:latin typeface="Calibri"/>
                <a:cs typeface="Calibri"/>
              </a:rPr>
              <a:t>www.nasa.gov</a:t>
            </a:r>
            <a:r>
              <a:rPr lang="en-US" sz="1400" dirty="0">
                <a:latin typeface="Calibri"/>
                <a:cs typeface="Calibri"/>
              </a:rPr>
              <a:t>/audience/</a:t>
            </a:r>
            <a:r>
              <a:rPr lang="en-US" sz="1400" dirty="0" err="1">
                <a:latin typeface="Calibri"/>
                <a:cs typeface="Calibri"/>
              </a:rPr>
              <a:t>forstudents</a:t>
            </a:r>
            <a:r>
              <a:rPr lang="en-US" sz="1400" dirty="0">
                <a:latin typeface="Calibri"/>
                <a:cs typeface="Calibri"/>
              </a:rPr>
              <a:t>/5-8/features/</a:t>
            </a:r>
            <a:r>
              <a:rPr lang="en-US" sz="1400" dirty="0" err="1">
                <a:latin typeface="Calibri"/>
                <a:cs typeface="Calibri"/>
              </a:rPr>
              <a:t>nasa</a:t>
            </a:r>
            <a:r>
              <a:rPr lang="en-US" sz="1400" dirty="0">
                <a:latin typeface="Calibri"/>
                <a:cs typeface="Calibri"/>
              </a:rPr>
              <a:t>-knows/what-is-climate-change-58.html </a:t>
            </a:r>
            <a:endParaRPr lang="en-US" sz="14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Aging, G. H. (2016, March 10). How climate change affects the health of older adults. Retrieved December 8, 2016, from https://</a:t>
            </a:r>
            <a:r>
              <a:rPr lang="en-US" sz="1400" dirty="0" err="1">
                <a:latin typeface="Calibri"/>
                <a:cs typeface="Calibri"/>
              </a:rPr>
              <a:t>globalhealthaging.org</a:t>
            </a:r>
            <a:r>
              <a:rPr lang="en-US" sz="1400" dirty="0">
                <a:latin typeface="Calibri"/>
                <a:cs typeface="Calibri"/>
              </a:rPr>
              <a:t>/2016/03/10/how-climate-change-affects-the-health-of-older-adults/ 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Anderson, G., Krall, J. R., </a:t>
            </a:r>
            <a:r>
              <a:rPr lang="en-US" sz="1400" dirty="0" err="1">
                <a:latin typeface="Calibri"/>
                <a:cs typeface="Calibri"/>
              </a:rPr>
              <a:t>Peng</a:t>
            </a:r>
            <a:r>
              <a:rPr lang="en-US" sz="1400" dirty="0">
                <a:latin typeface="Calibri"/>
                <a:cs typeface="Calibri"/>
              </a:rPr>
              <a:t>, R. D., &amp; Bell, M. L. (2011). National climate assessment. Retrieved December 8, 2016, from http://nca2014.globalchange.gov/highlights/report-findings/human-health 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Reduced waste &amp; industrial pollution. Retrieved December 8, 2016, from http://</a:t>
            </a:r>
            <a:r>
              <a:rPr lang="en-US" sz="1400" dirty="0" err="1">
                <a:latin typeface="Calibri"/>
                <a:cs typeface="Calibri"/>
              </a:rPr>
              <a:t>www.chicagoclimateaction.org</a:t>
            </a:r>
            <a:r>
              <a:rPr lang="en-US" sz="1400" dirty="0">
                <a:latin typeface="Calibri"/>
                <a:cs typeface="Calibri"/>
              </a:rPr>
              <a:t>/pages/reduced_waste___</a:t>
            </a:r>
            <a:r>
              <a:rPr lang="en-US" sz="1400" dirty="0" err="1">
                <a:latin typeface="Calibri"/>
                <a:cs typeface="Calibri"/>
              </a:rPr>
              <a:t>industrial_pollution</a:t>
            </a:r>
            <a:r>
              <a:rPr lang="en-US" sz="1400" dirty="0">
                <a:latin typeface="Calibri"/>
                <a:cs typeface="Calibri"/>
              </a:rPr>
              <a:t>/48.php 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Retrieved December 8, 2016, from https://</a:t>
            </a:r>
            <a:r>
              <a:rPr lang="en-US" sz="1400" dirty="0" err="1">
                <a:latin typeface="Calibri"/>
                <a:cs typeface="Calibri"/>
              </a:rPr>
              <a:t>www.cityofchicago.org</a:t>
            </a:r>
            <a:r>
              <a:rPr lang="en-US" sz="1400" dirty="0">
                <a:latin typeface="Calibri"/>
                <a:cs typeface="Calibri"/>
              </a:rPr>
              <a:t>/content/city/en/</a:t>
            </a:r>
            <a:r>
              <a:rPr lang="en-US" sz="1400" dirty="0" err="1">
                <a:latin typeface="Calibri"/>
                <a:cs typeface="Calibri"/>
              </a:rPr>
              <a:t>depts</a:t>
            </a:r>
            <a:r>
              <a:rPr lang="en-US" sz="1400" dirty="0">
                <a:latin typeface="Calibri"/>
                <a:cs typeface="Calibri"/>
              </a:rPr>
              <a:t>/streets/</a:t>
            </a:r>
            <a:r>
              <a:rPr lang="en-US" sz="1400" dirty="0" err="1">
                <a:latin typeface="Calibri"/>
                <a:cs typeface="Calibri"/>
              </a:rPr>
              <a:t>supp_info</a:t>
            </a:r>
            <a:r>
              <a:rPr lang="en-US" sz="1400" dirty="0">
                <a:latin typeface="Calibri"/>
                <a:cs typeface="Calibri"/>
              </a:rPr>
              <a:t>/recycling1/</a:t>
            </a:r>
            <a:r>
              <a:rPr lang="en-US" sz="1400" dirty="0" err="1">
                <a:latin typeface="Calibri"/>
                <a:cs typeface="Calibri"/>
              </a:rPr>
              <a:t>find_a_residentialrecyclingdropoffcenter.html</a:t>
            </a:r>
            <a:r>
              <a:rPr lang="en-US" sz="1400" dirty="0">
                <a:latin typeface="Calibri"/>
                <a:cs typeface="Calibri"/>
              </a:rPr>
              <a:t> 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City of </a:t>
            </a:r>
            <a:r>
              <a:rPr lang="en-US" sz="1400" dirty="0" err="1">
                <a:latin typeface="Calibri"/>
                <a:cs typeface="Calibri"/>
              </a:rPr>
              <a:t>chicago</a:t>
            </a:r>
            <a:r>
              <a:rPr lang="en-US" sz="1400" dirty="0">
                <a:latin typeface="Calibri"/>
                <a:cs typeface="Calibri"/>
              </a:rPr>
              <a:t> climate action plan. Retrieved December 8, 2016, from http://</a:t>
            </a:r>
            <a:r>
              <a:rPr lang="en-US" sz="1400" dirty="0" err="1">
                <a:latin typeface="Calibri"/>
                <a:cs typeface="Calibri"/>
              </a:rPr>
              <a:t>www.chicagoclimateaction.org</a:t>
            </a:r>
            <a:r>
              <a:rPr lang="en-US" sz="1400" dirty="0">
                <a:latin typeface="Calibri"/>
                <a:cs typeface="Calibri"/>
              </a:rPr>
              <a:t>/pages/what_you_can_do___</a:t>
            </a:r>
            <a:r>
              <a:rPr lang="en-US" sz="1400" dirty="0" err="1">
                <a:latin typeface="Calibri"/>
                <a:cs typeface="Calibri"/>
              </a:rPr>
              <a:t>make_a_difference</a:t>
            </a:r>
            <a:r>
              <a:rPr lang="en-US" sz="1400" dirty="0">
                <a:latin typeface="Calibri"/>
                <a:cs typeface="Calibri"/>
              </a:rPr>
              <a:t>/6.php </a:t>
            </a:r>
          </a:p>
          <a:p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510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29" y="172155"/>
            <a:ext cx="75438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Helvetica"/>
                <a:cs typeface="Helvetica"/>
              </a:rPr>
              <a:t>What is Climate Change?</a:t>
            </a:r>
            <a:endParaRPr lang="en-US" sz="4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4129" y="1524002"/>
            <a:ext cx="6775027" cy="4634088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Climate change includes </a:t>
            </a:r>
            <a:r>
              <a:rPr lang="en-US" sz="2800" dirty="0">
                <a:latin typeface="Calibri"/>
                <a:cs typeface="Calibri"/>
              </a:rPr>
              <a:t>warming, cooling and changes besides temperature to any long-term change in Earth's climate, or in the climate of a region or </a:t>
            </a:r>
            <a:r>
              <a:rPr lang="en-US" sz="2800" dirty="0" smtClean="0">
                <a:latin typeface="Calibri"/>
                <a:cs typeface="Calibri"/>
              </a:rPr>
              <a:t>city.</a:t>
            </a:r>
            <a:endParaRPr lang="en-US" sz="28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Climate change</a:t>
            </a:r>
            <a:r>
              <a:rPr lang="en-US" sz="2800" dirty="0">
                <a:latin typeface="Calibri"/>
                <a:cs typeface="Calibri"/>
              </a:rPr>
              <a:t>, once considered an issue for a distant future, has moved firmly into the present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pPr>
              <a:buFont typeface="Wingdings" charset="2"/>
              <a:buChar char="§"/>
            </a:pPr>
            <a:endParaRPr lang="en-US" sz="2800" dirty="0" smtClean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 smtClean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7" name="Picture 6" descr="climateshutterstock_teas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79" y="4482258"/>
            <a:ext cx="2513748" cy="1675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59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29" y="172155"/>
            <a:ext cx="754380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/>
                <a:cs typeface="Helvetica"/>
              </a:rPr>
              <a:t>Impacts On Senior </a:t>
            </a:r>
            <a:r>
              <a:rPr lang="en-US" sz="4000" dirty="0" smtClean="0">
                <a:solidFill>
                  <a:srgbClr val="000000"/>
                </a:solidFill>
                <a:latin typeface="Helvetica"/>
                <a:cs typeface="Helvetica"/>
              </a:rPr>
              <a:t>Citizens</a:t>
            </a:r>
            <a:endParaRPr lang="en-US" sz="4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4129" y="1524002"/>
            <a:ext cx="6775027" cy="463408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§"/>
            </a:pPr>
            <a:r>
              <a:rPr lang="en-US" sz="4400" dirty="0">
                <a:latin typeface="Calibri"/>
                <a:cs typeface="Calibri"/>
              </a:rPr>
              <a:t>Heatwaves</a:t>
            </a:r>
          </a:p>
          <a:p>
            <a:pPr lvl="1">
              <a:buFont typeface="Wingdings" charset="2"/>
              <a:buChar char="§"/>
            </a:pPr>
            <a:r>
              <a:rPr lang="en-US" sz="3200" dirty="0">
                <a:latin typeface="Calibri"/>
                <a:cs typeface="Calibri"/>
              </a:rPr>
              <a:t>Heatwaves can lead to severe heat strokes </a:t>
            </a:r>
            <a:r>
              <a:rPr lang="en-US" sz="3200" dirty="0" smtClean="0">
                <a:latin typeface="Calibri"/>
                <a:cs typeface="Calibri"/>
              </a:rPr>
              <a:t>&amp; </a:t>
            </a:r>
            <a:br>
              <a:rPr lang="en-US" sz="3200" dirty="0" smtClean="0">
                <a:latin typeface="Calibri"/>
                <a:cs typeface="Calibri"/>
              </a:rPr>
            </a:br>
            <a:r>
              <a:rPr lang="en-US" sz="3200" dirty="0" smtClean="0">
                <a:latin typeface="Calibri"/>
                <a:cs typeface="Calibri"/>
              </a:rPr>
              <a:t>dehydration </a:t>
            </a:r>
            <a:r>
              <a:rPr lang="en-US" sz="3200" dirty="0">
                <a:latin typeface="Calibri"/>
                <a:cs typeface="Calibri"/>
              </a:rPr>
              <a:t>in the </a:t>
            </a:r>
            <a:r>
              <a:rPr lang="en-US" sz="3200" dirty="0" smtClean="0">
                <a:latin typeface="Calibri"/>
                <a:cs typeface="Calibri"/>
              </a:rPr>
              <a:t>elderly</a:t>
            </a:r>
            <a:r>
              <a:rPr lang="en-US" sz="3200" dirty="0" smtClean="0">
                <a:latin typeface="Calibri"/>
                <a:cs typeface="Calibri"/>
              </a:rPr>
              <a:t>.</a:t>
            </a:r>
          </a:p>
          <a:p>
            <a:pPr marL="274320" lvl="1" indent="0">
              <a:buNone/>
            </a:pPr>
            <a:endParaRPr lang="en-US" sz="32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4400" dirty="0">
                <a:latin typeface="Calibri"/>
                <a:cs typeface="Calibri"/>
              </a:rPr>
              <a:t>Air Pollution</a:t>
            </a:r>
          </a:p>
          <a:p>
            <a:pPr lvl="1">
              <a:buFont typeface="Wingdings" charset="2"/>
              <a:buChar char="§"/>
            </a:pPr>
            <a:r>
              <a:rPr lang="en-US" sz="3300" dirty="0">
                <a:latin typeface="Calibri"/>
                <a:cs typeface="Calibri"/>
              </a:rPr>
              <a:t>The change in air quality can be a hard adjustment for older citizens especially those who grew up in a different climate.</a:t>
            </a:r>
          </a:p>
          <a:p>
            <a:pPr lvl="1">
              <a:buFont typeface="Wingdings" charset="2"/>
              <a:buChar char="§"/>
            </a:pPr>
            <a:endParaRPr lang="en-US" sz="26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4400" dirty="0">
                <a:latin typeface="Calibri"/>
                <a:cs typeface="Calibri"/>
              </a:rPr>
              <a:t>New Diseases</a:t>
            </a:r>
          </a:p>
          <a:p>
            <a:pPr lvl="1">
              <a:buFont typeface="Wingdings" charset="2"/>
              <a:buChar char="§"/>
            </a:pPr>
            <a:r>
              <a:rPr lang="en-US" sz="3300" dirty="0">
                <a:latin typeface="Calibri"/>
                <a:cs typeface="Calibri"/>
              </a:rPr>
              <a:t>N</a:t>
            </a:r>
            <a:r>
              <a:rPr lang="en-US" sz="3300" dirty="0" smtClean="0">
                <a:latin typeface="Calibri"/>
                <a:cs typeface="Calibri"/>
              </a:rPr>
              <a:t>ewer </a:t>
            </a:r>
            <a:r>
              <a:rPr lang="en-US" sz="3300" dirty="0">
                <a:latin typeface="Calibri"/>
                <a:cs typeface="Calibri"/>
              </a:rPr>
              <a:t>and more dangerous forms of animal, air and water borne diseases due to climate </a:t>
            </a:r>
            <a:r>
              <a:rPr lang="en-US" sz="3300" dirty="0">
                <a:latin typeface="Calibri"/>
                <a:cs typeface="Calibri"/>
              </a:rPr>
              <a:t>change </a:t>
            </a:r>
            <a:r>
              <a:rPr lang="en-US" sz="3300" dirty="0" smtClean="0">
                <a:latin typeface="Calibri"/>
                <a:cs typeface="Calibri"/>
              </a:rPr>
              <a:t>leaves </a:t>
            </a:r>
            <a:r>
              <a:rPr lang="en-US" sz="3300" dirty="0">
                <a:latin typeface="Calibri"/>
                <a:cs typeface="Calibri"/>
              </a:rPr>
              <a:t>o</a:t>
            </a:r>
            <a:r>
              <a:rPr lang="en-US" sz="3300" dirty="0" smtClean="0">
                <a:latin typeface="Calibri"/>
                <a:cs typeface="Calibri"/>
              </a:rPr>
              <a:t>lder </a:t>
            </a:r>
            <a:r>
              <a:rPr lang="en-US" sz="3300" dirty="0">
                <a:latin typeface="Calibri"/>
                <a:cs typeface="Calibri"/>
              </a:rPr>
              <a:t>adults </a:t>
            </a:r>
            <a:r>
              <a:rPr lang="en-US" sz="3300" dirty="0" smtClean="0">
                <a:latin typeface="Calibri"/>
                <a:cs typeface="Calibri"/>
              </a:rPr>
              <a:t>more susceptible to being severely sick.</a:t>
            </a:r>
            <a:endParaRPr lang="en-US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si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94" y="1404873"/>
            <a:ext cx="2358084" cy="14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0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29" y="172155"/>
            <a:ext cx="754380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/>
                <a:cs typeface="Helvetica"/>
              </a:rPr>
              <a:t>Long Term Human Impacts</a:t>
            </a:r>
            <a:endParaRPr lang="en-US" sz="4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4129" y="1524002"/>
            <a:ext cx="6775027" cy="46340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Wide</a:t>
            </a:r>
            <a:r>
              <a:rPr lang="en-US" sz="2800" dirty="0">
                <a:latin typeface="Calibri"/>
                <a:cs typeface="Calibri"/>
              </a:rPr>
              <a:t>-ranging Health </a:t>
            </a:r>
            <a:r>
              <a:rPr lang="en-US" sz="2800" dirty="0" smtClean="0">
                <a:latin typeface="Calibri"/>
                <a:cs typeface="Calibri"/>
              </a:rPr>
              <a:t>Impacts</a:t>
            </a:r>
            <a:endParaRPr lang="en-US" sz="28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Allergies </a:t>
            </a:r>
            <a:r>
              <a:rPr lang="en-US" sz="2800" dirty="0">
                <a:latin typeface="Calibri"/>
                <a:cs typeface="Calibri"/>
              </a:rPr>
              <a:t>and </a:t>
            </a:r>
            <a:r>
              <a:rPr lang="en-US" sz="2800" dirty="0" smtClean="0">
                <a:latin typeface="Calibri"/>
                <a:cs typeface="Calibri"/>
              </a:rPr>
              <a:t>Asthma</a:t>
            </a:r>
            <a:endParaRPr lang="en-US" sz="28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Food </a:t>
            </a:r>
            <a:r>
              <a:rPr lang="en-US" sz="2800" dirty="0">
                <a:latin typeface="Calibri"/>
                <a:cs typeface="Calibri"/>
              </a:rPr>
              <a:t>and Waterborne </a:t>
            </a:r>
            <a:r>
              <a:rPr lang="en-US" sz="2800" dirty="0" smtClean="0">
                <a:latin typeface="Calibri"/>
                <a:cs typeface="Calibri"/>
              </a:rPr>
              <a:t>Diarrheal Disease</a:t>
            </a:r>
            <a:endParaRPr lang="en-US" sz="28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Diseases </a:t>
            </a:r>
            <a:r>
              <a:rPr lang="en-US" sz="2800" dirty="0">
                <a:latin typeface="Calibri"/>
                <a:cs typeface="Calibri"/>
              </a:rPr>
              <a:t>Carried by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6759"/>
          <a:stretch/>
        </p:blipFill>
        <p:spPr>
          <a:xfrm>
            <a:off x="7154333" y="4264929"/>
            <a:ext cx="1806222" cy="21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29" y="172155"/>
            <a:ext cx="754380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/>
                <a:cs typeface="Helvetica"/>
              </a:rPr>
              <a:t>How Can You Help</a:t>
            </a:r>
            <a:r>
              <a:rPr lang="en-US" sz="4000" dirty="0" smtClean="0">
                <a:solidFill>
                  <a:srgbClr val="000000"/>
                </a:solidFill>
                <a:latin typeface="Helvetica"/>
                <a:cs typeface="Helvetica"/>
              </a:rPr>
              <a:t>?</a:t>
            </a:r>
            <a:endParaRPr lang="en-US" sz="4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4129" y="1524002"/>
            <a:ext cx="6775027" cy="463408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>
                <a:latin typeface="Calibri"/>
                <a:cs typeface="Calibri"/>
              </a:rPr>
              <a:t>Chicago Climate Action Plan</a:t>
            </a:r>
          </a:p>
          <a:p>
            <a:pPr>
              <a:buFont typeface="Wingdings" charset="2"/>
              <a:buChar char="§"/>
            </a:pPr>
            <a:r>
              <a:rPr lang="en-US" sz="3200" dirty="0">
                <a:latin typeface="Calibri"/>
                <a:cs typeface="Calibri"/>
              </a:rPr>
              <a:t>Strategies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latin typeface="Calibri"/>
                <a:cs typeface="Calibri"/>
              </a:rPr>
              <a:t>Energy Efficient Buildings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latin typeface="Calibri"/>
                <a:cs typeface="Calibri"/>
              </a:rPr>
              <a:t>Clean and Renewable Energy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latin typeface="Calibri"/>
                <a:cs typeface="Calibri"/>
              </a:rPr>
              <a:t>Improved Transportation Options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latin typeface="Calibri"/>
                <a:cs typeface="Calibri"/>
              </a:rPr>
              <a:t>Reduced Waste &amp; Industrial Pollution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latin typeface="Calibri"/>
                <a:cs typeface="Calibri"/>
              </a:rPr>
              <a:t>Adaptation</a:t>
            </a:r>
          </a:p>
        </p:txBody>
      </p:sp>
      <p:pic>
        <p:nvPicPr>
          <p:cNvPr id="4" name="Picture 3" descr="plantatre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33" y="1368780"/>
            <a:ext cx="2296323" cy="19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9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29" y="172155"/>
            <a:ext cx="7543800" cy="914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"/>
                <a:cs typeface="Helvetica"/>
              </a:rPr>
              <a:t>Pew study on attitudes toward Climate Change – The Whole Group Based</a:t>
            </a:r>
            <a:endParaRPr lang="en-US" sz="2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5" name="Content Placeholder 3" descr="report2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r="5944"/>
          <a:stretch/>
        </p:blipFill>
        <p:spPr>
          <a:xfrm>
            <a:off x="1186921" y="1665110"/>
            <a:ext cx="6773862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29" y="172155"/>
            <a:ext cx="7543800" cy="914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"/>
                <a:cs typeface="Helvetica"/>
              </a:rPr>
              <a:t>Pew study on attitudes toward Climate Change – Age Group Based</a:t>
            </a:r>
            <a:endParaRPr lang="en-US" sz="2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6" name="Content Placeholder 5" descr="report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r="4220"/>
          <a:stretch/>
        </p:blipFill>
        <p:spPr>
          <a:xfrm>
            <a:off x="1172810" y="1650999"/>
            <a:ext cx="6773862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4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Helvetica"/>
                <a:cs typeface="Helvetica"/>
              </a:rPr>
              <a:t>Did You Vote?</a:t>
            </a:r>
            <a:endParaRPr lang="en-US" sz="4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600" dirty="0">
                <a:latin typeface="Calibri"/>
                <a:cs typeface="Calibri"/>
              </a:rPr>
              <a:t>Find your representatives</a:t>
            </a:r>
            <a:r>
              <a:rPr lang="en-US" sz="3600" dirty="0" smtClean="0">
                <a:latin typeface="Calibri"/>
                <a:cs typeface="Calibri"/>
              </a:rPr>
              <a:t>.</a:t>
            </a:r>
            <a:br>
              <a:rPr lang="en-US" sz="3600" dirty="0" smtClean="0">
                <a:latin typeface="Calibri"/>
                <a:cs typeface="Calibri"/>
              </a:rPr>
            </a:br>
            <a:endParaRPr lang="en-US" sz="3600" dirty="0">
              <a:latin typeface="Calibri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3600" dirty="0">
                <a:latin typeface="Calibri"/>
                <a:cs typeface="Calibri"/>
              </a:rPr>
              <a:t>Register to vote.</a:t>
            </a:r>
          </a:p>
          <a:p>
            <a:pPr>
              <a:buFont typeface="Wingdings" charset="2"/>
              <a:buChar char="§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802" y="3160889"/>
            <a:ext cx="2945870" cy="29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9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Helvetica"/>
                <a:cs typeface="Helvetica"/>
              </a:rPr>
              <a:t>Need More Information?</a:t>
            </a:r>
            <a:endParaRPr lang="en-US" sz="4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Visit our website to learn more about Climate Change.</a:t>
            </a:r>
          </a:p>
          <a:p>
            <a:r>
              <a:rPr lang="en-US" dirty="0" smtClean="0">
                <a:latin typeface="Calibri"/>
                <a:cs typeface="Calibri"/>
              </a:rPr>
              <a:t>You will also find step by step tutorials on: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How you can help.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How to find your representatives.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How to register to vote.</a:t>
            </a:r>
          </a:p>
          <a:p>
            <a:r>
              <a:rPr lang="en-US" dirty="0" smtClean="0">
                <a:latin typeface="Calibri"/>
                <a:cs typeface="Calibri"/>
              </a:rPr>
              <a:t>www.cfocf.org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82" y="3498643"/>
            <a:ext cx="2222500" cy="222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2378" y="5703439"/>
            <a:ext cx="2061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9C8FF"/>
                </a:solidFill>
              </a:rPr>
              <a:t>Citizens For Our Children’s Future</a:t>
            </a:r>
            <a:endParaRPr lang="en-US" dirty="0">
              <a:solidFill>
                <a:srgbClr val="89C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4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282</TotalTime>
  <Words>342</Words>
  <Application>Microsoft Macintosh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Are you aware of Climate Change?</vt:lpstr>
      <vt:lpstr>What is Climate Change?</vt:lpstr>
      <vt:lpstr>Impacts On Senior Citizens</vt:lpstr>
      <vt:lpstr>Long Term Human Impacts</vt:lpstr>
      <vt:lpstr>How Can You Help?</vt:lpstr>
      <vt:lpstr>Pew study on attitudes toward Climate Change – The Whole Group Based</vt:lpstr>
      <vt:lpstr>Pew study on attitudes toward Climate Change – Age Group Based</vt:lpstr>
      <vt:lpstr>Did You Vote?</vt:lpstr>
      <vt:lpstr>Need More Information?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aware of Climate Change?</dc:title>
  <dc:creator>Sukrins Shrestha</dc:creator>
  <cp:lastModifiedBy>Sukrins Shrestha</cp:lastModifiedBy>
  <cp:revision>18</cp:revision>
  <dcterms:created xsi:type="dcterms:W3CDTF">2016-12-08T13:08:03Z</dcterms:created>
  <dcterms:modified xsi:type="dcterms:W3CDTF">2016-12-08T18:11:18Z</dcterms:modified>
</cp:coreProperties>
</file>