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9281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www.hsph.harvard.edu/news/hsph-in-the-news/one-in-five-in-u-s-report-delayed-health-care-during-pandemic/" TargetMode="External"/><Relationship Id="rId4" Type="http://schemas.openxmlformats.org/officeDocument/2006/relationships/hyperlink" Target="https://www.cnbc.com/2021/05/18/india-covid-crisis-shows-public-health-neglect-problems-underinvestment.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txBody>
          <a:bodyPr/>
          <a:lstStyle/>
          <a:p>
            <a:endParaRPr lang="en-IN"/>
          </a:p>
        </p:txBody>
      </p:sp>
      <p:sp>
        <p:nvSpPr>
          <p:cNvPr id="4" name="Text 1"/>
          <p:cNvSpPr/>
          <p:nvPr/>
        </p:nvSpPr>
        <p:spPr>
          <a:xfrm>
            <a:off x="1760220" y="2079069"/>
            <a:ext cx="11109960" cy="2666048"/>
          </a:xfrm>
          <a:prstGeom prst="rect">
            <a:avLst/>
          </a:prstGeom>
          <a:noFill/>
          <a:ln/>
        </p:spPr>
        <p:txBody>
          <a:bodyPr wrap="square" rtlCol="0" anchor="t"/>
          <a:lstStyle/>
          <a:p>
            <a:pPr marL="0" indent="0">
              <a:lnSpc>
                <a:spcPts val="3499"/>
              </a:lnSpc>
              <a:buNone/>
            </a:pPr>
            <a:r>
              <a:rPr lang="en-US" sz="2187" b="1" dirty="0">
                <a:solidFill>
                  <a:srgbClr val="272525"/>
                </a:solidFill>
                <a:latin typeface="Montserrat" pitchFamily="34" charset="0"/>
                <a:ea typeface="Montserrat" pitchFamily="34" charset="-122"/>
                <a:cs typeface="Montserrat" pitchFamily="34" charset="-120"/>
              </a:rPr>
              <a:t>PROBLEM STATEMENT</a:t>
            </a:r>
            <a:r>
              <a:rPr lang="en-US" sz="2187" dirty="0">
                <a:solidFill>
                  <a:srgbClr val="272525"/>
                </a:solidFill>
                <a:latin typeface="Montserrat" pitchFamily="34" charset="0"/>
                <a:ea typeface="Montserrat" pitchFamily="34" charset="-122"/>
                <a:cs typeface="Montserrat" pitchFamily="34" charset="-120"/>
              </a:rPr>
              <a:t>
Developing a cutting-edge telehealth solution that revolutionizes healthcare-service delivery, prioritizes patient-doctor communication, remote monitoring, and real-time data analysis. The goal is to enhance the overall efficiency, improve outcomes, and advance telemedicine. The solution should be scalable, user-friendly, and compatible with existing healthcare systems.</a:t>
            </a:r>
            <a:endParaRPr lang="en-US" sz="2187" dirty="0"/>
          </a:p>
        </p:txBody>
      </p:sp>
      <p:sp>
        <p:nvSpPr>
          <p:cNvPr id="5" name="Text 2"/>
          <p:cNvSpPr/>
          <p:nvPr/>
        </p:nvSpPr>
        <p:spPr>
          <a:xfrm>
            <a:off x="1760220" y="4967288"/>
            <a:ext cx="5554980" cy="694373"/>
          </a:xfrm>
          <a:prstGeom prst="rect">
            <a:avLst/>
          </a:prstGeom>
          <a:noFill/>
          <a:ln/>
        </p:spPr>
        <p:txBody>
          <a:bodyPr wrap="none" rtlCol="0" anchor="t"/>
          <a:lstStyle/>
          <a:p>
            <a:pPr marL="0" indent="0">
              <a:lnSpc>
                <a:spcPts val="5468"/>
              </a:lnSpc>
              <a:buNone/>
            </a:pPr>
            <a:endParaRPr lang="en-US" sz="4374" dirty="0"/>
          </a:p>
        </p:txBody>
      </p:sp>
      <p:sp>
        <p:nvSpPr>
          <p:cNvPr id="6" name="Text 3"/>
          <p:cNvSpPr/>
          <p:nvPr/>
        </p:nvSpPr>
        <p:spPr>
          <a:xfrm>
            <a:off x="1760220" y="5994916"/>
            <a:ext cx="11109960"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txBody>
          <a:bodyPr/>
          <a:lstStyle/>
          <a:p>
            <a:endParaRPr lang="en-IN"/>
          </a:p>
        </p:txBody>
      </p:sp>
      <p:sp>
        <p:nvSpPr>
          <p:cNvPr id="4" name="Text 1"/>
          <p:cNvSpPr/>
          <p:nvPr/>
        </p:nvSpPr>
        <p:spPr>
          <a:xfrm>
            <a:off x="2129909" y="571143"/>
            <a:ext cx="5185172" cy="648057"/>
          </a:xfrm>
          <a:prstGeom prst="rect">
            <a:avLst/>
          </a:prstGeom>
          <a:noFill/>
          <a:ln/>
        </p:spPr>
        <p:txBody>
          <a:bodyPr wrap="none" rtlCol="0" anchor="t"/>
          <a:lstStyle/>
          <a:p>
            <a:pPr marL="0" indent="0">
              <a:lnSpc>
                <a:spcPts val="5104"/>
              </a:lnSpc>
              <a:buNone/>
            </a:pPr>
            <a:r>
              <a:rPr lang="en-US" sz="4083" b="1" dirty="0">
                <a:solidFill>
                  <a:srgbClr val="396AF1"/>
                </a:solidFill>
                <a:latin typeface="Barlow" pitchFamily="34" charset="0"/>
                <a:ea typeface="Barlow" pitchFamily="34" charset="-122"/>
                <a:cs typeface="Barlow" pitchFamily="34" charset="-120"/>
              </a:rPr>
              <a:t>WHY MEDILINK?</a:t>
            </a:r>
            <a:endParaRPr lang="en-US" sz="4083" dirty="0"/>
          </a:p>
        </p:txBody>
      </p:sp>
      <p:sp>
        <p:nvSpPr>
          <p:cNvPr id="5" name="Text 2"/>
          <p:cNvSpPr/>
          <p:nvPr/>
        </p:nvSpPr>
        <p:spPr>
          <a:xfrm>
            <a:off x="2461617" y="1634014"/>
            <a:ext cx="10038755" cy="995482"/>
          </a:xfrm>
          <a:prstGeom prst="rect">
            <a:avLst/>
          </a:prstGeom>
          <a:noFill/>
          <a:ln/>
        </p:spPr>
        <p:txBody>
          <a:bodyPr wrap="square" rtlCol="0" anchor="t"/>
          <a:lstStyle/>
          <a:p>
            <a:pPr marL="342900" indent="-342900" algn="l">
              <a:lnSpc>
                <a:spcPts val="2613"/>
              </a:lnSpc>
              <a:buSzPct val="100000"/>
              <a:buChar char="•"/>
            </a:pPr>
            <a:r>
              <a:rPr lang="en-US" sz="1633" b="1" dirty="0">
                <a:solidFill>
                  <a:srgbClr val="272525"/>
                </a:solidFill>
                <a:latin typeface="Montserrat" pitchFamily="34" charset="0"/>
                <a:ea typeface="Montserrat" pitchFamily="34" charset="-122"/>
                <a:cs typeface="Montserrat" pitchFamily="34" charset="-120"/>
              </a:rPr>
              <a:t>Accessibility: </a:t>
            </a:r>
            <a:r>
              <a:rPr lang="en-US" sz="1633" dirty="0">
                <a:solidFill>
                  <a:srgbClr val="272525"/>
                </a:solidFill>
                <a:latin typeface="Montserrat" pitchFamily="34" charset="0"/>
                <a:ea typeface="Montserrat" pitchFamily="34" charset="-122"/>
                <a:cs typeface="Montserrat" pitchFamily="34" charset="-120"/>
              </a:rPr>
              <a:t>We prioritize accessibility, ensuring that healthcare services are readily available to all users, regardless of any other factors. With MediLink, patients  in and around also remote areas can easily access our model and connect with healthcare providers for  medical advices </a:t>
            </a:r>
          </a:p>
          <a:p>
            <a:pPr marL="342900" indent="-342900" algn="l">
              <a:lnSpc>
                <a:spcPts val="2613"/>
              </a:lnSpc>
              <a:buSzPct val="100000"/>
              <a:buChar char="•"/>
            </a:pPr>
            <a:endParaRPr lang="en-US" sz="1633" dirty="0"/>
          </a:p>
        </p:txBody>
      </p:sp>
      <p:sp>
        <p:nvSpPr>
          <p:cNvPr id="6" name="Text 3"/>
          <p:cNvSpPr/>
          <p:nvPr/>
        </p:nvSpPr>
        <p:spPr>
          <a:xfrm>
            <a:off x="2461615" y="3044069"/>
            <a:ext cx="10038755" cy="1484293"/>
          </a:xfrm>
          <a:prstGeom prst="rect">
            <a:avLst/>
          </a:prstGeom>
          <a:noFill/>
          <a:ln/>
        </p:spPr>
        <p:txBody>
          <a:bodyPr wrap="square" rtlCol="0" anchor="t"/>
          <a:lstStyle/>
          <a:p>
            <a:pPr marL="342900" indent="-342900" algn="l">
              <a:lnSpc>
                <a:spcPts val="2613"/>
              </a:lnSpc>
              <a:buSzPct val="100000"/>
              <a:buChar char="•"/>
            </a:pPr>
            <a:r>
              <a:rPr lang="en-US" sz="1633" b="1" dirty="0">
                <a:solidFill>
                  <a:srgbClr val="272525"/>
                </a:solidFill>
                <a:latin typeface="Montserrat" pitchFamily="34" charset="0"/>
                <a:ea typeface="Montserrat" pitchFamily="34" charset="-122"/>
                <a:cs typeface="Montserrat" pitchFamily="34" charset="-120"/>
              </a:rPr>
              <a:t>Scalability/Customized Solutions for Every Need</a:t>
            </a:r>
            <a:r>
              <a:rPr lang="en-US" sz="1633" dirty="0">
                <a:solidFill>
                  <a:srgbClr val="272525"/>
                </a:solidFill>
                <a:latin typeface="Montserrat" pitchFamily="34" charset="0"/>
                <a:ea typeface="Montserrat" pitchFamily="34" charset="-122"/>
                <a:cs typeface="Montserrat" pitchFamily="34" charset="-120"/>
              </a:rPr>
              <a:t>: Whether you require skincare analysis, personalized health prompts, detailed medical report insights, or heart rate monitoring, MediLink offers customized solutions to meet your specific requirements. Our adaptable platform caters to diverse healthcare needs, ensuring that users receive tailored services for optimal care.</a:t>
            </a:r>
            <a:endParaRPr lang="en-US" sz="1633" dirty="0"/>
          </a:p>
        </p:txBody>
      </p:sp>
      <p:sp>
        <p:nvSpPr>
          <p:cNvPr id="7" name="Text 4"/>
          <p:cNvSpPr/>
          <p:nvPr/>
        </p:nvSpPr>
        <p:spPr>
          <a:xfrm>
            <a:off x="2461617" y="4672360"/>
            <a:ext cx="10038755" cy="445659"/>
          </a:xfrm>
          <a:prstGeom prst="rect">
            <a:avLst/>
          </a:prstGeom>
          <a:noFill/>
          <a:ln/>
        </p:spPr>
        <p:txBody>
          <a:bodyPr wrap="square" rtlCol="0" anchor="t"/>
          <a:lstStyle/>
          <a:p>
            <a:pPr marL="342900" indent="-342900" algn="l">
              <a:lnSpc>
                <a:spcPts val="2613"/>
              </a:lnSpc>
              <a:buSzPct val="100000"/>
              <a:buChar char="•"/>
            </a:pPr>
            <a:r>
              <a:rPr lang="en-US" sz="1633" b="1" dirty="0">
                <a:solidFill>
                  <a:srgbClr val="272525"/>
                </a:solidFill>
                <a:latin typeface="Montserrat" pitchFamily="34" charset="0"/>
                <a:ea typeface="Montserrat" pitchFamily="34" charset="-122"/>
                <a:cs typeface="Montserrat" pitchFamily="34" charset="-120"/>
              </a:rPr>
              <a:t>Seamless Integration: </a:t>
            </a:r>
            <a:r>
              <a:rPr lang="en-US" sz="1633" dirty="0">
                <a:solidFill>
                  <a:srgbClr val="272525"/>
                </a:solidFill>
                <a:latin typeface="Montserrat" pitchFamily="34" charset="0"/>
                <a:ea typeface="Montserrat" pitchFamily="34" charset="-122"/>
                <a:cs typeface="Montserrat" pitchFamily="34" charset="-120"/>
              </a:rPr>
              <a:t>It effortlessly integrates communication between patient and health experts maximizing the outputs with AI tools as a boost or can be used as a second opinion</a:t>
            </a:r>
            <a:endParaRPr lang="en-US" sz="1633" dirty="0"/>
          </a:p>
        </p:txBody>
      </p:sp>
      <p:sp>
        <p:nvSpPr>
          <p:cNvPr id="8" name="Text 5"/>
          <p:cNvSpPr/>
          <p:nvPr/>
        </p:nvSpPr>
        <p:spPr>
          <a:xfrm>
            <a:off x="2461614" y="5769629"/>
            <a:ext cx="10038755" cy="1327309"/>
          </a:xfrm>
          <a:prstGeom prst="rect">
            <a:avLst/>
          </a:prstGeom>
          <a:noFill/>
          <a:ln/>
        </p:spPr>
        <p:txBody>
          <a:bodyPr wrap="square" rtlCol="0" anchor="t"/>
          <a:lstStyle/>
          <a:p>
            <a:pPr marL="342900" indent="-342900" algn="l">
              <a:lnSpc>
                <a:spcPts val="2613"/>
              </a:lnSpc>
              <a:buSzPct val="100000"/>
              <a:buChar char="•"/>
            </a:pPr>
            <a:r>
              <a:rPr lang="en-US" sz="1633" b="1" dirty="0">
                <a:solidFill>
                  <a:srgbClr val="272525"/>
                </a:solidFill>
                <a:latin typeface="Montserrat" pitchFamily="34" charset="0"/>
                <a:ea typeface="Montserrat" pitchFamily="34" charset="-122"/>
                <a:cs typeface="Montserrat" pitchFamily="34" charset="-120"/>
              </a:rPr>
              <a:t>User-Friendly Interface</a:t>
            </a:r>
            <a:r>
              <a:rPr lang="en-US" sz="1633" dirty="0">
                <a:solidFill>
                  <a:srgbClr val="272525"/>
                </a:solidFill>
                <a:latin typeface="Montserrat" pitchFamily="34" charset="0"/>
                <a:ea typeface="Montserrat" pitchFamily="34" charset="-122"/>
                <a:cs typeface="Montserrat" pitchFamily="34" charset="-120"/>
              </a:rPr>
              <a:t>: MediLink offers an intuitive and user-friendly interface, making it easy for patients to navigate the platform. Our streamlined design enhances user experience and promotes efficient interaction with AI- models  facilitating smoother healthcare delivery via telemedicine integration.</a:t>
            </a:r>
            <a:endParaRPr lang="en-US" sz="1633" dirty="0"/>
          </a:p>
        </p:txBody>
      </p:sp>
      <p:sp>
        <p:nvSpPr>
          <p:cNvPr id="9" name="Text 6"/>
          <p:cNvSpPr/>
          <p:nvPr/>
        </p:nvSpPr>
        <p:spPr>
          <a:xfrm>
            <a:off x="2129909" y="6761440"/>
            <a:ext cx="10370463" cy="331827"/>
          </a:xfrm>
          <a:prstGeom prst="rect">
            <a:avLst/>
          </a:prstGeom>
          <a:noFill/>
          <a:ln/>
        </p:spPr>
        <p:txBody>
          <a:bodyPr wrap="none" rtlCol="0" anchor="t"/>
          <a:lstStyle/>
          <a:p>
            <a:pPr marL="0" indent="0">
              <a:lnSpc>
                <a:spcPts val="2613"/>
              </a:lnSpc>
              <a:buNone/>
            </a:pPr>
            <a:endParaRPr lang="en-US" sz="1633" dirty="0"/>
          </a:p>
        </p:txBody>
      </p:sp>
      <p:sp>
        <p:nvSpPr>
          <p:cNvPr id="10" name="Text 7"/>
          <p:cNvSpPr/>
          <p:nvPr/>
        </p:nvSpPr>
        <p:spPr>
          <a:xfrm>
            <a:off x="2129909" y="7326511"/>
            <a:ext cx="10370463" cy="331827"/>
          </a:xfrm>
          <a:prstGeom prst="rect">
            <a:avLst/>
          </a:prstGeom>
          <a:noFill/>
          <a:ln/>
        </p:spPr>
        <p:txBody>
          <a:bodyPr wrap="none" rtlCol="0" anchor="t"/>
          <a:lstStyle/>
          <a:p>
            <a:pPr marL="0" indent="0">
              <a:lnSpc>
                <a:spcPts val="2613"/>
              </a:lnSpc>
              <a:buNone/>
            </a:pPr>
            <a:endParaRPr lang="en-US" sz="1633"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txBody>
          <a:bodyPr/>
          <a:lstStyle/>
          <a:p>
            <a:endParaRPr lang="en-IN"/>
          </a:p>
        </p:txBody>
      </p:sp>
      <p:sp>
        <p:nvSpPr>
          <p:cNvPr id="4" name="Text 1"/>
          <p:cNvSpPr/>
          <p:nvPr/>
        </p:nvSpPr>
        <p:spPr>
          <a:xfrm>
            <a:off x="833199" y="1057513"/>
            <a:ext cx="6665952" cy="833199"/>
          </a:xfrm>
          <a:prstGeom prst="rect">
            <a:avLst/>
          </a:prstGeom>
          <a:noFill/>
          <a:ln/>
        </p:spPr>
        <p:txBody>
          <a:bodyPr wrap="none" rtlCol="0" anchor="t"/>
          <a:lstStyle/>
          <a:p>
            <a:pPr marL="0" indent="0">
              <a:lnSpc>
                <a:spcPts val="6561"/>
              </a:lnSpc>
              <a:buNone/>
            </a:pPr>
            <a:r>
              <a:rPr lang="en-US" sz="5249" b="1" dirty="0">
                <a:solidFill>
                  <a:srgbClr val="396AF1"/>
                </a:solidFill>
                <a:latin typeface="Barlow" pitchFamily="34" charset="0"/>
                <a:ea typeface="Barlow" pitchFamily="34" charset="-122"/>
                <a:cs typeface="Barlow" pitchFamily="34" charset="-120"/>
              </a:rPr>
              <a:t>Medi-Link</a:t>
            </a:r>
            <a:endParaRPr lang="en-US" sz="5249" dirty="0"/>
          </a:p>
        </p:txBody>
      </p:sp>
      <p:sp>
        <p:nvSpPr>
          <p:cNvPr id="5" name="Text 2"/>
          <p:cNvSpPr/>
          <p:nvPr/>
        </p:nvSpPr>
        <p:spPr>
          <a:xfrm>
            <a:off x="833199" y="2223968"/>
            <a:ext cx="7477601" cy="1110853"/>
          </a:xfrm>
          <a:prstGeom prst="rect">
            <a:avLst/>
          </a:prstGeom>
          <a:noFill/>
          <a:ln/>
        </p:spPr>
        <p:txBody>
          <a:bodyPr wrap="square" rtlCol="0" anchor="t"/>
          <a:lstStyle/>
          <a:p>
            <a:pPr marL="0" indent="0">
              <a:lnSpc>
                <a:spcPts val="4374"/>
              </a:lnSpc>
              <a:buNone/>
            </a:pPr>
            <a:r>
              <a:rPr lang="en-US" sz="3499" b="1" dirty="0">
                <a:solidFill>
                  <a:srgbClr val="396AF1"/>
                </a:solidFill>
                <a:latin typeface="Barlow" pitchFamily="34" charset="0"/>
                <a:ea typeface="Barlow" pitchFamily="34" charset="-122"/>
                <a:cs typeface="Barlow" pitchFamily="34" charset="-120"/>
              </a:rPr>
              <a:t>"Pioneering Telehealth Excellence for Enhanced Patient Care"</a:t>
            </a:r>
            <a:endParaRPr lang="en-US" sz="3499" dirty="0"/>
          </a:p>
        </p:txBody>
      </p:sp>
      <p:sp>
        <p:nvSpPr>
          <p:cNvPr id="6" name="Text 3"/>
          <p:cNvSpPr/>
          <p:nvPr/>
        </p:nvSpPr>
        <p:spPr>
          <a:xfrm>
            <a:off x="833199" y="3668078"/>
            <a:ext cx="7477601" cy="355402"/>
          </a:xfrm>
          <a:prstGeom prst="rect">
            <a:avLst/>
          </a:prstGeom>
          <a:noFill/>
          <a:ln/>
        </p:spPr>
        <p:txBody>
          <a:bodyPr wrap="non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BY</a:t>
            </a:r>
            <a:r>
              <a:rPr lang="en-US" sz="1750" b="1" dirty="0">
                <a:solidFill>
                  <a:srgbClr val="272525"/>
                </a:solidFill>
                <a:latin typeface="Montserrat" pitchFamily="34" charset="0"/>
                <a:ea typeface="Montserrat" pitchFamily="34" charset="-122"/>
                <a:cs typeface="Montserrat" pitchFamily="34" charset="-120"/>
              </a:rPr>
              <a:t> TEAM TECH TATES</a:t>
            </a:r>
            <a:endParaRPr lang="en-US" sz="1750" dirty="0"/>
          </a:p>
        </p:txBody>
      </p:sp>
      <p:sp>
        <p:nvSpPr>
          <p:cNvPr id="7" name="Text 4"/>
          <p:cNvSpPr/>
          <p:nvPr/>
        </p:nvSpPr>
        <p:spPr>
          <a:xfrm>
            <a:off x="1188601" y="4273391"/>
            <a:ext cx="7122200" cy="355402"/>
          </a:xfrm>
          <a:prstGeom prst="rect">
            <a:avLst/>
          </a:prstGeom>
          <a:noFill/>
          <a:ln/>
        </p:spPr>
        <p:txBody>
          <a:bodyPr wrap="none" rtlCol="0" anchor="t"/>
          <a:lstStyle/>
          <a:p>
            <a:pPr marL="342900" indent="-342900" algn="l">
              <a:lnSpc>
                <a:spcPts val="2799"/>
              </a:lnSpc>
              <a:buSzPct val="100000"/>
              <a:buFont typeface="+mj-lt"/>
              <a:buAutoNum type="arabicPeriod"/>
            </a:pPr>
            <a:r>
              <a:rPr lang="en-US" sz="1750" dirty="0">
                <a:solidFill>
                  <a:srgbClr val="272525"/>
                </a:solidFill>
                <a:latin typeface="Montserrat" pitchFamily="34" charset="0"/>
                <a:ea typeface="Montserrat" pitchFamily="34" charset="-122"/>
                <a:cs typeface="Montserrat" pitchFamily="34" charset="-120"/>
              </a:rPr>
              <a:t>P N SANJAY </a:t>
            </a:r>
            <a:endParaRPr lang="en-US" sz="1750" dirty="0"/>
          </a:p>
        </p:txBody>
      </p:sp>
      <p:sp>
        <p:nvSpPr>
          <p:cNvPr id="8" name="Text 5"/>
          <p:cNvSpPr/>
          <p:nvPr/>
        </p:nvSpPr>
        <p:spPr>
          <a:xfrm>
            <a:off x="1188601" y="4717613"/>
            <a:ext cx="7122200" cy="355402"/>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1750" dirty="0">
                <a:solidFill>
                  <a:srgbClr val="272525"/>
                </a:solidFill>
                <a:latin typeface="Montserrat" pitchFamily="34" charset="0"/>
                <a:ea typeface="Montserrat" pitchFamily="34" charset="-122"/>
                <a:cs typeface="Montserrat" pitchFamily="34" charset="-120"/>
              </a:rPr>
              <a:t>RUPIN AJAY</a:t>
            </a:r>
            <a:endParaRPr lang="en-US" sz="1750" dirty="0"/>
          </a:p>
        </p:txBody>
      </p:sp>
      <p:sp>
        <p:nvSpPr>
          <p:cNvPr id="9" name="Text 6"/>
          <p:cNvSpPr/>
          <p:nvPr/>
        </p:nvSpPr>
        <p:spPr>
          <a:xfrm>
            <a:off x="1188601" y="5161836"/>
            <a:ext cx="7122200" cy="355402"/>
          </a:xfrm>
          <a:prstGeom prst="rect">
            <a:avLst/>
          </a:prstGeom>
          <a:noFill/>
          <a:ln/>
        </p:spPr>
        <p:txBody>
          <a:bodyPr wrap="none" rtlCol="0" anchor="t"/>
          <a:lstStyle/>
          <a:p>
            <a:pPr marL="342900" indent="-342900" algn="l">
              <a:lnSpc>
                <a:spcPts val="2799"/>
              </a:lnSpc>
              <a:buSzPct val="100000"/>
              <a:buFont typeface="+mj-lt"/>
              <a:buAutoNum type="arabicPeriod" startAt="3"/>
            </a:pPr>
            <a:r>
              <a:rPr lang="en-US" sz="1750" dirty="0">
                <a:solidFill>
                  <a:srgbClr val="272525"/>
                </a:solidFill>
                <a:latin typeface="Montserrat" pitchFamily="34" charset="0"/>
                <a:ea typeface="Montserrat" pitchFamily="34" charset="-122"/>
                <a:cs typeface="Montserrat" pitchFamily="34" charset="-120"/>
              </a:rPr>
              <a:t>CH SRICHERAN</a:t>
            </a:r>
            <a:endParaRPr lang="en-US" sz="1750" dirty="0"/>
          </a:p>
        </p:txBody>
      </p:sp>
      <p:sp>
        <p:nvSpPr>
          <p:cNvPr id="10" name="Text 7"/>
          <p:cNvSpPr/>
          <p:nvPr/>
        </p:nvSpPr>
        <p:spPr>
          <a:xfrm>
            <a:off x="1188601" y="5606058"/>
            <a:ext cx="7122200" cy="355402"/>
          </a:xfrm>
          <a:prstGeom prst="rect">
            <a:avLst/>
          </a:prstGeom>
          <a:noFill/>
          <a:ln/>
        </p:spPr>
        <p:txBody>
          <a:bodyPr wrap="none" rtlCol="0" anchor="t"/>
          <a:lstStyle/>
          <a:p>
            <a:pPr marL="342900" indent="-342900" algn="l">
              <a:lnSpc>
                <a:spcPts val="2799"/>
              </a:lnSpc>
              <a:buSzPct val="100000"/>
              <a:buFont typeface="+mj-lt"/>
              <a:buAutoNum type="arabicPeriod" startAt="4"/>
            </a:pPr>
            <a:r>
              <a:rPr lang="en-US" sz="1750" dirty="0">
                <a:solidFill>
                  <a:srgbClr val="272525"/>
                </a:solidFill>
                <a:latin typeface="Montserrat" pitchFamily="34" charset="0"/>
                <a:ea typeface="Montserrat" pitchFamily="34" charset="-122"/>
                <a:cs typeface="Montserrat" pitchFamily="34" charset="-120"/>
              </a:rPr>
              <a:t>P V S SUKRITH</a:t>
            </a:r>
            <a:endParaRPr lang="en-US" sz="1750" dirty="0"/>
          </a:p>
        </p:txBody>
      </p:sp>
      <p:sp>
        <p:nvSpPr>
          <p:cNvPr id="11" name="Text 8"/>
          <p:cNvSpPr/>
          <p:nvPr/>
        </p:nvSpPr>
        <p:spPr>
          <a:xfrm>
            <a:off x="833199" y="6211372"/>
            <a:ext cx="7477601" cy="355402"/>
          </a:xfrm>
          <a:prstGeom prst="rect">
            <a:avLst/>
          </a:prstGeom>
          <a:noFill/>
          <a:ln/>
        </p:spPr>
        <p:txBody>
          <a:bodyPr wrap="none" rtlCol="0" anchor="t"/>
          <a:lstStyle/>
          <a:p>
            <a:pPr marL="0" indent="0">
              <a:lnSpc>
                <a:spcPts val="2799"/>
              </a:lnSpc>
              <a:buNone/>
            </a:pPr>
            <a:endParaRPr lang="en-US" sz="1750" dirty="0"/>
          </a:p>
        </p:txBody>
      </p:sp>
      <p:sp>
        <p:nvSpPr>
          <p:cNvPr id="12" name="Text 9"/>
          <p:cNvSpPr/>
          <p:nvPr/>
        </p:nvSpPr>
        <p:spPr>
          <a:xfrm>
            <a:off x="833199" y="6816685"/>
            <a:ext cx="7477601" cy="355402"/>
          </a:xfrm>
          <a:prstGeom prst="rect">
            <a:avLst/>
          </a:prstGeom>
          <a:noFill/>
          <a:ln/>
        </p:spPr>
        <p:txBody>
          <a:bodyPr wrap="none" rtlCol="0" anchor="t"/>
          <a:lstStyle/>
          <a:p>
            <a:pPr marL="0" indent="0">
              <a:lnSpc>
                <a:spcPts val="2799"/>
              </a:lnSpc>
              <a:buNone/>
            </a:pPr>
            <a:endParaRPr lang="en-US" sz="1750" dirty="0"/>
          </a:p>
        </p:txBody>
      </p:sp>
      <p:pic>
        <p:nvPicPr>
          <p:cNvPr id="13"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267"/>
          </a:xfrm>
          <a:prstGeom prst="rect">
            <a:avLst/>
          </a:prstGeom>
          <a:solidFill>
            <a:srgbClr val="EEEFF5"/>
          </a:solidFill>
          <a:ln/>
        </p:spPr>
        <p:txBody>
          <a:bodyPr/>
          <a:lstStyle/>
          <a:p>
            <a:endParaRPr lang="en-IN"/>
          </a:p>
        </p:txBody>
      </p:sp>
      <p:sp>
        <p:nvSpPr>
          <p:cNvPr id="4" name="Text 1"/>
          <p:cNvSpPr/>
          <p:nvPr/>
        </p:nvSpPr>
        <p:spPr>
          <a:xfrm>
            <a:off x="2970967" y="477798"/>
            <a:ext cx="5089208" cy="543044"/>
          </a:xfrm>
          <a:prstGeom prst="rect">
            <a:avLst/>
          </a:prstGeom>
          <a:noFill/>
          <a:ln/>
        </p:spPr>
        <p:txBody>
          <a:bodyPr wrap="none" rtlCol="0" anchor="t"/>
          <a:lstStyle/>
          <a:p>
            <a:pPr marL="0" indent="0">
              <a:lnSpc>
                <a:spcPts val="4276"/>
              </a:lnSpc>
              <a:buNone/>
            </a:pPr>
            <a:r>
              <a:rPr lang="en-US" sz="3421" b="1" dirty="0">
                <a:solidFill>
                  <a:srgbClr val="396AF1"/>
                </a:solidFill>
                <a:latin typeface="Barlow" pitchFamily="34" charset="0"/>
                <a:ea typeface="Barlow" pitchFamily="34" charset="-122"/>
                <a:cs typeface="Barlow" pitchFamily="34" charset="-120"/>
              </a:rPr>
              <a:t>Required Need Of the Hour</a:t>
            </a:r>
            <a:endParaRPr lang="en-US" sz="3421" dirty="0"/>
          </a:p>
        </p:txBody>
      </p:sp>
      <p:sp>
        <p:nvSpPr>
          <p:cNvPr id="5" name="Text 2"/>
          <p:cNvSpPr/>
          <p:nvPr/>
        </p:nvSpPr>
        <p:spPr>
          <a:xfrm>
            <a:off x="2970967" y="1368266"/>
            <a:ext cx="8688348" cy="277892"/>
          </a:xfrm>
          <a:prstGeom prst="rect">
            <a:avLst/>
          </a:prstGeom>
          <a:noFill/>
          <a:ln/>
        </p:spPr>
        <p:txBody>
          <a:bodyPr wrap="none" rtlCol="0" anchor="t"/>
          <a:lstStyle/>
          <a:p>
            <a:pPr marL="0" indent="0">
              <a:lnSpc>
                <a:spcPts val="2189"/>
              </a:lnSpc>
              <a:buNone/>
            </a:pPr>
            <a:r>
              <a:rPr lang="en-US" sz="1368" b="1" dirty="0">
                <a:solidFill>
                  <a:srgbClr val="272525"/>
                </a:solidFill>
                <a:latin typeface="Montserrat" pitchFamily="34" charset="0"/>
                <a:ea typeface="Montserrat" pitchFamily="34" charset="-122"/>
                <a:cs typeface="Montserrat" pitchFamily="34" charset="-120"/>
              </a:rPr>
              <a:t>India’s Covid crisis exposes deep-rooted problems in public health after years of neglect. </a:t>
            </a:r>
            <a:endParaRPr lang="en-US" sz="1368" dirty="0"/>
          </a:p>
        </p:txBody>
      </p:sp>
      <p:sp>
        <p:nvSpPr>
          <p:cNvPr id="6" name="Text 3"/>
          <p:cNvSpPr/>
          <p:nvPr/>
        </p:nvSpPr>
        <p:spPr>
          <a:xfrm>
            <a:off x="2970967" y="1841540"/>
            <a:ext cx="8688348" cy="555784"/>
          </a:xfrm>
          <a:prstGeom prst="rect">
            <a:avLst/>
          </a:prstGeom>
          <a:noFill/>
          <a:ln/>
        </p:spPr>
        <p:txBody>
          <a:bodyPr wrap="square" rtlCol="0" anchor="t"/>
          <a:lstStyle/>
          <a:p>
            <a:pPr marL="0" indent="0">
              <a:lnSpc>
                <a:spcPts val="2189"/>
              </a:lnSpc>
              <a:buNone/>
            </a:pPr>
            <a:r>
              <a:rPr lang="en-US" sz="1368" b="1" dirty="0">
                <a:solidFill>
                  <a:srgbClr val="272525"/>
                </a:solidFill>
                <a:latin typeface="Montserrat" pitchFamily="34" charset="0"/>
                <a:ea typeface="Montserrat" pitchFamily="34" charset="-122"/>
                <a:cs typeface="Montserrat" pitchFamily="34" charset="-120"/>
              </a:rPr>
              <a:t>reference(</a:t>
            </a:r>
            <a:r>
              <a:rPr lang="en-US" sz="1368" b="1" u="sng" dirty="0">
                <a:solidFill>
                  <a:srgbClr val="4B54FF"/>
                </a:solidFill>
                <a:latin typeface="Montserrat" pitchFamily="34" charset="0"/>
                <a:ea typeface="Montserrat" pitchFamily="34" charset="-122"/>
                <a:cs typeface="Montserrat" pitchFamily="34" charset="-120"/>
                <a:hlinkClick r:id="rId4">
                  <a:extLst>
                    <a:ext uri="{A12FA001-AC4F-418D-AE19-62706E023703}">
                      <ahyp:hlinkClr xmlns:ahyp="http://schemas.microsoft.com/office/drawing/2018/hyperlinkcolor" val="tx"/>
                    </a:ext>
                  </a:extLst>
                </a:hlinkClick>
              </a:rPr>
              <a:t>https://www.cnbc.com/2021/05/18/india-covid-crisis-shows-public-health-neglect-problems-underinvestment.html</a:t>
            </a:r>
            <a:r>
              <a:rPr lang="en-US" sz="1368" b="1" dirty="0">
                <a:solidFill>
                  <a:srgbClr val="272525"/>
                </a:solidFill>
                <a:latin typeface="Montserrat" pitchFamily="34" charset="0"/>
                <a:ea typeface="Montserrat" pitchFamily="34" charset="-122"/>
                <a:cs typeface="Montserrat" pitchFamily="34" charset="-120"/>
              </a:rPr>
              <a:t>)</a:t>
            </a:r>
            <a:endParaRPr lang="en-US" sz="1368" dirty="0"/>
          </a:p>
        </p:txBody>
      </p:sp>
      <p:sp>
        <p:nvSpPr>
          <p:cNvPr id="7" name="Text 4"/>
          <p:cNvSpPr/>
          <p:nvPr/>
        </p:nvSpPr>
        <p:spPr>
          <a:xfrm>
            <a:off x="2970967" y="2592705"/>
            <a:ext cx="8688348" cy="277892"/>
          </a:xfrm>
          <a:prstGeom prst="rect">
            <a:avLst/>
          </a:prstGeom>
          <a:noFill/>
          <a:ln/>
        </p:spPr>
        <p:txBody>
          <a:bodyPr wrap="none" rtlCol="0" anchor="t"/>
          <a:lstStyle/>
          <a:p>
            <a:pPr marL="0" indent="0">
              <a:lnSpc>
                <a:spcPts val="2189"/>
              </a:lnSpc>
              <a:buNone/>
            </a:pPr>
            <a:r>
              <a:rPr lang="en-US" sz="1368" b="1" dirty="0">
                <a:solidFill>
                  <a:srgbClr val="272525"/>
                </a:solidFill>
                <a:latin typeface="Montserrat" pitchFamily="34" charset="0"/>
                <a:ea typeface="Montserrat" pitchFamily="34" charset="-122"/>
                <a:cs typeface="Montserrat" pitchFamily="34" charset="-120"/>
              </a:rPr>
              <a:t>One in five in U.S. report delayed health care during pandemic.</a:t>
            </a:r>
            <a:endParaRPr lang="en-US" sz="1368" dirty="0"/>
          </a:p>
        </p:txBody>
      </p:sp>
      <p:sp>
        <p:nvSpPr>
          <p:cNvPr id="8" name="Text 5"/>
          <p:cNvSpPr/>
          <p:nvPr/>
        </p:nvSpPr>
        <p:spPr>
          <a:xfrm>
            <a:off x="2970967" y="3065978"/>
            <a:ext cx="8688348" cy="555784"/>
          </a:xfrm>
          <a:prstGeom prst="rect">
            <a:avLst/>
          </a:prstGeom>
          <a:noFill/>
          <a:ln/>
        </p:spPr>
        <p:txBody>
          <a:bodyPr wrap="square" rtlCol="0" anchor="t"/>
          <a:lstStyle/>
          <a:p>
            <a:pPr marL="0" indent="0">
              <a:lnSpc>
                <a:spcPts val="2189"/>
              </a:lnSpc>
              <a:buNone/>
            </a:pPr>
            <a:r>
              <a:rPr lang="en-US" sz="1368" dirty="0">
                <a:solidFill>
                  <a:srgbClr val="272525"/>
                </a:solidFill>
                <a:latin typeface="Montserrat" pitchFamily="34" charset="0"/>
                <a:ea typeface="Montserrat" pitchFamily="34" charset="-122"/>
                <a:cs typeface="Montserrat" pitchFamily="34" charset="-120"/>
              </a:rPr>
              <a:t>reference(</a:t>
            </a:r>
            <a:r>
              <a:rPr lang="en-US" sz="1368" u="sng" dirty="0">
                <a:solidFill>
                  <a:srgbClr val="4B54FF"/>
                </a:solidFill>
                <a:latin typeface="Montserrat" pitchFamily="34" charset="0"/>
                <a:ea typeface="Montserrat" pitchFamily="34" charset="-122"/>
                <a:cs typeface="Montserrat" pitchFamily="34" charset="-120"/>
                <a:hlinkClick r:id="rId5">
                  <a:extLst>
                    <a:ext uri="{A12FA001-AC4F-418D-AE19-62706E023703}">
                      <ahyp:hlinkClr xmlns:ahyp="http://schemas.microsoft.com/office/drawing/2018/hyperlinkcolor" val="tx"/>
                    </a:ext>
                  </a:extLst>
                </a:hlinkClick>
              </a:rPr>
              <a:t>https://www.hsph.harvard.edu/news/hsph-in-the-news/one-in-five-in-u-s-report-delayed-health-care-during-pandemic/</a:t>
            </a:r>
            <a:r>
              <a:rPr lang="en-US" sz="1368" dirty="0">
                <a:solidFill>
                  <a:srgbClr val="272525"/>
                </a:solidFill>
                <a:latin typeface="Montserrat" pitchFamily="34" charset="0"/>
                <a:ea typeface="Montserrat" pitchFamily="34" charset="-122"/>
                <a:cs typeface="Montserrat" pitchFamily="34" charset="-120"/>
              </a:rPr>
              <a:t>)</a:t>
            </a:r>
            <a:endParaRPr lang="en-US" sz="1368" dirty="0"/>
          </a:p>
        </p:txBody>
      </p:sp>
      <p:pic>
        <p:nvPicPr>
          <p:cNvPr id="9" name="Image 1" descr="preencoded.png"/>
          <p:cNvPicPr>
            <a:picLocks noChangeAspect="1"/>
          </p:cNvPicPr>
          <p:nvPr/>
        </p:nvPicPr>
        <p:blipFill>
          <a:blip r:embed="rId6"/>
          <a:stretch>
            <a:fillRect/>
          </a:stretch>
        </p:blipFill>
        <p:spPr>
          <a:xfrm>
            <a:off x="2970967" y="3817144"/>
            <a:ext cx="4324826" cy="39363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148"/>
          </a:xfrm>
          <a:prstGeom prst="rect">
            <a:avLst/>
          </a:prstGeom>
          <a:solidFill>
            <a:srgbClr val="EEEFF5"/>
          </a:solidFill>
          <a:ln/>
        </p:spPr>
        <p:txBody>
          <a:bodyPr/>
          <a:lstStyle/>
          <a:p>
            <a:endParaRPr lang="en-IN"/>
          </a:p>
        </p:txBody>
      </p:sp>
      <p:sp>
        <p:nvSpPr>
          <p:cNvPr id="4" name="Text 1"/>
          <p:cNvSpPr/>
          <p:nvPr/>
        </p:nvSpPr>
        <p:spPr>
          <a:xfrm>
            <a:off x="1856303" y="600432"/>
            <a:ext cx="8656677" cy="682347"/>
          </a:xfrm>
          <a:prstGeom prst="rect">
            <a:avLst/>
          </a:prstGeom>
          <a:noFill/>
          <a:ln/>
        </p:spPr>
        <p:txBody>
          <a:bodyPr wrap="none" rtlCol="0" anchor="t"/>
          <a:lstStyle/>
          <a:p>
            <a:pPr marL="0" indent="0">
              <a:lnSpc>
                <a:spcPts val="5373"/>
              </a:lnSpc>
              <a:buNone/>
            </a:pPr>
            <a:r>
              <a:rPr lang="en-US" sz="4298" b="1" dirty="0">
                <a:solidFill>
                  <a:srgbClr val="396AF1"/>
                </a:solidFill>
                <a:latin typeface="Barlow" pitchFamily="34" charset="0"/>
                <a:ea typeface="Barlow" pitchFamily="34" charset="-122"/>
                <a:cs typeface="Barlow" pitchFamily="34" charset="-120"/>
              </a:rPr>
              <a:t>STEPS OF PROGRESS FOR MEDILINK</a:t>
            </a:r>
            <a:endParaRPr lang="en-US" sz="4298" dirty="0"/>
          </a:p>
        </p:txBody>
      </p:sp>
      <p:sp>
        <p:nvSpPr>
          <p:cNvPr id="5" name="Text 2"/>
          <p:cNvSpPr/>
          <p:nvPr/>
        </p:nvSpPr>
        <p:spPr>
          <a:xfrm>
            <a:off x="1856303" y="1719382"/>
            <a:ext cx="10917793" cy="349329"/>
          </a:xfrm>
          <a:prstGeom prst="rect">
            <a:avLst/>
          </a:prstGeom>
          <a:noFill/>
          <a:ln/>
        </p:spPr>
        <p:txBody>
          <a:bodyPr wrap="none" rtlCol="0" anchor="t"/>
          <a:lstStyle/>
          <a:p>
            <a:pPr marL="0" indent="0">
              <a:lnSpc>
                <a:spcPts val="2751"/>
              </a:lnSpc>
              <a:buNone/>
            </a:pPr>
            <a:r>
              <a:rPr lang="en-US" sz="1719" b="1" dirty="0">
                <a:solidFill>
                  <a:srgbClr val="272525"/>
                </a:solidFill>
                <a:latin typeface="Montserrat" pitchFamily="34" charset="0"/>
                <a:ea typeface="Montserrat" pitchFamily="34" charset="-122"/>
                <a:cs typeface="Montserrat" pitchFamily="34" charset="-120"/>
              </a:rPr>
              <a:t>Step 1: Skin Care Disease Detection </a:t>
            </a:r>
            <a:r>
              <a:rPr lang="en-US" sz="1719" dirty="0">
                <a:solidFill>
                  <a:srgbClr val="272525"/>
                </a:solidFill>
                <a:latin typeface="Montserrat" pitchFamily="34" charset="0"/>
                <a:ea typeface="Montserrat" pitchFamily="34" charset="-122"/>
                <a:cs typeface="Montserrat" pitchFamily="34" charset="-120"/>
              </a:rPr>
              <a:t>:</a:t>
            </a:r>
            <a:endParaRPr lang="en-US" sz="1719" dirty="0"/>
          </a:p>
        </p:txBody>
      </p:sp>
      <p:sp>
        <p:nvSpPr>
          <p:cNvPr id="6" name="Text 3"/>
          <p:cNvSpPr/>
          <p:nvPr/>
        </p:nvSpPr>
        <p:spPr>
          <a:xfrm>
            <a:off x="2554962" y="2314337"/>
            <a:ext cx="10219134" cy="698659"/>
          </a:xfrm>
          <a:prstGeom prst="rect">
            <a:avLst/>
          </a:prstGeom>
          <a:noFill/>
          <a:ln/>
        </p:spPr>
        <p:txBody>
          <a:bodyPr wrap="square" rtlCol="0" anchor="t"/>
          <a:lstStyle/>
          <a:p>
            <a:pPr marL="685800" lvl="1" indent="-342900" algn="l">
              <a:lnSpc>
                <a:spcPts val="2751"/>
              </a:lnSpc>
              <a:buSzPct val="100000"/>
              <a:buChar char="•"/>
            </a:pPr>
            <a:r>
              <a:rPr lang="en-US" sz="1719" dirty="0">
                <a:solidFill>
                  <a:srgbClr val="272525"/>
                </a:solidFill>
                <a:latin typeface="Montserrat" pitchFamily="34" charset="0"/>
                <a:ea typeface="Montserrat" pitchFamily="34" charset="-122"/>
                <a:cs typeface="Montserrat" pitchFamily="34" charset="-120"/>
              </a:rPr>
              <a:t>Integrate a model for skin disease detection from user-uploaded images, offering medication recommendations and telemedicine integration(e.g-mails )</a:t>
            </a:r>
            <a:endParaRPr lang="en-US" sz="1719" dirty="0"/>
          </a:p>
        </p:txBody>
      </p:sp>
      <p:sp>
        <p:nvSpPr>
          <p:cNvPr id="7" name="Text 4"/>
          <p:cNvSpPr/>
          <p:nvPr/>
        </p:nvSpPr>
        <p:spPr>
          <a:xfrm>
            <a:off x="1856303" y="3258622"/>
            <a:ext cx="10917793" cy="349329"/>
          </a:xfrm>
          <a:prstGeom prst="rect">
            <a:avLst/>
          </a:prstGeom>
          <a:noFill/>
          <a:ln/>
        </p:spPr>
        <p:txBody>
          <a:bodyPr wrap="none" rtlCol="0" anchor="t"/>
          <a:lstStyle/>
          <a:p>
            <a:pPr marL="0" indent="0">
              <a:lnSpc>
                <a:spcPts val="2751"/>
              </a:lnSpc>
              <a:buNone/>
            </a:pPr>
            <a:r>
              <a:rPr lang="en-US" sz="1719" b="1" dirty="0">
                <a:solidFill>
                  <a:srgbClr val="272525"/>
                </a:solidFill>
                <a:latin typeface="Montserrat" pitchFamily="34" charset="0"/>
                <a:ea typeface="Montserrat" pitchFamily="34" charset="-122"/>
                <a:cs typeface="Montserrat" pitchFamily="34" charset="-120"/>
              </a:rPr>
              <a:t>Step 2: Disease Detection Model with text or uploading existing reports</a:t>
            </a:r>
            <a:r>
              <a:rPr lang="en-US" sz="1719" dirty="0">
                <a:solidFill>
                  <a:srgbClr val="272525"/>
                </a:solidFill>
                <a:latin typeface="Montserrat" pitchFamily="34" charset="0"/>
                <a:ea typeface="Montserrat" pitchFamily="34" charset="-122"/>
                <a:cs typeface="Montserrat" pitchFamily="34" charset="-120"/>
              </a:rPr>
              <a:t> </a:t>
            </a:r>
            <a:r>
              <a:rPr lang="en-US" sz="1719" b="1" dirty="0">
                <a:solidFill>
                  <a:srgbClr val="272525"/>
                </a:solidFill>
                <a:latin typeface="Montserrat" pitchFamily="34" charset="0"/>
                <a:ea typeface="Montserrat" pitchFamily="34" charset="-122"/>
                <a:cs typeface="Montserrat" pitchFamily="34" charset="-120"/>
              </a:rPr>
              <a:t>for insights:</a:t>
            </a:r>
            <a:endParaRPr lang="en-US" sz="1719" dirty="0"/>
          </a:p>
        </p:txBody>
      </p:sp>
      <p:sp>
        <p:nvSpPr>
          <p:cNvPr id="8" name="Text 5"/>
          <p:cNvSpPr/>
          <p:nvPr/>
        </p:nvSpPr>
        <p:spPr>
          <a:xfrm>
            <a:off x="2205514" y="3853577"/>
            <a:ext cx="10568583" cy="698659"/>
          </a:xfrm>
          <a:prstGeom prst="rect">
            <a:avLst/>
          </a:prstGeom>
          <a:noFill/>
          <a:ln/>
        </p:spPr>
        <p:txBody>
          <a:bodyPr wrap="square" rtlCol="0" anchor="t"/>
          <a:lstStyle/>
          <a:p>
            <a:pPr marL="342900" indent="-342900" algn="l">
              <a:lnSpc>
                <a:spcPts val="2751"/>
              </a:lnSpc>
              <a:buSzPct val="100000"/>
              <a:buChar char="•"/>
            </a:pPr>
            <a:r>
              <a:rPr lang="en-US" sz="1719" dirty="0">
                <a:solidFill>
                  <a:srgbClr val="272525"/>
                </a:solidFill>
                <a:latin typeface="Montserrat" pitchFamily="34" charset="0"/>
                <a:ea typeface="Montserrat" pitchFamily="34" charset="-122"/>
                <a:cs typeface="Montserrat" pitchFamily="34" charset="-120"/>
              </a:rPr>
              <a:t>Develop machine learning models for user symptom input, providing initial diagnoses or recommendations.</a:t>
            </a:r>
            <a:endParaRPr lang="en-US" sz="1719" dirty="0"/>
          </a:p>
        </p:txBody>
      </p:sp>
      <p:sp>
        <p:nvSpPr>
          <p:cNvPr id="9" name="Text 6"/>
          <p:cNvSpPr/>
          <p:nvPr/>
        </p:nvSpPr>
        <p:spPr>
          <a:xfrm>
            <a:off x="1856303" y="4797862"/>
            <a:ext cx="10917793" cy="349329"/>
          </a:xfrm>
          <a:prstGeom prst="rect">
            <a:avLst/>
          </a:prstGeom>
          <a:noFill/>
          <a:ln/>
        </p:spPr>
        <p:txBody>
          <a:bodyPr wrap="none" rtlCol="0" anchor="t"/>
          <a:lstStyle/>
          <a:p>
            <a:pPr marL="0" indent="0">
              <a:lnSpc>
                <a:spcPts val="2751"/>
              </a:lnSpc>
              <a:buNone/>
            </a:pPr>
            <a:r>
              <a:rPr lang="en-US" sz="1719" b="1" dirty="0">
                <a:solidFill>
                  <a:srgbClr val="272525"/>
                </a:solidFill>
                <a:latin typeface="Montserrat" pitchFamily="34" charset="0"/>
                <a:ea typeface="Montserrat" pitchFamily="34" charset="-122"/>
                <a:cs typeface="Montserrat" pitchFamily="34" charset="-120"/>
              </a:rPr>
              <a:t>Step 3: Health Data Analysis</a:t>
            </a:r>
            <a:r>
              <a:rPr lang="en-US" sz="1719" dirty="0">
                <a:solidFill>
                  <a:srgbClr val="272525"/>
                </a:solidFill>
                <a:latin typeface="Montserrat" pitchFamily="34" charset="0"/>
                <a:ea typeface="Montserrat" pitchFamily="34" charset="-122"/>
                <a:cs typeface="Montserrat" pitchFamily="34" charset="-120"/>
              </a:rPr>
              <a:t>:</a:t>
            </a:r>
            <a:endParaRPr lang="en-US" sz="1719" dirty="0"/>
          </a:p>
        </p:txBody>
      </p:sp>
      <p:sp>
        <p:nvSpPr>
          <p:cNvPr id="10" name="Text 7"/>
          <p:cNvSpPr/>
          <p:nvPr/>
        </p:nvSpPr>
        <p:spPr>
          <a:xfrm>
            <a:off x="2554962" y="5392817"/>
            <a:ext cx="10219134" cy="698659"/>
          </a:xfrm>
          <a:prstGeom prst="rect">
            <a:avLst/>
          </a:prstGeom>
          <a:noFill/>
          <a:ln/>
        </p:spPr>
        <p:txBody>
          <a:bodyPr wrap="square" rtlCol="0" anchor="t"/>
          <a:lstStyle/>
          <a:p>
            <a:pPr marL="685800" lvl="1" indent="-342900" algn="l">
              <a:lnSpc>
                <a:spcPts val="2751"/>
              </a:lnSpc>
              <a:buSzPct val="100000"/>
              <a:buChar char="•"/>
            </a:pPr>
            <a:r>
              <a:rPr lang="en-US" sz="1719" dirty="0">
                <a:solidFill>
                  <a:srgbClr val="272525"/>
                </a:solidFill>
                <a:latin typeface="Montserrat" pitchFamily="34" charset="0"/>
                <a:ea typeface="Montserrat" pitchFamily="34" charset="-122"/>
                <a:cs typeface="Montserrat" pitchFamily="34" charset="-120"/>
              </a:rPr>
              <a:t>Analyze changing heart health metrics from datasets, identifying patterns or anomalies for monitoring.</a:t>
            </a:r>
            <a:endParaRPr lang="en-US" sz="1719" dirty="0"/>
          </a:p>
        </p:txBody>
      </p:sp>
      <p:sp>
        <p:nvSpPr>
          <p:cNvPr id="11" name="Text 8"/>
          <p:cNvSpPr/>
          <p:nvPr/>
        </p:nvSpPr>
        <p:spPr>
          <a:xfrm>
            <a:off x="1856303" y="6337102"/>
            <a:ext cx="10917793" cy="349329"/>
          </a:xfrm>
          <a:prstGeom prst="rect">
            <a:avLst/>
          </a:prstGeom>
          <a:noFill/>
          <a:ln/>
        </p:spPr>
        <p:txBody>
          <a:bodyPr wrap="none" rtlCol="0" anchor="t"/>
          <a:lstStyle/>
          <a:p>
            <a:pPr marL="0" indent="0">
              <a:lnSpc>
                <a:spcPts val="2751"/>
              </a:lnSpc>
              <a:buNone/>
            </a:pPr>
            <a:r>
              <a:rPr lang="en-US" sz="1719" b="1" dirty="0">
                <a:solidFill>
                  <a:srgbClr val="272525"/>
                </a:solidFill>
                <a:latin typeface="Montserrat" pitchFamily="34" charset="0"/>
                <a:ea typeface="Montserrat" pitchFamily="34" charset="-122"/>
                <a:cs typeface="Montserrat" pitchFamily="34" charset="-120"/>
              </a:rPr>
              <a:t>Step 4:Virtual Platforms for real time heart rate monitoring and insights.</a:t>
            </a:r>
            <a:endParaRPr lang="en-US" sz="1719" dirty="0"/>
          </a:p>
        </p:txBody>
      </p:sp>
      <p:sp>
        <p:nvSpPr>
          <p:cNvPr id="12" name="Text 9"/>
          <p:cNvSpPr/>
          <p:nvPr/>
        </p:nvSpPr>
        <p:spPr>
          <a:xfrm>
            <a:off x="2554962" y="6932057"/>
            <a:ext cx="10219134" cy="698659"/>
          </a:xfrm>
          <a:prstGeom prst="rect">
            <a:avLst/>
          </a:prstGeom>
          <a:noFill/>
          <a:ln/>
        </p:spPr>
        <p:txBody>
          <a:bodyPr wrap="square" rtlCol="0" anchor="t"/>
          <a:lstStyle/>
          <a:p>
            <a:pPr marL="685800" lvl="1" indent="-342900" algn="l">
              <a:lnSpc>
                <a:spcPts val="2751"/>
              </a:lnSpc>
              <a:buSzPct val="100000"/>
              <a:buChar char="•"/>
            </a:pPr>
            <a:r>
              <a:rPr lang="en-US" sz="1719" b="1" dirty="0">
                <a:solidFill>
                  <a:srgbClr val="272525"/>
                </a:solidFill>
                <a:latin typeface="Montserrat" pitchFamily="34" charset="0"/>
                <a:ea typeface="Montserrat" pitchFamily="34" charset="-122"/>
                <a:cs typeface="Montserrat" pitchFamily="34" charset="-120"/>
              </a:rPr>
              <a:t> </a:t>
            </a:r>
            <a:r>
              <a:rPr lang="en-US" sz="1719" dirty="0">
                <a:solidFill>
                  <a:srgbClr val="272525"/>
                </a:solidFill>
                <a:latin typeface="Montserrat" pitchFamily="34" charset="0"/>
                <a:ea typeface="Montserrat" pitchFamily="34" charset="-122"/>
                <a:cs typeface="Montserrat" pitchFamily="34" charset="-120"/>
              </a:rPr>
              <a:t>Enable heart rate data monitoring made vital for analyzing the data received from it and provide insights.</a:t>
            </a:r>
            <a:endParaRPr lang="en-US" sz="1719"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572220"/>
            <a:ext cx="555498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INTRODUCTION</a:t>
            </a:r>
            <a:endParaRPr lang="en-US" sz="4374" dirty="0"/>
          </a:p>
        </p:txBody>
      </p:sp>
      <p:sp>
        <p:nvSpPr>
          <p:cNvPr id="6" name="Text 2"/>
          <p:cNvSpPr/>
          <p:nvPr/>
        </p:nvSpPr>
        <p:spPr>
          <a:xfrm>
            <a:off x="833199" y="2599849"/>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Introducing Medi-Link</a:t>
            </a:r>
            <a:endParaRPr lang="en-US" sz="2187" dirty="0"/>
          </a:p>
        </p:txBody>
      </p:sp>
      <p:sp>
        <p:nvSpPr>
          <p:cNvPr id="7" name="Text 3"/>
          <p:cNvSpPr/>
          <p:nvPr/>
        </p:nvSpPr>
        <p:spPr>
          <a:xfrm>
            <a:off x="833199" y="3280291"/>
            <a:ext cx="7477601" cy="2083118"/>
          </a:xfrm>
          <a:prstGeom prst="rect">
            <a:avLst/>
          </a:prstGeom>
          <a:noFill/>
          <a:ln/>
        </p:spPr>
        <p:txBody>
          <a:bodyPr wrap="squar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Medi-Link is a cutting-edge health management platform revolutionizing healthcare delivery through personal recommendations, telemedicine consultations, and seamless integration of user-provided health data, empowering individuals to take control of their well-being with ease and convenience.</a:t>
            </a:r>
            <a:endParaRPr lang="en-US" sz="2187" dirty="0"/>
          </a:p>
        </p:txBody>
      </p:sp>
      <p:sp>
        <p:nvSpPr>
          <p:cNvPr id="8" name="Text 4"/>
          <p:cNvSpPr/>
          <p:nvPr/>
        </p:nvSpPr>
        <p:spPr>
          <a:xfrm>
            <a:off x="833199" y="5696664"/>
            <a:ext cx="7477601" cy="355402"/>
          </a:xfrm>
          <a:prstGeom prst="rect">
            <a:avLst/>
          </a:prstGeom>
          <a:noFill/>
          <a:ln/>
        </p:spPr>
        <p:txBody>
          <a:bodyPr wrap="none" rtlCol="0" anchor="t"/>
          <a:lstStyle/>
          <a:p>
            <a:pPr marL="0" indent="0">
              <a:lnSpc>
                <a:spcPts val="2799"/>
              </a:lnSpc>
              <a:buNone/>
            </a:pPr>
            <a:endParaRPr lang="en-US" sz="1750" dirty="0"/>
          </a:p>
        </p:txBody>
      </p:sp>
      <p:sp>
        <p:nvSpPr>
          <p:cNvPr id="9" name="Text 5"/>
          <p:cNvSpPr/>
          <p:nvPr/>
        </p:nvSpPr>
        <p:spPr>
          <a:xfrm>
            <a:off x="833199" y="6301978"/>
            <a:ext cx="7477601"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2694" y="605909"/>
            <a:ext cx="7491413" cy="2065615"/>
          </a:xfrm>
          <a:prstGeom prst="rect">
            <a:avLst/>
          </a:prstGeom>
          <a:noFill/>
          <a:ln/>
        </p:spPr>
        <p:txBody>
          <a:bodyPr wrap="square" rtlCol="0" anchor="t"/>
          <a:lstStyle/>
          <a:p>
            <a:pPr marL="0" indent="0">
              <a:lnSpc>
                <a:spcPts val="5422"/>
              </a:lnSpc>
              <a:buNone/>
            </a:pPr>
            <a:r>
              <a:rPr lang="en-US" sz="4338" b="1" dirty="0">
                <a:solidFill>
                  <a:srgbClr val="396AF1"/>
                </a:solidFill>
                <a:latin typeface="Barlow" pitchFamily="34" charset="0"/>
                <a:ea typeface="Barlow" pitchFamily="34" charset="-122"/>
                <a:cs typeface="Barlow" pitchFamily="34" charset="-120"/>
              </a:rPr>
              <a:t>Prototype for our Telemedicine Integration System</a:t>
            </a:r>
            <a:endParaRPr lang="en-US" sz="4338" dirty="0"/>
          </a:p>
        </p:txBody>
      </p:sp>
      <p:sp>
        <p:nvSpPr>
          <p:cNvPr id="6" name="Text 2"/>
          <p:cNvSpPr/>
          <p:nvPr/>
        </p:nvSpPr>
        <p:spPr>
          <a:xfrm>
            <a:off x="6312694" y="3002042"/>
            <a:ext cx="7491413" cy="1410176"/>
          </a:xfrm>
          <a:prstGeom prst="rect">
            <a:avLst/>
          </a:prstGeom>
          <a:noFill/>
          <a:ln/>
        </p:spPr>
        <p:txBody>
          <a:bodyPr wrap="square" rtlCol="0" anchor="t"/>
          <a:lstStyle/>
          <a:p>
            <a:pPr marL="0" indent="0">
              <a:lnSpc>
                <a:spcPts val="2776"/>
              </a:lnSpc>
              <a:buNone/>
            </a:pPr>
            <a:r>
              <a:rPr lang="en-US" sz="1735" dirty="0">
                <a:solidFill>
                  <a:srgbClr val="272525"/>
                </a:solidFill>
                <a:latin typeface="Montserrat" pitchFamily="34" charset="0"/>
                <a:ea typeface="Montserrat" pitchFamily="34" charset="-122"/>
                <a:cs typeface="Montserrat" pitchFamily="34" charset="-120"/>
              </a:rPr>
              <a:t>MediLink is a cutting-edge telehealth platform facilitating remote consultations and personalized care. Users can  upload health data, schedule telemedicine appointments, and receive automated recommendations.</a:t>
            </a:r>
            <a:endParaRPr lang="en-US" sz="1735" dirty="0"/>
          </a:p>
        </p:txBody>
      </p:sp>
      <p:sp>
        <p:nvSpPr>
          <p:cNvPr id="7" name="Text 3"/>
          <p:cNvSpPr/>
          <p:nvPr/>
        </p:nvSpPr>
        <p:spPr>
          <a:xfrm>
            <a:off x="6312694" y="4660106"/>
            <a:ext cx="7491413" cy="1762720"/>
          </a:xfrm>
          <a:prstGeom prst="rect">
            <a:avLst/>
          </a:prstGeom>
          <a:noFill/>
          <a:ln/>
        </p:spPr>
        <p:txBody>
          <a:bodyPr wrap="square" rtlCol="0" anchor="t"/>
          <a:lstStyle/>
          <a:p>
            <a:pPr marL="0" indent="0">
              <a:lnSpc>
                <a:spcPts val="2776"/>
              </a:lnSpc>
              <a:buNone/>
            </a:pPr>
            <a:r>
              <a:rPr lang="en-US" sz="1735" dirty="0">
                <a:solidFill>
                  <a:srgbClr val="272525"/>
                </a:solidFill>
                <a:latin typeface="Montserrat" pitchFamily="34" charset="0"/>
                <a:ea typeface="Montserrat" pitchFamily="34" charset="-122"/>
                <a:cs typeface="Montserrat" pitchFamily="34" charset="-120"/>
              </a:rPr>
              <a:t> The platform ensures seamless connectivity between patients and healthcare experts, fostering and efficient communication. By streamlining healthcare delivery, MediLink empowers users to take control of their well-being and receive quality medical assistance remotely.</a:t>
            </a:r>
            <a:endParaRPr lang="en-US" sz="1735" dirty="0"/>
          </a:p>
        </p:txBody>
      </p:sp>
      <p:sp>
        <p:nvSpPr>
          <p:cNvPr id="8" name="Text 4"/>
          <p:cNvSpPr/>
          <p:nvPr/>
        </p:nvSpPr>
        <p:spPr>
          <a:xfrm>
            <a:off x="6312694" y="6670715"/>
            <a:ext cx="7491413" cy="352544"/>
          </a:xfrm>
          <a:prstGeom prst="rect">
            <a:avLst/>
          </a:prstGeom>
          <a:noFill/>
          <a:ln/>
        </p:spPr>
        <p:txBody>
          <a:bodyPr wrap="none" rtlCol="0" anchor="t"/>
          <a:lstStyle/>
          <a:p>
            <a:pPr marL="0" indent="0">
              <a:lnSpc>
                <a:spcPts val="2776"/>
              </a:lnSpc>
              <a:buNone/>
            </a:pPr>
            <a:endParaRPr lang="en-US" sz="1735" dirty="0"/>
          </a:p>
        </p:txBody>
      </p:sp>
      <p:sp>
        <p:nvSpPr>
          <p:cNvPr id="9" name="Text 5"/>
          <p:cNvSpPr/>
          <p:nvPr/>
        </p:nvSpPr>
        <p:spPr>
          <a:xfrm>
            <a:off x="6312694" y="7271147"/>
            <a:ext cx="7491413" cy="352544"/>
          </a:xfrm>
          <a:prstGeom prst="rect">
            <a:avLst/>
          </a:prstGeom>
          <a:noFill/>
          <a:ln/>
        </p:spPr>
        <p:txBody>
          <a:bodyPr wrap="none" rtlCol="0" anchor="t"/>
          <a:lstStyle/>
          <a:p>
            <a:pPr marL="0" indent="0">
              <a:lnSpc>
                <a:spcPts val="2776"/>
              </a:lnSpc>
              <a:buNone/>
            </a:pPr>
            <a:endParaRPr lang="en-US" sz="173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txBody>
          <a:bodyPr/>
          <a:lstStyle/>
          <a:p>
            <a:endParaRPr lang="en-IN"/>
          </a:p>
        </p:txBody>
      </p:sp>
      <p:sp>
        <p:nvSpPr>
          <p:cNvPr id="4" name="Text 1"/>
          <p:cNvSpPr/>
          <p:nvPr/>
        </p:nvSpPr>
        <p:spPr>
          <a:xfrm>
            <a:off x="1760220" y="738307"/>
            <a:ext cx="555498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Technological Stack</a:t>
            </a:r>
            <a:endParaRPr lang="en-US" sz="4374" dirty="0"/>
          </a:p>
        </p:txBody>
      </p:sp>
      <p:sp>
        <p:nvSpPr>
          <p:cNvPr id="5" name="Text 2"/>
          <p:cNvSpPr/>
          <p:nvPr/>
        </p:nvSpPr>
        <p:spPr>
          <a:xfrm>
            <a:off x="1760220" y="1765935"/>
            <a:ext cx="3332917" cy="416481"/>
          </a:xfrm>
          <a:prstGeom prst="rect">
            <a:avLst/>
          </a:prstGeom>
          <a:noFill/>
          <a:ln/>
        </p:spPr>
        <p:txBody>
          <a:bodyPr wrap="none" rtlCol="0" anchor="t"/>
          <a:lstStyle/>
          <a:p>
            <a:pPr marL="0" indent="0">
              <a:lnSpc>
                <a:spcPts val="3281"/>
              </a:lnSpc>
              <a:buNone/>
            </a:pPr>
            <a:r>
              <a:rPr lang="en-US" sz="2624" b="1" dirty="0">
                <a:solidFill>
                  <a:srgbClr val="396AF1"/>
                </a:solidFill>
                <a:latin typeface="Barlow" pitchFamily="34" charset="0"/>
                <a:ea typeface="Barlow" pitchFamily="34" charset="-122"/>
                <a:cs typeface="Barlow" pitchFamily="34" charset="-120"/>
              </a:rPr>
              <a:t>Tech Stack:</a:t>
            </a:r>
            <a:endParaRPr lang="en-US" sz="2624" dirty="0"/>
          </a:p>
        </p:txBody>
      </p:sp>
      <p:sp>
        <p:nvSpPr>
          <p:cNvPr id="6" name="Text 3"/>
          <p:cNvSpPr/>
          <p:nvPr/>
        </p:nvSpPr>
        <p:spPr>
          <a:xfrm>
            <a:off x="2115622" y="2515672"/>
            <a:ext cx="1075455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272525"/>
                </a:solidFill>
                <a:latin typeface="Montserrat" pitchFamily="34" charset="0"/>
                <a:ea typeface="Montserrat" pitchFamily="34" charset="-122"/>
                <a:cs typeface="Montserrat" pitchFamily="34" charset="-120"/>
              </a:rPr>
              <a:t>Python</a:t>
            </a:r>
            <a:r>
              <a:rPr lang="en-US" sz="1750" dirty="0">
                <a:solidFill>
                  <a:srgbClr val="272525"/>
                </a:solidFill>
                <a:latin typeface="Montserrat" pitchFamily="34" charset="0"/>
                <a:ea typeface="Montserrat" pitchFamily="34" charset="-122"/>
                <a:cs typeface="Montserrat" pitchFamily="34" charset="-120"/>
              </a:rPr>
              <a:t>: Core programming language.</a:t>
            </a:r>
            <a:endParaRPr lang="en-US" sz="1750" dirty="0"/>
          </a:p>
        </p:txBody>
      </p:sp>
      <p:sp>
        <p:nvSpPr>
          <p:cNvPr id="7" name="Text 4"/>
          <p:cNvSpPr/>
          <p:nvPr/>
        </p:nvSpPr>
        <p:spPr>
          <a:xfrm>
            <a:off x="2115622" y="2959894"/>
            <a:ext cx="1075455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272525"/>
                </a:solidFill>
                <a:latin typeface="Montserrat" pitchFamily="34" charset="0"/>
                <a:ea typeface="Montserrat" pitchFamily="34" charset="-122"/>
                <a:cs typeface="Montserrat" pitchFamily="34" charset="-120"/>
              </a:rPr>
              <a:t>Streamlit</a:t>
            </a:r>
            <a:r>
              <a:rPr lang="en-US" sz="1750" dirty="0">
                <a:solidFill>
                  <a:srgbClr val="272525"/>
                </a:solidFill>
                <a:latin typeface="Montserrat" pitchFamily="34" charset="0"/>
                <a:ea typeface="Montserrat" pitchFamily="34" charset="-122"/>
                <a:cs typeface="Montserrat" pitchFamily="34" charset="-120"/>
              </a:rPr>
              <a:t>: Framework for creating interactive web applications.</a:t>
            </a:r>
            <a:endParaRPr lang="en-US" sz="1750" dirty="0"/>
          </a:p>
        </p:txBody>
      </p:sp>
      <p:sp>
        <p:nvSpPr>
          <p:cNvPr id="8" name="Text 5"/>
          <p:cNvSpPr/>
          <p:nvPr/>
        </p:nvSpPr>
        <p:spPr>
          <a:xfrm>
            <a:off x="2115622" y="3404116"/>
            <a:ext cx="10754558"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272525"/>
                </a:solidFill>
                <a:latin typeface="Montserrat" pitchFamily="34" charset="0"/>
                <a:ea typeface="Montserrat" pitchFamily="34" charset="-122"/>
                <a:cs typeface="Montserrat" pitchFamily="34" charset="-120"/>
              </a:rPr>
              <a:t>pytesseract</a:t>
            </a:r>
            <a:r>
              <a:rPr lang="en-US" sz="1750" dirty="0">
                <a:solidFill>
                  <a:srgbClr val="272525"/>
                </a:solidFill>
                <a:latin typeface="Montserrat" pitchFamily="34" charset="0"/>
                <a:ea typeface="Montserrat" pitchFamily="34" charset="-122"/>
                <a:cs typeface="Montserrat" pitchFamily="34" charset="-120"/>
              </a:rPr>
              <a:t>: Performs Optical Character Recognition (OCR) for text extraction from medical report images.</a:t>
            </a:r>
            <a:endParaRPr lang="en-US" sz="1750" dirty="0"/>
          </a:p>
        </p:txBody>
      </p:sp>
      <p:sp>
        <p:nvSpPr>
          <p:cNvPr id="9" name="Text 6"/>
          <p:cNvSpPr/>
          <p:nvPr/>
        </p:nvSpPr>
        <p:spPr>
          <a:xfrm>
            <a:off x="2115622" y="4203740"/>
            <a:ext cx="1075455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272525"/>
                </a:solidFill>
                <a:latin typeface="Montserrat" pitchFamily="34" charset="0"/>
                <a:ea typeface="Montserrat" pitchFamily="34" charset="-122"/>
                <a:cs typeface="Montserrat" pitchFamily="34" charset="-120"/>
              </a:rPr>
              <a:t>langchain_community.llms.Ollama</a:t>
            </a:r>
            <a:r>
              <a:rPr lang="en-US" sz="1750" dirty="0">
                <a:solidFill>
                  <a:srgbClr val="272525"/>
                </a:solidFill>
                <a:latin typeface="Montserrat" pitchFamily="34" charset="0"/>
                <a:ea typeface="Montserrat" pitchFamily="34" charset="-122"/>
                <a:cs typeface="Montserrat" pitchFamily="34" charset="-120"/>
              </a:rPr>
              <a:t>: Custom NLP model for medical text analysis.</a:t>
            </a:r>
            <a:endParaRPr lang="en-US" sz="1750" dirty="0"/>
          </a:p>
        </p:txBody>
      </p:sp>
      <p:sp>
        <p:nvSpPr>
          <p:cNvPr id="10" name="Text 7"/>
          <p:cNvSpPr/>
          <p:nvPr/>
        </p:nvSpPr>
        <p:spPr>
          <a:xfrm>
            <a:off x="1760220" y="4892397"/>
            <a:ext cx="3332917" cy="416481"/>
          </a:xfrm>
          <a:prstGeom prst="rect">
            <a:avLst/>
          </a:prstGeom>
          <a:noFill/>
          <a:ln/>
        </p:spPr>
        <p:txBody>
          <a:bodyPr wrap="none" rtlCol="0" anchor="t"/>
          <a:lstStyle/>
          <a:p>
            <a:pPr marL="0" indent="0">
              <a:lnSpc>
                <a:spcPts val="3281"/>
              </a:lnSpc>
              <a:buNone/>
            </a:pPr>
            <a:r>
              <a:rPr lang="en-US" sz="2624" b="1" dirty="0">
                <a:solidFill>
                  <a:srgbClr val="396AF1"/>
                </a:solidFill>
                <a:latin typeface="Barlow" pitchFamily="34" charset="0"/>
                <a:ea typeface="Barlow" pitchFamily="34" charset="-122"/>
                <a:cs typeface="Barlow" pitchFamily="34" charset="-120"/>
              </a:rPr>
              <a:t>Components:</a:t>
            </a:r>
            <a:endParaRPr lang="en-US" sz="2624" dirty="0"/>
          </a:p>
        </p:txBody>
      </p:sp>
      <p:sp>
        <p:nvSpPr>
          <p:cNvPr id="11" name="Text 8"/>
          <p:cNvSpPr/>
          <p:nvPr/>
        </p:nvSpPr>
        <p:spPr>
          <a:xfrm>
            <a:off x="2115622" y="5642134"/>
            <a:ext cx="1075455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272525"/>
                </a:solidFill>
                <a:latin typeface="Montserrat" pitchFamily="34" charset="0"/>
                <a:ea typeface="Montserrat" pitchFamily="34" charset="-122"/>
                <a:cs typeface="Montserrat" pitchFamily="34" charset="-120"/>
              </a:rPr>
              <a:t>Frontend/UI</a:t>
            </a:r>
            <a:r>
              <a:rPr lang="en-US" sz="1750" dirty="0">
                <a:solidFill>
                  <a:srgbClr val="272525"/>
                </a:solidFill>
                <a:latin typeface="Montserrat" pitchFamily="34" charset="0"/>
                <a:ea typeface="Montserrat" pitchFamily="34" charset="-122"/>
                <a:cs typeface="Montserrat" pitchFamily="34" charset="-120"/>
              </a:rPr>
              <a:t>: Streamlit with HTML/CSS for styling.</a:t>
            </a:r>
            <a:endParaRPr lang="en-US" sz="1750" dirty="0"/>
          </a:p>
        </p:txBody>
      </p:sp>
      <p:sp>
        <p:nvSpPr>
          <p:cNvPr id="12" name="Text 9"/>
          <p:cNvSpPr/>
          <p:nvPr/>
        </p:nvSpPr>
        <p:spPr>
          <a:xfrm>
            <a:off x="2115622" y="6086356"/>
            <a:ext cx="1075455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272525"/>
                </a:solidFill>
                <a:latin typeface="Montserrat" pitchFamily="34" charset="0"/>
                <a:ea typeface="Montserrat" pitchFamily="34" charset="-122"/>
                <a:cs typeface="Montserrat" pitchFamily="34" charset="-120"/>
              </a:rPr>
              <a:t>Backend/Processing</a:t>
            </a:r>
            <a:r>
              <a:rPr lang="en-US" sz="1750" dirty="0">
                <a:solidFill>
                  <a:srgbClr val="272525"/>
                </a:solidFill>
                <a:latin typeface="Montserrat" pitchFamily="34" charset="0"/>
                <a:ea typeface="Montserrat" pitchFamily="34" charset="-122"/>
                <a:cs typeface="Montserrat" pitchFamily="34" charset="-120"/>
              </a:rPr>
              <a:t>: Python libraries for image processing, OCR, and NLP with CNN's.</a:t>
            </a:r>
            <a:endParaRPr lang="en-US" sz="1750" dirty="0"/>
          </a:p>
        </p:txBody>
      </p:sp>
      <p:sp>
        <p:nvSpPr>
          <p:cNvPr id="13" name="Text 10"/>
          <p:cNvSpPr/>
          <p:nvPr/>
        </p:nvSpPr>
        <p:spPr>
          <a:xfrm>
            <a:off x="2115622" y="6530578"/>
            <a:ext cx="1075455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272525"/>
                </a:solidFill>
                <a:latin typeface="Montserrat" pitchFamily="34" charset="0"/>
                <a:ea typeface="Montserrat" pitchFamily="34" charset="-122"/>
                <a:cs typeface="Montserrat" pitchFamily="34" charset="-120"/>
              </a:rPr>
              <a:t>Data Processing</a:t>
            </a:r>
            <a:r>
              <a:rPr lang="en-US" sz="1750" dirty="0">
                <a:solidFill>
                  <a:srgbClr val="272525"/>
                </a:solidFill>
                <a:latin typeface="Montserrat" pitchFamily="34" charset="0"/>
                <a:ea typeface="Montserrat" pitchFamily="34" charset="-122"/>
                <a:cs typeface="Montserrat" pitchFamily="34" charset="-120"/>
              </a:rPr>
              <a:t>: pytesseract extracts text, Ollama analyzes medical text.</a:t>
            </a:r>
            <a:endParaRPr lang="en-US" sz="1750" dirty="0"/>
          </a:p>
        </p:txBody>
      </p:sp>
      <p:sp>
        <p:nvSpPr>
          <p:cNvPr id="14" name="Text 11"/>
          <p:cNvSpPr/>
          <p:nvPr/>
        </p:nvSpPr>
        <p:spPr>
          <a:xfrm>
            <a:off x="1760220" y="7135892"/>
            <a:ext cx="11109960"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txBody>
          <a:bodyPr/>
          <a:lstStyle/>
          <a:p>
            <a:endParaRPr lang="en-IN"/>
          </a:p>
        </p:txBody>
      </p:sp>
      <p:sp>
        <p:nvSpPr>
          <p:cNvPr id="4" name="Text 1"/>
          <p:cNvSpPr/>
          <p:nvPr/>
        </p:nvSpPr>
        <p:spPr>
          <a:xfrm>
            <a:off x="522434" y="441831"/>
            <a:ext cx="555498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WORKFLOW</a:t>
            </a:r>
            <a:endParaRPr lang="en-US" sz="4374" dirty="0"/>
          </a:p>
        </p:txBody>
      </p:sp>
      <p:pic>
        <p:nvPicPr>
          <p:cNvPr id="5" name="Image 1" descr="preencoded.png"/>
          <p:cNvPicPr>
            <a:picLocks noChangeAspect="1"/>
          </p:cNvPicPr>
          <p:nvPr/>
        </p:nvPicPr>
        <p:blipFill>
          <a:blip r:embed="rId4"/>
          <a:stretch>
            <a:fillRect/>
          </a:stretch>
        </p:blipFill>
        <p:spPr>
          <a:xfrm>
            <a:off x="0" y="1338146"/>
            <a:ext cx="14630400" cy="6891454"/>
          </a:xfrm>
          <a:prstGeom prst="rect">
            <a:avLst/>
          </a:prstGeom>
        </p:spPr>
      </p:pic>
      <p:sp>
        <p:nvSpPr>
          <p:cNvPr id="6" name="Text 2"/>
          <p:cNvSpPr/>
          <p:nvPr/>
        </p:nvSpPr>
        <p:spPr>
          <a:xfrm>
            <a:off x="1760220" y="6297335"/>
            <a:ext cx="11109960"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60155"/>
            <a:ext cx="14630400" cy="8230076"/>
          </a:xfrm>
          <a:prstGeom prst="rect">
            <a:avLst/>
          </a:prstGeom>
          <a:solidFill>
            <a:srgbClr val="EEEFF5"/>
          </a:solidFill>
          <a:ln/>
        </p:spPr>
        <p:txBody>
          <a:bodyPr/>
          <a:lstStyle/>
          <a:p>
            <a:endParaRPr lang="en-IN"/>
          </a:p>
        </p:txBody>
      </p:sp>
      <p:sp>
        <p:nvSpPr>
          <p:cNvPr id="4" name="Text 1"/>
          <p:cNvSpPr/>
          <p:nvPr/>
        </p:nvSpPr>
        <p:spPr>
          <a:xfrm>
            <a:off x="3023830" y="471964"/>
            <a:ext cx="5506879" cy="536377"/>
          </a:xfrm>
          <a:prstGeom prst="rect">
            <a:avLst/>
          </a:prstGeom>
          <a:noFill/>
          <a:ln/>
        </p:spPr>
        <p:txBody>
          <a:bodyPr wrap="none" rtlCol="0" anchor="t"/>
          <a:lstStyle/>
          <a:p>
            <a:pPr marL="0" indent="0">
              <a:lnSpc>
                <a:spcPts val="4224"/>
              </a:lnSpc>
              <a:buNone/>
            </a:pPr>
            <a:r>
              <a:rPr lang="en-US" sz="4000" b="1" dirty="0">
                <a:solidFill>
                  <a:srgbClr val="396AF1"/>
                </a:solidFill>
                <a:latin typeface="Barlow" pitchFamily="34" charset="0"/>
                <a:ea typeface="Barlow" pitchFamily="34" charset="-122"/>
                <a:cs typeface="Barlow" pitchFamily="34" charset="-120"/>
              </a:rPr>
              <a:t>USECASES /ADVANCEMENTS</a:t>
            </a:r>
            <a:endParaRPr lang="en-US" sz="4000" dirty="0"/>
          </a:p>
        </p:txBody>
      </p:sp>
      <p:sp>
        <p:nvSpPr>
          <p:cNvPr id="5" name="Text 2"/>
          <p:cNvSpPr/>
          <p:nvPr/>
        </p:nvSpPr>
        <p:spPr>
          <a:xfrm>
            <a:off x="1623178" y="1363439"/>
            <a:ext cx="10286324" cy="1237722"/>
          </a:xfrm>
          <a:prstGeom prst="rect">
            <a:avLst/>
          </a:prstGeom>
          <a:noFill/>
          <a:ln/>
        </p:spPr>
        <p:txBody>
          <a:bodyPr wrap="square" rtlCol="0" anchor="t"/>
          <a:lstStyle/>
          <a:p>
            <a:pPr marL="342900" indent="-342900" algn="l">
              <a:lnSpc>
                <a:spcPts val="2163"/>
              </a:lnSpc>
              <a:buSzPct val="100000"/>
              <a:buFont typeface="+mj-lt"/>
              <a:buAutoNum type="arabicPeriod"/>
            </a:pPr>
            <a:r>
              <a:rPr lang="en-US" b="1" dirty="0">
                <a:solidFill>
                  <a:srgbClr val="272525"/>
                </a:solidFill>
                <a:latin typeface="Montserrat" pitchFamily="34" charset="0"/>
                <a:ea typeface="Montserrat" pitchFamily="34" charset="-122"/>
                <a:cs typeface="Montserrat" pitchFamily="34" charset="-120"/>
              </a:rPr>
              <a:t>Dermatology Implementation:</a:t>
            </a:r>
            <a:r>
              <a:rPr lang="en-US" dirty="0">
                <a:solidFill>
                  <a:srgbClr val="272525"/>
                </a:solidFill>
                <a:latin typeface="Montserrat" pitchFamily="34" charset="0"/>
                <a:ea typeface="Montserrat" pitchFamily="34" charset="-122"/>
                <a:cs typeface="Montserrat" pitchFamily="34" charset="-120"/>
              </a:rPr>
              <a:t> Enable accurate predictions of skin diseases through image uploads, offering detailed diagnoses and personalized recommendations for proactive management and automated communication between doctors and patients via </a:t>
            </a:r>
            <a:r>
              <a:rPr lang="en-US" u="sng" dirty="0">
                <a:solidFill>
                  <a:srgbClr val="272525"/>
                </a:solidFill>
                <a:latin typeface="Montserrat" pitchFamily="34" charset="0"/>
                <a:ea typeface="Montserrat" pitchFamily="34" charset="-122"/>
                <a:cs typeface="Montserrat" pitchFamily="34" charset="-120"/>
              </a:rPr>
              <a:t>emails.</a:t>
            </a:r>
            <a:endParaRPr lang="en-US" dirty="0"/>
          </a:p>
        </p:txBody>
      </p:sp>
      <p:sp>
        <p:nvSpPr>
          <p:cNvPr id="6" name="Text 3"/>
          <p:cNvSpPr/>
          <p:nvPr/>
        </p:nvSpPr>
        <p:spPr>
          <a:xfrm>
            <a:off x="1623178" y="2459895"/>
            <a:ext cx="8308181" cy="558044"/>
          </a:xfrm>
          <a:prstGeom prst="rect">
            <a:avLst/>
          </a:prstGeom>
          <a:noFill/>
          <a:ln/>
        </p:spPr>
        <p:txBody>
          <a:bodyPr wrap="square" rtlCol="0" anchor="t"/>
          <a:lstStyle/>
          <a:p>
            <a:pPr marL="342900" indent="-342900" algn="l">
              <a:lnSpc>
                <a:spcPts val="2163"/>
              </a:lnSpc>
              <a:buSzPct val="100000"/>
              <a:buChar char="•"/>
            </a:pPr>
            <a:r>
              <a:rPr lang="en-US" u="sng" dirty="0">
                <a:solidFill>
                  <a:srgbClr val="272525"/>
                </a:solidFill>
                <a:latin typeface="Montserrat" pitchFamily="34" charset="0"/>
                <a:ea typeface="Montserrat" pitchFamily="34" charset="-122"/>
                <a:cs typeface="Montserrat" pitchFamily="34" charset="-120"/>
              </a:rPr>
              <a:t>Areas of implementation: </a:t>
            </a:r>
            <a:r>
              <a:rPr lang="en-US" dirty="0">
                <a:solidFill>
                  <a:srgbClr val="272525"/>
                </a:solidFill>
                <a:latin typeface="Montserrat" pitchFamily="34" charset="0"/>
                <a:ea typeface="Montserrat" pitchFamily="34" charset="-122"/>
                <a:cs typeface="Montserrat" pitchFamily="34" charset="-120"/>
              </a:rPr>
              <a:t>Chemical Factories, Construction Sites, Healthcare Facilities, and Dermatology Clinics .</a:t>
            </a:r>
            <a:endParaRPr lang="en-US" dirty="0"/>
          </a:p>
        </p:txBody>
      </p:sp>
      <p:sp>
        <p:nvSpPr>
          <p:cNvPr id="7" name="Text 4"/>
          <p:cNvSpPr/>
          <p:nvPr/>
        </p:nvSpPr>
        <p:spPr>
          <a:xfrm>
            <a:off x="1624113" y="3205351"/>
            <a:ext cx="8582739" cy="549354"/>
          </a:xfrm>
          <a:prstGeom prst="rect">
            <a:avLst/>
          </a:prstGeom>
          <a:noFill/>
          <a:ln/>
        </p:spPr>
        <p:txBody>
          <a:bodyPr wrap="square" rtlCol="0" anchor="t"/>
          <a:lstStyle/>
          <a:p>
            <a:pPr marL="0" indent="0">
              <a:lnSpc>
                <a:spcPts val="2163"/>
              </a:lnSpc>
              <a:buNone/>
            </a:pPr>
            <a:r>
              <a:rPr lang="en-US" dirty="0">
                <a:solidFill>
                  <a:srgbClr val="272525"/>
                </a:solidFill>
                <a:latin typeface="Montserrat" pitchFamily="34" charset="0"/>
                <a:ea typeface="Montserrat" pitchFamily="34" charset="-122"/>
                <a:cs typeface="Montserrat" pitchFamily="34" charset="-120"/>
              </a:rPr>
              <a:t>2.   </a:t>
            </a:r>
            <a:r>
              <a:rPr lang="en-US" b="1" dirty="0">
                <a:solidFill>
                  <a:srgbClr val="272525"/>
                </a:solidFill>
                <a:latin typeface="Montserrat" pitchFamily="34" charset="0"/>
                <a:ea typeface="Montserrat" pitchFamily="34" charset="-122"/>
                <a:cs typeface="Montserrat" pitchFamily="34" charset="-120"/>
              </a:rPr>
              <a:t> Medical Report Analysis:</a:t>
            </a:r>
            <a:r>
              <a:rPr lang="en-US" dirty="0">
                <a:solidFill>
                  <a:srgbClr val="272525"/>
                </a:solidFill>
                <a:latin typeface="Montserrat" pitchFamily="34" charset="0"/>
                <a:ea typeface="Montserrat" pitchFamily="34" charset="-122"/>
                <a:cs typeface="Montserrat" pitchFamily="34" charset="-120"/>
              </a:rPr>
              <a:t> MediLink conducts thorough medical report examinations, offering actionable insights and tailored recommendations for proactive healthcare management.</a:t>
            </a:r>
            <a:endParaRPr lang="en-US" dirty="0"/>
          </a:p>
        </p:txBody>
      </p:sp>
      <p:sp>
        <p:nvSpPr>
          <p:cNvPr id="8" name="Text 5"/>
          <p:cNvSpPr/>
          <p:nvPr/>
        </p:nvSpPr>
        <p:spPr>
          <a:xfrm>
            <a:off x="1584087" y="4175193"/>
            <a:ext cx="8308181" cy="274677"/>
          </a:xfrm>
          <a:prstGeom prst="rect">
            <a:avLst/>
          </a:prstGeom>
          <a:noFill/>
          <a:ln/>
        </p:spPr>
        <p:txBody>
          <a:bodyPr wrap="none" rtlCol="0" anchor="t"/>
          <a:lstStyle/>
          <a:p>
            <a:pPr marL="342900" indent="-342900" algn="l">
              <a:lnSpc>
                <a:spcPts val="2163"/>
              </a:lnSpc>
              <a:buSzPct val="100000"/>
              <a:buChar char="•"/>
            </a:pPr>
            <a:r>
              <a:rPr lang="en-US" u="sng" dirty="0">
                <a:solidFill>
                  <a:srgbClr val="272525"/>
                </a:solidFill>
                <a:latin typeface="Montserrat" pitchFamily="34" charset="0"/>
                <a:ea typeface="Montserrat" pitchFamily="34" charset="-122"/>
                <a:cs typeface="Montserrat" pitchFamily="34" charset="-120"/>
              </a:rPr>
              <a:t>Areas of Implementation: </a:t>
            </a:r>
            <a:r>
              <a:rPr lang="en-US" dirty="0">
                <a:solidFill>
                  <a:srgbClr val="272525"/>
                </a:solidFill>
                <a:latin typeface="Montserrat" pitchFamily="34" charset="0"/>
                <a:ea typeface="Montserrat" pitchFamily="34" charset="-122"/>
                <a:cs typeface="Montserrat" pitchFamily="34" charset="-120"/>
              </a:rPr>
              <a:t>Hospitals, clinics, diagnostic centers, healthcare facilities.</a:t>
            </a:r>
            <a:endParaRPr lang="en-US" dirty="0"/>
          </a:p>
        </p:txBody>
      </p:sp>
      <p:sp>
        <p:nvSpPr>
          <p:cNvPr id="9" name="Text 6"/>
          <p:cNvSpPr/>
          <p:nvPr/>
        </p:nvSpPr>
        <p:spPr>
          <a:xfrm>
            <a:off x="1604339" y="4613984"/>
            <a:ext cx="8582739" cy="549354"/>
          </a:xfrm>
          <a:prstGeom prst="rect">
            <a:avLst/>
          </a:prstGeom>
          <a:noFill/>
          <a:ln/>
        </p:spPr>
        <p:txBody>
          <a:bodyPr wrap="square" rtlCol="0" anchor="t"/>
          <a:lstStyle/>
          <a:p>
            <a:pPr marL="0" indent="0">
              <a:lnSpc>
                <a:spcPts val="2163"/>
              </a:lnSpc>
              <a:buNone/>
            </a:pPr>
            <a:r>
              <a:rPr lang="en-US" dirty="0">
                <a:solidFill>
                  <a:srgbClr val="272525"/>
                </a:solidFill>
                <a:latin typeface="Montserrat" pitchFamily="34" charset="0"/>
                <a:ea typeface="Montserrat" pitchFamily="34" charset="-122"/>
                <a:cs typeface="Montserrat" pitchFamily="34" charset="-120"/>
              </a:rPr>
              <a:t>3. </a:t>
            </a:r>
            <a:r>
              <a:rPr lang="en-US" b="1" dirty="0">
                <a:solidFill>
                  <a:srgbClr val="272525"/>
                </a:solidFill>
                <a:latin typeface="Montserrat" pitchFamily="34" charset="0"/>
                <a:ea typeface="Montserrat" pitchFamily="34" charset="-122"/>
                <a:cs typeface="Montserrat" pitchFamily="34" charset="-120"/>
              </a:rPr>
              <a:t>Remote Consultations:</a:t>
            </a:r>
            <a:r>
              <a:rPr lang="en-US" dirty="0">
                <a:solidFill>
                  <a:srgbClr val="272525"/>
                </a:solidFill>
                <a:latin typeface="Montserrat" pitchFamily="34" charset="0"/>
                <a:ea typeface="Montserrat" pitchFamily="34" charset="-122"/>
                <a:cs typeface="Montserrat" pitchFamily="34" charset="-120"/>
              </a:rPr>
              <a:t> Enable patients to interact with our model for detailed health issue responses, fostering accessibility to medical advice and reducing in-person visits totally.</a:t>
            </a:r>
          </a:p>
          <a:p>
            <a:pPr marL="0" indent="0">
              <a:lnSpc>
                <a:spcPts val="2163"/>
              </a:lnSpc>
              <a:buNone/>
            </a:pPr>
            <a:endParaRPr lang="en-US" dirty="0">
              <a:solidFill>
                <a:srgbClr val="272525"/>
              </a:solidFill>
              <a:latin typeface="Montserrat" pitchFamily="34" charset="0"/>
            </a:endParaRPr>
          </a:p>
          <a:p>
            <a:pPr marL="0" indent="0">
              <a:lnSpc>
                <a:spcPts val="2163"/>
              </a:lnSpc>
              <a:buNone/>
            </a:pPr>
            <a:endParaRPr lang="en-US" dirty="0"/>
          </a:p>
        </p:txBody>
      </p:sp>
      <p:sp>
        <p:nvSpPr>
          <p:cNvPr id="10" name="Text 7"/>
          <p:cNvSpPr/>
          <p:nvPr/>
        </p:nvSpPr>
        <p:spPr>
          <a:xfrm>
            <a:off x="1584086" y="5489710"/>
            <a:ext cx="8308181" cy="274677"/>
          </a:xfrm>
          <a:prstGeom prst="rect">
            <a:avLst/>
          </a:prstGeom>
          <a:noFill/>
          <a:ln/>
        </p:spPr>
        <p:txBody>
          <a:bodyPr wrap="none" rtlCol="0" anchor="t"/>
          <a:lstStyle/>
          <a:p>
            <a:pPr marL="342900" indent="-342900" algn="l">
              <a:lnSpc>
                <a:spcPts val="2163"/>
              </a:lnSpc>
              <a:buSzPct val="100000"/>
              <a:buChar char="•"/>
            </a:pPr>
            <a:r>
              <a:rPr lang="en-US" u="sng" dirty="0">
                <a:solidFill>
                  <a:srgbClr val="272525"/>
                </a:solidFill>
                <a:latin typeface="Montserrat" pitchFamily="34" charset="0"/>
                <a:ea typeface="Montserrat" pitchFamily="34" charset="-122"/>
                <a:cs typeface="Montserrat" pitchFamily="34" charset="-120"/>
              </a:rPr>
              <a:t>Areas of Implementation: </a:t>
            </a:r>
            <a:r>
              <a:rPr lang="en-US" dirty="0">
                <a:solidFill>
                  <a:srgbClr val="272525"/>
                </a:solidFill>
                <a:latin typeface="Montserrat" pitchFamily="34" charset="0"/>
                <a:ea typeface="Montserrat" pitchFamily="34" charset="-122"/>
                <a:cs typeface="Montserrat" pitchFamily="34" charset="-120"/>
              </a:rPr>
              <a:t>Rural communities, remote villages, underserved urban areas.</a:t>
            </a:r>
            <a:endParaRPr lang="en-US" dirty="0"/>
          </a:p>
        </p:txBody>
      </p:sp>
      <p:sp>
        <p:nvSpPr>
          <p:cNvPr id="11" name="Text 8"/>
          <p:cNvSpPr/>
          <p:nvPr/>
        </p:nvSpPr>
        <p:spPr>
          <a:xfrm>
            <a:off x="1601052" y="5900104"/>
            <a:ext cx="8582739" cy="549354"/>
          </a:xfrm>
          <a:prstGeom prst="rect">
            <a:avLst/>
          </a:prstGeom>
          <a:noFill/>
          <a:ln/>
        </p:spPr>
        <p:txBody>
          <a:bodyPr wrap="square" rtlCol="0" anchor="t"/>
          <a:lstStyle/>
          <a:p>
            <a:pPr marL="0" indent="0">
              <a:lnSpc>
                <a:spcPts val="2163"/>
              </a:lnSpc>
              <a:buNone/>
            </a:pPr>
            <a:r>
              <a:rPr lang="en-US" dirty="0">
                <a:solidFill>
                  <a:srgbClr val="272525"/>
                </a:solidFill>
                <a:latin typeface="Montserrat" pitchFamily="34" charset="0"/>
                <a:ea typeface="Montserrat" pitchFamily="34" charset="-122"/>
                <a:cs typeface="Montserrat" pitchFamily="34" charset="-120"/>
              </a:rPr>
              <a:t>4.</a:t>
            </a:r>
            <a:r>
              <a:rPr lang="en-US" b="1" dirty="0">
                <a:solidFill>
                  <a:srgbClr val="272525"/>
                </a:solidFill>
                <a:latin typeface="Montserrat" pitchFamily="34" charset="0"/>
                <a:ea typeface="Montserrat" pitchFamily="34" charset="-122"/>
                <a:cs typeface="Montserrat" pitchFamily="34" charset="-120"/>
              </a:rPr>
              <a:t>Real time heart rate data monitoring: </a:t>
            </a:r>
            <a:r>
              <a:rPr lang="en-US" dirty="0">
                <a:solidFill>
                  <a:srgbClr val="272525"/>
                </a:solidFill>
                <a:latin typeface="Montserrat" pitchFamily="34" charset="0"/>
                <a:ea typeface="Montserrat" pitchFamily="34" charset="-122"/>
                <a:cs typeface="Montserrat" pitchFamily="34" charset="-120"/>
              </a:rPr>
              <a:t>Enable heart rate data monitoring made vital for analyzing the data received from it and provide insights.</a:t>
            </a:r>
            <a:endParaRPr lang="en-US" dirty="0"/>
          </a:p>
        </p:txBody>
      </p:sp>
      <p:sp>
        <p:nvSpPr>
          <p:cNvPr id="12" name="Text 9"/>
          <p:cNvSpPr/>
          <p:nvPr/>
        </p:nvSpPr>
        <p:spPr>
          <a:xfrm>
            <a:off x="1587372" y="6837581"/>
            <a:ext cx="8308181" cy="549354"/>
          </a:xfrm>
          <a:prstGeom prst="rect">
            <a:avLst/>
          </a:prstGeom>
          <a:noFill/>
          <a:ln/>
        </p:spPr>
        <p:txBody>
          <a:bodyPr wrap="square" rtlCol="0" anchor="t"/>
          <a:lstStyle/>
          <a:p>
            <a:pPr marL="342900" indent="-342900" algn="l">
              <a:lnSpc>
                <a:spcPts val="2163"/>
              </a:lnSpc>
              <a:buSzPct val="100000"/>
              <a:buChar char="•"/>
            </a:pPr>
            <a:r>
              <a:rPr lang="en-US" u="sng" dirty="0">
                <a:solidFill>
                  <a:srgbClr val="272525"/>
                </a:solidFill>
                <a:latin typeface="Montserrat" pitchFamily="34" charset="0"/>
                <a:ea typeface="Montserrat" pitchFamily="34" charset="-122"/>
                <a:cs typeface="Montserrat" pitchFamily="34" charset="-120"/>
              </a:rPr>
              <a:t>Areas of Implementation: </a:t>
            </a:r>
            <a:r>
              <a:rPr lang="en-US" dirty="0">
                <a:solidFill>
                  <a:srgbClr val="272525"/>
                </a:solidFill>
                <a:latin typeface="Montserrat" pitchFamily="34" charset="0"/>
                <a:ea typeface="Montserrat" pitchFamily="34" charset="-122"/>
                <a:cs typeface="Montserrat" pitchFamily="34" charset="-120"/>
              </a:rPr>
              <a:t>Remote heart rate monitoring for elderly care, future uses for fitness and performance tracking.</a:t>
            </a:r>
            <a:endParaRPr lang="en-US" dirty="0"/>
          </a:p>
        </p:txBody>
      </p:sp>
      <p:sp>
        <p:nvSpPr>
          <p:cNvPr id="13" name="Text 10"/>
          <p:cNvSpPr/>
          <p:nvPr/>
        </p:nvSpPr>
        <p:spPr>
          <a:xfrm>
            <a:off x="3023830" y="7015758"/>
            <a:ext cx="8582739" cy="274677"/>
          </a:xfrm>
          <a:prstGeom prst="rect">
            <a:avLst/>
          </a:prstGeom>
          <a:noFill/>
          <a:ln/>
        </p:spPr>
        <p:txBody>
          <a:bodyPr wrap="none" rtlCol="0" anchor="t"/>
          <a:lstStyle/>
          <a:p>
            <a:pPr marL="0" indent="0">
              <a:lnSpc>
                <a:spcPts val="2163"/>
              </a:lnSpc>
              <a:buNone/>
            </a:pPr>
            <a:endParaRPr lang="en-US" sz="1352" dirty="0"/>
          </a:p>
        </p:txBody>
      </p:sp>
      <p:sp>
        <p:nvSpPr>
          <p:cNvPr id="14" name="Text 11"/>
          <p:cNvSpPr/>
          <p:nvPr/>
        </p:nvSpPr>
        <p:spPr>
          <a:xfrm>
            <a:off x="3023830" y="7483435"/>
            <a:ext cx="8582739" cy="274677"/>
          </a:xfrm>
          <a:prstGeom prst="rect">
            <a:avLst/>
          </a:prstGeom>
          <a:noFill/>
          <a:ln/>
        </p:spPr>
        <p:txBody>
          <a:bodyPr wrap="none" rtlCol="0" anchor="t"/>
          <a:lstStyle/>
          <a:p>
            <a:pPr marL="0" indent="0">
              <a:lnSpc>
                <a:spcPts val="2163"/>
              </a:lnSpc>
              <a:buNone/>
            </a:pPr>
            <a:endParaRPr lang="en-US" sz="1352"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TotalTime>
  <Words>846</Words>
  <Application>Microsoft Office PowerPoint</Application>
  <PresentationFormat>Custom</PresentationFormat>
  <Paragraphs>63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Barlow</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SANJAY P N</cp:lastModifiedBy>
  <cp:revision>3</cp:revision>
  <dcterms:created xsi:type="dcterms:W3CDTF">2024-02-23T08:16:57Z</dcterms:created>
  <dcterms:modified xsi:type="dcterms:W3CDTF">2024-02-23T08:30:00Z</dcterms:modified>
</cp:coreProperties>
</file>