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70" r:id="rId3"/>
    <p:sldId id="278" r:id="rId4"/>
    <p:sldId id="271" r:id="rId5"/>
    <p:sldId id="274" r:id="rId6"/>
    <p:sldId id="279" r:id="rId7"/>
    <p:sldId id="260" r:id="rId8"/>
    <p:sldId id="261" r:id="rId9"/>
    <p:sldId id="262" r:id="rId10"/>
    <p:sldId id="263" r:id="rId11"/>
    <p:sldId id="264" r:id="rId12"/>
    <p:sldId id="280" r:id="rId13"/>
    <p:sldId id="265" r:id="rId14"/>
    <p:sldId id="266"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riti Singh" initials="SS" lastIdx="1" clrIdx="0">
    <p:extLst>
      <p:ext uri="{19B8F6BF-5375-455C-9EA6-DF929625EA0E}">
        <p15:presenceInfo xmlns:p15="http://schemas.microsoft.com/office/powerpoint/2012/main" userId="390bf4921f10f9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80" d="100"/>
          <a:sy n="80" d="100"/>
        </p:scale>
        <p:origin x="7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2F26CFD-A1C8-42FF-9F81-68C0BF8A7194}" type="datetimeFigureOut">
              <a:rPr lang="en-IN" smtClean="0"/>
              <a:t>14-01-2025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20FF38-D428-4597-8C0D-D08DA4DC6586}" type="slidenum">
              <a:rPr lang="en-IN" smtClean="0"/>
              <a:t>‹#›</a:t>
            </a:fld>
            <a:endParaRPr lang="en-IN"/>
          </a:p>
        </p:txBody>
      </p:sp>
    </p:spTree>
    <p:extLst>
      <p:ext uri="{BB962C8B-B14F-4D97-AF65-F5344CB8AC3E}">
        <p14:creationId xmlns:p14="http://schemas.microsoft.com/office/powerpoint/2010/main" val="42349108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F26CFD-A1C8-42FF-9F81-68C0BF8A7194}"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20FF38-D428-4597-8C0D-D08DA4DC6586}" type="slidenum">
              <a:rPr lang="en-IN" smtClean="0"/>
              <a:t>‹#›</a:t>
            </a:fld>
            <a:endParaRPr lang="en-IN"/>
          </a:p>
        </p:txBody>
      </p:sp>
    </p:spTree>
    <p:extLst>
      <p:ext uri="{BB962C8B-B14F-4D97-AF65-F5344CB8AC3E}">
        <p14:creationId xmlns:p14="http://schemas.microsoft.com/office/powerpoint/2010/main" val="406644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F26CFD-A1C8-42FF-9F81-68C0BF8A7194}"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20FF38-D428-4597-8C0D-D08DA4DC6586}" type="slidenum">
              <a:rPr lang="en-IN" smtClean="0"/>
              <a:t>‹#›</a:t>
            </a:fld>
            <a:endParaRPr lang="en-IN"/>
          </a:p>
        </p:txBody>
      </p:sp>
    </p:spTree>
    <p:extLst>
      <p:ext uri="{BB962C8B-B14F-4D97-AF65-F5344CB8AC3E}">
        <p14:creationId xmlns:p14="http://schemas.microsoft.com/office/powerpoint/2010/main" val="2714998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E473-34F6-3E28-2C02-E554947B2C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455B15-AF44-EF56-FC64-A812983FE3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EF6E99-B6C7-883F-ECA4-D09E5A88D6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2AAA63-AC84-3398-4D19-201E5A16BD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82FA89-E19F-B046-C413-04D5C597A8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710067-48BA-D961-72E3-391698100BA7}"/>
              </a:ext>
            </a:extLst>
          </p:cNvPr>
          <p:cNvSpPr>
            <a:spLocks noGrp="1"/>
          </p:cNvSpPr>
          <p:nvPr>
            <p:ph type="dt" sz="half" idx="10"/>
          </p:nvPr>
        </p:nvSpPr>
        <p:spPr/>
        <p:txBody>
          <a:bodyPr/>
          <a:lstStyle/>
          <a:p>
            <a:fld id="{42F26CFD-A1C8-42FF-9F81-68C0BF8A7194}" type="datetimeFigureOut">
              <a:rPr lang="en-IN" smtClean="0"/>
              <a:t>14-01-2025</a:t>
            </a:fld>
            <a:endParaRPr lang="en-IN"/>
          </a:p>
        </p:txBody>
      </p:sp>
      <p:sp>
        <p:nvSpPr>
          <p:cNvPr id="8" name="Footer Placeholder 7">
            <a:extLst>
              <a:ext uri="{FF2B5EF4-FFF2-40B4-BE49-F238E27FC236}">
                <a16:creationId xmlns:a16="http://schemas.microsoft.com/office/drawing/2014/main" id="{D474684F-7888-3928-9BA3-BD3FF9D6D0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54D5F4-AA62-744A-6702-D2545E52A565}"/>
              </a:ext>
            </a:extLst>
          </p:cNvPr>
          <p:cNvSpPr>
            <a:spLocks noGrp="1"/>
          </p:cNvSpPr>
          <p:nvPr>
            <p:ph type="sldNum" sz="quarter" idx="12"/>
          </p:nvPr>
        </p:nvSpPr>
        <p:spPr/>
        <p:txBody>
          <a:bodyPr/>
          <a:lstStyle/>
          <a:p>
            <a:fld id="{8120FF38-D428-4597-8C0D-D08DA4DC6586}" type="slidenum">
              <a:rPr lang="en-IN" smtClean="0"/>
              <a:t>‹#›</a:t>
            </a:fld>
            <a:endParaRPr lang="en-IN"/>
          </a:p>
        </p:txBody>
      </p:sp>
    </p:spTree>
    <p:extLst>
      <p:ext uri="{BB962C8B-B14F-4D97-AF65-F5344CB8AC3E}">
        <p14:creationId xmlns:p14="http://schemas.microsoft.com/office/powerpoint/2010/main" val="29385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F26CFD-A1C8-42FF-9F81-68C0BF8A7194}" type="datetimeFigureOut">
              <a:rPr lang="en-IN" smtClean="0"/>
              <a:t>14-01-2025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20FF38-D428-4597-8C0D-D08DA4DC6586}" type="slidenum">
              <a:rPr lang="en-IN" smtClean="0"/>
              <a:t>‹#›</a:t>
            </a:fld>
            <a:endParaRPr lang="en-IN"/>
          </a:p>
        </p:txBody>
      </p:sp>
    </p:spTree>
    <p:extLst>
      <p:ext uri="{BB962C8B-B14F-4D97-AF65-F5344CB8AC3E}">
        <p14:creationId xmlns:p14="http://schemas.microsoft.com/office/powerpoint/2010/main" val="385240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2F26CFD-A1C8-42FF-9F81-68C0BF8A7194}" type="datetimeFigureOut">
              <a:rPr lang="en-IN" smtClean="0"/>
              <a:t>14-01-2025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20FF38-D428-4597-8C0D-D08DA4DC6586}" type="slidenum">
              <a:rPr lang="en-IN" smtClean="0"/>
              <a:t>‹#›</a:t>
            </a:fld>
            <a:endParaRPr lang="en-IN"/>
          </a:p>
        </p:txBody>
      </p:sp>
    </p:spTree>
    <p:extLst>
      <p:ext uri="{BB962C8B-B14F-4D97-AF65-F5344CB8AC3E}">
        <p14:creationId xmlns:p14="http://schemas.microsoft.com/office/powerpoint/2010/main" val="10555526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F26CFD-A1C8-42FF-9F81-68C0BF8A7194}" type="datetimeFigureOut">
              <a:rPr lang="en-IN" smtClean="0"/>
              <a:t>14-01-2025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8120FF38-D428-4597-8C0D-D08DA4DC6586}" type="slidenum">
              <a:rPr lang="en-IN" smtClean="0"/>
              <a:t>‹#›</a:t>
            </a:fld>
            <a:endParaRPr lang="en-IN"/>
          </a:p>
        </p:txBody>
      </p:sp>
    </p:spTree>
    <p:extLst>
      <p:ext uri="{BB962C8B-B14F-4D97-AF65-F5344CB8AC3E}">
        <p14:creationId xmlns:p14="http://schemas.microsoft.com/office/powerpoint/2010/main" val="362578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2F26CFD-A1C8-42FF-9F81-68C0BF8A7194}" type="datetimeFigureOut">
              <a:rPr lang="en-IN" smtClean="0"/>
              <a:t>14-01-2025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20FF38-D428-4597-8C0D-D08DA4DC6586}"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95416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F26CFD-A1C8-42FF-9F81-68C0BF8A7194}" type="datetimeFigureOut">
              <a:rPr lang="en-IN" smtClean="0"/>
              <a:t>14-01-2025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20FF38-D428-4597-8C0D-D08DA4DC6586}" type="slidenum">
              <a:rPr lang="en-IN" smtClean="0"/>
              <a:t>‹#›</a:t>
            </a:fld>
            <a:endParaRPr lang="en-IN"/>
          </a:p>
        </p:txBody>
      </p:sp>
    </p:spTree>
    <p:extLst>
      <p:ext uri="{BB962C8B-B14F-4D97-AF65-F5344CB8AC3E}">
        <p14:creationId xmlns:p14="http://schemas.microsoft.com/office/powerpoint/2010/main" val="4045929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26CFD-A1C8-42FF-9F81-68C0BF8A7194}" type="datetimeFigureOut">
              <a:rPr lang="en-IN" smtClean="0"/>
              <a:t>14-01-2025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20FF38-D428-4597-8C0D-D08DA4DC6586}" type="slidenum">
              <a:rPr lang="en-IN" smtClean="0"/>
              <a:t>‹#›</a:t>
            </a:fld>
            <a:endParaRPr lang="en-IN"/>
          </a:p>
        </p:txBody>
      </p:sp>
    </p:spTree>
    <p:extLst>
      <p:ext uri="{BB962C8B-B14F-4D97-AF65-F5344CB8AC3E}">
        <p14:creationId xmlns:p14="http://schemas.microsoft.com/office/powerpoint/2010/main" val="346121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2F26CFD-A1C8-42FF-9F81-68C0BF8A7194}" type="datetimeFigureOut">
              <a:rPr lang="en-IN" smtClean="0"/>
              <a:t>14-01-2025</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8120FF38-D428-4597-8C0D-D08DA4DC6586}" type="slidenum">
              <a:rPr lang="en-IN" smtClean="0"/>
              <a:t>‹#›</a:t>
            </a:fld>
            <a:endParaRPr lang="en-IN"/>
          </a:p>
        </p:txBody>
      </p:sp>
    </p:spTree>
    <p:extLst>
      <p:ext uri="{BB962C8B-B14F-4D97-AF65-F5344CB8AC3E}">
        <p14:creationId xmlns:p14="http://schemas.microsoft.com/office/powerpoint/2010/main" val="2995602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2F26CFD-A1C8-42FF-9F81-68C0BF8A7194}" type="datetimeFigureOut">
              <a:rPr lang="en-IN" smtClean="0"/>
              <a:t>14-01-2025</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8120FF38-D428-4597-8C0D-D08DA4DC6586}" type="slidenum">
              <a:rPr lang="en-IN" smtClean="0"/>
              <a:t>‹#›</a:t>
            </a:fld>
            <a:endParaRPr lang="en-IN"/>
          </a:p>
        </p:txBody>
      </p:sp>
    </p:spTree>
    <p:extLst>
      <p:ext uri="{BB962C8B-B14F-4D97-AF65-F5344CB8AC3E}">
        <p14:creationId xmlns:p14="http://schemas.microsoft.com/office/powerpoint/2010/main" val="3045823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2F26CFD-A1C8-42FF-9F81-68C0BF8A7194}" type="datetimeFigureOut">
              <a:rPr lang="en-IN" smtClean="0"/>
              <a:t>14-01-2025</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120FF38-D428-4597-8C0D-D08DA4DC6586}" type="slidenum">
              <a:rPr lang="en-IN" smtClean="0"/>
              <a:t>‹#›</a:t>
            </a:fld>
            <a:endParaRPr lang="en-IN"/>
          </a:p>
        </p:txBody>
      </p:sp>
    </p:spTree>
    <p:extLst>
      <p:ext uri="{BB962C8B-B14F-4D97-AF65-F5344CB8AC3E}">
        <p14:creationId xmlns:p14="http://schemas.microsoft.com/office/powerpoint/2010/main" val="2025977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DEA5C6D-BA43-E0A9-075D-D25E99338E1B}"/>
              </a:ext>
            </a:extLst>
          </p:cNvPr>
          <p:cNvSpPr>
            <a:spLocks noGrp="1" noChangeArrowheads="1"/>
          </p:cNvSpPr>
          <p:nvPr>
            <p:ph type="title"/>
          </p:nvPr>
        </p:nvSpPr>
        <p:spPr bwMode="auto">
          <a:xfrm>
            <a:off x="466725" y="949927"/>
            <a:ext cx="1051471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sng"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Data Harmonization and Insights Extraction</a:t>
            </a:r>
          </a:p>
        </p:txBody>
      </p:sp>
      <p:sp>
        <p:nvSpPr>
          <p:cNvPr id="4" name="Rectangle 1">
            <a:extLst>
              <a:ext uri="{FF2B5EF4-FFF2-40B4-BE49-F238E27FC236}">
                <a16:creationId xmlns:a16="http://schemas.microsoft.com/office/drawing/2014/main" id="{8A278930-F33F-F98C-19A7-2FF618C307B2}"/>
              </a:ext>
            </a:extLst>
          </p:cNvPr>
          <p:cNvSpPr>
            <a:spLocks noGrp="1" noChangeArrowheads="1"/>
          </p:cNvSpPr>
          <p:nvPr>
            <p:ph idx="1"/>
          </p:nvPr>
        </p:nvSpPr>
        <p:spPr bwMode="auto">
          <a:xfrm>
            <a:off x="780853" y="1746374"/>
            <a:ext cx="10124388" cy="3675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4000"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4000" dirty="0">
                <a:solidFill>
                  <a:srgbClr val="0070C0"/>
                </a:solidFill>
                <a:latin typeface="Times New Roman" panose="02020603050405020304" pitchFamily="18" charset="0"/>
                <a:cs typeface="Times New Roman" panose="02020603050405020304" pitchFamily="18" charset="0"/>
              </a:rPr>
              <a:t>Name : Sukriti Singh Choudhary</a:t>
            </a:r>
            <a:endParaRPr kumimoji="0" lang="en-US" altLang="en-US" sz="4000"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4000"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Subtitle : </a:t>
            </a:r>
            <a:r>
              <a:rPr kumimoji="0" lang="en-US" altLang="en-US" sz="4000" b="0" i="0" u="none" strike="noStrike" cap="none" normalizeH="0" baseline="0" dirty="0" err="1">
                <a:ln>
                  <a:noFill/>
                </a:ln>
                <a:solidFill>
                  <a:srgbClr val="0070C0"/>
                </a:solidFill>
                <a:effectLst/>
                <a:latin typeface="Times New Roman" panose="02020603050405020304" pitchFamily="18" charset="0"/>
                <a:cs typeface="Times New Roman" panose="02020603050405020304" pitchFamily="18" charset="0"/>
              </a:rPr>
              <a:t>NextHikes</a:t>
            </a:r>
            <a:r>
              <a:rPr kumimoji="0" lang="en-US" altLang="en-US" sz="4000"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 IT Solutions Project - 2</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4000"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Date of Submission : 14</a:t>
            </a:r>
            <a:r>
              <a:rPr lang="en-US" altLang="en-US" sz="4000" baseline="30000" dirty="0">
                <a:solidFill>
                  <a:srgbClr val="0070C0"/>
                </a:solidFill>
                <a:latin typeface="Times New Roman" panose="02020603050405020304" pitchFamily="18" charset="0"/>
                <a:cs typeface="Times New Roman" panose="02020603050405020304" pitchFamily="18" charset="0"/>
              </a:rPr>
              <a:t>th</a:t>
            </a:r>
            <a:r>
              <a:rPr lang="en-US" altLang="en-US" sz="4000" dirty="0">
                <a:solidFill>
                  <a:srgbClr val="0070C0"/>
                </a:solidFill>
                <a:latin typeface="Times New Roman" panose="02020603050405020304" pitchFamily="18" charset="0"/>
                <a:cs typeface="Times New Roman" panose="02020603050405020304" pitchFamily="18" charset="0"/>
              </a:rPr>
              <a:t>,</a:t>
            </a:r>
            <a:r>
              <a:rPr kumimoji="0" lang="en-US" altLang="en-US" sz="4000"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January 2025 </a:t>
            </a:r>
          </a:p>
        </p:txBody>
      </p:sp>
    </p:spTree>
    <p:extLst>
      <p:ext uri="{BB962C8B-B14F-4D97-AF65-F5344CB8AC3E}">
        <p14:creationId xmlns:p14="http://schemas.microsoft.com/office/powerpoint/2010/main" val="1489877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1710-D8A6-2F14-7400-E524AF50C6BA}"/>
              </a:ext>
            </a:extLst>
          </p:cNvPr>
          <p:cNvSpPr>
            <a:spLocks noGrp="1"/>
          </p:cNvSpPr>
          <p:nvPr>
            <p:ph type="title"/>
          </p:nvPr>
        </p:nvSpPr>
        <p:spPr>
          <a:xfrm>
            <a:off x="114300" y="1"/>
            <a:ext cx="11239500" cy="933449"/>
          </a:xfrm>
        </p:spPr>
        <p:txBody>
          <a:bodyPr>
            <a:normAutofit/>
          </a:bodyPr>
          <a:lstStyle/>
          <a:p>
            <a:r>
              <a:rPr lang="en-IN" sz="3200" i="1" dirty="0">
                <a:solidFill>
                  <a:srgbClr val="C00000"/>
                </a:solidFill>
                <a:latin typeface="Times New Roman" panose="02020603050405020304" pitchFamily="18" charset="0"/>
                <a:cs typeface="Times New Roman" panose="02020603050405020304" pitchFamily="18" charset="0"/>
              </a:rPr>
              <a:t>Scatter Plot</a:t>
            </a:r>
          </a:p>
        </p:txBody>
      </p:sp>
      <p:pic>
        <p:nvPicPr>
          <p:cNvPr id="4098" name="Picture 2">
            <a:extLst>
              <a:ext uri="{FF2B5EF4-FFF2-40B4-BE49-F238E27FC236}">
                <a16:creationId xmlns:a16="http://schemas.microsoft.com/office/drawing/2014/main" id="{05A6D818-E08A-1829-F79B-30548E9083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72175" y="1076325"/>
            <a:ext cx="6105525" cy="5781674"/>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288B1FFF-CD94-E141-A955-8E8536DA6B67}"/>
              </a:ext>
            </a:extLst>
          </p:cNvPr>
          <p:cNvSpPr txBox="1">
            <a:spLocks/>
          </p:cNvSpPr>
          <p:nvPr/>
        </p:nvSpPr>
        <p:spPr>
          <a:xfrm>
            <a:off x="125835" y="933450"/>
            <a:ext cx="5408190" cy="56769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AB45FB-EF1E-2E8A-F7F1-00C5FE911A08}"/>
              </a:ext>
            </a:extLst>
          </p:cNvPr>
          <p:cNvSpPr txBox="1"/>
          <p:nvPr/>
        </p:nvSpPr>
        <p:spPr>
          <a:xfrm>
            <a:off x="416348" y="744706"/>
            <a:ext cx="4717627" cy="5940088"/>
          </a:xfrm>
          <a:prstGeom prst="rect">
            <a:avLst/>
          </a:prstGeom>
          <a:noFill/>
        </p:spPr>
        <p:txBody>
          <a:bodyPr wrap="square" anchor="ctr">
            <a:spAutoFit/>
          </a:bodyPr>
          <a:lstStyle/>
          <a:p>
            <a:pPr algn="l"/>
            <a:endParaRPr lang="en-US" sz="2000" b="0" i="0" dirty="0">
              <a:solidFill>
                <a:schemeClr val="accent1">
                  <a:lumMod val="75000"/>
                </a:schemeClr>
              </a:solidFill>
              <a:effectLst/>
              <a:latin typeface="Times New Roman" panose="02020603050405020304" pitchFamily="18" charset="0"/>
              <a:cs typeface="Times New Roman" panose="02020603050405020304" pitchFamily="18" charset="0"/>
            </a:endParaRPr>
          </a:p>
          <a:p>
            <a:pPr algn="l"/>
            <a:r>
              <a:rPr lang="en-US" sz="2000" b="0" i="0" dirty="0">
                <a:solidFill>
                  <a:schemeClr val="accent1">
                    <a:lumMod val="75000"/>
                  </a:schemeClr>
                </a:solidFill>
                <a:effectLst/>
                <a:latin typeface="Times New Roman" panose="02020603050405020304" pitchFamily="18" charset="0"/>
                <a:cs typeface="Times New Roman" panose="02020603050405020304" pitchFamily="18" charset="0"/>
              </a:rPr>
              <a:t>There might be a trend where humidity decreases as temperature increases. Warmer air can hold more moisture, but relative humidity tends to drop as the temperature rises. Observe if there are distinct clusters in the data. High humidity at low temperatures might indicate cooler, wetter conditions (like early mornings or rainy days). Low humidity at higher temperatures could suggest hot and dry Humidity levels between 30-60% might align with moderate temperatures, showing a region where the weather is perceived as comfortable. These insights can help understand the interplay between temperature and humidity, which is useful in weather analysis, planning outdoor events, or predicting demand in weather-sensitive industries.</a:t>
            </a:r>
          </a:p>
        </p:txBody>
      </p:sp>
    </p:spTree>
    <p:extLst>
      <p:ext uri="{BB962C8B-B14F-4D97-AF65-F5344CB8AC3E}">
        <p14:creationId xmlns:p14="http://schemas.microsoft.com/office/powerpoint/2010/main" val="3773758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0AC8-05FA-AAFA-E52E-14C0C2A2EE28}"/>
              </a:ext>
            </a:extLst>
          </p:cNvPr>
          <p:cNvSpPr>
            <a:spLocks noGrp="1"/>
          </p:cNvSpPr>
          <p:nvPr>
            <p:ph type="title"/>
          </p:nvPr>
        </p:nvSpPr>
        <p:spPr>
          <a:xfrm>
            <a:off x="666750" y="0"/>
            <a:ext cx="10496550" cy="2800350"/>
          </a:xfrm>
        </p:spPr>
        <p:txBody>
          <a:bodyPr>
            <a:noAutofit/>
          </a:bodyPr>
          <a:lstStyle/>
          <a:p>
            <a:r>
              <a:rPr lang="en-US" sz="1600" b="0" i="0" dirty="0">
                <a:solidFill>
                  <a:srgbClr val="C00000"/>
                </a:solidFill>
                <a:effectLst/>
                <a:latin typeface="Times New Roman" panose="02020603050405020304" pitchFamily="18" charset="0"/>
                <a:cs typeface="Times New Roman" panose="02020603050405020304" pitchFamily="18" charset="0"/>
              </a:rPr>
              <a:t>The provided code generates two subplots with histograms, displaying the distribution of variables from a dataset named </a:t>
            </a:r>
            <a:r>
              <a:rPr lang="en-US" sz="1600" b="0" i="0" dirty="0" err="1">
                <a:solidFill>
                  <a:srgbClr val="C00000"/>
                </a:solidFill>
                <a:effectLst/>
                <a:latin typeface="Times New Roman" panose="02020603050405020304" pitchFamily="18" charset="0"/>
                <a:cs typeface="Times New Roman" panose="02020603050405020304" pitchFamily="18" charset="0"/>
              </a:rPr>
              <a:t>final_data</a:t>
            </a:r>
            <a:r>
              <a:rPr lang="en-US" sz="1600" b="0" i="0" dirty="0">
                <a:solidFill>
                  <a:srgbClr val="C00000"/>
                </a:solidFill>
                <a:effectLst/>
                <a:latin typeface="Times New Roman" panose="02020603050405020304" pitchFamily="18" charset="0"/>
                <a:cs typeface="Times New Roman" panose="02020603050405020304" pitchFamily="18" charset="0"/>
              </a:rPr>
              <a:t>. Here's an analysis of the possible insights based on the visualizations it creates:</a:t>
            </a:r>
            <a:br>
              <a:rPr lang="en-US" sz="1600" b="0" i="0" dirty="0">
                <a:solidFill>
                  <a:srgbClr val="C00000"/>
                </a:solidFill>
                <a:effectLst/>
                <a:latin typeface="Times New Roman" panose="02020603050405020304" pitchFamily="18" charset="0"/>
                <a:cs typeface="Times New Roman" panose="02020603050405020304" pitchFamily="18" charset="0"/>
              </a:rPr>
            </a:br>
            <a:r>
              <a:rPr lang="en-US" sz="1600" b="0" i="0" dirty="0">
                <a:solidFill>
                  <a:srgbClr val="C00000"/>
                </a:solidFill>
                <a:effectLst/>
                <a:latin typeface="Times New Roman" panose="02020603050405020304" pitchFamily="18" charset="0"/>
                <a:cs typeface="Times New Roman" panose="02020603050405020304" pitchFamily="18" charset="0"/>
              </a:rPr>
              <a:t>Plot 1: Distribution of '</a:t>
            </a:r>
            <a:r>
              <a:rPr lang="en-US" sz="1600" b="0" i="0" dirty="0" err="1">
                <a:solidFill>
                  <a:srgbClr val="C00000"/>
                </a:solidFill>
                <a:effectLst/>
                <a:latin typeface="Times New Roman" panose="02020603050405020304" pitchFamily="18" charset="0"/>
                <a:cs typeface="Times New Roman" panose="02020603050405020304" pitchFamily="18" charset="0"/>
              </a:rPr>
              <a:t>cnt</a:t>
            </a:r>
            <a:r>
              <a:rPr lang="en-US" sz="1600" b="0" i="0" dirty="0">
                <a:solidFill>
                  <a:srgbClr val="C00000"/>
                </a:solidFill>
                <a:effectLst/>
                <a:latin typeface="Times New Roman" panose="02020603050405020304" pitchFamily="18" charset="0"/>
                <a:cs typeface="Times New Roman" panose="02020603050405020304" pitchFamily="18" charset="0"/>
              </a:rPr>
              <a:t>', 'casual', and 'registered' (on ax1) This plot represents the distribution of three variables</a:t>
            </a:r>
            <a:br>
              <a:rPr lang="en-US" sz="1600" b="0" i="0" dirty="0">
                <a:solidFill>
                  <a:srgbClr val="C00000"/>
                </a:solidFill>
                <a:effectLst/>
                <a:latin typeface="Times New Roman" panose="02020603050405020304" pitchFamily="18" charset="0"/>
                <a:cs typeface="Times New Roman" panose="02020603050405020304" pitchFamily="18" charset="0"/>
              </a:rPr>
            </a:br>
            <a:r>
              <a:rPr lang="en-US" sz="1600" b="0" i="0" dirty="0">
                <a:solidFill>
                  <a:srgbClr val="C00000"/>
                </a:solidFill>
                <a:effectLst/>
                <a:latin typeface="Times New Roman" panose="02020603050405020304" pitchFamily="18" charset="0"/>
                <a:cs typeface="Times New Roman" panose="02020603050405020304" pitchFamily="18" charset="0"/>
              </a:rPr>
              <a:t>Plot 2: Distribution of 'temp', 'windspeed', and 'hum' (on ax2) This plot shows the distribution of three weather-related variables</a:t>
            </a:r>
            <a:br>
              <a:rPr lang="en-US" sz="1600" b="0" i="0" dirty="0">
                <a:solidFill>
                  <a:srgbClr val="C00000"/>
                </a:solidFill>
                <a:effectLst/>
                <a:latin typeface="Times New Roman" panose="02020603050405020304" pitchFamily="18" charset="0"/>
                <a:cs typeface="Times New Roman" panose="02020603050405020304" pitchFamily="18" charset="0"/>
              </a:rPr>
            </a:br>
            <a:r>
              <a:rPr lang="en-US" sz="1600" b="0" i="0" dirty="0">
                <a:solidFill>
                  <a:srgbClr val="C00000"/>
                </a:solidFill>
                <a:effectLst/>
                <a:latin typeface="Times New Roman" panose="02020603050405020304" pitchFamily="18" charset="0"/>
                <a:cs typeface="Times New Roman" panose="02020603050405020304" pitchFamily="18" charset="0"/>
              </a:rPr>
              <a:t>The relationship between bike rentals and weather conditions can be analyzed from this.</a:t>
            </a:r>
            <a:endParaRPr lang="en-IN" sz="1600" dirty="0">
              <a:solidFill>
                <a:srgbClr val="C00000"/>
              </a:solidFill>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757A40BC-17BC-6411-A466-6834E3B95E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37298" y="2971799"/>
            <a:ext cx="9849777" cy="36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91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2B40-8419-1A72-D01B-CB7EA6410ADE}"/>
              </a:ext>
            </a:extLst>
          </p:cNvPr>
          <p:cNvSpPr>
            <a:spLocks noGrp="1"/>
          </p:cNvSpPr>
          <p:nvPr>
            <p:ph type="title"/>
          </p:nvPr>
        </p:nvSpPr>
        <p:spPr>
          <a:xfrm>
            <a:off x="409575" y="211349"/>
            <a:ext cx="10688638" cy="396875"/>
          </a:xfrm>
        </p:spPr>
        <p:txBody>
          <a:bodyPr>
            <a:normAutofit fontScale="90000"/>
          </a:bodyPr>
          <a:lstStyle/>
          <a:p>
            <a:r>
              <a:rPr lang="en-IN" sz="3600" i="1" dirty="0">
                <a:solidFill>
                  <a:srgbClr val="C00000"/>
                </a:solidFill>
                <a:latin typeface="Times New Roman" panose="02020603050405020304" pitchFamily="18" charset="0"/>
                <a:cs typeface="Times New Roman" panose="02020603050405020304" pitchFamily="18" charset="0"/>
              </a:rPr>
              <a:t>Line Plot</a:t>
            </a:r>
          </a:p>
        </p:txBody>
      </p:sp>
      <p:sp>
        <p:nvSpPr>
          <p:cNvPr id="3" name="Text Placeholder 2">
            <a:extLst>
              <a:ext uri="{FF2B5EF4-FFF2-40B4-BE49-F238E27FC236}">
                <a16:creationId xmlns:a16="http://schemas.microsoft.com/office/drawing/2014/main" id="{B230CBEB-2572-02B3-E9CF-6A71BB957D52}"/>
              </a:ext>
            </a:extLst>
          </p:cNvPr>
          <p:cNvSpPr>
            <a:spLocks noGrp="1"/>
          </p:cNvSpPr>
          <p:nvPr>
            <p:ph type="body" idx="1"/>
          </p:nvPr>
        </p:nvSpPr>
        <p:spPr>
          <a:xfrm>
            <a:off x="295275" y="976312"/>
            <a:ext cx="10915650" cy="1709738"/>
          </a:xfrm>
        </p:spPr>
        <p:txBody>
          <a:bodyPr>
            <a:normAutofit fontScale="92500" lnSpcReduction="10000"/>
          </a:bodyPr>
          <a:lstStyle/>
          <a:p>
            <a:pPr algn="l"/>
            <a:r>
              <a:rPr lang="en-US" sz="1600" b="0" i="0" dirty="0">
                <a:solidFill>
                  <a:srgbClr val="0070C0"/>
                </a:solidFill>
                <a:effectLst/>
                <a:latin typeface="Times New Roman" panose="02020603050405020304" pitchFamily="18" charset="0"/>
                <a:cs typeface="Times New Roman" panose="02020603050405020304" pitchFamily="18" charset="0"/>
              </a:rPr>
              <a:t>Inverse Relationship:</a:t>
            </a:r>
          </a:p>
          <a:p>
            <a:pPr algn="l"/>
            <a:r>
              <a:rPr lang="en-US" sz="1600" b="0" i="0" dirty="0">
                <a:solidFill>
                  <a:srgbClr val="0070C0"/>
                </a:solidFill>
                <a:effectLst/>
                <a:latin typeface="Times New Roman" panose="02020603050405020304" pitchFamily="18" charset="0"/>
                <a:cs typeface="Times New Roman" panose="02020603050405020304" pitchFamily="18" charset="0"/>
              </a:rPr>
              <a:t>You might notice that as windspeed increases, </a:t>
            </a:r>
            <a:r>
              <a:rPr lang="en-US" sz="1600" b="0" i="0" dirty="0" err="1">
                <a:solidFill>
                  <a:srgbClr val="0070C0"/>
                </a:solidFill>
                <a:effectLst/>
                <a:latin typeface="Times New Roman" panose="02020603050405020304" pitchFamily="18" charset="0"/>
                <a:cs typeface="Times New Roman" panose="02020603050405020304" pitchFamily="18" charset="0"/>
              </a:rPr>
              <a:t>weathersit</a:t>
            </a:r>
            <a:r>
              <a:rPr lang="en-US" sz="1600" b="0" i="0" dirty="0">
                <a:solidFill>
                  <a:srgbClr val="0070C0"/>
                </a:solidFill>
                <a:effectLst/>
                <a:latin typeface="Times New Roman" panose="02020603050405020304" pitchFamily="18" charset="0"/>
                <a:cs typeface="Times New Roman" panose="02020603050405020304" pitchFamily="18" charset="0"/>
              </a:rPr>
              <a:t> tends to decrease. This reflects the cooling effect of wind, where even on warm days, higher winds can make the temperature feel cooler. Periodic Patterns: If the data spans multiple days or seasons, you may observe repeating patterns where windspeed peaks coincide with dips in </a:t>
            </a:r>
            <a:r>
              <a:rPr lang="en-US" sz="1600" b="0" i="0" dirty="0" err="1">
                <a:solidFill>
                  <a:srgbClr val="0070C0"/>
                </a:solidFill>
                <a:effectLst/>
                <a:latin typeface="Times New Roman" panose="02020603050405020304" pitchFamily="18" charset="0"/>
                <a:cs typeface="Times New Roman" panose="02020603050405020304" pitchFamily="18" charset="0"/>
              </a:rPr>
              <a:t>weathersit</a:t>
            </a:r>
            <a:r>
              <a:rPr lang="en-US" sz="1600" b="0" i="0" dirty="0">
                <a:solidFill>
                  <a:srgbClr val="0070C0"/>
                </a:solidFill>
                <a:effectLst/>
                <a:latin typeface="Times New Roman" panose="02020603050405020304" pitchFamily="18" charset="0"/>
                <a:cs typeface="Times New Roman" panose="02020603050405020304" pitchFamily="18" charset="0"/>
              </a:rPr>
              <a:t>, possibly indicating specific weather conditions .Sudden Variations: Sudden spikes in windspeed with corresponding drops in </a:t>
            </a:r>
            <a:r>
              <a:rPr lang="en-US" sz="1600" b="0" i="0" dirty="0" err="1">
                <a:solidFill>
                  <a:srgbClr val="0070C0"/>
                </a:solidFill>
                <a:effectLst/>
                <a:latin typeface="Times New Roman" panose="02020603050405020304" pitchFamily="18" charset="0"/>
                <a:cs typeface="Times New Roman" panose="02020603050405020304" pitchFamily="18" charset="0"/>
              </a:rPr>
              <a:t>weathersit</a:t>
            </a:r>
            <a:r>
              <a:rPr lang="en-US" sz="1600" b="0" i="0" dirty="0">
                <a:solidFill>
                  <a:srgbClr val="0070C0"/>
                </a:solidFill>
                <a:effectLst/>
                <a:latin typeface="Times New Roman" panose="02020603050405020304" pitchFamily="18" charset="0"/>
                <a:cs typeface="Times New Roman" panose="02020603050405020304" pitchFamily="18" charset="0"/>
              </a:rPr>
              <a:t> could indicate events like windy or stormy days. Plateaus in Windspeed: Periods of stable, low windspeed might show a steady or rising trend in </a:t>
            </a:r>
            <a:r>
              <a:rPr lang="en-US" sz="1600" b="0" i="0" dirty="0" err="1">
                <a:solidFill>
                  <a:srgbClr val="0070C0"/>
                </a:solidFill>
                <a:effectLst/>
                <a:latin typeface="Times New Roman" panose="02020603050405020304" pitchFamily="18" charset="0"/>
                <a:cs typeface="Times New Roman" panose="02020603050405020304" pitchFamily="18" charset="0"/>
              </a:rPr>
              <a:t>weathersit</a:t>
            </a:r>
            <a:r>
              <a:rPr lang="en-US" sz="1600" b="0" i="0" dirty="0">
                <a:solidFill>
                  <a:srgbClr val="0070C0"/>
                </a:solidFill>
                <a:effectLst/>
                <a:latin typeface="Times New Roman" panose="02020603050405020304" pitchFamily="18" charset="0"/>
                <a:cs typeface="Times New Roman" panose="02020603050405020304" pitchFamily="18" charset="0"/>
              </a:rPr>
              <a:t>, especially during calm, warm weather. Correlation:</a:t>
            </a:r>
          </a:p>
          <a:p>
            <a:endParaRPr lang="en-IN" sz="1600" dirty="0">
              <a:solidFill>
                <a:srgbClr val="0070C0"/>
              </a:solidFill>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0F545194-68E6-20F6-7182-97F517BE36B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46324" y="2505075"/>
            <a:ext cx="4607603" cy="41624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7F3167E-452D-AB64-1EA4-195E6D863C56}"/>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76975" y="2590799"/>
            <a:ext cx="4495799" cy="3994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71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20D2-BF55-F9CB-8219-CBEE4223F703}"/>
              </a:ext>
            </a:extLst>
          </p:cNvPr>
          <p:cNvSpPr>
            <a:spLocks noGrp="1"/>
          </p:cNvSpPr>
          <p:nvPr>
            <p:ph type="title"/>
          </p:nvPr>
        </p:nvSpPr>
        <p:spPr>
          <a:xfrm>
            <a:off x="581025" y="365126"/>
            <a:ext cx="10772775" cy="558800"/>
          </a:xfrm>
        </p:spPr>
        <p:txBody>
          <a:bodyPr>
            <a:noAutofit/>
          </a:bodyPr>
          <a:lstStyle/>
          <a:p>
            <a:r>
              <a:rPr lang="en-IN" sz="4000" i="1" dirty="0">
                <a:solidFill>
                  <a:srgbClr val="C00000"/>
                </a:solidFill>
                <a:latin typeface="Times New Roman" panose="02020603050405020304" pitchFamily="18" charset="0"/>
                <a:cs typeface="Times New Roman" panose="02020603050405020304" pitchFamily="18" charset="0"/>
              </a:rPr>
              <a:t>Heatmap</a:t>
            </a:r>
          </a:p>
        </p:txBody>
      </p:sp>
      <p:pic>
        <p:nvPicPr>
          <p:cNvPr id="5122" name="Picture 2">
            <a:extLst>
              <a:ext uri="{FF2B5EF4-FFF2-40B4-BE49-F238E27FC236}">
                <a16:creationId xmlns:a16="http://schemas.microsoft.com/office/drawing/2014/main" id="{98207FE4-40C5-F09C-0C20-D647E2C80F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76825" y="1019175"/>
            <a:ext cx="6600825" cy="56578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D21C6C8-F3EF-F0E4-97E8-E00D6DA39154}"/>
              </a:ext>
            </a:extLst>
          </p:cNvPr>
          <p:cNvSpPr txBox="1"/>
          <p:nvPr/>
        </p:nvSpPr>
        <p:spPr>
          <a:xfrm>
            <a:off x="352426" y="1109638"/>
            <a:ext cx="4448174" cy="5016758"/>
          </a:xfrm>
          <a:prstGeom prst="rect">
            <a:avLst/>
          </a:prstGeom>
          <a:noFill/>
        </p:spPr>
        <p:txBody>
          <a:bodyPr wrap="square" anchor="t">
            <a:spAutoFit/>
          </a:bodyPr>
          <a:lstStyle/>
          <a:p>
            <a:pPr algn="l"/>
            <a:r>
              <a:rPr lang="en-US" sz="2000" b="0" i="0" dirty="0">
                <a:solidFill>
                  <a:srgbClr val="0070C0"/>
                </a:solidFill>
                <a:effectLst/>
                <a:latin typeface="Times New Roman" panose="02020603050405020304" pitchFamily="18" charset="0"/>
                <a:cs typeface="Times New Roman" panose="02020603050405020304" pitchFamily="18" charset="0"/>
              </a:rPr>
              <a:t>The heatmap helps visualize the correlation between numerical variables in the dataset. Here’s how to interpret and summarize insights from the heatmap based on the dataset:</a:t>
            </a:r>
          </a:p>
          <a:p>
            <a:pPr algn="l"/>
            <a:r>
              <a:rPr lang="en-US" sz="2000" b="0" i="0" dirty="0" err="1">
                <a:solidFill>
                  <a:srgbClr val="0070C0"/>
                </a:solidFill>
                <a:effectLst/>
                <a:latin typeface="Times New Roman" panose="02020603050405020304" pitchFamily="18" charset="0"/>
                <a:cs typeface="Times New Roman" panose="02020603050405020304" pitchFamily="18" charset="0"/>
              </a:rPr>
              <a:t>cnt</a:t>
            </a:r>
            <a:r>
              <a:rPr lang="en-US" sz="2000" b="0" i="0" dirty="0">
                <a:solidFill>
                  <a:srgbClr val="0070C0"/>
                </a:solidFill>
                <a:effectLst/>
                <a:latin typeface="Times New Roman" panose="02020603050405020304" pitchFamily="18" charset="0"/>
                <a:cs typeface="Times New Roman" panose="02020603050405020304" pitchFamily="18" charset="0"/>
              </a:rPr>
              <a:t> vs </a:t>
            </a:r>
            <a:r>
              <a:rPr lang="en-US" sz="2000" b="0" i="0" dirty="0" err="1">
                <a:solidFill>
                  <a:srgbClr val="0070C0"/>
                </a:solidFill>
                <a:effectLst/>
                <a:latin typeface="Times New Roman" panose="02020603050405020304" pitchFamily="18" charset="0"/>
                <a:cs typeface="Times New Roman" panose="02020603050405020304" pitchFamily="18" charset="0"/>
              </a:rPr>
              <a:t>registred</a:t>
            </a:r>
            <a:r>
              <a:rPr lang="en-US" sz="2000" b="0" i="0" dirty="0">
                <a:solidFill>
                  <a:srgbClr val="0070C0"/>
                </a:solidFill>
                <a:effectLst/>
                <a:latin typeface="Times New Roman" panose="02020603050405020304" pitchFamily="18" charset="0"/>
                <a:cs typeface="Times New Roman" panose="02020603050405020304" pitchFamily="18" charset="0"/>
              </a:rPr>
              <a:t>: High correlation (close to 1), indicating that the majority of bike rentals are made by registered users. temp vs </a:t>
            </a:r>
            <a:r>
              <a:rPr lang="en-US" sz="2000" b="0" i="0" dirty="0" err="1">
                <a:solidFill>
                  <a:srgbClr val="0070C0"/>
                </a:solidFill>
                <a:effectLst/>
                <a:latin typeface="Times New Roman" panose="02020603050405020304" pitchFamily="18" charset="0"/>
                <a:cs typeface="Times New Roman" panose="02020603050405020304" pitchFamily="18" charset="0"/>
              </a:rPr>
              <a:t>atemp</a:t>
            </a:r>
            <a:r>
              <a:rPr lang="en-US" sz="2000" b="0" i="0" dirty="0">
                <a:solidFill>
                  <a:srgbClr val="0070C0"/>
                </a:solidFill>
                <a:effectLst/>
                <a:latin typeface="Times New Roman" panose="02020603050405020304" pitchFamily="18" charset="0"/>
                <a:cs typeface="Times New Roman" panose="02020603050405020304" pitchFamily="18" charset="0"/>
              </a:rPr>
              <a:t>: Almost perfect correlation (close to 1), as both variables measure temperature but represent actual and perceived temperatures. </a:t>
            </a:r>
            <a:r>
              <a:rPr lang="en-US" sz="2000" b="0" i="0" dirty="0" err="1">
                <a:solidFill>
                  <a:srgbClr val="0070C0"/>
                </a:solidFill>
                <a:effectLst/>
                <a:latin typeface="Times New Roman" panose="02020603050405020304" pitchFamily="18" charset="0"/>
                <a:cs typeface="Times New Roman" panose="02020603050405020304" pitchFamily="18" charset="0"/>
              </a:rPr>
              <a:t>cnt</a:t>
            </a:r>
            <a:r>
              <a:rPr lang="en-US" sz="2000" b="0" i="0" dirty="0">
                <a:solidFill>
                  <a:srgbClr val="0070C0"/>
                </a:solidFill>
                <a:effectLst/>
                <a:latin typeface="Times New Roman" panose="02020603050405020304" pitchFamily="18" charset="0"/>
                <a:cs typeface="Times New Roman" panose="02020603050405020304" pitchFamily="18" charset="0"/>
              </a:rPr>
              <a:t> vs temp/</a:t>
            </a:r>
            <a:r>
              <a:rPr lang="en-US" sz="2000" b="0" i="0" dirty="0" err="1">
                <a:solidFill>
                  <a:srgbClr val="0070C0"/>
                </a:solidFill>
                <a:effectLst/>
                <a:latin typeface="Times New Roman" panose="02020603050405020304" pitchFamily="18" charset="0"/>
                <a:cs typeface="Times New Roman" panose="02020603050405020304" pitchFamily="18" charset="0"/>
              </a:rPr>
              <a:t>atemp</a:t>
            </a:r>
            <a:r>
              <a:rPr lang="en-US" sz="2000" b="0" i="0" dirty="0">
                <a:solidFill>
                  <a:srgbClr val="0070C0"/>
                </a:solidFill>
                <a:effectLst/>
                <a:latin typeface="Times New Roman" panose="02020603050405020304" pitchFamily="18" charset="0"/>
                <a:cs typeface="Times New Roman" panose="02020603050405020304" pitchFamily="18" charset="0"/>
              </a:rPr>
              <a:t>: Positive correlation suggests that bike rentals increase with higher temperatures (people prefer biking in warm weather).</a:t>
            </a:r>
          </a:p>
        </p:txBody>
      </p:sp>
    </p:spTree>
    <p:extLst>
      <p:ext uri="{BB962C8B-B14F-4D97-AF65-F5344CB8AC3E}">
        <p14:creationId xmlns:p14="http://schemas.microsoft.com/office/powerpoint/2010/main" val="27730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F54F5-4298-06DA-12FA-EEB3B4DBFFE9}"/>
              </a:ext>
            </a:extLst>
          </p:cNvPr>
          <p:cNvSpPr>
            <a:spLocks noGrp="1"/>
          </p:cNvSpPr>
          <p:nvPr>
            <p:ph type="title"/>
          </p:nvPr>
        </p:nvSpPr>
        <p:spPr>
          <a:xfrm>
            <a:off x="2164461" y="250317"/>
            <a:ext cx="7729728" cy="1188720"/>
          </a:xfrm>
        </p:spPr>
        <p:txBody>
          <a:bodyPr>
            <a:normAutofit/>
          </a:bodyPr>
          <a:lstStyle/>
          <a:p>
            <a:r>
              <a:rPr lang="en-IN" sz="3600" u="sng" dirty="0">
                <a:solidFill>
                  <a:srgbClr val="00B050"/>
                </a:solidFill>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DDE00AE3-632C-C427-2430-AA406F118C7E}"/>
              </a:ext>
            </a:extLst>
          </p:cNvPr>
          <p:cNvSpPr>
            <a:spLocks noGrp="1"/>
          </p:cNvSpPr>
          <p:nvPr>
            <p:ph idx="1"/>
          </p:nvPr>
        </p:nvSpPr>
        <p:spPr>
          <a:xfrm>
            <a:off x="1057275" y="1647826"/>
            <a:ext cx="10172700" cy="4848224"/>
          </a:xfrm>
        </p:spPr>
        <p:txBody>
          <a:bodyPr>
            <a:normAutofit/>
          </a:bodyPr>
          <a:lstStyle/>
          <a:p>
            <a:r>
              <a:rPr lang="en-US" sz="2400" b="0" i="0" dirty="0">
                <a:solidFill>
                  <a:srgbClr val="0070C0"/>
                </a:solidFill>
                <a:effectLst/>
                <a:latin typeface="Times New Roman" panose="02020603050405020304" pitchFamily="18" charset="0"/>
                <a:cs typeface="Times New Roman" panose="02020603050405020304" pitchFamily="18" charset="0"/>
              </a:rPr>
              <a:t>The advanced statistical analysis phase is crucial for extracting meaningful insights from the dataset. By analyzing skewness and applying transformations where necessary, we ensure that our data meets the assumptions required for robust statistical analyses. Correlation computations provide valuable insights into relationships between variables, guiding decisions and strategies. Finally, visualizations such as heatmaps, scatter plots, and boxplots, </a:t>
            </a:r>
            <a:r>
              <a:rPr lang="en-US" sz="2400" b="0" i="0" dirty="0" err="1">
                <a:solidFill>
                  <a:srgbClr val="0070C0"/>
                </a:solidFill>
                <a:effectLst/>
                <a:latin typeface="Times New Roman" panose="02020603050405020304" pitchFamily="18" charset="0"/>
                <a:cs typeface="Times New Roman" panose="02020603050405020304" pitchFamily="18" charset="0"/>
              </a:rPr>
              <a:t>lineplot</a:t>
            </a:r>
            <a:r>
              <a:rPr lang="en-US" sz="2400" b="0" i="0" dirty="0">
                <a:solidFill>
                  <a:srgbClr val="0070C0"/>
                </a:solidFill>
                <a:effectLst/>
                <a:latin typeface="Times New Roman" panose="02020603050405020304" pitchFamily="18" charset="0"/>
                <a:cs typeface="Times New Roman" panose="02020603050405020304" pitchFamily="18" charset="0"/>
              </a:rPr>
              <a:t> and histplot enhance our understanding of data distributions and relationships, making complex patterns more accessible for stakeholders. Collectively, these insights contribute to a deeper understanding of ride rental dynamics and inform future business strategies.</a:t>
            </a:r>
            <a:endParaRPr lang="en-IN"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688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AA43-DBD8-77DE-83AE-795FC24379D0}"/>
              </a:ext>
            </a:extLst>
          </p:cNvPr>
          <p:cNvSpPr>
            <a:spLocks noGrp="1"/>
          </p:cNvSpPr>
          <p:nvPr>
            <p:ph type="ctrTitle"/>
          </p:nvPr>
        </p:nvSpPr>
        <p:spPr>
          <a:xfrm>
            <a:off x="1724025" y="2275681"/>
            <a:ext cx="9144000" cy="2306638"/>
          </a:xfrm>
        </p:spPr>
        <p:txBody>
          <a:bodyPr>
            <a:normAutofit/>
          </a:bodyPr>
          <a:lstStyle/>
          <a:p>
            <a:r>
              <a:rPr lang="en-IN" sz="9600" dirty="0">
                <a:solidFill>
                  <a:schemeClr val="accent1">
                    <a:lumMod val="75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062665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E7EA-49DF-003F-2FA4-FB52DD507A2D}"/>
              </a:ext>
            </a:extLst>
          </p:cNvPr>
          <p:cNvSpPr>
            <a:spLocks noGrp="1"/>
          </p:cNvSpPr>
          <p:nvPr>
            <p:ph type="title"/>
          </p:nvPr>
        </p:nvSpPr>
        <p:spPr>
          <a:xfrm>
            <a:off x="0" y="575035"/>
            <a:ext cx="11353800" cy="927117"/>
          </a:xfrm>
        </p:spPr>
        <p:txBody>
          <a:bodyPr>
            <a:normAutofit fontScale="90000"/>
          </a:bodyPr>
          <a:lstStyle/>
          <a:p>
            <a:pPr algn="ctr"/>
            <a:r>
              <a:rPr lang="en-US" b="1" i="0" u="sng" dirty="0">
                <a:solidFill>
                  <a:srgbClr val="C00000"/>
                </a:solidFill>
                <a:effectLst/>
                <a:latin typeface="Times New Roman" panose="02020603050405020304" pitchFamily="18" charset="0"/>
                <a:cs typeface="Times New Roman" panose="02020603050405020304" pitchFamily="18" charset="0"/>
              </a:rPr>
              <a:t>Project Overview</a:t>
            </a:r>
            <a:br>
              <a:rPr lang="en-US" b="1" i="0" u="sng" dirty="0">
                <a:solidFill>
                  <a:srgbClr val="C00000"/>
                </a:solidFill>
                <a:effectLst/>
                <a:latin typeface="Times New Roman" panose="02020603050405020304" pitchFamily="18" charset="0"/>
                <a:cs typeface="Times New Roman" panose="02020603050405020304" pitchFamily="18" charset="0"/>
              </a:rPr>
            </a:br>
            <a:endParaRPr lang="en-IN" b="1" u="sng"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CE5B867-F453-A8FF-C9AC-EE083A97142B}"/>
              </a:ext>
            </a:extLst>
          </p:cNvPr>
          <p:cNvSpPr>
            <a:spLocks noGrp="1"/>
          </p:cNvSpPr>
          <p:nvPr>
            <p:ph idx="1"/>
          </p:nvPr>
        </p:nvSpPr>
        <p:spPr>
          <a:xfrm>
            <a:off x="0" y="1895475"/>
            <a:ext cx="11353800" cy="4667250"/>
          </a:xfrm>
        </p:spPr>
        <p:txBody>
          <a:bodyPr>
            <a:normAutofit/>
          </a:bodyPr>
          <a:lstStyle/>
          <a:p>
            <a:pPr marL="0" indent="0">
              <a:buNone/>
            </a:pPr>
            <a:r>
              <a:rPr lang="en-US" sz="2000" b="0" i="0" dirty="0">
                <a:solidFill>
                  <a:schemeClr val="accent1">
                    <a:lumMod val="75000"/>
                  </a:schemeClr>
                </a:solidFill>
                <a:effectLst/>
                <a:latin typeface="Times New Roman" panose="02020603050405020304" pitchFamily="18" charset="0"/>
                <a:cs typeface="Times New Roman" panose="02020603050405020304" pitchFamily="18" charset="0"/>
              </a:rPr>
              <a:t>The project focuses on data harmonization and insights extraction from 3 Datasets datasets related to ride rentals of Bikes. The primary objective is to address inconsistencies and ambiguities in the data, ultimately creating a clean, unified dataset for further analysis.</a:t>
            </a:r>
          </a:p>
          <a:p>
            <a:endParaRPr lang="en-US" sz="2000" b="0" i="0" dirty="0">
              <a:solidFill>
                <a:schemeClr val="accent1">
                  <a:lumMod val="75000"/>
                </a:schemeClr>
              </a:solidFill>
              <a:effectLst/>
              <a:latin typeface="Times New Roman" panose="02020603050405020304" pitchFamily="18" charset="0"/>
              <a:cs typeface="Times New Roman" panose="02020603050405020304" pitchFamily="18" charset="0"/>
            </a:endParaRPr>
          </a:p>
          <a:p>
            <a:pPr marL="0" indent="0">
              <a:buNone/>
            </a:pPr>
            <a:r>
              <a:rPr lang="en-IN" sz="2000" b="1" i="1" u="sng" dirty="0">
                <a:solidFill>
                  <a:srgbClr val="C00000"/>
                </a:solidFill>
                <a:effectLst/>
                <a:latin typeface="Times New Roman" panose="02020603050405020304" pitchFamily="18" charset="0"/>
                <a:cs typeface="Times New Roman" panose="02020603050405020304" pitchFamily="18" charset="0"/>
              </a:rPr>
              <a:t>Phase 1: Data Acquisition</a:t>
            </a:r>
          </a:p>
          <a:p>
            <a:pPr marL="0" indent="0">
              <a:buNone/>
            </a:pPr>
            <a:endParaRPr lang="en-IN" sz="2000" b="0" i="0" dirty="0">
              <a:solidFill>
                <a:schemeClr val="accent1">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0" i="0" dirty="0">
                <a:solidFill>
                  <a:schemeClr val="accent1">
                    <a:lumMod val="75000"/>
                  </a:schemeClr>
                </a:solidFill>
                <a:effectLst/>
                <a:latin typeface="Times New Roman" panose="02020603050405020304" pitchFamily="18" charset="0"/>
                <a:cs typeface="Times New Roman" panose="02020603050405020304" pitchFamily="18" charset="0"/>
              </a:rPr>
              <a:t>On initial stage we have to do data inspection reveals potential issues with missing values and data types, which are crucial for ensuring accurate analyses. For that I used given tools</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a:solidFill>
                <a:srgbClr val="C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2400" dirty="0">
                <a:solidFill>
                  <a:srgbClr val="C00000"/>
                </a:solidFill>
                <a:latin typeface="Times New Roman" panose="02020603050405020304" pitchFamily="18" charset="0"/>
                <a:cs typeface="Times New Roman" panose="02020603050405020304" pitchFamily="18" charset="0"/>
              </a:rPr>
              <a:t>Pandas for data manipulation. </a:t>
            </a:r>
          </a:p>
          <a:p>
            <a:pPr marL="0" marR="0" lvl="0" indent="0" algn="l" defTabSz="914400" rtl="0" eaLnBrk="0" fontAlgn="base" latinLnBrk="0" hangingPunct="0">
              <a:lnSpc>
                <a:spcPct val="100000"/>
              </a:lnSpc>
              <a:spcBef>
                <a:spcPct val="0"/>
              </a:spcBef>
              <a:spcAft>
                <a:spcPct val="0"/>
              </a:spcAft>
              <a:buClrTx/>
              <a:buSzTx/>
              <a:buFontTx/>
              <a:buNone/>
              <a:tabLst/>
            </a:pPr>
            <a:r>
              <a:rPr lang="en-IN" sz="2400" dirty="0">
                <a:solidFill>
                  <a:srgbClr val="C00000"/>
                </a:solidFill>
                <a:latin typeface="Times New Roman" panose="02020603050405020304" pitchFamily="18" charset="0"/>
                <a:cs typeface="Times New Roman" panose="02020603050405020304" pitchFamily="18" charset="0"/>
              </a:rPr>
              <a:t>NumPy for numerical computations. </a:t>
            </a:r>
            <a:endPar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endParaRPr>
          </a:p>
          <a:p>
            <a:endParaRPr lang="en-US" sz="2000" b="0" i="0" dirty="0">
              <a:solidFill>
                <a:schemeClr val="accent1">
                  <a:lumMod val="75000"/>
                </a:schemeClr>
              </a:solidFill>
              <a:effectLst/>
              <a:latin typeface="Times New Roman" panose="02020603050405020304" pitchFamily="18" charset="0"/>
              <a:cs typeface="Times New Roman" panose="02020603050405020304" pitchFamily="18" charset="0"/>
            </a:endParaRPr>
          </a:p>
          <a:p>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527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134B14-0C83-40AB-EC2D-1C6B43FC3E7D}"/>
              </a:ext>
            </a:extLst>
          </p:cNvPr>
          <p:cNvSpPr>
            <a:spLocks noGrp="1"/>
          </p:cNvSpPr>
          <p:nvPr>
            <p:ph idx="1"/>
          </p:nvPr>
        </p:nvSpPr>
        <p:spPr>
          <a:xfrm>
            <a:off x="352338" y="671119"/>
            <a:ext cx="10380676" cy="6098797"/>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Merge the datasets:</a:t>
            </a:r>
            <a:r>
              <a:rPr kumimoji="0" lang="en-US" altLang="en-US" sz="16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Using the common key instant.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Handle missing values: </a:t>
            </a:r>
            <a:r>
              <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Apply imputation techniques.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Perform statistical analysis: </a:t>
            </a:r>
            <a:r>
              <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Evaluate mean, median, and mode.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Clean data</a:t>
            </a:r>
            <a:r>
              <a:rPr kumimoji="0" lang="en-US" altLang="en-US" sz="16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Remove duplicates and unnecessary columns.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The merged dataset has</a:t>
            </a:r>
            <a:r>
              <a:rPr kumimoji="0" lang="en-US" altLang="en-US" sz="160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610 rows and 17 columns. </a:t>
            </a:r>
            <a:r>
              <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There are missing values in the </a:t>
            </a:r>
            <a:r>
              <a:rPr kumimoji="0" lang="en-US" altLang="en-US" sz="1600" b="0" i="0" u="none" strike="noStrike" cap="none" normalizeH="0" baseline="0" dirty="0" err="1">
                <a:ln>
                  <a:noFill/>
                </a:ln>
                <a:solidFill>
                  <a:schemeClr val="accent1">
                    <a:lumMod val="75000"/>
                  </a:schemeClr>
                </a:solidFill>
                <a:effectLst/>
                <a:latin typeface="Times New Roman" panose="02020603050405020304" pitchFamily="18" charset="0"/>
                <a:cs typeface="Times New Roman" panose="02020603050405020304" pitchFamily="18" charset="0"/>
              </a:rPr>
              <a:t>atemp</a:t>
            </a:r>
            <a:r>
              <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 column, with 11 entries missing. Identify and remove duplicates and unnecessary columns (Unnamed: 0).</a:t>
            </a:r>
            <a:endParaRPr lang="en-US" altLang="en-US" sz="1600" b="1" dirty="0">
              <a:solidFill>
                <a:schemeClr val="accent1">
                  <a:lumMod val="75000"/>
                </a:schemeClr>
              </a:solidFill>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1600" dirty="0">
              <a:solidFill>
                <a:schemeClr val="accent1">
                  <a:lumMod val="75000"/>
                </a:scheme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r>
              <a:rPr kumimoji="0" lang="en-US" altLang="en-US" sz="16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Dataset after Cleaning:</a:t>
            </a:r>
          </a:p>
          <a:p>
            <a:pPr eaLnBrk="0" fontAlgn="base" hangingPunct="0">
              <a:spcBef>
                <a:spcPct val="0"/>
              </a:spcBef>
              <a:spcAft>
                <a:spcPct val="0"/>
              </a:spcAft>
              <a:buFontTx/>
              <a:buChar char="•"/>
            </a:pPr>
            <a:endParaRPr kumimoji="0" lang="en-US" altLang="en-US" sz="16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Shape: </a:t>
            </a:r>
            <a:r>
              <a:rPr kumimoji="0" lang="en-US" altLang="en-US" sz="1600" b="1"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610 rows and 16 columns</a:t>
            </a:r>
            <a:r>
              <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The column Unnamed: 0 has been removed, and duplicates were handled.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Statistical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Key metrics (mean, median, standard deviation, and mode) have been calculated for numerical columns:</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Example: </a:t>
            </a:r>
            <a:r>
              <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temp: Mean = 0.197, </a:t>
            </a:r>
            <a:r>
              <a:rPr kumimoji="0" lang="en-US" altLang="en-US" sz="1600" b="0" i="0" u="none" strike="noStrike" cap="none" normalizeH="0" baseline="0" dirty="0" err="1">
                <a:ln>
                  <a:noFill/>
                </a:ln>
                <a:solidFill>
                  <a:schemeClr val="accent1">
                    <a:lumMod val="75000"/>
                  </a:schemeClr>
                </a:solidFill>
                <a:effectLst/>
                <a:latin typeface="Times New Roman" panose="02020603050405020304" pitchFamily="18" charset="0"/>
                <a:cs typeface="Times New Roman" panose="02020603050405020304" pitchFamily="18" charset="0"/>
              </a:rPr>
              <a:t>cnt</a:t>
            </a:r>
            <a:r>
              <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 (total count): Mean = 55.57,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solidFill>
                <a:schemeClr val="accent1">
                  <a:lumMod val="75000"/>
                </a:schemeClr>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endParaRPr lang="en-IN" sz="16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4157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131B8EBD-A3AD-73FE-EDA8-41F449FB5F3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7680" r="17680"/>
          <a:stretch>
            <a:fillRect/>
          </a:stretch>
        </p:blipFill>
        <p:spPr>
          <a:xfrm>
            <a:off x="6095999" y="0"/>
            <a:ext cx="5970165" cy="6774450"/>
          </a:xfrm>
        </p:spPr>
      </p:pic>
      <p:sp>
        <p:nvSpPr>
          <p:cNvPr id="4" name="Text Placeholder 3">
            <a:extLst>
              <a:ext uri="{FF2B5EF4-FFF2-40B4-BE49-F238E27FC236}">
                <a16:creationId xmlns:a16="http://schemas.microsoft.com/office/drawing/2014/main" id="{6CD161A7-A961-9C39-B173-F3A934E3AD8C}"/>
              </a:ext>
            </a:extLst>
          </p:cNvPr>
          <p:cNvSpPr>
            <a:spLocks noGrp="1"/>
          </p:cNvSpPr>
          <p:nvPr>
            <p:ph type="body" sz="half" idx="2"/>
          </p:nvPr>
        </p:nvSpPr>
        <p:spPr>
          <a:xfrm>
            <a:off x="125835" y="320511"/>
            <a:ext cx="4379053" cy="6108864"/>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After inspecting the dataset, document your initial observations regarding data quality and completeness. Consider the following aspects: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Data Types: Are they appropriate for each column or not? For instance, dates should be in datetime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Missing Values: Check for any columns with missing values.</a:t>
            </a:r>
          </a:p>
          <a:p>
            <a:r>
              <a:rPr lang="en-IN" sz="2400" dirty="0">
                <a:solidFill>
                  <a:srgbClr val="FFFF00"/>
                </a:solidFill>
                <a:latin typeface="Times New Roman" panose="02020603050405020304" pitchFamily="18" charset="0"/>
                <a:cs typeface="Times New Roman" panose="02020603050405020304" pitchFamily="18" charset="0"/>
              </a:rPr>
              <a:t>This given image of after merging dataset_1 &amp; dataset_2 where everything is clear </a:t>
            </a:r>
          </a:p>
        </p:txBody>
      </p:sp>
    </p:spTree>
    <p:extLst>
      <p:ext uri="{BB962C8B-B14F-4D97-AF65-F5344CB8AC3E}">
        <p14:creationId xmlns:p14="http://schemas.microsoft.com/office/powerpoint/2010/main" val="1051841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07CD4-A1FA-F44F-E9DE-617B670820CD}"/>
              </a:ext>
            </a:extLst>
          </p:cNvPr>
          <p:cNvSpPr>
            <a:spLocks noGrp="1"/>
          </p:cNvSpPr>
          <p:nvPr>
            <p:ph type="title"/>
          </p:nvPr>
        </p:nvSpPr>
        <p:spPr>
          <a:xfrm>
            <a:off x="376805" y="209550"/>
            <a:ext cx="10585611" cy="695325"/>
          </a:xfrm>
        </p:spPr>
        <p:txBody>
          <a:bodyPr anchor="t">
            <a:normAutofit fontScale="90000"/>
          </a:bodyPr>
          <a:lstStyle/>
          <a:p>
            <a:r>
              <a:rPr lang="en-IN" sz="3600" i="1" dirty="0">
                <a:solidFill>
                  <a:srgbClr val="C00000"/>
                </a:solidFill>
                <a:effectLst/>
                <a:latin typeface="Times New Roman" panose="02020603050405020304" pitchFamily="18" charset="0"/>
                <a:cs typeface="Times New Roman" panose="02020603050405020304" pitchFamily="18" charset="0"/>
              </a:rPr>
              <a:t>Phase 2: Data Wrangling</a:t>
            </a:r>
            <a:br>
              <a:rPr lang="en-IN" sz="3600" i="1" dirty="0">
                <a:solidFill>
                  <a:srgbClr val="C00000"/>
                </a:solidFill>
                <a:effectLst/>
                <a:latin typeface="Times New Roman" panose="02020603050405020304" pitchFamily="18" charset="0"/>
                <a:cs typeface="Times New Roman" panose="02020603050405020304" pitchFamily="18" charset="0"/>
              </a:rPr>
            </a:br>
            <a:endParaRPr lang="en-IN" sz="3600" i="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A72488-A7CF-5A86-2A20-2A47591E4D43}"/>
              </a:ext>
            </a:extLst>
          </p:cNvPr>
          <p:cNvSpPr>
            <a:spLocks noGrp="1"/>
          </p:cNvSpPr>
          <p:nvPr>
            <p:ph idx="1"/>
          </p:nvPr>
        </p:nvSpPr>
        <p:spPr>
          <a:xfrm>
            <a:off x="201334" y="1276349"/>
            <a:ext cx="11151277" cy="5019675"/>
          </a:xfrm>
        </p:spPr>
        <p:txBody>
          <a:bodyPr>
            <a:noAutofit/>
          </a:bodyPr>
          <a:lstStyle/>
          <a:p>
            <a:pPr marL="0" indent="0" algn="l">
              <a:buNone/>
            </a:pPr>
            <a:endParaRPr lang="en-US" sz="1800" b="0" i="0" dirty="0">
              <a:solidFill>
                <a:schemeClr val="accent1">
                  <a:lumMod val="75000"/>
                </a:schemeClr>
              </a:solidFill>
              <a:effectLst/>
              <a:latin typeface="Times New Roman" panose="02020603050405020304" pitchFamily="18" charset="0"/>
              <a:cs typeface="Times New Roman" panose="02020603050405020304" pitchFamily="18" charset="0"/>
            </a:endParaRPr>
          </a:p>
          <a:p>
            <a:r>
              <a:rPr lang="en-US" sz="1800" b="0" i="0" dirty="0">
                <a:solidFill>
                  <a:schemeClr val="accent1">
                    <a:lumMod val="75000"/>
                  </a:schemeClr>
                </a:solidFill>
                <a:effectLst/>
                <a:latin typeface="Times New Roman" panose="02020603050405020304" pitchFamily="18" charset="0"/>
                <a:cs typeface="Times New Roman" panose="02020603050405020304" pitchFamily="18" charset="0"/>
              </a:rPr>
              <a:t>By following these steps, you will have successfully integrated Dataset_1 and Dataset_2, handled missing values appropriately, performed basic statistical analysis to evaluate central tendencies, and cleaned the dataset by dropping unnecessary columns and duplicates. This prepares your data for further analysis or modeling tasks.</a:t>
            </a:r>
            <a:endParaRPr lang="en-IN" sz="1800" b="0" i="0" dirty="0">
              <a:solidFill>
                <a:schemeClr val="accent1">
                  <a:lumMod val="7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b="0" i="0" dirty="0">
                <a:solidFill>
                  <a:schemeClr val="accent1">
                    <a:lumMod val="75000"/>
                  </a:schemeClr>
                </a:solidFill>
                <a:effectLst/>
                <a:latin typeface="Times New Roman" panose="02020603050405020304" pitchFamily="18" charset="0"/>
                <a:cs typeface="Times New Roman" panose="02020603050405020304" pitchFamily="18" charset="0"/>
              </a:rPr>
              <a:t>Improved Data Integrity: Merging datasets enhances the overall quality by providing a fuller picture of ride rentals.</a:t>
            </a:r>
          </a:p>
          <a:p>
            <a:pPr algn="l">
              <a:buFont typeface="Arial" panose="020B0604020202020204" pitchFamily="34" charset="0"/>
              <a:buChar char="•"/>
            </a:pPr>
            <a:r>
              <a:rPr lang="en-IN" sz="1800" b="0" i="0" dirty="0">
                <a:solidFill>
                  <a:schemeClr val="accent1">
                    <a:lumMod val="75000"/>
                  </a:schemeClr>
                </a:solidFill>
                <a:effectLst/>
                <a:latin typeface="Times New Roman" panose="02020603050405020304" pitchFamily="18" charset="0"/>
                <a:cs typeface="Times New Roman" panose="02020603050405020304" pitchFamily="18" charset="0"/>
              </a:rPr>
              <a:t>Imputation Effectiveness: Properly handling missing values minimizes bias in analyses, leading to more reliable insights.</a:t>
            </a:r>
          </a:p>
          <a:p>
            <a:pPr algn="l">
              <a:buFont typeface="Arial" panose="020B0604020202020204" pitchFamily="34" charset="0"/>
              <a:buChar char="•"/>
            </a:pPr>
            <a:r>
              <a:rPr lang="en-US" sz="1800" b="0" i="0" dirty="0">
                <a:solidFill>
                  <a:schemeClr val="accent1">
                    <a:lumMod val="75000"/>
                  </a:schemeClr>
                </a:solidFill>
                <a:effectLst/>
                <a:latin typeface="Times New Roman" panose="02020603050405020304" pitchFamily="18" charset="0"/>
                <a:cs typeface="Times New Roman" panose="02020603050405020304" pitchFamily="18" charset="0"/>
              </a:rPr>
              <a:t>Confirm that the data conforms to expected formats for each column (e.g., date formats, numerical ranges).</a:t>
            </a:r>
          </a:p>
          <a:p>
            <a:pPr algn="l">
              <a:buFont typeface="Arial" panose="020B0604020202020204" pitchFamily="34" charset="0"/>
              <a:buChar char="•"/>
            </a:pPr>
            <a:r>
              <a:rPr lang="en-US" sz="1800" b="0" i="0" dirty="0">
                <a:solidFill>
                  <a:schemeClr val="accent1">
                    <a:lumMod val="75000"/>
                  </a:schemeClr>
                </a:solidFill>
                <a:effectLst/>
                <a:latin typeface="Times New Roman" panose="02020603050405020304" pitchFamily="18" charset="0"/>
                <a:cs typeface="Times New Roman" panose="02020603050405020304" pitchFamily="18" charset="0"/>
              </a:rPr>
              <a:t>Type Checking: Ensure that each column has the correct data type ( integers for counts, floats for temperatures).</a:t>
            </a:r>
          </a:p>
          <a:p>
            <a:pPr algn="l">
              <a:buFont typeface="Arial" panose="020B0604020202020204" pitchFamily="34" charset="0"/>
              <a:buChar char="•"/>
            </a:pPr>
            <a:r>
              <a:rPr lang="en-US" sz="1800" b="0" i="0" dirty="0">
                <a:solidFill>
                  <a:schemeClr val="accent1">
                    <a:lumMod val="75000"/>
                  </a:schemeClr>
                </a:solidFill>
                <a:effectLst/>
                <a:latin typeface="Times New Roman" panose="02020603050405020304" pitchFamily="18" charset="0"/>
                <a:cs typeface="Times New Roman" panose="02020603050405020304" pitchFamily="18" charset="0"/>
              </a:rPr>
              <a:t>Consistency Checks: Verify that values fall within logical ranges (temperature should not be below absolute zero).</a:t>
            </a:r>
          </a:p>
          <a:p>
            <a:r>
              <a:rPr kumimoji="0" lang="en-US" altLang="en-US" sz="18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Identify Missing Data: Use functions like .</a:t>
            </a:r>
            <a:r>
              <a:rPr kumimoji="0" lang="en-US" altLang="en-US" sz="1800" b="0" i="0" u="none" strike="noStrike" cap="none" normalizeH="0" baseline="0" dirty="0" err="1">
                <a:ln>
                  <a:noFill/>
                </a:ln>
                <a:solidFill>
                  <a:schemeClr val="accent1">
                    <a:lumMod val="75000"/>
                  </a:schemeClr>
                </a:solidFill>
                <a:effectLst/>
                <a:latin typeface="Times New Roman" panose="02020603050405020304" pitchFamily="18" charset="0"/>
                <a:cs typeface="Times New Roman" panose="02020603050405020304" pitchFamily="18" charset="0"/>
              </a:rPr>
              <a:t>isnull</a:t>
            </a:r>
            <a:r>
              <a:rPr kumimoji="0" lang="en-US" altLang="en-US" sz="18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 in Pandas to detect missing values.</a:t>
            </a:r>
          </a:p>
          <a:p>
            <a:r>
              <a:rPr lang="en-US" sz="1800" b="0" i="0" dirty="0">
                <a:solidFill>
                  <a:schemeClr val="accent1">
                    <a:lumMod val="75000"/>
                  </a:schemeClr>
                </a:solidFill>
                <a:effectLst/>
                <a:latin typeface="Times New Roman" panose="02020603050405020304" pitchFamily="18" charset="0"/>
                <a:cs typeface="Times New Roman" panose="02020603050405020304" pitchFamily="18" charset="0"/>
              </a:rPr>
              <a:t>Median Imputation: Replace missing values with the median of the column </a:t>
            </a:r>
          </a:p>
          <a:p>
            <a:endParaRPr kumimoji="0" lang="en-US" altLang="en-US" sz="18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800" b="0" i="0" dirty="0">
              <a:solidFill>
                <a:schemeClr val="accent1">
                  <a:lumMod val="7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800" b="0" i="0" dirty="0">
              <a:solidFill>
                <a:schemeClr val="accent1">
                  <a:lumMod val="7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sz="1800" b="0" i="0" dirty="0">
              <a:solidFill>
                <a:schemeClr val="accent1">
                  <a:lumMod val="75000"/>
                </a:schemeClr>
              </a:solidFill>
              <a:effectLst/>
              <a:latin typeface="Times New Roman" panose="02020603050405020304" pitchFamily="18" charset="0"/>
              <a:cs typeface="Times New Roman" panose="02020603050405020304" pitchFamily="18" charset="0"/>
            </a:endParaRPr>
          </a:p>
          <a:p>
            <a:endParaRPr lang="en-IN" sz="1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32ACEA28-96D9-B80D-35BE-126400DC67C3}"/>
              </a:ext>
            </a:extLst>
          </p:cNvPr>
          <p:cNvSpPr>
            <a:spLocks noChangeArrowheads="1"/>
          </p:cNvSpPr>
          <p:nvPr/>
        </p:nvSpPr>
        <p:spPr bwMode="auto">
          <a:xfrm>
            <a:off x="201335" y="-149635"/>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6350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3E7F4-311D-8B6F-A895-61C011C33D43}"/>
              </a:ext>
            </a:extLst>
          </p:cNvPr>
          <p:cNvSpPr>
            <a:spLocks noGrp="1"/>
          </p:cNvSpPr>
          <p:nvPr>
            <p:ph type="title"/>
          </p:nvPr>
        </p:nvSpPr>
        <p:spPr>
          <a:xfrm>
            <a:off x="1066800" y="202692"/>
            <a:ext cx="9572625" cy="1188720"/>
          </a:xfrm>
        </p:spPr>
        <p:txBody>
          <a:bodyPr anchor="t">
            <a:noAutofit/>
          </a:bodyPr>
          <a:lstStyle/>
          <a:p>
            <a:r>
              <a:rPr lang="en-IN" sz="2400" b="0" i="1" u="sng" dirty="0">
                <a:solidFill>
                  <a:srgbClr val="C00000"/>
                </a:solidFill>
                <a:effectLst/>
                <a:latin typeface="Times New Roman" panose="02020603050405020304" pitchFamily="18" charset="0"/>
                <a:cs typeface="Times New Roman" panose="02020603050405020304" pitchFamily="18" charset="0"/>
              </a:rPr>
              <a:t>Integration of Dataset_3 or </a:t>
            </a:r>
            <a:r>
              <a:rPr lang="en-US" sz="2400" b="0" i="1" u="sng" dirty="0">
                <a:solidFill>
                  <a:srgbClr val="C00000"/>
                </a:solidFill>
                <a:effectLst/>
                <a:latin typeface="Times New Roman" panose="02020603050405020304" pitchFamily="18" charset="0"/>
                <a:cs typeface="Times New Roman" panose="02020603050405020304" pitchFamily="18" charset="0"/>
              </a:rPr>
              <a:t>Concatenation of Dataset_3 to the merged dataset</a:t>
            </a:r>
            <a:br>
              <a:rPr lang="en-IN" sz="2400" b="0" i="1" u="sng" dirty="0">
                <a:solidFill>
                  <a:srgbClr val="C00000"/>
                </a:solidFill>
                <a:effectLst/>
                <a:latin typeface="Times New Roman" panose="02020603050405020304" pitchFamily="18" charset="0"/>
                <a:cs typeface="Times New Roman" panose="02020603050405020304" pitchFamily="18" charset="0"/>
              </a:rPr>
            </a:br>
            <a:endParaRPr lang="en-IN" sz="2400" i="1" u="sng"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0B3E59-A351-3BDE-3436-956FDF9010D9}"/>
              </a:ext>
            </a:extLst>
          </p:cNvPr>
          <p:cNvSpPr>
            <a:spLocks noGrp="1"/>
          </p:cNvSpPr>
          <p:nvPr>
            <p:ph idx="1"/>
          </p:nvPr>
        </p:nvSpPr>
        <p:spPr>
          <a:xfrm>
            <a:off x="444617" y="1627464"/>
            <a:ext cx="10909183" cy="4549499"/>
          </a:xfrm>
        </p:spPr>
        <p:txBody>
          <a:bodyPr>
            <a:normAutofit lnSpcReduction="10000"/>
          </a:bodyPr>
          <a:lstStyle/>
          <a:p>
            <a:r>
              <a:rPr lang="en-US" sz="2400" b="0" i="0" dirty="0">
                <a:solidFill>
                  <a:schemeClr val="accent1">
                    <a:lumMod val="75000"/>
                  </a:schemeClr>
                </a:solidFill>
                <a:effectLst/>
                <a:latin typeface="Times New Roman" panose="02020603050405020304" pitchFamily="18" charset="0"/>
                <a:cs typeface="Times New Roman" panose="02020603050405020304" pitchFamily="18" charset="0"/>
              </a:rPr>
              <a:t> Integrating Dataset_3 allows for a more comprehensive view of ride rental patterns, enriching the dataset with additional variables such as weather conditions and user types</a:t>
            </a:r>
          </a:p>
          <a:p>
            <a:r>
              <a:rPr lang="en-US" sz="2400" b="0" i="0" dirty="0">
                <a:solidFill>
                  <a:schemeClr val="accent1">
                    <a:lumMod val="75000"/>
                  </a:schemeClr>
                </a:solidFill>
                <a:effectLst/>
                <a:latin typeface="Times New Roman" panose="02020603050405020304" pitchFamily="18" charset="0"/>
                <a:cs typeface="Times New Roman" panose="02020603050405020304" pitchFamily="18" charset="0"/>
              </a:rPr>
              <a:t>Missing values can significantly impact the integrity of analyses. For instance, if key variables like temperature or humidity are frequently missing, it may skew results related to rental counts.</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a:p>
            <a:r>
              <a:rPr lang="en-US" sz="2400" b="0" i="0" dirty="0">
                <a:solidFill>
                  <a:schemeClr val="accent1">
                    <a:lumMod val="75000"/>
                  </a:schemeClr>
                </a:solidFill>
                <a:effectLst/>
                <a:latin typeface="Times New Roman" panose="02020603050405020304" pitchFamily="18" charset="0"/>
                <a:cs typeface="Times New Roman" panose="02020603050405020304" pitchFamily="18" charset="0"/>
              </a:rPr>
              <a:t>: Identifying outliers is critical as they can disproportionately influence statistical analyses and model performance and also understanding this concept reinforces the need for careful outlier detection and handling.</a:t>
            </a:r>
          </a:p>
          <a:p>
            <a:r>
              <a:rPr lang="en-US" sz="2400" dirty="0">
                <a:solidFill>
                  <a:schemeClr val="accent1">
                    <a:lumMod val="75000"/>
                  </a:schemeClr>
                </a:solidFill>
                <a:latin typeface="Times New Roman" panose="02020603050405020304" pitchFamily="18" charset="0"/>
                <a:cs typeface="Times New Roman" panose="02020603050405020304" pitchFamily="18" charset="0"/>
              </a:rPr>
              <a:t>After all this now we do </a:t>
            </a:r>
            <a:r>
              <a:rPr lang="en-US" sz="2400" b="0" i="0" dirty="0">
                <a:solidFill>
                  <a:schemeClr val="accent1">
                    <a:lumMod val="75000"/>
                  </a:schemeClr>
                </a:solidFill>
                <a:effectLst/>
                <a:latin typeface="Times New Roman" panose="02020603050405020304" pitchFamily="18" charset="0"/>
                <a:cs typeface="Times New Roman" panose="02020603050405020304" pitchFamily="18" charset="0"/>
              </a:rPr>
              <a:t>Capping based on statistical thresholds (IQR) help to maintain the dataset's integrity while reducing the potential distortion caused by extreme values.</a:t>
            </a:r>
          </a:p>
          <a:p>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062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ACF94-E3A2-724C-9733-0DF7EFB611F9}"/>
              </a:ext>
            </a:extLst>
          </p:cNvPr>
          <p:cNvSpPr>
            <a:spLocks noGrp="1"/>
          </p:cNvSpPr>
          <p:nvPr>
            <p:ph type="title"/>
          </p:nvPr>
        </p:nvSpPr>
        <p:spPr>
          <a:xfrm>
            <a:off x="427839" y="612396"/>
            <a:ext cx="10925961" cy="906012"/>
          </a:xfrm>
        </p:spPr>
        <p:txBody>
          <a:bodyPr>
            <a:normAutofit/>
          </a:bodyPr>
          <a:lstStyle/>
          <a:p>
            <a:r>
              <a:rPr lang="en-IN" sz="3600" i="1" u="sng" dirty="0">
                <a:solidFill>
                  <a:srgbClr val="C00000"/>
                </a:solidFill>
                <a:latin typeface="Times New Roman" panose="02020603050405020304" pitchFamily="18" charset="0"/>
                <a:cs typeface="Times New Roman" panose="02020603050405020304" pitchFamily="18" charset="0"/>
              </a:rPr>
              <a:t>Phase 3: Data Analysis </a:t>
            </a:r>
          </a:p>
        </p:txBody>
      </p:sp>
      <p:sp>
        <p:nvSpPr>
          <p:cNvPr id="4" name="Rectangle 1">
            <a:extLst>
              <a:ext uri="{FF2B5EF4-FFF2-40B4-BE49-F238E27FC236}">
                <a16:creationId xmlns:a16="http://schemas.microsoft.com/office/drawing/2014/main" id="{68F77FA7-52C1-067D-31FD-3FCCF8B5E869}"/>
              </a:ext>
            </a:extLst>
          </p:cNvPr>
          <p:cNvSpPr>
            <a:spLocks noGrp="1" noChangeArrowheads="1"/>
          </p:cNvSpPr>
          <p:nvPr>
            <p:ph idx="1"/>
          </p:nvPr>
        </p:nvSpPr>
        <p:spPr bwMode="auto">
          <a:xfrm>
            <a:off x="320179" y="1736199"/>
            <a:ext cx="11141279"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Analyzing Skewness of Numerical Columns</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Assessing the skewness of numerical columns helps identify the distribution shape of data. If the count of rentals is positively skewed, it indicates that most rental counts are low, with a few high outliers.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Application of </a:t>
            </a:r>
            <a:r>
              <a:rPr kumimoji="0" lang="en-US" altLang="en-US" sz="17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Transformations</a:t>
            </a:r>
            <a:r>
              <a:rPr kumimoji="0" lang="en-US" altLang="en-US" sz="18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 If significant skewness is detected , transformations such as log or square root can be applied to normalize the data, making it more suitable for statistical analysis and modeling. This normalization can enhance the performance of algorithms that assume normally distributed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2</a:t>
            </a:r>
            <a:r>
              <a:rPr kumimoji="0" lang="en-US" altLang="en-US" sz="18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Computing Correlations Between Attributes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Calculating correlation coefficients between attributes such as temp, humidity, and count reveals relationships that can inform business strategies. For example, a strong positive correlation between temperature and rental counts may suggest that warmer weather drives higher rental activity.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Identifying Relationships: Understanding these relationships allows for targeted marketing strategies, such as promoting rentals during favorable weather conditions or holidays when rental counts are expected to increase.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616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8F34C0-423A-3535-E04D-97B38F4B2B36}"/>
              </a:ext>
            </a:extLst>
          </p:cNvPr>
          <p:cNvSpPr>
            <a:spLocks noGrp="1"/>
          </p:cNvSpPr>
          <p:nvPr>
            <p:ph idx="1"/>
          </p:nvPr>
        </p:nvSpPr>
        <p:spPr>
          <a:xfrm>
            <a:off x="466724" y="256883"/>
            <a:ext cx="11034581" cy="6077241"/>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3. Visualizing Key Insights Using Heatmaps, Scatter Plots, and Boxplots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Heatmaps: Visualizing correlations using heatmaps provides an intuitive overview of relationships between multiple variables at once. This can highlight not only strong correlations but also unexpected relationships that warrant further investigation.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Scatter Plots: Scatter plots can illustrate the relationship between two continuous variables, such as temp and count. They can reveal trends, clusters, or outliers visually. For instance, a scatter plot may show that as temperature increases, rental counts also tend to rise, but with some notable exceptions (outliers).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Boxplots: Boxplots are effective for visualizing the distribution of rental counts across different categorical variables like season or weather. They can highlight variations in rental behavior across seasons, indicating which times of year are most popular for rentals.</a:t>
            </a:r>
          </a:p>
          <a:p>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a:p>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a:p>
            <a:pPr algn="l"/>
            <a:r>
              <a:rPr lang="en-US" sz="2000" b="0" i="0" dirty="0">
                <a:solidFill>
                  <a:schemeClr val="accent1">
                    <a:lumMod val="75000"/>
                  </a:schemeClr>
                </a:solidFill>
                <a:effectLst/>
                <a:latin typeface="Times New Roman" panose="02020603050405020304" pitchFamily="18" charset="0"/>
                <a:cs typeface="Times New Roman" panose="02020603050405020304" pitchFamily="18" charset="0"/>
              </a:rPr>
              <a:t> So given bellow Box Plot image here we deduct some outliers and now we are going to handle these outliers using capping method based on IQR.</a:t>
            </a:r>
          </a:p>
          <a:p>
            <a:pPr algn="l"/>
            <a:r>
              <a:rPr lang="en-US" sz="2000" b="0" i="0" dirty="0">
                <a:solidFill>
                  <a:schemeClr val="accent1">
                    <a:lumMod val="75000"/>
                  </a:schemeClr>
                </a:solidFill>
                <a:effectLst/>
                <a:latin typeface="Times New Roman" panose="02020603050405020304" pitchFamily="18" charset="0"/>
                <a:cs typeface="Times New Roman" panose="02020603050405020304" pitchFamily="18" charset="0"/>
              </a:rPr>
              <a:t>1 - </a:t>
            </a:r>
            <a:r>
              <a:rPr lang="en-US" sz="2000" b="0" i="0" dirty="0" err="1">
                <a:solidFill>
                  <a:schemeClr val="accent1">
                    <a:lumMod val="75000"/>
                  </a:schemeClr>
                </a:solidFill>
                <a:effectLst/>
                <a:latin typeface="Times New Roman" panose="02020603050405020304" pitchFamily="18" charset="0"/>
                <a:cs typeface="Times New Roman" panose="02020603050405020304" pitchFamily="18" charset="0"/>
              </a:rPr>
              <a:t>weathersit</a:t>
            </a:r>
            <a:r>
              <a:rPr lang="en-US" sz="2000" b="0" i="0" dirty="0">
                <a:solidFill>
                  <a:schemeClr val="accent1">
                    <a:lumMod val="75000"/>
                  </a:schemeClr>
                </a:solidFill>
                <a:effectLst/>
                <a:latin typeface="Times New Roman" panose="02020603050405020304" pitchFamily="18" charset="0"/>
                <a:cs typeface="Times New Roman" panose="02020603050405020304" pitchFamily="18" charset="0"/>
              </a:rPr>
              <a:t>: 1 outlier, 2 - temp: 66 outliers, 3 - </a:t>
            </a:r>
            <a:r>
              <a:rPr lang="en-US" sz="2000" b="0" i="0" dirty="0" err="1">
                <a:solidFill>
                  <a:schemeClr val="accent1">
                    <a:lumMod val="75000"/>
                  </a:schemeClr>
                </a:solidFill>
                <a:effectLst/>
                <a:latin typeface="Times New Roman" panose="02020603050405020304" pitchFamily="18" charset="0"/>
                <a:cs typeface="Times New Roman" panose="02020603050405020304" pitchFamily="18" charset="0"/>
              </a:rPr>
              <a:t>atemp</a:t>
            </a:r>
            <a:r>
              <a:rPr lang="en-US" sz="2000" b="0" i="0" dirty="0">
                <a:solidFill>
                  <a:schemeClr val="accent1">
                    <a:lumMod val="75000"/>
                  </a:schemeClr>
                </a:solidFill>
                <a:effectLst/>
                <a:latin typeface="Times New Roman" panose="02020603050405020304" pitchFamily="18" charset="0"/>
                <a:cs typeface="Times New Roman" panose="02020603050405020304" pitchFamily="18" charset="0"/>
              </a:rPr>
              <a:t>: 41 outliers, 4 - windspeed: 4 outliers, 5 - casual: 66 outliers, 6 - registered: 45 outliers, 7 - </a:t>
            </a:r>
            <a:r>
              <a:rPr lang="en-US" sz="2000" b="0" i="0" dirty="0" err="1">
                <a:solidFill>
                  <a:schemeClr val="accent1">
                    <a:lumMod val="75000"/>
                  </a:schemeClr>
                </a:solidFill>
                <a:effectLst/>
                <a:latin typeface="Times New Roman" panose="02020603050405020304" pitchFamily="18" charset="0"/>
                <a:cs typeface="Times New Roman" panose="02020603050405020304" pitchFamily="18" charset="0"/>
              </a:rPr>
              <a:t>cnt</a:t>
            </a:r>
            <a:r>
              <a:rPr lang="en-US" sz="2000" b="0" i="0" dirty="0">
                <a:solidFill>
                  <a:schemeClr val="accent1">
                    <a:lumMod val="75000"/>
                  </a:schemeClr>
                </a:solidFill>
                <a:effectLst/>
                <a:latin typeface="Times New Roman" panose="02020603050405020304" pitchFamily="18" charset="0"/>
                <a:cs typeface="Times New Roman" panose="02020603050405020304" pitchFamily="18" charset="0"/>
              </a:rPr>
              <a:t>: 30 outliers,</a:t>
            </a:r>
          </a:p>
          <a:p>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4584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86410BC-B0B1-1914-93C0-219BDDFEC5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344" y="923926"/>
            <a:ext cx="10311556" cy="558165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AD202FA8-04F3-D2B3-958A-021EBAA1D527}"/>
              </a:ext>
            </a:extLst>
          </p:cNvPr>
          <p:cNvSpPr>
            <a:spLocks noGrp="1"/>
          </p:cNvSpPr>
          <p:nvPr>
            <p:ph type="title"/>
          </p:nvPr>
        </p:nvSpPr>
        <p:spPr>
          <a:xfrm>
            <a:off x="1080344" y="221871"/>
            <a:ext cx="10311556" cy="568704"/>
          </a:xfrm>
        </p:spPr>
        <p:txBody>
          <a:bodyPr>
            <a:normAutofit fontScale="90000"/>
          </a:bodyPr>
          <a:lstStyle/>
          <a:p>
            <a:r>
              <a:rPr lang="en-IN" sz="3600" i="1" u="sng" dirty="0">
                <a:solidFill>
                  <a:srgbClr val="C00000"/>
                </a:solidFill>
                <a:latin typeface="Times New Roman" panose="02020603050405020304" pitchFamily="18" charset="0"/>
                <a:cs typeface="Times New Roman" panose="02020603050405020304" pitchFamily="18" charset="0"/>
              </a:rPr>
              <a:t>Box Plot</a:t>
            </a:r>
          </a:p>
        </p:txBody>
      </p:sp>
    </p:spTree>
    <p:extLst>
      <p:ext uri="{BB962C8B-B14F-4D97-AF65-F5344CB8AC3E}">
        <p14:creationId xmlns:p14="http://schemas.microsoft.com/office/powerpoint/2010/main" val="116182660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252</TotalTime>
  <Words>1619</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Times New Roman</vt:lpstr>
      <vt:lpstr>Parcel</vt:lpstr>
      <vt:lpstr>Data Harmonization and Insights Extraction</vt:lpstr>
      <vt:lpstr>Project Overview </vt:lpstr>
      <vt:lpstr>PowerPoint Presentation</vt:lpstr>
      <vt:lpstr>PowerPoint Presentation</vt:lpstr>
      <vt:lpstr>Phase 2: Data Wrangling </vt:lpstr>
      <vt:lpstr>Integration of Dataset_3 or Concatenation of Dataset_3 to the merged dataset </vt:lpstr>
      <vt:lpstr>Phase 3: Data Analysis </vt:lpstr>
      <vt:lpstr>PowerPoint Presentation</vt:lpstr>
      <vt:lpstr>Box Plot</vt:lpstr>
      <vt:lpstr>Scatter Plot</vt:lpstr>
      <vt:lpstr>The provided code generates two subplots with histograms, displaying the distribution of variables from a dataset named final_data. Here's an analysis of the possible insights based on the visualizations it creates: Plot 1: Distribution of 'cnt', 'casual', and 'registered' (on ax1) This plot represents the distribution of three variables Plot 2: Distribution of 'temp', 'windspeed', and 'hum' (on ax2) This plot shows the distribution of three weather-related variables The relationship between bike rentals and weather conditions can be analyzed from this.</vt:lpstr>
      <vt:lpstr>Line Plot</vt:lpstr>
      <vt:lpstr>Heatmap</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Sukriti Singh</dc:creator>
  <cp:lastModifiedBy>Sukriti Singh</cp:lastModifiedBy>
  <cp:revision>2</cp:revision>
  <dcterms:created xsi:type="dcterms:W3CDTF">2025-01-03T18:24:53Z</dcterms:created>
  <dcterms:modified xsi:type="dcterms:W3CDTF">2025-01-14T10:28:52Z</dcterms:modified>
</cp:coreProperties>
</file>