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33"/>
  </p:normalViewPr>
  <p:slideViewPr>
    <p:cSldViewPr snapToGrid="0" snapToObjects="1">
      <p:cViewPr varScale="1">
        <p:scale>
          <a:sx n="171" d="100"/>
          <a:sy n="171" d="100"/>
        </p:scale>
        <p:origin x="2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FA94DED7-0A28-4AD9-8747-E94113225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6F175609-91A3-416E-BC3D-7548FDE02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A3B0D54-9DF0-4FF8-A0AA-B4234DF35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rgbClr val="67683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5506E-AA51-B94B-B3A0-DC5B5E1DC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1795849"/>
            <a:ext cx="3778870" cy="3114818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EFFFF"/>
                </a:solidFill>
              </a:rPr>
              <a:t>Restaurant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703A5-4E15-F449-938E-56F430BF7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9" y="5189400"/>
            <a:ext cx="3778870" cy="830400"/>
          </a:xfrm>
        </p:spPr>
        <p:txBody>
          <a:bodyPr anchor="t">
            <a:normAutofit/>
          </a:bodyPr>
          <a:lstStyle/>
          <a:p>
            <a:r>
              <a:rPr lang="en-US" sz="1600" b="1">
                <a:solidFill>
                  <a:srgbClr val="FEFFFF"/>
                </a:solidFill>
              </a:rPr>
              <a:t>-Sukruth H V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8A1F25-1915-8142-AAE1-BEFADFD2AF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" r="25069" b="-1"/>
          <a:stretch/>
        </p:blipFill>
        <p:spPr bwMode="auto">
          <a:xfrm>
            <a:off x="4639732" y="10"/>
            <a:ext cx="755226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61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EC6A9-7598-6546-AE99-277E28B5C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631" y="624110"/>
            <a:ext cx="9892982" cy="721470"/>
          </a:xfrm>
        </p:spPr>
        <p:txBody>
          <a:bodyPr/>
          <a:lstStyle/>
          <a:p>
            <a:r>
              <a:rPr lang="en-US" dirty="0"/>
              <a:t>Sneak peak into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152BB-C993-F642-84A3-66719C7DE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0"/>
            <a:ext cx="11276012" cy="5173980"/>
          </a:xfrm>
        </p:spPr>
        <p:txBody>
          <a:bodyPr/>
          <a:lstStyle/>
          <a:p>
            <a:r>
              <a:rPr lang="en-US" dirty="0"/>
              <a:t>The Recommendation system data has been provided by Yelp, where they have collected 2 flavors of data (User and Business/restaurant). There have been around 1,92,609 records for restaurant details and around 26,606 records for user details. However, we are interested in 4 different features in our model.</a:t>
            </a:r>
          </a:p>
          <a:p>
            <a:r>
              <a:rPr lang="en-US" dirty="0"/>
              <a:t>Some of the important data fields in the dataset are as follows :</a:t>
            </a:r>
          </a:p>
          <a:p>
            <a:pPr lvl="1"/>
            <a:r>
              <a:rPr lang="en-US" dirty="0" err="1"/>
              <a:t>User_id</a:t>
            </a:r>
            <a:r>
              <a:rPr lang="en-US" dirty="0"/>
              <a:t> :- unique </a:t>
            </a:r>
            <a:r>
              <a:rPr lang="en-US" dirty="0" err="1"/>
              <a:t>user_id</a:t>
            </a:r>
            <a:r>
              <a:rPr lang="en-US" dirty="0"/>
              <a:t> for each user, who has rated the restaurant.</a:t>
            </a:r>
          </a:p>
          <a:p>
            <a:pPr lvl="1"/>
            <a:r>
              <a:rPr lang="en-US" dirty="0" err="1"/>
              <a:t>Business_id</a:t>
            </a:r>
            <a:r>
              <a:rPr lang="en-US" dirty="0"/>
              <a:t> :- unique id given to every restaurant</a:t>
            </a:r>
          </a:p>
          <a:p>
            <a:pPr lvl="1"/>
            <a:r>
              <a:rPr lang="en-US" dirty="0"/>
              <a:t>Date :- when the rating was provided</a:t>
            </a:r>
          </a:p>
          <a:p>
            <a:pPr lvl="1"/>
            <a:r>
              <a:rPr lang="en-US" dirty="0"/>
              <a:t>Stars :- Rating provided by users (5 – highest ; 0 – Lowest/No rating)</a:t>
            </a:r>
          </a:p>
          <a:p>
            <a:pPr lvl="1"/>
            <a:r>
              <a:rPr lang="en-US" dirty="0"/>
              <a:t>Text :- Review comments from various users for a give restaurant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6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C743F-FBFF-0D43-9D3D-5E4EA4DD9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979877"/>
            <a:ext cx="8911687" cy="778589"/>
          </a:xfrm>
        </p:spPr>
        <p:txBody>
          <a:bodyPr anchor="b">
            <a:normAutofit/>
          </a:bodyPr>
          <a:lstStyle/>
          <a:p>
            <a:r>
              <a:rPr lang="en-US" sz="2800" dirty="0"/>
              <a:t>Exploratory Data Analysis(EDA)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3B833-B4F1-2F49-BA42-BB0B7CC7A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994" y="615880"/>
            <a:ext cx="4111608" cy="3217333"/>
          </a:xfrm>
          <a:prstGeom prst="rect">
            <a:avLst/>
          </a:prstGeom>
        </p:spPr>
      </p:pic>
      <p:sp>
        <p:nvSpPr>
          <p:cNvPr id="14" name="Freeform 33">
            <a:extLst>
              <a:ext uri="{FF2B5EF4-FFF2-40B4-BE49-F238E27FC236}">
                <a16:creationId xmlns:a16="http://schemas.microsoft.com/office/drawing/2014/main" id="{070928B1-3E69-44AC-A1EE-B4E4270A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6917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569B2-65A0-A34A-A63F-B9D794752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4845585"/>
            <a:ext cx="8915400" cy="1280890"/>
          </a:xfrm>
        </p:spPr>
        <p:txBody>
          <a:bodyPr>
            <a:normAutofit/>
          </a:bodyPr>
          <a:lstStyle/>
          <a:p>
            <a:r>
              <a:rPr lang="en-US" dirty="0"/>
              <a:t>Above are the list of Top 10 restaurants based on Avg. User rating for a given restaurant :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BE40BD-0642-0F4E-81CE-FC84C5863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54465"/>
              </p:ext>
            </p:extLst>
          </p:nvPr>
        </p:nvGraphicFramePr>
        <p:xfrm>
          <a:off x="7202432" y="615879"/>
          <a:ext cx="4264189" cy="32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083">
                  <a:extLst>
                    <a:ext uri="{9D8B030D-6E8A-4147-A177-3AD203B41FA5}">
                      <a16:colId xmlns:a16="http://schemas.microsoft.com/office/drawing/2014/main" val="453442621"/>
                    </a:ext>
                  </a:extLst>
                </a:gridCol>
                <a:gridCol w="1586106">
                  <a:extLst>
                    <a:ext uri="{9D8B030D-6E8A-4147-A177-3AD203B41FA5}">
                      <a16:colId xmlns:a16="http://schemas.microsoft.com/office/drawing/2014/main" val="47965529"/>
                    </a:ext>
                  </a:extLst>
                </a:gridCol>
              </a:tblGrid>
              <a:tr h="292485">
                <a:tc>
                  <a:txBody>
                    <a:bodyPr/>
                    <a:lstStyle/>
                    <a:p>
                      <a:r>
                        <a:rPr lang="en-US" sz="1300"/>
                        <a:t>Restaurant</a:t>
                      </a:r>
                    </a:p>
                  </a:txBody>
                  <a:tcPr marL="66474" marR="66474" marT="33237" marB="33237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Avg. Rating</a:t>
                      </a:r>
                    </a:p>
                  </a:txBody>
                  <a:tcPr marL="66474" marR="66474" marT="33237" marB="33237"/>
                </a:tc>
                <a:extLst>
                  <a:ext uri="{0D108BD9-81ED-4DB2-BD59-A6C34878D82A}">
                    <a16:rowId xmlns:a16="http://schemas.microsoft.com/office/drawing/2014/main" val="1499596923"/>
                  </a:ext>
                </a:extLst>
              </a:tr>
              <a:tr h="292485">
                <a:tc>
                  <a:txBody>
                    <a:bodyPr/>
                    <a:lstStyle/>
                    <a:p>
                      <a:r>
                        <a:rPr lang="en-US" sz="1300"/>
                        <a:t>Bobby Q</a:t>
                      </a:r>
                    </a:p>
                  </a:txBody>
                  <a:tcPr marL="66474" marR="66474" marT="33237" marB="33237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4.47</a:t>
                      </a:r>
                    </a:p>
                  </a:txBody>
                  <a:tcPr marL="66474" marR="66474" marT="33237" marB="33237"/>
                </a:tc>
                <a:extLst>
                  <a:ext uri="{0D108BD9-81ED-4DB2-BD59-A6C34878D82A}">
                    <a16:rowId xmlns:a16="http://schemas.microsoft.com/office/drawing/2014/main" val="2590582138"/>
                  </a:ext>
                </a:extLst>
              </a:tr>
              <a:tr h="292485">
                <a:tc>
                  <a:txBody>
                    <a:bodyPr/>
                    <a:lstStyle/>
                    <a:p>
                      <a:r>
                        <a:rPr lang="en-US" sz="1300"/>
                        <a:t>Cibo</a:t>
                      </a:r>
                    </a:p>
                  </a:txBody>
                  <a:tcPr marL="66474" marR="66474" marT="33237" marB="33237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4.31</a:t>
                      </a:r>
                    </a:p>
                  </a:txBody>
                  <a:tcPr marL="66474" marR="66474" marT="33237" marB="33237"/>
                </a:tc>
                <a:extLst>
                  <a:ext uri="{0D108BD9-81ED-4DB2-BD59-A6C34878D82A}">
                    <a16:rowId xmlns:a16="http://schemas.microsoft.com/office/drawing/2014/main" val="31478080"/>
                  </a:ext>
                </a:extLst>
              </a:tr>
              <a:tr h="292485">
                <a:tc>
                  <a:txBody>
                    <a:bodyPr/>
                    <a:lstStyle/>
                    <a:p>
                      <a:r>
                        <a:rPr lang="en-US" sz="1300"/>
                        <a:t>Lux Central</a:t>
                      </a:r>
                    </a:p>
                  </a:txBody>
                  <a:tcPr marL="66474" marR="66474" marT="33237" marB="33237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4.25</a:t>
                      </a:r>
                    </a:p>
                  </a:txBody>
                  <a:tcPr marL="66474" marR="66474" marT="33237" marB="33237"/>
                </a:tc>
                <a:extLst>
                  <a:ext uri="{0D108BD9-81ED-4DB2-BD59-A6C34878D82A}">
                    <a16:rowId xmlns:a16="http://schemas.microsoft.com/office/drawing/2014/main" val="2517012323"/>
                  </a:ext>
                </a:extLst>
              </a:tr>
              <a:tr h="292485">
                <a:tc>
                  <a:txBody>
                    <a:bodyPr/>
                    <a:lstStyle/>
                    <a:p>
                      <a:r>
                        <a:rPr lang="en-US" sz="1300"/>
                        <a:t>The Parlor</a:t>
                      </a:r>
                    </a:p>
                  </a:txBody>
                  <a:tcPr marL="66474" marR="66474" marT="33237" marB="33237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4.22</a:t>
                      </a:r>
                    </a:p>
                  </a:txBody>
                  <a:tcPr marL="66474" marR="66474" marT="33237" marB="33237"/>
                </a:tc>
                <a:extLst>
                  <a:ext uri="{0D108BD9-81ED-4DB2-BD59-A6C34878D82A}">
                    <a16:rowId xmlns:a16="http://schemas.microsoft.com/office/drawing/2014/main" val="2812202219"/>
                  </a:ext>
                </a:extLst>
              </a:tr>
              <a:tr h="292485">
                <a:tc>
                  <a:txBody>
                    <a:bodyPr/>
                    <a:lstStyle/>
                    <a:p>
                      <a:r>
                        <a:rPr lang="en-US" sz="1300"/>
                        <a:t>Cornish Pasty</a:t>
                      </a:r>
                    </a:p>
                  </a:txBody>
                  <a:tcPr marL="66474" marR="66474" marT="33237" marB="33237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4.22</a:t>
                      </a:r>
                    </a:p>
                  </a:txBody>
                  <a:tcPr marL="66474" marR="66474" marT="33237" marB="33237"/>
                </a:tc>
                <a:extLst>
                  <a:ext uri="{0D108BD9-81ED-4DB2-BD59-A6C34878D82A}">
                    <a16:rowId xmlns:a16="http://schemas.microsoft.com/office/drawing/2014/main" val="63206853"/>
                  </a:ext>
                </a:extLst>
              </a:tr>
              <a:tr h="292485">
                <a:tc>
                  <a:txBody>
                    <a:bodyPr/>
                    <a:lstStyle/>
                    <a:p>
                      <a:r>
                        <a:rPr lang="en-US" sz="1300"/>
                        <a:t>Rehab Burger Therapy</a:t>
                      </a:r>
                    </a:p>
                  </a:txBody>
                  <a:tcPr marL="66474" marR="66474" marT="33237" marB="33237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4.18</a:t>
                      </a:r>
                    </a:p>
                  </a:txBody>
                  <a:tcPr marL="66474" marR="66474" marT="33237" marB="33237"/>
                </a:tc>
                <a:extLst>
                  <a:ext uri="{0D108BD9-81ED-4DB2-BD59-A6C34878D82A}">
                    <a16:rowId xmlns:a16="http://schemas.microsoft.com/office/drawing/2014/main" val="2967899632"/>
                  </a:ext>
                </a:extLst>
              </a:tr>
              <a:tr h="292485">
                <a:tc>
                  <a:txBody>
                    <a:bodyPr/>
                    <a:lstStyle/>
                    <a:p>
                      <a:r>
                        <a:rPr lang="en-US" sz="1300"/>
                        <a:t>Four Peaks Brewing</a:t>
                      </a:r>
                    </a:p>
                  </a:txBody>
                  <a:tcPr marL="66474" marR="66474" marT="33237" marB="33237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4.17</a:t>
                      </a:r>
                    </a:p>
                  </a:txBody>
                  <a:tcPr marL="66474" marR="66474" marT="33237" marB="33237"/>
                </a:tc>
                <a:extLst>
                  <a:ext uri="{0D108BD9-81ED-4DB2-BD59-A6C34878D82A}">
                    <a16:rowId xmlns:a16="http://schemas.microsoft.com/office/drawing/2014/main" val="229057045"/>
                  </a:ext>
                </a:extLst>
              </a:tr>
              <a:tr h="292485">
                <a:tc>
                  <a:txBody>
                    <a:bodyPr/>
                    <a:lstStyle/>
                    <a:p>
                      <a:r>
                        <a:rPr lang="en-US" sz="1300"/>
                        <a:t>Windsor</a:t>
                      </a:r>
                    </a:p>
                  </a:txBody>
                  <a:tcPr marL="66474" marR="66474" marT="33237" marB="33237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4.08</a:t>
                      </a:r>
                    </a:p>
                  </a:txBody>
                  <a:tcPr marL="66474" marR="66474" marT="33237" marB="33237"/>
                </a:tc>
                <a:extLst>
                  <a:ext uri="{0D108BD9-81ED-4DB2-BD59-A6C34878D82A}">
                    <a16:rowId xmlns:a16="http://schemas.microsoft.com/office/drawing/2014/main" val="206933365"/>
                  </a:ext>
                </a:extLst>
              </a:tr>
              <a:tr h="292485">
                <a:tc>
                  <a:txBody>
                    <a:bodyPr/>
                    <a:lstStyle/>
                    <a:p>
                      <a:r>
                        <a:rPr lang="en-US" sz="1300"/>
                        <a:t>St. Francis Restaurant</a:t>
                      </a:r>
                    </a:p>
                  </a:txBody>
                  <a:tcPr marL="66474" marR="66474" marT="33237" marB="33237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3.84</a:t>
                      </a:r>
                    </a:p>
                  </a:txBody>
                  <a:tcPr marL="66474" marR="66474" marT="33237" marB="33237"/>
                </a:tc>
                <a:extLst>
                  <a:ext uri="{0D108BD9-81ED-4DB2-BD59-A6C34878D82A}">
                    <a16:rowId xmlns:a16="http://schemas.microsoft.com/office/drawing/2014/main" val="1453167071"/>
                  </a:ext>
                </a:extLst>
              </a:tr>
              <a:tr h="292485">
                <a:tc>
                  <a:txBody>
                    <a:bodyPr/>
                    <a:lstStyle/>
                    <a:p>
                      <a:r>
                        <a:rPr lang="en-US" sz="1300"/>
                        <a:t>Pizzeria Bianco</a:t>
                      </a:r>
                    </a:p>
                  </a:txBody>
                  <a:tcPr marL="66474" marR="66474" marT="33237" marB="33237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3.75</a:t>
                      </a:r>
                    </a:p>
                  </a:txBody>
                  <a:tcPr marL="66474" marR="66474" marT="33237" marB="33237"/>
                </a:tc>
                <a:extLst>
                  <a:ext uri="{0D108BD9-81ED-4DB2-BD59-A6C34878D82A}">
                    <a16:rowId xmlns:a16="http://schemas.microsoft.com/office/drawing/2014/main" val="515916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82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A9243-7AFE-9240-8951-A281E3FC3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979877"/>
            <a:ext cx="8911687" cy="778589"/>
          </a:xfrm>
        </p:spPr>
        <p:txBody>
          <a:bodyPr anchor="b">
            <a:normAutofit/>
          </a:bodyPr>
          <a:lstStyle/>
          <a:p>
            <a:r>
              <a:rPr lang="en-US" sz="2800"/>
              <a:t>Categories famous across Top 10 restaurants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C668C7-6ADE-EF4E-95B3-40F8C2228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12960"/>
            <a:ext cx="8319580" cy="3996821"/>
          </a:xfrm>
          <a:prstGeom prst="rect">
            <a:avLst/>
          </a:prstGeom>
        </p:spPr>
      </p:pic>
      <p:sp>
        <p:nvSpPr>
          <p:cNvPr id="13" name="Freeform 33">
            <a:extLst>
              <a:ext uri="{FF2B5EF4-FFF2-40B4-BE49-F238E27FC236}">
                <a16:creationId xmlns:a16="http://schemas.microsoft.com/office/drawing/2014/main" id="{070928B1-3E69-44AC-A1EE-B4E4270A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6917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EAACA-8A6C-C347-8236-BD35ADD52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4845585"/>
            <a:ext cx="8915400" cy="1280890"/>
          </a:xfrm>
        </p:spPr>
        <p:txBody>
          <a:bodyPr>
            <a:normAutofit/>
          </a:bodyPr>
          <a:lstStyle/>
          <a:p>
            <a:r>
              <a:rPr lang="en-US" dirty="0"/>
              <a:t>We further went ahead and check the popular categories across top 10 restaurants and found the following 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3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B38BD-4F53-4045-B9F7-4CB7575C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22192"/>
          </a:xfrm>
        </p:spPr>
        <p:txBody>
          <a:bodyPr/>
          <a:lstStyle/>
          <a:p>
            <a:r>
              <a:rPr lang="en-US" dirty="0"/>
              <a:t>Model – 1(SVD)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0537D-5493-3947-81BC-43CE273B0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85" y="1598341"/>
            <a:ext cx="11028827" cy="4312881"/>
          </a:xfrm>
        </p:spPr>
        <p:txBody>
          <a:bodyPr/>
          <a:lstStyle/>
          <a:p>
            <a:r>
              <a:rPr lang="en-US" dirty="0"/>
              <a:t>In this model, we would recommend a specific user a set of restaurants based on the list of restaurants, he had already visited.</a:t>
            </a:r>
          </a:p>
          <a:p>
            <a:r>
              <a:rPr lang="en-US" dirty="0"/>
              <a:t>In this model, we have used SVD (Singular Value Decomposition) and would recommend the restaurant for a given user based on the ratings provided.</a:t>
            </a:r>
          </a:p>
          <a:p>
            <a:r>
              <a:rPr lang="en-US" dirty="0"/>
              <a:t> To demonstrate the way this model works, we have taken a user with </a:t>
            </a:r>
            <a:r>
              <a:rPr lang="en-US" dirty="0" err="1"/>
              <a:t>user_id</a:t>
            </a:r>
            <a:r>
              <a:rPr lang="en-US" dirty="0"/>
              <a:t> “d_TBs6J3twMy9GChqUEXkg” as an example and demonstrated the list of Top 10 recommendations for him/her based on their previous ratings.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4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B38BD-4F53-4045-B9F7-4CB7575C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22192"/>
          </a:xfrm>
        </p:spPr>
        <p:txBody>
          <a:bodyPr/>
          <a:lstStyle/>
          <a:p>
            <a:r>
              <a:rPr lang="en-US" dirty="0"/>
              <a:t>Model – 2(Matrix Factorization)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0537D-5493-3947-81BC-43CE273B0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85" y="1598341"/>
            <a:ext cx="11028827" cy="4312881"/>
          </a:xfrm>
        </p:spPr>
        <p:txBody>
          <a:bodyPr/>
          <a:lstStyle/>
          <a:p>
            <a:r>
              <a:rPr lang="en-US" dirty="0"/>
              <a:t>In this model, we would recommend a specific user a set of restaurants based on the preferences that he/her provides.</a:t>
            </a:r>
          </a:p>
          <a:p>
            <a:r>
              <a:rPr lang="en-US" dirty="0"/>
              <a:t>In this model, we would take the preferences from the user in layman language and decode them using </a:t>
            </a:r>
            <a:r>
              <a:rPr lang="en-US" dirty="0" err="1"/>
              <a:t>tfidf</a:t>
            </a:r>
            <a:r>
              <a:rPr lang="en-US" dirty="0"/>
              <a:t> vectors and then recommend based on the keywords being input.</a:t>
            </a:r>
          </a:p>
          <a:p>
            <a:r>
              <a:rPr lang="en-US" dirty="0"/>
              <a:t>For instance, user can input the following sentence to the Model “I want to check on the Indian restaurants” and the model would basically convert this to </a:t>
            </a:r>
            <a:r>
              <a:rPr lang="en-US" dirty="0" err="1"/>
              <a:t>tfidf</a:t>
            </a:r>
            <a:r>
              <a:rPr lang="en-US" dirty="0"/>
              <a:t> vectors and then recommend the Indian restaurants.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6849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433</Words>
  <Application>Microsoft Macintosh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Restaurant Recommendation System</vt:lpstr>
      <vt:lpstr>Sneak peak into dataset</vt:lpstr>
      <vt:lpstr>Exploratory Data Analysis(EDA)</vt:lpstr>
      <vt:lpstr>Categories famous across Top 10 restaurants</vt:lpstr>
      <vt:lpstr>Model – 1(SVD)</vt:lpstr>
      <vt:lpstr>Model – 2(Matrix Factorization)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Recommendation System</dc:title>
  <dc:creator>Sukruth Shetty</dc:creator>
  <cp:lastModifiedBy>Sukruth Shetty</cp:lastModifiedBy>
  <cp:revision>3</cp:revision>
  <dcterms:created xsi:type="dcterms:W3CDTF">2021-01-04T17:11:25Z</dcterms:created>
  <dcterms:modified xsi:type="dcterms:W3CDTF">2021-01-05T04:27:29Z</dcterms:modified>
</cp:coreProperties>
</file>