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5885"/>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43D4A1-3247-A548-B9EF-5468E783172D}" type="datetimeFigureOut">
              <a:rPr lang="en-US" smtClean="0"/>
              <a:t>10/26/20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482634-A4E9-DC4A-B1E8-4EDAA5B006D7}" type="slidenum">
              <a:rPr lang="en-US" smtClean="0"/>
              <a:t>‹#›</a:t>
            </a:fld>
            <a:endParaRPr lang="en-US"/>
          </a:p>
        </p:txBody>
      </p:sp>
    </p:spTree>
    <p:extLst>
      <p:ext uri="{BB962C8B-B14F-4D97-AF65-F5344CB8AC3E}">
        <p14:creationId xmlns:p14="http://schemas.microsoft.com/office/powerpoint/2010/main" val="3621998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TSNE – t-stochastic Neighbor Encoding</a:t>
            </a:r>
          </a:p>
        </p:txBody>
      </p:sp>
      <p:sp>
        <p:nvSpPr>
          <p:cNvPr id="4" name="Slide Number Placeholder 3"/>
          <p:cNvSpPr>
            <a:spLocks noGrp="1"/>
          </p:cNvSpPr>
          <p:nvPr>
            <p:ph type="sldNum" sz="quarter" idx="5"/>
          </p:nvPr>
        </p:nvSpPr>
        <p:spPr/>
        <p:txBody>
          <a:bodyPr/>
          <a:lstStyle/>
          <a:p>
            <a:fld id="{DE482634-A4E9-DC4A-B1E8-4EDAA5B006D7}" type="slidenum">
              <a:rPr lang="en-US" smtClean="0"/>
              <a:t>8</a:t>
            </a:fld>
            <a:endParaRPr lang="en-US"/>
          </a:p>
        </p:txBody>
      </p:sp>
    </p:spTree>
    <p:extLst>
      <p:ext uri="{BB962C8B-B14F-4D97-AF65-F5344CB8AC3E}">
        <p14:creationId xmlns:p14="http://schemas.microsoft.com/office/powerpoint/2010/main" val="1575465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10/26/20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840DD-F04A-6D4A-A331-D78CE4CAB7CD}"/>
              </a:ext>
            </a:extLst>
          </p:cNvPr>
          <p:cNvSpPr>
            <a:spLocks noGrp="1"/>
          </p:cNvSpPr>
          <p:nvPr>
            <p:ph type="ctrTitle"/>
          </p:nvPr>
        </p:nvSpPr>
        <p:spPr>
          <a:xfrm>
            <a:off x="224677" y="2359930"/>
            <a:ext cx="9621850" cy="1821778"/>
          </a:xfrm>
        </p:spPr>
        <p:txBody>
          <a:bodyPr/>
          <a:lstStyle/>
          <a:p>
            <a:r>
              <a:rPr lang="en-US" dirty="0">
                <a:solidFill>
                  <a:schemeClr val="tx1"/>
                </a:solidFill>
              </a:rPr>
              <a:t>Human Activity Recognition</a:t>
            </a:r>
            <a:br>
              <a:rPr lang="en-US" dirty="0">
                <a:solidFill>
                  <a:schemeClr val="tx1"/>
                </a:solidFill>
              </a:rPr>
            </a:br>
            <a:r>
              <a:rPr lang="en-US" dirty="0">
                <a:solidFill>
                  <a:schemeClr val="tx1"/>
                </a:solidFill>
              </a:rPr>
              <a:t>-</a:t>
            </a:r>
            <a:r>
              <a:rPr lang="en-US" sz="3600" dirty="0">
                <a:solidFill>
                  <a:schemeClr val="tx1"/>
                </a:solidFill>
              </a:rPr>
              <a:t>Sukruth H V</a:t>
            </a:r>
            <a:endParaRPr lang="en-US" dirty="0">
              <a:solidFill>
                <a:schemeClr val="tx1"/>
              </a:solidFill>
            </a:endParaRPr>
          </a:p>
        </p:txBody>
      </p:sp>
    </p:spTree>
    <p:extLst>
      <p:ext uri="{BB962C8B-B14F-4D97-AF65-F5344CB8AC3E}">
        <p14:creationId xmlns:p14="http://schemas.microsoft.com/office/powerpoint/2010/main" val="729823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1135EE7-F377-EF44-A753-82B232F86C51}"/>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Models</a:t>
            </a:r>
          </a:p>
        </p:txBody>
      </p:sp>
      <p:pic>
        <p:nvPicPr>
          <p:cNvPr id="4" name="Picture 3">
            <a:extLst>
              <a:ext uri="{FF2B5EF4-FFF2-40B4-BE49-F238E27FC236}">
                <a16:creationId xmlns:a16="http://schemas.microsoft.com/office/drawing/2014/main" id="{353A8210-6567-384A-9777-33783053418C}"/>
              </a:ext>
            </a:extLst>
          </p:cNvPr>
          <p:cNvPicPr>
            <a:picLocks noChangeAspect="1"/>
          </p:cNvPicPr>
          <p:nvPr/>
        </p:nvPicPr>
        <p:blipFill>
          <a:blip r:embed="rId2"/>
          <a:stretch>
            <a:fillRect/>
          </a:stretch>
        </p:blipFill>
        <p:spPr>
          <a:xfrm>
            <a:off x="308008" y="1473995"/>
            <a:ext cx="4803337" cy="3602502"/>
          </a:xfrm>
          <a:prstGeom prst="rect">
            <a:avLst/>
          </a:prstGeom>
        </p:spPr>
      </p:pic>
      <p:sp>
        <p:nvSpPr>
          <p:cNvPr id="3" name="Content Placeholder 2">
            <a:extLst>
              <a:ext uri="{FF2B5EF4-FFF2-40B4-BE49-F238E27FC236}">
                <a16:creationId xmlns:a16="http://schemas.microsoft.com/office/drawing/2014/main" id="{2958E929-0426-D34D-B2E9-434BB4D29359}"/>
              </a:ext>
            </a:extLst>
          </p:cNvPr>
          <p:cNvSpPr>
            <a:spLocks noGrp="1"/>
          </p:cNvSpPr>
          <p:nvPr>
            <p:ph idx="1"/>
          </p:nvPr>
        </p:nvSpPr>
        <p:spPr>
          <a:xfrm>
            <a:off x="7181725" y="2837329"/>
            <a:ext cx="4512988" cy="3317938"/>
          </a:xfrm>
        </p:spPr>
        <p:txBody>
          <a:bodyPr anchor="t">
            <a:normAutofit/>
          </a:bodyPr>
          <a:lstStyle/>
          <a:p>
            <a:r>
              <a:rPr lang="en-US">
                <a:solidFill>
                  <a:srgbClr val="FFFFFF"/>
                </a:solidFill>
              </a:rPr>
              <a:t>We have used 6 different models to classify and predict this dataset and here are the 6 models being used :</a:t>
            </a:r>
          </a:p>
          <a:p>
            <a:pPr lvl="1"/>
            <a:r>
              <a:rPr lang="en-US">
                <a:solidFill>
                  <a:srgbClr val="FFFFFF"/>
                </a:solidFill>
              </a:rPr>
              <a:t>DecisionTreeClassifier</a:t>
            </a:r>
          </a:p>
          <a:p>
            <a:pPr lvl="1"/>
            <a:r>
              <a:rPr lang="en-US">
                <a:solidFill>
                  <a:srgbClr val="FFFFFF"/>
                </a:solidFill>
              </a:rPr>
              <a:t>RandomForestClassifier</a:t>
            </a:r>
          </a:p>
          <a:p>
            <a:pPr lvl="1"/>
            <a:r>
              <a:rPr lang="en-US">
                <a:solidFill>
                  <a:srgbClr val="FFFFFF"/>
                </a:solidFill>
              </a:rPr>
              <a:t>KNeighborsClassifier</a:t>
            </a:r>
          </a:p>
          <a:p>
            <a:pPr lvl="1"/>
            <a:r>
              <a:rPr lang="en-US">
                <a:solidFill>
                  <a:srgbClr val="FFFFFF"/>
                </a:solidFill>
              </a:rPr>
              <a:t>SVC(kernel="linear")</a:t>
            </a:r>
          </a:p>
          <a:p>
            <a:pPr lvl="1"/>
            <a:r>
              <a:rPr lang="en-US">
                <a:solidFill>
                  <a:srgbClr val="FFFFFF"/>
                </a:solidFill>
              </a:rPr>
              <a:t>GaussianNB</a:t>
            </a:r>
          </a:p>
          <a:p>
            <a:pPr lvl="1"/>
            <a:r>
              <a:rPr lang="en-US">
                <a:solidFill>
                  <a:srgbClr val="FFFFFF"/>
                </a:solidFill>
              </a:rPr>
              <a:t>LogisticRegression</a:t>
            </a:r>
          </a:p>
          <a:p>
            <a:pPr marL="457200" lvl="1" indent="0">
              <a:buNone/>
            </a:pPr>
            <a:endParaRPr lang="en-US">
              <a:solidFill>
                <a:srgbClr val="FFFFFF"/>
              </a:solidFill>
            </a:endParaRPr>
          </a:p>
        </p:txBody>
      </p:sp>
    </p:spTree>
    <p:extLst>
      <p:ext uri="{BB962C8B-B14F-4D97-AF65-F5344CB8AC3E}">
        <p14:creationId xmlns:p14="http://schemas.microsoft.com/office/powerpoint/2010/main" val="1608543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14A4-775E-0145-B1AD-8302AE9ECF69}"/>
              </a:ext>
            </a:extLst>
          </p:cNvPr>
          <p:cNvSpPr>
            <a:spLocks noGrp="1"/>
          </p:cNvSpPr>
          <p:nvPr>
            <p:ph type="title"/>
          </p:nvPr>
        </p:nvSpPr>
        <p:spPr>
          <a:xfrm>
            <a:off x="675065" y="609600"/>
            <a:ext cx="2930518" cy="1320800"/>
          </a:xfrm>
        </p:spPr>
        <p:txBody>
          <a:bodyPr anchor="ctr">
            <a:normAutofit/>
          </a:bodyPr>
          <a:lstStyle/>
          <a:p>
            <a:r>
              <a:rPr lang="en-US"/>
              <a:t>Model evaluation</a:t>
            </a:r>
          </a:p>
        </p:txBody>
      </p:sp>
      <p:sp>
        <p:nvSpPr>
          <p:cNvPr id="3" name="Content Placeholder 2">
            <a:extLst>
              <a:ext uri="{FF2B5EF4-FFF2-40B4-BE49-F238E27FC236}">
                <a16:creationId xmlns:a16="http://schemas.microsoft.com/office/drawing/2014/main" id="{1C67B32C-787B-EB42-9E5F-CACCD35C04DF}"/>
              </a:ext>
            </a:extLst>
          </p:cNvPr>
          <p:cNvSpPr>
            <a:spLocks noGrp="1"/>
          </p:cNvSpPr>
          <p:nvPr>
            <p:ph idx="1"/>
          </p:nvPr>
        </p:nvSpPr>
        <p:spPr>
          <a:xfrm>
            <a:off x="671361" y="2160589"/>
            <a:ext cx="2930517" cy="3880773"/>
          </a:xfrm>
        </p:spPr>
        <p:txBody>
          <a:bodyPr>
            <a:normAutofit/>
          </a:bodyPr>
          <a:lstStyle/>
          <a:p>
            <a:r>
              <a:rPr lang="en-US"/>
              <a:t>Let’s see how the model accuracy now :</a:t>
            </a:r>
          </a:p>
          <a:p>
            <a:r>
              <a:rPr lang="en-US"/>
              <a:t>Y-axis defines the True values, whereas the X-axis defines the Predicted values</a:t>
            </a:r>
          </a:p>
          <a:p>
            <a:endParaRPr lang="en-US"/>
          </a:p>
          <a:p>
            <a:pPr marL="0" indent="0">
              <a:buNone/>
            </a:pPr>
            <a:endParaRPr lang="en-US"/>
          </a:p>
        </p:txBody>
      </p:sp>
      <p:pic>
        <p:nvPicPr>
          <p:cNvPr id="7" name="Picture 6" descr="Table&#10;&#10;Description automatically generated">
            <a:extLst>
              <a:ext uri="{FF2B5EF4-FFF2-40B4-BE49-F238E27FC236}">
                <a16:creationId xmlns:a16="http://schemas.microsoft.com/office/drawing/2014/main" id="{83027855-759A-184E-BA37-5FB7F8C25F90}"/>
              </a:ext>
            </a:extLst>
          </p:cNvPr>
          <p:cNvPicPr>
            <a:picLocks noChangeAspect="1"/>
          </p:cNvPicPr>
          <p:nvPr/>
        </p:nvPicPr>
        <p:blipFill>
          <a:blip r:embed="rId2"/>
          <a:stretch>
            <a:fillRect/>
          </a:stretch>
        </p:blipFill>
        <p:spPr>
          <a:xfrm>
            <a:off x="3725071" y="1040525"/>
            <a:ext cx="6096966" cy="1585210"/>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2BAA213F-2DB6-CB48-958F-AAB2AC4799E9}"/>
              </a:ext>
            </a:extLst>
          </p:cNvPr>
          <p:cNvPicPr>
            <a:picLocks noChangeAspect="1"/>
          </p:cNvPicPr>
          <p:nvPr/>
        </p:nvPicPr>
        <p:blipFill>
          <a:blip r:embed="rId3"/>
          <a:stretch>
            <a:fillRect/>
          </a:stretch>
        </p:blipFill>
        <p:spPr>
          <a:xfrm>
            <a:off x="3941379" y="3110781"/>
            <a:ext cx="5334120" cy="3747219"/>
          </a:xfrm>
          <a:prstGeom prst="rect">
            <a:avLst/>
          </a:prstGeom>
        </p:spPr>
      </p:pic>
    </p:spTree>
    <p:extLst>
      <p:ext uri="{BB962C8B-B14F-4D97-AF65-F5344CB8AC3E}">
        <p14:creationId xmlns:p14="http://schemas.microsoft.com/office/powerpoint/2010/main" val="60317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7E03-B1E7-CF43-9DDD-CF82C7BFAFBC}"/>
              </a:ext>
            </a:extLst>
          </p:cNvPr>
          <p:cNvSpPr>
            <a:spLocks noGrp="1"/>
          </p:cNvSpPr>
          <p:nvPr>
            <p:ph type="title"/>
          </p:nvPr>
        </p:nvSpPr>
        <p:spPr>
          <a:xfrm>
            <a:off x="231285" y="263912"/>
            <a:ext cx="11812032" cy="695093"/>
          </a:xfrm>
        </p:spPr>
        <p:txBody>
          <a:bodyPr/>
          <a:lstStyle/>
          <a:p>
            <a:r>
              <a:rPr lang="en-US" dirty="0">
                <a:solidFill>
                  <a:schemeClr val="tx1"/>
                </a:solidFill>
              </a:rPr>
              <a:t>Sneak peak into dataset</a:t>
            </a:r>
          </a:p>
        </p:txBody>
      </p:sp>
      <p:sp>
        <p:nvSpPr>
          <p:cNvPr id="3" name="Content Placeholder 2">
            <a:extLst>
              <a:ext uri="{FF2B5EF4-FFF2-40B4-BE49-F238E27FC236}">
                <a16:creationId xmlns:a16="http://schemas.microsoft.com/office/drawing/2014/main" id="{D082D2A0-BBAE-D54B-84B0-15170221F911}"/>
              </a:ext>
            </a:extLst>
          </p:cNvPr>
          <p:cNvSpPr>
            <a:spLocks noGrp="1"/>
          </p:cNvSpPr>
          <p:nvPr>
            <p:ph idx="1"/>
          </p:nvPr>
        </p:nvSpPr>
        <p:spPr>
          <a:xfrm>
            <a:off x="231285" y="1101223"/>
            <a:ext cx="11812032" cy="5600660"/>
          </a:xfrm>
        </p:spPr>
        <p:txBody>
          <a:bodyPr/>
          <a:lstStyle/>
          <a:p>
            <a:r>
              <a:rPr lang="en-US" dirty="0">
                <a:latin typeface="Calibri" panose="020F0502020204030204" pitchFamily="34" charset="0"/>
                <a:ea typeface="Apple Color Emoji" pitchFamily="2" charset="0"/>
                <a:cs typeface="Calibri" panose="020F0502020204030204" pitchFamily="34" charset="0"/>
              </a:rPr>
              <a:t>The Human Activity Recognition database was built from the recordings of 30 study participants performing activities of daily living (ADL) while carrying a waist-mounted smartphone with embedded inertial sensors. The objective is to classify activities into one of the six activities performed.</a:t>
            </a:r>
          </a:p>
          <a:p>
            <a:r>
              <a:rPr lang="en-US" dirty="0">
                <a:latin typeface="Calibri" panose="020F0502020204030204" pitchFamily="34" charset="0"/>
                <a:ea typeface="Apple Color Emoji" pitchFamily="2" charset="0"/>
                <a:cs typeface="Calibri" panose="020F0502020204030204" pitchFamily="34" charset="0"/>
              </a:rPr>
              <a:t>The experiments have been carried out with a group of 30 volunteers within an age bracket of 19-48 years. Each person performed six activities </a:t>
            </a:r>
            <a:r>
              <a:rPr lang="en-US" sz="1600" dirty="0">
                <a:latin typeface="Calibri" panose="020F0502020204030204" pitchFamily="34" charset="0"/>
                <a:ea typeface="Apple Color Emoji" pitchFamily="2" charset="0"/>
                <a:cs typeface="Calibri" panose="020F0502020204030204" pitchFamily="34" charset="0"/>
              </a:rPr>
              <a:t>(WALKING, WALKING_UPSTAIRS, WALKING_DOWNSTAIRS, SITTING, STANDING, LAYING) </a:t>
            </a:r>
            <a:r>
              <a:rPr lang="en-US" dirty="0">
                <a:latin typeface="Calibri" panose="020F0502020204030204" pitchFamily="34" charset="0"/>
                <a:ea typeface="Apple Color Emoji" pitchFamily="2" charset="0"/>
                <a:cs typeface="Calibri" panose="020F0502020204030204" pitchFamily="34" charset="0"/>
              </a:rPr>
              <a:t>wearing a smartphone </a:t>
            </a:r>
            <a:r>
              <a:rPr lang="en-US" sz="1600" dirty="0">
                <a:latin typeface="Calibri" panose="020F0502020204030204" pitchFamily="34" charset="0"/>
                <a:ea typeface="Apple Color Emoji" pitchFamily="2" charset="0"/>
                <a:cs typeface="Calibri" panose="020F0502020204030204" pitchFamily="34" charset="0"/>
              </a:rPr>
              <a:t>(Samsung Galaxy S II) </a:t>
            </a:r>
            <a:r>
              <a:rPr lang="en-US" dirty="0">
                <a:latin typeface="Calibri" panose="020F0502020204030204" pitchFamily="34" charset="0"/>
                <a:ea typeface="Apple Color Emoji" pitchFamily="2" charset="0"/>
                <a:cs typeface="Calibri" panose="020F0502020204030204" pitchFamily="34" charset="0"/>
              </a:rPr>
              <a:t>on the waist.</a:t>
            </a:r>
          </a:p>
          <a:p>
            <a:r>
              <a:rPr lang="en-US" dirty="0">
                <a:latin typeface="Calibri" panose="020F0502020204030204" pitchFamily="34" charset="0"/>
                <a:ea typeface="Apple Color Emoji" pitchFamily="2" charset="0"/>
                <a:cs typeface="Calibri" panose="020F0502020204030204" pitchFamily="34" charset="0"/>
              </a:rPr>
              <a:t>For each record in the dataset the following is provided:</a:t>
            </a:r>
          </a:p>
          <a:p>
            <a:pPr marL="457200" lvl="1" indent="0">
              <a:buNone/>
            </a:pPr>
            <a:r>
              <a:rPr lang="en-US" dirty="0">
                <a:latin typeface="Calibri" panose="020F0502020204030204" pitchFamily="34" charset="0"/>
                <a:ea typeface="Apple Color Emoji" pitchFamily="2" charset="0"/>
                <a:cs typeface="Calibri" panose="020F0502020204030204" pitchFamily="34" charset="0"/>
              </a:rPr>
              <a:t>- Triaxial acceleration from the accelerometer (total acceleration) and the estimated body acceleration.</a:t>
            </a:r>
          </a:p>
          <a:p>
            <a:pPr marL="457200" lvl="1" indent="0">
              <a:buNone/>
            </a:pPr>
            <a:r>
              <a:rPr lang="en-US" dirty="0">
                <a:latin typeface="Calibri" panose="020F0502020204030204" pitchFamily="34" charset="0"/>
                <a:ea typeface="Apple Color Emoji" pitchFamily="2" charset="0"/>
                <a:cs typeface="Calibri" panose="020F0502020204030204" pitchFamily="34" charset="0"/>
              </a:rPr>
              <a:t>- Triaxial Angular velocity from the gyroscope.</a:t>
            </a:r>
          </a:p>
          <a:p>
            <a:pPr marL="457200" lvl="1" indent="0">
              <a:buNone/>
            </a:pPr>
            <a:r>
              <a:rPr lang="en-US" dirty="0">
                <a:latin typeface="Calibri" panose="020F0502020204030204" pitchFamily="34" charset="0"/>
                <a:ea typeface="Apple Color Emoji" pitchFamily="2" charset="0"/>
                <a:cs typeface="Calibri" panose="020F0502020204030204" pitchFamily="34" charset="0"/>
              </a:rPr>
              <a:t>- A 561-feature vector with time and frequency domain variables.</a:t>
            </a:r>
          </a:p>
          <a:p>
            <a:pPr marL="457200" lvl="1" indent="0">
              <a:buNone/>
            </a:pPr>
            <a:r>
              <a:rPr lang="en-US" dirty="0">
                <a:latin typeface="Calibri" panose="020F0502020204030204" pitchFamily="34" charset="0"/>
                <a:ea typeface="Apple Color Emoji" pitchFamily="2" charset="0"/>
                <a:cs typeface="Calibri" panose="020F0502020204030204" pitchFamily="34" charset="0"/>
              </a:rPr>
              <a:t>- Its activity label. (Target variable)</a:t>
            </a:r>
          </a:p>
          <a:p>
            <a:pPr marL="457200" lvl="1" indent="0">
              <a:buNone/>
            </a:pPr>
            <a:r>
              <a:rPr lang="en-US" dirty="0">
                <a:latin typeface="Calibri" panose="020F0502020204030204" pitchFamily="34" charset="0"/>
                <a:ea typeface="Apple Color Emoji" pitchFamily="2" charset="0"/>
                <a:cs typeface="Calibri" panose="020F0502020204030204" pitchFamily="34" charset="0"/>
              </a:rPr>
              <a:t>- An identifier of the subject who carried out the experiment.</a:t>
            </a:r>
          </a:p>
          <a:p>
            <a:r>
              <a:rPr lang="en-US" sz="1600" dirty="0">
                <a:latin typeface="Calibri" panose="020F0502020204030204" pitchFamily="34" charset="0"/>
                <a:cs typeface="Calibri" panose="020F0502020204030204" pitchFamily="34" charset="0"/>
              </a:rPr>
              <a:t>Data set has 10299 entries and 563 features</a:t>
            </a:r>
          </a:p>
        </p:txBody>
      </p:sp>
    </p:spTree>
    <p:extLst>
      <p:ext uri="{BB962C8B-B14F-4D97-AF65-F5344CB8AC3E}">
        <p14:creationId xmlns:p14="http://schemas.microsoft.com/office/powerpoint/2010/main" val="523418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1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Isosceles Triangle 2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B916D56-869E-7344-9ACE-A3175F741921}"/>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Metrics about the Dataset</a:t>
            </a:r>
          </a:p>
        </p:txBody>
      </p:sp>
      <p:sp>
        <p:nvSpPr>
          <p:cNvPr id="3" name="Content Placeholder 2">
            <a:extLst>
              <a:ext uri="{FF2B5EF4-FFF2-40B4-BE49-F238E27FC236}">
                <a16:creationId xmlns:a16="http://schemas.microsoft.com/office/drawing/2014/main" id="{965905D4-9740-3045-99FB-A3ED445A7025}"/>
              </a:ext>
            </a:extLst>
          </p:cNvPr>
          <p:cNvSpPr>
            <a:spLocks noGrp="1"/>
          </p:cNvSpPr>
          <p:nvPr>
            <p:ph idx="1"/>
          </p:nvPr>
        </p:nvSpPr>
        <p:spPr>
          <a:xfrm>
            <a:off x="673754" y="2160590"/>
            <a:ext cx="3973943" cy="3440110"/>
          </a:xfrm>
        </p:spPr>
        <p:txBody>
          <a:bodyPr>
            <a:normAutofit/>
          </a:bodyPr>
          <a:lstStyle/>
          <a:p>
            <a:r>
              <a:rPr lang="en-US">
                <a:solidFill>
                  <a:schemeClr val="bg1"/>
                </a:solidFill>
              </a:rPr>
              <a:t>Ratio of metrics based on the sensors used in the study :</a:t>
            </a:r>
          </a:p>
          <a:p>
            <a:pPr marL="0" indent="0">
              <a:buNone/>
            </a:pPr>
            <a:r>
              <a:rPr lang="en-US">
                <a:solidFill>
                  <a:schemeClr val="bg1"/>
                </a:solidFill>
              </a:rPr>
              <a:t> </a:t>
            </a:r>
          </a:p>
        </p:txBody>
      </p:sp>
      <p:pic>
        <p:nvPicPr>
          <p:cNvPr id="4" name="Picture 3">
            <a:extLst>
              <a:ext uri="{FF2B5EF4-FFF2-40B4-BE49-F238E27FC236}">
                <a16:creationId xmlns:a16="http://schemas.microsoft.com/office/drawing/2014/main" id="{5E429533-CADB-CD47-9E4E-9537D3A93245}"/>
              </a:ext>
            </a:extLst>
          </p:cNvPr>
          <p:cNvPicPr>
            <a:picLocks noChangeAspect="1"/>
          </p:cNvPicPr>
          <p:nvPr/>
        </p:nvPicPr>
        <p:blipFill>
          <a:blip r:embed="rId2"/>
          <a:stretch>
            <a:fillRect/>
          </a:stretch>
        </p:blipFill>
        <p:spPr>
          <a:xfrm>
            <a:off x="5614657" y="1329683"/>
            <a:ext cx="6038823" cy="4332855"/>
          </a:xfrm>
          <a:prstGeom prst="rect">
            <a:avLst/>
          </a:prstGeom>
        </p:spPr>
      </p:pic>
      <p:sp>
        <p:nvSpPr>
          <p:cNvPr id="43" name="Isosceles Triangle 2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084820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21">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7AAB733-3DF8-6E48-913F-1BC7FB6405BA}"/>
              </a:ext>
            </a:extLst>
          </p:cNvPr>
          <p:cNvSpPr>
            <a:spLocks noGrp="1"/>
          </p:cNvSpPr>
          <p:nvPr>
            <p:ph type="title"/>
          </p:nvPr>
        </p:nvSpPr>
        <p:spPr>
          <a:xfrm>
            <a:off x="1151115" y="4672013"/>
            <a:ext cx="8122885" cy="1087656"/>
          </a:xfrm>
        </p:spPr>
        <p:txBody>
          <a:bodyPr vert="horz" lIns="91440" tIns="45720" rIns="91440" bIns="45720" rtlCol="0" anchor="b">
            <a:normAutofit/>
          </a:bodyPr>
          <a:lstStyle/>
          <a:p>
            <a:r>
              <a:rPr lang="en-US" sz="4800" kern="1200" dirty="0">
                <a:solidFill>
                  <a:schemeClr val="accent1"/>
                </a:solidFill>
                <a:latin typeface="+mj-lt"/>
                <a:ea typeface="+mj-ea"/>
                <a:cs typeface="+mj-cs"/>
              </a:rPr>
              <a:t>Balanced dataset</a:t>
            </a:r>
          </a:p>
        </p:txBody>
      </p:sp>
      <p:sp>
        <p:nvSpPr>
          <p:cNvPr id="8" name="Content Placeholder 7">
            <a:extLst>
              <a:ext uri="{FF2B5EF4-FFF2-40B4-BE49-F238E27FC236}">
                <a16:creationId xmlns:a16="http://schemas.microsoft.com/office/drawing/2014/main" id="{AF6BAA8C-62B8-42D2-AE29-7D4E4A67BA93}"/>
              </a:ext>
            </a:extLst>
          </p:cNvPr>
          <p:cNvSpPr>
            <a:spLocks noGrp="1"/>
          </p:cNvSpPr>
          <p:nvPr>
            <p:ph idx="1"/>
          </p:nvPr>
        </p:nvSpPr>
        <p:spPr>
          <a:xfrm>
            <a:off x="1178869" y="5844555"/>
            <a:ext cx="8192142" cy="611896"/>
          </a:xfrm>
        </p:spPr>
        <p:txBody>
          <a:bodyPr vert="horz" lIns="91440" tIns="45720" rIns="91440" bIns="45720" rtlCol="0" anchor="t">
            <a:normAutofit/>
          </a:bodyPr>
          <a:lstStyle/>
          <a:p>
            <a:pPr marL="0" indent="0">
              <a:lnSpc>
                <a:spcPct val="90000"/>
              </a:lnSpc>
              <a:buNone/>
            </a:pPr>
            <a:r>
              <a:rPr lang="en-US" dirty="0">
                <a:solidFill>
                  <a:schemeClr val="tx1">
                    <a:lumMod val="50000"/>
                    <a:lumOff val="50000"/>
                  </a:schemeClr>
                </a:solidFill>
              </a:rPr>
              <a:t>From the graph we could see that the dataset target variable “ACTIVITY” is more or less balanced.</a:t>
            </a:r>
          </a:p>
        </p:txBody>
      </p:sp>
      <p:pic>
        <p:nvPicPr>
          <p:cNvPr id="4" name="Content Placeholder 3">
            <a:extLst>
              <a:ext uri="{FF2B5EF4-FFF2-40B4-BE49-F238E27FC236}">
                <a16:creationId xmlns:a16="http://schemas.microsoft.com/office/drawing/2014/main" id="{496F4E54-6EBA-E248-9A8F-4F595C4F577D}"/>
              </a:ext>
            </a:extLst>
          </p:cNvPr>
          <p:cNvPicPr>
            <a:picLocks noChangeAspect="1"/>
          </p:cNvPicPr>
          <p:nvPr/>
        </p:nvPicPr>
        <p:blipFill>
          <a:blip r:embed="rId2"/>
          <a:stretch>
            <a:fillRect/>
          </a:stretch>
        </p:blipFill>
        <p:spPr>
          <a:xfrm>
            <a:off x="757605" y="171450"/>
            <a:ext cx="8654929" cy="4500563"/>
          </a:xfrm>
          <a:prstGeom prst="rect">
            <a:avLst/>
          </a:prstGeom>
        </p:spPr>
      </p:pic>
    </p:spTree>
    <p:extLst>
      <p:ext uri="{BB962C8B-B14F-4D97-AF65-F5344CB8AC3E}">
        <p14:creationId xmlns:p14="http://schemas.microsoft.com/office/powerpoint/2010/main" val="41547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04A8A3B-ACD7-2B49-B1CA-5D62551644F4}"/>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Categorizing the activities</a:t>
            </a:r>
          </a:p>
        </p:txBody>
      </p:sp>
      <p:sp>
        <p:nvSpPr>
          <p:cNvPr id="3" name="Content Placeholder 2">
            <a:extLst>
              <a:ext uri="{FF2B5EF4-FFF2-40B4-BE49-F238E27FC236}">
                <a16:creationId xmlns:a16="http://schemas.microsoft.com/office/drawing/2014/main" id="{A378184E-D11F-6045-9DDA-CF91E8A1BE25}"/>
              </a:ext>
            </a:extLst>
          </p:cNvPr>
          <p:cNvSpPr>
            <a:spLocks noGrp="1"/>
          </p:cNvSpPr>
          <p:nvPr>
            <p:ph idx="1"/>
          </p:nvPr>
        </p:nvSpPr>
        <p:spPr>
          <a:xfrm>
            <a:off x="673754" y="2160590"/>
            <a:ext cx="3973943" cy="3440110"/>
          </a:xfrm>
        </p:spPr>
        <p:txBody>
          <a:bodyPr>
            <a:normAutofit/>
          </a:bodyPr>
          <a:lstStyle/>
          <a:p>
            <a:r>
              <a:rPr lang="en-US">
                <a:solidFill>
                  <a:schemeClr val="bg1"/>
                </a:solidFill>
              </a:rPr>
              <a:t>From the graph, we could infer that using the “Body Acceleration Magnitude – Mean()” metric, there is a clear distinction between the Static (SITTING, STANDING and LAYING) and Dynamic (WALKING, UPSTAIRS, DOWNSTAIRS) activities.</a:t>
            </a:r>
          </a:p>
          <a:p>
            <a:endParaRPr lang="en-US">
              <a:solidFill>
                <a:schemeClr val="bg1"/>
              </a:solidFill>
            </a:endParaRPr>
          </a:p>
        </p:txBody>
      </p:sp>
      <p:pic>
        <p:nvPicPr>
          <p:cNvPr id="4" name="Picture 3" descr="Chart, line chart&#10;&#10;Description automatically generated">
            <a:extLst>
              <a:ext uri="{FF2B5EF4-FFF2-40B4-BE49-F238E27FC236}">
                <a16:creationId xmlns:a16="http://schemas.microsoft.com/office/drawing/2014/main" id="{6BC9D8AD-B72E-E248-B47C-2A4EB67D931B}"/>
              </a:ext>
            </a:extLst>
          </p:cNvPr>
          <p:cNvPicPr>
            <a:picLocks noChangeAspect="1"/>
          </p:cNvPicPr>
          <p:nvPr/>
        </p:nvPicPr>
        <p:blipFill>
          <a:blip r:embed="rId2"/>
          <a:stretch>
            <a:fillRect/>
          </a:stretch>
        </p:blipFill>
        <p:spPr>
          <a:xfrm>
            <a:off x="6096001" y="1667524"/>
            <a:ext cx="5143500" cy="3510437"/>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389279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EB8BA-50AB-344A-AD18-DFDC0C2A2B30}"/>
              </a:ext>
            </a:extLst>
          </p:cNvPr>
          <p:cNvSpPr>
            <a:spLocks noGrp="1"/>
          </p:cNvSpPr>
          <p:nvPr>
            <p:ph type="title"/>
          </p:nvPr>
        </p:nvSpPr>
        <p:spPr>
          <a:xfrm>
            <a:off x="675065" y="609600"/>
            <a:ext cx="2930518" cy="1320800"/>
          </a:xfrm>
        </p:spPr>
        <p:txBody>
          <a:bodyPr anchor="ctr">
            <a:normAutofit/>
          </a:bodyPr>
          <a:lstStyle/>
          <a:p>
            <a:r>
              <a:rPr lang="en-US" dirty="0"/>
              <a:t>Distinguish the activity</a:t>
            </a:r>
          </a:p>
        </p:txBody>
      </p:sp>
      <p:sp>
        <p:nvSpPr>
          <p:cNvPr id="3" name="Content Placeholder 2">
            <a:extLst>
              <a:ext uri="{FF2B5EF4-FFF2-40B4-BE49-F238E27FC236}">
                <a16:creationId xmlns:a16="http://schemas.microsoft.com/office/drawing/2014/main" id="{53B6B761-B572-744C-830F-B9B82293DFBD}"/>
              </a:ext>
            </a:extLst>
          </p:cNvPr>
          <p:cNvSpPr>
            <a:spLocks noGrp="1"/>
          </p:cNvSpPr>
          <p:nvPr>
            <p:ph idx="1"/>
          </p:nvPr>
        </p:nvSpPr>
        <p:spPr>
          <a:xfrm>
            <a:off x="671361" y="2160589"/>
            <a:ext cx="2930517" cy="3880773"/>
          </a:xfrm>
        </p:spPr>
        <p:txBody>
          <a:bodyPr>
            <a:normAutofit/>
          </a:bodyPr>
          <a:lstStyle/>
          <a:p>
            <a:r>
              <a:rPr lang="en-US" dirty="0"/>
              <a:t>In order to distinguish one among various activities, we have picked up the metrics, which can help distinguish the activity as shown below :</a:t>
            </a:r>
          </a:p>
          <a:p>
            <a:endParaRPr lang="en-US" dirty="0"/>
          </a:p>
        </p:txBody>
      </p:sp>
      <p:pic>
        <p:nvPicPr>
          <p:cNvPr id="5" name="Picture 4">
            <a:extLst>
              <a:ext uri="{FF2B5EF4-FFF2-40B4-BE49-F238E27FC236}">
                <a16:creationId xmlns:a16="http://schemas.microsoft.com/office/drawing/2014/main" id="{DF5BAF0F-B21E-664B-A352-154EAAEB6CBE}"/>
              </a:ext>
            </a:extLst>
          </p:cNvPr>
          <p:cNvPicPr>
            <a:picLocks noChangeAspect="1"/>
          </p:cNvPicPr>
          <p:nvPr/>
        </p:nvPicPr>
        <p:blipFill>
          <a:blip r:embed="rId2"/>
          <a:stretch>
            <a:fillRect/>
          </a:stretch>
        </p:blipFill>
        <p:spPr>
          <a:xfrm>
            <a:off x="3601878" y="609600"/>
            <a:ext cx="5756435" cy="2774389"/>
          </a:xfrm>
          <a:prstGeom prst="rect">
            <a:avLst/>
          </a:prstGeom>
        </p:spPr>
      </p:pic>
      <p:pic>
        <p:nvPicPr>
          <p:cNvPr id="4" name="Picture 3">
            <a:extLst>
              <a:ext uri="{FF2B5EF4-FFF2-40B4-BE49-F238E27FC236}">
                <a16:creationId xmlns:a16="http://schemas.microsoft.com/office/drawing/2014/main" id="{44C66BF4-A32E-B242-9C88-92002C27936A}"/>
              </a:ext>
            </a:extLst>
          </p:cNvPr>
          <p:cNvPicPr>
            <a:picLocks noChangeAspect="1"/>
          </p:cNvPicPr>
          <p:nvPr/>
        </p:nvPicPr>
        <p:blipFill>
          <a:blip r:embed="rId3"/>
          <a:stretch>
            <a:fillRect/>
          </a:stretch>
        </p:blipFill>
        <p:spPr>
          <a:xfrm>
            <a:off x="3601878" y="3439020"/>
            <a:ext cx="5899310" cy="2857393"/>
          </a:xfrm>
          <a:prstGeom prst="rect">
            <a:avLst/>
          </a:prstGeom>
        </p:spPr>
      </p:pic>
    </p:spTree>
    <p:extLst>
      <p:ext uri="{BB962C8B-B14F-4D97-AF65-F5344CB8AC3E}">
        <p14:creationId xmlns:p14="http://schemas.microsoft.com/office/powerpoint/2010/main" val="245803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DED235C-AC32-2B43-8867-038B6B450E07}"/>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Dimensionality reduction</a:t>
            </a:r>
          </a:p>
        </p:txBody>
      </p:sp>
      <p:sp>
        <p:nvSpPr>
          <p:cNvPr id="3" name="Content Placeholder 2">
            <a:extLst>
              <a:ext uri="{FF2B5EF4-FFF2-40B4-BE49-F238E27FC236}">
                <a16:creationId xmlns:a16="http://schemas.microsoft.com/office/drawing/2014/main" id="{591D4634-C7F9-BA48-BAEA-0AD552228358}"/>
              </a:ext>
            </a:extLst>
          </p:cNvPr>
          <p:cNvSpPr>
            <a:spLocks noGrp="1"/>
          </p:cNvSpPr>
          <p:nvPr>
            <p:ph idx="1"/>
          </p:nvPr>
        </p:nvSpPr>
        <p:spPr>
          <a:xfrm>
            <a:off x="673754" y="2160590"/>
            <a:ext cx="3973943" cy="3440110"/>
          </a:xfrm>
        </p:spPr>
        <p:txBody>
          <a:bodyPr>
            <a:normAutofit/>
          </a:bodyPr>
          <a:lstStyle/>
          <a:p>
            <a:r>
              <a:rPr lang="en-US">
                <a:solidFill>
                  <a:schemeClr val="bg1"/>
                </a:solidFill>
              </a:rPr>
              <a:t>We know that there are 562 features to predict the Activity, its been quite huge number of parameters and hence we have done dimensionality reduction using PCA and reduce the features to finally 69 having 95% of variance explained.</a:t>
            </a:r>
          </a:p>
          <a:p>
            <a:endParaRPr lang="en-US">
              <a:solidFill>
                <a:schemeClr val="bg1"/>
              </a:solidFill>
            </a:endParaRPr>
          </a:p>
        </p:txBody>
      </p:sp>
      <p:pic>
        <p:nvPicPr>
          <p:cNvPr id="4" name="Picture 3">
            <a:extLst>
              <a:ext uri="{FF2B5EF4-FFF2-40B4-BE49-F238E27FC236}">
                <a16:creationId xmlns:a16="http://schemas.microsoft.com/office/drawing/2014/main" id="{73E3B696-BA95-8B46-9BB9-4F1F9C89D672}"/>
              </a:ext>
            </a:extLst>
          </p:cNvPr>
          <p:cNvPicPr>
            <a:picLocks noChangeAspect="1"/>
          </p:cNvPicPr>
          <p:nvPr/>
        </p:nvPicPr>
        <p:blipFill>
          <a:blip r:embed="rId2"/>
          <a:stretch>
            <a:fillRect/>
          </a:stretch>
        </p:blipFill>
        <p:spPr>
          <a:xfrm>
            <a:off x="5550553" y="1583596"/>
            <a:ext cx="6421816" cy="3788870"/>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4492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A1718-E5E3-7A42-939D-ED8EBB6C6F5B}"/>
              </a:ext>
            </a:extLst>
          </p:cNvPr>
          <p:cNvSpPr>
            <a:spLocks noGrp="1"/>
          </p:cNvSpPr>
          <p:nvPr>
            <p:ph type="title"/>
          </p:nvPr>
        </p:nvSpPr>
        <p:spPr>
          <a:xfrm>
            <a:off x="677334" y="609600"/>
            <a:ext cx="8596668" cy="1320800"/>
          </a:xfrm>
        </p:spPr>
        <p:txBody>
          <a:bodyPr anchor="t">
            <a:normAutofit/>
          </a:bodyPr>
          <a:lstStyle/>
          <a:p>
            <a:r>
              <a:rPr lang="en-US" dirty="0"/>
              <a:t>Visualizing the Activity clusters</a:t>
            </a:r>
          </a:p>
        </p:txBody>
      </p:sp>
      <p:sp>
        <p:nvSpPr>
          <p:cNvPr id="3" name="Content Placeholder 2">
            <a:extLst>
              <a:ext uri="{FF2B5EF4-FFF2-40B4-BE49-F238E27FC236}">
                <a16:creationId xmlns:a16="http://schemas.microsoft.com/office/drawing/2014/main" id="{7B1722A4-5FB2-B247-A197-093A571842F7}"/>
              </a:ext>
            </a:extLst>
          </p:cNvPr>
          <p:cNvSpPr>
            <a:spLocks noGrp="1"/>
          </p:cNvSpPr>
          <p:nvPr>
            <p:ph idx="1"/>
          </p:nvPr>
        </p:nvSpPr>
        <p:spPr>
          <a:xfrm>
            <a:off x="7679312" y="2175207"/>
            <a:ext cx="3164901" cy="3411206"/>
          </a:xfrm>
        </p:spPr>
        <p:txBody>
          <a:bodyPr>
            <a:normAutofit/>
          </a:bodyPr>
          <a:lstStyle/>
          <a:p>
            <a:r>
              <a:rPr lang="en-US" dirty="0"/>
              <a:t>We have used TSNE model to visualize the &gt;3D features in 2D space. Here are the activity clusters </a:t>
            </a:r>
          </a:p>
          <a:p>
            <a:endParaRPr lang="en-US" dirty="0"/>
          </a:p>
        </p:txBody>
      </p:sp>
      <p:pic>
        <p:nvPicPr>
          <p:cNvPr id="4" name="Picture 3">
            <a:extLst>
              <a:ext uri="{FF2B5EF4-FFF2-40B4-BE49-F238E27FC236}">
                <a16:creationId xmlns:a16="http://schemas.microsoft.com/office/drawing/2014/main" id="{6F501FF9-D71F-8D48-9720-4692EEBFCAB3}"/>
              </a:ext>
            </a:extLst>
          </p:cNvPr>
          <p:cNvPicPr>
            <a:picLocks noChangeAspect="1"/>
          </p:cNvPicPr>
          <p:nvPr/>
        </p:nvPicPr>
        <p:blipFill rotWithShape="1">
          <a:blip r:embed="rId3"/>
          <a:srcRect l="4153" r="4346" b="-1"/>
          <a:stretch/>
        </p:blipFill>
        <p:spPr>
          <a:xfrm>
            <a:off x="677334" y="1598960"/>
            <a:ext cx="6816542" cy="4649440"/>
          </a:xfrm>
          <a:prstGeom prst="rect">
            <a:avLst/>
          </a:prstGeom>
        </p:spPr>
      </p:pic>
    </p:spTree>
    <p:extLst>
      <p:ext uri="{BB962C8B-B14F-4D97-AF65-F5344CB8AC3E}">
        <p14:creationId xmlns:p14="http://schemas.microsoft.com/office/powerpoint/2010/main" val="472772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E064F19-3082-5248-AC55-2A8C6368A6C1}"/>
              </a:ext>
            </a:extLst>
          </p:cNvPr>
          <p:cNvSpPr>
            <a:spLocks noGrp="1"/>
          </p:cNvSpPr>
          <p:nvPr>
            <p:ph type="title"/>
          </p:nvPr>
        </p:nvSpPr>
        <p:spPr>
          <a:xfrm>
            <a:off x="673754" y="643467"/>
            <a:ext cx="4203045" cy="1375608"/>
          </a:xfrm>
        </p:spPr>
        <p:txBody>
          <a:bodyPr anchor="ctr">
            <a:normAutofit/>
          </a:bodyPr>
          <a:lstStyle/>
          <a:p>
            <a:pPr>
              <a:lnSpc>
                <a:spcPct val="90000"/>
              </a:lnSpc>
            </a:pPr>
            <a:r>
              <a:rPr lang="en-US" sz="3100">
                <a:solidFill>
                  <a:schemeClr val="bg1"/>
                </a:solidFill>
              </a:rPr>
              <a:t>Determining the participant Activity pattern</a:t>
            </a:r>
          </a:p>
        </p:txBody>
      </p:sp>
      <p:sp>
        <p:nvSpPr>
          <p:cNvPr id="8" name="Content Placeholder 7">
            <a:extLst>
              <a:ext uri="{FF2B5EF4-FFF2-40B4-BE49-F238E27FC236}">
                <a16:creationId xmlns:a16="http://schemas.microsoft.com/office/drawing/2014/main" id="{9EDE8418-3525-4E54-9BE5-D5EFBBB53B59}"/>
              </a:ext>
            </a:extLst>
          </p:cNvPr>
          <p:cNvSpPr>
            <a:spLocks noGrp="1"/>
          </p:cNvSpPr>
          <p:nvPr>
            <p:ph idx="1"/>
          </p:nvPr>
        </p:nvSpPr>
        <p:spPr>
          <a:xfrm>
            <a:off x="673754" y="2160590"/>
            <a:ext cx="3470177" cy="3440110"/>
          </a:xfrm>
        </p:spPr>
        <p:txBody>
          <a:bodyPr>
            <a:normAutofit/>
          </a:bodyPr>
          <a:lstStyle/>
          <a:p>
            <a:r>
              <a:rPr lang="en-US" dirty="0">
                <a:solidFill>
                  <a:schemeClr val="bg1"/>
                </a:solidFill>
              </a:rPr>
              <a:t>We have determined the activity pattern for all the 30 participants as shown in the graph.</a:t>
            </a:r>
          </a:p>
          <a:p>
            <a:r>
              <a:rPr lang="en-US" dirty="0">
                <a:solidFill>
                  <a:schemeClr val="bg1"/>
                </a:solidFill>
              </a:rPr>
              <a:t>The one you are seeing on the right is the “LAYING” activity pattern for all the participants.</a:t>
            </a:r>
          </a:p>
        </p:txBody>
      </p:sp>
      <p:pic>
        <p:nvPicPr>
          <p:cNvPr id="4" name="Content Placeholder 3">
            <a:extLst>
              <a:ext uri="{FF2B5EF4-FFF2-40B4-BE49-F238E27FC236}">
                <a16:creationId xmlns:a16="http://schemas.microsoft.com/office/drawing/2014/main" id="{9ADFA12A-AAEA-B943-817B-DC44E7E40FE5}"/>
              </a:ext>
            </a:extLst>
          </p:cNvPr>
          <p:cNvPicPr>
            <a:picLocks noChangeAspect="1"/>
          </p:cNvPicPr>
          <p:nvPr/>
        </p:nvPicPr>
        <p:blipFill>
          <a:blip r:embed="rId2"/>
          <a:stretch>
            <a:fillRect/>
          </a:stretch>
        </p:blipFill>
        <p:spPr>
          <a:xfrm>
            <a:off x="5464821" y="1629103"/>
            <a:ext cx="6377763" cy="3571546"/>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5847746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476</Words>
  <Application>Microsoft Macintosh PowerPoint</Application>
  <PresentationFormat>Widescreen</PresentationFormat>
  <Paragraphs>40</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Human Activity Recognition -Sukruth H V</vt:lpstr>
      <vt:lpstr>Sneak peak into dataset</vt:lpstr>
      <vt:lpstr>Metrics about the Dataset</vt:lpstr>
      <vt:lpstr>Balanced dataset</vt:lpstr>
      <vt:lpstr>Categorizing the activities</vt:lpstr>
      <vt:lpstr>Distinguish the activity</vt:lpstr>
      <vt:lpstr>Dimensionality reduction</vt:lpstr>
      <vt:lpstr>Visualizing the Activity clusters</vt:lpstr>
      <vt:lpstr>Determining the participant Activity pattern</vt:lpstr>
      <vt:lpstr>Models</vt:lpstr>
      <vt:lpstr>Model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Activity Recognition -Sukruth H V</dc:title>
  <dc:creator>Sukruth Shetty</dc:creator>
  <cp:lastModifiedBy>Sukruth Shetty</cp:lastModifiedBy>
  <cp:revision>2</cp:revision>
  <dcterms:created xsi:type="dcterms:W3CDTF">2020-10-26T13:22:06Z</dcterms:created>
  <dcterms:modified xsi:type="dcterms:W3CDTF">2020-10-26T13:33:48Z</dcterms:modified>
</cp:coreProperties>
</file>