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9"/>
  </p:notesMasterIdLst>
  <p:sldIdLst>
    <p:sldId id="275" r:id="rId2"/>
    <p:sldId id="276" r:id="rId3"/>
    <p:sldId id="277" r:id="rId4"/>
    <p:sldId id="282" r:id="rId5"/>
    <p:sldId id="278" r:id="rId6"/>
    <p:sldId id="297" r:id="rId7"/>
    <p:sldId id="298" r:id="rId8"/>
    <p:sldId id="283" r:id="rId9"/>
    <p:sldId id="287" r:id="rId10"/>
    <p:sldId id="289" r:id="rId11"/>
    <p:sldId id="288" r:id="rId12"/>
    <p:sldId id="286" r:id="rId13"/>
    <p:sldId id="290" r:id="rId14"/>
    <p:sldId id="291" r:id="rId15"/>
    <p:sldId id="293" r:id="rId16"/>
    <p:sldId id="295" r:id="rId17"/>
    <p:sldId id="294" r:id="rId18"/>
    <p:sldId id="296" r:id="rId19"/>
    <p:sldId id="299" r:id="rId20"/>
    <p:sldId id="280" r:id="rId21"/>
    <p:sldId id="281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284" r:id="rId34"/>
    <p:sldId id="313" r:id="rId35"/>
    <p:sldId id="322" r:id="rId36"/>
    <p:sldId id="311" r:id="rId37"/>
    <p:sldId id="312" r:id="rId38"/>
    <p:sldId id="314" r:id="rId39"/>
    <p:sldId id="315" r:id="rId40"/>
    <p:sldId id="316" r:id="rId41"/>
    <p:sldId id="318" r:id="rId42"/>
    <p:sldId id="324" r:id="rId43"/>
    <p:sldId id="325" r:id="rId44"/>
    <p:sldId id="326" r:id="rId45"/>
    <p:sldId id="327" r:id="rId46"/>
    <p:sldId id="328" r:id="rId47"/>
    <p:sldId id="331" r:id="rId48"/>
    <p:sldId id="329" r:id="rId49"/>
    <p:sldId id="332" r:id="rId50"/>
    <p:sldId id="323" r:id="rId51"/>
    <p:sldId id="330" r:id="rId52"/>
    <p:sldId id="334" r:id="rId53"/>
    <p:sldId id="333" r:id="rId54"/>
    <p:sldId id="336" r:id="rId55"/>
    <p:sldId id="321" r:id="rId56"/>
    <p:sldId id="335" r:id="rId57"/>
    <p:sldId id="279" r:id="rId58"/>
  </p:sldIdLst>
  <p:sldSz cx="9144000" cy="5715000" type="screen16x10"/>
  <p:notesSz cx="6858000" cy="9144000"/>
  <p:defaultTextStyle>
    <a:defPPr>
      <a:defRPr lang="en-US"/>
    </a:defPPr>
    <a:lvl1pPr marL="0" algn="l" defTabSz="914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6" algn="l" defTabSz="914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5" algn="l" defTabSz="914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914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3" algn="l" defTabSz="914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1" algn="l" defTabSz="914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49" algn="l" defTabSz="914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8" algn="l" defTabSz="914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064A2"/>
    <a:srgbClr val="FEF998"/>
    <a:srgbClr val="FFFF99"/>
    <a:srgbClr val="FFFFCC"/>
    <a:srgbClr val="336699"/>
    <a:srgbClr val="CAC002"/>
    <a:srgbClr val="D1F169"/>
    <a:srgbClr val="FFFFFF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7" autoAdjust="0"/>
  </p:normalViewPr>
  <p:slideViewPr>
    <p:cSldViewPr>
      <p:cViewPr>
        <p:scale>
          <a:sx n="100" d="100"/>
          <a:sy n="100" d="100"/>
        </p:scale>
        <p:origin x="-294" y="-52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368CB-17DA-4AF5-AF28-99A0F5A431F6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F5183-3785-4873-982F-93ACED7EC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6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1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1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5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3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B2DD-36F3-4105-9D7F-23E10A81F6E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5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38FC-E7AC-4EB6-8CE9-AA2474D9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vagrantup.com/boxes/searc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-Yeh/docker-enabled-vagrant.gi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omparison_of_platform_virtualization_softwar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xplore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cker.io/docs/provisioners/index.html" TargetMode="External"/><Relationship Id="rId3" Type="http://schemas.openxmlformats.org/officeDocument/2006/relationships/hyperlink" Target="https://en.wikipedia.org/wiki/Comparison_of_platform_virtualization_software" TargetMode="External"/><Relationship Id="rId7" Type="http://schemas.openxmlformats.org/officeDocument/2006/relationships/hyperlink" Target="https://www.vagrantup.com/intro/index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peakerdeck.com/julienphalip/boosting-teamwork-using-vagrant" TargetMode="External"/><Relationship Id="rId5" Type="http://schemas.openxmlformats.org/officeDocument/2006/relationships/hyperlink" Target="http://www.intigua.com/blog/puppet-vs.-chef-vs.-ansible-vs.-saltstack" TargetMode="External"/><Relationship Id="rId4" Type="http://schemas.openxmlformats.org/officeDocument/2006/relationships/hyperlink" Target="https://www.slideshare.net/mhajibaba/cloud-computing-principles-and-paradigms-5-virtual-machines-provisioning-and-migration-services" TargetMode="External"/><Relationship Id="rId9" Type="http://schemas.openxmlformats.org/officeDocument/2006/relationships/hyperlink" Target="https://blog.codeship.com/running-mean-web-application-docker-containers-aw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bui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15" descr="Image result for docker compose"/>
          <p:cNvSpPr>
            <a:spLocks noChangeAspect="1" noChangeArrowheads="1"/>
          </p:cNvSpPr>
          <p:nvPr/>
        </p:nvSpPr>
        <p:spPr bwMode="auto">
          <a:xfrm>
            <a:off x="155575" y="-2849563"/>
            <a:ext cx="7134225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19100"/>
            <a:ext cx="3057525" cy="472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itle 1"/>
          <p:cNvSpPr>
            <a:spLocks noGrp="1"/>
          </p:cNvSpPr>
          <p:nvPr/>
        </p:nvSpPr>
        <p:spPr>
          <a:xfrm>
            <a:off x="3722687" y="485775"/>
            <a:ext cx="4945063" cy="977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Intro to Virtual Machine and Docker</a:t>
            </a:r>
            <a:endParaRPr lang="en-US" sz="3200" dirty="0"/>
          </a:p>
        </p:txBody>
      </p:sp>
      <p:sp>
        <p:nvSpPr>
          <p:cNvPr id="45" name="Text Placeholder 5"/>
          <p:cNvSpPr>
            <a:spLocks noGrp="1"/>
          </p:cNvSpPr>
          <p:nvPr/>
        </p:nvSpPr>
        <p:spPr>
          <a:xfrm>
            <a:off x="3737768" y="4381500"/>
            <a:ext cx="2053432" cy="99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58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8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8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8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88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Sukrut Wagh</a:t>
            </a:r>
            <a:endParaRPr lang="en-US" sz="2000" dirty="0"/>
          </a:p>
          <a:p>
            <a:r>
              <a:rPr lang="en-US" sz="1400" dirty="0" smtClean="0"/>
              <a:t>TECHNOLOGIST/ARCHITECT</a:t>
            </a:r>
            <a:r>
              <a:rPr lang="en-US" sz="1400" dirty="0" smtClean="0"/>
              <a:t>, ZYCUS</a:t>
            </a: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7" y="5067300"/>
            <a:ext cx="5730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itle 1"/>
          <p:cNvSpPr>
            <a:spLocks noGrp="1"/>
          </p:cNvSpPr>
          <p:nvPr/>
        </p:nvSpPr>
        <p:spPr>
          <a:xfrm>
            <a:off x="3684587" y="2122488"/>
            <a:ext cx="4945063" cy="977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Target Audience: Developer Friends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1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Create a vagrant project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1562100"/>
            <a:ext cx="3657600" cy="213360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33400" y="876300"/>
            <a:ext cx="807720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914279" lvl="1" indent="-457200">
              <a:buFont typeface="+mj-lt"/>
              <a:buAutoNum type="arabicPeriod"/>
            </a:pPr>
            <a:r>
              <a:rPr lang="en-US" sz="1600" b="1" cap="all" dirty="0" smtClean="0">
                <a:solidFill>
                  <a:schemeClr val="accent6"/>
                </a:solidFill>
              </a:rPr>
              <a:t>Create an vagrant project and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vagrantfile</a:t>
            </a:r>
            <a:endParaRPr lang="en-US" sz="1600" b="1" cap="all" dirty="0" smtClean="0">
              <a:solidFill>
                <a:schemeClr val="accent6"/>
              </a:solidFill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957387"/>
            <a:ext cx="28670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38387"/>
            <a:ext cx="27241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19387"/>
            <a:ext cx="2800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3133725"/>
            <a:ext cx="1352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Vagrant file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901869"/>
            <a:ext cx="807720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914279" lvl="1" indent="-457200">
              <a:buFont typeface="+mj-lt"/>
              <a:buAutoNum type="arabicPeriod" startAt="2"/>
            </a:pPr>
            <a:r>
              <a:rPr lang="en-US" sz="1600" b="1" cap="all" dirty="0" smtClean="0">
                <a:solidFill>
                  <a:schemeClr val="accent6"/>
                </a:solidFill>
              </a:rPr>
              <a:t>Vagrant file – quick peek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1"/>
            <a:ext cx="3733800" cy="2219936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6" name="Picture 2" descr="Image result for packer and vagrant work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82859"/>
            <a:ext cx="4250494" cy="2241641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Add vm image / box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876300"/>
            <a:ext cx="8077200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914279" lvl="1" indent="-457200">
              <a:buFont typeface="+mj-lt"/>
              <a:buAutoNum type="arabicPeriod" startAt="3"/>
            </a:pPr>
            <a:r>
              <a:rPr lang="en-US" sz="1600" b="1" cap="all" dirty="0" smtClean="0">
                <a:solidFill>
                  <a:schemeClr val="accent6"/>
                </a:solidFill>
              </a:rPr>
              <a:t>Add an base vm image (box)</a:t>
            </a:r>
          </a:p>
          <a:p>
            <a:pPr marL="1371356" lvl="2" indent="-45720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From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vargant</a:t>
            </a:r>
            <a:r>
              <a:rPr lang="en-US" sz="1600" b="1" cap="all" dirty="0">
                <a:solidFill>
                  <a:schemeClr val="accent6"/>
                </a:solidFill>
              </a:rPr>
              <a:t> cloud - </a:t>
            </a:r>
            <a:r>
              <a:rPr lang="en-US" sz="1600" b="1" cap="all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600" b="1" cap="all" dirty="0" smtClean="0">
                <a:solidFill>
                  <a:schemeClr val="accent6"/>
                </a:solidFill>
                <a:hlinkClick r:id="rId3"/>
              </a:rPr>
              <a:t>app.vagrantup.com/boxes/search</a:t>
            </a:r>
            <a:r>
              <a:rPr lang="en-US" sz="1600" b="1" cap="all" dirty="0" smtClean="0">
                <a:solidFill>
                  <a:schemeClr val="accent6"/>
                </a:solidFill>
              </a:rPr>
              <a:t> </a:t>
            </a:r>
          </a:p>
          <a:p>
            <a:pPr marL="1371356" lvl="2" indent="-45720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downloaded image from vendor website</a:t>
            </a:r>
          </a:p>
        </p:txBody>
      </p: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9300"/>
            <a:ext cx="7924800" cy="3429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56" y="2781300"/>
            <a:ext cx="4697944" cy="25336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Use the box in your project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619500"/>
            <a:ext cx="807720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914279" lvl="1" indent="-457200">
              <a:buFont typeface="+mj-lt"/>
              <a:buAutoNum type="arabicPeriod" startAt="5"/>
            </a:pPr>
            <a:r>
              <a:rPr lang="en-US" sz="1600" b="1" cap="all" dirty="0" smtClean="0">
                <a:solidFill>
                  <a:schemeClr val="accent6"/>
                </a:solidFill>
              </a:rPr>
              <a:t>Use the box in the project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24350"/>
            <a:ext cx="5791200" cy="7429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952500"/>
            <a:ext cx="807720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914279" lvl="1" indent="-457200">
              <a:buFont typeface="+mj-lt"/>
              <a:buAutoNum type="arabicPeriod" startAt="4"/>
            </a:pPr>
            <a:r>
              <a:rPr lang="en-US" sz="1600" b="1" cap="all" dirty="0" smtClean="0">
                <a:solidFill>
                  <a:schemeClr val="accent6"/>
                </a:solidFill>
              </a:rPr>
              <a:t>List boxes</a:t>
            </a: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714500"/>
            <a:ext cx="7848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3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Boot the VM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952500"/>
            <a:ext cx="807720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914279" lvl="1" indent="-457200">
              <a:buFont typeface="+mj-lt"/>
              <a:buAutoNum type="arabicPeriod" startAt="6"/>
            </a:pPr>
            <a:r>
              <a:rPr lang="en-US" sz="1600" b="1" cap="all" dirty="0" smtClean="0">
                <a:solidFill>
                  <a:schemeClr val="accent6"/>
                </a:solidFill>
              </a:rPr>
              <a:t>Start the box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9225"/>
            <a:ext cx="8077200" cy="42862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Work with vm from </a:t>
            </a:r>
            <a:r>
              <a:rPr lang="en-US" sz="2000" b="1" cap="all" dirty="0" err="1" smtClean="0">
                <a:solidFill>
                  <a:schemeClr val="bg1"/>
                </a:solidFill>
              </a:rPr>
              <a:t>virtualbox</a:t>
            </a:r>
            <a:r>
              <a:rPr lang="en-US" sz="2000" b="1" cap="all" dirty="0" smtClean="0">
                <a:solidFill>
                  <a:schemeClr val="bg1"/>
                </a:solidFill>
              </a:rPr>
              <a:t> manager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952500"/>
            <a:ext cx="807720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914279" lvl="1" indent="-457200">
              <a:buFont typeface="+mj-lt"/>
              <a:buAutoNum type="arabicPeriod" startAt="6"/>
            </a:pPr>
            <a:r>
              <a:rPr lang="en-US" sz="1600" b="1" cap="all" dirty="0" smtClean="0">
                <a:solidFill>
                  <a:schemeClr val="accent6"/>
                </a:solidFill>
              </a:rPr>
              <a:t>Virtualbox manager</a:t>
            </a:r>
            <a:endParaRPr lang="en-US" sz="1600" b="1" cap="all" dirty="0" smtClean="0">
              <a:solidFill>
                <a:schemeClr val="accent6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9700"/>
            <a:ext cx="8096250" cy="4111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3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Try these next </a:t>
            </a:r>
            <a:r>
              <a:rPr lang="en-US" sz="2000" b="1" cap="all" dirty="0" smtClean="0">
                <a:solidFill>
                  <a:schemeClr val="bg1"/>
                </a:solidFill>
              </a:rPr>
              <a:t>steps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952500"/>
            <a:ext cx="8077200" cy="1323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b="1" cap="all" dirty="0" smtClean="0">
              <a:solidFill>
                <a:schemeClr val="accent6"/>
              </a:solidFill>
            </a:endParaRPr>
          </a:p>
          <a:p>
            <a:pPr marL="799979" lvl="1" indent="-342900">
              <a:buFont typeface="+mj-lt"/>
              <a:buAutoNum type="arabicPeriod"/>
            </a:pPr>
            <a:r>
              <a:rPr lang="en-US" sz="1600" b="1" cap="all" dirty="0" smtClean="0">
                <a:solidFill>
                  <a:schemeClr val="accent6"/>
                </a:solidFill>
              </a:rPr>
              <a:t>Add a provisioning step using any – shell,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ansible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chef, puppet, etc.</a:t>
            </a:r>
          </a:p>
          <a:p>
            <a:pPr marL="799979" lvl="1" indent="-342900">
              <a:buFont typeface="+mj-lt"/>
              <a:buAutoNum type="arabicPeriod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799979" lvl="1" indent="-342900">
              <a:buFont typeface="+mj-lt"/>
              <a:buAutoNum type="arabicPeriod"/>
            </a:pPr>
            <a:r>
              <a:rPr lang="en-US" sz="1600" b="1" cap="all" dirty="0" smtClean="0">
                <a:solidFill>
                  <a:schemeClr val="accent6"/>
                </a:solidFill>
              </a:rPr>
              <a:t>Provision a web server – apache http,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nginx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etc</a:t>
            </a:r>
          </a:p>
          <a:p>
            <a:pPr marL="799979" lvl="1" indent="-342900">
              <a:buFont typeface="+mj-lt"/>
              <a:buAutoNum type="arabicPeriod"/>
            </a:pPr>
            <a:endParaRPr lang="en-US" sz="1600" b="1" cap="all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Some benefits of using vagrant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00100"/>
            <a:ext cx="8382000" cy="35394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Provision any vmm provider –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virtualbox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vmware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aws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etc.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Use any vm provisioners –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ansible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chef, puppet, salt, etc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Single configuration controller –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vagrantfile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Consistent/same configurations applied across environments –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jvm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apache,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nginx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nodejs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os specific,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Provision multiple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vms</a:t>
            </a:r>
            <a:r>
              <a:rPr lang="en-US" sz="1600" b="1" cap="all" dirty="0" smtClean="0">
                <a:solidFill>
                  <a:schemeClr val="accent6"/>
                </a:solidFill>
              </a:rPr>
              <a:t> in single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Supports to Standardize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devops</a:t>
            </a:r>
            <a:r>
              <a:rPr lang="en-US" sz="1600" b="1" cap="all" dirty="0" smtClean="0">
                <a:solidFill>
                  <a:schemeClr val="accent6"/>
                </a:solidFill>
              </a:rPr>
              <a:t> workflows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cap="all" dirty="0">
                <a:solidFill>
                  <a:schemeClr val="bg1"/>
                </a:solidFill>
              </a:rPr>
              <a:t>Build your own virtual </a:t>
            </a:r>
            <a:r>
              <a:rPr lang="en-IN" sz="2000" b="1" cap="all" dirty="0" smtClean="0">
                <a:solidFill>
                  <a:schemeClr val="bg1"/>
                </a:solidFill>
              </a:rPr>
              <a:t>machine – few use cases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00100"/>
            <a:ext cx="8382000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Readily available images comes with unwanted things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Create enterprise vm base boxes repository that meets company’s needs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Cherry pick your enterprise defined stack – os, vmm provider, software,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Enterprise standards machine configurations to build software products 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Centrally apply policies – governance, security, upgrade, etc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cap="all" dirty="0">
                <a:solidFill>
                  <a:schemeClr val="bg1"/>
                </a:solidFill>
              </a:rPr>
              <a:t>Build your own virtual </a:t>
            </a:r>
            <a:r>
              <a:rPr lang="en-IN" sz="2000" b="1" cap="all" dirty="0" smtClean="0">
                <a:solidFill>
                  <a:schemeClr val="bg1"/>
                </a:solidFill>
              </a:rPr>
              <a:t>machine – few challenges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00100"/>
            <a:ext cx="8382000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Identical vm for different vmm providers –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ami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virtualbox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openstack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etc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Maintaining consistency over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Learning curve – os, technologies, many more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Effort and Time extensive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020519" y="708595"/>
            <a:ext cx="477812" cy="334380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2831522" y="1576295"/>
            <a:ext cx="293946" cy="443560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149495" y="2682358"/>
            <a:ext cx="126362" cy="350287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2843744" y="3761164"/>
            <a:ext cx="293941" cy="443257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41730" y="888169"/>
            <a:ext cx="1026114" cy="8550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2654787" y="1916026"/>
            <a:ext cx="1026114" cy="8550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2667000" y="3009900"/>
            <a:ext cx="1026114" cy="8550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 rot="16200000">
            <a:off x="-856809" y="2360416"/>
            <a:ext cx="3819710" cy="9941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4050" dirty="0" smtClean="0">
                <a:solidFill>
                  <a:schemeClr val="tx2"/>
                </a:solidFill>
              </a:rPr>
              <a:t>AGENDA</a:t>
            </a:r>
            <a:endParaRPr lang="en-US" sz="405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91880" y="888169"/>
            <a:ext cx="447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cap="all" dirty="0">
                <a:solidFill>
                  <a:schemeClr val="accent6"/>
                </a:solidFill>
              </a:rPr>
              <a:t>01 </a:t>
            </a:r>
            <a:r>
              <a:rPr lang="en-US" sz="2000" b="1" cap="all" dirty="0" smtClean="0">
                <a:solidFill>
                  <a:schemeClr val="accent6"/>
                </a:solidFill>
              </a:rPr>
              <a:t>– provisioning Virtual machines</a:t>
            </a:r>
            <a:endParaRPr lang="en-US" sz="2000" b="1" cap="all" dirty="0">
              <a:solidFill>
                <a:schemeClr val="accent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9951" y="2081984"/>
            <a:ext cx="481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cap="all" dirty="0">
                <a:solidFill>
                  <a:schemeClr val="accent5"/>
                </a:solidFill>
              </a:rPr>
              <a:t>02 </a:t>
            </a:r>
            <a:r>
              <a:rPr lang="en-US" sz="2000" b="1" cap="all" dirty="0" smtClean="0">
                <a:solidFill>
                  <a:schemeClr val="accent5"/>
                </a:solidFill>
              </a:rPr>
              <a:t>– Build your own virtual machine</a:t>
            </a:r>
            <a:endParaRPr lang="en-US" sz="2000" b="1" cap="all" dirty="0">
              <a:solidFill>
                <a:schemeClr val="accent5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10000" y="3221975"/>
            <a:ext cx="2991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cap="all" dirty="0">
                <a:solidFill>
                  <a:schemeClr val="accent4"/>
                </a:solidFill>
              </a:rPr>
              <a:t>03 </a:t>
            </a:r>
            <a:r>
              <a:rPr lang="en-US" sz="2000" b="1" cap="all" dirty="0" smtClean="0">
                <a:solidFill>
                  <a:schemeClr val="accent4"/>
                </a:solidFill>
              </a:rPr>
              <a:t>– Do</a:t>
            </a:r>
            <a:r>
              <a:rPr lang="en-US" sz="2000" b="1" cap="all" dirty="0" smtClean="0">
                <a:solidFill>
                  <a:srgbClr val="8064A2"/>
                </a:solidFill>
              </a:rPr>
              <a:t>ck</a:t>
            </a:r>
            <a:r>
              <a:rPr lang="en-US" sz="2000" b="1" cap="all" dirty="0" smtClean="0">
                <a:solidFill>
                  <a:schemeClr val="accent4"/>
                </a:solidFill>
              </a:rPr>
              <a:t>er containers</a:t>
            </a:r>
            <a:endParaRPr lang="en-US" sz="2000" b="1" cap="all" dirty="0">
              <a:solidFill>
                <a:schemeClr val="accent4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270335" y="995339"/>
            <a:ext cx="768911" cy="64075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2783392" y="2026725"/>
            <a:ext cx="768911" cy="64075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2795605" y="3113539"/>
            <a:ext cx="768911" cy="64075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Shape 2587"/>
          <p:cNvSpPr/>
          <p:nvPr/>
        </p:nvSpPr>
        <p:spPr>
          <a:xfrm>
            <a:off x="2439584" y="1123458"/>
            <a:ext cx="427926" cy="356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pic>
        <p:nvPicPr>
          <p:cNvPr id="1026" name="Picture 2" descr="Image result for virtual machin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71" y="1089362"/>
            <a:ext cx="541037" cy="4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Image result for bui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Image result for bui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71700"/>
            <a:ext cx="561377" cy="4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35" y="3168718"/>
            <a:ext cx="652545" cy="4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5" descr="Image result for docker compose"/>
          <p:cNvSpPr>
            <a:spLocks noChangeAspect="1" noChangeArrowheads="1"/>
          </p:cNvSpPr>
          <p:nvPr/>
        </p:nvSpPr>
        <p:spPr bwMode="auto">
          <a:xfrm>
            <a:off x="155575" y="-2849563"/>
            <a:ext cx="7134225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8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cap="all" dirty="0">
                <a:solidFill>
                  <a:schemeClr val="bg1"/>
                </a:solidFill>
              </a:rPr>
              <a:t>Build your own virtual </a:t>
            </a:r>
            <a:r>
              <a:rPr lang="en-IN" sz="2000" b="1" cap="all" dirty="0" smtClean="0">
                <a:solidFill>
                  <a:schemeClr val="bg1"/>
                </a:solidFill>
              </a:rPr>
              <a:t>machine with packer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314450"/>
            <a:ext cx="72675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packer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hashicorp packer work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647700"/>
            <a:ext cx="681037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Packer template – </a:t>
            </a:r>
            <a:r>
              <a:rPr lang="en-US" sz="2000" b="1" cap="all" dirty="0" err="1" smtClean="0">
                <a:solidFill>
                  <a:schemeClr val="bg1"/>
                </a:solidFill>
              </a:rPr>
              <a:t>json</a:t>
            </a:r>
            <a:r>
              <a:rPr lang="en-US" sz="2000" b="1" cap="all" dirty="0" smtClean="0">
                <a:solidFill>
                  <a:schemeClr val="bg1"/>
                </a:solidFill>
              </a:rPr>
              <a:t> file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05435"/>
            <a:ext cx="56483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67400" y="1104900"/>
            <a:ext cx="3124200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Builders – build for various platforms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Provisioners – 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Install &amp; configure machine after booting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Use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builtin</a:t>
            </a:r>
            <a:r>
              <a:rPr lang="en-US" sz="1600" b="1" cap="all" dirty="0" smtClean="0">
                <a:solidFill>
                  <a:schemeClr val="accent6"/>
                </a:solidFill>
              </a:rPr>
              <a:t> &amp; 3</a:t>
            </a:r>
            <a:r>
              <a:rPr lang="en-US" sz="1600" b="1" cap="all" baseline="30000" dirty="0" smtClean="0">
                <a:solidFill>
                  <a:schemeClr val="accent6"/>
                </a:solidFill>
              </a:rPr>
              <a:t>rd</a:t>
            </a:r>
            <a:r>
              <a:rPr lang="en-US" sz="1600" b="1" cap="all" dirty="0" smtClean="0">
                <a:solidFill>
                  <a:schemeClr val="accent6"/>
                </a:solidFill>
              </a:rPr>
              <a:t> party software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Post processors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Upload artifacts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Re-package</a:t>
            </a: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Packer builders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52525"/>
            <a:ext cx="58293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3200" y="753963"/>
            <a:ext cx="2209800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Amazon ec2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Azure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err="1" smtClean="0">
                <a:solidFill>
                  <a:schemeClr val="accent6"/>
                </a:solidFill>
              </a:rPr>
              <a:t>Vmware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Virtualbox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err="1" smtClean="0">
                <a:solidFill>
                  <a:schemeClr val="accent6"/>
                </a:solidFill>
              </a:rPr>
              <a:t>Openstack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Google cloud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Digital ocean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err="1" smtClean="0">
                <a:solidFill>
                  <a:schemeClr val="accent6"/>
                </a:solidFill>
              </a:rPr>
              <a:t>Hyper-v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Docker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Many more</a:t>
            </a: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Packer provisioners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52500"/>
            <a:ext cx="8382000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To: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Install os packages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Kernel patching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User &amp; group provisioning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Download application code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Install software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Apply configurations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Available provisioners: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Ansible</a:t>
            </a:r>
            <a:endParaRPr lang="en-IN" sz="16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Chef</a:t>
            </a:r>
            <a:endParaRPr lang="en-IN" sz="16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Powershell</a:t>
            </a:r>
            <a:endParaRPr lang="en-IN" sz="16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Puppet</a:t>
            </a:r>
            <a:endParaRPr lang="en-IN" sz="16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Salt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Packer post-processors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29248"/>
            <a:ext cx="83820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To: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Repackage to different output –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aws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vagrant,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etc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Upload artifacts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Available post-processors: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Vagrant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Docker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Amazon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Atlas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Checksum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Compress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IN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Packer example – building a base image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800100"/>
            <a:ext cx="838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99979" lvl="1" indent="-342900">
              <a:buFont typeface="+mj-lt"/>
              <a:buAutoNum type="arabicPeriod"/>
            </a:pPr>
            <a:r>
              <a:rPr lang="en-US" sz="1600" b="1" cap="all" dirty="0" smtClean="0">
                <a:solidFill>
                  <a:schemeClr val="accent6"/>
                </a:solidFill>
              </a:rPr>
              <a:t>Clone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git</a:t>
            </a:r>
            <a:r>
              <a:rPr lang="en-US" sz="1600" b="1" cap="all" dirty="0">
                <a:solidFill>
                  <a:schemeClr val="accent6"/>
                </a:solidFill>
              </a:rPr>
              <a:t> repo - </a:t>
            </a:r>
            <a:r>
              <a:rPr lang="en-US" sz="1600" b="1" cap="all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600" b="1" cap="all" dirty="0" smtClean="0">
                <a:solidFill>
                  <a:schemeClr val="accent6"/>
                </a:solidFill>
                <a:hlinkClick r:id="rId3"/>
              </a:rPr>
              <a:t>github.com/William-Yeh/docker-enabled-vagrant.git</a:t>
            </a:r>
            <a:r>
              <a:rPr lang="en-US" sz="1600" b="1" cap="all" dirty="0" smtClean="0">
                <a:solidFill>
                  <a:schemeClr val="accent6"/>
                </a:solidFill>
              </a:rPr>
              <a:t> </a:t>
            </a:r>
            <a:endParaRPr lang="en-IN" sz="1600" b="1" cap="all" dirty="0">
              <a:solidFill>
                <a:schemeClr val="accent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533525"/>
            <a:ext cx="73533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6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Packer example – building a base image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47700"/>
            <a:ext cx="8382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99979" lvl="1" indent="-342900">
              <a:buFont typeface="+mj-lt"/>
              <a:buAutoNum type="arabicPeriod" startAt="2"/>
            </a:pPr>
            <a:r>
              <a:rPr lang="en-US" sz="1600" b="1" cap="all" dirty="0" smtClean="0">
                <a:solidFill>
                  <a:schemeClr val="accent6"/>
                </a:solidFill>
              </a:rPr>
              <a:t>Update packer template for centos </a:t>
            </a:r>
            <a:endParaRPr lang="en-IN" sz="1600" b="1" cap="all" dirty="0">
              <a:solidFill>
                <a:schemeClr val="accent6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81100"/>
            <a:ext cx="2438400" cy="21907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85900"/>
            <a:ext cx="4086225" cy="14287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71900"/>
            <a:ext cx="5295900" cy="1733550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790700"/>
            <a:ext cx="4572000" cy="1905000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6" y="5614987"/>
            <a:ext cx="9429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7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Packer example – building a base image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800100"/>
            <a:ext cx="8382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99979" lvl="1" indent="-342900">
              <a:buFont typeface="+mj-lt"/>
              <a:buAutoNum type="arabicPeriod" startAt="3"/>
            </a:pPr>
            <a:r>
              <a:rPr lang="en-US" sz="1600" b="1" cap="all" dirty="0" smtClean="0">
                <a:solidFill>
                  <a:schemeClr val="accent6"/>
                </a:solidFill>
              </a:rPr>
              <a:t>Setup bento </a:t>
            </a:r>
            <a:endParaRPr lang="en-IN" sz="1600" b="1" cap="all" dirty="0">
              <a:solidFill>
                <a:schemeClr val="accent6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333500"/>
            <a:ext cx="72485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866900"/>
            <a:ext cx="46577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009900"/>
            <a:ext cx="12001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Packer example – building a base image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800100"/>
            <a:ext cx="8382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99979" lvl="1" indent="-342900">
              <a:buFont typeface="+mj-lt"/>
              <a:buAutoNum type="arabicPeriod" startAt="4"/>
            </a:pPr>
            <a:r>
              <a:rPr lang="en-US" sz="1600" b="1" cap="all" dirty="0" smtClean="0">
                <a:solidFill>
                  <a:schemeClr val="accent6"/>
                </a:solidFill>
              </a:rPr>
              <a:t>Build vm image </a:t>
            </a:r>
            <a:endParaRPr lang="en-IN" sz="1600" b="1" cap="all" dirty="0">
              <a:solidFill>
                <a:schemeClr val="accent6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33700"/>
            <a:ext cx="4667250" cy="260032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33500"/>
            <a:ext cx="847725" cy="23812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6900"/>
            <a:ext cx="4991100" cy="762000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Virtualization overview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23900"/>
            <a:ext cx="7391400" cy="2971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36294" y="3924062"/>
            <a:ext cx="4279106" cy="16004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VMM PROVIDERS:</a:t>
            </a:r>
            <a:endParaRPr lang="en-US" b="1" cap="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279" lvl="1" indent="-45720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Oracle VIRTUAL BOX (OVF)</a:t>
            </a:r>
          </a:p>
          <a:p>
            <a:pPr marL="914279" lvl="1" indent="-45720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VMWARE (VMDK/VMX)</a:t>
            </a:r>
          </a:p>
          <a:p>
            <a:pPr marL="914279" lvl="1" indent="-45720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Red hat KVM</a:t>
            </a:r>
          </a:p>
          <a:p>
            <a:pPr marL="914279" lvl="1" indent="-45720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Amazon </a:t>
            </a:r>
            <a:r>
              <a:rPr lang="en-US" sz="1600" b="1" cap="all" dirty="0" smtClean="0">
                <a:solidFill>
                  <a:schemeClr val="accent6"/>
                </a:solidFill>
              </a:rPr>
              <a:t>EC2 (AMI)</a:t>
            </a:r>
          </a:p>
          <a:p>
            <a:pPr marL="914279" lvl="1" indent="-45720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Microsoft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hyper-v</a:t>
            </a: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Take a break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www.chinatoday.com/entertain/china.funny.pictures/balanced_slee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08554"/>
            <a:ext cx="6438900" cy="473974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Check out your built image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Sample workflows with </a:t>
            </a:r>
            <a:r>
              <a:rPr lang="en-US" sz="2000" b="1" cap="all" dirty="0" err="1" smtClean="0">
                <a:solidFill>
                  <a:schemeClr val="bg1"/>
                </a:solidFill>
              </a:rPr>
              <a:t>Packer+vagrant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15364" name="Picture 4" descr="Image result for packer and vagrant work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6750"/>
            <a:ext cx="4731962" cy="2419350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Image result for packer and vagrant workfl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14700"/>
            <a:ext cx="4700588" cy="2309813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containers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17410" name="Picture 2" descr="infographic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43124"/>
            <a:ext cx="42386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723900"/>
            <a:ext cx="74676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829" lvl="1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lightweight</a:t>
            </a:r>
            <a:r>
              <a:rPr lang="en-IN" sz="1600" dirty="0"/>
              <a:t>, stand-alone, executable package of a piece of software that includes everything needed to run it: code, runtime, system tools, system libraries, </a:t>
            </a:r>
            <a:r>
              <a:rPr lang="en-IN" sz="1600" dirty="0" smtClean="0"/>
              <a:t>settings</a:t>
            </a:r>
          </a:p>
          <a:p>
            <a:pPr marL="742829" lvl="1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Written in </a:t>
            </a:r>
            <a:r>
              <a:rPr lang="en-US" sz="1600" dirty="0" err="1"/>
              <a:t>golang</a:t>
            </a:r>
            <a:r>
              <a:rPr lang="en-US" sz="1600" dirty="0"/>
              <a:t> language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108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ANALOGY – JAVA &amp; DOCKER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76313"/>
            <a:ext cx="4909395" cy="4167187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Docker – use cases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7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Vm &amp; container – HOW THEY COMPARE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723900"/>
            <a:ext cx="7943850" cy="4771597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Vm &amp; container – WORKING TOGETHER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4" y="762000"/>
            <a:ext cx="7959151" cy="468630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5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DOCKER ARCHITECTURE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4900"/>
            <a:ext cx="7406283" cy="396240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DOCKER – quick start with toolbox / Docker for Windows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243013"/>
            <a:ext cx="8096250" cy="3228975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Vm provisioning – few use cases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028700"/>
            <a:ext cx="8382000" cy="40318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on-boarding </a:t>
            </a:r>
            <a:r>
              <a:rPr lang="en-US" sz="1600" b="1" cap="all" dirty="0" smtClean="0">
                <a:solidFill>
                  <a:schemeClr val="accent6"/>
                </a:solidFill>
              </a:rPr>
              <a:t>new developers with ready to use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vms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spawning new environments – dev, test, staging, prod, etc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Replicate vm to simulate and troubleshoot production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backup and restore, disaster recovery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Learn/Play </a:t>
            </a:r>
            <a:r>
              <a:rPr lang="en-US" sz="1600" b="1" cap="all" dirty="0" smtClean="0">
                <a:solidFill>
                  <a:schemeClr val="accent6"/>
                </a:solidFill>
              </a:rPr>
              <a:t>with different os –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linux</a:t>
            </a:r>
            <a:r>
              <a:rPr lang="en-US" sz="1600" b="1" cap="all" dirty="0" smtClean="0">
                <a:solidFill>
                  <a:schemeClr val="accent6"/>
                </a:solidFill>
              </a:rPr>
              <a:t> (centos,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ubuntu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solaris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etc),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macosx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742829" lvl="1" indent="-285750">
              <a:buFontTx/>
              <a:buChar char="-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Use ready-to-use prebaked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vms</a:t>
            </a:r>
            <a:r>
              <a:rPr lang="en-US" sz="1600" b="1" cap="all" dirty="0" smtClean="0">
                <a:solidFill>
                  <a:schemeClr val="accent6"/>
                </a:solidFill>
              </a:rPr>
              <a:t> to learn new </a:t>
            </a:r>
            <a:r>
              <a:rPr lang="en-US" sz="1600" b="1" cap="all" dirty="0" smtClean="0">
                <a:solidFill>
                  <a:schemeClr val="accent6"/>
                </a:solidFill>
              </a:rPr>
              <a:t>technologies (mongo,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nodejs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hazelcast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etc) </a:t>
            </a:r>
            <a:r>
              <a:rPr lang="en-US" sz="1600" b="1" cap="all" dirty="0" smtClean="0">
                <a:solidFill>
                  <a:schemeClr val="accent6"/>
                </a:solidFill>
              </a:rPr>
              <a:t>without spending time installing and configuring software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Avoid dependency on it teams to provision new machines/software </a:t>
            </a:r>
            <a:r>
              <a:rPr lang="en-US" sz="1600" b="1" cap="all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</a:p>
          <a:p>
            <a:pPr marL="742829" lvl="1" indent="-285750">
              <a:buFontTx/>
              <a:buChar char="-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DOCKER </a:t>
            </a:r>
            <a:r>
              <a:rPr lang="en-US" sz="2000" b="1" cap="all" dirty="0" smtClean="0">
                <a:solidFill>
                  <a:schemeClr val="bg1"/>
                </a:solidFill>
              </a:rPr>
              <a:t>engine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23554" name="Picture 2" descr="Docker Engine Components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181100"/>
            <a:ext cx="4686300" cy="366712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1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DOCKER </a:t>
            </a:r>
            <a:r>
              <a:rPr lang="en-US" sz="2000" b="1" cap="all" dirty="0" smtClean="0">
                <a:solidFill>
                  <a:schemeClr val="bg1"/>
                </a:solidFill>
              </a:rPr>
              <a:t>machine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81300"/>
            <a:ext cx="3906785" cy="274320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5800" y="864810"/>
            <a:ext cx="4038600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provision &amp; manage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dockerized</a:t>
            </a:r>
            <a:r>
              <a:rPr lang="en-US" sz="1600" b="1" cap="all" dirty="0" smtClean="0">
                <a:solidFill>
                  <a:schemeClr val="accent6"/>
                </a:solidFill>
              </a:rPr>
              <a:t> host on remote host or cloud provider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all" dirty="0" err="1">
                <a:solidFill>
                  <a:schemeClr val="accent6"/>
                </a:solidFill>
              </a:rPr>
              <a:t>docker</a:t>
            </a:r>
            <a:r>
              <a:rPr lang="en-IN" sz="1600" b="1" cap="all" dirty="0">
                <a:solidFill>
                  <a:schemeClr val="accent6"/>
                </a:solidFill>
              </a:rPr>
              <a:t>-machine create --driver=</a:t>
            </a:r>
            <a:r>
              <a:rPr lang="en-IN" sz="1600" b="1" cap="all" dirty="0" err="1">
                <a:solidFill>
                  <a:schemeClr val="accent6"/>
                </a:solidFill>
              </a:rPr>
              <a:t>virtualbox</a:t>
            </a:r>
            <a:r>
              <a:rPr lang="en-IN" sz="1600" b="1" cap="all" dirty="0">
                <a:solidFill>
                  <a:schemeClr val="accent6"/>
                </a:solidFill>
              </a:rPr>
              <a:t> </a:t>
            </a:r>
            <a:r>
              <a:rPr lang="en-IN" sz="1600" b="1" cap="all" dirty="0" err="1">
                <a:solidFill>
                  <a:schemeClr val="accent6"/>
                </a:solidFill>
              </a:rPr>
              <a:t>myhost</a:t>
            </a:r>
            <a:endParaRPr lang="en-IN" sz="16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Configure </a:t>
            </a:r>
            <a:r>
              <a:rPr lang="en-IN" sz="1600" b="1" cap="all" dirty="0">
                <a:solidFill>
                  <a:schemeClr val="accent6"/>
                </a:solidFill>
              </a:rPr>
              <a:t>Docker client to talk to host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Create </a:t>
            </a:r>
            <a:r>
              <a:rPr lang="en-IN" sz="1600" b="1" cap="all" dirty="0">
                <a:solidFill>
                  <a:schemeClr val="accent6"/>
                </a:solidFill>
              </a:rPr>
              <a:t>and pull images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Start</a:t>
            </a:r>
            <a:r>
              <a:rPr lang="en-IN" sz="1600" b="1" cap="all" dirty="0">
                <a:solidFill>
                  <a:schemeClr val="accent6"/>
                </a:solidFill>
              </a:rPr>
              <a:t>, stop, restart containers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Upgrade </a:t>
            </a:r>
            <a:r>
              <a:rPr lang="en-IN" sz="1600" b="1" cap="all" dirty="0">
                <a:solidFill>
                  <a:schemeClr val="accent6"/>
                </a:solidFill>
              </a:rPr>
              <a:t>Docker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64810"/>
            <a:ext cx="3887735" cy="1724025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2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Start vm image with </a:t>
            </a:r>
            <a:r>
              <a:rPr lang="en-US" sz="2000" b="1" cap="all" dirty="0" err="1" smtClean="0">
                <a:solidFill>
                  <a:schemeClr val="bg1"/>
                </a:solidFill>
              </a:rPr>
              <a:t>docker</a:t>
            </a:r>
            <a:r>
              <a:rPr lang="en-US" sz="2000" b="1" cap="all" dirty="0" smtClean="0">
                <a:solidFill>
                  <a:schemeClr val="bg1"/>
                </a:solidFill>
              </a:rPr>
              <a:t> installed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13946"/>
            <a:ext cx="84582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cap="all" dirty="0" smtClean="0">
                <a:solidFill>
                  <a:schemeClr val="accent6"/>
                </a:solidFill>
              </a:rPr>
              <a:t>Boot vm image with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600" b="1" cap="all" dirty="0" smtClean="0">
                <a:solidFill>
                  <a:schemeClr val="accent6"/>
                </a:solidFill>
              </a:rPr>
              <a:t> installed</a:t>
            </a:r>
            <a:endParaRPr lang="en-US" sz="1600" b="1" cap="all" dirty="0">
              <a:solidFill>
                <a:schemeClr val="accent6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52525"/>
            <a:ext cx="84296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8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Check </a:t>
            </a:r>
            <a:r>
              <a:rPr lang="en-US" sz="2000" b="1" cap="all" dirty="0" err="1" smtClean="0">
                <a:solidFill>
                  <a:schemeClr val="bg1"/>
                </a:solidFill>
              </a:rPr>
              <a:t>docker</a:t>
            </a:r>
            <a:r>
              <a:rPr lang="en-US" sz="2000" b="1" cap="all" dirty="0" smtClean="0">
                <a:solidFill>
                  <a:schemeClr val="bg1"/>
                </a:solidFill>
              </a:rPr>
              <a:t> installation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918746"/>
            <a:ext cx="84582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b="1" cap="all" dirty="0" smtClean="0">
                <a:solidFill>
                  <a:schemeClr val="accent6"/>
                </a:solidFill>
              </a:rPr>
              <a:t>Perform some checks</a:t>
            </a:r>
            <a:endParaRPr lang="en-US" sz="1600" b="1" cap="all" dirty="0">
              <a:solidFill>
                <a:schemeClr val="accent6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409700"/>
            <a:ext cx="6086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295650"/>
            <a:ext cx="295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829050"/>
            <a:ext cx="3571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5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DOCKER </a:t>
            </a:r>
            <a:r>
              <a:rPr lang="en-US" sz="2000" b="1" cap="all" dirty="0" smtClean="0">
                <a:solidFill>
                  <a:schemeClr val="bg1"/>
                </a:solidFill>
              </a:rPr>
              <a:t>objects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00100"/>
            <a:ext cx="8077200" cy="4278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Image: 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read-only template with instructions for creating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600" b="1" cap="all" dirty="0" smtClean="0">
                <a:solidFill>
                  <a:schemeClr val="accent6"/>
                </a:solidFill>
              </a:rPr>
              <a:t> container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Often based on another image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Created with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dockerfile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Built with: </a:t>
            </a:r>
            <a:r>
              <a:rPr lang="en-IN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docker</a:t>
            </a:r>
            <a:r>
              <a:rPr lang="en-I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build -t </a:t>
            </a:r>
            <a:r>
              <a:rPr lang="en-IN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&lt;namespace&gt;/&lt;</a:t>
            </a:r>
            <a:r>
              <a:rPr lang="en-IN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image_name</a:t>
            </a:r>
            <a:r>
              <a:rPr lang="en-IN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>
                <a:solidFill>
                  <a:schemeClr val="accent6"/>
                </a:solidFill>
              </a:rPr>
              <a:t>Pull </a:t>
            </a:r>
            <a:r>
              <a:rPr lang="en-US" sz="1600" b="1" cap="all" dirty="0" smtClean="0">
                <a:solidFill>
                  <a:schemeClr val="accent6"/>
                </a:solidFill>
              </a:rPr>
              <a:t>from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600" b="1" cap="all" dirty="0">
                <a:solidFill>
                  <a:schemeClr val="accent6"/>
                </a:solidFill>
              </a:rPr>
              <a:t> hub with: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pull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sukrutwagh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friendlyhello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Container: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Runnable instance of image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Managed with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600" b="1" cap="all" dirty="0" smtClean="0">
                <a:solidFill>
                  <a:schemeClr val="accent6"/>
                </a:solidFill>
              </a:rPr>
              <a:t> cli or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api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600" b="1" cap="all" dirty="0" smtClean="0">
                <a:solidFill>
                  <a:schemeClr val="accent6"/>
                </a:solidFill>
              </a:rPr>
              <a:t>Run with</a:t>
            </a:r>
            <a:r>
              <a:rPr lang="en-US" sz="1600" b="1" cap="all" dirty="0">
                <a:solidFill>
                  <a:schemeClr val="accent6"/>
                </a:solidFill>
              </a:rPr>
              <a:t>: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run --name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sinopia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-d -p 4873:4873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keyvanfatehi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sinopia:latest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Other objects: Network, volume, plugins, etc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DOCKER file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885825"/>
            <a:ext cx="8334375" cy="4410075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3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Build </a:t>
            </a:r>
            <a:r>
              <a:rPr lang="en-US" sz="2000" b="1" cap="all" dirty="0" err="1" smtClean="0">
                <a:solidFill>
                  <a:schemeClr val="bg1"/>
                </a:solidFill>
              </a:rPr>
              <a:t>docker</a:t>
            </a:r>
            <a:r>
              <a:rPr lang="en-US" sz="2000" b="1" cap="all" dirty="0" smtClean="0">
                <a:solidFill>
                  <a:schemeClr val="bg1"/>
                </a:solidFill>
              </a:rPr>
              <a:t> image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333500"/>
            <a:ext cx="8353425" cy="228600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800100"/>
            <a:ext cx="84582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b="1" cap="all" dirty="0" smtClean="0">
                <a:solidFill>
                  <a:schemeClr val="accent6"/>
                </a:solidFill>
              </a:rPr>
              <a:t>Simple web application</a:t>
            </a: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Build </a:t>
            </a:r>
            <a:r>
              <a:rPr lang="en-US" sz="2000" b="1" cap="all" dirty="0" err="1" smtClean="0">
                <a:solidFill>
                  <a:schemeClr val="bg1"/>
                </a:solidFill>
              </a:rPr>
              <a:t>docker</a:t>
            </a:r>
            <a:r>
              <a:rPr lang="en-US" sz="2000" b="1" cap="all" dirty="0" smtClean="0">
                <a:solidFill>
                  <a:schemeClr val="bg1"/>
                </a:solidFill>
              </a:rPr>
              <a:t> image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90146"/>
            <a:ext cx="84582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b="1" cap="all" dirty="0" smtClean="0">
                <a:solidFill>
                  <a:schemeClr val="accent6"/>
                </a:solidFill>
              </a:rPr>
              <a:t>Build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600" b="1" cap="all" dirty="0" smtClean="0">
                <a:solidFill>
                  <a:schemeClr val="accent6"/>
                </a:solidFill>
              </a:rPr>
              <a:t> image</a:t>
            </a:r>
            <a:endParaRPr lang="en-US" sz="1600" b="1" cap="all" dirty="0">
              <a:solidFill>
                <a:schemeClr val="accent6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81100"/>
            <a:ext cx="5791470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0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Boot </a:t>
            </a:r>
            <a:r>
              <a:rPr lang="en-US" sz="2000" b="1" cap="all" dirty="0" err="1" smtClean="0">
                <a:solidFill>
                  <a:schemeClr val="bg1"/>
                </a:solidFill>
              </a:rPr>
              <a:t>docker</a:t>
            </a:r>
            <a:r>
              <a:rPr lang="en-US" sz="2000" b="1" cap="all" dirty="0" smtClean="0">
                <a:solidFill>
                  <a:schemeClr val="bg1"/>
                </a:solidFill>
              </a:rPr>
              <a:t> container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00100"/>
            <a:ext cx="84582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b="1" cap="all" dirty="0" smtClean="0">
                <a:solidFill>
                  <a:schemeClr val="accent6"/>
                </a:solidFill>
              </a:rPr>
              <a:t>Start the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600" b="1" cap="all" dirty="0" smtClean="0">
                <a:solidFill>
                  <a:schemeClr val="accent6"/>
                </a:solidFill>
              </a:rPr>
              <a:t> container</a:t>
            </a:r>
            <a:endParaRPr lang="en-US" sz="1600" b="1" cap="all" dirty="0">
              <a:solidFill>
                <a:schemeClr val="accent6"/>
              </a:solidFill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8500"/>
            <a:ext cx="3162300" cy="148590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0" y="3301305"/>
            <a:ext cx="51816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cap="all" dirty="0" smtClean="0">
                <a:solidFill>
                  <a:schemeClr val="accent6"/>
                </a:solidFill>
              </a:rPr>
              <a:t>how come 8088?</a:t>
            </a:r>
          </a:p>
          <a:p>
            <a:endParaRPr lang="en-US" sz="1200" b="1" cap="all" dirty="0">
              <a:solidFill>
                <a:schemeClr val="accent6"/>
              </a:solidFill>
            </a:endParaRPr>
          </a:p>
          <a:p>
            <a:r>
              <a:rPr lang="en-US" sz="1200" b="1" cap="all" dirty="0" err="1" smtClean="0">
                <a:solidFill>
                  <a:schemeClr val="accent6"/>
                </a:solidFill>
              </a:rPr>
              <a:t>Vagrantfile</a:t>
            </a:r>
            <a:r>
              <a:rPr lang="en-US" sz="1200" b="1" cap="all" dirty="0" smtClean="0">
                <a:solidFill>
                  <a:schemeClr val="accent6"/>
                </a:solidFill>
              </a:rPr>
              <a:t>: binds my pc’s 8088 to centos port 80</a:t>
            </a:r>
          </a:p>
          <a:p>
            <a:r>
              <a:rPr lang="en-IN" sz="1200" b="1" cap="all" dirty="0" err="1" smtClean="0">
                <a:solidFill>
                  <a:schemeClr val="accent6"/>
                </a:solidFill>
              </a:rPr>
              <a:t>config.vm.network</a:t>
            </a:r>
            <a:r>
              <a:rPr lang="en-IN" sz="1200" b="1" cap="all" dirty="0" smtClean="0">
                <a:solidFill>
                  <a:schemeClr val="accent6"/>
                </a:solidFill>
              </a:rPr>
              <a:t> </a:t>
            </a:r>
            <a:r>
              <a:rPr lang="en-IN" sz="1200" b="1" cap="all" dirty="0">
                <a:solidFill>
                  <a:schemeClr val="accent6"/>
                </a:solidFill>
              </a:rPr>
              <a:t>"</a:t>
            </a:r>
            <a:r>
              <a:rPr lang="en-IN" sz="1200" b="1" cap="all" dirty="0" err="1">
                <a:solidFill>
                  <a:schemeClr val="accent6"/>
                </a:solidFill>
              </a:rPr>
              <a:t>forwarded_port</a:t>
            </a:r>
            <a:r>
              <a:rPr lang="en-IN" sz="1200" b="1" cap="all" dirty="0">
                <a:solidFill>
                  <a:schemeClr val="accent6"/>
                </a:solidFill>
              </a:rPr>
              <a:t>", guest: 80, host: </a:t>
            </a:r>
            <a:r>
              <a:rPr lang="en-IN" sz="1200" b="1" cap="all" dirty="0" smtClean="0">
                <a:solidFill>
                  <a:schemeClr val="accent6"/>
                </a:solidFill>
              </a:rPr>
              <a:t>8088</a:t>
            </a:r>
          </a:p>
          <a:p>
            <a:endParaRPr lang="en-US" sz="1200" b="1" cap="all" dirty="0" smtClean="0">
              <a:solidFill>
                <a:schemeClr val="accent6"/>
              </a:solidFill>
            </a:endParaRPr>
          </a:p>
          <a:p>
            <a:r>
              <a:rPr lang="en-US" sz="1200" b="1" cap="all" dirty="0" smtClean="0">
                <a:solidFill>
                  <a:schemeClr val="accent6"/>
                </a:solidFill>
              </a:rPr>
              <a:t>Docker: binds centos port 80 to </a:t>
            </a:r>
            <a:r>
              <a:rPr lang="en-US" sz="12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200" b="1" cap="all" dirty="0" smtClean="0">
                <a:solidFill>
                  <a:schemeClr val="accent6"/>
                </a:solidFill>
              </a:rPr>
              <a:t> container’s port 80</a:t>
            </a:r>
            <a:endParaRPr lang="en-US" sz="1200" b="1" cap="all" dirty="0">
              <a:solidFill>
                <a:schemeClr val="accent6"/>
              </a:solidFill>
            </a:endParaRPr>
          </a:p>
          <a:p>
            <a:r>
              <a:rPr lang="en-US" sz="1200" b="1" cap="all" dirty="0" err="1">
                <a:solidFill>
                  <a:schemeClr val="accent6"/>
                </a:solidFill>
              </a:rPr>
              <a:t>docker</a:t>
            </a:r>
            <a:r>
              <a:rPr lang="en-US" sz="1200" b="1" cap="all" dirty="0">
                <a:solidFill>
                  <a:schemeClr val="accent6"/>
                </a:solidFill>
              </a:rPr>
              <a:t> run -p 80:80 </a:t>
            </a:r>
            <a:r>
              <a:rPr lang="en-US" sz="1200" b="1" cap="all" dirty="0" err="1">
                <a:solidFill>
                  <a:schemeClr val="accent6"/>
                </a:solidFill>
              </a:rPr>
              <a:t>friendlyhello</a:t>
            </a:r>
            <a:endParaRPr lang="en-US" sz="1200" b="1" cap="all" dirty="0">
              <a:solidFill>
                <a:schemeClr val="accent6"/>
              </a:solidFill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8300"/>
            <a:ext cx="5248275" cy="885825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Docker hub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00100"/>
            <a:ext cx="84582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cap="all" dirty="0">
                <a:solidFill>
                  <a:schemeClr val="accent6"/>
                </a:solidFill>
                <a:hlinkClick r:id="rId3"/>
              </a:rPr>
              <a:t>https://hub.docker.com/explore</a:t>
            </a:r>
            <a:r>
              <a:rPr lang="en-US" sz="1600" b="1" cap="all" dirty="0" smtClean="0">
                <a:solidFill>
                  <a:schemeClr val="accent6"/>
                </a:solidFill>
                <a:hlinkClick r:id="rId3"/>
              </a:rPr>
              <a:t>/</a:t>
            </a:r>
            <a:r>
              <a:rPr lang="en-US" sz="1600" b="1" cap="all" dirty="0" smtClean="0">
                <a:solidFill>
                  <a:schemeClr val="accent6"/>
                </a:solidFill>
              </a:rPr>
              <a:t> </a:t>
            </a:r>
            <a:endParaRPr lang="en-US" sz="1600" b="1" cap="all" dirty="0">
              <a:solidFill>
                <a:schemeClr val="accent6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33500"/>
            <a:ext cx="6027053" cy="403860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Vm provisioning process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1248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DOCKER </a:t>
            </a:r>
            <a:r>
              <a:rPr lang="en-US" sz="2000" b="1" cap="all" dirty="0" smtClean="0">
                <a:solidFill>
                  <a:schemeClr val="bg1"/>
                </a:solidFill>
              </a:rPr>
              <a:t>compose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723900"/>
            <a:ext cx="4495800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all" dirty="0">
                <a:solidFill>
                  <a:schemeClr val="accent6"/>
                </a:solidFill>
              </a:rPr>
              <a:t>Defining and running multi-container applications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all" dirty="0" smtClean="0">
                <a:solidFill>
                  <a:schemeClr val="accent6"/>
                </a:solidFill>
              </a:rPr>
              <a:t>Configuration </a:t>
            </a:r>
            <a:r>
              <a:rPr lang="en-IN" sz="1600" b="1" cap="all" dirty="0">
                <a:solidFill>
                  <a:schemeClr val="accent6"/>
                </a:solidFill>
              </a:rPr>
              <a:t>defined in one or more files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err="1" smtClean="0">
                <a:solidFill>
                  <a:schemeClr val="accent6"/>
                </a:solidFill>
              </a:rPr>
              <a:t>docker-compose.yml</a:t>
            </a:r>
            <a:r>
              <a:rPr lang="en-IN" sz="1600" b="1" cap="all" dirty="0" smtClean="0">
                <a:solidFill>
                  <a:schemeClr val="accent6"/>
                </a:solidFill>
              </a:rPr>
              <a:t> </a:t>
            </a:r>
            <a:r>
              <a:rPr lang="en-IN" sz="1600" b="1" cap="all" dirty="0">
                <a:solidFill>
                  <a:schemeClr val="accent6"/>
                </a:solidFill>
              </a:rPr>
              <a:t>(default)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err="1" smtClean="0">
                <a:solidFill>
                  <a:schemeClr val="accent6"/>
                </a:solidFill>
              </a:rPr>
              <a:t>docker-compose.override.yml</a:t>
            </a:r>
            <a:r>
              <a:rPr lang="en-IN" sz="1600" b="1" cap="all" dirty="0" smtClean="0">
                <a:solidFill>
                  <a:schemeClr val="accent6"/>
                </a:solidFill>
              </a:rPr>
              <a:t> </a:t>
            </a:r>
            <a:r>
              <a:rPr lang="en-IN" sz="1600" b="1" cap="all" dirty="0">
                <a:solidFill>
                  <a:schemeClr val="accent6"/>
                </a:solidFill>
              </a:rPr>
              <a:t>(default)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600" b="1" cap="all" dirty="0" smtClean="0">
                <a:solidFill>
                  <a:schemeClr val="accent6"/>
                </a:solidFill>
              </a:rPr>
              <a:t>Multiple </a:t>
            </a:r>
            <a:r>
              <a:rPr lang="en-IN" sz="1600" b="1" cap="all" dirty="0">
                <a:solidFill>
                  <a:schemeClr val="accent6"/>
                </a:solidFill>
              </a:rPr>
              <a:t>files specified using </a:t>
            </a:r>
            <a:r>
              <a:rPr lang="en-IN" sz="1600" b="1" cap="all" dirty="0" smtClean="0">
                <a:solidFill>
                  <a:schemeClr val="accent6"/>
                </a:solidFill>
              </a:rPr>
              <a:t>–f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  <p:pic>
        <p:nvPicPr>
          <p:cNvPr id="28674" name="Picture 2" descr="WebFrastructure-Networ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23899"/>
            <a:ext cx="4202854" cy="25908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err="1" smtClean="0">
                <a:solidFill>
                  <a:schemeClr val="bg1"/>
                </a:solidFill>
              </a:rPr>
              <a:t>docker</a:t>
            </a:r>
            <a:r>
              <a:rPr lang="en-US" sz="2000" b="1" cap="all" dirty="0" smtClean="0">
                <a:solidFill>
                  <a:schemeClr val="bg1"/>
                </a:solidFill>
              </a:rPr>
              <a:t> service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00100"/>
            <a:ext cx="84582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400" b="1" cap="all" dirty="0">
                <a:solidFill>
                  <a:schemeClr val="accent6"/>
                </a:solidFill>
              </a:rPr>
              <a:t>different pieces </a:t>
            </a:r>
            <a:r>
              <a:rPr lang="en-IN" sz="1400" b="1" cap="all" dirty="0" smtClean="0">
                <a:solidFill>
                  <a:schemeClr val="accent6"/>
                </a:solidFill>
              </a:rPr>
              <a:t>of distributed </a:t>
            </a:r>
            <a:r>
              <a:rPr lang="en-IN" sz="1400" b="1" cap="all" dirty="0">
                <a:solidFill>
                  <a:schemeClr val="accent6"/>
                </a:solidFill>
              </a:rPr>
              <a:t>the app are called “services</a:t>
            </a:r>
            <a:r>
              <a:rPr lang="en-IN" sz="1400" b="1" cap="all" dirty="0" smtClean="0">
                <a:solidFill>
                  <a:schemeClr val="accent6"/>
                </a:solidFill>
              </a:rPr>
              <a:t>.”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1" cap="all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400" b="1" cap="all" dirty="0">
                <a:solidFill>
                  <a:schemeClr val="accent6"/>
                </a:solidFill>
              </a:rPr>
              <a:t>only runs one image, but it codifies the way that image </a:t>
            </a:r>
            <a:r>
              <a:rPr lang="en-IN" sz="1400" b="1" cap="all" dirty="0" smtClean="0">
                <a:solidFill>
                  <a:schemeClr val="accent6"/>
                </a:solidFill>
              </a:rPr>
              <a:t>runs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400" b="1" cap="all" dirty="0">
                <a:solidFill>
                  <a:schemeClr val="accent6"/>
                </a:solidFill>
              </a:rPr>
              <a:t>what ports it should </a:t>
            </a:r>
            <a:r>
              <a:rPr lang="en-IN" sz="1400" b="1" cap="all" dirty="0" smtClean="0">
                <a:solidFill>
                  <a:schemeClr val="accent6"/>
                </a:solidFill>
              </a:rPr>
              <a:t>use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IN" sz="1400" b="1" cap="all" dirty="0">
                <a:solidFill>
                  <a:schemeClr val="accent6"/>
                </a:solidFill>
              </a:rPr>
              <a:t>how many replicas of the container should run so the service has the capacity it </a:t>
            </a:r>
            <a:r>
              <a:rPr lang="en-IN" sz="1400" b="1" cap="all" dirty="0" smtClean="0">
                <a:solidFill>
                  <a:schemeClr val="accent6"/>
                </a:solidFill>
              </a:rPr>
              <a:t>needs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400" b="1" cap="all" dirty="0" err="1" smtClean="0">
                <a:solidFill>
                  <a:schemeClr val="accent6"/>
                </a:solidFill>
              </a:rPr>
              <a:t>Cpus</a:t>
            </a:r>
            <a:r>
              <a:rPr lang="en-US" sz="1400" b="1" cap="all" dirty="0" smtClean="0">
                <a:solidFill>
                  <a:schemeClr val="accent6"/>
                </a:solidFill>
              </a:rPr>
              <a:t>, memory limits, storage, etc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endParaRPr lang="en-US" sz="14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cap="all" dirty="0" smtClean="0">
                <a:solidFill>
                  <a:schemeClr val="accent6"/>
                </a:solidFill>
              </a:rPr>
              <a:t>Service encapsulates everything for an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cap="all" dirty="0" smtClean="0">
                <a:solidFill>
                  <a:schemeClr val="accent6"/>
                </a:solidFill>
              </a:rPr>
              <a:t>Defined by file: </a:t>
            </a:r>
            <a:r>
              <a:rPr lang="en-US" sz="1400" b="1" cap="all" dirty="0" err="1" smtClean="0">
                <a:solidFill>
                  <a:schemeClr val="accent6"/>
                </a:solidFill>
              </a:rPr>
              <a:t>docker-compose.yml</a:t>
            </a:r>
            <a:endParaRPr lang="en-US" sz="1400" b="1" cap="all" dirty="0">
              <a:solidFill>
                <a:schemeClr val="accent6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38500"/>
            <a:ext cx="2518493" cy="2222604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Lets scale the app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00100"/>
            <a:ext cx="84582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cap="all" dirty="0" smtClean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cap="all" dirty="0" smtClean="0">
                <a:solidFill>
                  <a:schemeClr val="accent6"/>
                </a:solidFill>
              </a:rPr>
              <a:t>Upgrade </a:t>
            </a:r>
            <a:r>
              <a:rPr lang="en-US" sz="12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200" b="1" cap="all" dirty="0" smtClean="0">
                <a:solidFill>
                  <a:schemeClr val="accent6"/>
                </a:solidFill>
              </a:rPr>
              <a:t> :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 err="1" smtClean="0">
                <a:solidFill>
                  <a:schemeClr val="accent6"/>
                </a:solidFill>
              </a:rPr>
              <a:t>sudo</a:t>
            </a:r>
            <a:r>
              <a:rPr lang="en-US" sz="1200" b="1" cap="all" dirty="0" smtClean="0">
                <a:solidFill>
                  <a:schemeClr val="accent6"/>
                </a:solidFill>
              </a:rPr>
              <a:t> </a:t>
            </a:r>
            <a:r>
              <a:rPr lang="en-US" sz="1200" b="1" cap="all" dirty="0">
                <a:solidFill>
                  <a:schemeClr val="accent6"/>
                </a:solidFill>
              </a:rPr>
              <a:t>service </a:t>
            </a:r>
            <a:r>
              <a:rPr lang="en-US" sz="1200" b="1" cap="all" dirty="0" err="1">
                <a:solidFill>
                  <a:schemeClr val="accent6"/>
                </a:solidFill>
              </a:rPr>
              <a:t>docker</a:t>
            </a:r>
            <a:r>
              <a:rPr lang="en-US" sz="1200" b="1" cap="all" dirty="0">
                <a:solidFill>
                  <a:schemeClr val="accent6"/>
                </a:solidFill>
              </a:rPr>
              <a:t> stop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 err="1">
                <a:solidFill>
                  <a:schemeClr val="accent6"/>
                </a:solidFill>
              </a:rPr>
              <a:t>sudo</a:t>
            </a:r>
            <a:r>
              <a:rPr lang="en-US" sz="1200" b="1" cap="all" dirty="0">
                <a:solidFill>
                  <a:schemeClr val="accent6"/>
                </a:solidFill>
              </a:rPr>
              <a:t> yum update </a:t>
            </a:r>
            <a:r>
              <a:rPr lang="en-US" sz="1200" b="1" cap="all" dirty="0" err="1">
                <a:solidFill>
                  <a:schemeClr val="accent6"/>
                </a:solidFill>
              </a:rPr>
              <a:t>docker</a:t>
            </a:r>
            <a:r>
              <a:rPr lang="en-US" sz="1200" b="1" cap="all" dirty="0">
                <a:solidFill>
                  <a:schemeClr val="accent6"/>
                </a:solidFill>
              </a:rPr>
              <a:t>-engine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 err="1">
                <a:solidFill>
                  <a:schemeClr val="accent6"/>
                </a:solidFill>
              </a:rPr>
              <a:t>sudo</a:t>
            </a:r>
            <a:r>
              <a:rPr lang="en-US" sz="1200" b="1" cap="all" dirty="0">
                <a:solidFill>
                  <a:schemeClr val="accent6"/>
                </a:solidFill>
              </a:rPr>
              <a:t> service </a:t>
            </a:r>
            <a:r>
              <a:rPr lang="en-US" sz="1200" b="1" cap="all" dirty="0" err="1">
                <a:solidFill>
                  <a:schemeClr val="accent6"/>
                </a:solidFill>
              </a:rPr>
              <a:t>docker</a:t>
            </a:r>
            <a:r>
              <a:rPr lang="en-US" sz="1200" b="1" cap="all" dirty="0">
                <a:solidFill>
                  <a:schemeClr val="accent6"/>
                </a:solidFill>
              </a:rPr>
              <a:t> start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 err="1">
                <a:solidFill>
                  <a:schemeClr val="accent6"/>
                </a:solidFill>
              </a:rPr>
              <a:t>docker</a:t>
            </a:r>
            <a:r>
              <a:rPr lang="en-US" sz="1200" b="1" cap="all" dirty="0">
                <a:solidFill>
                  <a:schemeClr val="accent6"/>
                </a:solidFill>
              </a:rPr>
              <a:t> version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 err="1">
                <a:solidFill>
                  <a:schemeClr val="accent6"/>
                </a:solidFill>
              </a:rPr>
              <a:t>docker</a:t>
            </a:r>
            <a:r>
              <a:rPr lang="en-US" sz="1200" b="1" cap="all" dirty="0">
                <a:solidFill>
                  <a:schemeClr val="accent6"/>
                </a:solidFill>
              </a:rPr>
              <a:t> </a:t>
            </a:r>
            <a:r>
              <a:rPr lang="en-US" sz="1200" b="1" cap="all" dirty="0" smtClean="0">
                <a:solidFill>
                  <a:schemeClr val="accent6"/>
                </a:solidFill>
              </a:rPr>
              <a:t>images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cap="all" dirty="0" smtClean="0">
                <a:solidFill>
                  <a:schemeClr val="accent6"/>
                </a:solidFill>
              </a:rPr>
              <a:t>Deploy: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200" b="1" cap="all" dirty="0" smtClean="0">
                <a:solidFill>
                  <a:schemeClr val="accent6"/>
                </a:solidFill>
              </a:rPr>
              <a:t> </a:t>
            </a:r>
            <a:r>
              <a:rPr lang="en-US" sz="1200" b="1" cap="all" dirty="0">
                <a:solidFill>
                  <a:schemeClr val="accent6"/>
                </a:solidFill>
              </a:rPr>
              <a:t>swarm </a:t>
            </a:r>
            <a:r>
              <a:rPr lang="en-US" sz="1200" b="1" cap="all" dirty="0" err="1">
                <a:solidFill>
                  <a:schemeClr val="accent6"/>
                </a:solidFill>
              </a:rPr>
              <a:t>init</a:t>
            </a:r>
            <a:endParaRPr lang="en-US" sz="12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 err="1">
                <a:solidFill>
                  <a:schemeClr val="accent6"/>
                </a:solidFill>
              </a:rPr>
              <a:t>docker</a:t>
            </a:r>
            <a:r>
              <a:rPr lang="en-US" sz="1200" b="1" cap="all" dirty="0">
                <a:solidFill>
                  <a:schemeClr val="accent6"/>
                </a:solidFill>
              </a:rPr>
              <a:t> stack deploy -c </a:t>
            </a:r>
            <a:r>
              <a:rPr lang="en-US" sz="1200" b="1" cap="all" dirty="0" err="1">
                <a:solidFill>
                  <a:schemeClr val="accent6"/>
                </a:solidFill>
              </a:rPr>
              <a:t>docker-compose.yml</a:t>
            </a:r>
            <a:r>
              <a:rPr lang="en-US" sz="1200" b="1" cap="all" dirty="0">
                <a:solidFill>
                  <a:schemeClr val="accent6"/>
                </a:solidFill>
              </a:rPr>
              <a:t> </a:t>
            </a:r>
            <a:r>
              <a:rPr lang="en-US" sz="1200" b="1" cap="all" dirty="0" err="1">
                <a:solidFill>
                  <a:schemeClr val="accent6"/>
                </a:solidFill>
              </a:rPr>
              <a:t>getstartedlab</a:t>
            </a:r>
            <a:endParaRPr lang="en-US" sz="12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 err="1">
                <a:solidFill>
                  <a:schemeClr val="accent6"/>
                </a:solidFill>
              </a:rPr>
              <a:t>docker</a:t>
            </a:r>
            <a:r>
              <a:rPr lang="en-US" sz="1200" b="1" cap="all" dirty="0">
                <a:solidFill>
                  <a:schemeClr val="accent6"/>
                </a:solidFill>
              </a:rPr>
              <a:t> stack </a:t>
            </a:r>
            <a:r>
              <a:rPr lang="en-US" sz="1200" b="1" cap="all" dirty="0" err="1">
                <a:solidFill>
                  <a:schemeClr val="accent6"/>
                </a:solidFill>
              </a:rPr>
              <a:t>ps</a:t>
            </a:r>
            <a:r>
              <a:rPr lang="en-US" sz="1200" b="1" cap="all" dirty="0">
                <a:solidFill>
                  <a:schemeClr val="accent6"/>
                </a:solidFill>
              </a:rPr>
              <a:t> </a:t>
            </a:r>
            <a:r>
              <a:rPr lang="en-US" sz="1200" b="1" cap="all" dirty="0" err="1">
                <a:solidFill>
                  <a:schemeClr val="accent6"/>
                </a:solidFill>
              </a:rPr>
              <a:t>getstartedlab</a:t>
            </a:r>
            <a:endParaRPr lang="en-US" sz="1200" b="1" cap="all" dirty="0">
              <a:solidFill>
                <a:schemeClr val="accent6"/>
              </a:solidFill>
            </a:endParaRP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>
                <a:solidFill>
                  <a:schemeClr val="accent6"/>
                </a:solidFill>
              </a:rPr>
              <a:t>http://127.0.0.1:8089/</a:t>
            </a:r>
          </a:p>
          <a:p>
            <a:pPr marL="742829" lvl="1" indent="-285750">
              <a:buFont typeface="Arial" panose="020B0604020202020204" pitchFamily="34" charset="0"/>
              <a:buChar char="•"/>
            </a:pPr>
            <a:r>
              <a:rPr lang="en-US" sz="12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200" b="1" cap="all" dirty="0" smtClean="0">
                <a:solidFill>
                  <a:schemeClr val="accent6"/>
                </a:solidFill>
              </a:rPr>
              <a:t> </a:t>
            </a:r>
            <a:r>
              <a:rPr lang="en-US" sz="1200" b="1" cap="all" dirty="0">
                <a:solidFill>
                  <a:schemeClr val="accent6"/>
                </a:solidFill>
              </a:rPr>
              <a:t>stack </a:t>
            </a:r>
            <a:r>
              <a:rPr lang="en-US" sz="1200" b="1" cap="all" dirty="0" err="1">
                <a:solidFill>
                  <a:schemeClr val="accent6"/>
                </a:solidFill>
              </a:rPr>
              <a:t>rm</a:t>
            </a:r>
            <a:r>
              <a:rPr lang="en-US" sz="1200" b="1" cap="all" dirty="0">
                <a:solidFill>
                  <a:schemeClr val="accent6"/>
                </a:solidFill>
              </a:rPr>
              <a:t> </a:t>
            </a:r>
            <a:r>
              <a:rPr lang="en-US" sz="1200" b="1" cap="all" dirty="0" err="1">
                <a:solidFill>
                  <a:schemeClr val="accent6"/>
                </a:solidFill>
              </a:rPr>
              <a:t>getstartedlab</a:t>
            </a:r>
            <a:endParaRPr lang="en-US" sz="12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b="1" cap="all" dirty="0">
              <a:solidFill>
                <a:schemeClr val="accent6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9550"/>
            <a:ext cx="3105150" cy="142875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err="1" smtClean="0">
                <a:solidFill>
                  <a:schemeClr val="bg1"/>
                </a:solidFill>
              </a:rPr>
              <a:t>docker</a:t>
            </a:r>
            <a:r>
              <a:rPr lang="en-US" sz="2000" b="1" cap="all" dirty="0" smtClean="0">
                <a:solidFill>
                  <a:schemeClr val="bg1"/>
                </a:solidFill>
              </a:rPr>
              <a:t> compose – mean stack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6" y="590550"/>
            <a:ext cx="3400425" cy="508635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Try these next </a:t>
            </a:r>
            <a:r>
              <a:rPr lang="en-US" sz="2000" b="1" cap="all" dirty="0" smtClean="0">
                <a:solidFill>
                  <a:schemeClr val="bg1"/>
                </a:solidFill>
              </a:rPr>
              <a:t>steps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00100"/>
            <a:ext cx="8458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cap="all" dirty="0" smtClean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cap="all" dirty="0" smtClean="0">
                <a:solidFill>
                  <a:schemeClr val="accent6"/>
                </a:solidFill>
              </a:rPr>
              <a:t>Pull  </a:t>
            </a:r>
            <a:r>
              <a:rPr lang="en-US" sz="12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200" b="1" cap="all" dirty="0" smtClean="0">
                <a:solidFill>
                  <a:schemeClr val="accent6"/>
                </a:solidFill>
              </a:rPr>
              <a:t> image for a technology you’d like to learn from </a:t>
            </a:r>
            <a:r>
              <a:rPr lang="en-US" sz="1200" b="1" cap="all" dirty="0" err="1" smtClean="0">
                <a:solidFill>
                  <a:schemeClr val="accent6"/>
                </a:solidFill>
              </a:rPr>
              <a:t>docker</a:t>
            </a:r>
            <a:r>
              <a:rPr lang="en-US" sz="1200" b="1" cap="all" dirty="0" smtClean="0">
                <a:solidFill>
                  <a:schemeClr val="accent6"/>
                </a:solidFill>
              </a:rPr>
              <a:t> hub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cap="all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cap="all" dirty="0" smtClean="0">
                <a:solidFill>
                  <a:schemeClr val="accent6"/>
                </a:solidFill>
              </a:rPr>
              <a:t>Explore the technology – mean, </a:t>
            </a:r>
            <a:r>
              <a:rPr lang="en-US" sz="1200" b="1" cap="all" dirty="0" err="1" smtClean="0">
                <a:solidFill>
                  <a:schemeClr val="accent6"/>
                </a:solidFill>
              </a:rPr>
              <a:t>nodejs</a:t>
            </a:r>
            <a:r>
              <a:rPr lang="en-US" sz="1200" b="1" cap="all" dirty="0" smtClean="0">
                <a:solidFill>
                  <a:schemeClr val="accent6"/>
                </a:solidFill>
              </a:rPr>
              <a:t>, angular, kali </a:t>
            </a:r>
            <a:r>
              <a:rPr lang="en-US" sz="1200" b="1" cap="all" dirty="0" err="1" smtClean="0">
                <a:solidFill>
                  <a:schemeClr val="accent6"/>
                </a:solidFill>
              </a:rPr>
              <a:t>linux</a:t>
            </a:r>
            <a:r>
              <a:rPr lang="en-US" sz="1200" b="1" cap="all" dirty="0" smtClean="0">
                <a:solidFill>
                  <a:schemeClr val="accent6"/>
                </a:solidFill>
              </a:rPr>
              <a:t>, bitcoin, </a:t>
            </a:r>
            <a:r>
              <a:rPr lang="en-US" sz="1200" b="1" cap="all" dirty="0" err="1" smtClean="0">
                <a:solidFill>
                  <a:schemeClr val="accent6"/>
                </a:solidFill>
              </a:rPr>
              <a:t>hazelcast</a:t>
            </a:r>
            <a:endParaRPr lang="en-US" sz="1200" b="1" cap="all" dirty="0" smtClean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Lets try mean</a:t>
            </a:r>
            <a:r>
              <a:rPr lang="en-US" sz="2000" b="1" cap="all" dirty="0">
                <a:solidFill>
                  <a:schemeClr val="bg1"/>
                </a:solidFill>
              </a:rPr>
              <a:t> </a:t>
            </a:r>
            <a:r>
              <a:rPr lang="en-US" sz="2000" b="1" cap="all" dirty="0" smtClean="0">
                <a:solidFill>
                  <a:schemeClr val="bg1"/>
                </a:solidFill>
              </a:rPr>
              <a:t>stack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647700"/>
            <a:ext cx="7391400" cy="276225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619500"/>
            <a:ext cx="7867650" cy="200025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6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s://img.purch.com/rc/816x500/aHR0cDovL3d3dy5idXNpbmVzc25ld3NkYWlseS5jb20vaW1hZ2VzL2kvMDAwLzAwOS8yNTIvb3JpZ2luYWwvdGhhbmt5b3UuanB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229725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cap="all" dirty="0" smtClean="0">
                <a:solidFill>
                  <a:schemeClr val="bg1"/>
                </a:solidFill>
              </a:rPr>
              <a:t>references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7239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linkClick r:id="rId3"/>
              </a:rPr>
              <a:t>https://</a:t>
            </a:r>
            <a:r>
              <a:rPr lang="en-IN" sz="1400" dirty="0" smtClean="0">
                <a:hlinkClick r:id="rId3"/>
              </a:rPr>
              <a:t>en.wikipedia.org/wiki/Comparison_of_platform_virtualization_software</a:t>
            </a:r>
            <a:endParaRPr lang="en-IN" sz="1400" dirty="0" smtClean="0"/>
          </a:p>
          <a:p>
            <a:endParaRPr lang="en-IN" sz="1400" dirty="0" smtClean="0">
              <a:hlinkClick r:id="rId4"/>
            </a:endParaRPr>
          </a:p>
          <a:p>
            <a:r>
              <a:rPr lang="en-IN" sz="1400" dirty="0" smtClean="0">
                <a:hlinkClick r:id="rId4"/>
              </a:rPr>
              <a:t>https</a:t>
            </a:r>
            <a:r>
              <a:rPr lang="en-IN" sz="1400" dirty="0">
                <a:hlinkClick r:id="rId4"/>
              </a:rPr>
              <a:t>://</a:t>
            </a:r>
            <a:r>
              <a:rPr lang="en-IN" sz="1400" dirty="0" smtClean="0">
                <a:hlinkClick r:id="rId4"/>
              </a:rPr>
              <a:t>www.slideshare.net/mhajibaba/cloud-computing-principles-and-paradigms-5-virtual-machines-provisioning-and-migration-services</a:t>
            </a:r>
            <a:r>
              <a:rPr lang="en-IN" sz="1400" dirty="0" smtClean="0"/>
              <a:t> </a:t>
            </a:r>
          </a:p>
          <a:p>
            <a:endParaRPr lang="en-IN" sz="1400" dirty="0" smtClean="0"/>
          </a:p>
          <a:p>
            <a:r>
              <a:rPr lang="en-IN" sz="1400" dirty="0">
                <a:hlinkClick r:id="rId5"/>
              </a:rPr>
              <a:t>http://www.intigua.com/blog/puppet-vs.-chef-vs.-ansible-vs.-</a:t>
            </a:r>
            <a:r>
              <a:rPr lang="en-IN" sz="1400" dirty="0" smtClean="0">
                <a:hlinkClick r:id="rId5"/>
              </a:rPr>
              <a:t>saltstack</a:t>
            </a:r>
            <a:r>
              <a:rPr lang="en-IN" sz="1400" dirty="0" smtClean="0"/>
              <a:t> </a:t>
            </a:r>
          </a:p>
          <a:p>
            <a:endParaRPr lang="en-IN" sz="1400" dirty="0" smtClean="0"/>
          </a:p>
          <a:p>
            <a:r>
              <a:rPr lang="en-IN" sz="1400" dirty="0">
                <a:hlinkClick r:id="rId6"/>
              </a:rPr>
              <a:t>https://</a:t>
            </a:r>
            <a:r>
              <a:rPr lang="en-IN" sz="1400" dirty="0" smtClean="0">
                <a:hlinkClick r:id="rId6"/>
              </a:rPr>
              <a:t>speakerdeck.com/julienphalip/boosting-teamwork-using-vagrant</a:t>
            </a:r>
            <a:r>
              <a:rPr lang="en-IN" sz="1400" dirty="0" smtClean="0"/>
              <a:t> </a:t>
            </a:r>
            <a:endParaRPr lang="en-IN" sz="1400" dirty="0"/>
          </a:p>
          <a:p>
            <a:endParaRPr lang="en-IN" sz="1400" dirty="0" smtClean="0">
              <a:hlinkClick r:id="rId7"/>
            </a:endParaRPr>
          </a:p>
          <a:p>
            <a:r>
              <a:rPr lang="en-IN" sz="1400" dirty="0" smtClean="0">
                <a:hlinkClick r:id="rId7"/>
              </a:rPr>
              <a:t>https</a:t>
            </a:r>
            <a:r>
              <a:rPr lang="en-IN" sz="1400" dirty="0">
                <a:hlinkClick r:id="rId7"/>
              </a:rPr>
              <a:t>://</a:t>
            </a:r>
            <a:r>
              <a:rPr lang="en-IN" sz="1400" dirty="0" smtClean="0">
                <a:hlinkClick r:id="rId7"/>
              </a:rPr>
              <a:t>www.vagrantup.com/intro/index.html</a:t>
            </a:r>
            <a:r>
              <a:rPr lang="en-IN" sz="1400" dirty="0" smtClean="0"/>
              <a:t> </a:t>
            </a:r>
            <a:endParaRPr lang="en-IN" sz="1400" dirty="0"/>
          </a:p>
          <a:p>
            <a:endParaRPr lang="en-IN" sz="1400" dirty="0" smtClean="0"/>
          </a:p>
          <a:p>
            <a:r>
              <a:rPr lang="en-IN" sz="1400" dirty="0">
                <a:hlinkClick r:id="rId8"/>
              </a:rPr>
              <a:t>https://</a:t>
            </a:r>
            <a:r>
              <a:rPr lang="en-IN" sz="1400" dirty="0" smtClean="0">
                <a:hlinkClick r:id="rId8"/>
              </a:rPr>
              <a:t>www.packer.io/docs/provisioners/index.html</a:t>
            </a:r>
            <a:r>
              <a:rPr lang="en-IN" sz="1400" dirty="0" smtClean="0"/>
              <a:t> </a:t>
            </a:r>
            <a:endParaRPr lang="en-IN" sz="1400" dirty="0" smtClean="0"/>
          </a:p>
          <a:p>
            <a:endParaRPr lang="en-US" sz="1400" dirty="0"/>
          </a:p>
          <a:p>
            <a:r>
              <a:rPr lang="en-IN" sz="1400" dirty="0">
                <a:hlinkClick r:id="rId9"/>
              </a:rPr>
              <a:t>https://docs.docker.com/get-started</a:t>
            </a:r>
            <a:r>
              <a:rPr lang="en-IN" sz="1400" dirty="0" smtClean="0">
                <a:hlinkClick r:id="rId9"/>
              </a:rPr>
              <a:t>/ </a:t>
            </a:r>
            <a:endParaRPr lang="en-IN" sz="1400" dirty="0">
              <a:hlinkClick r:id="rId9"/>
            </a:endParaRPr>
          </a:p>
          <a:p>
            <a:endParaRPr lang="en-IN" sz="1400" dirty="0">
              <a:hlinkClick r:id="rId9"/>
            </a:endParaRPr>
          </a:p>
          <a:p>
            <a:r>
              <a:rPr lang="en-IN" sz="1400" dirty="0" smtClean="0">
                <a:hlinkClick r:id="rId9"/>
              </a:rPr>
              <a:t>https</a:t>
            </a:r>
            <a:r>
              <a:rPr lang="en-IN" sz="1400" dirty="0">
                <a:hlinkClick r:id="rId9"/>
              </a:rPr>
              <a:t>://blog.codeship.com/running-mean-web-application-docker-containers-aws</a:t>
            </a:r>
            <a:r>
              <a:rPr lang="en-IN" sz="1400" dirty="0" smtClean="0">
                <a:hlinkClick r:id="rId9"/>
              </a:rPr>
              <a:t>/</a:t>
            </a:r>
            <a:r>
              <a:rPr lang="en-IN" sz="1400" dirty="0" smtClean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618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Vm provisioning </a:t>
            </a:r>
            <a:r>
              <a:rPr lang="en-US" sz="2000" b="1" cap="all" dirty="0" smtClean="0">
                <a:solidFill>
                  <a:schemeClr val="bg1"/>
                </a:solidFill>
              </a:rPr>
              <a:t>– few challenges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393091"/>
            <a:ext cx="8382000" cy="3293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Change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Vm lifecycle management</a:t>
            </a: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Compatibility – physical machines, </a:t>
            </a:r>
            <a:r>
              <a:rPr lang="en-US" sz="1600" b="1" cap="all" dirty="0" err="1" smtClean="0">
                <a:solidFill>
                  <a:schemeClr val="accent6"/>
                </a:solidFill>
              </a:rPr>
              <a:t>vms</a:t>
            </a:r>
            <a:r>
              <a:rPr lang="en-US" sz="1600" b="1" cap="all" dirty="0" smtClean="0">
                <a:solidFill>
                  <a:schemeClr val="accent6"/>
                </a:solidFill>
              </a:rPr>
              <a:t>, os versions, software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Manual process too time consuming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Upgrading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cap="all" dirty="0" smtClean="0">
                <a:solidFill>
                  <a:schemeClr val="accent6"/>
                </a:solidFill>
              </a:rPr>
              <a:t>Configuration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</a:rPr>
              <a:t>Vm provisioning </a:t>
            </a:r>
            <a:r>
              <a:rPr lang="en-US" sz="2000" b="1" cap="all" dirty="0" smtClean="0">
                <a:solidFill>
                  <a:schemeClr val="bg1"/>
                </a:solidFill>
              </a:rPr>
              <a:t>– provisioners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393091"/>
            <a:ext cx="8382000" cy="3293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b="1" cap="all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all" dirty="0" smtClean="0">
                <a:solidFill>
                  <a:schemeClr val="accent6"/>
                </a:solidFill>
              </a:rPr>
              <a:t>Ansible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all" dirty="0" smtClean="0">
                <a:solidFill>
                  <a:schemeClr val="accent6"/>
                </a:solidFill>
              </a:rPr>
              <a:t>Chef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all" dirty="0" smtClean="0">
                <a:solidFill>
                  <a:schemeClr val="accent6"/>
                </a:solidFill>
              </a:rPr>
              <a:t>Puppet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all" dirty="0">
                <a:solidFill>
                  <a:schemeClr val="accent6"/>
                </a:solidFill>
              </a:rPr>
              <a:t>Salt </a:t>
            </a:r>
            <a:r>
              <a:rPr lang="en-IN" sz="1600" b="1" cap="all" dirty="0" smtClean="0">
                <a:solidFill>
                  <a:schemeClr val="accent6"/>
                </a:solidFill>
              </a:rPr>
              <a:t>stack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all" dirty="0">
                <a:solidFill>
                  <a:schemeClr val="accent6"/>
                </a:solidFill>
              </a:rPr>
              <a:t>Scripts – powershell, </a:t>
            </a:r>
            <a:r>
              <a:rPr lang="en-IN" sz="1600" b="1" cap="all" dirty="0" smtClean="0">
                <a:solidFill>
                  <a:schemeClr val="accent6"/>
                </a:solidFill>
              </a:rPr>
              <a:t>shell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 cap="all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cap="all" dirty="0">
                <a:solidFill>
                  <a:schemeClr val="accent6"/>
                </a:solidFill>
              </a:rPr>
              <a:t>Vagrant*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cap="al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38100"/>
            <a:ext cx="9144000" cy="5715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solidFill>
                  <a:schemeClr val="bg1"/>
                </a:solidFill>
              </a:rPr>
              <a:t>provisioning Virtual machines </a:t>
            </a:r>
            <a:r>
              <a:rPr lang="en-US" sz="2000" b="1" cap="all" dirty="0" smtClean="0">
                <a:solidFill>
                  <a:schemeClr val="bg1"/>
                </a:solidFill>
              </a:rPr>
              <a:t>with vagrant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gdiboulder.github.io/gdi-boulder-servers-intro/images/vagrant-work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028700"/>
            <a:ext cx="5143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keep calm and lets roll"/>
          <p:cNvSpPr>
            <a:spLocks noChangeAspect="1" noChangeArrowheads="1"/>
          </p:cNvSpPr>
          <p:nvPr/>
        </p:nvSpPr>
        <p:spPr bwMode="auto">
          <a:xfrm>
            <a:off x="155575" y="-2795588"/>
            <a:ext cx="4381500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6" descr="Image result for keep calm and lets roll"/>
          <p:cNvSpPr>
            <a:spLocks noChangeAspect="1" noChangeArrowheads="1"/>
          </p:cNvSpPr>
          <p:nvPr/>
        </p:nvSpPr>
        <p:spPr bwMode="auto">
          <a:xfrm>
            <a:off x="307975" y="-2643188"/>
            <a:ext cx="4381500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1" descr="https://sd.keepcalm-o-matic.co.uk/i/keep-calm-and-lets-have-fun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67" y="0"/>
            <a:ext cx="583163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256603</TotalTime>
  <Words>1183</Words>
  <Application>Microsoft Office PowerPoint</Application>
  <PresentationFormat>On-screen Show (16:10)</PresentationFormat>
  <Paragraphs>365</Paragraphs>
  <Slides>57</Slides>
  <Notes>57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Sharma</dc:creator>
  <cp:lastModifiedBy>Sukrut Wagh</cp:lastModifiedBy>
  <cp:revision>1817</cp:revision>
  <dcterms:created xsi:type="dcterms:W3CDTF">2016-03-29T11:06:40Z</dcterms:created>
  <dcterms:modified xsi:type="dcterms:W3CDTF">2017-07-14T07:16:28Z</dcterms:modified>
</cp:coreProperties>
</file>