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91" r:id="rId4"/>
    <p:sldId id="293" r:id="rId5"/>
    <p:sldId id="292" r:id="rId6"/>
    <p:sldId id="284" r:id="rId7"/>
    <p:sldId id="290" r:id="rId8"/>
    <p:sldId id="288" r:id="rId9"/>
    <p:sldId id="289" r:id="rId10"/>
    <p:sldId id="287" r:id="rId11"/>
    <p:sldId id="285" r:id="rId12"/>
    <p:sldId id="286" r:id="rId13"/>
    <p:sldId id="28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2910A-A2C4-478F-AAD0-D2DDBAC454BD}" type="datetimeFigureOut">
              <a:rPr lang="en-IN" smtClean="0"/>
              <a:t>26-03-2018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B24CF-BF34-47E9-BE65-5BC5AFA83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29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B24CF-BF34-47E9-BE65-5BC5AFA8355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9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69E-8852-4064-88A5-3729FEA7507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1432-369D-41D7-A291-3B4283E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69E-8852-4064-88A5-3729FEA7507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1432-369D-41D7-A291-3B4283E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8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69E-8852-4064-88A5-3729FEA7507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1432-369D-41D7-A291-3B4283E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8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69E-8852-4064-88A5-3729FEA7507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1432-369D-41D7-A291-3B4283E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7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69E-8852-4064-88A5-3729FEA7507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1432-369D-41D7-A291-3B4283E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7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69E-8852-4064-88A5-3729FEA7507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1432-369D-41D7-A291-3B4283E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69E-8852-4064-88A5-3729FEA7507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1432-369D-41D7-A291-3B4283E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69E-8852-4064-88A5-3729FEA7507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1432-369D-41D7-A291-3B4283E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8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69E-8852-4064-88A5-3729FEA7507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1432-369D-41D7-A291-3B4283E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0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69E-8852-4064-88A5-3729FEA7507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1432-369D-41D7-A291-3B4283E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469E-8852-4064-88A5-3729FEA7507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1432-369D-41D7-A291-3B4283E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8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469E-8852-4064-88A5-3729FEA7507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21432-369D-41D7-A291-3B4283E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ta.org/sites/default/files/awards/beyond_the_12-factor_app_pivotal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 smtClean="0">
                <a:effectLst/>
              </a:rPr>
              <a:t>Zycus Docker and K8S </a:t>
            </a:r>
            <a:r>
              <a:rPr lang="en-US" dirty="0" smtClean="0"/>
              <a:t>Use Cases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sz="3100" dirty="0"/>
              <a:t>version </a:t>
            </a:r>
            <a:r>
              <a:rPr lang="en-US" sz="3100" dirty="0" smtClean="0"/>
              <a:t>1.1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6019800"/>
          </a:xfrm>
        </p:spPr>
        <p:txBody>
          <a:bodyPr>
            <a:no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Create service deliverable bundle</a:t>
            </a:r>
          </a:p>
          <a:p>
            <a:pPr lvl="2"/>
            <a:r>
              <a:rPr lang="en-US" sz="1600" dirty="0" smtClean="0"/>
              <a:t>Libraries/jars</a:t>
            </a:r>
          </a:p>
          <a:p>
            <a:pPr lvl="2"/>
            <a:r>
              <a:rPr lang="en-US" sz="1600" dirty="0" smtClean="0"/>
              <a:t>Control scripts – JSW, start, stop, restart, pause, etc.</a:t>
            </a:r>
          </a:p>
          <a:p>
            <a:pPr lvl="2"/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Create </a:t>
            </a:r>
            <a:r>
              <a:rPr lang="en-US" sz="2000" dirty="0" err="1" smtClean="0"/>
              <a:t>DockerFile</a:t>
            </a:r>
            <a:endParaRPr lang="en-US" sz="2000" dirty="0" smtClean="0"/>
          </a:p>
          <a:p>
            <a:pPr lvl="2"/>
            <a:r>
              <a:rPr lang="en-US" sz="1600" dirty="0" smtClean="0"/>
              <a:t>Choose appropriate parent image - </a:t>
            </a:r>
            <a:r>
              <a:rPr lang="en-IN" sz="1600" i="1" dirty="0">
                <a:solidFill>
                  <a:schemeClr val="accent3">
                    <a:lumMod val="75000"/>
                  </a:schemeClr>
                </a:solidFill>
              </a:rPr>
              <a:t>FROM </a:t>
            </a:r>
            <a:r>
              <a:rPr lang="en-IN" sz="1600" i="1" dirty="0" err="1">
                <a:solidFill>
                  <a:schemeClr val="accent3">
                    <a:lumMod val="75000"/>
                  </a:schemeClr>
                </a:solidFill>
              </a:rPr>
              <a:t>anapsix</a:t>
            </a:r>
            <a:r>
              <a:rPr lang="en-IN" sz="1600" i="1" dirty="0">
                <a:solidFill>
                  <a:schemeClr val="accent3">
                    <a:lumMod val="75000"/>
                  </a:schemeClr>
                </a:solidFill>
              </a:rPr>
              <a:t>/alpine-java:8_jdk</a:t>
            </a:r>
            <a:endParaRPr lang="en-US" sz="16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en-US" sz="1600" dirty="0" smtClean="0"/>
              <a:t>Externalize environment variables – Consul coordinates, service’s artifact name, directory path’s , etc.</a:t>
            </a:r>
          </a:p>
          <a:p>
            <a:pPr lvl="2"/>
            <a:r>
              <a:rPr lang="en-US" sz="1600" dirty="0" smtClean="0"/>
              <a:t>Mount external storage</a:t>
            </a:r>
          </a:p>
          <a:p>
            <a:pPr lvl="2"/>
            <a:r>
              <a:rPr lang="en-US" sz="1600" dirty="0" smtClean="0"/>
              <a:t>Steps – create directories, </a:t>
            </a:r>
            <a:r>
              <a:rPr lang="en-IN" sz="1600" dirty="0" smtClean="0"/>
              <a:t>Unzip</a:t>
            </a:r>
            <a:r>
              <a:rPr lang="en-IN" sz="1600" dirty="0"/>
              <a:t>, clean </a:t>
            </a:r>
            <a:r>
              <a:rPr lang="en-IN" sz="1600" dirty="0" smtClean="0"/>
              <a:t>up, set </a:t>
            </a:r>
            <a:r>
              <a:rPr lang="en-IN" sz="1600" dirty="0"/>
              <a:t>permissions</a:t>
            </a:r>
            <a:endParaRPr lang="en-US" sz="1600" dirty="0" smtClean="0"/>
          </a:p>
          <a:p>
            <a:pPr lvl="2"/>
            <a:r>
              <a:rPr lang="en-US" sz="1600" dirty="0" smtClean="0"/>
              <a:t>Expose service ports</a:t>
            </a:r>
          </a:p>
          <a:p>
            <a:pPr lvl="2"/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Build Service Docker Image</a:t>
            </a:r>
          </a:p>
          <a:p>
            <a:pPr marL="1314450" lvl="2" indent="-457200"/>
            <a:r>
              <a:rPr lang="en-US" sz="1600" dirty="0" err="1"/>
              <a:t>docker</a:t>
            </a:r>
            <a:r>
              <a:rPr lang="en-US" sz="1600" dirty="0"/>
              <a:t> build -t </a:t>
            </a:r>
            <a:r>
              <a:rPr lang="en-US" sz="1600" dirty="0" err="1"/>
              <a:t>zycus</a:t>
            </a:r>
            <a:r>
              <a:rPr lang="en-US" sz="1600" dirty="0"/>
              <a:t>/esign-service:v1 .</a:t>
            </a:r>
            <a:endParaRPr lang="en-US" sz="1600" dirty="0" smtClean="0"/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Run Image</a:t>
            </a:r>
          </a:p>
          <a:p>
            <a:pPr marL="1314450" lvl="2" indent="-457200"/>
            <a:r>
              <a:rPr lang="en-US" sz="1600" dirty="0" err="1"/>
              <a:t>docker</a:t>
            </a:r>
            <a:r>
              <a:rPr lang="en-US" sz="1600" dirty="0"/>
              <a:t> run -</a:t>
            </a:r>
            <a:r>
              <a:rPr lang="en-US" sz="1600" dirty="0" err="1"/>
              <a:t>dit</a:t>
            </a:r>
            <a:r>
              <a:rPr lang="en-US" sz="1600" dirty="0"/>
              <a:t> --</a:t>
            </a:r>
            <a:r>
              <a:rPr lang="en-US" sz="1600" dirty="0" err="1"/>
              <a:t>env</a:t>
            </a:r>
            <a:r>
              <a:rPr lang="en-US" sz="1600" dirty="0"/>
              <a:t> CONSUL_ENVIRONMENT=DEV --expose=8082 -p 7011:8082 </a:t>
            </a:r>
            <a:r>
              <a:rPr lang="en-US" sz="1600" dirty="0" err="1"/>
              <a:t>zycus</a:t>
            </a:r>
            <a:r>
              <a:rPr lang="en-US" sz="1600" dirty="0"/>
              <a:t>/esign-service:v1</a:t>
            </a:r>
            <a:endParaRPr lang="en-US" sz="1600" dirty="0" smtClean="0"/>
          </a:p>
          <a:p>
            <a:pPr lvl="2"/>
            <a:endParaRPr lang="en-US" sz="16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Steps required to </a:t>
            </a:r>
            <a:r>
              <a:rPr lang="en-US" sz="2000" dirty="0" err="1" smtClean="0"/>
              <a:t>DockerizeTPI-Esign</a:t>
            </a:r>
            <a:r>
              <a:rPr lang="en-US" sz="2000" dirty="0" smtClean="0"/>
              <a:t> micro-service app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794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6019800"/>
          </a:xfrm>
        </p:spPr>
        <p:txBody>
          <a:bodyPr>
            <a:noAutofit/>
          </a:bodyPr>
          <a:lstStyle/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Setup K8S local development environment</a:t>
            </a:r>
          </a:p>
          <a:p>
            <a:pPr lvl="2"/>
            <a:r>
              <a:rPr lang="en-US" sz="1600" dirty="0" err="1" smtClean="0"/>
              <a:t>Minikube</a:t>
            </a:r>
            <a:endParaRPr lang="en-US" sz="1600" dirty="0" smtClean="0"/>
          </a:p>
          <a:p>
            <a:pPr lvl="2"/>
            <a:r>
              <a:rPr lang="en-US" sz="1600" dirty="0" smtClean="0"/>
              <a:t>Connect to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registry – micro services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images available in this registry</a:t>
            </a:r>
          </a:p>
          <a:p>
            <a:pPr lvl="2"/>
            <a:r>
              <a:rPr lang="en-US" sz="1600" dirty="0" smtClean="0"/>
              <a:t>Enable </a:t>
            </a:r>
            <a:r>
              <a:rPr lang="en-US" sz="1600" dirty="0" err="1" smtClean="0"/>
              <a:t>heapster</a:t>
            </a:r>
            <a:r>
              <a:rPr lang="en-US" sz="1600" dirty="0" smtClean="0"/>
              <a:t> for auto-scaling</a:t>
            </a:r>
          </a:p>
          <a:p>
            <a:pPr lvl="2"/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Deploy &amp; Run micro-service app</a:t>
            </a:r>
          </a:p>
          <a:p>
            <a:pPr marL="1314450" lvl="2" indent="-457200"/>
            <a:r>
              <a:rPr lang="en-US" sz="1600" dirty="0" err="1"/>
              <a:t>kubectl</a:t>
            </a:r>
            <a:r>
              <a:rPr lang="en-US" sz="1600" dirty="0"/>
              <a:t> run </a:t>
            </a:r>
            <a:r>
              <a:rPr lang="en-US" sz="1600" dirty="0" err="1"/>
              <a:t>esign</a:t>
            </a:r>
            <a:r>
              <a:rPr lang="en-US" sz="1600" dirty="0"/>
              <a:t>-service --image=</a:t>
            </a:r>
            <a:r>
              <a:rPr lang="en-US" sz="1600" dirty="0" err="1"/>
              <a:t>zycus</a:t>
            </a:r>
            <a:r>
              <a:rPr lang="en-US" sz="1600" dirty="0"/>
              <a:t>/esign-service:v1 --</a:t>
            </a:r>
            <a:r>
              <a:rPr lang="en-US" sz="1600" dirty="0" smtClean="0"/>
              <a:t>requests=</a:t>
            </a:r>
            <a:r>
              <a:rPr lang="en-US" sz="1600" dirty="0" err="1" smtClean="0"/>
              <a:t>cpu</a:t>
            </a:r>
            <a:r>
              <a:rPr lang="en-US" sz="1600" dirty="0" smtClean="0"/>
              <a:t>=0.5 </a:t>
            </a:r>
            <a:r>
              <a:rPr lang="en-US" sz="1600" dirty="0"/>
              <a:t>--port 8082 --</a:t>
            </a:r>
            <a:r>
              <a:rPr lang="en-US" sz="1600" dirty="0" err="1"/>
              <a:t>env</a:t>
            </a:r>
            <a:r>
              <a:rPr lang="en-US" sz="1600" dirty="0"/>
              <a:t>="CONSUL_ENVIRONMENT=DEV" --</a:t>
            </a:r>
            <a:r>
              <a:rPr lang="en-US" sz="1600" dirty="0" smtClean="0"/>
              <a:t>replicas=2</a:t>
            </a:r>
          </a:p>
          <a:p>
            <a:pPr marL="1314450" lvl="2" indent="-457200"/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Expose K8S service – Service discovery &amp; load balancing</a:t>
            </a:r>
          </a:p>
          <a:p>
            <a:pPr marL="1314450" lvl="2" indent="-457200"/>
            <a:r>
              <a:rPr lang="fr-FR" sz="1600" dirty="0" err="1"/>
              <a:t>kubectl</a:t>
            </a:r>
            <a:r>
              <a:rPr lang="fr-FR" sz="1600" dirty="0"/>
              <a:t> expose </a:t>
            </a:r>
            <a:r>
              <a:rPr lang="fr-FR" sz="1600" dirty="0" err="1"/>
              <a:t>deployment</a:t>
            </a:r>
            <a:r>
              <a:rPr lang="fr-FR" sz="1600" dirty="0"/>
              <a:t>/</a:t>
            </a:r>
            <a:r>
              <a:rPr lang="fr-FR" sz="1600" dirty="0" err="1"/>
              <a:t>esign</a:t>
            </a:r>
            <a:r>
              <a:rPr lang="fr-FR" sz="1600" dirty="0"/>
              <a:t>-service --type="</a:t>
            </a:r>
            <a:r>
              <a:rPr lang="fr-FR" sz="1600" dirty="0" err="1"/>
              <a:t>NodePort</a:t>
            </a:r>
            <a:r>
              <a:rPr lang="fr-FR" sz="1600"/>
              <a:t>" </a:t>
            </a:r>
            <a:r>
              <a:rPr lang="fr-FR" sz="1600" smtClean="0"/>
              <a:t>--</a:t>
            </a:r>
            <a:r>
              <a:rPr lang="fr-FR" sz="1600" dirty="0" err="1" smtClean="0"/>
              <a:t>target</a:t>
            </a:r>
            <a:r>
              <a:rPr lang="fr-FR" sz="1600" dirty="0" smtClean="0"/>
              <a:t>-port=8082</a:t>
            </a:r>
          </a:p>
          <a:p>
            <a:pPr marL="1314450" lvl="2" indent="-457200"/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Setup Auto scaling</a:t>
            </a:r>
          </a:p>
          <a:p>
            <a:pPr marL="1314450" lvl="2" indent="-457200"/>
            <a:r>
              <a:rPr lang="fr-FR" sz="1600" dirty="0" err="1"/>
              <a:t>kubectl</a:t>
            </a:r>
            <a:r>
              <a:rPr lang="fr-FR" sz="1600" dirty="0"/>
              <a:t> </a:t>
            </a:r>
            <a:r>
              <a:rPr lang="fr-FR" sz="1600" dirty="0" err="1"/>
              <a:t>autoscale</a:t>
            </a:r>
            <a:r>
              <a:rPr lang="fr-FR" sz="1600" dirty="0"/>
              <a:t> </a:t>
            </a:r>
            <a:r>
              <a:rPr lang="fr-FR" sz="1600" dirty="0" err="1"/>
              <a:t>deployment</a:t>
            </a:r>
            <a:r>
              <a:rPr lang="fr-FR" sz="1600" dirty="0"/>
              <a:t> </a:t>
            </a:r>
            <a:r>
              <a:rPr lang="fr-FR" sz="1600" dirty="0" err="1"/>
              <a:t>esign</a:t>
            </a:r>
            <a:r>
              <a:rPr lang="fr-FR" sz="1600" dirty="0"/>
              <a:t>-service --min=2 --max=5 --</a:t>
            </a:r>
            <a:r>
              <a:rPr lang="fr-FR" sz="1600" dirty="0" err="1" smtClean="0"/>
              <a:t>cpu</a:t>
            </a:r>
            <a:r>
              <a:rPr lang="fr-FR" sz="1600" dirty="0" smtClean="0"/>
              <a:t>-percent=50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Steps required to Manage service lifecycle with Kubernetes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63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6019800"/>
          </a:xfrm>
        </p:spPr>
        <p:txBody>
          <a:bodyPr>
            <a:noAutofit/>
          </a:bodyPr>
          <a:lstStyle/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IN" sz="2000" dirty="0" smtClean="0"/>
              <a:t>Automated Rolling Upgrades &amp; rollbacks</a:t>
            </a:r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r>
              <a:rPr lang="en-IN" sz="2000" dirty="0" smtClean="0"/>
              <a:t>External Volumes</a:t>
            </a:r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r>
              <a:rPr lang="en-IN" sz="2000" dirty="0" smtClean="0"/>
              <a:t>Multi-geography deployments</a:t>
            </a:r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 smtClean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 Cases to be explored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26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8100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pPr algn="ctr"/>
            <a:endParaRPr lang="en-IN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209770"/>
              </p:ext>
            </p:extLst>
          </p:nvPr>
        </p:nvGraphicFramePr>
        <p:xfrm>
          <a:off x="76200" y="381000"/>
          <a:ext cx="8991600" cy="1142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559">
                <a:tc>
                  <a:txBody>
                    <a:bodyPr/>
                    <a:lstStyle/>
                    <a:p>
                      <a:r>
                        <a:rPr lang="en-US" sz="1000" dirty="0"/>
                        <a:t>Version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Change Summary</a:t>
                      </a:r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04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1.0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03-MAR-2018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dirty="0" smtClean="0"/>
                        <a:t>Basic TPI use</a:t>
                      </a:r>
                      <a:r>
                        <a:rPr lang="en-IN" sz="1000" baseline="0" dirty="0" smtClean="0"/>
                        <a:t> cases – instance recovery &amp; auto scaling</a:t>
                      </a:r>
                      <a:endParaRPr lang="en-IN" sz="1000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0441">
                <a:tc>
                  <a:txBody>
                    <a:bodyPr/>
                    <a:lstStyle/>
                    <a:p>
                      <a:r>
                        <a:rPr lang="en-IN" sz="1000" dirty="0" smtClean="0"/>
                        <a:t>1.1</a:t>
                      </a:r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000" b="0" dirty="0" smtClean="0"/>
                        <a:t>Added</a:t>
                      </a:r>
                      <a:r>
                        <a:rPr lang="en-IN" sz="1000" b="0" baseline="0" dirty="0" smtClean="0"/>
                        <a:t> </a:t>
                      </a:r>
                      <a:r>
                        <a:rPr lang="en-IN" sz="1000" b="0" baseline="0" smtClean="0"/>
                        <a:t>development workflows</a:t>
                      </a:r>
                      <a:endParaRPr lang="en-IN" sz="1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9" tIns="45709" rIns="91419" bIns="45709"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Change Revision History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5943600"/>
          </a:xfrm>
        </p:spPr>
        <p:txBody>
          <a:bodyPr>
            <a:noAutofit/>
          </a:bodyPr>
          <a:lstStyle/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Service </a:t>
            </a:r>
            <a:r>
              <a:rPr lang="en-US" sz="2000" dirty="0" smtClean="0"/>
              <a:t>self-healing (availability)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Service Horizontal Auto </a:t>
            </a:r>
            <a:r>
              <a:rPr lang="en-US" sz="2000" dirty="0" smtClean="0"/>
              <a:t>scaling: CPU, memory, app criteria – no. of tenants</a:t>
            </a:r>
            <a:r>
              <a:rPr lang="en-US" sz="2000" dirty="0"/>
              <a:t>, </a:t>
            </a:r>
            <a:r>
              <a:rPr lang="en-US" sz="2000" dirty="0" smtClean="0"/>
              <a:t>timeframe, etc.</a:t>
            </a:r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Deployment environment:</a:t>
            </a:r>
          </a:p>
          <a:p>
            <a:pPr lvl="2"/>
            <a:r>
              <a:rPr lang="en-US" sz="1600" dirty="0" smtClean="0"/>
              <a:t>Today: Developer desktop, Local – Physical, Virtualized, AWS, </a:t>
            </a:r>
            <a:r>
              <a:rPr lang="en-US" sz="1600" dirty="0" err="1" smtClean="0"/>
              <a:t>Navisite</a:t>
            </a:r>
            <a:endParaRPr lang="en-US" sz="1600" dirty="0" smtClean="0"/>
          </a:p>
          <a:p>
            <a:pPr lvl="2"/>
            <a:r>
              <a:rPr lang="en-US" sz="1600" dirty="0" smtClean="0"/>
              <a:t>Future support for PaaS: GCP, Azure, </a:t>
            </a:r>
            <a:r>
              <a:rPr lang="en-US" sz="1600" dirty="0" err="1" smtClean="0"/>
              <a:t>Openshift</a:t>
            </a:r>
            <a:r>
              <a:rPr lang="en-US" sz="1600" dirty="0" smtClean="0"/>
              <a:t>, something else?</a:t>
            </a:r>
          </a:p>
          <a:p>
            <a:pPr lvl="2"/>
            <a:r>
              <a:rPr lang="en-US" sz="1600" dirty="0" smtClean="0"/>
              <a:t>Package once – deploy anywhere</a:t>
            </a:r>
            <a:endParaRPr lang="en-US" sz="1600" dirty="0" smtClean="0"/>
          </a:p>
          <a:p>
            <a:pPr lvl="2"/>
            <a:endParaRPr lang="en-US" sz="1600" dirty="0" smtClean="0"/>
          </a:p>
          <a:p>
            <a:pPr lvl="1"/>
            <a:r>
              <a:rPr lang="en-US" sz="2000" dirty="0" smtClean="0"/>
              <a:t>Automated deployment (</a:t>
            </a:r>
            <a:r>
              <a:rPr lang="en-US" sz="2000" dirty="0"/>
              <a:t>upgrade, rollback</a:t>
            </a:r>
            <a:r>
              <a:rPr lang="en-US" sz="2000" dirty="0" smtClean="0"/>
              <a:t>) promotions from dev to prod with ideally 0% downtime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Balance Agility with reduced impact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Manage deployments at scale (100-1000…)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 Cases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946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Steps Required – Journey starts with YOU!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Every deployment should have </a:t>
            </a:r>
            <a:r>
              <a:rPr lang="en-IN" sz="2000" b="1" dirty="0" smtClean="0">
                <a:solidFill>
                  <a:srgbClr val="FF0000"/>
                </a:solidFill>
              </a:rPr>
              <a:t>limited</a:t>
            </a:r>
            <a:r>
              <a:rPr lang="en-IN" sz="2000" dirty="0" smtClean="0"/>
              <a:t> impact</a:t>
            </a:r>
          </a:p>
          <a:p>
            <a:endParaRPr lang="en-IN" sz="2000" dirty="0" smtClean="0"/>
          </a:p>
          <a:p>
            <a:r>
              <a:rPr lang="en-IN" sz="2000" dirty="0" smtClean="0"/>
              <a:t>Rethink application design, dependency management, packaging, deployment, disposability, scaling, monitoring, stateless, etc. - </a:t>
            </a:r>
            <a:r>
              <a:rPr lang="en-IN" sz="2000" u="sng" dirty="0">
                <a:hlinkClick r:id="rId2"/>
              </a:rPr>
              <a:t>beyond 12 factors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Externalize Configurations – static, environment specific</a:t>
            </a:r>
          </a:p>
          <a:p>
            <a:endParaRPr lang="en-IN" sz="2000" dirty="0"/>
          </a:p>
          <a:p>
            <a:r>
              <a:rPr lang="en-IN" sz="2000" dirty="0" smtClean="0"/>
              <a:t>Service registration and discovery</a:t>
            </a:r>
          </a:p>
          <a:p>
            <a:endParaRPr lang="en-IN" sz="2000" dirty="0" smtClean="0"/>
          </a:p>
          <a:p>
            <a:r>
              <a:rPr lang="en-IN" sz="2000" dirty="0" smtClean="0"/>
              <a:t>CI &amp; CD – frequent and repeatable deployments</a:t>
            </a:r>
          </a:p>
          <a:p>
            <a:endParaRPr lang="en-IN" sz="2000" dirty="0"/>
          </a:p>
          <a:p>
            <a:endParaRPr lang="en-IN" sz="2000" dirty="0" smtClean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004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Micro-Service Examples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3257"/>
            <a:ext cx="8534400" cy="5567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4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29600" cy="5943600"/>
          </a:xfrm>
        </p:spPr>
        <p:txBody>
          <a:bodyPr>
            <a:noAutofit/>
          </a:bodyPr>
          <a:lstStyle/>
          <a:p>
            <a:pPr lvl="1"/>
            <a:r>
              <a:rPr lang="en-US" sz="2000" dirty="0" smtClean="0"/>
              <a:t>(De)composition</a:t>
            </a:r>
          </a:p>
          <a:p>
            <a:pPr lvl="2"/>
            <a:r>
              <a:rPr lang="en-US" sz="1600" dirty="0" smtClean="0"/>
              <a:t>Single/Limited (group of related) Responsibility Principle</a:t>
            </a:r>
          </a:p>
          <a:p>
            <a:pPr lvl="2"/>
            <a:r>
              <a:rPr lang="en-US" sz="1600" dirty="0" smtClean="0"/>
              <a:t>Encapsulate single or group of related functionality as a (micro)service</a:t>
            </a:r>
          </a:p>
          <a:p>
            <a:pPr lvl="2"/>
            <a:r>
              <a:rPr lang="en-US" sz="1600" dirty="0" smtClean="0"/>
              <a:t>Every class/function is related to other – keep design highly cohesive with low coupling</a:t>
            </a:r>
          </a:p>
          <a:p>
            <a:pPr lvl="2"/>
            <a:r>
              <a:rPr lang="en-US" sz="1600" dirty="0" smtClean="0"/>
              <a:t>Services communicate to other services by a contract/API Spec</a:t>
            </a:r>
          </a:p>
          <a:p>
            <a:pPr lvl="2"/>
            <a:r>
              <a:rPr lang="en-US" sz="1600" dirty="0" smtClean="0"/>
              <a:t>Find new opportunities for new service – new (group of) feature/requirement</a:t>
            </a:r>
          </a:p>
          <a:p>
            <a:pPr lvl="2"/>
            <a:r>
              <a:rPr lang="en-US" sz="1600" dirty="0" smtClean="0"/>
              <a:t>At the minimum – Write Integration test for your API layer</a:t>
            </a:r>
            <a:endParaRPr lang="en-US" sz="1600" dirty="0" smtClean="0"/>
          </a:p>
          <a:p>
            <a:pPr lvl="2"/>
            <a:r>
              <a:rPr lang="en-US" sz="1600" dirty="0" smtClean="0"/>
              <a:t>FAQ: </a:t>
            </a:r>
          </a:p>
          <a:p>
            <a:pPr lvl="3"/>
            <a:r>
              <a:rPr lang="en-US" sz="1200" dirty="0" smtClean="0"/>
              <a:t>Who manages DB? It depends… start with having a common DAO library for a product (with many micro-services)</a:t>
            </a:r>
          </a:p>
          <a:p>
            <a:pPr lvl="3"/>
            <a:r>
              <a:rPr lang="en-US" sz="1200" dirty="0" smtClean="0"/>
              <a:t>Stacks: spring-boot, </a:t>
            </a:r>
            <a:r>
              <a:rPr lang="en-US" sz="1200" dirty="0" err="1" smtClean="0"/>
              <a:t>Vert.x</a:t>
            </a:r>
            <a:r>
              <a:rPr lang="en-US" sz="1200" dirty="0" smtClean="0"/>
              <a:t>, </a:t>
            </a:r>
            <a:r>
              <a:rPr lang="en-US" sz="1200" dirty="0" err="1" smtClean="0"/>
              <a:t>nodejs</a:t>
            </a:r>
            <a:r>
              <a:rPr lang="en-US" sz="1200" dirty="0" smtClean="0"/>
              <a:t>, many more out there</a:t>
            </a:r>
          </a:p>
          <a:p>
            <a:pPr lvl="2"/>
            <a:endParaRPr lang="en-US" sz="1600" dirty="0"/>
          </a:p>
          <a:p>
            <a:pPr lvl="1"/>
            <a:r>
              <a:rPr lang="en-US" sz="2000" dirty="0" smtClean="0"/>
              <a:t>Dependency Management</a:t>
            </a:r>
          </a:p>
          <a:p>
            <a:pPr lvl="2"/>
            <a:r>
              <a:rPr lang="en-US" sz="1600" dirty="0" smtClean="0"/>
              <a:t>Declare &amp; isolate: ant, maven, </a:t>
            </a:r>
            <a:r>
              <a:rPr lang="en-US" sz="1600" dirty="0" err="1" smtClean="0"/>
              <a:t>gradle</a:t>
            </a:r>
            <a:r>
              <a:rPr lang="en-US" sz="1600" dirty="0" smtClean="0"/>
              <a:t>, </a:t>
            </a:r>
            <a:r>
              <a:rPr lang="en-US" sz="1600" dirty="0" err="1" smtClean="0"/>
              <a:t>npm</a:t>
            </a:r>
            <a:r>
              <a:rPr lang="en-US" sz="1600" dirty="0" smtClean="0"/>
              <a:t>, etc.</a:t>
            </a:r>
          </a:p>
          <a:p>
            <a:pPr lvl="2"/>
            <a:r>
              <a:rPr lang="en-US" sz="1600" dirty="0" smtClean="0"/>
              <a:t>Central binary management: Nexus, </a:t>
            </a:r>
            <a:r>
              <a:rPr lang="en-US" sz="1600" dirty="0" err="1" smtClean="0"/>
              <a:t>Artifactory</a:t>
            </a:r>
            <a:r>
              <a:rPr lang="en-US" sz="1600" dirty="0" smtClean="0"/>
              <a:t>, etc.</a:t>
            </a:r>
          </a:p>
          <a:p>
            <a:pPr lvl="2"/>
            <a:endParaRPr lang="en-US" sz="1600" dirty="0"/>
          </a:p>
          <a:p>
            <a:pPr lvl="1"/>
            <a:r>
              <a:rPr lang="en-US" sz="2000" dirty="0" smtClean="0"/>
              <a:t>Configuration</a:t>
            </a:r>
          </a:p>
          <a:p>
            <a:pPr lvl="2"/>
            <a:r>
              <a:rPr lang="en-US" sz="1600" dirty="0" smtClean="0"/>
              <a:t>Static: timeouts, feature toggles, etc.</a:t>
            </a:r>
          </a:p>
          <a:p>
            <a:pPr lvl="2"/>
            <a:r>
              <a:rPr lang="en-US" sz="1600" dirty="0" smtClean="0"/>
              <a:t>Environment: </a:t>
            </a:r>
            <a:r>
              <a:rPr lang="en-US" sz="1600" dirty="0" err="1" smtClean="0"/>
              <a:t>url</a:t>
            </a:r>
            <a:r>
              <a:rPr lang="en-US" sz="1600" dirty="0" smtClean="0"/>
              <a:t>, thread </a:t>
            </a:r>
            <a:r>
              <a:rPr lang="en-US" sz="1600" dirty="0"/>
              <a:t>pool </a:t>
            </a:r>
            <a:r>
              <a:rPr lang="en-US" sz="1600" dirty="0" smtClean="0"/>
              <a:t>size, locations: AMQ, DB, Consul</a:t>
            </a:r>
            <a:r>
              <a:rPr lang="en-US" sz="1600" smtClean="0"/>
              <a:t>, etc.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Moving towards Micro-Services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298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Docker Workflow</a:t>
            </a:r>
            <a:endParaRPr lang="en-US" sz="20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7192641" cy="3848100"/>
          </a:xfrm>
          <a:prstGeom prst="rect">
            <a:avLst/>
          </a:prstGeom>
          <a:noFill/>
          <a:ln w="9525">
            <a:solidFill>
              <a:schemeClr val="accent4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67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Docker Dev Workflow</a:t>
            </a:r>
            <a:endParaRPr lang="en-US" sz="2000" dirty="0"/>
          </a:p>
        </p:txBody>
      </p:sp>
      <p:pic>
        <p:nvPicPr>
          <p:cNvPr id="1026" name="Picture 2" descr="Image result for docker kubernetes work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6858000" cy="385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8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K8S Workflow</a:t>
            </a:r>
            <a:endParaRPr lang="en-US" sz="2000" dirty="0"/>
          </a:p>
        </p:txBody>
      </p:sp>
      <p:pic>
        <p:nvPicPr>
          <p:cNvPr id="2050" name="Picture 2" descr="https://cdn-images-1.medium.com/max/1600/1*y_gZZREsz9GRK8CEGFGC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591802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Our Development Workflow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442" y="1524000"/>
            <a:ext cx="6537116" cy="370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98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35778</TotalTime>
  <Words>541</Words>
  <Application>Microsoft Office PowerPoint</Application>
  <PresentationFormat>On-screen Show (4:3)</PresentationFormat>
  <Paragraphs>105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Zycus Docker and K8S Use Cases version 1.1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Sharma;sukrut.wagh@zycus.com;raman;mathan</dc:creator>
  <cp:lastModifiedBy>Sukrut Wagh</cp:lastModifiedBy>
  <cp:revision>999</cp:revision>
  <dcterms:created xsi:type="dcterms:W3CDTF">2017-07-11T10:03:08Z</dcterms:created>
  <dcterms:modified xsi:type="dcterms:W3CDTF">2018-03-26T08:28:43Z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MS">
    <vt:lpwstr>true</vt:lpwstr>
  </property>
</Properties>
</file>