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63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248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61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89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7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1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997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934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1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00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70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8DC97-3548-483C-ADC1-385275720299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C3A8-6AEE-44F2-AFB3-38E5232A0B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87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kış Çizelgesi: Veri 39"/>
          <p:cNvSpPr/>
          <p:nvPr/>
        </p:nvSpPr>
        <p:spPr>
          <a:xfrm>
            <a:off x="4788344" y="115316"/>
            <a:ext cx="3825304" cy="120142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 err="1" smtClean="0"/>
              <a:t>RestaurantOrder</a:t>
            </a:r>
            <a:r>
              <a:rPr lang="tr-TR" sz="2000" dirty="0" smtClean="0"/>
              <a:t> (Sipariş Uygulaması)</a:t>
            </a:r>
            <a:endParaRPr lang="tr-TR" sz="2000" dirty="0"/>
          </a:p>
        </p:txBody>
      </p:sp>
      <p:sp>
        <p:nvSpPr>
          <p:cNvPr id="43" name="Akış Çizelgesi: Veri 42"/>
          <p:cNvSpPr/>
          <p:nvPr/>
        </p:nvSpPr>
        <p:spPr>
          <a:xfrm>
            <a:off x="99314" y="1807972"/>
            <a:ext cx="3276600" cy="80111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public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abstract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class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MenuItem</a:t>
            </a:r>
            <a:endParaRPr lang="tr-TR" sz="11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/>
              <a:t>(</a:t>
            </a:r>
            <a:r>
              <a:rPr lang="tr-TR" sz="1100" dirty="0" err="1" smtClean="0"/>
              <a:t>MenuItem</a:t>
            </a:r>
            <a:r>
              <a:rPr lang="tr-TR" sz="1100" dirty="0" smtClean="0"/>
              <a:t> soyut sınıf olarak ve daha sonra kullanılmak üzere tanımlanır)</a:t>
            </a:r>
          </a:p>
        </p:txBody>
      </p:sp>
      <p:cxnSp>
        <p:nvCxnSpPr>
          <p:cNvPr id="46" name="Düz Ok Bağlayıcısı 45"/>
          <p:cNvCxnSpPr>
            <a:stCxn id="43" idx="4"/>
            <a:endCxn id="49" idx="0"/>
          </p:cNvCxnSpPr>
          <p:nvPr/>
        </p:nvCxnSpPr>
        <p:spPr>
          <a:xfrm>
            <a:off x="1737614" y="2609088"/>
            <a:ext cx="0" cy="52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Dikdörtgen 48"/>
          <p:cNvSpPr/>
          <p:nvPr/>
        </p:nvSpPr>
        <p:spPr>
          <a:xfrm>
            <a:off x="559943" y="3133090"/>
            <a:ext cx="2355342" cy="806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solidFill>
                  <a:srgbClr val="C00000"/>
                </a:solidFill>
              </a:rPr>
              <a:t>Ad = ad</a:t>
            </a:r>
          </a:p>
          <a:p>
            <a:pPr algn="ctr"/>
            <a:r>
              <a:rPr lang="tr-TR" sz="1100" dirty="0" smtClean="0">
                <a:solidFill>
                  <a:srgbClr val="C00000"/>
                </a:solidFill>
              </a:rPr>
              <a:t>Fiyat = fiyat</a:t>
            </a:r>
          </a:p>
          <a:p>
            <a:pPr algn="ctr"/>
            <a:r>
              <a:rPr lang="tr-TR" sz="1100" dirty="0" smtClean="0"/>
              <a:t>(</a:t>
            </a:r>
            <a:r>
              <a:rPr lang="tr-TR" sz="1100" dirty="0" err="1" smtClean="0"/>
              <a:t>public</a:t>
            </a:r>
            <a:r>
              <a:rPr lang="tr-TR" sz="1100" dirty="0" smtClean="0"/>
              <a:t> </a:t>
            </a:r>
            <a:r>
              <a:rPr lang="tr-TR" sz="1100" dirty="0" err="1" smtClean="0"/>
              <a:t>string</a:t>
            </a:r>
            <a:r>
              <a:rPr lang="tr-TR" sz="1100" dirty="0" smtClean="0"/>
              <a:t> ad ve </a:t>
            </a:r>
            <a:r>
              <a:rPr lang="tr-TR" sz="1100" dirty="0" err="1" smtClean="0"/>
              <a:t>public</a:t>
            </a:r>
            <a:r>
              <a:rPr lang="tr-TR" sz="1100" dirty="0" smtClean="0"/>
              <a:t> </a:t>
            </a:r>
            <a:r>
              <a:rPr lang="tr-TR" sz="1100" dirty="0" err="1" smtClean="0"/>
              <a:t>decimal</a:t>
            </a:r>
            <a:r>
              <a:rPr lang="tr-TR" sz="1100" dirty="0" smtClean="0"/>
              <a:t> fiyat girdileri alınır.)</a:t>
            </a:r>
            <a:endParaRPr lang="tr-TR" sz="1100" dirty="0"/>
          </a:p>
        </p:txBody>
      </p:sp>
      <p:cxnSp>
        <p:nvCxnSpPr>
          <p:cNvPr id="51" name="Düz Ok Bağlayıcısı 50"/>
          <p:cNvCxnSpPr>
            <a:stCxn id="49" idx="2"/>
          </p:cNvCxnSpPr>
          <p:nvPr/>
        </p:nvCxnSpPr>
        <p:spPr>
          <a:xfrm>
            <a:off x="1737614" y="3939540"/>
            <a:ext cx="0" cy="42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kış Çizelgesi: Veri 51"/>
          <p:cNvSpPr/>
          <p:nvPr/>
        </p:nvSpPr>
        <p:spPr>
          <a:xfrm>
            <a:off x="217984" y="4363212"/>
            <a:ext cx="2949266" cy="141605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public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abstract</a:t>
            </a:r>
            <a:r>
              <a:rPr lang="tr-TR" sz="1100" dirty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void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Goster</a:t>
            </a:r>
            <a:r>
              <a:rPr lang="tr-TR" sz="1100" dirty="0" smtClean="0">
                <a:solidFill>
                  <a:srgbClr val="C00000"/>
                </a:solidFill>
              </a:rPr>
              <a:t>() </a:t>
            </a:r>
          </a:p>
          <a:p>
            <a:pPr algn="ctr"/>
            <a:r>
              <a:rPr lang="tr-TR" sz="1100" dirty="0" smtClean="0"/>
              <a:t>(Menu tamamlamada kullanacağımız ad ve fiyat değişkenlerini daha sonra kullanmak üzere </a:t>
            </a:r>
            <a:r>
              <a:rPr lang="tr-TR" sz="1100" dirty="0" err="1" smtClean="0"/>
              <a:t>Goster</a:t>
            </a:r>
            <a:r>
              <a:rPr lang="tr-TR" sz="1100" dirty="0" smtClean="0"/>
              <a:t>() metodunda toplarız.)</a:t>
            </a:r>
            <a:endParaRPr lang="tr-TR" sz="1100" dirty="0"/>
          </a:p>
        </p:txBody>
      </p:sp>
      <p:cxnSp>
        <p:nvCxnSpPr>
          <p:cNvPr id="66" name="Düz Ok Bağlayıcısı 65"/>
          <p:cNvCxnSpPr>
            <a:stCxn id="40" idx="3"/>
            <a:endCxn id="43" idx="1"/>
          </p:cNvCxnSpPr>
          <p:nvPr/>
        </p:nvCxnSpPr>
        <p:spPr>
          <a:xfrm flipH="1">
            <a:off x="1737614" y="1316736"/>
            <a:ext cx="4580852" cy="49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kış Çizelgesi: Veri 73"/>
          <p:cNvSpPr/>
          <p:nvPr/>
        </p:nvSpPr>
        <p:spPr>
          <a:xfrm>
            <a:off x="3375914" y="2065782"/>
            <a:ext cx="2646680" cy="82490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public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class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Baslangic:MenuItem</a:t>
            </a:r>
            <a:endParaRPr lang="tr-TR" sz="11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/>
              <a:t>(Başlangıç sınıfı </a:t>
            </a:r>
            <a:r>
              <a:rPr lang="tr-TR" sz="1100" dirty="0" err="1" smtClean="0"/>
              <a:t>MenuItem’den</a:t>
            </a:r>
            <a:r>
              <a:rPr lang="tr-TR" sz="1100" dirty="0" smtClean="0"/>
              <a:t> miras alır)</a:t>
            </a:r>
            <a:endParaRPr lang="tr-TR" sz="1100" dirty="0"/>
          </a:p>
        </p:txBody>
      </p:sp>
      <p:cxnSp>
        <p:nvCxnSpPr>
          <p:cNvPr id="85" name="Düz Bağlayıcı 84"/>
          <p:cNvCxnSpPr>
            <a:stCxn id="40" idx="3"/>
          </p:cNvCxnSpPr>
          <p:nvPr/>
        </p:nvCxnSpPr>
        <p:spPr>
          <a:xfrm flipH="1">
            <a:off x="6302864" y="1316736"/>
            <a:ext cx="15602" cy="346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Düz Ok Bağlayıcısı 88"/>
          <p:cNvCxnSpPr>
            <a:endCxn id="74" idx="5"/>
          </p:cNvCxnSpPr>
          <p:nvPr/>
        </p:nvCxnSpPr>
        <p:spPr>
          <a:xfrm flipH="1">
            <a:off x="5757926" y="2472362"/>
            <a:ext cx="560540" cy="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kış Çizelgesi: Veri 89"/>
          <p:cNvSpPr/>
          <p:nvPr/>
        </p:nvSpPr>
        <p:spPr>
          <a:xfrm>
            <a:off x="3353598" y="4405670"/>
            <a:ext cx="2646680" cy="82994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public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class</a:t>
            </a:r>
            <a:r>
              <a:rPr lang="tr-TR" sz="1100" dirty="0" smtClean="0">
                <a:solidFill>
                  <a:srgbClr val="C00000"/>
                </a:solidFill>
              </a:rPr>
              <a:t>  </a:t>
            </a:r>
            <a:r>
              <a:rPr lang="tr-TR" sz="1100" dirty="0" err="1" smtClean="0">
                <a:solidFill>
                  <a:srgbClr val="C00000"/>
                </a:solidFill>
              </a:rPr>
              <a:t>Corba:MenuItem</a:t>
            </a:r>
            <a:endParaRPr lang="tr-TR" sz="11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/>
              <a:t>(</a:t>
            </a:r>
            <a:r>
              <a:rPr lang="tr-TR" sz="1100" dirty="0" err="1" smtClean="0"/>
              <a:t>Corba</a:t>
            </a:r>
            <a:r>
              <a:rPr lang="tr-TR" sz="1100" dirty="0" smtClean="0"/>
              <a:t> sınıfı </a:t>
            </a:r>
            <a:r>
              <a:rPr lang="tr-TR" sz="1100" dirty="0" err="1" smtClean="0"/>
              <a:t>MenuItem’den</a:t>
            </a:r>
            <a:r>
              <a:rPr lang="tr-TR" sz="1100" dirty="0" smtClean="0"/>
              <a:t> miras alır)</a:t>
            </a:r>
            <a:endParaRPr lang="tr-TR" sz="1100" dirty="0"/>
          </a:p>
        </p:txBody>
      </p:sp>
      <p:sp>
        <p:nvSpPr>
          <p:cNvPr id="91" name="Akış Çizelgesi: Veri 90"/>
          <p:cNvSpPr/>
          <p:nvPr/>
        </p:nvSpPr>
        <p:spPr>
          <a:xfrm>
            <a:off x="9454080" y="1355980"/>
            <a:ext cx="2646680" cy="89434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public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class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AnaYemek:MenuItem</a:t>
            </a:r>
            <a:endParaRPr lang="tr-TR" sz="11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/>
              <a:t>(</a:t>
            </a:r>
            <a:r>
              <a:rPr lang="tr-TR" sz="1100" dirty="0" err="1" smtClean="0"/>
              <a:t>AnaYemek</a:t>
            </a:r>
            <a:r>
              <a:rPr lang="tr-TR" sz="1100" dirty="0" smtClean="0"/>
              <a:t> sınıfı </a:t>
            </a:r>
            <a:r>
              <a:rPr lang="tr-TR" sz="1100" dirty="0" err="1" smtClean="0"/>
              <a:t>MenuItem’den</a:t>
            </a:r>
            <a:r>
              <a:rPr lang="tr-TR" sz="1100" dirty="0" smtClean="0"/>
              <a:t> miras alır)</a:t>
            </a:r>
            <a:endParaRPr lang="tr-TR" sz="1100" dirty="0"/>
          </a:p>
        </p:txBody>
      </p:sp>
      <p:sp>
        <p:nvSpPr>
          <p:cNvPr id="92" name="Akış Çizelgesi: Veri 91"/>
          <p:cNvSpPr/>
          <p:nvPr/>
        </p:nvSpPr>
        <p:spPr>
          <a:xfrm>
            <a:off x="6483224" y="2103003"/>
            <a:ext cx="2646680" cy="85819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public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class</a:t>
            </a:r>
            <a:r>
              <a:rPr lang="tr-TR" sz="1100" dirty="0" smtClean="0">
                <a:solidFill>
                  <a:srgbClr val="C00000"/>
                </a:solidFill>
              </a:rPr>
              <a:t>  </a:t>
            </a:r>
            <a:r>
              <a:rPr lang="tr-TR" sz="1100" dirty="0" err="1" smtClean="0">
                <a:solidFill>
                  <a:srgbClr val="C00000"/>
                </a:solidFill>
              </a:rPr>
              <a:t>AraYemek:MenuItem</a:t>
            </a:r>
            <a:endParaRPr lang="tr-TR" sz="11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/>
              <a:t>(</a:t>
            </a:r>
            <a:r>
              <a:rPr lang="tr-TR" sz="1100" dirty="0" err="1" smtClean="0"/>
              <a:t>AraYemeksınıfı</a:t>
            </a:r>
            <a:r>
              <a:rPr lang="tr-TR" sz="1100" dirty="0" smtClean="0"/>
              <a:t> </a:t>
            </a:r>
            <a:r>
              <a:rPr lang="tr-TR" sz="1100" dirty="0" err="1" smtClean="0"/>
              <a:t>MenuItem’den</a:t>
            </a:r>
            <a:r>
              <a:rPr lang="tr-TR" sz="1100" dirty="0" smtClean="0"/>
              <a:t> miras alır)</a:t>
            </a:r>
            <a:endParaRPr lang="tr-TR" sz="1100" dirty="0"/>
          </a:p>
        </p:txBody>
      </p:sp>
      <p:sp>
        <p:nvSpPr>
          <p:cNvPr id="93" name="Akış Çizelgesi: Veri 92"/>
          <p:cNvSpPr/>
          <p:nvPr/>
        </p:nvSpPr>
        <p:spPr>
          <a:xfrm>
            <a:off x="6441581" y="4405670"/>
            <a:ext cx="2646680" cy="871052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public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class</a:t>
            </a:r>
            <a:r>
              <a:rPr lang="tr-TR" sz="1100" dirty="0" smtClean="0">
                <a:solidFill>
                  <a:srgbClr val="C00000"/>
                </a:solidFill>
              </a:rPr>
              <a:t>  </a:t>
            </a:r>
            <a:r>
              <a:rPr lang="tr-TR" sz="1100" dirty="0" err="1" smtClean="0">
                <a:solidFill>
                  <a:srgbClr val="C00000"/>
                </a:solidFill>
              </a:rPr>
              <a:t>Icecek:MenuItem</a:t>
            </a:r>
            <a:endParaRPr lang="tr-TR" sz="11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/>
              <a:t>(İçecek sınıfı </a:t>
            </a:r>
            <a:r>
              <a:rPr lang="tr-TR" sz="1100" dirty="0" err="1" smtClean="0"/>
              <a:t>MenuItem’den</a:t>
            </a:r>
            <a:r>
              <a:rPr lang="tr-TR" sz="1100" dirty="0" smtClean="0"/>
              <a:t> miras alır)</a:t>
            </a:r>
            <a:endParaRPr lang="tr-TR" sz="1100" dirty="0"/>
          </a:p>
        </p:txBody>
      </p:sp>
      <p:sp>
        <p:nvSpPr>
          <p:cNvPr id="94" name="Akış Çizelgesi: Veri 93"/>
          <p:cNvSpPr/>
          <p:nvPr/>
        </p:nvSpPr>
        <p:spPr>
          <a:xfrm>
            <a:off x="9512502" y="3914017"/>
            <a:ext cx="2646680" cy="87583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public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class</a:t>
            </a:r>
            <a:r>
              <a:rPr lang="tr-TR" sz="1100" dirty="0" smtClean="0">
                <a:solidFill>
                  <a:srgbClr val="C00000"/>
                </a:solidFill>
              </a:rPr>
              <a:t>  </a:t>
            </a:r>
          </a:p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Tatli:MenuItem</a:t>
            </a:r>
            <a:endParaRPr lang="tr-TR" sz="11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/>
              <a:t>(Tatlı sınıfı </a:t>
            </a:r>
            <a:r>
              <a:rPr lang="tr-TR" sz="1100" dirty="0" err="1" smtClean="0"/>
              <a:t>MenuItem’den</a:t>
            </a:r>
            <a:r>
              <a:rPr lang="tr-TR" sz="1100" dirty="0" smtClean="0"/>
              <a:t> miras alır)</a:t>
            </a:r>
            <a:endParaRPr lang="tr-TR" sz="1100" dirty="0"/>
          </a:p>
        </p:txBody>
      </p:sp>
      <p:cxnSp>
        <p:nvCxnSpPr>
          <p:cNvPr id="96" name="Düz Ok Bağlayıcısı 95"/>
          <p:cNvCxnSpPr/>
          <p:nvPr/>
        </p:nvCxnSpPr>
        <p:spPr>
          <a:xfrm flipH="1">
            <a:off x="5768212" y="4783564"/>
            <a:ext cx="5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Düz Ok Bağlayıcısı 97"/>
          <p:cNvCxnSpPr/>
          <p:nvPr/>
        </p:nvCxnSpPr>
        <p:spPr>
          <a:xfrm flipV="1">
            <a:off x="5883178" y="2471343"/>
            <a:ext cx="916647" cy="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Düz Ok Bağlayıcısı 100"/>
          <p:cNvCxnSpPr/>
          <p:nvPr/>
        </p:nvCxnSpPr>
        <p:spPr>
          <a:xfrm flipV="1">
            <a:off x="5822524" y="4794686"/>
            <a:ext cx="901045" cy="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Düz Ok Bağlayıcısı 101"/>
          <p:cNvCxnSpPr/>
          <p:nvPr/>
        </p:nvCxnSpPr>
        <p:spPr>
          <a:xfrm>
            <a:off x="6302864" y="1742253"/>
            <a:ext cx="3493069" cy="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Düz Ok Bağlayıcısı 110"/>
          <p:cNvCxnSpPr>
            <a:stCxn id="74" idx="4"/>
          </p:cNvCxnSpPr>
          <p:nvPr/>
        </p:nvCxnSpPr>
        <p:spPr>
          <a:xfrm>
            <a:off x="4699254" y="2890689"/>
            <a:ext cx="0" cy="2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Dikdörtgen 111"/>
          <p:cNvSpPr/>
          <p:nvPr/>
        </p:nvSpPr>
        <p:spPr>
          <a:xfrm>
            <a:off x="3590477" y="3206240"/>
            <a:ext cx="2167449" cy="9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>
                <a:solidFill>
                  <a:srgbClr val="C00000"/>
                </a:solidFill>
              </a:rPr>
              <a:t>p</a:t>
            </a:r>
            <a:r>
              <a:rPr lang="tr-TR" sz="1100" dirty="0" err="1" smtClean="0">
                <a:solidFill>
                  <a:srgbClr val="C00000"/>
                </a:solidFill>
              </a:rPr>
              <a:t>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override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void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Goster</a:t>
            </a:r>
            <a:r>
              <a:rPr lang="tr-TR" sz="11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smtClean="0"/>
              <a:t>(Bu metotla </a:t>
            </a:r>
            <a:r>
              <a:rPr lang="tr-TR" sz="1100" dirty="0" err="1" smtClean="0"/>
              <a:t>Goster</a:t>
            </a:r>
            <a:r>
              <a:rPr lang="tr-TR" sz="1100" dirty="0" smtClean="0"/>
              <a:t>() </a:t>
            </a:r>
            <a:r>
              <a:rPr lang="tr-TR" sz="1100" dirty="0" err="1" smtClean="0"/>
              <a:t>metotuna</a:t>
            </a:r>
            <a:r>
              <a:rPr lang="tr-TR" sz="1100" dirty="0" smtClean="0"/>
              <a:t> başlangıç ürünleri eklemek üzere </a:t>
            </a:r>
            <a:r>
              <a:rPr lang="tr-TR" sz="1100" dirty="0" err="1" smtClean="0"/>
              <a:t>abstract</a:t>
            </a:r>
            <a:r>
              <a:rPr lang="tr-TR" sz="1100" dirty="0" smtClean="0"/>
              <a:t> </a:t>
            </a:r>
            <a:r>
              <a:rPr lang="tr-TR" sz="1100" dirty="0" err="1" smtClean="0"/>
              <a:t>classı</a:t>
            </a:r>
            <a:r>
              <a:rPr lang="tr-TR" sz="1100" dirty="0" smtClean="0"/>
              <a:t> ezip istenen değerleri yazarız) </a:t>
            </a:r>
            <a:endParaRPr lang="tr-TR" sz="1100" dirty="0"/>
          </a:p>
        </p:txBody>
      </p:sp>
      <p:sp>
        <p:nvSpPr>
          <p:cNvPr id="113" name="Dikdörtgen 112"/>
          <p:cNvSpPr/>
          <p:nvPr/>
        </p:nvSpPr>
        <p:spPr>
          <a:xfrm>
            <a:off x="3574875" y="5517217"/>
            <a:ext cx="2167449" cy="9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>
                <a:solidFill>
                  <a:srgbClr val="C00000"/>
                </a:solidFill>
              </a:rPr>
              <a:t>p</a:t>
            </a:r>
            <a:r>
              <a:rPr lang="tr-TR" sz="1100" dirty="0" err="1" smtClean="0">
                <a:solidFill>
                  <a:srgbClr val="C00000"/>
                </a:solidFill>
              </a:rPr>
              <a:t>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override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void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Goster</a:t>
            </a:r>
            <a:r>
              <a:rPr lang="tr-TR" sz="11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smtClean="0"/>
              <a:t>(Bu metotla </a:t>
            </a:r>
            <a:r>
              <a:rPr lang="tr-TR" sz="1100" dirty="0" err="1" smtClean="0"/>
              <a:t>Goster</a:t>
            </a:r>
            <a:r>
              <a:rPr lang="tr-TR" sz="1100" dirty="0" smtClean="0"/>
              <a:t>() </a:t>
            </a:r>
            <a:r>
              <a:rPr lang="tr-TR" sz="1100" dirty="0" err="1" smtClean="0"/>
              <a:t>metotuna</a:t>
            </a:r>
            <a:r>
              <a:rPr lang="tr-TR" sz="1100" dirty="0" smtClean="0"/>
              <a:t> çorba ürünleri eklemek üzere </a:t>
            </a:r>
            <a:r>
              <a:rPr lang="tr-TR" sz="1100" dirty="0" err="1" smtClean="0"/>
              <a:t>abstract</a:t>
            </a:r>
            <a:r>
              <a:rPr lang="tr-TR" sz="1100" dirty="0" smtClean="0"/>
              <a:t> </a:t>
            </a:r>
            <a:r>
              <a:rPr lang="tr-TR" sz="1100" dirty="0" err="1" smtClean="0"/>
              <a:t>classı</a:t>
            </a:r>
            <a:r>
              <a:rPr lang="tr-TR" sz="1100" dirty="0" smtClean="0"/>
              <a:t> ezip istenen değerleri yazarız) </a:t>
            </a:r>
            <a:endParaRPr lang="tr-TR" sz="1100" dirty="0"/>
          </a:p>
        </p:txBody>
      </p:sp>
      <p:cxnSp>
        <p:nvCxnSpPr>
          <p:cNvPr id="114" name="Düz Ok Bağlayıcısı 113"/>
          <p:cNvCxnSpPr/>
          <p:nvPr/>
        </p:nvCxnSpPr>
        <p:spPr>
          <a:xfrm>
            <a:off x="4597052" y="5251968"/>
            <a:ext cx="0" cy="2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kdörtgen 116"/>
          <p:cNvSpPr/>
          <p:nvPr/>
        </p:nvSpPr>
        <p:spPr>
          <a:xfrm>
            <a:off x="6621762" y="3221160"/>
            <a:ext cx="2167449" cy="9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>
                <a:solidFill>
                  <a:srgbClr val="C00000"/>
                </a:solidFill>
              </a:rPr>
              <a:t>p</a:t>
            </a:r>
            <a:r>
              <a:rPr lang="tr-TR" sz="1100" dirty="0" err="1" smtClean="0">
                <a:solidFill>
                  <a:srgbClr val="C00000"/>
                </a:solidFill>
              </a:rPr>
              <a:t>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override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void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Goster</a:t>
            </a:r>
            <a:r>
              <a:rPr lang="tr-TR" sz="11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smtClean="0"/>
              <a:t>(Bu metotla </a:t>
            </a:r>
            <a:r>
              <a:rPr lang="tr-TR" sz="1100" dirty="0" err="1" smtClean="0"/>
              <a:t>Goster</a:t>
            </a:r>
            <a:r>
              <a:rPr lang="tr-TR" sz="1100" dirty="0" smtClean="0"/>
              <a:t>() </a:t>
            </a:r>
            <a:r>
              <a:rPr lang="tr-TR" sz="1100" dirty="0" err="1" smtClean="0"/>
              <a:t>metotuna</a:t>
            </a:r>
            <a:r>
              <a:rPr lang="tr-TR" sz="1100" dirty="0" smtClean="0"/>
              <a:t> </a:t>
            </a:r>
            <a:r>
              <a:rPr lang="tr-TR" sz="1100" dirty="0"/>
              <a:t>A</a:t>
            </a:r>
            <a:r>
              <a:rPr lang="tr-TR" sz="1100" dirty="0" smtClean="0"/>
              <a:t>ra yemek ürünleri eklemek üzere </a:t>
            </a:r>
            <a:r>
              <a:rPr lang="tr-TR" sz="1100" dirty="0" err="1" smtClean="0"/>
              <a:t>abstract</a:t>
            </a:r>
            <a:r>
              <a:rPr lang="tr-TR" sz="1100" dirty="0" smtClean="0"/>
              <a:t> </a:t>
            </a:r>
            <a:r>
              <a:rPr lang="tr-TR" sz="1100" dirty="0" err="1" smtClean="0"/>
              <a:t>classı</a:t>
            </a:r>
            <a:r>
              <a:rPr lang="tr-TR" sz="1100" dirty="0" smtClean="0"/>
              <a:t> ezip istenen değerleri yazarız) </a:t>
            </a:r>
            <a:endParaRPr lang="tr-TR" sz="1100" dirty="0"/>
          </a:p>
        </p:txBody>
      </p:sp>
      <p:cxnSp>
        <p:nvCxnSpPr>
          <p:cNvPr id="118" name="Düz Ok Bağlayıcısı 117"/>
          <p:cNvCxnSpPr>
            <a:stCxn id="92" idx="3"/>
          </p:cNvCxnSpPr>
          <p:nvPr/>
        </p:nvCxnSpPr>
        <p:spPr>
          <a:xfrm>
            <a:off x="7541896" y="2961200"/>
            <a:ext cx="16839" cy="33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6611205" y="5554047"/>
            <a:ext cx="2326609" cy="9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>
                <a:solidFill>
                  <a:srgbClr val="C00000"/>
                </a:solidFill>
              </a:rPr>
              <a:t>p</a:t>
            </a:r>
            <a:r>
              <a:rPr lang="tr-TR" sz="1100" dirty="0" err="1" smtClean="0">
                <a:solidFill>
                  <a:srgbClr val="C00000"/>
                </a:solidFill>
              </a:rPr>
              <a:t>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override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void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Goster</a:t>
            </a:r>
            <a:r>
              <a:rPr lang="tr-TR" sz="11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smtClean="0"/>
              <a:t>(Bu metotla </a:t>
            </a:r>
            <a:r>
              <a:rPr lang="tr-TR" sz="1100" dirty="0" err="1" smtClean="0"/>
              <a:t>Goster</a:t>
            </a:r>
            <a:r>
              <a:rPr lang="tr-TR" sz="1100" dirty="0" smtClean="0"/>
              <a:t>() </a:t>
            </a:r>
            <a:r>
              <a:rPr lang="tr-TR" sz="1100" dirty="0" err="1" smtClean="0"/>
              <a:t>metotuna</a:t>
            </a:r>
            <a:r>
              <a:rPr lang="tr-TR" sz="1100" dirty="0" smtClean="0"/>
              <a:t> </a:t>
            </a:r>
            <a:r>
              <a:rPr lang="tr-TR" sz="1100" dirty="0"/>
              <a:t>A</a:t>
            </a:r>
            <a:r>
              <a:rPr lang="tr-TR" sz="1100" dirty="0" smtClean="0"/>
              <a:t>ra yemek ürünleri eklemek üzere </a:t>
            </a:r>
            <a:r>
              <a:rPr lang="tr-TR" sz="1100" dirty="0" err="1" smtClean="0"/>
              <a:t>abstract</a:t>
            </a:r>
            <a:r>
              <a:rPr lang="tr-TR" sz="1100" dirty="0" smtClean="0"/>
              <a:t> </a:t>
            </a:r>
            <a:r>
              <a:rPr lang="tr-TR" sz="1100" dirty="0" err="1" smtClean="0"/>
              <a:t>classı</a:t>
            </a:r>
            <a:r>
              <a:rPr lang="tr-TR" sz="1100" dirty="0" smtClean="0"/>
              <a:t> ezip istenen değerleri yazarız) </a:t>
            </a:r>
            <a:endParaRPr lang="tr-TR" sz="1100" dirty="0"/>
          </a:p>
        </p:txBody>
      </p:sp>
      <p:cxnSp>
        <p:nvCxnSpPr>
          <p:cNvPr id="121" name="Düz Ok Bağlayıcısı 120"/>
          <p:cNvCxnSpPr>
            <a:stCxn id="93" idx="4"/>
            <a:endCxn id="120" idx="0"/>
          </p:cNvCxnSpPr>
          <p:nvPr/>
        </p:nvCxnSpPr>
        <p:spPr>
          <a:xfrm>
            <a:off x="7764921" y="5276722"/>
            <a:ext cx="9589" cy="27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Düz Bağlayıcı 140"/>
          <p:cNvCxnSpPr/>
          <p:nvPr/>
        </p:nvCxnSpPr>
        <p:spPr>
          <a:xfrm>
            <a:off x="9956800" y="6764867"/>
            <a:ext cx="16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ikdörtgen 146"/>
          <p:cNvSpPr/>
          <p:nvPr/>
        </p:nvSpPr>
        <p:spPr>
          <a:xfrm>
            <a:off x="9767719" y="2549113"/>
            <a:ext cx="2167449" cy="9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>
                <a:solidFill>
                  <a:srgbClr val="C00000"/>
                </a:solidFill>
              </a:rPr>
              <a:t>p</a:t>
            </a:r>
            <a:r>
              <a:rPr lang="tr-TR" sz="1100" dirty="0" err="1" smtClean="0">
                <a:solidFill>
                  <a:srgbClr val="C00000"/>
                </a:solidFill>
              </a:rPr>
              <a:t>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override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void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Goster</a:t>
            </a:r>
            <a:r>
              <a:rPr lang="tr-TR" sz="11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smtClean="0"/>
              <a:t>(Bu metotla </a:t>
            </a:r>
            <a:r>
              <a:rPr lang="tr-TR" sz="1100" dirty="0" err="1" smtClean="0"/>
              <a:t>Goster</a:t>
            </a:r>
            <a:r>
              <a:rPr lang="tr-TR" sz="1100" dirty="0" smtClean="0"/>
              <a:t>() </a:t>
            </a:r>
            <a:r>
              <a:rPr lang="tr-TR" sz="1100" dirty="0" err="1" smtClean="0"/>
              <a:t>metotuna</a:t>
            </a:r>
            <a:r>
              <a:rPr lang="tr-TR" sz="1100" dirty="0" smtClean="0"/>
              <a:t> A</a:t>
            </a:r>
            <a:r>
              <a:rPr lang="tr-TR" sz="1100" dirty="0"/>
              <a:t>n</a:t>
            </a:r>
            <a:r>
              <a:rPr lang="tr-TR" sz="1100" dirty="0" smtClean="0"/>
              <a:t>a yemek ürünleri eklemek üzere </a:t>
            </a:r>
            <a:r>
              <a:rPr lang="tr-TR" sz="1100" dirty="0" err="1" smtClean="0"/>
              <a:t>abstract</a:t>
            </a:r>
            <a:r>
              <a:rPr lang="tr-TR" sz="1100" dirty="0" smtClean="0"/>
              <a:t> </a:t>
            </a:r>
            <a:r>
              <a:rPr lang="tr-TR" sz="1100" dirty="0" err="1" smtClean="0"/>
              <a:t>classı</a:t>
            </a:r>
            <a:r>
              <a:rPr lang="tr-TR" sz="1100" dirty="0" smtClean="0"/>
              <a:t> ezip istenen değerleri yazarız) </a:t>
            </a:r>
            <a:endParaRPr lang="tr-TR" sz="1100" dirty="0"/>
          </a:p>
        </p:txBody>
      </p:sp>
      <p:cxnSp>
        <p:nvCxnSpPr>
          <p:cNvPr id="148" name="Düz Ok Bağlayıcısı 147"/>
          <p:cNvCxnSpPr/>
          <p:nvPr/>
        </p:nvCxnSpPr>
        <p:spPr>
          <a:xfrm flipH="1">
            <a:off x="10767239" y="2232505"/>
            <a:ext cx="10181" cy="3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Düz Ok Bağlayıcısı 150"/>
          <p:cNvCxnSpPr/>
          <p:nvPr/>
        </p:nvCxnSpPr>
        <p:spPr>
          <a:xfrm>
            <a:off x="6302863" y="4274166"/>
            <a:ext cx="3493069" cy="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Dikdörtgen 153"/>
          <p:cNvSpPr/>
          <p:nvPr/>
        </p:nvSpPr>
        <p:spPr>
          <a:xfrm>
            <a:off x="9767718" y="5168859"/>
            <a:ext cx="2167449" cy="9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>
                <a:solidFill>
                  <a:srgbClr val="C00000"/>
                </a:solidFill>
              </a:rPr>
              <a:t>p</a:t>
            </a:r>
            <a:r>
              <a:rPr lang="tr-TR" sz="1100" dirty="0" err="1" smtClean="0">
                <a:solidFill>
                  <a:srgbClr val="C00000"/>
                </a:solidFill>
              </a:rPr>
              <a:t>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override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void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Goster</a:t>
            </a:r>
            <a:r>
              <a:rPr lang="tr-TR" sz="11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smtClean="0"/>
              <a:t>(Bu metotla </a:t>
            </a:r>
            <a:r>
              <a:rPr lang="tr-TR" sz="1100" dirty="0" err="1" smtClean="0"/>
              <a:t>Goster</a:t>
            </a:r>
            <a:r>
              <a:rPr lang="tr-TR" sz="1100" dirty="0" smtClean="0"/>
              <a:t>() </a:t>
            </a:r>
            <a:r>
              <a:rPr lang="tr-TR" sz="1100" dirty="0" err="1" smtClean="0"/>
              <a:t>metotuna</a:t>
            </a:r>
            <a:r>
              <a:rPr lang="tr-TR" sz="1100" dirty="0" smtClean="0"/>
              <a:t> Tatlı ürünleri eklemek üzere </a:t>
            </a:r>
            <a:r>
              <a:rPr lang="tr-TR" sz="1100" dirty="0" err="1" smtClean="0"/>
              <a:t>abstract</a:t>
            </a:r>
            <a:r>
              <a:rPr lang="tr-TR" sz="1100" dirty="0" smtClean="0"/>
              <a:t> </a:t>
            </a:r>
            <a:r>
              <a:rPr lang="tr-TR" sz="1100" dirty="0" err="1" smtClean="0"/>
              <a:t>classı</a:t>
            </a:r>
            <a:r>
              <a:rPr lang="tr-TR" sz="1100" dirty="0" smtClean="0"/>
              <a:t> ezip istenen değerleri yazarız) </a:t>
            </a:r>
            <a:endParaRPr lang="tr-TR" sz="1100" dirty="0"/>
          </a:p>
        </p:txBody>
      </p:sp>
      <p:cxnSp>
        <p:nvCxnSpPr>
          <p:cNvPr id="155" name="Düz Ok Bağlayıcısı 154"/>
          <p:cNvCxnSpPr>
            <a:stCxn id="94" idx="4"/>
            <a:endCxn id="154" idx="0"/>
          </p:cNvCxnSpPr>
          <p:nvPr/>
        </p:nvCxnSpPr>
        <p:spPr>
          <a:xfrm>
            <a:off x="10835842" y="4789847"/>
            <a:ext cx="15601" cy="37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Düz Bağlayıcı 159"/>
          <p:cNvCxnSpPr>
            <a:stCxn id="40" idx="5"/>
          </p:cNvCxnSpPr>
          <p:nvPr/>
        </p:nvCxnSpPr>
        <p:spPr>
          <a:xfrm flipV="1">
            <a:off x="8231118" y="711200"/>
            <a:ext cx="3960882" cy="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 flipV="1">
            <a:off x="0" y="694267"/>
            <a:ext cx="12192000" cy="42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>
            <a:off x="2258568" y="715433"/>
            <a:ext cx="0" cy="69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kış Çizelgesi: Veri 8"/>
          <p:cNvSpPr/>
          <p:nvPr/>
        </p:nvSpPr>
        <p:spPr>
          <a:xfrm>
            <a:off x="739902" y="1426464"/>
            <a:ext cx="2752344" cy="128016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 smtClean="0">
                <a:solidFill>
                  <a:srgbClr val="C00000"/>
                </a:solidFill>
              </a:rPr>
              <a:t>public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class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Siparis</a:t>
            </a:r>
            <a:r>
              <a:rPr lang="tr-TR" sz="1400" dirty="0" smtClean="0">
                <a:solidFill>
                  <a:srgbClr val="C00000"/>
                </a:solidFill>
              </a:rPr>
              <a:t>  </a:t>
            </a:r>
          </a:p>
          <a:p>
            <a:pPr algn="ctr"/>
            <a:r>
              <a:rPr lang="tr-TR" sz="1100" dirty="0" smtClean="0"/>
              <a:t>(Menüdeki sipariş edilecek ürünlerin adlarını eklemek ve toplam hesabı oluşturmak üzere tanımlanır.) </a:t>
            </a:r>
            <a:endParaRPr lang="tr-TR" sz="1100" dirty="0"/>
          </a:p>
        </p:txBody>
      </p:sp>
      <p:cxnSp>
        <p:nvCxnSpPr>
          <p:cNvPr id="11" name="Düz Ok Bağlayıcısı 10"/>
          <p:cNvCxnSpPr/>
          <p:nvPr/>
        </p:nvCxnSpPr>
        <p:spPr>
          <a:xfrm flipH="1">
            <a:off x="1310450" y="2694686"/>
            <a:ext cx="9144" cy="214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2401348" y="2706624"/>
            <a:ext cx="9144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1456754" y="3310128"/>
            <a:ext cx="2843784" cy="1115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>
                <a:solidFill>
                  <a:srgbClr val="C00000"/>
                </a:solidFill>
              </a:rPr>
              <a:t>p</a:t>
            </a:r>
            <a:r>
              <a:rPr lang="tr-TR" sz="1100" dirty="0" err="1" smtClean="0">
                <a:solidFill>
                  <a:srgbClr val="C00000"/>
                </a:solidFill>
              </a:rPr>
              <a:t>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void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UrunEkle</a:t>
            </a:r>
            <a:r>
              <a:rPr lang="tr-TR" sz="1100" dirty="0" smtClean="0">
                <a:solidFill>
                  <a:srgbClr val="C00000"/>
                </a:solidFill>
              </a:rPr>
              <a:t>(</a:t>
            </a:r>
            <a:r>
              <a:rPr lang="tr-TR" sz="1100" dirty="0" err="1" smtClean="0">
                <a:solidFill>
                  <a:srgbClr val="C00000"/>
                </a:solidFill>
              </a:rPr>
              <a:t>MenuItem</a:t>
            </a:r>
            <a:r>
              <a:rPr lang="tr-TR" sz="1100" dirty="0" smtClean="0">
                <a:solidFill>
                  <a:srgbClr val="C00000"/>
                </a:solidFill>
              </a:rPr>
              <a:t> urun)</a:t>
            </a:r>
          </a:p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Urunler.Add</a:t>
            </a:r>
            <a:r>
              <a:rPr lang="tr-TR" sz="1100" dirty="0" smtClean="0">
                <a:solidFill>
                  <a:srgbClr val="C00000"/>
                </a:solidFill>
              </a:rPr>
              <a:t>(urun)</a:t>
            </a:r>
          </a:p>
          <a:p>
            <a:pPr algn="ctr"/>
            <a:r>
              <a:rPr lang="tr-TR" sz="1100" dirty="0" smtClean="0"/>
              <a:t>(Müşterinin isteği üzerine siparişe ürün eklemeleri yapılır.)</a:t>
            </a:r>
            <a:endParaRPr lang="tr-TR" sz="1100" dirty="0"/>
          </a:p>
        </p:txBody>
      </p:sp>
      <p:sp>
        <p:nvSpPr>
          <p:cNvPr id="18" name="Dikdörtgen 17"/>
          <p:cNvSpPr/>
          <p:nvPr/>
        </p:nvSpPr>
        <p:spPr>
          <a:xfrm>
            <a:off x="836676" y="4855464"/>
            <a:ext cx="2843784" cy="1554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>
                <a:solidFill>
                  <a:srgbClr val="C00000"/>
                </a:solidFill>
              </a:rPr>
              <a:t>p</a:t>
            </a:r>
            <a:r>
              <a:rPr lang="tr-TR" sz="1100" dirty="0" err="1" smtClean="0">
                <a:solidFill>
                  <a:srgbClr val="C00000"/>
                </a:solidFill>
              </a:rPr>
              <a:t>ublic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decimal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ToplamFiyat</a:t>
            </a:r>
            <a:r>
              <a:rPr lang="tr-TR" sz="11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err="1">
                <a:solidFill>
                  <a:srgbClr val="C00000"/>
                </a:solidFill>
              </a:rPr>
              <a:t>d</a:t>
            </a:r>
            <a:r>
              <a:rPr lang="tr-TR" sz="1100" dirty="0" err="1" smtClean="0">
                <a:solidFill>
                  <a:srgbClr val="C00000"/>
                </a:solidFill>
              </a:rPr>
              <a:t>ecimal</a:t>
            </a:r>
            <a:r>
              <a:rPr lang="tr-TR" sz="1100" dirty="0" smtClean="0">
                <a:solidFill>
                  <a:srgbClr val="C00000"/>
                </a:solidFill>
              </a:rPr>
              <a:t> toplam=0</a:t>
            </a:r>
          </a:p>
          <a:p>
            <a:pPr algn="ctr"/>
            <a:r>
              <a:rPr lang="tr-TR" sz="1100" dirty="0" smtClean="0">
                <a:solidFill>
                  <a:srgbClr val="C00000"/>
                </a:solidFill>
              </a:rPr>
              <a:t>Toplam += </a:t>
            </a:r>
            <a:r>
              <a:rPr lang="tr-TR" sz="1100" dirty="0" err="1" smtClean="0">
                <a:solidFill>
                  <a:srgbClr val="C00000"/>
                </a:solidFill>
              </a:rPr>
              <a:t>urun.Fiyat</a:t>
            </a:r>
            <a:endParaRPr lang="tr-TR" sz="11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/>
              <a:t>(Müşteri ürün ekledikçe toplama ürünlerin fiyatları eklenmeye devam eder)</a:t>
            </a:r>
            <a:endParaRPr lang="tr-TR" sz="1100" dirty="0"/>
          </a:p>
        </p:txBody>
      </p:sp>
      <p:cxnSp>
        <p:nvCxnSpPr>
          <p:cNvPr id="20" name="Düz Ok Bağlayıcısı 19"/>
          <p:cNvCxnSpPr/>
          <p:nvPr/>
        </p:nvCxnSpPr>
        <p:spPr>
          <a:xfrm>
            <a:off x="5648134" y="736600"/>
            <a:ext cx="0" cy="50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kış Çizelgesi: Veri 20"/>
          <p:cNvSpPr/>
          <p:nvPr/>
        </p:nvSpPr>
        <p:spPr>
          <a:xfrm>
            <a:off x="4300538" y="1234357"/>
            <a:ext cx="2990088" cy="132875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solidFill>
                  <a:srgbClr val="C00000"/>
                </a:solidFill>
              </a:rPr>
              <a:t>p</a:t>
            </a:r>
            <a:r>
              <a:rPr lang="tr-TR" sz="1200" dirty="0" err="1" smtClean="0">
                <a:solidFill>
                  <a:srgbClr val="C00000"/>
                </a:solidFill>
              </a:rPr>
              <a:t>ublic</a:t>
            </a:r>
            <a:r>
              <a:rPr lang="tr-TR" sz="1200" dirty="0" smtClean="0">
                <a:solidFill>
                  <a:srgbClr val="C00000"/>
                </a:solidFill>
              </a:rPr>
              <a:t> </a:t>
            </a:r>
            <a:r>
              <a:rPr lang="tr-TR" sz="1200" dirty="0" err="1" smtClean="0">
                <a:solidFill>
                  <a:srgbClr val="C00000"/>
                </a:solidFill>
              </a:rPr>
              <a:t>void</a:t>
            </a:r>
            <a:r>
              <a:rPr lang="tr-TR" sz="1200" dirty="0" smtClean="0">
                <a:solidFill>
                  <a:srgbClr val="C00000"/>
                </a:solidFill>
              </a:rPr>
              <a:t> </a:t>
            </a:r>
            <a:r>
              <a:rPr lang="tr-TR" sz="1200" dirty="0" err="1" smtClean="0">
                <a:solidFill>
                  <a:srgbClr val="C00000"/>
                </a:solidFill>
              </a:rPr>
              <a:t>SiparisGoster</a:t>
            </a:r>
            <a:endParaRPr lang="tr-TR" sz="12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/>
              <a:t>(Siparişe eklenen ürünlerin isimlerini ve fiyat bilgilerini döndüren </a:t>
            </a:r>
            <a:r>
              <a:rPr lang="tr-TR" sz="1100" dirty="0" err="1" smtClean="0"/>
              <a:t>public</a:t>
            </a:r>
            <a:r>
              <a:rPr lang="tr-TR" sz="1100" dirty="0" smtClean="0"/>
              <a:t> sınıfıdır.)</a:t>
            </a:r>
            <a:endParaRPr lang="tr-TR" sz="1100" dirty="0"/>
          </a:p>
        </p:txBody>
      </p:sp>
      <p:cxnSp>
        <p:nvCxnSpPr>
          <p:cNvPr id="23" name="Düz Ok Bağlayıcısı 22"/>
          <p:cNvCxnSpPr/>
          <p:nvPr/>
        </p:nvCxnSpPr>
        <p:spPr>
          <a:xfrm>
            <a:off x="5751386" y="2562859"/>
            <a:ext cx="4572" cy="49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ikdörtgen 27"/>
          <p:cNvSpPr/>
          <p:nvPr/>
        </p:nvSpPr>
        <p:spPr>
          <a:xfrm>
            <a:off x="4594289" y="3060873"/>
            <a:ext cx="2402586" cy="1379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Foreach</a:t>
            </a:r>
            <a:r>
              <a:rPr lang="tr-TR" sz="1100" dirty="0" smtClean="0">
                <a:solidFill>
                  <a:srgbClr val="C00000"/>
                </a:solidFill>
              </a:rPr>
              <a:t> (var urun in </a:t>
            </a:r>
            <a:r>
              <a:rPr lang="tr-TR" sz="1100" dirty="0" err="1" smtClean="0">
                <a:solidFill>
                  <a:srgbClr val="C00000"/>
                </a:solidFill>
              </a:rPr>
              <a:t>Urunler</a:t>
            </a:r>
            <a:r>
              <a:rPr lang="tr-TR" sz="1100" dirty="0" smtClean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Urun.göster</a:t>
            </a:r>
            <a:r>
              <a:rPr lang="tr-TR" sz="11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ToplamFiyat</a:t>
            </a:r>
            <a:r>
              <a:rPr lang="tr-TR" sz="11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smtClean="0"/>
              <a:t>(Müşterinin sipariş ettiği ürünleri ve toplam hesabı yazdırır)</a:t>
            </a:r>
            <a:endParaRPr lang="tr-TR" sz="1100" dirty="0"/>
          </a:p>
        </p:txBody>
      </p:sp>
      <p:sp>
        <p:nvSpPr>
          <p:cNvPr id="29" name="Akış Çizelgesi: Veri 28"/>
          <p:cNvSpPr/>
          <p:nvPr/>
        </p:nvSpPr>
        <p:spPr>
          <a:xfrm>
            <a:off x="7571231" y="1234357"/>
            <a:ext cx="3108960" cy="85047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 smtClean="0">
                <a:solidFill>
                  <a:srgbClr val="C00000"/>
                </a:solidFill>
              </a:rPr>
              <a:t>Public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class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Odeme</a:t>
            </a:r>
            <a:endParaRPr lang="tr-TR" sz="1400" dirty="0" smtClean="0">
              <a:solidFill>
                <a:srgbClr val="C00000"/>
              </a:solidFill>
            </a:endParaRPr>
          </a:p>
          <a:p>
            <a:pPr algn="ctr"/>
            <a:endParaRPr lang="tr-TR" sz="1400" dirty="0"/>
          </a:p>
        </p:txBody>
      </p:sp>
      <p:cxnSp>
        <p:nvCxnSpPr>
          <p:cNvPr id="31" name="Düz Ok Bağlayıcısı 30"/>
          <p:cNvCxnSpPr>
            <a:endCxn id="29" idx="1"/>
          </p:cNvCxnSpPr>
          <p:nvPr/>
        </p:nvCxnSpPr>
        <p:spPr>
          <a:xfrm>
            <a:off x="9119996" y="694267"/>
            <a:ext cx="5715" cy="54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kış Çizelgesi: Veri 34"/>
          <p:cNvSpPr/>
          <p:nvPr/>
        </p:nvSpPr>
        <p:spPr>
          <a:xfrm>
            <a:off x="8708328" y="2349375"/>
            <a:ext cx="3231927" cy="71149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Private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string</a:t>
            </a:r>
            <a:r>
              <a:rPr lang="tr-TR" sz="1100" dirty="0" smtClean="0">
                <a:solidFill>
                  <a:srgbClr val="C00000"/>
                </a:solidFill>
              </a:rPr>
              <a:t> </a:t>
            </a:r>
            <a:r>
              <a:rPr lang="tr-TR" sz="1100" dirty="0" err="1" smtClean="0">
                <a:solidFill>
                  <a:srgbClr val="C00000"/>
                </a:solidFill>
              </a:rPr>
              <a:t>odemeYontemi</a:t>
            </a:r>
            <a:endParaRPr lang="tr-TR" sz="11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</a:t>
            </a:r>
            <a:r>
              <a:rPr lang="tr-TR" sz="1100" dirty="0" err="1" smtClean="0">
                <a:solidFill>
                  <a:schemeClr val="tx1"/>
                </a:solidFill>
              </a:rPr>
              <a:t>odeme</a:t>
            </a:r>
            <a:r>
              <a:rPr lang="tr-TR" sz="1100" dirty="0" smtClean="0">
                <a:solidFill>
                  <a:schemeClr val="tx1"/>
                </a:solidFill>
              </a:rPr>
              <a:t> yöntemi seçilmek üzere tanımlanır)</a:t>
            </a:r>
          </a:p>
          <a:p>
            <a:pPr algn="ctr"/>
            <a:endParaRPr lang="tr-TR" sz="1100" dirty="0">
              <a:solidFill>
                <a:srgbClr val="C00000"/>
              </a:solidFill>
            </a:endParaRPr>
          </a:p>
        </p:txBody>
      </p:sp>
      <p:cxnSp>
        <p:nvCxnSpPr>
          <p:cNvPr id="37" name="Düz Ok Bağlayıcısı 36"/>
          <p:cNvCxnSpPr>
            <a:endCxn id="35" idx="0"/>
          </p:cNvCxnSpPr>
          <p:nvPr/>
        </p:nvCxnSpPr>
        <p:spPr>
          <a:xfrm>
            <a:off x="10324291" y="1732114"/>
            <a:ext cx="323193" cy="61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/>
          <p:nvPr/>
        </p:nvCxnSpPr>
        <p:spPr>
          <a:xfrm flipH="1">
            <a:off x="8275339" y="2040744"/>
            <a:ext cx="18269" cy="12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Akış Çizelgesi: Veri 48"/>
          <p:cNvSpPr/>
          <p:nvPr/>
        </p:nvSpPr>
        <p:spPr>
          <a:xfrm>
            <a:off x="7290626" y="3275184"/>
            <a:ext cx="3453574" cy="11652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 smtClean="0">
                <a:solidFill>
                  <a:srgbClr val="C00000"/>
                </a:solidFill>
              </a:rPr>
              <a:t>Public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void</a:t>
            </a:r>
            <a:r>
              <a:rPr lang="tr-TR" sz="1400" dirty="0" smtClean="0">
                <a:solidFill>
                  <a:srgbClr val="C00000"/>
                </a:solidFill>
              </a:rPr>
              <a:t>  </a:t>
            </a:r>
            <a:r>
              <a:rPr lang="tr-TR" sz="1400" dirty="0" err="1" smtClean="0">
                <a:solidFill>
                  <a:srgbClr val="C00000"/>
                </a:solidFill>
              </a:rPr>
              <a:t>OdemeIslemi</a:t>
            </a:r>
            <a:endParaRPr lang="tr-TR" sz="1400" dirty="0" smtClean="0">
              <a:solidFill>
                <a:srgbClr val="C00000"/>
              </a:solidFill>
            </a:endParaRP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</a:t>
            </a:r>
            <a:r>
              <a:rPr lang="tr-TR" sz="1100" dirty="0" err="1" smtClean="0">
                <a:solidFill>
                  <a:schemeClr val="tx1"/>
                </a:solidFill>
              </a:rPr>
              <a:t>Müşterinini</a:t>
            </a:r>
            <a:r>
              <a:rPr lang="tr-TR" sz="1100" dirty="0" smtClean="0">
                <a:solidFill>
                  <a:schemeClr val="tx1"/>
                </a:solidFill>
              </a:rPr>
              <a:t> </a:t>
            </a:r>
            <a:r>
              <a:rPr lang="tr-TR" sz="1100" dirty="0" err="1" smtClean="0">
                <a:solidFill>
                  <a:schemeClr val="tx1"/>
                </a:solidFill>
              </a:rPr>
              <a:t>isteiği</a:t>
            </a:r>
            <a:r>
              <a:rPr lang="tr-TR" sz="1100" dirty="0" smtClean="0">
                <a:solidFill>
                  <a:schemeClr val="tx1"/>
                </a:solidFill>
              </a:rPr>
              <a:t> üzerine kart veya nakit ödeme alınacaktır)</a:t>
            </a:r>
            <a:endParaRPr lang="tr-TR" sz="1100" dirty="0">
              <a:solidFill>
                <a:schemeClr val="tx1"/>
              </a:solidFill>
            </a:endParaRPr>
          </a:p>
        </p:txBody>
      </p:sp>
      <p:cxnSp>
        <p:nvCxnSpPr>
          <p:cNvPr id="56" name="Düz Ok Bağlayıcısı 55"/>
          <p:cNvCxnSpPr>
            <a:stCxn id="49" idx="5"/>
          </p:cNvCxnSpPr>
          <p:nvPr/>
        </p:nvCxnSpPr>
        <p:spPr>
          <a:xfrm>
            <a:off x="10398843" y="3857808"/>
            <a:ext cx="345357" cy="80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ikdörtgen 57"/>
          <p:cNvSpPr/>
          <p:nvPr/>
        </p:nvSpPr>
        <p:spPr>
          <a:xfrm>
            <a:off x="9701784" y="4673648"/>
            <a:ext cx="2238471" cy="1105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 smtClean="0">
                <a:solidFill>
                  <a:srgbClr val="C00000"/>
                </a:solidFill>
              </a:rPr>
              <a:t>Private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void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NakitleOdeme</a:t>
            </a:r>
            <a:r>
              <a:rPr lang="tr-TR" sz="14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smtClean="0"/>
              <a:t>(Müşteri isteğine istinaden ‘</a:t>
            </a:r>
            <a:r>
              <a:rPr lang="tr-TR" sz="1100" dirty="0" err="1" smtClean="0"/>
              <a:t>Odemenizi</a:t>
            </a:r>
            <a:r>
              <a:rPr lang="tr-TR" sz="1100" dirty="0" smtClean="0"/>
              <a:t> kuryeye yapabilirsiniz’ şeklinde bildirecektir)</a:t>
            </a:r>
            <a:endParaRPr lang="tr-TR" sz="1100" dirty="0"/>
          </a:p>
        </p:txBody>
      </p:sp>
      <p:cxnSp>
        <p:nvCxnSpPr>
          <p:cNvPr id="60" name="Düz Ok Bağlayıcısı 59"/>
          <p:cNvCxnSpPr>
            <a:stCxn id="49" idx="3"/>
          </p:cNvCxnSpPr>
          <p:nvPr/>
        </p:nvCxnSpPr>
        <p:spPr>
          <a:xfrm flipH="1">
            <a:off x="8403336" y="4440432"/>
            <a:ext cx="268720" cy="33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Dikdörtgen 60"/>
          <p:cNvSpPr/>
          <p:nvPr/>
        </p:nvSpPr>
        <p:spPr>
          <a:xfrm>
            <a:off x="5001768" y="4773700"/>
            <a:ext cx="4352544" cy="1636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 smtClean="0">
                <a:solidFill>
                  <a:srgbClr val="C00000"/>
                </a:solidFill>
              </a:rPr>
              <a:t>Private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void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KartlaOdeme</a:t>
            </a:r>
            <a:r>
              <a:rPr lang="tr-TR" sz="1400" dirty="0" smtClean="0">
                <a:solidFill>
                  <a:srgbClr val="C00000"/>
                </a:solidFill>
              </a:rPr>
              <a:t>()</a:t>
            </a:r>
          </a:p>
          <a:p>
            <a:pPr algn="ctr"/>
            <a:r>
              <a:rPr lang="tr-TR" sz="1100" dirty="0" err="1" smtClean="0">
                <a:solidFill>
                  <a:srgbClr val="C00000"/>
                </a:solidFill>
              </a:rPr>
              <a:t>Kartnumarasi.Lenght</a:t>
            </a:r>
            <a:r>
              <a:rPr lang="tr-TR" sz="1100" dirty="0" smtClean="0">
                <a:solidFill>
                  <a:srgbClr val="C00000"/>
                </a:solidFill>
              </a:rPr>
              <a:t> ==16 &amp;&amp; </a:t>
            </a:r>
            <a:r>
              <a:rPr lang="tr-TR" sz="1100" dirty="0" err="1" smtClean="0">
                <a:solidFill>
                  <a:srgbClr val="C00000"/>
                </a:solidFill>
              </a:rPr>
              <a:t>long.TryParse</a:t>
            </a:r>
            <a:r>
              <a:rPr lang="tr-TR" sz="1100" dirty="0" smtClean="0">
                <a:solidFill>
                  <a:srgbClr val="C00000"/>
                </a:solidFill>
              </a:rPr>
              <a:t>(</a:t>
            </a:r>
            <a:r>
              <a:rPr lang="tr-TR" sz="1100" dirty="0" err="1" smtClean="0">
                <a:solidFill>
                  <a:srgbClr val="C00000"/>
                </a:solidFill>
              </a:rPr>
              <a:t>kartnumarasi</a:t>
            </a:r>
            <a:r>
              <a:rPr lang="tr-TR" sz="1100" dirty="0" smtClean="0">
                <a:solidFill>
                  <a:srgbClr val="C00000"/>
                </a:solidFill>
              </a:rPr>
              <a:t>, </a:t>
            </a:r>
            <a:r>
              <a:rPr lang="tr-TR" sz="1100" dirty="0" err="1" smtClean="0">
                <a:solidFill>
                  <a:srgbClr val="C00000"/>
                </a:solidFill>
              </a:rPr>
              <a:t>out</a:t>
            </a:r>
            <a:r>
              <a:rPr lang="tr-TR" sz="1100" dirty="0" smtClean="0">
                <a:solidFill>
                  <a:srgbClr val="C00000"/>
                </a:solidFill>
              </a:rPr>
              <a:t>_)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(Kart numarası ile ödeme yapmak istenmesi durumunda kart numarası 16 haneli ve sadece sayılardan oluşacak şekilde kabul edecek ve ‘Ödemeniz başarıyla tamamlanmıştır’ şeklinde bildirilecektir)</a:t>
            </a:r>
            <a:endParaRPr lang="tr-T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Düz Bağlayıcı 1"/>
          <p:cNvCxnSpPr/>
          <p:nvPr/>
        </p:nvCxnSpPr>
        <p:spPr>
          <a:xfrm flipV="1">
            <a:off x="0" y="694267"/>
            <a:ext cx="12192000" cy="42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Düz Ok Bağlayıcısı 3"/>
          <p:cNvCxnSpPr>
            <a:endCxn id="5" idx="1"/>
          </p:cNvCxnSpPr>
          <p:nvPr/>
        </p:nvCxnSpPr>
        <p:spPr>
          <a:xfrm>
            <a:off x="2157984" y="736600"/>
            <a:ext cx="13716" cy="8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Akış Çizelgesi: Veri 4"/>
          <p:cNvSpPr/>
          <p:nvPr/>
        </p:nvSpPr>
        <p:spPr>
          <a:xfrm>
            <a:off x="457200" y="1564133"/>
            <a:ext cx="3429000" cy="87443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 smtClean="0">
                <a:solidFill>
                  <a:srgbClr val="C00000"/>
                </a:solidFill>
              </a:rPr>
              <a:t>class</a:t>
            </a:r>
            <a:r>
              <a:rPr lang="tr-TR" sz="1400" dirty="0" smtClean="0">
                <a:solidFill>
                  <a:srgbClr val="C00000"/>
                </a:solidFill>
              </a:rPr>
              <a:t> Program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(Menu kategorilerine ürün atamaları yapılacaktır)</a:t>
            </a:r>
          </a:p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cxnSp>
        <p:nvCxnSpPr>
          <p:cNvPr id="13" name="Düz Bağlayıcı 12"/>
          <p:cNvCxnSpPr/>
          <p:nvPr/>
        </p:nvCxnSpPr>
        <p:spPr>
          <a:xfrm>
            <a:off x="694944" y="2438570"/>
            <a:ext cx="0" cy="3568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V="1">
            <a:off x="694944" y="3163824"/>
            <a:ext cx="722376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694944" y="6007098"/>
            <a:ext cx="72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kdörtgen 17"/>
          <p:cNvSpPr/>
          <p:nvPr/>
        </p:nvSpPr>
        <p:spPr>
          <a:xfrm>
            <a:off x="1426464" y="2496482"/>
            <a:ext cx="3255264" cy="1366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solidFill>
                  <a:srgbClr val="C00000"/>
                </a:solidFill>
              </a:rPr>
              <a:t>Var başlangıçlar =</a:t>
            </a:r>
            <a:r>
              <a:rPr lang="tr-TR" sz="1400" dirty="0" err="1" smtClean="0">
                <a:solidFill>
                  <a:srgbClr val="C00000"/>
                </a:solidFill>
              </a:rPr>
              <a:t>new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List</a:t>
            </a:r>
            <a:r>
              <a:rPr lang="tr-TR" sz="1400" dirty="0" smtClean="0">
                <a:solidFill>
                  <a:srgbClr val="C00000"/>
                </a:solidFill>
              </a:rPr>
              <a:t>&lt;</a:t>
            </a:r>
            <a:r>
              <a:rPr lang="tr-TR" sz="1400" dirty="0" err="1" smtClean="0">
                <a:solidFill>
                  <a:srgbClr val="C00000"/>
                </a:solidFill>
              </a:rPr>
              <a:t>Baslangıc</a:t>
            </a:r>
            <a:r>
              <a:rPr lang="tr-TR" sz="1400" dirty="0" smtClean="0">
                <a:solidFill>
                  <a:srgbClr val="C00000"/>
                </a:solidFill>
              </a:rPr>
              <a:t>&gt;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(Bu metotla birlikte Başlangıç içeriğine ürünler atanır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Cacık 50 , Sigara Böreği 45 , Kabak tarator 65, 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Humus 75, Haydari 40, </a:t>
            </a:r>
            <a:r>
              <a:rPr lang="tr-TR" sz="1100" dirty="0" err="1" smtClean="0">
                <a:solidFill>
                  <a:schemeClr val="tx1"/>
                </a:solidFill>
              </a:rPr>
              <a:t>Muhammara</a:t>
            </a:r>
            <a:r>
              <a:rPr lang="tr-TR" sz="1100" dirty="0" smtClean="0">
                <a:solidFill>
                  <a:schemeClr val="tx1"/>
                </a:solidFill>
              </a:rPr>
              <a:t> 80 şeklinde ürün ve fiyat atamaları yapılır) </a:t>
            </a:r>
          </a:p>
          <a:p>
            <a:pPr algn="ctr"/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1426464" y="3863001"/>
            <a:ext cx="3255264" cy="1366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solidFill>
                  <a:srgbClr val="C00000"/>
                </a:solidFill>
              </a:rPr>
              <a:t>Var başlangıçlar =</a:t>
            </a:r>
            <a:r>
              <a:rPr lang="tr-TR" sz="1400" dirty="0" err="1" smtClean="0">
                <a:solidFill>
                  <a:srgbClr val="C00000"/>
                </a:solidFill>
              </a:rPr>
              <a:t>new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List</a:t>
            </a:r>
            <a:r>
              <a:rPr lang="tr-TR" sz="1400" dirty="0" smtClean="0">
                <a:solidFill>
                  <a:srgbClr val="C00000"/>
                </a:solidFill>
              </a:rPr>
              <a:t>&lt;</a:t>
            </a:r>
            <a:r>
              <a:rPr lang="tr-TR" sz="1400" dirty="0" err="1" smtClean="0">
                <a:solidFill>
                  <a:srgbClr val="C00000"/>
                </a:solidFill>
              </a:rPr>
              <a:t>corbalar</a:t>
            </a:r>
            <a:r>
              <a:rPr lang="tr-TR" sz="1400" dirty="0" smtClean="0">
                <a:solidFill>
                  <a:srgbClr val="C00000"/>
                </a:solidFill>
              </a:rPr>
              <a:t>&gt;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(Bu metotla birlikte Çorba içeriğine ürünler atanır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Yayla 70, Kırmızı mercimek 65, Kelle paça 100,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 Pazı 75, Tarhana 65, İşkembe 95, Kremalı mantar 85 şeklinde ürün ve fiyat atamaları yapılır) </a:t>
            </a:r>
          </a:p>
          <a:p>
            <a:pPr algn="ctr"/>
            <a:endParaRPr lang="tr-TR" sz="1100" dirty="0">
              <a:solidFill>
                <a:schemeClr val="tx1"/>
              </a:solidFill>
            </a:endParaRPr>
          </a:p>
        </p:txBody>
      </p:sp>
      <p:cxnSp>
        <p:nvCxnSpPr>
          <p:cNvPr id="23" name="Düz Bağlayıcı 22"/>
          <p:cNvCxnSpPr>
            <a:stCxn id="5" idx="5"/>
          </p:cNvCxnSpPr>
          <p:nvPr/>
        </p:nvCxnSpPr>
        <p:spPr>
          <a:xfrm flipV="1">
            <a:off x="3543300" y="1958170"/>
            <a:ext cx="7164324" cy="43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ikdörtgen 27"/>
          <p:cNvSpPr/>
          <p:nvPr/>
        </p:nvSpPr>
        <p:spPr>
          <a:xfrm>
            <a:off x="1426464" y="5229520"/>
            <a:ext cx="3255264" cy="1366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solidFill>
                  <a:srgbClr val="C00000"/>
                </a:solidFill>
              </a:rPr>
              <a:t>Var başlangıçlar =</a:t>
            </a:r>
            <a:r>
              <a:rPr lang="tr-TR" sz="1400" dirty="0" err="1" smtClean="0">
                <a:solidFill>
                  <a:srgbClr val="C00000"/>
                </a:solidFill>
              </a:rPr>
              <a:t>new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List</a:t>
            </a:r>
            <a:r>
              <a:rPr lang="tr-TR" sz="1400" dirty="0" smtClean="0">
                <a:solidFill>
                  <a:srgbClr val="C00000"/>
                </a:solidFill>
              </a:rPr>
              <a:t>&lt;</a:t>
            </a:r>
            <a:r>
              <a:rPr lang="tr-TR" sz="1400" dirty="0" err="1" smtClean="0">
                <a:solidFill>
                  <a:srgbClr val="C00000"/>
                </a:solidFill>
              </a:rPr>
              <a:t>AnaYemek</a:t>
            </a:r>
            <a:r>
              <a:rPr lang="tr-TR" sz="1400" dirty="0" smtClean="0">
                <a:solidFill>
                  <a:srgbClr val="C00000"/>
                </a:solidFill>
              </a:rPr>
              <a:t>&gt;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(Bu metotla birlikte </a:t>
            </a:r>
            <a:r>
              <a:rPr lang="tr-TR" sz="1100" dirty="0" err="1" smtClean="0">
                <a:solidFill>
                  <a:schemeClr val="tx1"/>
                </a:solidFill>
              </a:rPr>
              <a:t>Anayemek</a:t>
            </a:r>
            <a:r>
              <a:rPr lang="tr-TR" sz="1100" dirty="0" smtClean="0">
                <a:solidFill>
                  <a:schemeClr val="tx1"/>
                </a:solidFill>
              </a:rPr>
              <a:t> içeriğine ürünler atanır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Izgara tavuk göğsü 240, Kuzu tandır 290,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Tekirdağ köfte 270, İskender 275,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Pirinç pilavı 120, Karnabahar </a:t>
            </a:r>
            <a:r>
              <a:rPr lang="tr-TR" sz="1100" dirty="0" err="1" smtClean="0">
                <a:solidFill>
                  <a:schemeClr val="tx1"/>
                </a:solidFill>
              </a:rPr>
              <a:t>shots</a:t>
            </a:r>
            <a:r>
              <a:rPr lang="tr-TR" sz="1100" dirty="0" smtClean="0">
                <a:solidFill>
                  <a:schemeClr val="tx1"/>
                </a:solidFill>
              </a:rPr>
              <a:t> 160,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Sultan kebabı 300, </a:t>
            </a:r>
            <a:r>
              <a:rPr lang="tr-TR" sz="1100" dirty="0" err="1" smtClean="0">
                <a:solidFill>
                  <a:schemeClr val="tx1"/>
                </a:solidFill>
              </a:rPr>
              <a:t>Taco</a:t>
            </a:r>
            <a:r>
              <a:rPr lang="tr-TR" sz="1100" dirty="0" smtClean="0">
                <a:solidFill>
                  <a:schemeClr val="tx1"/>
                </a:solidFill>
              </a:rPr>
              <a:t> 125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 şeklinde ürün ve fiyat atamaları yapılır) </a:t>
            </a:r>
          </a:p>
          <a:p>
            <a:pPr algn="ctr"/>
            <a:endParaRPr lang="tr-TR" sz="1100" dirty="0">
              <a:solidFill>
                <a:schemeClr val="tx1"/>
              </a:solidFill>
            </a:endParaRPr>
          </a:p>
        </p:txBody>
      </p:sp>
      <p:cxnSp>
        <p:nvCxnSpPr>
          <p:cNvPr id="33" name="Düz Ok Bağlayıcısı 32"/>
          <p:cNvCxnSpPr/>
          <p:nvPr/>
        </p:nvCxnSpPr>
        <p:spPr>
          <a:xfrm flipV="1">
            <a:off x="694944" y="4599940"/>
            <a:ext cx="722376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Düz Bağlayıcı 35"/>
          <p:cNvCxnSpPr/>
          <p:nvPr/>
        </p:nvCxnSpPr>
        <p:spPr>
          <a:xfrm flipV="1">
            <a:off x="10707624" y="1958170"/>
            <a:ext cx="0" cy="3954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>
            <a:off x="10094976" y="4434840"/>
            <a:ext cx="61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/>
          <p:cNvCxnSpPr/>
          <p:nvPr/>
        </p:nvCxnSpPr>
        <p:spPr>
          <a:xfrm flipH="1">
            <a:off x="10094976" y="3179741"/>
            <a:ext cx="612648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/>
          <p:nvPr/>
        </p:nvCxnSpPr>
        <p:spPr>
          <a:xfrm flipH="1">
            <a:off x="10085832" y="5912779"/>
            <a:ext cx="62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Dikdörtgen 48"/>
          <p:cNvSpPr/>
          <p:nvPr/>
        </p:nvSpPr>
        <p:spPr>
          <a:xfrm>
            <a:off x="6830568" y="2395389"/>
            <a:ext cx="3255264" cy="1366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solidFill>
                  <a:srgbClr val="C00000"/>
                </a:solidFill>
              </a:rPr>
              <a:t>Var başlangıçlar =</a:t>
            </a:r>
            <a:r>
              <a:rPr lang="tr-TR" sz="1400" dirty="0" err="1" smtClean="0">
                <a:solidFill>
                  <a:srgbClr val="C00000"/>
                </a:solidFill>
              </a:rPr>
              <a:t>new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List</a:t>
            </a:r>
            <a:r>
              <a:rPr lang="tr-TR" sz="1400" dirty="0" smtClean="0">
                <a:solidFill>
                  <a:srgbClr val="C00000"/>
                </a:solidFill>
              </a:rPr>
              <a:t>&lt;</a:t>
            </a:r>
            <a:r>
              <a:rPr lang="tr-TR" sz="1400" dirty="0" err="1" smtClean="0">
                <a:solidFill>
                  <a:srgbClr val="C00000"/>
                </a:solidFill>
              </a:rPr>
              <a:t>AraYemek</a:t>
            </a:r>
            <a:r>
              <a:rPr lang="tr-TR" sz="1400" dirty="0" smtClean="0">
                <a:solidFill>
                  <a:srgbClr val="C00000"/>
                </a:solidFill>
              </a:rPr>
              <a:t>&gt;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(Bu metotla birlikte </a:t>
            </a:r>
            <a:r>
              <a:rPr lang="tr-TR" sz="1100" dirty="0" err="1" smtClean="0">
                <a:solidFill>
                  <a:schemeClr val="tx1"/>
                </a:solidFill>
              </a:rPr>
              <a:t>Arayemek</a:t>
            </a:r>
            <a:r>
              <a:rPr lang="tr-TR" sz="1100" dirty="0" smtClean="0">
                <a:solidFill>
                  <a:schemeClr val="tx1"/>
                </a:solidFill>
              </a:rPr>
              <a:t> içeriğine ürünler atanır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Patates kızartması 75, Zeytinyağlı enginar 80,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Mantar </a:t>
            </a:r>
            <a:r>
              <a:rPr lang="tr-TR" sz="1100" dirty="0" err="1" smtClean="0">
                <a:solidFill>
                  <a:schemeClr val="tx1"/>
                </a:solidFill>
              </a:rPr>
              <a:t>graten</a:t>
            </a:r>
            <a:r>
              <a:rPr lang="tr-TR" sz="1100" dirty="0" smtClean="0">
                <a:solidFill>
                  <a:schemeClr val="tx1"/>
                </a:solidFill>
              </a:rPr>
              <a:t> 100, Kabak kızartması 90,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Kalamar tava 150, Patlıcan sarma 85,</a:t>
            </a:r>
            <a:endParaRPr lang="tr-TR" sz="1100" dirty="0" smtClean="0">
              <a:solidFill>
                <a:schemeClr val="tx1"/>
              </a:solidFill>
            </a:endParaRP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Patates </a:t>
            </a:r>
            <a:r>
              <a:rPr lang="tr-TR" sz="1100" dirty="0" err="1" smtClean="0">
                <a:solidFill>
                  <a:schemeClr val="tx1"/>
                </a:solidFill>
              </a:rPr>
              <a:t>kroket</a:t>
            </a:r>
            <a:r>
              <a:rPr lang="tr-TR" sz="1100" dirty="0" smtClean="0">
                <a:solidFill>
                  <a:schemeClr val="tx1"/>
                </a:solidFill>
              </a:rPr>
              <a:t> 95 şeklinde ürün ve fiyat atamaları yapılır) </a:t>
            </a:r>
          </a:p>
          <a:p>
            <a:pPr algn="ctr"/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50" name="Dikdörtgen 49"/>
          <p:cNvSpPr/>
          <p:nvPr/>
        </p:nvSpPr>
        <p:spPr>
          <a:xfrm>
            <a:off x="6830568" y="3761908"/>
            <a:ext cx="3255264" cy="1366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solidFill>
                  <a:srgbClr val="C00000"/>
                </a:solidFill>
              </a:rPr>
              <a:t>Var başlangıçlar =</a:t>
            </a:r>
            <a:r>
              <a:rPr lang="tr-TR" sz="1400" dirty="0" err="1" smtClean="0">
                <a:solidFill>
                  <a:srgbClr val="C00000"/>
                </a:solidFill>
              </a:rPr>
              <a:t>new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List</a:t>
            </a:r>
            <a:r>
              <a:rPr lang="tr-TR" sz="1400" dirty="0" smtClean="0">
                <a:solidFill>
                  <a:srgbClr val="C00000"/>
                </a:solidFill>
              </a:rPr>
              <a:t>&lt;</a:t>
            </a:r>
            <a:r>
              <a:rPr lang="tr-TR" sz="1400" dirty="0" err="1" smtClean="0">
                <a:solidFill>
                  <a:srgbClr val="C00000"/>
                </a:solidFill>
              </a:rPr>
              <a:t>Icecek</a:t>
            </a:r>
            <a:r>
              <a:rPr lang="tr-TR" sz="1400" dirty="0" smtClean="0">
                <a:solidFill>
                  <a:srgbClr val="C00000"/>
                </a:solidFill>
              </a:rPr>
              <a:t>&gt;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(Bu metotla birlikte </a:t>
            </a:r>
            <a:r>
              <a:rPr lang="tr-TR" sz="1100" dirty="0" err="1" smtClean="0">
                <a:solidFill>
                  <a:schemeClr val="tx1"/>
                </a:solidFill>
              </a:rPr>
              <a:t>Iceceki</a:t>
            </a:r>
            <a:r>
              <a:rPr lang="tr-TR" sz="1100" dirty="0" smtClean="0">
                <a:solidFill>
                  <a:schemeClr val="tx1"/>
                </a:solidFill>
              </a:rPr>
              <a:t> </a:t>
            </a:r>
            <a:r>
              <a:rPr lang="tr-TR" sz="1100" dirty="0" err="1" smtClean="0">
                <a:solidFill>
                  <a:schemeClr val="tx1"/>
                </a:solidFill>
              </a:rPr>
              <a:t>çeriğine</a:t>
            </a:r>
            <a:r>
              <a:rPr lang="tr-TR" sz="1100" dirty="0" smtClean="0">
                <a:solidFill>
                  <a:schemeClr val="tx1"/>
                </a:solidFill>
              </a:rPr>
              <a:t> ürünler atanır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Çay 25, Ayran 30, Kola 45,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Şalgam 40, Meyve suyu 35,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Gazoz 25, Soğuk çay 40, Su 15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Kahve 60, Limonata 40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şeklinde ürün ve fiyat atamaları yapılır) </a:t>
            </a:r>
          </a:p>
          <a:p>
            <a:pPr algn="ctr"/>
            <a:endParaRPr lang="tr-TR" sz="1100" dirty="0">
              <a:solidFill>
                <a:schemeClr val="tx1"/>
              </a:solidFill>
            </a:endParaRPr>
          </a:p>
        </p:txBody>
      </p:sp>
      <p:sp>
        <p:nvSpPr>
          <p:cNvPr id="51" name="Dikdörtgen 50"/>
          <p:cNvSpPr/>
          <p:nvPr/>
        </p:nvSpPr>
        <p:spPr>
          <a:xfrm>
            <a:off x="6830568" y="5128427"/>
            <a:ext cx="3255264" cy="1366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solidFill>
                  <a:srgbClr val="C00000"/>
                </a:solidFill>
              </a:rPr>
              <a:t>Var başlangıçlar =</a:t>
            </a:r>
            <a:r>
              <a:rPr lang="tr-TR" sz="1400" dirty="0" err="1" smtClean="0">
                <a:solidFill>
                  <a:srgbClr val="C00000"/>
                </a:solidFill>
              </a:rPr>
              <a:t>new</a:t>
            </a: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dirty="0" err="1" smtClean="0">
                <a:solidFill>
                  <a:srgbClr val="C00000"/>
                </a:solidFill>
              </a:rPr>
              <a:t>List</a:t>
            </a:r>
            <a:r>
              <a:rPr lang="tr-TR" sz="1400" dirty="0" smtClean="0">
                <a:solidFill>
                  <a:srgbClr val="C00000"/>
                </a:solidFill>
              </a:rPr>
              <a:t>&lt;</a:t>
            </a:r>
            <a:r>
              <a:rPr lang="tr-TR" sz="1400" dirty="0" err="1" smtClean="0">
                <a:solidFill>
                  <a:srgbClr val="C00000"/>
                </a:solidFill>
              </a:rPr>
              <a:t>Tatli</a:t>
            </a:r>
            <a:r>
              <a:rPr lang="tr-TR" sz="1400" dirty="0" smtClean="0">
                <a:solidFill>
                  <a:srgbClr val="C00000"/>
                </a:solidFill>
              </a:rPr>
              <a:t>&gt;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(Bu metotla birlikte </a:t>
            </a:r>
            <a:r>
              <a:rPr lang="tr-TR" sz="1100" dirty="0" err="1" smtClean="0">
                <a:solidFill>
                  <a:schemeClr val="tx1"/>
                </a:solidFill>
              </a:rPr>
              <a:t>Tatli</a:t>
            </a:r>
            <a:r>
              <a:rPr lang="tr-TR" sz="1100" dirty="0" smtClean="0">
                <a:solidFill>
                  <a:schemeClr val="tx1"/>
                </a:solidFill>
              </a:rPr>
              <a:t> içeriğine ürünler atanır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Baklava 75, Sütlaç 60, Keşkül 70,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Kadayıf 85, Elmalı turta 65, Dondurma 70, </a:t>
            </a:r>
          </a:p>
          <a:p>
            <a:pPr algn="ctr"/>
            <a:r>
              <a:rPr lang="tr-TR" sz="1100" dirty="0" err="1" smtClean="0">
                <a:solidFill>
                  <a:schemeClr val="tx1"/>
                </a:solidFill>
              </a:rPr>
              <a:t>Magnolya</a:t>
            </a:r>
            <a:r>
              <a:rPr lang="tr-TR" sz="1100" dirty="0" smtClean="0">
                <a:solidFill>
                  <a:schemeClr val="tx1"/>
                </a:solidFill>
              </a:rPr>
              <a:t> 80, Profiterol 90, </a:t>
            </a:r>
            <a:r>
              <a:rPr lang="tr-TR" sz="1100" dirty="0" err="1" smtClean="0">
                <a:solidFill>
                  <a:schemeClr val="tx1"/>
                </a:solidFill>
              </a:rPr>
              <a:t>Tiramisu</a:t>
            </a:r>
            <a:r>
              <a:rPr lang="tr-TR" sz="1100" dirty="0" smtClean="0">
                <a:solidFill>
                  <a:schemeClr val="tx1"/>
                </a:solidFill>
              </a:rPr>
              <a:t> 85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şeklinde ürün ve fiyat atamaları yapılır) </a:t>
            </a:r>
          </a:p>
          <a:p>
            <a:pPr algn="ctr"/>
            <a:endParaRPr lang="tr-T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5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Düz Bağlayıcı 1"/>
          <p:cNvCxnSpPr/>
          <p:nvPr/>
        </p:nvCxnSpPr>
        <p:spPr>
          <a:xfrm flipV="1">
            <a:off x="-13716" y="439166"/>
            <a:ext cx="2715768" cy="14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Düz Bağlayıcı 4"/>
          <p:cNvCxnSpPr/>
          <p:nvPr/>
        </p:nvCxnSpPr>
        <p:spPr>
          <a:xfrm>
            <a:off x="2118360" y="1904745"/>
            <a:ext cx="48768" cy="4587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>
            <a:off x="2112264" y="2395728"/>
            <a:ext cx="71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2139696" y="4023106"/>
            <a:ext cx="6827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2139696" y="4581146"/>
            <a:ext cx="67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2167128" y="5178046"/>
            <a:ext cx="652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2109216" y="2868167"/>
            <a:ext cx="71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2139696" y="3428490"/>
            <a:ext cx="682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2167128" y="6492240"/>
            <a:ext cx="641604" cy="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2167128" y="5805173"/>
            <a:ext cx="64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210312" y="870712"/>
            <a:ext cx="4133088" cy="1024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Menü kategorileri</a:t>
            </a:r>
          </a:p>
          <a:p>
            <a:pPr algn="ctr"/>
            <a:r>
              <a:rPr lang="tr-TR" sz="1100" dirty="0" smtClean="0"/>
              <a:t>(Misafir sipariş ekranında öncelikli olarak hangi kategoriye bakmak istediğine bağlı seçimi alınır)</a:t>
            </a:r>
            <a:endParaRPr lang="tr-TR" sz="1100" dirty="0"/>
          </a:p>
        </p:txBody>
      </p:sp>
      <p:sp>
        <p:nvSpPr>
          <p:cNvPr id="19" name="Dikdörtgen 18"/>
          <p:cNvSpPr/>
          <p:nvPr/>
        </p:nvSpPr>
        <p:spPr>
          <a:xfrm>
            <a:off x="2825496" y="2123947"/>
            <a:ext cx="2295144" cy="418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1.Başlangıçlar</a:t>
            </a:r>
            <a:endParaRPr lang="tr-TR" dirty="0"/>
          </a:p>
        </p:txBody>
      </p:sp>
      <p:sp>
        <p:nvSpPr>
          <p:cNvPr id="31" name="Dikdörtgen 30"/>
          <p:cNvSpPr/>
          <p:nvPr/>
        </p:nvSpPr>
        <p:spPr>
          <a:xfrm>
            <a:off x="2822448" y="2659125"/>
            <a:ext cx="2295144" cy="418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2. Çorbalar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2819400" y="3814064"/>
            <a:ext cx="2295144" cy="418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4.Ara Yemekler</a:t>
            </a:r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2819400" y="3219448"/>
            <a:ext cx="2295144" cy="418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3.Ana Yemekler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2808732" y="5596131"/>
            <a:ext cx="2295144" cy="418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7.Siparişi Bitir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2819400" y="4969004"/>
            <a:ext cx="2295144" cy="418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6.Tatlılar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2808732" y="6210807"/>
            <a:ext cx="2295144" cy="418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8.Ana Menüye dönün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2819400" y="4380739"/>
            <a:ext cx="2295144" cy="418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5.İçecekler</a:t>
            </a:r>
            <a:endParaRPr lang="tr-TR" dirty="0"/>
          </a:p>
        </p:txBody>
      </p:sp>
      <p:cxnSp>
        <p:nvCxnSpPr>
          <p:cNvPr id="49" name="Dirsek Bağlayıcısı 48"/>
          <p:cNvCxnSpPr/>
          <p:nvPr/>
        </p:nvCxnSpPr>
        <p:spPr>
          <a:xfrm>
            <a:off x="4352544" y="1443360"/>
            <a:ext cx="2487168" cy="1001520"/>
          </a:xfrm>
          <a:prstGeom prst="bentConnector3">
            <a:avLst>
              <a:gd name="adj1" fmla="val 900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kdörtgen 52"/>
          <p:cNvSpPr/>
          <p:nvPr/>
        </p:nvSpPr>
        <p:spPr>
          <a:xfrm>
            <a:off x="6972300" y="1890557"/>
            <a:ext cx="3044952" cy="127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solidFill>
                  <a:srgbClr val="C00000"/>
                </a:solidFill>
              </a:rPr>
              <a:t>i</a:t>
            </a:r>
            <a:r>
              <a:rPr lang="tr-TR" sz="1400" dirty="0" err="1" smtClean="0">
                <a:solidFill>
                  <a:srgbClr val="C00000"/>
                </a:solidFill>
              </a:rPr>
              <a:t>f</a:t>
            </a:r>
            <a:r>
              <a:rPr lang="tr-TR" sz="1400" dirty="0" smtClean="0">
                <a:solidFill>
                  <a:srgbClr val="C00000"/>
                </a:solidFill>
              </a:rPr>
              <a:t> (</a:t>
            </a:r>
            <a:r>
              <a:rPr lang="tr-TR" sz="1400" dirty="0" err="1" smtClean="0">
                <a:solidFill>
                  <a:srgbClr val="C00000"/>
                </a:solidFill>
              </a:rPr>
              <a:t>islemsecimi</a:t>
            </a:r>
            <a:r>
              <a:rPr lang="tr-TR" sz="1400" dirty="0" smtClean="0">
                <a:solidFill>
                  <a:srgbClr val="C00000"/>
                </a:solidFill>
              </a:rPr>
              <a:t> ==  ‘bitir’)</a:t>
            </a:r>
          </a:p>
          <a:p>
            <a:pPr algn="ctr"/>
            <a:r>
              <a:rPr lang="tr-TR" sz="1400" dirty="0" smtClean="0">
                <a:solidFill>
                  <a:srgbClr val="C00000"/>
                </a:solidFill>
              </a:rPr>
              <a:t>Break;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(bu seçimle müşteri siparişini tamamlar ve ödeme kısmına yönlendirir)</a:t>
            </a:r>
          </a:p>
          <a:p>
            <a:pPr algn="ctr"/>
            <a:endParaRPr lang="tr-TR" dirty="0"/>
          </a:p>
        </p:txBody>
      </p:sp>
      <p:sp>
        <p:nvSpPr>
          <p:cNvPr id="58" name="Dikdörtgen 57"/>
          <p:cNvSpPr/>
          <p:nvPr/>
        </p:nvSpPr>
        <p:spPr>
          <a:xfrm>
            <a:off x="6966204" y="3319528"/>
            <a:ext cx="3044952" cy="127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rgbClr val="C00000"/>
                </a:solidFill>
              </a:rPr>
              <a:t>e</a:t>
            </a:r>
            <a:r>
              <a:rPr lang="tr-TR" sz="1400" dirty="0" smtClean="0">
                <a:solidFill>
                  <a:srgbClr val="C00000"/>
                </a:solidFill>
              </a:rPr>
              <a:t>lse </a:t>
            </a:r>
            <a:r>
              <a:rPr lang="tr-TR" sz="1400" dirty="0" err="1">
                <a:solidFill>
                  <a:srgbClr val="C00000"/>
                </a:solidFill>
              </a:rPr>
              <a:t>i</a:t>
            </a:r>
            <a:r>
              <a:rPr lang="tr-TR" sz="1400" dirty="0" err="1" smtClean="0">
                <a:solidFill>
                  <a:srgbClr val="C00000"/>
                </a:solidFill>
              </a:rPr>
              <a:t>f</a:t>
            </a:r>
            <a:r>
              <a:rPr lang="tr-TR" sz="1400" dirty="0" smtClean="0">
                <a:solidFill>
                  <a:srgbClr val="C00000"/>
                </a:solidFill>
              </a:rPr>
              <a:t> (</a:t>
            </a:r>
            <a:r>
              <a:rPr lang="tr-TR" sz="1400" dirty="0" err="1" smtClean="0">
                <a:solidFill>
                  <a:srgbClr val="C00000"/>
                </a:solidFill>
              </a:rPr>
              <a:t>islemsecimi</a:t>
            </a:r>
            <a:r>
              <a:rPr lang="tr-TR" sz="1400" dirty="0" smtClean="0">
                <a:solidFill>
                  <a:srgbClr val="C00000"/>
                </a:solidFill>
              </a:rPr>
              <a:t> == ‘menü’)</a:t>
            </a:r>
          </a:p>
          <a:p>
            <a:pPr algn="ctr"/>
            <a:r>
              <a:rPr lang="tr-TR" sz="1400" dirty="0" smtClean="0">
                <a:solidFill>
                  <a:srgbClr val="C00000"/>
                </a:solidFill>
              </a:rPr>
              <a:t>Break;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(bu seçimle müşteri ilgili kategoriden ana menüye erişmek için kullanır)</a:t>
            </a:r>
            <a:endParaRPr lang="tr-TR" dirty="0"/>
          </a:p>
        </p:txBody>
      </p:sp>
      <p:cxnSp>
        <p:nvCxnSpPr>
          <p:cNvPr id="60" name="Dirsek Bağlayıcısı 59"/>
          <p:cNvCxnSpPr/>
          <p:nvPr/>
        </p:nvCxnSpPr>
        <p:spPr>
          <a:xfrm>
            <a:off x="4349496" y="1439991"/>
            <a:ext cx="2615184" cy="2431288"/>
          </a:xfrm>
          <a:prstGeom prst="bentConnector3">
            <a:avLst>
              <a:gd name="adj1" fmla="val 856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Düz Bağlayıcı 65"/>
          <p:cNvCxnSpPr/>
          <p:nvPr/>
        </p:nvCxnSpPr>
        <p:spPr>
          <a:xfrm flipH="1">
            <a:off x="6583680" y="1439991"/>
            <a:ext cx="9144" cy="4018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Düz Ok Bağlayıcısı 67"/>
          <p:cNvCxnSpPr/>
          <p:nvPr/>
        </p:nvCxnSpPr>
        <p:spPr>
          <a:xfrm>
            <a:off x="6592824" y="5458968"/>
            <a:ext cx="37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Dikdörtgen 68"/>
          <p:cNvSpPr/>
          <p:nvPr/>
        </p:nvSpPr>
        <p:spPr>
          <a:xfrm>
            <a:off x="6964680" y="4743963"/>
            <a:ext cx="3044952" cy="127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rgbClr val="C00000"/>
                </a:solidFill>
              </a:rPr>
              <a:t>e</a:t>
            </a:r>
            <a:r>
              <a:rPr lang="tr-TR" sz="1400" dirty="0" smtClean="0">
                <a:solidFill>
                  <a:srgbClr val="C00000"/>
                </a:solidFill>
              </a:rPr>
              <a:t>lse </a:t>
            </a:r>
            <a:r>
              <a:rPr lang="tr-TR" sz="1400" dirty="0" err="1">
                <a:solidFill>
                  <a:srgbClr val="C00000"/>
                </a:solidFill>
              </a:rPr>
              <a:t>i</a:t>
            </a:r>
            <a:r>
              <a:rPr lang="tr-TR" sz="1400" dirty="0" err="1" smtClean="0">
                <a:solidFill>
                  <a:srgbClr val="C00000"/>
                </a:solidFill>
              </a:rPr>
              <a:t>f</a:t>
            </a:r>
            <a:r>
              <a:rPr lang="tr-TR" sz="1400" dirty="0" smtClean="0">
                <a:solidFill>
                  <a:srgbClr val="C00000"/>
                </a:solidFill>
              </a:rPr>
              <a:t> (</a:t>
            </a:r>
            <a:r>
              <a:rPr lang="tr-TR" sz="1400" dirty="0" err="1" smtClean="0">
                <a:solidFill>
                  <a:srgbClr val="C00000"/>
                </a:solidFill>
              </a:rPr>
              <a:t>islemsecimi</a:t>
            </a:r>
            <a:r>
              <a:rPr lang="tr-TR" sz="1400" dirty="0" smtClean="0">
                <a:solidFill>
                  <a:srgbClr val="C00000"/>
                </a:solidFill>
              </a:rPr>
              <a:t> == ‘devam’)</a:t>
            </a:r>
          </a:p>
          <a:p>
            <a:pPr algn="ctr"/>
            <a:r>
              <a:rPr lang="tr-TR" sz="1400" dirty="0" smtClean="0">
                <a:solidFill>
                  <a:srgbClr val="C00000"/>
                </a:solidFill>
              </a:rPr>
              <a:t>Break;</a:t>
            </a:r>
          </a:p>
          <a:p>
            <a:pPr algn="ctr"/>
            <a:r>
              <a:rPr lang="tr-TR" sz="1100" dirty="0" smtClean="0">
                <a:solidFill>
                  <a:schemeClr val="tx1"/>
                </a:solidFill>
              </a:rPr>
              <a:t>(bu seçimle müşteri ilgili kategoriden ürün seçmeye devam etmesi </a:t>
            </a:r>
            <a:r>
              <a:rPr lang="tr-TR" sz="1100" dirty="0" err="1" smtClean="0">
                <a:solidFill>
                  <a:schemeClr val="tx1"/>
                </a:solidFill>
              </a:rPr>
              <a:t>içinkullanır</a:t>
            </a:r>
            <a:r>
              <a:rPr lang="tr-TR" sz="1100" dirty="0" smtClean="0">
                <a:solidFill>
                  <a:schemeClr val="tx1"/>
                </a:solidFill>
              </a:rPr>
              <a:t>)</a:t>
            </a:r>
            <a:endParaRPr lang="tr-TR" dirty="0"/>
          </a:p>
        </p:txBody>
      </p:sp>
      <p:cxnSp>
        <p:nvCxnSpPr>
          <p:cNvPr id="74" name="Düz Ok Bağlayıcısı 73"/>
          <p:cNvCxnSpPr/>
          <p:nvPr/>
        </p:nvCxnSpPr>
        <p:spPr>
          <a:xfrm flipH="1">
            <a:off x="2698242" y="439166"/>
            <a:ext cx="3810" cy="4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7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Düz Bağlayıcı 1"/>
          <p:cNvCxnSpPr/>
          <p:nvPr/>
        </p:nvCxnSpPr>
        <p:spPr>
          <a:xfrm flipV="1">
            <a:off x="0" y="694267"/>
            <a:ext cx="12192000" cy="42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7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813</Words>
  <Application>Microsoft Office PowerPoint</Application>
  <PresentationFormat>Geniş ekran</PresentationFormat>
  <Paragraphs>113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Misafir Iliskileri</dc:creator>
  <cp:lastModifiedBy>Misafir Iliskileri</cp:lastModifiedBy>
  <cp:revision>20</cp:revision>
  <dcterms:created xsi:type="dcterms:W3CDTF">2025-01-09T23:51:37Z</dcterms:created>
  <dcterms:modified xsi:type="dcterms:W3CDTF">2025-01-10T02:39:17Z</dcterms:modified>
</cp:coreProperties>
</file>