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4" r:id="rId9"/>
    <p:sldId id="265" r:id="rId10"/>
    <p:sldId id="266" r:id="rId11"/>
    <p:sldId id="267" r:id="rId12"/>
    <p:sldId id="268"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8314F0-8A48-4A2B-9611-291E3952DAB7}"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8FA1EB-39AC-4D6C-915F-F854F532EF3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8314F0-8A48-4A2B-9611-291E3952DAB7}"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8FA1EB-39AC-4D6C-915F-F854F532EF3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8314F0-8A48-4A2B-9611-291E3952DAB7}"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8FA1EB-39AC-4D6C-915F-F854F532EF3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8314F0-8A48-4A2B-9611-291E3952DAB7}"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8FA1EB-39AC-4D6C-915F-F854F532EF3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8314F0-8A48-4A2B-9611-291E3952DAB7}"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8FA1EB-39AC-4D6C-915F-F854F532EF37}"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8314F0-8A48-4A2B-9611-291E3952DAB7}" type="datetimeFigureOut">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8FA1EB-39AC-4D6C-915F-F854F532EF3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8314F0-8A48-4A2B-9611-291E3952DAB7}" type="datetimeFigureOut">
              <a:rPr lang="en-US" smtClean="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48FA1EB-39AC-4D6C-915F-F854F532EF3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8314F0-8A48-4A2B-9611-291E3952DAB7}" type="datetimeFigureOut">
              <a:rPr lang="en-US" smtClean="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48FA1EB-39AC-4D6C-915F-F854F532EF3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8314F0-8A48-4A2B-9611-291E3952DAB7}" type="datetimeFigureOut">
              <a:rPr lang="en-US" smtClean="0"/>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48FA1EB-39AC-4D6C-915F-F854F532EF3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8314F0-8A48-4A2B-9611-291E3952DAB7}" type="datetimeFigureOut">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8FA1EB-39AC-4D6C-915F-F854F532EF37}"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8314F0-8A48-4A2B-9611-291E3952DAB7}" type="datetimeFigureOut">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8FA1EB-39AC-4D6C-915F-F854F532EF37}"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8314F0-8A48-4A2B-9611-291E3952DAB7}" type="datetimeFigureOut">
              <a:rPr lang="en-US" smtClean="0"/>
              <a:t>1/19/2021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FA1EB-39AC-4D6C-915F-F854F532EF3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lstStyle/>
          <a:p>
            <a:r>
              <a:rPr lang="en-US" b="1" dirty="0" smtClean="0"/>
              <a:t>Health Insurance Claim Prediction </a:t>
            </a:r>
            <a:endParaRPr lang="en-US" b="1" dirty="0"/>
          </a:p>
        </p:txBody>
      </p:sp>
      <p:sp>
        <p:nvSpPr>
          <p:cNvPr id="3" name="Subtitle 2"/>
          <p:cNvSpPr>
            <a:spLocks noGrp="1"/>
          </p:cNvSpPr>
          <p:nvPr>
            <p:ph type="subTitle" idx="1"/>
          </p:nvPr>
        </p:nvSpPr>
        <p:spPr>
          <a:xfrm>
            <a:off x="1371600" y="1905000"/>
            <a:ext cx="6400800" cy="3733800"/>
          </a:xfrm>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371600" y="1828801"/>
            <a:ext cx="6400799"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a:t>S</a:t>
            </a:r>
            <a:r>
              <a:rPr lang="en-US" sz="3200" b="1" dirty="0" smtClean="0"/>
              <a:t>teps, smoker-significant impact on claim made.</a:t>
            </a:r>
            <a:endParaRPr lang="en-US" sz="3200" b="1" dirty="0"/>
          </a:p>
        </p:txBody>
      </p:sp>
      <p:sp>
        <p:nvSpPr>
          <p:cNvPr id="9" name="TextBox 8"/>
          <p:cNvSpPr txBox="1"/>
          <p:nvPr/>
        </p:nvSpPr>
        <p:spPr>
          <a:xfrm>
            <a:off x="1295400" y="4648200"/>
            <a:ext cx="6705600" cy="1477328"/>
          </a:xfrm>
          <a:prstGeom prst="rect">
            <a:avLst/>
          </a:prstGeom>
          <a:noFill/>
        </p:spPr>
        <p:txBody>
          <a:bodyPr wrap="square" rtlCol="0">
            <a:spAutoFit/>
          </a:bodyPr>
          <a:lstStyle/>
          <a:p>
            <a:pPr>
              <a:buFont typeface="Arial" pitchFamily="34" charset="0"/>
              <a:buChar char="•"/>
            </a:pPr>
            <a:r>
              <a:rPr lang="en-US" dirty="0" smtClean="0"/>
              <a:t> Steps less than 5000 have greater percentage of people making insurance claims(55-74%).Steps above 7900 have 6-41% of people making claims.</a:t>
            </a:r>
          </a:p>
          <a:p>
            <a:pPr>
              <a:buFont typeface="Arial" pitchFamily="34" charset="0"/>
              <a:buChar char="•"/>
            </a:pPr>
            <a:r>
              <a:rPr lang="en-US" dirty="0" smtClean="0"/>
              <a:t> 90 percent people in smoker category have made insurance claim. In non-smoker it is 50%.</a:t>
            </a:r>
          </a:p>
        </p:txBody>
      </p:sp>
      <p:pic>
        <p:nvPicPr>
          <p:cNvPr id="6" name="Picture 4"/>
          <p:cNvPicPr>
            <a:picLocks noChangeAspect="1" noChangeArrowheads="1"/>
          </p:cNvPicPr>
          <p:nvPr/>
        </p:nvPicPr>
        <p:blipFill>
          <a:blip r:embed="rId2" cstate="print"/>
          <a:srcRect/>
          <a:stretch>
            <a:fillRect/>
          </a:stretch>
        </p:blipFill>
        <p:spPr bwMode="auto">
          <a:xfrm>
            <a:off x="1295399" y="1600200"/>
            <a:ext cx="3583781" cy="2667000"/>
          </a:xfrm>
          <a:prstGeom prst="rect">
            <a:avLst/>
          </a:prstGeom>
          <a:noFill/>
          <a:ln w="9525">
            <a:noFill/>
            <a:miter lim="800000"/>
            <a:headEnd/>
            <a:tailEnd/>
          </a:ln>
        </p:spPr>
      </p:pic>
      <p:pic>
        <p:nvPicPr>
          <p:cNvPr id="6146" name="Picture 2"/>
          <p:cNvPicPr>
            <a:picLocks noChangeAspect="1" noChangeArrowheads="1"/>
          </p:cNvPicPr>
          <p:nvPr/>
        </p:nvPicPr>
        <p:blipFill>
          <a:blip r:embed="rId3" cstate="print"/>
          <a:srcRect/>
          <a:stretch>
            <a:fillRect/>
          </a:stretch>
        </p:blipFill>
        <p:spPr bwMode="auto">
          <a:xfrm>
            <a:off x="5105400" y="1600200"/>
            <a:ext cx="3667125"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smtClean="0"/>
              <a:t>Children, charges-significant impact on claim made.</a:t>
            </a:r>
            <a:endParaRPr lang="en-US" sz="3200" b="1" dirty="0"/>
          </a:p>
        </p:txBody>
      </p:sp>
      <p:sp>
        <p:nvSpPr>
          <p:cNvPr id="9" name="TextBox 8"/>
          <p:cNvSpPr txBox="1"/>
          <p:nvPr/>
        </p:nvSpPr>
        <p:spPr>
          <a:xfrm>
            <a:off x="1295400" y="4648200"/>
            <a:ext cx="6705600" cy="1200329"/>
          </a:xfrm>
          <a:prstGeom prst="rect">
            <a:avLst/>
          </a:prstGeom>
          <a:noFill/>
        </p:spPr>
        <p:txBody>
          <a:bodyPr wrap="square" rtlCol="0">
            <a:spAutoFit/>
          </a:bodyPr>
          <a:lstStyle/>
          <a:p>
            <a:pPr>
              <a:buFont typeface="Arial" pitchFamily="34" charset="0"/>
              <a:buChar char="•"/>
            </a:pPr>
            <a:r>
              <a:rPr lang="en-US" dirty="0" smtClean="0"/>
              <a:t> Children 0 category have 80 percentage of people who have made claim compared to other categories.</a:t>
            </a:r>
          </a:p>
          <a:p>
            <a:pPr>
              <a:buFont typeface="Arial" pitchFamily="34" charset="0"/>
              <a:buChar char="•"/>
            </a:pPr>
            <a:r>
              <a:rPr lang="en-US" dirty="0" smtClean="0"/>
              <a:t> All people who have not made any claim have charges less than 40k.Above 40k 100 percent of people have made claims.</a:t>
            </a:r>
          </a:p>
        </p:txBody>
      </p:sp>
      <p:pic>
        <p:nvPicPr>
          <p:cNvPr id="7170" name="Picture 2"/>
          <p:cNvPicPr>
            <a:picLocks noChangeAspect="1" noChangeArrowheads="1"/>
          </p:cNvPicPr>
          <p:nvPr/>
        </p:nvPicPr>
        <p:blipFill>
          <a:blip r:embed="rId2" cstate="print"/>
          <a:srcRect/>
          <a:stretch>
            <a:fillRect/>
          </a:stretch>
        </p:blipFill>
        <p:spPr bwMode="auto">
          <a:xfrm>
            <a:off x="1371600" y="1828800"/>
            <a:ext cx="3505200" cy="24384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4953000" y="1828800"/>
            <a:ext cx="3896591"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smtClean="0"/>
              <a:t>Sex, region-negligible impact on claim made.</a:t>
            </a:r>
            <a:endParaRPr lang="en-US" sz="3200" b="1" dirty="0"/>
          </a:p>
        </p:txBody>
      </p:sp>
      <p:sp>
        <p:nvSpPr>
          <p:cNvPr id="9" name="TextBox 8"/>
          <p:cNvSpPr txBox="1"/>
          <p:nvPr/>
        </p:nvSpPr>
        <p:spPr>
          <a:xfrm>
            <a:off x="1295400" y="4648200"/>
            <a:ext cx="6705600" cy="1200329"/>
          </a:xfrm>
          <a:prstGeom prst="rect">
            <a:avLst/>
          </a:prstGeom>
          <a:noFill/>
        </p:spPr>
        <p:txBody>
          <a:bodyPr wrap="square" rtlCol="0">
            <a:spAutoFit/>
          </a:bodyPr>
          <a:lstStyle/>
          <a:p>
            <a:pPr>
              <a:buFont typeface="Arial" pitchFamily="34" charset="0"/>
              <a:buChar char="•"/>
            </a:pPr>
            <a:r>
              <a:rPr lang="en-US" dirty="0" smtClean="0"/>
              <a:t> All region categories have greater than 50 percent of people making claims.</a:t>
            </a:r>
          </a:p>
          <a:p>
            <a:pPr>
              <a:buFont typeface="Arial" pitchFamily="34" charset="0"/>
              <a:buChar char="•"/>
            </a:pPr>
            <a:r>
              <a:rPr lang="en-US" dirty="0" smtClean="0"/>
              <a:t> Both male and female customers have same percentage of people making insurance claim.(56-60%).</a:t>
            </a:r>
          </a:p>
        </p:txBody>
      </p:sp>
      <p:pic>
        <p:nvPicPr>
          <p:cNvPr id="8194" name="Picture 2"/>
          <p:cNvPicPr>
            <a:picLocks noChangeAspect="1" noChangeArrowheads="1"/>
          </p:cNvPicPr>
          <p:nvPr/>
        </p:nvPicPr>
        <p:blipFill>
          <a:blip r:embed="rId2" cstate="print"/>
          <a:srcRect/>
          <a:stretch>
            <a:fillRect/>
          </a:stretch>
        </p:blipFill>
        <p:spPr bwMode="auto">
          <a:xfrm>
            <a:off x="1143000" y="1828800"/>
            <a:ext cx="3390900" cy="230505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5105400" y="1828800"/>
            <a:ext cx="3438525" cy="232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Conclusion</a:t>
            </a:r>
            <a:endParaRPr lang="en-US" sz="4000" b="1" dirty="0"/>
          </a:p>
        </p:txBody>
      </p:sp>
      <p:sp>
        <p:nvSpPr>
          <p:cNvPr id="4" name="TextBox 3"/>
          <p:cNvSpPr txBox="1"/>
          <p:nvPr/>
        </p:nvSpPr>
        <p:spPr>
          <a:xfrm>
            <a:off x="1219200" y="1371600"/>
            <a:ext cx="6324600" cy="5078313"/>
          </a:xfrm>
          <a:prstGeom prst="rect">
            <a:avLst/>
          </a:prstGeom>
          <a:noFill/>
        </p:spPr>
        <p:txBody>
          <a:bodyPr wrap="square" rtlCol="0">
            <a:spAutoFit/>
          </a:bodyPr>
          <a:lstStyle/>
          <a:p>
            <a:r>
              <a:rPr lang="en-US" dirty="0" smtClean="0"/>
              <a:t>Characteristics of people with higher claim charges are:</a:t>
            </a:r>
          </a:p>
          <a:p>
            <a:endParaRPr lang="en-US" dirty="0" smtClean="0"/>
          </a:p>
          <a:p>
            <a:pPr>
              <a:buFont typeface="Arial" pitchFamily="34" charset="0"/>
              <a:buChar char="•"/>
            </a:pPr>
            <a:r>
              <a:rPr lang="en-US" dirty="0" smtClean="0"/>
              <a:t> Age greater than 40</a:t>
            </a:r>
          </a:p>
          <a:p>
            <a:pPr>
              <a:buFont typeface="Arial" pitchFamily="34" charset="0"/>
              <a:buChar char="•"/>
            </a:pPr>
            <a:r>
              <a:rPr lang="en-US" dirty="0" smtClean="0"/>
              <a:t> BMI greater than 42</a:t>
            </a:r>
          </a:p>
          <a:p>
            <a:pPr>
              <a:buFont typeface="Arial" pitchFamily="34" charset="0"/>
              <a:buChar char="•"/>
            </a:pPr>
            <a:r>
              <a:rPr lang="en-US" dirty="0" smtClean="0"/>
              <a:t>  Steps less than 5000</a:t>
            </a:r>
          </a:p>
          <a:p>
            <a:endParaRPr lang="en-US" dirty="0" smtClean="0"/>
          </a:p>
          <a:p>
            <a:r>
              <a:rPr lang="en-US" dirty="0" smtClean="0"/>
              <a:t>Features affecting insurance claim are:</a:t>
            </a:r>
          </a:p>
          <a:p>
            <a:endParaRPr lang="en-US" dirty="0" smtClean="0"/>
          </a:p>
          <a:p>
            <a:pPr>
              <a:buFont typeface="Arial" pitchFamily="34" charset="0"/>
              <a:buChar char="•"/>
            </a:pPr>
            <a:r>
              <a:rPr lang="en-US" dirty="0" smtClean="0"/>
              <a:t>Age</a:t>
            </a:r>
          </a:p>
          <a:p>
            <a:pPr>
              <a:buFont typeface="Arial" pitchFamily="34" charset="0"/>
              <a:buChar char="•"/>
            </a:pPr>
            <a:r>
              <a:rPr lang="en-US" dirty="0" smtClean="0"/>
              <a:t>BMI</a:t>
            </a:r>
          </a:p>
          <a:p>
            <a:pPr>
              <a:buFont typeface="Arial" pitchFamily="34" charset="0"/>
              <a:buChar char="•"/>
            </a:pPr>
            <a:r>
              <a:rPr lang="en-US" dirty="0" smtClean="0"/>
              <a:t>Steps</a:t>
            </a:r>
          </a:p>
          <a:p>
            <a:pPr>
              <a:buFont typeface="Arial" pitchFamily="34" charset="0"/>
              <a:buChar char="•"/>
            </a:pPr>
            <a:r>
              <a:rPr lang="en-US" dirty="0" smtClean="0"/>
              <a:t>Smoker</a:t>
            </a:r>
          </a:p>
          <a:p>
            <a:pPr>
              <a:buFont typeface="Arial" pitchFamily="34" charset="0"/>
              <a:buChar char="•"/>
            </a:pPr>
            <a:r>
              <a:rPr lang="en-US" dirty="0" smtClean="0"/>
              <a:t>Children</a:t>
            </a:r>
          </a:p>
          <a:p>
            <a:pPr>
              <a:buFont typeface="Arial" pitchFamily="34" charset="0"/>
              <a:buChar char="•"/>
            </a:pPr>
            <a:r>
              <a:rPr lang="en-US" dirty="0" smtClean="0"/>
              <a:t>Charges</a:t>
            </a:r>
          </a:p>
          <a:p>
            <a:pPr>
              <a:buFont typeface="Arial" pitchFamily="34" charset="0"/>
              <a:buChar char="•"/>
            </a:pPr>
            <a:endParaRPr lang="en-US" dirty="0" smtClean="0"/>
          </a:p>
          <a:p>
            <a:r>
              <a:rPr lang="en-US" dirty="0" smtClean="0"/>
              <a:t>90 percent of smokers have the health insurance claimed.</a:t>
            </a:r>
          </a:p>
          <a:p>
            <a:r>
              <a:rPr lang="en-US" dirty="0" smtClean="0"/>
              <a:t>Charges greater than 40k defaults to claim made.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idx="1"/>
          </p:nvPr>
        </p:nvSpPr>
        <p:spPr/>
        <p:txBody>
          <a:bodyPr/>
          <a:lstStyle/>
          <a:p>
            <a:r>
              <a:rPr lang="en-US" dirty="0" smtClean="0"/>
              <a:t>The objective of this analysis is to determine the characteristics of people with high individual medical costs billed by health insurance. Also with the characteristics we have to identify if the person will make a health insurance claim.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sz="4000" b="1" dirty="0" smtClean="0"/>
              <a:t>Customer data-overview</a:t>
            </a:r>
            <a:endParaRPr lang="en-US" sz="4000" b="1" dirty="0"/>
          </a:p>
        </p:txBody>
      </p:sp>
      <p:graphicFrame>
        <p:nvGraphicFramePr>
          <p:cNvPr id="4" name="Content Placeholder 3"/>
          <p:cNvGraphicFramePr>
            <a:graphicFrameLocks noGrp="1"/>
          </p:cNvGraphicFramePr>
          <p:nvPr>
            <p:ph idx="1"/>
          </p:nvPr>
        </p:nvGraphicFramePr>
        <p:xfrm>
          <a:off x="457200" y="1600200"/>
          <a:ext cx="8229600" cy="3977640"/>
        </p:xfrm>
        <a:graphic>
          <a:graphicData uri="http://schemas.openxmlformats.org/drawingml/2006/table">
            <a:tbl>
              <a:tblPr firstRow="1" bandRow="1">
                <a:tableStyleId>{5C22544A-7EE6-4342-B048-85BDC9FD1C3A}</a:tableStyleId>
              </a:tblPr>
              <a:tblGrid>
                <a:gridCol w="1981200"/>
                <a:gridCol w="6248400"/>
              </a:tblGrid>
              <a:tr h="370840">
                <a:tc>
                  <a:txBody>
                    <a:bodyPr/>
                    <a:lstStyle/>
                    <a:p>
                      <a:pPr algn="ctr"/>
                      <a:r>
                        <a:rPr lang="en-US" dirty="0" smtClean="0"/>
                        <a:t>Data</a:t>
                      </a:r>
                      <a:endParaRPr lang="en-US" dirty="0"/>
                    </a:p>
                  </a:txBody>
                  <a:tcPr/>
                </a:tc>
                <a:tc>
                  <a:txBody>
                    <a:bodyPr/>
                    <a:lstStyle/>
                    <a:p>
                      <a:pPr algn="ctr"/>
                      <a:r>
                        <a:rPr lang="en-US" dirty="0" smtClean="0"/>
                        <a:t>Description</a:t>
                      </a:r>
                      <a:endParaRPr lang="en-US" dirty="0"/>
                    </a:p>
                  </a:txBody>
                  <a:tcPr/>
                </a:tc>
              </a:tr>
              <a:tr h="370840">
                <a:tc>
                  <a:txBody>
                    <a:bodyPr/>
                    <a:lstStyle/>
                    <a:p>
                      <a:r>
                        <a:rPr lang="en-US" dirty="0" smtClean="0"/>
                        <a:t>age</a:t>
                      </a:r>
                      <a:endParaRPr lang="en-US" dirty="0"/>
                    </a:p>
                  </a:txBody>
                  <a:tcPr/>
                </a:tc>
                <a:tc>
                  <a:txBody>
                    <a:bodyPr/>
                    <a:lstStyle/>
                    <a:p>
                      <a:r>
                        <a:rPr lang="en-US" dirty="0" smtClean="0"/>
                        <a:t>Age of policyholder</a:t>
                      </a:r>
                      <a:endParaRPr lang="en-US" dirty="0"/>
                    </a:p>
                  </a:txBody>
                  <a:tcPr/>
                </a:tc>
              </a:tr>
              <a:tr h="370840">
                <a:tc>
                  <a:txBody>
                    <a:bodyPr/>
                    <a:lstStyle/>
                    <a:p>
                      <a:r>
                        <a:rPr lang="en-US" dirty="0" smtClean="0"/>
                        <a:t>sex</a:t>
                      </a:r>
                      <a:endParaRPr lang="en-US" dirty="0"/>
                    </a:p>
                  </a:txBody>
                  <a:tcPr/>
                </a:tc>
                <a:tc>
                  <a:txBody>
                    <a:bodyPr/>
                    <a:lstStyle/>
                    <a:p>
                      <a:r>
                        <a:rPr lang="en-US" dirty="0" smtClean="0"/>
                        <a:t>Gender of policy holder (female=0, male=1)</a:t>
                      </a:r>
                      <a:endParaRPr lang="en-US" dirty="0"/>
                    </a:p>
                  </a:txBody>
                  <a:tcPr/>
                </a:tc>
              </a:tr>
              <a:tr h="370840">
                <a:tc>
                  <a:txBody>
                    <a:bodyPr/>
                    <a:lstStyle/>
                    <a:p>
                      <a:r>
                        <a:rPr lang="en-US" dirty="0" smtClean="0"/>
                        <a:t>bmi</a:t>
                      </a:r>
                      <a:endParaRPr lang="en-US" dirty="0"/>
                    </a:p>
                  </a:txBody>
                  <a:tcPr/>
                </a:tc>
                <a:tc>
                  <a:txBody>
                    <a:bodyPr/>
                    <a:lstStyle/>
                    <a:p>
                      <a:r>
                        <a:rPr lang="en-US" dirty="0" smtClean="0"/>
                        <a:t>Body mass index( ideally 18.5 to 25)</a:t>
                      </a:r>
                      <a:endParaRPr lang="en-US" dirty="0"/>
                    </a:p>
                  </a:txBody>
                  <a:tcPr/>
                </a:tc>
              </a:tr>
              <a:tr h="370840">
                <a:tc>
                  <a:txBody>
                    <a:bodyPr/>
                    <a:lstStyle/>
                    <a:p>
                      <a:r>
                        <a:rPr lang="en-US" dirty="0" smtClean="0"/>
                        <a:t>steps</a:t>
                      </a:r>
                      <a:endParaRPr lang="en-US" dirty="0"/>
                    </a:p>
                  </a:txBody>
                  <a:tcPr/>
                </a:tc>
                <a:tc>
                  <a:txBody>
                    <a:bodyPr/>
                    <a:lstStyle/>
                    <a:p>
                      <a:r>
                        <a:rPr lang="en-US" dirty="0" smtClean="0"/>
                        <a:t>Average walking steps per day of policyholder</a:t>
                      </a:r>
                      <a:endParaRPr lang="en-US" dirty="0"/>
                    </a:p>
                  </a:txBody>
                  <a:tcPr/>
                </a:tc>
              </a:tr>
              <a:tr h="370840">
                <a:tc>
                  <a:txBody>
                    <a:bodyPr/>
                    <a:lstStyle/>
                    <a:p>
                      <a:r>
                        <a:rPr lang="en-US" dirty="0" smtClean="0"/>
                        <a:t>children</a:t>
                      </a:r>
                      <a:endParaRPr lang="en-US" dirty="0"/>
                    </a:p>
                  </a:txBody>
                  <a:tcPr/>
                </a:tc>
                <a:tc>
                  <a:txBody>
                    <a:bodyPr/>
                    <a:lstStyle/>
                    <a:p>
                      <a:r>
                        <a:rPr lang="en-US" dirty="0" smtClean="0"/>
                        <a:t>Number of children / dependents of policyholder</a:t>
                      </a:r>
                      <a:endParaRPr lang="en-US" dirty="0"/>
                    </a:p>
                  </a:txBody>
                  <a:tcPr/>
                </a:tc>
              </a:tr>
              <a:tr h="370840">
                <a:tc>
                  <a:txBody>
                    <a:bodyPr/>
                    <a:lstStyle/>
                    <a:p>
                      <a:r>
                        <a:rPr lang="en-US" dirty="0" smtClean="0"/>
                        <a:t>smoker</a:t>
                      </a:r>
                      <a:endParaRPr lang="en-US" dirty="0"/>
                    </a:p>
                  </a:txBody>
                  <a:tcPr/>
                </a:tc>
                <a:tc>
                  <a:txBody>
                    <a:bodyPr/>
                    <a:lstStyle/>
                    <a:p>
                      <a:r>
                        <a:rPr lang="en-US" dirty="0" smtClean="0"/>
                        <a:t> Smoking state of policyholder (non-smoke=0;smoker=1)</a:t>
                      </a:r>
                      <a:endParaRPr lang="en-US" dirty="0"/>
                    </a:p>
                  </a:txBody>
                  <a:tcPr/>
                </a:tc>
              </a:tr>
              <a:tr h="370840">
                <a:tc>
                  <a:txBody>
                    <a:bodyPr/>
                    <a:lstStyle/>
                    <a:p>
                      <a:r>
                        <a:rPr lang="en-US" dirty="0" smtClean="0"/>
                        <a:t>region</a:t>
                      </a:r>
                      <a:endParaRPr lang="en-US" dirty="0"/>
                    </a:p>
                  </a:txBody>
                  <a:tcPr/>
                </a:tc>
                <a:tc>
                  <a:txBody>
                    <a:bodyPr/>
                    <a:lstStyle/>
                    <a:p>
                      <a:r>
                        <a:rPr lang="en-US" dirty="0" smtClean="0"/>
                        <a:t>The residential area of policyholder in the US (northeast=0, northwest=1, southeast=2, southwest=3)</a:t>
                      </a:r>
                      <a:endParaRPr lang="en-US" dirty="0"/>
                    </a:p>
                  </a:txBody>
                  <a:tcPr/>
                </a:tc>
              </a:tr>
              <a:tr h="370840">
                <a:tc>
                  <a:txBody>
                    <a:bodyPr/>
                    <a:lstStyle/>
                    <a:p>
                      <a:r>
                        <a:rPr lang="en-US" dirty="0" smtClean="0"/>
                        <a:t>charges</a:t>
                      </a:r>
                      <a:endParaRPr lang="en-US" dirty="0"/>
                    </a:p>
                  </a:txBody>
                  <a:tcPr/>
                </a:tc>
                <a:tc>
                  <a:txBody>
                    <a:bodyPr/>
                    <a:lstStyle/>
                    <a:p>
                      <a:r>
                        <a:rPr lang="en-US" dirty="0" smtClean="0"/>
                        <a:t> Individual medical costs billed by health insurance</a:t>
                      </a:r>
                      <a:endParaRPr lang="en-US" dirty="0"/>
                    </a:p>
                  </a:txBody>
                  <a:tcPr/>
                </a:tc>
              </a:tr>
              <a:tr h="370840">
                <a:tc>
                  <a:txBody>
                    <a:bodyPr/>
                    <a:lstStyle/>
                    <a:p>
                      <a:r>
                        <a:rPr lang="en-US" sz="1800" kern="1200" dirty="0" smtClean="0">
                          <a:solidFill>
                            <a:schemeClr val="dk1"/>
                          </a:solidFill>
                          <a:latin typeface="+mn-lt"/>
                          <a:ea typeface="+mn-ea"/>
                          <a:cs typeface="+mn-cs"/>
                        </a:rPr>
                        <a:t>insuranceclaim</a:t>
                      </a:r>
                    </a:p>
                  </a:txBody>
                  <a:tcPr/>
                </a:tc>
                <a:tc>
                  <a:txBody>
                    <a:bodyPr/>
                    <a:lstStyle/>
                    <a:p>
                      <a:r>
                        <a:rPr lang="en-US" dirty="0" smtClean="0"/>
                        <a:t>Is there a claim made(yes=1, no=0)</a:t>
                      </a:r>
                      <a:endParaRPr lang="en-US"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1905000"/>
            <a:ext cx="8229600" cy="1200329"/>
          </a:xfrm>
          <a:prstGeom prst="rect">
            <a:avLst/>
          </a:prstGeom>
          <a:noFill/>
        </p:spPr>
        <p:txBody>
          <a:bodyPr wrap="square" rtlCol="0">
            <a:spAutoFit/>
          </a:bodyPr>
          <a:lstStyle/>
          <a:p>
            <a:r>
              <a:rPr lang="en-US" sz="3600" b="1" dirty="0" smtClean="0"/>
              <a:t>Step1:To analyze the characteristics of people with higher claim charges.</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1020762"/>
          </a:xfrm>
        </p:spPr>
        <p:txBody>
          <a:bodyPr>
            <a:normAutofit/>
          </a:bodyPr>
          <a:lstStyle/>
          <a:p>
            <a:r>
              <a:rPr lang="en-US" sz="3200" b="1" dirty="0" smtClean="0"/>
              <a:t>Higher claim charges: Age &gt;40 and bmi&gt;42 </a:t>
            </a:r>
            <a:endParaRPr lang="en-US" sz="3200" b="1" dirty="0"/>
          </a:p>
        </p:txBody>
      </p:sp>
      <p:pic>
        <p:nvPicPr>
          <p:cNvPr id="2050" name="Picture 2"/>
          <p:cNvPicPr>
            <a:picLocks noGrp="1" noChangeAspect="1" noChangeArrowheads="1"/>
          </p:cNvPicPr>
          <p:nvPr>
            <p:ph sz="half" idx="1"/>
          </p:nvPr>
        </p:nvPicPr>
        <p:blipFill>
          <a:blip r:embed="rId2" cstate="print"/>
          <a:stretch>
            <a:fillRect/>
          </a:stretch>
        </p:blipFill>
        <p:spPr bwMode="auto">
          <a:xfrm>
            <a:off x="609600" y="1981200"/>
            <a:ext cx="3886200" cy="2514600"/>
          </a:xfrm>
          <a:prstGeom prst="rect">
            <a:avLst/>
          </a:prstGeom>
          <a:noFill/>
          <a:ln w="9525">
            <a:noFill/>
            <a:miter lim="800000"/>
            <a:headEnd/>
            <a:tailEnd/>
          </a:ln>
        </p:spPr>
      </p:pic>
      <p:sp>
        <p:nvSpPr>
          <p:cNvPr id="9" name="TextBox 8"/>
          <p:cNvSpPr txBox="1"/>
          <p:nvPr/>
        </p:nvSpPr>
        <p:spPr>
          <a:xfrm>
            <a:off x="1143000" y="5105400"/>
            <a:ext cx="7162800" cy="1477328"/>
          </a:xfrm>
          <a:prstGeom prst="rect">
            <a:avLst/>
          </a:prstGeom>
          <a:noFill/>
        </p:spPr>
        <p:txBody>
          <a:bodyPr wrap="square" rtlCol="0">
            <a:spAutoFit/>
          </a:bodyPr>
          <a:lstStyle/>
          <a:p>
            <a:pPr>
              <a:buFont typeface="Arial" pitchFamily="34" charset="0"/>
              <a:buChar char="•"/>
            </a:pPr>
            <a:r>
              <a:rPr lang="en-US" dirty="0" smtClean="0"/>
              <a:t>For age above 40, the maximum claim charge is above 15k.Whereas in      below 40 age category maximum claim is below 15k.</a:t>
            </a:r>
          </a:p>
          <a:p>
            <a:pPr>
              <a:buFont typeface="Arial" pitchFamily="34" charset="0"/>
              <a:buChar char="•"/>
            </a:pPr>
            <a:r>
              <a:rPr lang="en-US" dirty="0" smtClean="0"/>
              <a:t>BMI below 42 has maximum claim charges under 20k, whereas bmi above 42 has maximum claim charges above 20k.</a:t>
            </a:r>
          </a:p>
          <a:p>
            <a:pPr>
              <a:buFont typeface="Arial" pitchFamily="34" charset="0"/>
              <a:buChar char="•"/>
            </a:pPr>
            <a:endParaRPr lang="en-US" dirty="0"/>
          </a:p>
        </p:txBody>
      </p:sp>
      <p:pic>
        <p:nvPicPr>
          <p:cNvPr id="2052" name="Picture 4"/>
          <p:cNvPicPr>
            <a:picLocks noGrp="1" noChangeAspect="1" noChangeArrowheads="1"/>
          </p:cNvPicPr>
          <p:nvPr>
            <p:ph sz="half" idx="2"/>
          </p:nvPr>
        </p:nvPicPr>
        <p:blipFill>
          <a:blip r:embed="rId3" cstate="print"/>
          <a:srcRect/>
          <a:stretch>
            <a:fillRect/>
          </a:stretch>
        </p:blipFill>
        <p:spPr bwMode="auto">
          <a:xfrm>
            <a:off x="4648200" y="1905000"/>
            <a:ext cx="3629025"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1020762"/>
          </a:xfrm>
        </p:spPr>
        <p:txBody>
          <a:bodyPr>
            <a:noAutofit/>
          </a:bodyPr>
          <a:lstStyle/>
          <a:p>
            <a:r>
              <a:rPr lang="en-US" sz="3200" b="1" dirty="0" smtClean="0"/>
              <a:t>Higher claim charges: steps &lt;5000 and smoker=1 </a:t>
            </a:r>
            <a:endParaRPr lang="en-US" sz="3200" b="1" dirty="0"/>
          </a:p>
        </p:txBody>
      </p:sp>
      <p:pic>
        <p:nvPicPr>
          <p:cNvPr id="3074" name="Picture 2"/>
          <p:cNvPicPr>
            <a:picLocks noGrp="1" noChangeAspect="1" noChangeArrowheads="1"/>
          </p:cNvPicPr>
          <p:nvPr>
            <p:ph sz="half" idx="1"/>
          </p:nvPr>
        </p:nvPicPr>
        <p:blipFill>
          <a:blip r:embed="rId2" cstate="print"/>
          <a:srcRect/>
          <a:stretch>
            <a:fillRect/>
          </a:stretch>
        </p:blipFill>
        <p:spPr bwMode="auto">
          <a:xfrm>
            <a:off x="742950" y="1981201"/>
            <a:ext cx="3619500" cy="2514600"/>
          </a:xfrm>
          <a:prstGeom prst="rect">
            <a:avLst/>
          </a:prstGeom>
          <a:noFill/>
          <a:ln w="9525">
            <a:noFill/>
            <a:miter lim="800000"/>
            <a:headEnd/>
            <a:tailEnd/>
          </a:ln>
        </p:spPr>
      </p:pic>
      <p:pic>
        <p:nvPicPr>
          <p:cNvPr id="3075" name="Picture 3"/>
          <p:cNvPicPr>
            <a:picLocks noGrp="1" noChangeAspect="1" noChangeArrowheads="1"/>
          </p:cNvPicPr>
          <p:nvPr>
            <p:ph sz="half" idx="2"/>
          </p:nvPr>
        </p:nvPicPr>
        <p:blipFill>
          <a:blip r:embed="rId3" cstate="print"/>
          <a:srcRect/>
          <a:stretch>
            <a:fillRect/>
          </a:stretch>
        </p:blipFill>
        <p:spPr bwMode="auto">
          <a:xfrm>
            <a:off x="4800600" y="1905000"/>
            <a:ext cx="4048272" cy="2514600"/>
          </a:xfrm>
          <a:prstGeom prst="rect">
            <a:avLst/>
          </a:prstGeom>
          <a:noFill/>
          <a:ln w="9525">
            <a:noFill/>
            <a:miter lim="800000"/>
            <a:headEnd/>
            <a:tailEnd/>
          </a:ln>
        </p:spPr>
      </p:pic>
      <p:sp>
        <p:nvSpPr>
          <p:cNvPr id="9" name="TextBox 8"/>
          <p:cNvSpPr txBox="1"/>
          <p:nvPr/>
        </p:nvSpPr>
        <p:spPr>
          <a:xfrm>
            <a:off x="1143000" y="5257800"/>
            <a:ext cx="7391400" cy="1200329"/>
          </a:xfrm>
          <a:prstGeom prst="rect">
            <a:avLst/>
          </a:prstGeom>
          <a:noFill/>
        </p:spPr>
        <p:txBody>
          <a:bodyPr wrap="square" rtlCol="0">
            <a:spAutoFit/>
          </a:bodyPr>
          <a:lstStyle/>
          <a:p>
            <a:pPr>
              <a:buFont typeface="Arial" pitchFamily="34" charset="0"/>
              <a:buChar char="•"/>
            </a:pPr>
            <a:r>
              <a:rPr lang="en-US" dirty="0" smtClean="0"/>
              <a:t>When the steps count is less than 5000,claim charges are above 15k.For steps above 5000 claim charges are under 10k.</a:t>
            </a:r>
          </a:p>
          <a:p>
            <a:pPr>
              <a:buFont typeface="Arial" pitchFamily="34" charset="0"/>
              <a:buChar char="•"/>
            </a:pPr>
            <a:r>
              <a:rPr lang="en-US" dirty="0" smtClean="0"/>
              <a:t>Smokers have high claim charges upto 30000 whereas non-smokers have very less claim charges around 10k.</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smtClean="0"/>
              <a:t>Sex, region and children-No impact on higher claim charges</a:t>
            </a:r>
            <a:endParaRPr lang="en-US" sz="3200" b="1" dirty="0"/>
          </a:p>
        </p:txBody>
      </p:sp>
      <p:pic>
        <p:nvPicPr>
          <p:cNvPr id="4098" name="Picture 2"/>
          <p:cNvPicPr>
            <a:picLocks noChangeAspect="1" noChangeArrowheads="1"/>
          </p:cNvPicPr>
          <p:nvPr/>
        </p:nvPicPr>
        <p:blipFill>
          <a:blip r:embed="rId2" cstate="print"/>
          <a:srcRect/>
          <a:stretch>
            <a:fillRect/>
          </a:stretch>
        </p:blipFill>
        <p:spPr bwMode="auto">
          <a:xfrm>
            <a:off x="609600" y="1752600"/>
            <a:ext cx="3648075" cy="230505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800600" y="4419600"/>
            <a:ext cx="3667125" cy="243840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33400" y="4114800"/>
            <a:ext cx="3886200" cy="2305050"/>
          </a:xfrm>
          <a:prstGeom prst="rect">
            <a:avLst/>
          </a:prstGeom>
          <a:noFill/>
          <a:ln w="9525">
            <a:noFill/>
            <a:miter lim="800000"/>
            <a:headEnd/>
            <a:tailEnd/>
          </a:ln>
        </p:spPr>
      </p:pic>
      <p:sp>
        <p:nvSpPr>
          <p:cNvPr id="9" name="TextBox 8"/>
          <p:cNvSpPr txBox="1"/>
          <p:nvPr/>
        </p:nvSpPr>
        <p:spPr>
          <a:xfrm>
            <a:off x="4648200" y="1524000"/>
            <a:ext cx="4191000" cy="2862322"/>
          </a:xfrm>
          <a:prstGeom prst="rect">
            <a:avLst/>
          </a:prstGeom>
          <a:noFill/>
        </p:spPr>
        <p:txBody>
          <a:bodyPr wrap="square" rtlCol="0">
            <a:spAutoFit/>
          </a:bodyPr>
          <a:lstStyle/>
          <a:p>
            <a:pPr>
              <a:buFont typeface="Arial" pitchFamily="34" charset="0"/>
              <a:buChar char="•"/>
            </a:pPr>
            <a:r>
              <a:rPr lang="en-US" dirty="0" smtClean="0"/>
              <a:t> Male(1) customers have slightly higher claim charges compared to female customers.</a:t>
            </a:r>
          </a:p>
          <a:p>
            <a:pPr>
              <a:buFont typeface="Arial" pitchFamily="34" charset="0"/>
              <a:buChar char="•"/>
            </a:pPr>
            <a:r>
              <a:rPr lang="en-US" dirty="0" smtClean="0"/>
              <a:t> All regions have the maximum claim amount in the range of 14-16 k.</a:t>
            </a:r>
          </a:p>
          <a:p>
            <a:pPr>
              <a:buFont typeface="Arial" pitchFamily="34" charset="0"/>
              <a:buChar char="•"/>
            </a:pPr>
            <a:r>
              <a:rPr lang="en-US" dirty="0" smtClean="0"/>
              <a:t> Children 2,3 and 4 categories have slightly higher claim charges compared to 0,1 and 5 categories. Category 5 has comparatively less claim charges but it has only 1.3% of the population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1905000"/>
            <a:ext cx="8229600" cy="1200329"/>
          </a:xfrm>
          <a:prstGeom prst="rect">
            <a:avLst/>
          </a:prstGeom>
          <a:noFill/>
        </p:spPr>
        <p:txBody>
          <a:bodyPr wrap="square" rtlCol="0">
            <a:spAutoFit/>
          </a:bodyPr>
          <a:lstStyle/>
          <a:p>
            <a:r>
              <a:rPr lang="en-US" sz="3600" b="1" dirty="0" smtClean="0"/>
              <a:t>Step2:To analyze the category of people making insurance claim.</a:t>
            </a:r>
            <a:endParaRPr lang="en-US" sz="36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smtClean="0"/>
              <a:t>Age, bmi -significant impact on claim made.</a:t>
            </a:r>
            <a:endParaRPr lang="en-US" sz="3200" b="1" dirty="0"/>
          </a:p>
        </p:txBody>
      </p:sp>
      <p:sp>
        <p:nvSpPr>
          <p:cNvPr id="9" name="TextBox 8"/>
          <p:cNvSpPr txBox="1"/>
          <p:nvPr/>
        </p:nvSpPr>
        <p:spPr>
          <a:xfrm>
            <a:off x="1371600" y="4343400"/>
            <a:ext cx="6705600" cy="1477328"/>
          </a:xfrm>
          <a:prstGeom prst="rect">
            <a:avLst/>
          </a:prstGeom>
          <a:noFill/>
        </p:spPr>
        <p:txBody>
          <a:bodyPr wrap="square" rtlCol="0">
            <a:spAutoFit/>
          </a:bodyPr>
          <a:lstStyle/>
          <a:p>
            <a:pPr>
              <a:buFont typeface="Arial" pitchFamily="34" charset="0"/>
              <a:buChar char="•"/>
            </a:pPr>
            <a:r>
              <a:rPr lang="en-US" dirty="0" smtClean="0"/>
              <a:t> Age less than 22 and above 41 categories have around 60 to 70 percent of people making insurance claims.</a:t>
            </a:r>
          </a:p>
          <a:p>
            <a:pPr>
              <a:buFont typeface="Arial" pitchFamily="34" charset="0"/>
              <a:buChar char="•"/>
            </a:pPr>
            <a:r>
              <a:rPr lang="en-US" dirty="0" smtClean="0"/>
              <a:t> BMI greater than 27 has 60-80 percentage of people who have made insurance claim.BMI more than 45 category has 100 percent of people making insurance claims.</a:t>
            </a:r>
          </a:p>
        </p:txBody>
      </p:sp>
      <p:pic>
        <p:nvPicPr>
          <p:cNvPr id="5122" name="Picture 2"/>
          <p:cNvPicPr>
            <a:picLocks noChangeAspect="1" noChangeArrowheads="1"/>
          </p:cNvPicPr>
          <p:nvPr/>
        </p:nvPicPr>
        <p:blipFill>
          <a:blip r:embed="rId2" cstate="print"/>
          <a:srcRect/>
          <a:stretch>
            <a:fillRect/>
          </a:stretch>
        </p:blipFill>
        <p:spPr bwMode="auto">
          <a:xfrm>
            <a:off x="914400" y="1524001"/>
            <a:ext cx="3314700" cy="2438399"/>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953000" y="1447800"/>
            <a:ext cx="3400425" cy="287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3338</TotalTime>
  <Words>567</Words>
  <Application>Microsoft Office PowerPoint</Application>
  <PresentationFormat>On-screen Show (4:3)</PresentationFormat>
  <Paragraphs>66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Health Insurance Claim Prediction </vt:lpstr>
      <vt:lpstr>Problem Statement</vt:lpstr>
      <vt:lpstr>Customer data-overview</vt:lpstr>
      <vt:lpstr>Slide 4</vt:lpstr>
      <vt:lpstr>Higher claim charges: Age &gt;40 and bmi&gt;42 </vt:lpstr>
      <vt:lpstr>Higher claim charges: steps &lt;5000 and smoker=1 </vt:lpstr>
      <vt:lpstr>Sex, region and children-No impact on higher claim charges</vt:lpstr>
      <vt:lpstr>Slide 8</vt:lpstr>
      <vt:lpstr>Age, bmi -significant impact on claim made.</vt:lpstr>
      <vt:lpstr>Steps, smoker-significant impact on claim made.</vt:lpstr>
      <vt:lpstr>Children, charges-significant impact on claim made.</vt:lpstr>
      <vt:lpstr>Sex, region-negligible impact on claim made.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Claim Prediction</dc:title>
  <dc:creator>ADMIN</dc:creator>
  <cp:lastModifiedBy>ADMIN</cp:lastModifiedBy>
  <cp:revision>78</cp:revision>
  <dcterms:created xsi:type="dcterms:W3CDTF">2021-01-19T05:32:51Z</dcterms:created>
  <dcterms:modified xsi:type="dcterms:W3CDTF">2021-01-21T13:11:45Z</dcterms:modified>
</cp:coreProperties>
</file>