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75" r:id="rId7"/>
    <p:sldId id="276" r:id="rId8"/>
    <p:sldId id="268" r:id="rId9"/>
    <p:sldId id="269" r:id="rId10"/>
    <p:sldId id="270"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2" d="100"/>
          <a:sy n="72" d="100"/>
        </p:scale>
        <p:origin x="-8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6A0B66-8CBF-4965-A343-B979AD9FAB8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A0B66-8CBF-4965-A343-B979AD9FAB8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A0B66-8CBF-4965-A343-B979AD9FAB8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A0B66-8CBF-4965-A343-B979AD9FAB8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6A0B66-8CBF-4965-A343-B979AD9FAB84}"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6A0B66-8CBF-4965-A343-B979AD9FAB84}"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6A0B66-8CBF-4965-A343-B979AD9FAB84}"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A0B66-8CBF-4965-A343-B979AD9FAB84}"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A0B66-8CBF-4965-A343-B979AD9FAB84}"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A0B66-8CBF-4965-A343-B979AD9FAB84}"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A0B66-8CBF-4965-A343-B979AD9FAB84}"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21C8-5689-4C60-B202-0AE21EFF1E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A0B66-8CBF-4965-A343-B979AD9FAB84}" type="datetimeFigureOut">
              <a:rPr lang="en-US" smtClean="0"/>
              <a:pPr/>
              <a:t>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721C8-5689-4C60-B202-0AE21EFF1E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295400"/>
          </a:xfrm>
        </p:spPr>
        <p:txBody>
          <a:bodyPr>
            <a:normAutofit/>
          </a:bodyPr>
          <a:lstStyle/>
          <a:p>
            <a:r>
              <a:rPr lang="en-US" b="1" dirty="0" smtClean="0"/>
              <a:t>Fraud Vehicle Insurance Claim</a:t>
            </a:r>
            <a:endParaRPr lang="en-US" b="1" dirty="0"/>
          </a:p>
        </p:txBody>
      </p:sp>
      <p:sp>
        <p:nvSpPr>
          <p:cNvPr id="3" name="Subtitle 2"/>
          <p:cNvSpPr>
            <a:spLocks noGrp="1"/>
          </p:cNvSpPr>
          <p:nvPr>
            <p:ph type="subTitle" idx="1"/>
          </p:nvPr>
        </p:nvSpPr>
        <p:spPr>
          <a:xfrm>
            <a:off x="1371600" y="2438400"/>
            <a:ext cx="6400800" cy="3200400"/>
          </a:xfrm>
        </p:spPr>
        <p:txBody>
          <a:bodyPr/>
          <a:lstStyle/>
          <a:p>
            <a:endParaRPr lang="en-US" dirty="0"/>
          </a:p>
        </p:txBody>
      </p:sp>
      <p:pic>
        <p:nvPicPr>
          <p:cNvPr id="18435" name="Picture 3"/>
          <p:cNvPicPr>
            <a:picLocks noChangeAspect="1" noChangeArrowheads="1"/>
          </p:cNvPicPr>
          <p:nvPr/>
        </p:nvPicPr>
        <p:blipFill>
          <a:blip r:embed="rId2" cstate="print"/>
          <a:srcRect/>
          <a:stretch>
            <a:fillRect/>
          </a:stretch>
        </p:blipFill>
        <p:spPr bwMode="auto">
          <a:xfrm>
            <a:off x="1371600" y="2286000"/>
            <a:ext cx="6477000" cy="33198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533400"/>
            <a:ext cx="7772400" cy="461665"/>
          </a:xfrm>
          <a:prstGeom prst="rect">
            <a:avLst/>
          </a:prstGeom>
          <a:noFill/>
        </p:spPr>
        <p:txBody>
          <a:bodyPr wrap="square" rtlCol="0">
            <a:spAutoFit/>
          </a:bodyPr>
          <a:lstStyle/>
          <a:p>
            <a:pPr algn="ctr"/>
            <a:r>
              <a:rPr lang="en-US" sz="2400" b="1" dirty="0" smtClean="0"/>
              <a:t>Feature  Importance</a:t>
            </a:r>
            <a:endParaRPr lang="en-US" sz="2400" b="1" dirty="0"/>
          </a:p>
        </p:txBody>
      </p:sp>
      <p:pic>
        <p:nvPicPr>
          <p:cNvPr id="5122" name="Picture 2"/>
          <p:cNvPicPr>
            <a:picLocks noChangeAspect="1" noChangeArrowheads="1"/>
          </p:cNvPicPr>
          <p:nvPr/>
        </p:nvPicPr>
        <p:blipFill>
          <a:blip r:embed="rId2" cstate="print"/>
          <a:srcRect/>
          <a:stretch>
            <a:fillRect/>
          </a:stretch>
        </p:blipFill>
        <p:spPr bwMode="auto">
          <a:xfrm>
            <a:off x="428625" y="1600200"/>
            <a:ext cx="8286750" cy="2209800"/>
          </a:xfrm>
          <a:prstGeom prst="rect">
            <a:avLst/>
          </a:prstGeom>
          <a:noFill/>
          <a:ln w="9525">
            <a:noFill/>
            <a:miter lim="800000"/>
            <a:headEnd/>
            <a:tailEnd/>
          </a:ln>
        </p:spPr>
      </p:pic>
      <p:sp>
        <p:nvSpPr>
          <p:cNvPr id="9" name="TextBox 8"/>
          <p:cNvSpPr txBox="1"/>
          <p:nvPr/>
        </p:nvSpPr>
        <p:spPr>
          <a:xfrm>
            <a:off x="838200" y="3962400"/>
            <a:ext cx="7620000" cy="2585323"/>
          </a:xfrm>
          <a:prstGeom prst="rect">
            <a:avLst/>
          </a:prstGeom>
          <a:noFill/>
        </p:spPr>
        <p:txBody>
          <a:bodyPr wrap="square" rtlCol="0">
            <a:spAutoFit/>
          </a:bodyPr>
          <a:lstStyle/>
          <a:p>
            <a:pPr>
              <a:buFont typeface="Arial" pitchFamily="34" charset="0"/>
              <a:buChar char="•"/>
            </a:pPr>
            <a:r>
              <a:rPr lang="en-US" dirty="0" smtClean="0"/>
              <a:t>Both </a:t>
            </a:r>
            <a:r>
              <a:rPr lang="en-US" dirty="0" smtClean="0"/>
              <a:t>categories of Reco_Insurance_Type, Is_Spouse, Accomodation_type </a:t>
            </a:r>
            <a:r>
              <a:rPr lang="en-US" dirty="0" smtClean="0"/>
              <a:t>have same percent of people with response as 1</a:t>
            </a:r>
            <a:r>
              <a:rPr lang="en-US" dirty="0" smtClean="0"/>
              <a:t>.</a:t>
            </a:r>
          </a:p>
          <a:p>
            <a:pPr>
              <a:buFont typeface="Arial" pitchFamily="34" charset="0"/>
              <a:buChar char="•"/>
            </a:pPr>
            <a:r>
              <a:rPr lang="en-US" dirty="0" smtClean="0"/>
              <a:t>All </a:t>
            </a:r>
            <a:r>
              <a:rPr lang="en-US" dirty="0" smtClean="0"/>
              <a:t>'Holding_Policy_Duration' </a:t>
            </a:r>
            <a:r>
              <a:rPr lang="en-US" dirty="0" smtClean="0"/>
              <a:t>categories have </a:t>
            </a:r>
            <a:r>
              <a:rPr lang="en-US" dirty="0" smtClean="0"/>
              <a:t>22-27 percent of people having the response as 1</a:t>
            </a:r>
            <a:r>
              <a:rPr lang="en-US" dirty="0" smtClean="0"/>
              <a:t>.</a:t>
            </a:r>
          </a:p>
          <a:p>
            <a:pPr>
              <a:buFont typeface="Arial" pitchFamily="34" charset="0"/>
              <a:buChar char="•"/>
            </a:pPr>
            <a:r>
              <a:rPr lang="en-US" dirty="0" smtClean="0"/>
              <a:t>All </a:t>
            </a:r>
            <a:r>
              <a:rPr lang="en-US" dirty="0" smtClean="0"/>
              <a:t>'Holding_Policy_Type' </a:t>
            </a:r>
            <a:r>
              <a:rPr lang="en-US" dirty="0" smtClean="0"/>
              <a:t>categories have </a:t>
            </a:r>
            <a:r>
              <a:rPr lang="en-US" dirty="0" smtClean="0"/>
              <a:t>23-24 </a:t>
            </a:r>
            <a:r>
              <a:rPr lang="en-US" dirty="0" smtClean="0"/>
              <a:t>percent of people having the response as 1</a:t>
            </a:r>
            <a:r>
              <a:rPr lang="en-US" dirty="0" smtClean="0"/>
              <a:t>.</a:t>
            </a:r>
          </a:p>
          <a:p>
            <a:pPr>
              <a:buFont typeface="Arial" pitchFamily="34" charset="0"/>
              <a:buChar char="•"/>
            </a:pPr>
            <a:r>
              <a:rPr lang="en-US" dirty="0" smtClean="0"/>
              <a:t>Both </a:t>
            </a:r>
            <a:r>
              <a:rPr lang="en-US" dirty="0" smtClean="0"/>
              <a:t>‘Upper_Age’ and ‘Lower_Age’ columns </a:t>
            </a:r>
            <a:r>
              <a:rPr lang="en-US" dirty="0" smtClean="0"/>
              <a:t>have around 22-28 percent of people with the response as 1 across all age </a:t>
            </a:r>
            <a:r>
              <a:rPr lang="en-US" dirty="0" smtClean="0"/>
              <a:t>group categories.</a:t>
            </a: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838199"/>
          </a:xfrm>
        </p:spPr>
        <p:txBody>
          <a:bodyPr>
            <a:normAutofit/>
          </a:bodyPr>
          <a:lstStyle/>
          <a:p>
            <a:r>
              <a:rPr lang="en-US" sz="2400" b="1" dirty="0" smtClean="0">
                <a:latin typeface="+mn-lt"/>
              </a:rPr>
              <a:t>Feature Engineering</a:t>
            </a:r>
            <a:endParaRPr lang="en-US" sz="2400" b="1" dirty="0">
              <a:latin typeface="+mn-lt"/>
            </a:endParaRPr>
          </a:p>
        </p:txBody>
      </p:sp>
      <p:sp>
        <p:nvSpPr>
          <p:cNvPr id="3" name="Subtitle 2"/>
          <p:cNvSpPr>
            <a:spLocks noGrp="1"/>
          </p:cNvSpPr>
          <p:nvPr>
            <p:ph type="subTitle" idx="1"/>
          </p:nvPr>
        </p:nvSpPr>
        <p:spPr>
          <a:xfrm>
            <a:off x="838200" y="1600200"/>
            <a:ext cx="7620000" cy="4038600"/>
          </a:xfrm>
        </p:spPr>
        <p:txBody>
          <a:bodyPr>
            <a:normAutofit lnSpcReduction="10000"/>
          </a:bodyPr>
          <a:lstStyle/>
          <a:p>
            <a:pPr algn="l">
              <a:buFont typeface="Arial" pitchFamily="34" charset="0"/>
              <a:buChar char="•"/>
            </a:pPr>
            <a:r>
              <a:rPr lang="en-US" sz="2000" dirty="0" smtClean="0">
                <a:solidFill>
                  <a:schemeClr val="tx1"/>
                </a:solidFill>
                <a:ea typeface="+mj-ea"/>
                <a:cs typeface="+mj-cs"/>
              </a:rPr>
              <a:t>Missing values in features  ‘Holding_Policy_Duration’,  ’Holding_Policy_Type’ are replaced with 0 as this essentially means there is no holding policy.</a:t>
            </a:r>
          </a:p>
          <a:p>
            <a:pPr algn="l">
              <a:buFont typeface="Arial" pitchFamily="34" charset="0"/>
              <a:buChar char="•"/>
            </a:pPr>
            <a:r>
              <a:rPr lang="en-US" sz="2000" dirty="0" smtClean="0">
                <a:solidFill>
                  <a:schemeClr val="tx1"/>
                </a:solidFill>
                <a:ea typeface="+mj-ea"/>
                <a:cs typeface="+mj-cs"/>
              </a:rPr>
              <a:t>Missing values in ‘Health Indicator’ are replaced with a new category ‘Missing’.</a:t>
            </a:r>
          </a:p>
          <a:p>
            <a:pPr algn="l">
              <a:buFont typeface="Arial" pitchFamily="34" charset="0"/>
              <a:buChar char="•"/>
            </a:pPr>
            <a:r>
              <a:rPr lang="en-US" sz="2000" dirty="0" smtClean="0">
                <a:solidFill>
                  <a:schemeClr val="tx1"/>
                </a:solidFill>
                <a:ea typeface="+mj-ea"/>
                <a:cs typeface="+mj-cs"/>
              </a:rPr>
              <a:t>‘Region_Code’ column had a large number of categories. Rare categories in this are combined into one common category ‘others’.</a:t>
            </a:r>
          </a:p>
          <a:p>
            <a:pPr algn="l">
              <a:buFont typeface="Arial" pitchFamily="34" charset="0"/>
              <a:buChar char="•"/>
            </a:pPr>
            <a:r>
              <a:rPr lang="en-US" sz="2000" dirty="0" smtClean="0">
                <a:solidFill>
                  <a:schemeClr val="tx1"/>
                </a:solidFill>
                <a:ea typeface="+mj-ea"/>
                <a:cs typeface="+mj-cs"/>
              </a:rPr>
              <a:t>All categorical variables are encoded to numeric using Risk factor encoding technique.</a:t>
            </a:r>
          </a:p>
          <a:p>
            <a:pPr algn="l">
              <a:buFont typeface="Arial" pitchFamily="34" charset="0"/>
              <a:buChar char="•"/>
            </a:pPr>
            <a:r>
              <a:rPr lang="en-US" sz="2000" dirty="0" smtClean="0">
                <a:solidFill>
                  <a:schemeClr val="tx1"/>
                </a:solidFill>
                <a:ea typeface="+mj-ea"/>
                <a:cs typeface="+mj-cs"/>
              </a:rPr>
              <a:t>‘Robust Scalar’ technique is used for standardization of variables.</a:t>
            </a:r>
          </a:p>
          <a:p>
            <a:pPr algn="l">
              <a:buFont typeface="Arial" pitchFamily="34" charset="0"/>
              <a:buChar char="•"/>
            </a:pPr>
            <a:r>
              <a:rPr lang="en-US" sz="2000" dirty="0" smtClean="0">
                <a:solidFill>
                  <a:schemeClr val="tx1"/>
                </a:solidFill>
                <a:ea typeface="+mj-ea"/>
                <a:cs typeface="+mj-cs"/>
              </a:rPr>
              <a:t>All FE techniques are manipulated using X_train and then propagated to X_test.</a:t>
            </a:r>
            <a:endParaRPr lang="en-US" sz="2000" dirty="0">
              <a:solidFill>
                <a:schemeClr val="tx1"/>
              </a:solidFill>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838199"/>
          </a:xfrm>
        </p:spPr>
        <p:txBody>
          <a:bodyPr>
            <a:normAutofit/>
          </a:bodyPr>
          <a:lstStyle/>
          <a:p>
            <a:r>
              <a:rPr lang="en-US" sz="2400" b="1" dirty="0" smtClean="0">
                <a:latin typeface="+mn-lt"/>
              </a:rPr>
              <a:t>Modelling and Tuning</a:t>
            </a:r>
            <a:endParaRPr lang="en-US" sz="2400" b="1" dirty="0">
              <a:latin typeface="+mn-lt"/>
            </a:endParaRPr>
          </a:p>
        </p:txBody>
      </p:sp>
      <p:sp>
        <p:nvSpPr>
          <p:cNvPr id="3" name="Subtitle 2"/>
          <p:cNvSpPr>
            <a:spLocks noGrp="1"/>
          </p:cNvSpPr>
          <p:nvPr>
            <p:ph type="subTitle" idx="1"/>
          </p:nvPr>
        </p:nvSpPr>
        <p:spPr>
          <a:xfrm>
            <a:off x="838200" y="1600200"/>
            <a:ext cx="7620000" cy="3505200"/>
          </a:xfrm>
        </p:spPr>
        <p:txBody>
          <a:bodyPr>
            <a:normAutofit/>
          </a:bodyPr>
          <a:lstStyle/>
          <a:p>
            <a:pPr algn="l">
              <a:buFont typeface="Arial" pitchFamily="34" charset="0"/>
              <a:buChar char="•"/>
            </a:pPr>
            <a:r>
              <a:rPr lang="en-US" sz="2000" dirty="0" smtClean="0">
                <a:solidFill>
                  <a:schemeClr val="tx1"/>
                </a:solidFill>
                <a:ea typeface="+mj-ea"/>
                <a:cs typeface="+mj-cs"/>
              </a:rPr>
              <a:t>Modelling is started using basic classification algorithms like Logistic Regression, Decision Tree</a:t>
            </a:r>
            <a:r>
              <a:rPr lang="en-US" sz="2000" dirty="0" smtClean="0">
                <a:solidFill>
                  <a:schemeClr val="tx1"/>
                </a:solidFill>
                <a:ea typeface="+mj-ea"/>
                <a:cs typeface="+mj-cs"/>
              </a:rPr>
              <a:t>.</a:t>
            </a:r>
            <a:endParaRPr lang="en-US" sz="2000" dirty="0" smtClean="0">
              <a:solidFill>
                <a:schemeClr val="tx1"/>
              </a:solidFill>
              <a:ea typeface="+mj-ea"/>
              <a:cs typeface="+mj-cs"/>
            </a:endParaRPr>
          </a:p>
          <a:p>
            <a:pPr algn="l">
              <a:buFont typeface="Arial" pitchFamily="34" charset="0"/>
              <a:buChar char="•"/>
            </a:pPr>
            <a:r>
              <a:rPr lang="en-US" sz="2000" dirty="0" smtClean="0">
                <a:solidFill>
                  <a:schemeClr val="tx1"/>
                </a:solidFill>
                <a:ea typeface="+mj-ea"/>
                <a:cs typeface="+mj-cs"/>
              </a:rPr>
              <a:t>Model is then tuned for AUC.</a:t>
            </a:r>
          </a:p>
          <a:p>
            <a:pPr algn="l">
              <a:buFont typeface="Arial" pitchFamily="34" charset="0"/>
              <a:buChar char="•"/>
            </a:pPr>
            <a:r>
              <a:rPr lang="en-US" sz="2000" dirty="0" smtClean="0">
                <a:solidFill>
                  <a:schemeClr val="tx1"/>
                </a:solidFill>
                <a:ea typeface="+mj-ea"/>
                <a:cs typeface="+mj-cs"/>
              </a:rPr>
              <a:t>Probability of response being 1 is obtained from the classifier.</a:t>
            </a:r>
          </a:p>
          <a:p>
            <a:pPr algn="l">
              <a:buFont typeface="Arial" pitchFamily="34" charset="0"/>
              <a:buChar char="•"/>
            </a:pPr>
            <a:r>
              <a:rPr lang="en-US" sz="2000" dirty="0" smtClean="0">
                <a:solidFill>
                  <a:schemeClr val="tx1"/>
                </a:solidFill>
                <a:ea typeface="+mj-ea"/>
                <a:cs typeface="+mj-cs"/>
              </a:rPr>
              <a:t>Thresholds are obtained using the roc_curve metric.</a:t>
            </a:r>
          </a:p>
          <a:p>
            <a:pPr algn="l">
              <a:buFont typeface="Arial" pitchFamily="34" charset="0"/>
              <a:buChar char="•"/>
            </a:pPr>
            <a:r>
              <a:rPr lang="en-US" sz="2000" dirty="0" smtClean="0">
                <a:solidFill>
                  <a:schemeClr val="tx1"/>
                </a:solidFill>
                <a:ea typeface="+mj-ea"/>
                <a:cs typeface="+mj-cs"/>
              </a:rPr>
              <a:t>Response is set to 1 if the probability is greater than threshold else it is set to 0.</a:t>
            </a:r>
          </a:p>
          <a:p>
            <a:pPr algn="l">
              <a:buFont typeface="Arial" pitchFamily="34" charset="0"/>
              <a:buChar char="•"/>
            </a:pPr>
            <a:r>
              <a:rPr lang="en-US" sz="2000" dirty="0" smtClean="0">
                <a:solidFill>
                  <a:schemeClr val="tx1"/>
                </a:solidFill>
                <a:ea typeface="+mj-ea"/>
                <a:cs typeface="+mj-cs"/>
              </a:rPr>
              <a:t>This is repeated for all thresholds identified and the threshold giving maximum AOC is taken for final prediction.</a:t>
            </a:r>
          </a:p>
          <a:p>
            <a:pPr algn="l"/>
            <a:endParaRPr lang="en-US" sz="2000" dirty="0">
              <a:solidFill>
                <a:schemeClr val="tx1"/>
              </a:solidFill>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838199"/>
          </a:xfrm>
        </p:spPr>
        <p:txBody>
          <a:bodyPr>
            <a:normAutofit/>
          </a:bodyPr>
          <a:lstStyle/>
          <a:p>
            <a:r>
              <a:rPr lang="en-US" sz="2400" b="1" dirty="0" smtClean="0">
                <a:latin typeface="+mn-lt"/>
              </a:rPr>
              <a:t>Conclusion</a:t>
            </a:r>
            <a:endParaRPr lang="en-US" sz="2400" b="1" dirty="0">
              <a:latin typeface="+mn-lt"/>
            </a:endParaRPr>
          </a:p>
        </p:txBody>
      </p:sp>
      <p:sp>
        <p:nvSpPr>
          <p:cNvPr id="3" name="Subtitle 2"/>
          <p:cNvSpPr>
            <a:spLocks noGrp="1"/>
          </p:cNvSpPr>
          <p:nvPr>
            <p:ph type="subTitle" idx="1"/>
          </p:nvPr>
        </p:nvSpPr>
        <p:spPr>
          <a:xfrm>
            <a:off x="838200" y="1600200"/>
            <a:ext cx="7620000" cy="3505200"/>
          </a:xfrm>
        </p:spPr>
        <p:txBody>
          <a:bodyPr>
            <a:normAutofit/>
          </a:bodyPr>
          <a:lstStyle/>
          <a:p>
            <a:pPr algn="l">
              <a:buFont typeface="Arial" pitchFamily="34" charset="0"/>
              <a:buChar char="•"/>
            </a:pPr>
            <a:r>
              <a:rPr lang="en-US" sz="2000" dirty="0" smtClean="0">
                <a:solidFill>
                  <a:schemeClr val="tx1"/>
                </a:solidFill>
                <a:ea typeface="+mj-ea"/>
                <a:cs typeface="+mj-cs"/>
              </a:rPr>
              <a:t>Logistic Regression classifier with threshold as 0.220728 has given the maximum AOC of 0.66.Below is the ROC curve for the same.</a:t>
            </a:r>
          </a:p>
          <a:p>
            <a:pPr algn="l"/>
            <a:endParaRPr lang="en-US" sz="2000" dirty="0">
              <a:solidFill>
                <a:schemeClr val="tx1"/>
              </a:solidFill>
              <a:ea typeface="+mj-ea"/>
              <a:cs typeface="+mj-cs"/>
            </a:endParaRPr>
          </a:p>
        </p:txBody>
      </p:sp>
      <p:pic>
        <p:nvPicPr>
          <p:cNvPr id="32770" name="Picture 2"/>
          <p:cNvPicPr>
            <a:picLocks noChangeAspect="1" noChangeArrowheads="1"/>
          </p:cNvPicPr>
          <p:nvPr/>
        </p:nvPicPr>
        <p:blipFill>
          <a:blip r:embed="rId2" cstate="print"/>
          <a:srcRect/>
          <a:stretch>
            <a:fillRect/>
          </a:stretch>
        </p:blipFill>
        <p:spPr bwMode="auto">
          <a:xfrm>
            <a:off x="1371600" y="2590800"/>
            <a:ext cx="58293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381000" y="1447800"/>
            <a:ext cx="8229600" cy="5105400"/>
          </a:xfrm>
        </p:spPr>
        <p:txBody>
          <a:bodyPr>
            <a:noAutofit/>
          </a:bodyPr>
          <a:lstStyle/>
          <a:p>
            <a:r>
              <a:rPr lang="en-US" sz="1800" dirty="0" smtClean="0"/>
              <a:t>Your Client </a:t>
            </a:r>
            <a:r>
              <a:rPr lang="en-US" sz="1800" dirty="0" err="1" smtClean="0"/>
              <a:t>FinMan</a:t>
            </a:r>
            <a:r>
              <a:rPr lang="en-US" sz="1800" dirty="0" smtClean="0"/>
              <a:t> is a financial services company that provides various financial services like loan, investment funds, insurance etc. to its customers. </a:t>
            </a:r>
            <a:r>
              <a:rPr lang="en-US" sz="1800" dirty="0" err="1" smtClean="0"/>
              <a:t>FinMan</a:t>
            </a:r>
            <a:r>
              <a:rPr lang="en-US" sz="1800" dirty="0" smtClean="0"/>
              <a:t> wishes to cross-sell health insurance to the existing customers who may or may not hold insurance policies with the company. The company recommend health insurance to it's customers based on their profile once these customers land on the website. Customers might browse the recommended health insurance policy and consequently fill up a form to apply. When these customers fill-up the form, their Response towards the policy is considered positive and they are classified as a lead.</a:t>
            </a:r>
          </a:p>
          <a:p>
            <a:r>
              <a:rPr lang="en-US" sz="1800" dirty="0" smtClean="0"/>
              <a:t>Once these leads are acquired, the sales advisors approach them to convert and thus the company can sell proposed health insurance to these leads in a more efficient manner.</a:t>
            </a:r>
          </a:p>
          <a:p>
            <a:r>
              <a:rPr lang="en-US" sz="1800" dirty="0" smtClean="0"/>
              <a:t>Now the company needs your help in building a model to predict whether the person will be interested in their proposed Health plan/policy given the information about:</a:t>
            </a:r>
          </a:p>
          <a:p>
            <a:r>
              <a:rPr lang="en-US" sz="1800" dirty="0" smtClean="0"/>
              <a:t>Demographics (city, age, region etc.) Information regarding holding policies of the customer Recommended Policy Information</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4000" b="1" dirty="0" smtClean="0"/>
              <a:t>Customer data-overview</a:t>
            </a:r>
            <a:endParaRPr lang="en-US" sz="4000" b="1" dirty="0"/>
          </a:p>
        </p:txBody>
      </p:sp>
      <p:graphicFrame>
        <p:nvGraphicFramePr>
          <p:cNvPr id="4" name="Content Placeholder 3"/>
          <p:cNvGraphicFramePr>
            <a:graphicFrameLocks noGrp="1"/>
          </p:cNvGraphicFramePr>
          <p:nvPr>
            <p:ph idx="1"/>
          </p:nvPr>
        </p:nvGraphicFramePr>
        <p:xfrm>
          <a:off x="457200" y="1066800"/>
          <a:ext cx="8153399" cy="5607050"/>
        </p:xfrm>
        <a:graphic>
          <a:graphicData uri="http://schemas.openxmlformats.org/drawingml/2006/table">
            <a:tbl>
              <a:tblPr firstRow="1" bandRow="1">
                <a:tableStyleId>{5C22544A-7EE6-4342-B048-85BDC9FD1C3A}</a:tableStyleId>
              </a:tblPr>
              <a:tblGrid>
                <a:gridCol w="2514599"/>
                <a:gridCol w="5638800"/>
              </a:tblGrid>
              <a:tr h="370840">
                <a:tc>
                  <a:txBody>
                    <a:bodyPr/>
                    <a:lstStyle/>
                    <a:p>
                      <a:pPr algn="ctr"/>
                      <a:r>
                        <a:rPr lang="en-US" sz="1200" dirty="0" smtClean="0"/>
                        <a:t>Data</a:t>
                      </a:r>
                      <a:endParaRPr lang="en-US" sz="1200" dirty="0"/>
                    </a:p>
                  </a:txBody>
                  <a:tcPr/>
                </a:tc>
                <a:tc>
                  <a:txBody>
                    <a:bodyPr/>
                    <a:lstStyle/>
                    <a:p>
                      <a:pPr algn="ctr"/>
                      <a:r>
                        <a:rPr lang="en-US" sz="1200" dirty="0" smtClean="0"/>
                        <a:t>Description</a:t>
                      </a:r>
                      <a:endParaRPr lang="en-US" sz="1200" dirty="0"/>
                    </a:p>
                  </a:txBody>
                  <a:tcPr/>
                </a:tc>
              </a:tr>
              <a:tr h="370840">
                <a:tc>
                  <a:txBody>
                    <a:bodyPr/>
                    <a:lstStyle/>
                    <a:p>
                      <a:pPr fontAlgn="b"/>
                      <a:r>
                        <a:rPr lang="en-US" sz="1200" kern="1200" dirty="0" smtClean="0">
                          <a:solidFill>
                            <a:schemeClr val="dk1"/>
                          </a:solidFill>
                          <a:latin typeface="+mn-lt"/>
                          <a:ea typeface="+mn-ea"/>
                          <a:cs typeface="+mn-cs"/>
                        </a:rPr>
                        <a:t>ID</a:t>
                      </a:r>
                    </a:p>
                  </a:txBody>
                  <a:tcPr marL="9525" marR="9525" marT="9525" marB="0" anchor="b"/>
                </a:tc>
                <a:tc>
                  <a:txBody>
                    <a:bodyPr/>
                    <a:lstStyle/>
                    <a:p>
                      <a:r>
                        <a:rPr lang="en-US" sz="1200" b="0" i="0" kern="1200" dirty="0" smtClean="0">
                          <a:solidFill>
                            <a:schemeClr val="dk1"/>
                          </a:solidFill>
                          <a:latin typeface="+mn-lt"/>
                          <a:ea typeface="+mn-ea"/>
                          <a:cs typeface="+mn-cs"/>
                        </a:rPr>
                        <a:t>Unique Identifier for a row</a:t>
                      </a:r>
                      <a:endParaRPr lang="en-US" sz="1200" dirty="0"/>
                    </a:p>
                  </a:txBody>
                  <a:tcPr/>
                </a:tc>
              </a:tr>
              <a:tr h="370840">
                <a:tc>
                  <a:txBody>
                    <a:bodyPr/>
                    <a:lstStyle/>
                    <a:p>
                      <a:r>
                        <a:rPr lang="en-US" sz="1200" b="0" i="0" kern="1200" dirty="0" smtClean="0">
                          <a:solidFill>
                            <a:schemeClr val="dk1"/>
                          </a:solidFill>
                          <a:latin typeface="+mn-lt"/>
                          <a:ea typeface="+mn-ea"/>
                          <a:cs typeface="+mn-cs"/>
                        </a:rPr>
                        <a:t>City_Code</a:t>
                      </a:r>
                      <a:endParaRPr lang="en-US" sz="1200" dirty="0"/>
                    </a:p>
                  </a:txBody>
                  <a:tcPr/>
                </a:tc>
                <a:tc>
                  <a:txBody>
                    <a:bodyPr/>
                    <a:lstStyle/>
                    <a:p>
                      <a:r>
                        <a:rPr lang="en-US" sz="1200" b="0" i="0" kern="1200" dirty="0" smtClean="0">
                          <a:solidFill>
                            <a:schemeClr val="dk1"/>
                          </a:solidFill>
                          <a:latin typeface="+mn-lt"/>
                          <a:ea typeface="+mn-ea"/>
                          <a:cs typeface="+mn-cs"/>
                        </a:rPr>
                        <a:t>Code for the City of the customers</a:t>
                      </a:r>
                      <a:endParaRPr lang="en-US" sz="1200" dirty="0"/>
                    </a:p>
                  </a:txBody>
                  <a:tcPr/>
                </a:tc>
              </a:tr>
              <a:tr h="370840">
                <a:tc>
                  <a:txBody>
                    <a:bodyPr/>
                    <a:lstStyle/>
                    <a:p>
                      <a:r>
                        <a:rPr lang="en-US" sz="1200" b="0" i="0" kern="1200" dirty="0" smtClean="0">
                          <a:solidFill>
                            <a:schemeClr val="dk1"/>
                          </a:solidFill>
                          <a:latin typeface="+mn-lt"/>
                          <a:ea typeface="+mn-ea"/>
                          <a:cs typeface="+mn-cs"/>
                        </a:rPr>
                        <a:t>Region_Code</a:t>
                      </a:r>
                      <a:endParaRPr lang="en-US" sz="1200" dirty="0"/>
                    </a:p>
                  </a:txBody>
                  <a:tcPr/>
                </a:tc>
                <a:tc>
                  <a:txBody>
                    <a:bodyPr/>
                    <a:lstStyle/>
                    <a:p>
                      <a:r>
                        <a:rPr lang="en-US" sz="1200" b="0" i="0" kern="1200" dirty="0" smtClean="0">
                          <a:solidFill>
                            <a:schemeClr val="dk1"/>
                          </a:solidFill>
                          <a:latin typeface="+mn-lt"/>
                          <a:ea typeface="+mn-ea"/>
                          <a:cs typeface="+mn-cs"/>
                        </a:rPr>
                        <a:t>Code for the Region of the customers</a:t>
                      </a:r>
                      <a:endParaRPr lang="en-US" sz="1200" dirty="0"/>
                    </a:p>
                  </a:txBody>
                  <a:tcPr/>
                </a:tc>
              </a:tr>
              <a:tr h="370840">
                <a:tc>
                  <a:txBody>
                    <a:bodyPr/>
                    <a:lstStyle/>
                    <a:p>
                      <a:r>
                        <a:rPr lang="en-US" sz="1200" b="0" i="0" kern="1200" dirty="0" smtClean="0">
                          <a:solidFill>
                            <a:schemeClr val="dk1"/>
                          </a:solidFill>
                          <a:latin typeface="+mn-lt"/>
                          <a:ea typeface="+mn-ea"/>
                          <a:cs typeface="+mn-cs"/>
                        </a:rPr>
                        <a:t>Accomodation_Type</a:t>
                      </a:r>
                      <a:endParaRPr lang="en-US" sz="1200" dirty="0"/>
                    </a:p>
                  </a:txBody>
                  <a:tcPr/>
                </a:tc>
                <a:tc>
                  <a:txBody>
                    <a:bodyPr/>
                    <a:lstStyle/>
                    <a:p>
                      <a:r>
                        <a:rPr lang="en-US" sz="1200" b="0" i="0" kern="1200" dirty="0" smtClean="0">
                          <a:solidFill>
                            <a:schemeClr val="dk1"/>
                          </a:solidFill>
                          <a:latin typeface="+mn-lt"/>
                          <a:ea typeface="+mn-ea"/>
                          <a:cs typeface="+mn-cs"/>
                        </a:rPr>
                        <a:t>Customer Owns or Rents the house</a:t>
                      </a:r>
                      <a:endParaRPr lang="en-US" sz="1200" dirty="0"/>
                    </a:p>
                  </a:txBody>
                  <a:tcPr/>
                </a:tc>
              </a:tr>
              <a:tr h="370840">
                <a:tc>
                  <a:txBody>
                    <a:bodyPr/>
                    <a:lstStyle/>
                    <a:p>
                      <a:pPr fontAlgn="b"/>
                      <a:r>
                        <a:rPr lang="en-US" sz="1200" b="0" i="0" kern="1200" dirty="0" smtClean="0">
                          <a:solidFill>
                            <a:schemeClr val="dk1"/>
                          </a:solidFill>
                          <a:latin typeface="+mn-lt"/>
                          <a:ea typeface="+mn-ea"/>
                          <a:cs typeface="+mn-cs"/>
                        </a:rPr>
                        <a:t>Reco_Insurance_Type</a:t>
                      </a:r>
                    </a:p>
                  </a:txBody>
                  <a:tcPr marL="9525" marR="9525" marT="9525" marB="0" anchor="b"/>
                </a:tc>
                <a:tc>
                  <a:txBody>
                    <a:bodyPr/>
                    <a:lstStyle/>
                    <a:p>
                      <a:r>
                        <a:rPr lang="en-US" sz="1200" b="0" i="0" kern="1200" dirty="0" smtClean="0">
                          <a:solidFill>
                            <a:schemeClr val="dk1"/>
                          </a:solidFill>
                          <a:latin typeface="+mn-lt"/>
                          <a:ea typeface="+mn-ea"/>
                          <a:cs typeface="+mn-cs"/>
                        </a:rPr>
                        <a:t>Joint or Individual type for the recommended insurance</a:t>
                      </a:r>
                      <a:endParaRPr lang="en-US" sz="1200" dirty="0"/>
                    </a:p>
                  </a:txBody>
                  <a:tcPr/>
                </a:tc>
              </a:tr>
              <a:tr h="370840">
                <a:tc>
                  <a:txBody>
                    <a:bodyPr/>
                    <a:lstStyle/>
                    <a:p>
                      <a:pPr fontAlgn="b"/>
                      <a:r>
                        <a:rPr lang="en-US" sz="1200" b="0" i="0" kern="1200" dirty="0" smtClean="0">
                          <a:solidFill>
                            <a:schemeClr val="dk1"/>
                          </a:solidFill>
                          <a:latin typeface="+mn-lt"/>
                          <a:ea typeface="+mn-ea"/>
                          <a:cs typeface="+mn-cs"/>
                        </a:rPr>
                        <a:t>Upper_Age</a:t>
                      </a:r>
                    </a:p>
                  </a:txBody>
                  <a:tcPr marL="9525" marR="9525" marT="9525" marB="0" anchor="b"/>
                </a:tc>
                <a:tc>
                  <a:txBody>
                    <a:bodyPr/>
                    <a:lstStyle/>
                    <a:p>
                      <a:r>
                        <a:rPr lang="en-US" sz="1200" dirty="0" smtClean="0"/>
                        <a:t> </a:t>
                      </a:r>
                      <a:r>
                        <a:rPr lang="en-US" sz="1200" b="0" i="0" kern="1200" dirty="0" smtClean="0">
                          <a:solidFill>
                            <a:schemeClr val="dk1"/>
                          </a:solidFill>
                          <a:latin typeface="+mn-lt"/>
                          <a:ea typeface="+mn-ea"/>
                          <a:cs typeface="+mn-cs"/>
                        </a:rPr>
                        <a:t>Maximum age of the customer </a:t>
                      </a:r>
                      <a:endParaRPr lang="en-US" sz="1200" dirty="0"/>
                    </a:p>
                  </a:txBody>
                  <a:tcPr/>
                </a:tc>
              </a:tr>
              <a:tr h="370840">
                <a:tc>
                  <a:txBody>
                    <a:bodyPr/>
                    <a:lstStyle/>
                    <a:p>
                      <a:pPr fontAlgn="b"/>
                      <a:r>
                        <a:rPr lang="en-US" sz="1200" b="0" i="0" kern="1200" dirty="0" smtClean="0">
                          <a:solidFill>
                            <a:schemeClr val="dk1"/>
                          </a:solidFill>
                          <a:latin typeface="+mn-lt"/>
                          <a:ea typeface="+mn-ea"/>
                          <a:cs typeface="+mn-cs"/>
                        </a:rPr>
                        <a:t>Lower _Age</a:t>
                      </a:r>
                    </a:p>
                  </a:txBody>
                  <a:tcPr marL="9525" marR="9525" marT="9525" marB="0" anchor="b"/>
                </a:tc>
                <a:tc>
                  <a:txBody>
                    <a:bodyPr/>
                    <a:lstStyle/>
                    <a:p>
                      <a:r>
                        <a:rPr lang="en-US" sz="1200" b="0" i="0" kern="1200" dirty="0" smtClean="0">
                          <a:solidFill>
                            <a:schemeClr val="dk1"/>
                          </a:solidFill>
                          <a:latin typeface="+mn-lt"/>
                          <a:ea typeface="+mn-ea"/>
                          <a:cs typeface="+mn-cs"/>
                        </a:rPr>
                        <a:t>Minimum age of the customer</a:t>
                      </a:r>
                      <a:endParaRPr lang="en-US" sz="1200" dirty="0"/>
                    </a:p>
                  </a:txBody>
                  <a:tcPr/>
                </a:tc>
              </a:tr>
              <a:tr h="370840">
                <a:tc>
                  <a:txBody>
                    <a:bodyPr/>
                    <a:lstStyle/>
                    <a:p>
                      <a:r>
                        <a:rPr lang="en-US" sz="1200" b="0" i="0" kern="1200" dirty="0" smtClean="0">
                          <a:solidFill>
                            <a:schemeClr val="dk1"/>
                          </a:solidFill>
                          <a:latin typeface="+mn-lt"/>
                          <a:ea typeface="+mn-ea"/>
                          <a:cs typeface="+mn-cs"/>
                        </a:rPr>
                        <a:t>Is_Spouse</a:t>
                      </a:r>
                      <a:endParaRPr lang="en-US" sz="1200" b="0" i="0" kern="1200" dirty="0">
                        <a:solidFill>
                          <a:schemeClr val="dk1"/>
                        </a:solidFill>
                        <a:latin typeface="+mn-lt"/>
                        <a:ea typeface="+mn-ea"/>
                        <a:cs typeface="+mn-cs"/>
                      </a:endParaRPr>
                    </a:p>
                  </a:txBody>
                  <a:tcPr/>
                </a:tc>
                <a:tc>
                  <a:txBody>
                    <a:bodyPr/>
                    <a:lstStyle/>
                    <a:p>
                      <a:r>
                        <a:rPr lang="en-US" sz="1200" b="0" i="0" kern="1200" dirty="0" smtClean="0">
                          <a:solidFill>
                            <a:schemeClr val="dk1"/>
                          </a:solidFill>
                          <a:latin typeface="+mn-lt"/>
                          <a:ea typeface="+mn-ea"/>
                          <a:cs typeface="+mn-cs"/>
                        </a:rPr>
                        <a:t>If the customers are married to each other</a:t>
                      </a:r>
                      <a:r>
                        <a:rPr lang="en-US" sz="1200" dirty="0" smtClean="0"/>
                        <a:t/>
                      </a:r>
                      <a:br>
                        <a:rPr lang="en-US" sz="1200" dirty="0" smtClean="0"/>
                      </a:br>
                      <a:r>
                        <a:rPr lang="en-US" sz="1200" b="0" i="0" kern="1200" dirty="0" smtClean="0">
                          <a:solidFill>
                            <a:schemeClr val="dk1"/>
                          </a:solidFill>
                          <a:latin typeface="+mn-lt"/>
                          <a:ea typeface="+mn-ea"/>
                          <a:cs typeface="+mn-cs"/>
                        </a:rPr>
                        <a:t>(in case of joint insurance) </a:t>
                      </a:r>
                      <a:endParaRPr lang="en-US" sz="1200" dirty="0"/>
                    </a:p>
                  </a:txBody>
                  <a:tcPr/>
                </a:tc>
              </a:tr>
              <a:tr h="243840">
                <a:tc>
                  <a:txBody>
                    <a:bodyPr/>
                    <a:lstStyle/>
                    <a:p>
                      <a:pPr fontAlgn="b"/>
                      <a:r>
                        <a:rPr lang="en-US" sz="1200" b="0" i="0" kern="1200" dirty="0" smtClean="0">
                          <a:solidFill>
                            <a:schemeClr val="dk1"/>
                          </a:solidFill>
                          <a:latin typeface="+mn-lt"/>
                          <a:ea typeface="+mn-ea"/>
                          <a:cs typeface="+mn-cs"/>
                        </a:rPr>
                        <a:t>Health_Indicator</a:t>
                      </a:r>
                      <a:br>
                        <a:rPr lang="en-US" sz="1200" b="0" i="0" kern="1200" dirty="0" smtClean="0">
                          <a:solidFill>
                            <a:schemeClr val="dk1"/>
                          </a:solidFill>
                          <a:latin typeface="+mn-lt"/>
                          <a:ea typeface="+mn-ea"/>
                          <a:cs typeface="+mn-cs"/>
                        </a:rPr>
                      </a:br>
                      <a:endParaRPr lang="en-US" sz="1200" b="0" i="0" kern="1200" dirty="0" smtClean="0">
                        <a:solidFill>
                          <a:schemeClr val="dk1"/>
                        </a:solidFill>
                        <a:latin typeface="+mn-lt"/>
                        <a:ea typeface="+mn-ea"/>
                        <a:cs typeface="+mn-cs"/>
                      </a:endParaRPr>
                    </a:p>
                  </a:txBody>
                  <a:tcPr marL="9525" marR="9525" marT="9525" marB="0" anchor="b"/>
                </a:tc>
                <a:tc>
                  <a:txBody>
                    <a:bodyPr/>
                    <a:lstStyle/>
                    <a:p>
                      <a:r>
                        <a:rPr lang="en-US" sz="1200" b="0" i="0" kern="1200" dirty="0" smtClean="0">
                          <a:solidFill>
                            <a:schemeClr val="dk1"/>
                          </a:solidFill>
                          <a:latin typeface="+mn-lt"/>
                          <a:ea typeface="+mn-ea"/>
                          <a:cs typeface="+mn-cs"/>
                        </a:rPr>
                        <a:t>Encoded values for health of the customer</a:t>
                      </a:r>
                      <a:endParaRPr lang="en-US" sz="1200" dirty="0"/>
                    </a:p>
                  </a:txBody>
                  <a:tcPr/>
                </a:tc>
              </a:tr>
              <a:tr h="243840">
                <a:tc>
                  <a:txBody>
                    <a:bodyPr/>
                    <a:lstStyle/>
                    <a:p>
                      <a:pPr fontAlgn="b"/>
                      <a:r>
                        <a:rPr lang="en-US" sz="1200" b="0" i="0" kern="1200" dirty="0" smtClean="0">
                          <a:solidFill>
                            <a:schemeClr val="dk1"/>
                          </a:solidFill>
                          <a:latin typeface="+mn-lt"/>
                          <a:ea typeface="+mn-ea"/>
                          <a:cs typeface="+mn-cs"/>
                        </a:rPr>
                        <a:t>Holding_Policy_Duration</a:t>
                      </a:r>
                    </a:p>
                  </a:txBody>
                  <a:tcPr marL="9525" marR="9525" marT="9525" marB="0" anchor="b"/>
                </a:tc>
                <a:tc>
                  <a:txBody>
                    <a:bodyPr/>
                    <a:lstStyle/>
                    <a:p>
                      <a:r>
                        <a:rPr lang="en-US" sz="1200" b="0" i="0" kern="1200" dirty="0" smtClean="0">
                          <a:solidFill>
                            <a:schemeClr val="dk1"/>
                          </a:solidFill>
                          <a:latin typeface="+mn-lt"/>
                          <a:ea typeface="+mn-ea"/>
                          <a:cs typeface="+mn-cs"/>
                        </a:rPr>
                        <a:t>Duration (in years) of holding policy (a policy that customer has already subscribed to with the company)</a:t>
                      </a:r>
                      <a:endParaRPr lang="en-US" sz="1200" dirty="0"/>
                    </a:p>
                  </a:txBody>
                  <a:tcPr/>
                </a:tc>
              </a:tr>
              <a:tr h="243840">
                <a:tc>
                  <a:txBody>
                    <a:bodyPr/>
                    <a:lstStyle/>
                    <a:p>
                      <a:pPr fontAlgn="b"/>
                      <a:r>
                        <a:rPr lang="en-US" sz="1200" b="0" i="0" kern="1200" dirty="0" smtClean="0">
                          <a:solidFill>
                            <a:schemeClr val="dk1"/>
                          </a:solidFill>
                          <a:latin typeface="+mn-lt"/>
                          <a:ea typeface="+mn-ea"/>
                          <a:cs typeface="+mn-cs"/>
                        </a:rPr>
                        <a:t>Holding_Policy_Type</a:t>
                      </a:r>
                      <a:br>
                        <a:rPr lang="en-US" sz="1200" b="0" i="0" kern="1200" dirty="0" smtClean="0">
                          <a:solidFill>
                            <a:schemeClr val="dk1"/>
                          </a:solidFill>
                          <a:latin typeface="+mn-lt"/>
                          <a:ea typeface="+mn-ea"/>
                          <a:cs typeface="+mn-cs"/>
                        </a:rPr>
                      </a:br>
                      <a:endParaRPr lang="en-US" sz="1200" b="0" i="0" kern="1200" dirty="0" smtClean="0">
                        <a:solidFill>
                          <a:schemeClr val="dk1"/>
                        </a:solidFill>
                        <a:latin typeface="+mn-lt"/>
                        <a:ea typeface="+mn-ea"/>
                        <a:cs typeface="+mn-cs"/>
                      </a:endParaRPr>
                    </a:p>
                  </a:txBody>
                  <a:tcPr marL="9525" marR="9525" marT="9525" marB="0" anchor="b"/>
                </a:tc>
                <a:tc>
                  <a:txBody>
                    <a:bodyPr/>
                    <a:lstStyle/>
                    <a:p>
                      <a:r>
                        <a:rPr lang="en-US" sz="1200" b="0" i="0" kern="1200" dirty="0" smtClean="0">
                          <a:solidFill>
                            <a:schemeClr val="dk1"/>
                          </a:solidFill>
                          <a:latin typeface="+mn-lt"/>
                          <a:ea typeface="+mn-ea"/>
                          <a:cs typeface="+mn-cs"/>
                        </a:rPr>
                        <a:t>Type of holding policy</a:t>
                      </a:r>
                      <a:endParaRPr lang="en-US" sz="1200" dirty="0"/>
                    </a:p>
                  </a:txBody>
                  <a:tcPr/>
                </a:tc>
              </a:tr>
              <a:tr h="243840">
                <a:tc>
                  <a:txBody>
                    <a:bodyPr/>
                    <a:lstStyle/>
                    <a:p>
                      <a:pPr fontAlgn="b"/>
                      <a:r>
                        <a:rPr lang="en-US" sz="1200" b="0" i="0" kern="1200" dirty="0" smtClean="0">
                          <a:solidFill>
                            <a:schemeClr val="dk1"/>
                          </a:solidFill>
                          <a:latin typeface="+mn-lt"/>
                          <a:ea typeface="+mn-ea"/>
                          <a:cs typeface="+mn-cs"/>
                        </a:rPr>
                        <a:t>Reco_Policy_Cat</a:t>
                      </a:r>
                    </a:p>
                  </a:txBody>
                  <a:tcPr marL="9525" marR="9525" marT="9525" marB="0" anchor="b"/>
                </a:tc>
                <a:tc>
                  <a:txBody>
                    <a:bodyPr/>
                    <a:lstStyle/>
                    <a:p>
                      <a:r>
                        <a:rPr lang="en-US" sz="1200" b="0" i="0" kern="1200" dirty="0" smtClean="0">
                          <a:solidFill>
                            <a:schemeClr val="dk1"/>
                          </a:solidFill>
                          <a:latin typeface="+mn-lt"/>
                          <a:ea typeface="+mn-ea"/>
                          <a:cs typeface="+mn-cs"/>
                        </a:rPr>
                        <a:t>Encoded value for recommended health insurance</a:t>
                      </a:r>
                      <a:endParaRPr lang="en-US" sz="1200" dirty="0"/>
                    </a:p>
                  </a:txBody>
                  <a:tcPr/>
                </a:tc>
              </a:tr>
              <a:tr h="243840">
                <a:tc>
                  <a:txBody>
                    <a:bodyPr/>
                    <a:lstStyle/>
                    <a:p>
                      <a:pPr fontAlgn="b"/>
                      <a:r>
                        <a:rPr lang="en-US" sz="1200" b="0" i="0" kern="1200" dirty="0" smtClean="0">
                          <a:solidFill>
                            <a:schemeClr val="dk1"/>
                          </a:solidFill>
                          <a:latin typeface="+mn-lt"/>
                          <a:ea typeface="+mn-ea"/>
                          <a:cs typeface="+mn-cs"/>
                        </a:rPr>
                        <a:t>Reco_Policy_Premium</a:t>
                      </a:r>
                    </a:p>
                  </a:txBody>
                  <a:tcPr marL="9525" marR="9525" marT="9525" marB="0" anchor="b"/>
                </a:tc>
                <a:tc>
                  <a:txBody>
                    <a:bodyPr/>
                    <a:lstStyle/>
                    <a:p>
                      <a:pPr fontAlgn="b"/>
                      <a:r>
                        <a:rPr lang="en-US" sz="1200" b="0" i="0" kern="1200" dirty="0" smtClean="0">
                          <a:solidFill>
                            <a:schemeClr val="dk1"/>
                          </a:solidFill>
                          <a:latin typeface="+mn-lt"/>
                          <a:ea typeface="+mn-ea"/>
                          <a:cs typeface="+mn-cs"/>
                        </a:rPr>
                        <a:t>Annual Premium (INR) for the recommended health insurance</a:t>
                      </a:r>
                    </a:p>
                  </a:txBody>
                  <a:tcPr marL="9525" marR="9525" marT="9525" marB="0" anchor="b"/>
                </a:tc>
              </a:tr>
              <a:tr h="243840">
                <a:tc>
                  <a:txBody>
                    <a:bodyPr/>
                    <a:lstStyle/>
                    <a:p>
                      <a:pPr fontAlgn="b"/>
                      <a:r>
                        <a:rPr lang="en-US" sz="1200" b="0" i="0" kern="1200" dirty="0" smtClean="0">
                          <a:solidFill>
                            <a:schemeClr val="accent6">
                              <a:lumMod val="50000"/>
                            </a:schemeClr>
                          </a:solidFill>
                          <a:latin typeface="+mn-lt"/>
                          <a:ea typeface="+mn-ea"/>
                          <a:cs typeface="+mn-cs"/>
                        </a:rPr>
                        <a:t>Response (Target)</a:t>
                      </a:r>
                    </a:p>
                  </a:txBody>
                  <a:tcPr marL="9525" marR="9525" marT="9525" marB="0" anchor="b"/>
                </a:tc>
                <a:tc>
                  <a:txBody>
                    <a:bodyPr/>
                    <a:lstStyle/>
                    <a:p>
                      <a:r>
                        <a:rPr lang="en-US" sz="1200" b="0" i="0" kern="1200" dirty="0" smtClean="0">
                          <a:solidFill>
                            <a:schemeClr val="accent6">
                              <a:lumMod val="50000"/>
                            </a:schemeClr>
                          </a:solidFill>
                          <a:latin typeface="+mn-lt"/>
                          <a:ea typeface="+mn-ea"/>
                          <a:cs typeface="+mn-cs"/>
                        </a:rPr>
                        <a:t>0 : Customer did not show interest in the recommended policy,</a:t>
                      </a:r>
                      <a:br>
                        <a:rPr lang="en-US" sz="1200" b="0" i="0" kern="1200" dirty="0" smtClean="0">
                          <a:solidFill>
                            <a:schemeClr val="accent6">
                              <a:lumMod val="50000"/>
                            </a:schemeClr>
                          </a:solidFill>
                          <a:latin typeface="+mn-lt"/>
                          <a:ea typeface="+mn-ea"/>
                          <a:cs typeface="+mn-cs"/>
                        </a:rPr>
                      </a:br>
                      <a:r>
                        <a:rPr lang="en-US" sz="1200" b="0" i="0" kern="1200" dirty="0" smtClean="0">
                          <a:solidFill>
                            <a:schemeClr val="accent6">
                              <a:lumMod val="50000"/>
                            </a:schemeClr>
                          </a:solidFill>
                          <a:latin typeface="+mn-lt"/>
                          <a:ea typeface="+mn-ea"/>
                          <a:cs typeface="+mn-cs"/>
                        </a:rPr>
                        <a:t>1 : Customer showed interest in the recommended policy</a:t>
                      </a: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914400"/>
            <a:ext cx="8229600" cy="830997"/>
          </a:xfrm>
          <a:prstGeom prst="rect">
            <a:avLst/>
          </a:prstGeom>
          <a:noFill/>
        </p:spPr>
        <p:txBody>
          <a:bodyPr wrap="square" rtlCol="0">
            <a:spAutoFit/>
          </a:bodyPr>
          <a:lstStyle/>
          <a:p>
            <a:r>
              <a:rPr lang="en-US" sz="2400" b="1" dirty="0" smtClean="0"/>
              <a:t>Step1:To analyze the below features </a:t>
            </a:r>
            <a:r>
              <a:rPr lang="en-US" sz="2400" b="1" dirty="0" smtClean="0"/>
              <a:t>which have significant impact on response</a:t>
            </a:r>
            <a:r>
              <a:rPr lang="en-US" sz="2400" b="1" dirty="0" smtClean="0"/>
              <a:t>.</a:t>
            </a:r>
            <a:endParaRPr lang="en-US" sz="2400" b="1" dirty="0" smtClean="0"/>
          </a:p>
        </p:txBody>
      </p:sp>
      <p:sp>
        <p:nvSpPr>
          <p:cNvPr id="4" name="TextBox 3"/>
          <p:cNvSpPr txBox="1"/>
          <p:nvPr/>
        </p:nvSpPr>
        <p:spPr>
          <a:xfrm>
            <a:off x="1447800" y="2286000"/>
            <a:ext cx="5867400" cy="1908215"/>
          </a:xfrm>
          <a:prstGeom prst="rect">
            <a:avLst/>
          </a:prstGeom>
          <a:noFill/>
        </p:spPr>
        <p:txBody>
          <a:bodyPr wrap="square" rtlCol="0">
            <a:spAutoFit/>
          </a:bodyPr>
          <a:lstStyle/>
          <a:p>
            <a:pPr lvl="3">
              <a:buFont typeface="Arial" pitchFamily="34" charset="0"/>
              <a:buChar char="•"/>
            </a:pPr>
            <a:r>
              <a:rPr lang="en-US" sz="2000" b="1" dirty="0" smtClean="0"/>
              <a:t>Region_Code</a:t>
            </a:r>
            <a:endParaRPr lang="en-US" sz="2000" b="1" dirty="0" smtClean="0"/>
          </a:p>
          <a:p>
            <a:pPr lvl="3">
              <a:buFont typeface="Arial" pitchFamily="34" charset="0"/>
              <a:buChar char="•"/>
            </a:pPr>
            <a:r>
              <a:rPr lang="en-US" sz="2000" b="1" dirty="0" smtClean="0"/>
              <a:t>City_Code</a:t>
            </a:r>
            <a:endParaRPr lang="en-US" sz="2000" b="1" dirty="0" smtClean="0"/>
          </a:p>
          <a:p>
            <a:pPr lvl="3">
              <a:buFont typeface="Arial" pitchFamily="34" charset="0"/>
              <a:buChar char="•"/>
            </a:pPr>
            <a:r>
              <a:rPr lang="en-US" sz="2000" b="1" dirty="0" smtClean="0"/>
              <a:t>Reco_Policy_Cat</a:t>
            </a:r>
            <a:endParaRPr lang="en-US" sz="2000" b="1" dirty="0" smtClean="0"/>
          </a:p>
          <a:p>
            <a:pPr lvl="3">
              <a:buFont typeface="Arial" pitchFamily="34" charset="0"/>
              <a:buChar char="•"/>
            </a:pPr>
            <a:r>
              <a:rPr lang="en-US" sz="2000" b="1" dirty="0" smtClean="0"/>
              <a:t>Reco_Policy_Premium</a:t>
            </a:r>
            <a:endParaRPr lang="en-US" sz="2000" b="1" dirty="0" smtClean="0"/>
          </a:p>
          <a:p>
            <a:pPr lvl="3">
              <a:buFont typeface="Arial" pitchFamily="34" charset="0"/>
              <a:buChar char="•"/>
            </a:pPr>
            <a:r>
              <a:rPr lang="en-US" sz="2000" b="1" dirty="0" smtClean="0"/>
              <a:t>Health Indicator</a:t>
            </a:r>
            <a:endParaRPr lang="en-US" sz="2000"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1" dirty="0" smtClean="0"/>
              <a:t>City_Code, Reco_Policy_Cat</a:t>
            </a:r>
            <a:endParaRPr lang="en-US" sz="2800" b="1" dirty="0"/>
          </a:p>
        </p:txBody>
      </p:sp>
      <p:sp>
        <p:nvSpPr>
          <p:cNvPr id="10" name="TextBox 9"/>
          <p:cNvSpPr txBox="1"/>
          <p:nvPr/>
        </p:nvSpPr>
        <p:spPr>
          <a:xfrm>
            <a:off x="914400" y="4572000"/>
            <a:ext cx="7467600" cy="1107996"/>
          </a:xfrm>
          <a:prstGeom prst="rect">
            <a:avLst/>
          </a:prstGeom>
          <a:noFill/>
        </p:spPr>
        <p:txBody>
          <a:bodyPr wrap="square" rtlCol="0">
            <a:spAutoFit/>
          </a:bodyPr>
          <a:lstStyle/>
          <a:p>
            <a:pPr>
              <a:buFont typeface="Arial" pitchFamily="34" charset="0"/>
              <a:buChar char="•"/>
            </a:pPr>
            <a:r>
              <a:rPr lang="en-US" sz="1600" b="1" dirty="0" smtClean="0"/>
              <a:t>Cities C31 and C36 have equal and less percentage of people with response as 1. City C30 has the highest percentage of people(around 30%) with response as </a:t>
            </a:r>
            <a:r>
              <a:rPr lang="en-US" sz="1600" b="1" dirty="0" smtClean="0"/>
              <a:t>1.</a:t>
            </a:r>
          </a:p>
          <a:p>
            <a:pPr>
              <a:buFont typeface="Arial" pitchFamily="34" charset="0"/>
              <a:buChar char="•"/>
            </a:pPr>
            <a:r>
              <a:rPr lang="en-US" sz="1600" b="1" dirty="0" smtClean="0"/>
              <a:t>Policy category 15 has the highest response of 46 percent.</a:t>
            </a:r>
          </a:p>
          <a:p>
            <a:endParaRPr lang="en-US" dirty="0"/>
          </a:p>
        </p:txBody>
      </p:sp>
      <p:pic>
        <p:nvPicPr>
          <p:cNvPr id="12289" name="Picture 1"/>
          <p:cNvPicPr>
            <a:picLocks noChangeAspect="1" noChangeArrowheads="1"/>
          </p:cNvPicPr>
          <p:nvPr/>
        </p:nvPicPr>
        <p:blipFill>
          <a:blip r:embed="rId2" cstate="print"/>
          <a:srcRect/>
          <a:stretch>
            <a:fillRect/>
          </a:stretch>
        </p:blipFill>
        <p:spPr bwMode="auto">
          <a:xfrm>
            <a:off x="457200" y="1524000"/>
            <a:ext cx="4029075" cy="2438400"/>
          </a:xfrm>
          <a:prstGeom prst="rect">
            <a:avLst/>
          </a:prstGeom>
          <a:noFill/>
          <a:ln w="9525">
            <a:noFill/>
            <a:miter lim="800000"/>
            <a:headEnd/>
            <a:tailEnd/>
          </a:ln>
        </p:spPr>
      </p:pic>
      <p:pic>
        <p:nvPicPr>
          <p:cNvPr id="12290" name="Picture 2"/>
          <p:cNvPicPr>
            <a:picLocks noChangeAspect="1" noChangeArrowheads="1"/>
          </p:cNvPicPr>
          <p:nvPr/>
        </p:nvPicPr>
        <p:blipFill>
          <a:blip r:embed="rId3" cstate="print"/>
          <a:srcRect/>
          <a:stretch>
            <a:fillRect/>
          </a:stretch>
        </p:blipFill>
        <p:spPr bwMode="auto">
          <a:xfrm>
            <a:off x="4572000" y="1371600"/>
            <a:ext cx="40767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020762"/>
          </a:xfrm>
        </p:spPr>
        <p:txBody>
          <a:bodyPr>
            <a:normAutofit/>
          </a:bodyPr>
          <a:lstStyle/>
          <a:p>
            <a:r>
              <a:rPr lang="en-US" sz="2800" b="1" dirty="0" smtClean="0"/>
              <a:t>Health Indicator, Reco_Policy_Premium</a:t>
            </a:r>
            <a:endParaRPr lang="en-US" sz="2800" b="1" dirty="0"/>
          </a:p>
        </p:txBody>
      </p:sp>
      <p:sp>
        <p:nvSpPr>
          <p:cNvPr id="10" name="TextBox 9"/>
          <p:cNvSpPr txBox="1"/>
          <p:nvPr/>
        </p:nvSpPr>
        <p:spPr>
          <a:xfrm>
            <a:off x="914400" y="4572000"/>
            <a:ext cx="7467600" cy="1661993"/>
          </a:xfrm>
          <a:prstGeom prst="rect">
            <a:avLst/>
          </a:prstGeom>
          <a:noFill/>
        </p:spPr>
        <p:txBody>
          <a:bodyPr wrap="square" rtlCol="0">
            <a:spAutoFit/>
          </a:bodyPr>
          <a:lstStyle/>
          <a:p>
            <a:pPr>
              <a:buFont typeface="Arial" pitchFamily="34" charset="0"/>
              <a:buChar char="•"/>
            </a:pPr>
            <a:r>
              <a:rPr lang="en-US" sz="1600" b="1" dirty="0" smtClean="0"/>
              <a:t>Health Indicator X7 has highest percent of people(around 32) with response as 1. </a:t>
            </a:r>
            <a:r>
              <a:rPr lang="en-US" sz="1600" b="1" dirty="0" smtClean="0"/>
              <a:t>Whereas other health indicators have around 22-24 percent of people with response as </a:t>
            </a:r>
            <a:r>
              <a:rPr lang="en-US" sz="1600" b="1" dirty="0" smtClean="0"/>
              <a:t>1.</a:t>
            </a:r>
          </a:p>
          <a:p>
            <a:pPr>
              <a:buFont typeface="Arial" pitchFamily="34" charset="0"/>
              <a:buChar char="•"/>
            </a:pPr>
            <a:r>
              <a:rPr lang="en-US" sz="1600" dirty="0" smtClean="0"/>
              <a:t> </a:t>
            </a:r>
            <a:r>
              <a:rPr lang="en-US" sz="1600" b="1" dirty="0" smtClean="0"/>
              <a:t>'Reco_Policy_Premium' has around 22-25 </a:t>
            </a:r>
            <a:r>
              <a:rPr lang="en-US" sz="1600" b="1" dirty="0" smtClean="0"/>
              <a:t>percent </a:t>
            </a:r>
            <a:r>
              <a:rPr lang="en-US" sz="1600" b="1" dirty="0" smtClean="0"/>
              <a:t>of people with target 1 in all premium categories.</a:t>
            </a:r>
            <a:endParaRPr lang="en-US" sz="1600" b="1" dirty="0" smtClean="0"/>
          </a:p>
          <a:p>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561499" y="1295400"/>
            <a:ext cx="3858102" cy="2818705"/>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4495800" y="1447800"/>
            <a:ext cx="3886200" cy="2666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914400"/>
            <a:ext cx="8229600" cy="830997"/>
          </a:xfrm>
          <a:prstGeom prst="rect">
            <a:avLst/>
          </a:prstGeom>
          <a:noFill/>
        </p:spPr>
        <p:txBody>
          <a:bodyPr wrap="square" rtlCol="0">
            <a:spAutoFit/>
          </a:bodyPr>
          <a:lstStyle/>
          <a:p>
            <a:r>
              <a:rPr lang="en-US" sz="2400" b="1" dirty="0" smtClean="0"/>
              <a:t>Step2:To </a:t>
            </a:r>
            <a:r>
              <a:rPr lang="en-US" sz="2400" b="1" dirty="0" smtClean="0"/>
              <a:t>analyze the below features </a:t>
            </a:r>
            <a:r>
              <a:rPr lang="en-US" sz="2400" b="1" dirty="0" smtClean="0"/>
              <a:t>which have less impact on response</a:t>
            </a:r>
            <a:r>
              <a:rPr lang="en-US" sz="2400" b="1" dirty="0" smtClean="0"/>
              <a:t>.</a:t>
            </a:r>
            <a:endParaRPr lang="en-US" sz="2400" b="1" dirty="0" smtClean="0"/>
          </a:p>
        </p:txBody>
      </p:sp>
      <p:sp>
        <p:nvSpPr>
          <p:cNvPr id="4" name="TextBox 3"/>
          <p:cNvSpPr txBox="1"/>
          <p:nvPr/>
        </p:nvSpPr>
        <p:spPr>
          <a:xfrm>
            <a:off x="1447800" y="2286000"/>
            <a:ext cx="5867400" cy="2523768"/>
          </a:xfrm>
          <a:prstGeom prst="rect">
            <a:avLst/>
          </a:prstGeom>
          <a:noFill/>
        </p:spPr>
        <p:txBody>
          <a:bodyPr wrap="square" rtlCol="0">
            <a:spAutoFit/>
          </a:bodyPr>
          <a:lstStyle/>
          <a:p>
            <a:pPr lvl="3">
              <a:buFont typeface="Arial" pitchFamily="34" charset="0"/>
              <a:buChar char="•"/>
            </a:pPr>
            <a:r>
              <a:rPr lang="en-US" sz="2000" b="1" dirty="0" smtClean="0"/>
              <a:t>Accomodation_Type</a:t>
            </a:r>
            <a:endParaRPr lang="en-US" sz="2000" b="1" dirty="0" smtClean="0"/>
          </a:p>
          <a:p>
            <a:pPr lvl="3">
              <a:buFont typeface="Arial" pitchFamily="34" charset="0"/>
              <a:buChar char="•"/>
            </a:pPr>
            <a:r>
              <a:rPr lang="en-US" sz="2000" b="1" dirty="0" smtClean="0"/>
              <a:t>Reco_Insurance_Type</a:t>
            </a:r>
            <a:endParaRPr lang="en-US" sz="2000" b="1" dirty="0" smtClean="0"/>
          </a:p>
          <a:p>
            <a:pPr lvl="3">
              <a:buFont typeface="Arial" pitchFamily="34" charset="0"/>
              <a:buChar char="•"/>
            </a:pPr>
            <a:r>
              <a:rPr lang="en-US" sz="2000" b="1" dirty="0" smtClean="0"/>
              <a:t>Holding_Policy_Duration</a:t>
            </a:r>
            <a:endParaRPr lang="en-US" sz="2000" b="1" dirty="0" smtClean="0"/>
          </a:p>
          <a:p>
            <a:pPr lvl="3">
              <a:buFont typeface="Arial" pitchFamily="34" charset="0"/>
              <a:buChar char="•"/>
            </a:pPr>
            <a:r>
              <a:rPr lang="en-US" sz="2000" b="1" dirty="0" smtClean="0"/>
              <a:t>Holding_Policy_Type</a:t>
            </a:r>
            <a:endParaRPr lang="en-US" sz="2000" b="1" dirty="0" smtClean="0"/>
          </a:p>
          <a:p>
            <a:pPr lvl="3">
              <a:buFont typeface="Arial" pitchFamily="34" charset="0"/>
              <a:buChar char="•"/>
            </a:pPr>
            <a:r>
              <a:rPr lang="en-US" sz="2000" b="1" dirty="0" smtClean="0"/>
              <a:t>Is_Spouse</a:t>
            </a:r>
          </a:p>
          <a:p>
            <a:pPr lvl="3">
              <a:buFont typeface="Arial" pitchFamily="34" charset="0"/>
              <a:buChar char="•"/>
            </a:pPr>
            <a:r>
              <a:rPr lang="en-US" sz="2000" b="1" dirty="0" smtClean="0"/>
              <a:t>Upper_Age</a:t>
            </a:r>
          </a:p>
          <a:p>
            <a:pPr lvl="3">
              <a:buFont typeface="Arial" pitchFamily="34" charset="0"/>
              <a:buChar char="•"/>
            </a:pPr>
            <a:r>
              <a:rPr lang="en-US" sz="2000" b="1" dirty="0" smtClean="0"/>
              <a:t>Lower_Age</a:t>
            </a:r>
            <a:endParaRPr lang="en-US" sz="2000" b="1"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685801" y="1295400"/>
            <a:ext cx="3962400" cy="2776259"/>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572000" y="1219200"/>
            <a:ext cx="3962400" cy="284096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85800" y="4114800"/>
            <a:ext cx="3740727" cy="2743200"/>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4800600" y="4022918"/>
            <a:ext cx="3743325" cy="2835081"/>
          </a:xfrm>
          <a:prstGeom prst="rect">
            <a:avLst/>
          </a:prstGeom>
          <a:noFill/>
          <a:ln w="9525">
            <a:noFill/>
            <a:miter lim="800000"/>
            <a:headEnd/>
            <a:tailEnd/>
          </a:ln>
        </p:spPr>
      </p:pic>
      <p:sp>
        <p:nvSpPr>
          <p:cNvPr id="13" name="TextBox 12"/>
          <p:cNvSpPr txBox="1"/>
          <p:nvPr/>
        </p:nvSpPr>
        <p:spPr>
          <a:xfrm>
            <a:off x="990600" y="304800"/>
            <a:ext cx="7239000" cy="923330"/>
          </a:xfrm>
          <a:prstGeom prst="rect">
            <a:avLst/>
          </a:prstGeom>
          <a:noFill/>
        </p:spPr>
        <p:txBody>
          <a:bodyPr wrap="square" rtlCol="0">
            <a:spAutoFit/>
          </a:bodyPr>
          <a:lstStyle/>
          <a:p>
            <a:r>
              <a:rPr lang="en-US" b="1" dirty="0" smtClean="0"/>
              <a:t>Less dependency on target- </a:t>
            </a:r>
            <a:r>
              <a:rPr lang="en-US" b="1" dirty="0" smtClean="0"/>
              <a:t>Accomodation_Type, Reco_Insurance_Type,  Holding_Policy_Duration, Holding_Policy_Type</a:t>
            </a:r>
            <a:endParaRPr lang="en-US" b="1"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533400"/>
            <a:ext cx="7772400" cy="369332"/>
          </a:xfrm>
          <a:prstGeom prst="rect">
            <a:avLst/>
          </a:prstGeom>
          <a:noFill/>
        </p:spPr>
        <p:txBody>
          <a:bodyPr wrap="square" rtlCol="0">
            <a:spAutoFit/>
          </a:bodyPr>
          <a:lstStyle/>
          <a:p>
            <a:r>
              <a:rPr lang="en-US" b="1" dirty="0" smtClean="0"/>
              <a:t>Less</a:t>
            </a:r>
            <a:r>
              <a:rPr lang="en-US" b="1" dirty="0" smtClean="0"/>
              <a:t> </a:t>
            </a:r>
            <a:r>
              <a:rPr lang="en-US" b="1" dirty="0" smtClean="0"/>
              <a:t>dependency on target- </a:t>
            </a:r>
            <a:r>
              <a:rPr lang="en-US" b="1" dirty="0" smtClean="0"/>
              <a:t>Is_Spouse, Upper_Age, Lower_Age</a:t>
            </a:r>
            <a:endParaRPr lang="en-US" b="1" dirty="0"/>
          </a:p>
        </p:txBody>
      </p:sp>
      <p:pic>
        <p:nvPicPr>
          <p:cNvPr id="6145" name="Picture 1"/>
          <p:cNvPicPr>
            <a:picLocks noChangeAspect="1" noChangeArrowheads="1"/>
          </p:cNvPicPr>
          <p:nvPr/>
        </p:nvPicPr>
        <p:blipFill>
          <a:blip r:embed="rId2" cstate="print"/>
          <a:srcRect/>
          <a:stretch>
            <a:fillRect/>
          </a:stretch>
        </p:blipFill>
        <p:spPr bwMode="auto">
          <a:xfrm>
            <a:off x="533400" y="1371601"/>
            <a:ext cx="4133850" cy="24384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4800600" y="1143001"/>
            <a:ext cx="3800475" cy="27432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1143000" y="3962400"/>
            <a:ext cx="6934200" cy="273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2691</TotalTime>
  <Words>740</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Fraud Vehicle Insurance Claim</vt:lpstr>
      <vt:lpstr>Problem Statement</vt:lpstr>
      <vt:lpstr>Customer data-overview</vt:lpstr>
      <vt:lpstr>Slide 4</vt:lpstr>
      <vt:lpstr>City_Code, Reco_Policy_Cat</vt:lpstr>
      <vt:lpstr>Health Indicator, Reco_Policy_Premium</vt:lpstr>
      <vt:lpstr>Slide 7</vt:lpstr>
      <vt:lpstr>Slide 8</vt:lpstr>
      <vt:lpstr>Slide 9</vt:lpstr>
      <vt:lpstr>Slide 10</vt:lpstr>
      <vt:lpstr>Feature Engineering</vt:lpstr>
      <vt:lpstr>Modelling and Tuning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Vehicle Insurance Claim</dc:title>
  <dc:creator>ADMIN</dc:creator>
  <cp:lastModifiedBy>ADMIN</cp:lastModifiedBy>
  <cp:revision>69</cp:revision>
  <dcterms:created xsi:type="dcterms:W3CDTF">2021-01-28T07:20:42Z</dcterms:created>
  <dcterms:modified xsi:type="dcterms:W3CDTF">2021-02-28T16:37:19Z</dcterms:modified>
</cp:coreProperties>
</file>