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0B66-8CBF-4965-A343-B979AD9FAB8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21C8-5689-4C60-B202-0AE21EFF1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400"/>
          </a:xfrm>
        </p:spPr>
        <p:txBody>
          <a:bodyPr>
            <a:normAutofit/>
          </a:bodyPr>
          <a:lstStyle/>
          <a:p>
            <a:r>
              <a:rPr lang="en-US" b="1" dirty="0" smtClean="0"/>
              <a:t>Fraud Vehicle Insurance Claim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6324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Incident_type, Umbrella_limit and Capital-gains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74945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6576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‘Vehicle Theft’ and ‘Parked Car’ incident types have only 8-9 percent fraud claims.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Percentage of people under 1lakh umbrella limit is very high and fraudulent claim is less in this category compared to other categories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the capital-gains increase, percentage of fraudulent claim decreases.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43482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718" y="3505201"/>
            <a:ext cx="442003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412358"/>
            <a:ext cx="3886200" cy="21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Step2:To analyze the below features which does not impact a fraudulent claim.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327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age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months_as_customer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policy_number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policy_bind_date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policy_state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policy_csl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policy_deductable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policy_annual_premium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insured_sex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insured_education_level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insured_relationship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capital-loss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incident_date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incident_city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905000"/>
            <a:ext cx="327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incident_location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incident_hour_of_the_day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number_of_vehicles_involved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property_damage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bodily_injuries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witnesses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police_report_available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total_claim_amount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injury_claim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property_claim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auto_make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auto_year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fraud_reported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381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5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43400"/>
            <a:ext cx="3857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191000"/>
            <a:ext cx="39528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33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years_as_customer, age, policy_state,  policy_annual_premium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33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policy_deductable, insured_sex, insured_education_level, insured_relationship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38957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47800"/>
            <a:ext cx="38195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3771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1" y="4114800"/>
            <a:ext cx="3428999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33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capital-loss, incident_date, incident_city, incident_hour_of_the_day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42767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6861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14799"/>
            <a:ext cx="3505200" cy="246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114800"/>
            <a:ext cx="38481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33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capital-loss, incident_date, incident_city, incident_hour_of_the_day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42767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6861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14799"/>
            <a:ext cx="3505200" cy="246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114800"/>
            <a:ext cx="38481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33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number_of_vehicles_involved, property_damage, </a:t>
            </a:r>
            <a:r>
              <a:rPr lang="en-US" b="1" dirty="0" smtClean="0"/>
              <a:t>witnesses, </a:t>
            </a:r>
            <a:r>
              <a:rPr lang="en-US" b="1" dirty="0" err="1" smtClean="0"/>
              <a:t>police_report_available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323423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8908" y="1447799"/>
            <a:ext cx="4181692" cy="25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37719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14800"/>
            <a:ext cx="42272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33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dependency on target- </a:t>
            </a:r>
            <a:r>
              <a:rPr lang="en-US" b="1" dirty="0" smtClean="0"/>
              <a:t>property_claim</a:t>
            </a:r>
            <a:r>
              <a:rPr lang="en-US" b="1" dirty="0" smtClean="0"/>
              <a:t>, injury_claim, </a:t>
            </a:r>
            <a:r>
              <a:rPr lang="en-US" b="1" dirty="0" err="1" smtClean="0"/>
              <a:t>auto_make</a:t>
            </a:r>
            <a:r>
              <a:rPr lang="en-US" b="1" dirty="0" smtClean="0"/>
              <a:t>, auto_year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0386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038600"/>
            <a:ext cx="42672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546" y="1524000"/>
            <a:ext cx="42399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Given a list of customer policy details with claim data, the problem is to identify potentially fraudulent vehicle insurance claims.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Customer data-overview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months_as_customer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months the customer is with the company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the customer in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policy_number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 number of the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policy_state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in US where the policy was initiated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policy_annual_premium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premium paid for the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umbrella_limit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 Limit covered under insurance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insured_zip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 of the insured 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insured_sex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 of the insured person(Male/Female)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insured_education_level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level of the insured person(high school/Masters/</a:t>
                      </a:r>
                      <a:r>
                        <a:rPr lang="en-US" dirty="0" err="1" smtClean="0"/>
                        <a:t>Phd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insured_occupation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 of the insured person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insured_hobbies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Hobbies of the insured person(Reading/Hiking/skydiving)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insured_relationship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with insured person(self/spouse/child)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Customer data-overview(contd..)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65200"/>
          <a:ext cx="82296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capital-gains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Gain incurred by the insurance company through the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capital-loss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 incurred by the insurance company through the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when incident happened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incident(Single vehicle/Multi vehicle)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collision(Front/Rear/Side)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incident_severity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of the accident(Major/Minor)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authorities_contacted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Authorities informed about the incident(Police/Fire/Ambulance)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in US where the incident happened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incident_city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in Us where the incident happened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incident_location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/ address where the incident happened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incident_hour_of_the_day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which the incident happened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number_of_vehicles_involved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vehicles involved in the incident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Customer data-overview(contd..)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652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property_damage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there a property damage(Yes/No)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bodily_injuries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bodily injuries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witnesses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witnesses of the incident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police_report_available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there a police report available(Yes/No)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total_claim_amount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insurance amount claimed by the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injury_claim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claimed for injury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property_claim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claimed for property damage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vehicle_claim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claimed for vehicle damage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auto_make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make of the vehicle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auto_model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model of the vehicle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of vehicle make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fraud_reported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there a fraudulent claim reported(Yes/No)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Step1:To analyze the below features on which a fraudulent claim is based 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362200"/>
            <a:ext cx="5867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incident_severity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incident_state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insured_zip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insured_hobbies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insured_occupation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authorities_contacted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auto_model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vehicle_claim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collision_type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incident_type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umbrella_limit</a:t>
            </a:r>
          </a:p>
          <a:p>
            <a:pPr lvl="3">
              <a:buFont typeface="Arial" pitchFamily="34" charset="0"/>
              <a:buChar char="•"/>
            </a:pPr>
            <a:r>
              <a:rPr lang="en-US" sz="2000" b="1" dirty="0" smtClean="0"/>
              <a:t>capital-gains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Incident_severity, Incident_state and Insured_zip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676399"/>
            <a:ext cx="4114799" cy="209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038600"/>
            <a:ext cx="4114800" cy="238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1"/>
            <a:ext cx="3733800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53000" y="3962400"/>
            <a:ext cx="381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Maximum and minimum fraud claims</a:t>
            </a:r>
          </a:p>
          <a:p>
            <a:r>
              <a:rPr lang="en-US" sz="1600" b="1" dirty="0" smtClean="0"/>
              <a:t>incident_severity:</a:t>
            </a:r>
          </a:p>
          <a:p>
            <a:r>
              <a:rPr lang="en-US" sz="1600" dirty="0" smtClean="0"/>
              <a:t>Major Damage - 60 percent</a:t>
            </a:r>
          </a:p>
          <a:p>
            <a:r>
              <a:rPr lang="en-US" sz="1600" dirty="0" smtClean="0"/>
              <a:t>Trivial Damage - 6 percent</a:t>
            </a:r>
          </a:p>
          <a:p>
            <a:r>
              <a:rPr lang="en-US" sz="1600" b="1" dirty="0" smtClean="0"/>
              <a:t>zipcode:</a:t>
            </a:r>
          </a:p>
          <a:p>
            <a:r>
              <a:rPr lang="en-US" sz="1600" dirty="0" smtClean="0"/>
              <a:t>Starting with 47 – 33 percent</a:t>
            </a:r>
          </a:p>
          <a:p>
            <a:r>
              <a:rPr lang="en-US" sz="1600" dirty="0" smtClean="0"/>
              <a:t>Starting with 43 – 17 percent</a:t>
            </a:r>
          </a:p>
          <a:p>
            <a:r>
              <a:rPr lang="en-US" sz="1600" b="1" dirty="0" smtClean="0"/>
              <a:t>incident_state:</a:t>
            </a:r>
          </a:p>
          <a:p>
            <a:r>
              <a:rPr lang="en-US" sz="1600" dirty="0" smtClean="0"/>
              <a:t>OH – 43 percent</a:t>
            </a:r>
          </a:p>
          <a:p>
            <a:r>
              <a:rPr lang="en-US" sz="1600" dirty="0" smtClean="0"/>
              <a:t>WV – 17 percent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Insured_hobbies, Insured_occupation and Authorities_contacted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74945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799"/>
            <a:ext cx="3886200" cy="260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3838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524000"/>
            <a:ext cx="4180799" cy="208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38862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obbies chess and cross fit has larger number of fraud claims compared to non-fraud claims.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‘exec-managerial’ in insured_occupation has the highest fraud claim percentage of 36 percent.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‘None’ category in authorities_contacted has very less fraud claim of 6 percent.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Auto_model, Vehicle_claim and Collision_type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74945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40386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RSX and 3-series auto_model categories have very less percentage of fraud claims compared to other models.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Percentage of people with fraud claim increases with vehicle_claim amount.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the collision_type is ‘Missing’ fraud claim percentage is very less-6 percent.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43434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7337" y="1524000"/>
            <a:ext cx="36314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629</Words>
  <Application>Microsoft Office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Fraud Vehicle Insurance Claim</vt:lpstr>
      <vt:lpstr>Problem Statement</vt:lpstr>
      <vt:lpstr>Customer data-overview</vt:lpstr>
      <vt:lpstr>Customer data-overview(contd..)</vt:lpstr>
      <vt:lpstr>Customer data-overview(contd..)</vt:lpstr>
      <vt:lpstr>Slide 6</vt:lpstr>
      <vt:lpstr>Incident_severity, Incident_state and Insured_zip</vt:lpstr>
      <vt:lpstr>Insured_hobbies, Insured_occupation and Authorities_contacted</vt:lpstr>
      <vt:lpstr>Auto_model, Vehicle_claim and Collision_type</vt:lpstr>
      <vt:lpstr>Incident_type, Umbrella_limit and Capital-gains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Vehicle Insurance Claim</dc:title>
  <dc:creator>ADMIN</dc:creator>
  <cp:lastModifiedBy>ADMIN</cp:lastModifiedBy>
  <cp:revision>66</cp:revision>
  <dcterms:created xsi:type="dcterms:W3CDTF">2021-01-28T07:20:42Z</dcterms:created>
  <dcterms:modified xsi:type="dcterms:W3CDTF">2021-02-01T07:04:32Z</dcterms:modified>
</cp:coreProperties>
</file>