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DDB1-EC22-4026-B86D-3F165EE16F7F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31EF-BE6D-445C-B9E0-C81572D1AE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124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331EF-BE6D-445C-B9E0-C81572D1AE2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559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73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2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96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46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26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06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43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3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04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67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25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0A34-10C6-4AF2-BDED-64AEADB53483}" type="datetimeFigureOut">
              <a:rPr lang="en-NZ" smtClean="0"/>
              <a:t>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7008-99DE-45ED-83CD-48147384DB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64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Bank Personal Loan Modelling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5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2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sz="1800" dirty="0" smtClean="0"/>
              <a:t>Income, Family, Education, CCAvg, CDAccount are the features identified as related to personal loan.       </a:t>
            </a:r>
          </a:p>
          <a:p>
            <a:r>
              <a:rPr lang="en-NZ" sz="1800" dirty="0" smtClean="0"/>
              <a:t>Age</a:t>
            </a:r>
            <a:r>
              <a:rPr lang="en-NZ" sz="1800" dirty="0" smtClean="0"/>
              <a:t>,  Zip code, Mortgage, Online, Securities are the features which do not affect personal loan.</a:t>
            </a:r>
          </a:p>
          <a:p>
            <a:r>
              <a:rPr lang="en-NZ" sz="1800" dirty="0" smtClean="0"/>
              <a:t>Income </a:t>
            </a:r>
            <a:r>
              <a:rPr lang="en-NZ" sz="1800" dirty="0" smtClean="0"/>
              <a:t>and CCAvg features have a slight positive correlation. Other features are independent of each other</a:t>
            </a:r>
            <a:r>
              <a:rPr lang="en-NZ" sz="1800" dirty="0" smtClean="0"/>
              <a:t>.</a:t>
            </a:r>
          </a:p>
          <a:p>
            <a:r>
              <a:rPr lang="en-NZ" sz="1800" dirty="0" smtClean="0"/>
              <a:t>100 percent people with income greater than 115 and with family size  greater than 2 or in education greater than 1 category have opted for personal loan. </a:t>
            </a:r>
          </a:p>
          <a:p>
            <a:r>
              <a:rPr lang="en-NZ" sz="1800" dirty="0" smtClean="0"/>
              <a:t>Also in CCAvg greater than 5 and CDAccount 1 category </a:t>
            </a:r>
            <a:r>
              <a:rPr lang="en-NZ" sz="1800" dirty="0"/>
              <a:t> </a:t>
            </a:r>
            <a:r>
              <a:rPr lang="en-NZ" sz="1800" dirty="0" smtClean="0"/>
              <a:t>47 to 50 percent of people have opted for personal loan. </a:t>
            </a:r>
          </a:p>
          <a:p>
            <a:r>
              <a:rPr lang="en-NZ" sz="1800" dirty="0" smtClean="0"/>
              <a:t>Below is the best category of people to be targeted.</a:t>
            </a:r>
          </a:p>
          <a:p>
            <a:pPr marL="0" indent="0">
              <a:buNone/>
            </a:pPr>
            <a:r>
              <a:rPr lang="en-NZ" sz="1800" dirty="0" smtClean="0"/>
              <a:t>                        1. Income greater than 100</a:t>
            </a:r>
          </a:p>
          <a:p>
            <a:pPr marL="0" indent="0">
              <a:buNone/>
            </a:pPr>
            <a:r>
              <a:rPr lang="en-NZ" sz="1800" dirty="0" smtClean="0"/>
              <a:t>                        2. Family greater than 2</a:t>
            </a:r>
          </a:p>
          <a:p>
            <a:pPr marL="0" indent="0">
              <a:buNone/>
            </a:pPr>
            <a:r>
              <a:rPr lang="en-NZ" sz="1800" dirty="0" smtClean="0"/>
              <a:t>                        3. Education greater than 1</a:t>
            </a:r>
          </a:p>
          <a:p>
            <a:pPr marL="0" indent="0">
              <a:buNone/>
            </a:pPr>
            <a:r>
              <a:rPr lang="en-NZ" sz="1800" dirty="0" smtClean="0"/>
              <a:t>                        4. CCAvg greater than 5</a:t>
            </a:r>
          </a:p>
          <a:p>
            <a:pPr marL="0" indent="0">
              <a:buNone/>
            </a:pPr>
            <a:r>
              <a:rPr lang="en-NZ" sz="1800" dirty="0" smtClean="0"/>
              <a:t>                        5. CDAccount equal to 1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4993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 statement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Banks don’t have any prescription that easily helps them to identify potential customers who are willing to take personal loans so that the institution’s revenue is increased from new customers.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0528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should we do?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/>
              <a:t>Given the customer data, we analyse the data by doing exploratory data analysis.</a:t>
            </a:r>
          </a:p>
          <a:p>
            <a:pPr marL="0" indent="0">
              <a:buNone/>
            </a:pPr>
            <a:r>
              <a:rPr lang="en-NZ" sz="2400" dirty="0" smtClean="0"/>
              <a:t>Then we should be able to understand who the potential customers are to target for personal loan.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9246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Customer data - overview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44161"/>
              </p:ext>
            </p:extLst>
          </p:nvPr>
        </p:nvGraphicFramePr>
        <p:xfrm>
          <a:off x="289560" y="663915"/>
          <a:ext cx="8702040" cy="596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680"/>
                <a:gridCol w="2900680"/>
                <a:gridCol w="2900680"/>
              </a:tblGrid>
              <a:tr h="296435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Columns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Description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Data Range</a:t>
                      </a:r>
                      <a:endParaRPr lang="en-NZ" sz="1400" dirty="0"/>
                    </a:p>
                  </a:txBody>
                  <a:tcPr/>
                </a:tc>
              </a:tr>
              <a:tr h="296435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1-5000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6435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Customer's age in completed 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23-67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6435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#years of professional experience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0-43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689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Annual income of the customer ($000)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8-224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6435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ZIP Code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 Address ZIP code.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Starting in the range(91-96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6435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Family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Family size of the customer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4272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Avg. spending on credit cards per month ($000)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0-10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0498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 Level. 1: Undergrad; 2: Graduate; 3: Advanced/Professional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689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Mortgage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 of house mortgage if any. ($000)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0-635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0498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Loan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Did this customer accept the personal loan offered in the last campaign?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4272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Securities Account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Does the customer have a securities account with the bank?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0498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 Account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Does the customer have a certificate of deposit (CD) account with the bank?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4272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Does the customer use internet banking facilities?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4272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CreditCard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Does the customer use a credit card issued by </a:t>
                      </a:r>
                      <a:r>
                        <a:rPr lang="en-N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Universal Bank</a:t>
                      </a:r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en-N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600" dirty="0" smtClean="0"/>
              <a:t>Income &gt;115k and family&gt;2 defaults to personal loan</a:t>
            </a:r>
            <a:endParaRPr lang="en-NZ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7800"/>
            <a:ext cx="3810000" cy="205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857625" cy="212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68362"/>
            <a:ext cx="38576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3429000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Insights: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sz="1600" dirty="0" smtClean="0"/>
              <a:t>In each income range above 100 there are around 20-50 percent of people opting for personal loan. Below 100 income range we have only 1-5 percent of people opting for personal loan.</a:t>
            </a:r>
            <a:endParaRPr lang="en-NZ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NZ" sz="1600" dirty="0" smtClean="0"/>
              <a:t>Family count 3 and 4 has </a:t>
            </a:r>
            <a:r>
              <a:rPr lang="en-NZ" sz="1600" dirty="0" smtClean="0"/>
              <a:t>10 to 15 percent </a:t>
            </a:r>
            <a:r>
              <a:rPr lang="en-NZ" sz="1600" dirty="0" smtClean="0"/>
              <a:t>of people opting for personal </a:t>
            </a:r>
            <a:r>
              <a:rPr lang="en-NZ" sz="1600" dirty="0" smtClean="0"/>
              <a:t>loan whereas other two categories have onl</a:t>
            </a:r>
            <a:r>
              <a:rPr lang="en-NZ" sz="1600" dirty="0" smtClean="0"/>
              <a:t>y 7-8 percent.</a:t>
            </a:r>
            <a:endParaRPr lang="en-NZ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NZ" sz="1600" dirty="0" smtClean="0"/>
              <a:t>100 percent of people with </a:t>
            </a:r>
            <a:r>
              <a:rPr lang="en-NZ" sz="1600" dirty="0" smtClean="0"/>
              <a:t>income  greater than </a:t>
            </a:r>
            <a:r>
              <a:rPr lang="en-NZ" sz="1600" dirty="0" smtClean="0"/>
              <a:t>115 and </a:t>
            </a:r>
            <a:r>
              <a:rPr lang="en-NZ" sz="1600" dirty="0" smtClean="0"/>
              <a:t>with family size </a:t>
            </a:r>
            <a:r>
              <a:rPr lang="en-NZ" sz="1600" dirty="0" smtClean="0"/>
              <a:t> 3 </a:t>
            </a:r>
            <a:r>
              <a:rPr lang="en-NZ" sz="1600" dirty="0" smtClean="0"/>
              <a:t>or 4 have opted for personal loan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8053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NZ" sz="3600" dirty="0" smtClean="0"/>
              <a:t>Income &gt; 115k and Education &gt;1 defaults to personal loan</a:t>
            </a:r>
            <a:endParaRPr lang="en-NZ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Insights: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/>
              <a:t>Education 2 and 3 category has </a:t>
            </a:r>
            <a:r>
              <a:rPr lang="en-NZ" dirty="0" smtClean="0"/>
              <a:t>13 to 15 percent of </a:t>
            </a:r>
            <a:r>
              <a:rPr lang="en-NZ" dirty="0"/>
              <a:t>people opting for </a:t>
            </a:r>
            <a:r>
              <a:rPr lang="en-NZ" dirty="0" smtClean="0"/>
              <a:t>personal </a:t>
            </a:r>
            <a:r>
              <a:rPr lang="en-NZ" dirty="0" smtClean="0"/>
              <a:t>loan. Whereas Education 1 category has only 4 percent of people  opting for personal loan.</a:t>
            </a:r>
            <a:endParaRPr lang="en-NZ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100 percent people  with </a:t>
            </a:r>
            <a:r>
              <a:rPr lang="en-NZ" dirty="0"/>
              <a:t>income  greater than </a:t>
            </a:r>
            <a:r>
              <a:rPr lang="en-NZ" dirty="0" smtClean="0"/>
              <a:t>115 </a:t>
            </a:r>
            <a:r>
              <a:rPr lang="en-NZ" dirty="0"/>
              <a:t>and </a:t>
            </a:r>
            <a:r>
              <a:rPr lang="en-NZ" dirty="0" smtClean="0"/>
              <a:t>in education 2 and 3 category have </a:t>
            </a:r>
            <a:r>
              <a:rPr lang="en-NZ" dirty="0"/>
              <a:t>opted for personal loan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Education is associated with personal loan.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6350"/>
            <a:ext cx="37719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399"/>
            <a:ext cx="3962400" cy="26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9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600" dirty="0" smtClean="0"/>
              <a:t>CCAvg&gt;5 or CDAccount</a:t>
            </a:r>
            <a:r>
              <a:rPr lang="en-NZ" sz="3600" dirty="0" smtClean="0"/>
              <a:t>=1 , around 50 percent opted for personal loan</a:t>
            </a:r>
            <a:endParaRPr lang="en-NZ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0" y="1447800"/>
            <a:ext cx="5257800" cy="568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b="1" dirty="0" smtClean="0"/>
              <a:t>Insights:</a:t>
            </a:r>
          </a:p>
          <a:p>
            <a:pPr marL="285750" indent="-285750"/>
            <a:r>
              <a:rPr lang="en-NZ" sz="1800" dirty="0" smtClean="0"/>
              <a:t>In case of CCAvg greater than 5 we can see that the </a:t>
            </a:r>
            <a:r>
              <a:rPr lang="en-NZ" sz="1800" dirty="0" smtClean="0"/>
              <a:t>proportion of </a:t>
            </a:r>
            <a:r>
              <a:rPr lang="en-NZ" sz="1800" dirty="0" smtClean="0"/>
              <a:t>people opting for personal loan is </a:t>
            </a:r>
            <a:r>
              <a:rPr lang="en-NZ" sz="1800" dirty="0" smtClean="0"/>
              <a:t>around 45 to 50 percent. Whereas in less than 5 category it is just 4-10 percent.</a:t>
            </a:r>
            <a:endParaRPr lang="en-NZ" sz="1800" dirty="0" smtClean="0"/>
          </a:p>
          <a:p>
            <a:pPr marL="285750" indent="-285750"/>
            <a:r>
              <a:rPr lang="en-NZ" sz="1800" dirty="0" smtClean="0"/>
              <a:t>CDAccount 1 category has </a:t>
            </a:r>
            <a:r>
              <a:rPr lang="en-NZ" sz="1800" dirty="0" smtClean="0"/>
              <a:t>around 47 percent of people opting </a:t>
            </a:r>
            <a:r>
              <a:rPr lang="en-NZ" sz="1800" dirty="0" smtClean="0"/>
              <a:t>for personal </a:t>
            </a:r>
            <a:r>
              <a:rPr lang="en-NZ" sz="1800" dirty="0" smtClean="0"/>
              <a:t>loan. Whereas in CDAccount 0 it is just 7 percent.</a:t>
            </a:r>
            <a:endParaRPr lang="en-NZ" sz="1800" dirty="0" smtClean="0"/>
          </a:p>
          <a:p>
            <a:pPr marL="285750" indent="-285750"/>
            <a:r>
              <a:rPr lang="en-NZ" sz="1800" dirty="0" smtClean="0"/>
              <a:t>Both CCAvg and CDAccount has some effect on personal loan.</a:t>
            </a:r>
          </a:p>
          <a:p>
            <a:pPr marL="285750" indent="-285750"/>
            <a:r>
              <a:rPr lang="en-NZ" sz="1800" dirty="0" smtClean="0"/>
              <a:t>In CCAvg above 5 category, all people are with income greater than </a:t>
            </a:r>
            <a:r>
              <a:rPr lang="en-NZ" sz="1800" dirty="0" smtClean="0"/>
              <a:t>77</a:t>
            </a:r>
            <a:r>
              <a:rPr lang="en-NZ" sz="1800" dirty="0" smtClean="0"/>
              <a:t>k</a:t>
            </a:r>
            <a:r>
              <a:rPr lang="en-NZ" sz="1800" dirty="0" smtClean="0"/>
              <a:t>.</a:t>
            </a:r>
          </a:p>
          <a:p>
            <a:pPr marL="285750" indent="-285750"/>
            <a:endParaRPr lang="en-NZ" sz="1800" dirty="0" smtClean="0"/>
          </a:p>
          <a:p>
            <a:pPr marL="285750" indent="-285750"/>
            <a:endParaRPr lang="en-NZ" sz="1800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49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600" dirty="0" smtClean="0"/>
              <a:t>Age-negligible impact on personal loan</a:t>
            </a:r>
            <a:endParaRPr lang="en-NZ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267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Insights: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In all age groups </a:t>
            </a:r>
            <a:r>
              <a:rPr lang="en-NZ" dirty="0" smtClean="0"/>
              <a:t>around 8 to 10 percent </a:t>
            </a:r>
            <a:r>
              <a:rPr lang="en-NZ" dirty="0" smtClean="0"/>
              <a:t>of </a:t>
            </a:r>
            <a:r>
              <a:rPr lang="en-NZ" dirty="0" smtClean="0"/>
              <a:t>people have opted for personal loan. The effect of age on personal loan is negligent.</a:t>
            </a:r>
            <a:endParaRPr lang="en-NZ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447800"/>
            <a:ext cx="4029075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24000"/>
            <a:ext cx="38576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2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600" dirty="0" smtClean="0"/>
              <a:t>Mortgage</a:t>
            </a:r>
            <a:r>
              <a:rPr lang="en-NZ" sz="3600" dirty="0" smtClean="0"/>
              <a:t>, </a:t>
            </a:r>
            <a:r>
              <a:rPr lang="en-NZ" sz="3600" dirty="0" smtClean="0"/>
              <a:t>Zipcode – trivial impact on personal loan</a:t>
            </a:r>
            <a:endParaRPr lang="en-NZ" sz="3600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1475028"/>
            <a:ext cx="4975860" cy="242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636148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Insights: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Mortgage values greater than 300 seems to have </a:t>
            </a:r>
            <a:r>
              <a:rPr lang="en-NZ" dirty="0" smtClean="0"/>
              <a:t>40 to 60 percent of </a:t>
            </a:r>
            <a:r>
              <a:rPr lang="en-NZ" dirty="0" smtClean="0"/>
              <a:t>people opting for personal loan. But as the number of people in this range is very less, we can neglect this.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Like age column, </a:t>
            </a:r>
            <a:r>
              <a:rPr lang="en-NZ" dirty="0" smtClean="0"/>
              <a:t>7.5 to 10 percent of </a:t>
            </a:r>
            <a:r>
              <a:rPr lang="en-NZ" dirty="0" smtClean="0"/>
              <a:t>people are opting for personal loan across all zip codes. So this has negligible effect on personal loan.</a:t>
            </a:r>
          </a:p>
          <a:p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98306"/>
            <a:ext cx="4572000" cy="27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5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6347</TotalTime>
  <Words>773</Words>
  <Application>Microsoft Office PowerPoint</Application>
  <PresentationFormat>On-screen Show (4:3)</PresentationFormat>
  <Paragraphs>89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Bank Personal Loan Modelling</vt:lpstr>
      <vt:lpstr>Problem statement</vt:lpstr>
      <vt:lpstr>What should we do?</vt:lpstr>
      <vt:lpstr>Customer data - overview</vt:lpstr>
      <vt:lpstr>Income &gt;115k and family&gt;2 defaults to personal loan</vt:lpstr>
      <vt:lpstr>Income &gt; 115k and Education &gt;1 defaults to personal loan</vt:lpstr>
      <vt:lpstr>CCAvg&gt;5 or CDAccount=1 , around 50 percent opted for personal loan</vt:lpstr>
      <vt:lpstr>Age-negligible impact on personal loan</vt:lpstr>
      <vt:lpstr>Mortgage, Zipcode – trivial impact on personal loan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Personal Loan Modelling</dc:title>
  <dc:creator>OEM</dc:creator>
  <cp:lastModifiedBy>OEM</cp:lastModifiedBy>
  <cp:revision>44</cp:revision>
  <dcterms:created xsi:type="dcterms:W3CDTF">2020-10-20T14:05:18Z</dcterms:created>
  <dcterms:modified xsi:type="dcterms:W3CDTF">2020-11-04T08:57:01Z</dcterms:modified>
</cp:coreProperties>
</file>