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3" r:id="rId2"/>
    <p:sldId id="274" r:id="rId3"/>
    <p:sldId id="276" r:id="rId4"/>
    <p:sldId id="277" r:id="rId5"/>
    <p:sldId id="266" r:id="rId6"/>
    <p:sldId id="270" r:id="rId7"/>
  </p:sldIdLst>
  <p:sldSz cx="9144000" cy="6858000" type="screen4x3"/>
  <p:notesSz cx="7162800" cy="9448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95" autoAdjust="0"/>
  </p:normalViewPr>
  <p:slideViewPr>
    <p:cSldViewPr>
      <p:cViewPr varScale="1">
        <p:scale>
          <a:sx n="72" d="100"/>
          <a:sy n="72" d="100"/>
        </p:scale>
        <p:origin x="-110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03563" cy="4730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57651" y="1"/>
            <a:ext cx="3103563" cy="473075"/>
          </a:xfrm>
          <a:prstGeom prst="rect">
            <a:avLst/>
          </a:prstGeom>
        </p:spPr>
        <p:txBody>
          <a:bodyPr vert="horz" lIns="91440" tIns="45720" rIns="91440" bIns="45720" rtlCol="0"/>
          <a:lstStyle>
            <a:lvl1pPr algn="r">
              <a:defRPr sz="1200"/>
            </a:lvl1pPr>
          </a:lstStyle>
          <a:p>
            <a:fld id="{474BB2A1-B09D-4451-9CEB-2526FBF6FE9E}" type="datetimeFigureOut">
              <a:rPr lang="en-US" smtClean="0"/>
              <a:t>5/20/2010</a:t>
            </a:fld>
            <a:endParaRPr lang="en-US"/>
          </a:p>
        </p:txBody>
      </p:sp>
      <p:sp>
        <p:nvSpPr>
          <p:cNvPr id="4" name="Slide Image Placeholder 3"/>
          <p:cNvSpPr>
            <a:spLocks noGrp="1" noRot="1" noChangeAspect="1"/>
          </p:cNvSpPr>
          <p:nvPr>
            <p:ph type="sldImg" idx="2"/>
          </p:nvPr>
        </p:nvSpPr>
        <p:spPr>
          <a:xfrm>
            <a:off x="1219200" y="708025"/>
            <a:ext cx="4724400" cy="35433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5964" y="4487864"/>
            <a:ext cx="5730875" cy="42529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974138"/>
            <a:ext cx="3103563" cy="4730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57651" y="8974138"/>
            <a:ext cx="3103563" cy="473075"/>
          </a:xfrm>
          <a:prstGeom prst="rect">
            <a:avLst/>
          </a:prstGeom>
        </p:spPr>
        <p:txBody>
          <a:bodyPr vert="horz" lIns="91440" tIns="45720" rIns="91440" bIns="45720" rtlCol="0" anchor="b"/>
          <a:lstStyle>
            <a:lvl1pPr algn="r">
              <a:defRPr sz="1200"/>
            </a:lvl1pPr>
          </a:lstStyle>
          <a:p>
            <a:fld id="{E231FB6F-4AEB-4839-AF73-2DB5EBD28E8A}" type="slidenum">
              <a:rPr lang="en-US" smtClean="0"/>
              <a:t>‹#›</a:t>
            </a:fld>
            <a:endParaRPr lang="en-US"/>
          </a:p>
        </p:txBody>
      </p:sp>
    </p:spTree>
    <p:extLst>
      <p:ext uri="{BB962C8B-B14F-4D97-AF65-F5344CB8AC3E}">
        <p14:creationId xmlns:p14="http://schemas.microsoft.com/office/powerpoint/2010/main" val="4122670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989CDE-1C07-4AA8-8DAB-66ADDC7A4485}" type="datetimeFigureOut">
              <a:rPr lang="en-US" smtClean="0"/>
              <a:t>5/20/2010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94BEF-04E4-4087-BE4F-AD837CBEAC5F}" type="slidenum">
              <a:rPr lang="en-US" smtClean="0"/>
              <a:t>‹#›</a:t>
            </a:fld>
            <a:endParaRPr lang="en-US"/>
          </a:p>
        </p:txBody>
      </p:sp>
    </p:spTree>
    <p:extLst>
      <p:ext uri="{BB962C8B-B14F-4D97-AF65-F5344CB8AC3E}">
        <p14:creationId xmlns:p14="http://schemas.microsoft.com/office/powerpoint/2010/main" val="232571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989CDE-1C07-4AA8-8DAB-66ADDC7A4485}" type="datetimeFigureOut">
              <a:rPr lang="en-US" smtClean="0"/>
              <a:t>5/20/2010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94BEF-04E4-4087-BE4F-AD837CBEAC5F}" type="slidenum">
              <a:rPr lang="en-US" smtClean="0"/>
              <a:t>‹#›</a:t>
            </a:fld>
            <a:endParaRPr lang="en-US"/>
          </a:p>
        </p:txBody>
      </p:sp>
    </p:spTree>
    <p:extLst>
      <p:ext uri="{BB962C8B-B14F-4D97-AF65-F5344CB8AC3E}">
        <p14:creationId xmlns:p14="http://schemas.microsoft.com/office/powerpoint/2010/main" val="1931149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989CDE-1C07-4AA8-8DAB-66ADDC7A4485}" type="datetimeFigureOut">
              <a:rPr lang="en-US" smtClean="0"/>
              <a:t>5/20/2010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94BEF-04E4-4087-BE4F-AD837CBEAC5F}" type="slidenum">
              <a:rPr lang="en-US" smtClean="0"/>
              <a:t>‹#›</a:t>
            </a:fld>
            <a:endParaRPr lang="en-US"/>
          </a:p>
        </p:txBody>
      </p:sp>
    </p:spTree>
    <p:extLst>
      <p:ext uri="{BB962C8B-B14F-4D97-AF65-F5344CB8AC3E}">
        <p14:creationId xmlns:p14="http://schemas.microsoft.com/office/powerpoint/2010/main" val="367982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989CDE-1C07-4AA8-8DAB-66ADDC7A4485}" type="datetimeFigureOut">
              <a:rPr lang="en-US" smtClean="0"/>
              <a:t>5/20/2010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94BEF-04E4-4087-BE4F-AD837CBEAC5F}" type="slidenum">
              <a:rPr lang="en-US" smtClean="0"/>
              <a:t>‹#›</a:t>
            </a:fld>
            <a:endParaRPr lang="en-US"/>
          </a:p>
        </p:txBody>
      </p:sp>
    </p:spTree>
    <p:extLst>
      <p:ext uri="{BB962C8B-B14F-4D97-AF65-F5344CB8AC3E}">
        <p14:creationId xmlns:p14="http://schemas.microsoft.com/office/powerpoint/2010/main" val="3568628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989CDE-1C07-4AA8-8DAB-66ADDC7A4485}" type="datetimeFigureOut">
              <a:rPr lang="en-US" smtClean="0"/>
              <a:t>5/20/2010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94BEF-04E4-4087-BE4F-AD837CBEAC5F}" type="slidenum">
              <a:rPr lang="en-US" smtClean="0"/>
              <a:t>‹#›</a:t>
            </a:fld>
            <a:endParaRPr lang="en-US"/>
          </a:p>
        </p:txBody>
      </p:sp>
    </p:spTree>
    <p:extLst>
      <p:ext uri="{BB962C8B-B14F-4D97-AF65-F5344CB8AC3E}">
        <p14:creationId xmlns:p14="http://schemas.microsoft.com/office/powerpoint/2010/main" val="1097644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989CDE-1C07-4AA8-8DAB-66ADDC7A4485}" type="datetimeFigureOut">
              <a:rPr lang="en-US" smtClean="0"/>
              <a:t>5/20/2010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94BEF-04E4-4087-BE4F-AD837CBEAC5F}" type="slidenum">
              <a:rPr lang="en-US" smtClean="0"/>
              <a:t>‹#›</a:t>
            </a:fld>
            <a:endParaRPr lang="en-US"/>
          </a:p>
        </p:txBody>
      </p:sp>
    </p:spTree>
    <p:extLst>
      <p:ext uri="{BB962C8B-B14F-4D97-AF65-F5344CB8AC3E}">
        <p14:creationId xmlns:p14="http://schemas.microsoft.com/office/powerpoint/2010/main" val="384957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989CDE-1C07-4AA8-8DAB-66ADDC7A4485}" type="datetimeFigureOut">
              <a:rPr lang="en-US" smtClean="0"/>
              <a:t>5/20/2010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794BEF-04E4-4087-BE4F-AD837CBEAC5F}" type="slidenum">
              <a:rPr lang="en-US" smtClean="0"/>
              <a:t>‹#›</a:t>
            </a:fld>
            <a:endParaRPr lang="en-US"/>
          </a:p>
        </p:txBody>
      </p:sp>
    </p:spTree>
    <p:extLst>
      <p:ext uri="{BB962C8B-B14F-4D97-AF65-F5344CB8AC3E}">
        <p14:creationId xmlns:p14="http://schemas.microsoft.com/office/powerpoint/2010/main" val="2569008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989CDE-1C07-4AA8-8DAB-66ADDC7A4485}" type="datetimeFigureOut">
              <a:rPr lang="en-US" smtClean="0"/>
              <a:t>5/20/2010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794BEF-04E4-4087-BE4F-AD837CBEAC5F}" type="slidenum">
              <a:rPr lang="en-US" smtClean="0"/>
              <a:t>‹#›</a:t>
            </a:fld>
            <a:endParaRPr lang="en-US"/>
          </a:p>
        </p:txBody>
      </p:sp>
    </p:spTree>
    <p:extLst>
      <p:ext uri="{BB962C8B-B14F-4D97-AF65-F5344CB8AC3E}">
        <p14:creationId xmlns:p14="http://schemas.microsoft.com/office/powerpoint/2010/main" val="3912221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989CDE-1C07-4AA8-8DAB-66ADDC7A4485}" type="datetimeFigureOut">
              <a:rPr lang="en-US" smtClean="0"/>
              <a:t>5/20/2010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794BEF-04E4-4087-BE4F-AD837CBEAC5F}" type="slidenum">
              <a:rPr lang="en-US" smtClean="0"/>
              <a:t>‹#›</a:t>
            </a:fld>
            <a:endParaRPr lang="en-US"/>
          </a:p>
        </p:txBody>
      </p:sp>
    </p:spTree>
    <p:extLst>
      <p:ext uri="{BB962C8B-B14F-4D97-AF65-F5344CB8AC3E}">
        <p14:creationId xmlns:p14="http://schemas.microsoft.com/office/powerpoint/2010/main" val="7445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989CDE-1C07-4AA8-8DAB-66ADDC7A4485}" type="datetimeFigureOut">
              <a:rPr lang="en-US" smtClean="0"/>
              <a:t>5/20/2010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94BEF-04E4-4087-BE4F-AD837CBEAC5F}" type="slidenum">
              <a:rPr lang="en-US" smtClean="0"/>
              <a:t>‹#›</a:t>
            </a:fld>
            <a:endParaRPr lang="en-US"/>
          </a:p>
        </p:txBody>
      </p:sp>
    </p:spTree>
    <p:extLst>
      <p:ext uri="{BB962C8B-B14F-4D97-AF65-F5344CB8AC3E}">
        <p14:creationId xmlns:p14="http://schemas.microsoft.com/office/powerpoint/2010/main" val="2255052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989CDE-1C07-4AA8-8DAB-66ADDC7A4485}" type="datetimeFigureOut">
              <a:rPr lang="en-US" smtClean="0"/>
              <a:t>5/20/2010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94BEF-04E4-4087-BE4F-AD837CBEAC5F}" type="slidenum">
              <a:rPr lang="en-US" smtClean="0"/>
              <a:t>‹#›</a:t>
            </a:fld>
            <a:endParaRPr lang="en-US"/>
          </a:p>
        </p:txBody>
      </p:sp>
    </p:spTree>
    <p:extLst>
      <p:ext uri="{BB962C8B-B14F-4D97-AF65-F5344CB8AC3E}">
        <p14:creationId xmlns:p14="http://schemas.microsoft.com/office/powerpoint/2010/main" val="645448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989CDE-1C07-4AA8-8DAB-66ADDC7A4485}" type="datetimeFigureOut">
              <a:rPr lang="en-US" smtClean="0"/>
              <a:t>5/20/2010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794BEF-04E4-4087-BE4F-AD837CBEAC5F}" type="slidenum">
              <a:rPr lang="en-US" smtClean="0"/>
              <a:t>‹#›</a:t>
            </a:fld>
            <a:endParaRPr lang="en-US"/>
          </a:p>
        </p:txBody>
      </p:sp>
    </p:spTree>
    <p:extLst>
      <p:ext uri="{BB962C8B-B14F-4D97-AF65-F5344CB8AC3E}">
        <p14:creationId xmlns:p14="http://schemas.microsoft.com/office/powerpoint/2010/main" val="3290294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Quick Guide to Drawing Value Diagrams (for your friends)</a:t>
            </a:r>
            <a:endParaRPr lang="en-US" dirty="0"/>
          </a:p>
        </p:txBody>
      </p:sp>
      <p:sp>
        <p:nvSpPr>
          <p:cNvPr id="3" name="Rectangle 2"/>
          <p:cNvSpPr/>
          <p:nvPr/>
        </p:nvSpPr>
        <p:spPr>
          <a:xfrm>
            <a:off x="838200" y="1219200"/>
            <a:ext cx="7848600" cy="5632311"/>
          </a:xfrm>
          <a:prstGeom prst="rect">
            <a:avLst/>
          </a:prstGeom>
        </p:spPr>
        <p:txBody>
          <a:bodyPr wrap="square">
            <a:spAutoFit/>
          </a:bodyPr>
          <a:lstStyle/>
          <a:p>
            <a:r>
              <a:rPr lang="en-US" dirty="0" smtClean="0"/>
              <a:t>The following questions might help you draw personal value diagrams for your friends with the decision being “how should I lead my life?”</a:t>
            </a:r>
          </a:p>
          <a:p>
            <a:pPr marL="342900" indent="-342900">
              <a:buAutoNum type="arabicPeriod"/>
            </a:pPr>
            <a:r>
              <a:rPr lang="en-US" b="1" dirty="0" smtClean="0"/>
              <a:t>Identity/Intrinsic: </a:t>
            </a:r>
            <a:r>
              <a:rPr lang="en-US" dirty="0" smtClean="0"/>
              <a:t>What is a source of value to you that is so important that you cannot separate from yourself? </a:t>
            </a:r>
            <a:endParaRPr lang="en-US" dirty="0"/>
          </a:p>
          <a:p>
            <a:pPr marL="800100" lvl="1" indent="-342900">
              <a:buFont typeface="+mj-lt"/>
              <a:buAutoNum type="alphaLcParenR"/>
            </a:pPr>
            <a:r>
              <a:rPr lang="en-US" dirty="0" smtClean="0"/>
              <a:t>If this is really an intrinsic/identity value, your friend </a:t>
            </a:r>
            <a:r>
              <a:rPr lang="en-US" b="1" dirty="0" smtClean="0"/>
              <a:t>should not </a:t>
            </a:r>
            <a:r>
              <a:rPr lang="en-US" dirty="0" smtClean="0"/>
              <a:t>be able to explain why it is important</a:t>
            </a:r>
          </a:p>
          <a:p>
            <a:pPr marL="800100" lvl="1" indent="-342900">
              <a:buFont typeface="+mj-lt"/>
              <a:buAutoNum type="alphaLcParenR"/>
            </a:pPr>
            <a:r>
              <a:rPr lang="en-US" dirty="0" smtClean="0"/>
              <a:t>Be sure to question a source of value if it sounds like it is a means-to-an-end and not an end-in-itself (prudential), or if it is some ideological fulfillment (systemic) </a:t>
            </a:r>
          </a:p>
          <a:p>
            <a:pPr marL="342900" indent="-342900">
              <a:buAutoNum type="arabicPeriod"/>
            </a:pPr>
            <a:r>
              <a:rPr lang="en-US" b="1" dirty="0" smtClean="0"/>
              <a:t>Prudential: </a:t>
            </a:r>
            <a:r>
              <a:rPr lang="en-US" dirty="0" smtClean="0"/>
              <a:t>What are sources of value that I’ve found helpful for my own growth? </a:t>
            </a:r>
          </a:p>
          <a:p>
            <a:pPr marL="800100" lvl="1" indent="-342900">
              <a:buFont typeface="+mj-lt"/>
              <a:buAutoNum type="alphaLcParenR"/>
            </a:pPr>
            <a:r>
              <a:rPr lang="en-US" dirty="0" smtClean="0"/>
              <a:t>Be sure to ask why these are helpful, and trace out their connection ultimately to an underlying intrinsic/identity value</a:t>
            </a:r>
          </a:p>
          <a:p>
            <a:pPr marL="800100" lvl="1" indent="-342900">
              <a:buFont typeface="+mj-lt"/>
              <a:buAutoNum type="alphaLcParenR"/>
            </a:pPr>
            <a:r>
              <a:rPr lang="en-US" dirty="0" smtClean="0"/>
              <a:t>Try to see how the values connect to each other</a:t>
            </a:r>
          </a:p>
          <a:p>
            <a:pPr marL="342900" indent="-342900">
              <a:buFont typeface="+mj-lt"/>
              <a:buAutoNum type="arabicPeriod"/>
            </a:pPr>
            <a:r>
              <a:rPr lang="en-US" b="1" dirty="0" smtClean="0"/>
              <a:t>Systemic: </a:t>
            </a:r>
            <a:r>
              <a:rPr lang="en-US" dirty="0" smtClean="0"/>
              <a:t>Are there any rules that you live by?</a:t>
            </a:r>
          </a:p>
          <a:p>
            <a:pPr marL="800100" lvl="1" indent="-342900">
              <a:buFont typeface="+mj-lt"/>
              <a:buAutoNum type="alphaLcParenR"/>
            </a:pPr>
            <a:r>
              <a:rPr lang="en-US" dirty="0" smtClean="0"/>
              <a:t>Be sure to find the connection with an underlying prudential value</a:t>
            </a:r>
          </a:p>
          <a:p>
            <a:pPr marL="800100" lvl="1" indent="-342900">
              <a:buFont typeface="+mj-lt"/>
              <a:buAutoNum type="alphaLcParenR"/>
            </a:pPr>
            <a:r>
              <a:rPr lang="en-US" dirty="0" smtClean="0"/>
              <a:t>Rules could be ethical principles, or religious laws, or practices that are clearly defined (black-and-white, we know when they’ve been met)</a:t>
            </a:r>
          </a:p>
          <a:p>
            <a:pPr marL="800100" lvl="1" indent="-342900">
              <a:buFont typeface="+mj-lt"/>
              <a:buAutoNum type="alphaLcParenR"/>
            </a:pPr>
            <a:r>
              <a:rPr lang="en-US" dirty="0" smtClean="0"/>
              <a:t>It is not necessary that systemic values should be in the diagram. Put it in only if they are really central to the person you are helping</a:t>
            </a:r>
            <a:endParaRPr lang="en-US" dirty="0"/>
          </a:p>
        </p:txBody>
      </p:sp>
      <p:sp>
        <p:nvSpPr>
          <p:cNvPr id="4" name="Line 14"/>
          <p:cNvSpPr>
            <a:spLocks noChangeShapeType="1"/>
          </p:cNvSpPr>
          <p:nvPr/>
        </p:nvSpPr>
        <p:spPr bwMode="auto">
          <a:xfrm>
            <a:off x="381000" y="4543720"/>
            <a:ext cx="457200" cy="0"/>
          </a:xfrm>
          <a:prstGeom prst="line">
            <a:avLst/>
          </a:prstGeom>
          <a:noFill/>
          <a:ln w="50800" cmpd="dbl">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Line 15"/>
          <p:cNvSpPr>
            <a:spLocks noChangeShapeType="1"/>
          </p:cNvSpPr>
          <p:nvPr/>
        </p:nvSpPr>
        <p:spPr bwMode="auto">
          <a:xfrm>
            <a:off x="419100" y="2895600"/>
            <a:ext cx="647700" cy="0"/>
          </a:xfrm>
          <a:prstGeom prst="line">
            <a:avLst/>
          </a:prstGeom>
          <a:noFill/>
          <a:ln w="101600" cmpd="tri">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21"/>
          <p:cNvSpPr>
            <a:spLocks noChangeShapeType="1"/>
          </p:cNvSpPr>
          <p:nvPr/>
        </p:nvSpPr>
        <p:spPr bwMode="auto">
          <a:xfrm>
            <a:off x="419100" y="5867400"/>
            <a:ext cx="457200"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06746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Quick Guide to Drawing Value Diagrams (as Researcher)</a:t>
            </a:r>
            <a:endParaRPr lang="en-US" dirty="0"/>
          </a:p>
        </p:txBody>
      </p:sp>
      <p:sp>
        <p:nvSpPr>
          <p:cNvPr id="3" name="Rectangle 2"/>
          <p:cNvSpPr/>
          <p:nvPr/>
        </p:nvSpPr>
        <p:spPr>
          <a:xfrm>
            <a:off x="1524000" y="1600200"/>
            <a:ext cx="6934200" cy="4247317"/>
          </a:xfrm>
          <a:prstGeom prst="rect">
            <a:avLst/>
          </a:prstGeom>
        </p:spPr>
        <p:txBody>
          <a:bodyPr wrap="square">
            <a:spAutoFit/>
          </a:bodyPr>
          <a:lstStyle/>
          <a:p>
            <a:pPr marL="342900" indent="-342900">
              <a:buAutoNum type="arabicPeriod"/>
            </a:pPr>
            <a:r>
              <a:rPr lang="en-US" dirty="0"/>
              <a:t>Establish Decision Context</a:t>
            </a:r>
          </a:p>
          <a:p>
            <a:pPr marL="342900" indent="-342900">
              <a:buAutoNum type="arabicPeriod"/>
            </a:pPr>
            <a:r>
              <a:rPr lang="en-US" dirty="0"/>
              <a:t>Elicit sources of value using different methods</a:t>
            </a:r>
          </a:p>
          <a:p>
            <a:pPr marL="800100" lvl="1" indent="-342900">
              <a:buFont typeface="+mj-lt"/>
              <a:buAutoNum type="alphaLcParenR"/>
            </a:pPr>
            <a:r>
              <a:rPr lang="en-US" dirty="0"/>
              <a:t>Iterative Questioning</a:t>
            </a:r>
          </a:p>
          <a:p>
            <a:pPr marL="800100" lvl="1" indent="-342900">
              <a:buFont typeface="+mj-lt"/>
              <a:buAutoNum type="alphaLcParenR"/>
            </a:pPr>
            <a:r>
              <a:rPr lang="en-US" dirty="0"/>
              <a:t>Axiological </a:t>
            </a:r>
            <a:r>
              <a:rPr lang="en-US" dirty="0" smtClean="0"/>
              <a:t>Questions</a:t>
            </a:r>
          </a:p>
          <a:p>
            <a:pPr marL="800100" lvl="1" indent="-342900">
              <a:buFont typeface="+mj-lt"/>
              <a:buAutoNum type="alphaLcParenR"/>
            </a:pPr>
            <a:r>
              <a:rPr lang="en-US" dirty="0" smtClean="0"/>
              <a:t>Ethnography </a:t>
            </a:r>
            <a:r>
              <a:rPr lang="en-US" dirty="0"/>
              <a:t>(long-term, for richer value diagrams)</a:t>
            </a:r>
          </a:p>
          <a:p>
            <a:pPr marL="342900" indent="-342900">
              <a:buFont typeface="+mj-lt"/>
              <a:buAutoNum type="arabicPeriod"/>
            </a:pPr>
            <a:r>
              <a:rPr lang="en-US" dirty="0"/>
              <a:t>Use Axiological categories to lay out diagram in real time</a:t>
            </a:r>
          </a:p>
          <a:p>
            <a:pPr marL="342900" indent="-342900">
              <a:buFont typeface="+mj-lt"/>
              <a:buAutoNum type="arabicPeriod"/>
            </a:pPr>
            <a:r>
              <a:rPr lang="en-US" dirty="0"/>
              <a:t>Each arrow is a discussion</a:t>
            </a:r>
          </a:p>
          <a:p>
            <a:pPr marL="800100" lvl="1" indent="-342900">
              <a:buFont typeface="+mj-lt"/>
              <a:buAutoNum type="alphaLcParenR"/>
            </a:pPr>
            <a:r>
              <a:rPr lang="en-US" dirty="0"/>
              <a:t>Establish enough clarity on each distinction to be able to draw the arrows</a:t>
            </a:r>
          </a:p>
          <a:p>
            <a:pPr marL="800100" lvl="1" indent="-342900">
              <a:buFont typeface="+mj-lt"/>
              <a:buAutoNum type="alphaLcParenR"/>
            </a:pPr>
            <a:r>
              <a:rPr lang="en-US" dirty="0"/>
              <a:t>Some nodes may have multiple arrows (identity and prudential)</a:t>
            </a:r>
          </a:p>
          <a:p>
            <a:pPr marL="342900" indent="-342900">
              <a:buFont typeface="+mj-lt"/>
              <a:buAutoNum type="arabicPeriod"/>
            </a:pPr>
            <a:r>
              <a:rPr lang="en-US" dirty="0"/>
              <a:t>Triangulate</a:t>
            </a:r>
          </a:p>
          <a:p>
            <a:pPr marL="800100" lvl="1" indent="-342900">
              <a:buFont typeface="+mj-lt"/>
              <a:buAutoNum type="alphaLcParenR"/>
            </a:pPr>
            <a:r>
              <a:rPr lang="en-US" dirty="0"/>
              <a:t>With published sources of value</a:t>
            </a:r>
          </a:p>
          <a:p>
            <a:pPr marL="800100" lvl="1" indent="-342900">
              <a:buFont typeface="+mj-lt"/>
              <a:buAutoNum type="alphaLcParenR"/>
            </a:pPr>
            <a:r>
              <a:rPr lang="en-US" dirty="0"/>
              <a:t>With ethnographic analysis</a:t>
            </a:r>
          </a:p>
          <a:p>
            <a:pPr marL="800100" lvl="1" indent="-342900">
              <a:buFont typeface="+mj-lt"/>
              <a:buAutoNum type="alphaLcParenR"/>
            </a:pPr>
            <a:r>
              <a:rPr lang="en-US" dirty="0"/>
              <a:t>With other members in the same group</a:t>
            </a:r>
          </a:p>
          <a:p>
            <a:pPr marL="800100" lvl="1" indent="-342900">
              <a:buFont typeface="+mj-lt"/>
              <a:buAutoNum type="alphaLcParenR"/>
            </a:pPr>
            <a:r>
              <a:rPr lang="en-US" dirty="0"/>
              <a:t>Over time, going back to same decision maker</a:t>
            </a:r>
          </a:p>
        </p:txBody>
      </p:sp>
    </p:spTree>
    <p:extLst>
      <p:ext uri="{BB962C8B-B14F-4D97-AF65-F5344CB8AC3E}">
        <p14:creationId xmlns:p14="http://schemas.microsoft.com/office/powerpoint/2010/main" val="1885073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304800"/>
            <a:ext cx="8153400" cy="2308324"/>
          </a:xfrm>
          <a:prstGeom prst="rect">
            <a:avLst/>
          </a:prstGeom>
          <a:noFill/>
        </p:spPr>
        <p:txBody>
          <a:bodyPr wrap="square" rtlCol="0">
            <a:spAutoFit/>
          </a:bodyPr>
          <a:lstStyle/>
          <a:p>
            <a:r>
              <a:rPr lang="en-US" b="1" dirty="0" smtClean="0"/>
              <a:t>Distinctions</a:t>
            </a:r>
          </a:p>
          <a:p>
            <a:r>
              <a:rPr lang="en-US" u="sng" dirty="0" smtClean="0"/>
              <a:t>Ethnographic Analysis</a:t>
            </a:r>
          </a:p>
          <a:p>
            <a:r>
              <a:rPr lang="en-US" dirty="0" smtClean="0"/>
              <a:t>A process of inductive inquiry where the hypothesis emerges at the end, and not at the beginning. The best question is induced from the answers we have found. This method is particularly suited for studies that aim to explicate human culture.</a:t>
            </a:r>
          </a:p>
          <a:p>
            <a:endParaRPr lang="en-US" dirty="0"/>
          </a:p>
          <a:p>
            <a:r>
              <a:rPr lang="en-US" u="sng" dirty="0" smtClean="0"/>
              <a:t>Value Diagrams</a:t>
            </a:r>
          </a:p>
          <a:p>
            <a:r>
              <a:rPr lang="en-US" dirty="0" smtClean="0"/>
              <a:t>Used to tell value stories</a:t>
            </a:r>
            <a:endParaRPr lang="en-US" dirty="0"/>
          </a:p>
        </p:txBody>
      </p:sp>
      <p:sp>
        <p:nvSpPr>
          <p:cNvPr id="6" name="Line 14"/>
          <p:cNvSpPr>
            <a:spLocks noChangeShapeType="1"/>
          </p:cNvSpPr>
          <p:nvPr/>
        </p:nvSpPr>
        <p:spPr bwMode="auto">
          <a:xfrm>
            <a:off x="762000" y="3197780"/>
            <a:ext cx="457200" cy="0"/>
          </a:xfrm>
          <a:prstGeom prst="line">
            <a:avLst/>
          </a:prstGeom>
          <a:noFill/>
          <a:ln w="50800" cmpd="dbl">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15"/>
          <p:cNvSpPr>
            <a:spLocks noChangeShapeType="1"/>
          </p:cNvSpPr>
          <p:nvPr/>
        </p:nvSpPr>
        <p:spPr bwMode="auto">
          <a:xfrm>
            <a:off x="762000" y="3578780"/>
            <a:ext cx="457200" cy="0"/>
          </a:xfrm>
          <a:prstGeom prst="line">
            <a:avLst/>
          </a:prstGeom>
          <a:noFill/>
          <a:ln w="101600" cmpd="tri">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16"/>
          <p:cNvSpPr txBox="1">
            <a:spLocks noChangeArrowheads="1"/>
          </p:cNvSpPr>
          <p:nvPr/>
        </p:nvSpPr>
        <p:spPr bwMode="auto">
          <a:xfrm>
            <a:off x="1219200" y="3016805"/>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dirty="0" smtClean="0"/>
              <a:t>Prudential Value</a:t>
            </a:r>
            <a:endParaRPr lang="en-US" dirty="0"/>
          </a:p>
        </p:txBody>
      </p:sp>
      <p:sp>
        <p:nvSpPr>
          <p:cNvPr id="9" name="Text Box 17"/>
          <p:cNvSpPr txBox="1">
            <a:spLocks noChangeArrowheads="1"/>
          </p:cNvSpPr>
          <p:nvPr/>
        </p:nvSpPr>
        <p:spPr bwMode="auto">
          <a:xfrm>
            <a:off x="1219200" y="3440668"/>
            <a:ext cx="236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smtClean="0"/>
              <a:t>Identity</a:t>
            </a:r>
            <a:endParaRPr lang="en-US" dirty="0"/>
          </a:p>
        </p:txBody>
      </p:sp>
      <p:sp>
        <p:nvSpPr>
          <p:cNvPr id="10" name="Line 21"/>
          <p:cNvSpPr>
            <a:spLocks noChangeShapeType="1"/>
          </p:cNvSpPr>
          <p:nvPr/>
        </p:nvSpPr>
        <p:spPr bwMode="auto">
          <a:xfrm>
            <a:off x="762000" y="2816780"/>
            <a:ext cx="457200"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22"/>
          <p:cNvSpPr txBox="1">
            <a:spLocks noChangeArrowheads="1"/>
          </p:cNvSpPr>
          <p:nvPr/>
        </p:nvSpPr>
        <p:spPr bwMode="auto">
          <a:xfrm>
            <a:off x="1143000" y="2664380"/>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dirty="0" smtClean="0"/>
              <a:t> Systemic Value</a:t>
            </a:r>
            <a:endParaRPr lang="en-US" dirty="0"/>
          </a:p>
        </p:txBody>
      </p:sp>
      <p:sp>
        <p:nvSpPr>
          <p:cNvPr id="13" name="Rectangle 12"/>
          <p:cNvSpPr/>
          <p:nvPr/>
        </p:nvSpPr>
        <p:spPr>
          <a:xfrm>
            <a:off x="4114800" y="1947108"/>
            <a:ext cx="4572000" cy="2308324"/>
          </a:xfrm>
          <a:prstGeom prst="rect">
            <a:avLst/>
          </a:prstGeom>
        </p:spPr>
        <p:txBody>
          <a:bodyPr>
            <a:spAutoFit/>
          </a:bodyPr>
          <a:lstStyle/>
          <a:p>
            <a:r>
              <a:rPr lang="en-US" u="sng" dirty="0" smtClean="0"/>
              <a:t>Constrained Value Diagrams</a:t>
            </a:r>
          </a:p>
          <a:p>
            <a:r>
              <a:rPr lang="en-US" dirty="0" smtClean="0"/>
              <a:t>Have at least one systemic node in it</a:t>
            </a:r>
          </a:p>
          <a:p>
            <a:endParaRPr lang="en-US" dirty="0"/>
          </a:p>
          <a:p>
            <a:r>
              <a:rPr lang="en-US" u="sng" dirty="0" smtClean="0"/>
              <a:t>Canonical Value Diagrams</a:t>
            </a:r>
          </a:p>
          <a:p>
            <a:r>
              <a:rPr lang="en-US" dirty="0" smtClean="0"/>
              <a:t>Only the intrinsic value goes into the ultimate value node. Prudential values go into intrinsic values. Systemic values go into prudential values.</a:t>
            </a:r>
            <a:endParaRPr lang="en-US" dirty="0"/>
          </a:p>
        </p:txBody>
      </p:sp>
      <p:sp>
        <p:nvSpPr>
          <p:cNvPr id="2" name="Oval 1"/>
          <p:cNvSpPr/>
          <p:nvPr/>
        </p:nvSpPr>
        <p:spPr>
          <a:xfrm>
            <a:off x="4181349" y="43434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02190" y="43434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844789" y="5197213"/>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2" idx="6"/>
            <a:endCxn id="14" idx="2"/>
          </p:cNvCxnSpPr>
          <p:nvPr/>
        </p:nvCxnSpPr>
        <p:spPr>
          <a:xfrm>
            <a:off x="5095749" y="4648200"/>
            <a:ext cx="806441" cy="0"/>
          </a:xfrm>
          <a:prstGeom prst="straightConnector1">
            <a:avLst/>
          </a:prstGeom>
          <a:noFill/>
          <a:ln w="19050">
            <a:solidFill>
              <a:schemeClr val="tx1"/>
            </a:solidFill>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a:stCxn id="14" idx="4"/>
            <a:endCxn id="15" idx="7"/>
          </p:cNvCxnSpPr>
          <p:nvPr/>
        </p:nvCxnSpPr>
        <p:spPr>
          <a:xfrm>
            <a:off x="6359390" y="4953000"/>
            <a:ext cx="265888" cy="333487"/>
          </a:xfrm>
          <a:prstGeom prst="straightConnector1">
            <a:avLst/>
          </a:prstGeom>
          <a:noFill/>
          <a:ln w="50800" cmpd="dbl">
            <a:solidFill>
              <a:schemeClr val="tx1"/>
            </a:solidFill>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Hexagon 30"/>
          <p:cNvSpPr/>
          <p:nvPr/>
        </p:nvSpPr>
        <p:spPr>
          <a:xfrm>
            <a:off x="7743699" y="5273413"/>
            <a:ext cx="1104900" cy="533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a:t>
            </a:r>
            <a:endParaRPr lang="en-US" dirty="0"/>
          </a:p>
        </p:txBody>
      </p:sp>
      <p:cxnSp>
        <p:nvCxnSpPr>
          <p:cNvPr id="33" name="Straight Arrow Connector 32"/>
          <p:cNvCxnSpPr>
            <a:stCxn id="15" idx="6"/>
            <a:endCxn id="31" idx="3"/>
          </p:cNvCxnSpPr>
          <p:nvPr/>
        </p:nvCxnSpPr>
        <p:spPr>
          <a:xfrm>
            <a:off x="6759189" y="5502013"/>
            <a:ext cx="984510" cy="38100"/>
          </a:xfrm>
          <a:prstGeom prst="straightConnector1">
            <a:avLst/>
          </a:prstGeom>
          <a:noFill/>
          <a:ln w="101600" cmpd="tri">
            <a:solidFill>
              <a:schemeClr val="tx1"/>
            </a:solidFill>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Hexagon 40"/>
          <p:cNvSpPr/>
          <p:nvPr/>
        </p:nvSpPr>
        <p:spPr>
          <a:xfrm>
            <a:off x="1076871" y="5235313"/>
            <a:ext cx="1104900" cy="533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a:t>
            </a:r>
            <a:endParaRPr lang="en-US" dirty="0"/>
          </a:p>
        </p:txBody>
      </p:sp>
      <p:sp>
        <p:nvSpPr>
          <p:cNvPr id="42" name="Oval 41"/>
          <p:cNvSpPr/>
          <p:nvPr/>
        </p:nvSpPr>
        <p:spPr>
          <a:xfrm>
            <a:off x="381000" y="4054311"/>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497766" y="40386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731892" y="4814943"/>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a:stCxn id="42" idx="4"/>
            <a:endCxn id="41" idx="4"/>
          </p:cNvCxnSpPr>
          <p:nvPr/>
        </p:nvCxnSpPr>
        <p:spPr>
          <a:xfrm>
            <a:off x="838200" y="4663911"/>
            <a:ext cx="372021" cy="571402"/>
          </a:xfrm>
          <a:prstGeom prst="straightConnector1">
            <a:avLst/>
          </a:prstGeom>
          <a:noFill/>
          <a:ln w="19050">
            <a:solidFill>
              <a:schemeClr val="tx1"/>
            </a:solidFill>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Arrow Connector 48"/>
          <p:cNvCxnSpPr>
            <a:stCxn id="43" idx="4"/>
            <a:endCxn id="41" idx="5"/>
          </p:cNvCxnSpPr>
          <p:nvPr/>
        </p:nvCxnSpPr>
        <p:spPr>
          <a:xfrm>
            <a:off x="1954966" y="4648200"/>
            <a:ext cx="93455" cy="587113"/>
          </a:xfrm>
          <a:prstGeom prst="straightConnector1">
            <a:avLst/>
          </a:prstGeom>
          <a:noFill/>
          <a:ln w="50800" cmpd="dbl">
            <a:solidFill>
              <a:schemeClr val="tx1"/>
            </a:solidFill>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p:cNvCxnSpPr>
            <a:stCxn id="44" idx="2"/>
            <a:endCxn id="41" idx="0"/>
          </p:cNvCxnSpPr>
          <p:nvPr/>
        </p:nvCxnSpPr>
        <p:spPr>
          <a:xfrm flipH="1">
            <a:off x="2181771" y="5119743"/>
            <a:ext cx="550121" cy="382270"/>
          </a:xfrm>
          <a:prstGeom prst="straightConnector1">
            <a:avLst/>
          </a:prstGeom>
          <a:noFill/>
          <a:ln w="101600" cmpd="tri">
            <a:solidFill>
              <a:schemeClr val="tx1"/>
            </a:solidFill>
            <a:round/>
            <a:headE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Box 55"/>
          <p:cNvSpPr txBox="1"/>
          <p:nvPr/>
        </p:nvSpPr>
        <p:spPr>
          <a:xfrm>
            <a:off x="324749" y="5867400"/>
            <a:ext cx="4171051" cy="646331"/>
          </a:xfrm>
          <a:prstGeom prst="rect">
            <a:avLst/>
          </a:prstGeom>
          <a:noFill/>
        </p:spPr>
        <p:txBody>
          <a:bodyPr wrap="square" rtlCol="0">
            <a:spAutoFit/>
          </a:bodyPr>
          <a:lstStyle/>
          <a:p>
            <a:r>
              <a:rPr lang="en-US" dirty="0" smtClean="0"/>
              <a:t>Constrained Value Diagram (non-canonical)</a:t>
            </a:r>
            <a:endParaRPr lang="en-US" dirty="0"/>
          </a:p>
        </p:txBody>
      </p:sp>
      <p:sp>
        <p:nvSpPr>
          <p:cNvPr id="57" name="TextBox 56"/>
          <p:cNvSpPr txBox="1"/>
          <p:nvPr/>
        </p:nvSpPr>
        <p:spPr>
          <a:xfrm>
            <a:off x="4191000" y="5943600"/>
            <a:ext cx="4038600" cy="369332"/>
          </a:xfrm>
          <a:prstGeom prst="rect">
            <a:avLst/>
          </a:prstGeom>
          <a:noFill/>
        </p:spPr>
        <p:txBody>
          <a:bodyPr wrap="square" rtlCol="0">
            <a:spAutoFit/>
          </a:bodyPr>
          <a:lstStyle/>
          <a:p>
            <a:r>
              <a:rPr lang="en-US" dirty="0" smtClean="0"/>
              <a:t>Constrained Value Diagram (canonical)</a:t>
            </a:r>
            <a:endParaRPr lang="en-US" dirty="0"/>
          </a:p>
        </p:txBody>
      </p:sp>
      <p:cxnSp>
        <p:nvCxnSpPr>
          <p:cNvPr id="59" name="Straight Connector 58"/>
          <p:cNvCxnSpPr/>
          <p:nvPr/>
        </p:nvCxnSpPr>
        <p:spPr>
          <a:xfrm>
            <a:off x="3886200" y="2057400"/>
            <a:ext cx="0" cy="4343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652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13"/>
          <p:cNvSpPr>
            <a:spLocks noChangeArrowheads="1"/>
          </p:cNvSpPr>
          <p:nvPr/>
        </p:nvSpPr>
        <p:spPr bwMode="auto">
          <a:xfrm>
            <a:off x="3208337" y="5112379"/>
            <a:ext cx="1676400" cy="1066800"/>
          </a:xfrm>
          <a:prstGeom prst="ellipse">
            <a:avLst/>
          </a:prstGeom>
          <a:ln>
            <a:headEnd/>
            <a:tailEnd/>
          </a:ln>
          <a:extLst/>
        </p:spPr>
        <p:style>
          <a:lnRef idx="2">
            <a:schemeClr val="accent4"/>
          </a:lnRef>
          <a:fillRef idx="1">
            <a:schemeClr val="lt1"/>
          </a:fillRef>
          <a:effectRef idx="0">
            <a:schemeClr val="accent4"/>
          </a:effectRef>
          <a:fontRef idx="minor">
            <a:schemeClr val="dk1"/>
          </a:fontRef>
        </p:style>
        <p:txBody>
          <a:bodyPr wrap="none" anchor="ctr"/>
          <a:lstStyle/>
          <a:p>
            <a:r>
              <a:rPr lang="en-US" dirty="0"/>
              <a:t>OFFICER</a:t>
            </a:r>
          </a:p>
          <a:p>
            <a:r>
              <a:rPr lang="en-US" dirty="0"/>
              <a:t>FREE?</a:t>
            </a:r>
          </a:p>
        </p:txBody>
      </p:sp>
      <p:sp>
        <p:nvSpPr>
          <p:cNvPr id="50" name="Oval 15"/>
          <p:cNvSpPr>
            <a:spLocks noChangeArrowheads="1"/>
          </p:cNvSpPr>
          <p:nvPr/>
        </p:nvSpPr>
        <p:spPr bwMode="auto">
          <a:xfrm>
            <a:off x="3276600" y="5175250"/>
            <a:ext cx="1524000" cy="920750"/>
          </a:xfrm>
          <a:prstGeom prst="ellipse">
            <a:avLst/>
          </a:prstGeom>
          <a:noFill/>
          <a:ln>
            <a:headEnd/>
            <a:tailEnd/>
          </a:ln>
          <a:extLst/>
        </p:spPr>
        <p:style>
          <a:lnRef idx="2">
            <a:schemeClr val="accent4"/>
          </a:lnRef>
          <a:fillRef idx="1">
            <a:schemeClr val="lt1"/>
          </a:fillRef>
          <a:effectRef idx="0">
            <a:schemeClr val="accent4"/>
          </a:effectRef>
          <a:fontRef idx="minor">
            <a:schemeClr val="dk1"/>
          </a:fontRef>
        </p:style>
        <p:txBody>
          <a:bodyPr wrap="none" anchor="ctr"/>
          <a:lstStyle/>
          <a:p>
            <a:endParaRPr lang="en-US"/>
          </a:p>
        </p:txBody>
      </p:sp>
      <p:sp>
        <p:nvSpPr>
          <p:cNvPr id="51" name="Oval 16"/>
          <p:cNvSpPr>
            <a:spLocks noChangeArrowheads="1"/>
          </p:cNvSpPr>
          <p:nvPr/>
        </p:nvSpPr>
        <p:spPr bwMode="auto">
          <a:xfrm>
            <a:off x="3421063" y="2674938"/>
            <a:ext cx="1676400" cy="1341437"/>
          </a:xfrm>
          <a:prstGeom prst="ellipse">
            <a:avLst/>
          </a:prstGeom>
          <a:ln>
            <a:headEnd/>
            <a:tailEnd/>
          </a:ln>
          <a:extLst/>
        </p:spPr>
        <p:style>
          <a:lnRef idx="2">
            <a:schemeClr val="accent4"/>
          </a:lnRef>
          <a:fillRef idx="1">
            <a:schemeClr val="lt1"/>
          </a:fillRef>
          <a:effectRef idx="0">
            <a:schemeClr val="accent4"/>
          </a:effectRef>
          <a:fontRef idx="minor">
            <a:schemeClr val="dk1"/>
          </a:fontRef>
        </p:style>
        <p:txBody>
          <a:bodyPr wrap="none" anchor="ctr"/>
          <a:lstStyle/>
          <a:p>
            <a:endParaRPr lang="en-US"/>
          </a:p>
        </p:txBody>
      </p:sp>
      <p:sp>
        <p:nvSpPr>
          <p:cNvPr id="52" name="Rectangle 4"/>
          <p:cNvSpPr>
            <a:spLocks noChangeArrowheads="1"/>
          </p:cNvSpPr>
          <p:nvPr/>
        </p:nvSpPr>
        <p:spPr bwMode="auto">
          <a:xfrm>
            <a:off x="1143000" y="1828800"/>
            <a:ext cx="1447800" cy="838200"/>
          </a:xfrm>
          <a:prstGeom prst="rect">
            <a:avLst/>
          </a:prstGeom>
          <a:ln>
            <a:headEnd/>
            <a:tailEnd/>
          </a:ln>
          <a:extLst/>
        </p:spPr>
        <p:style>
          <a:lnRef idx="2">
            <a:schemeClr val="accent4"/>
          </a:lnRef>
          <a:fillRef idx="1">
            <a:schemeClr val="lt1"/>
          </a:fillRef>
          <a:effectRef idx="0">
            <a:schemeClr val="accent4"/>
          </a:effectRef>
          <a:fontRef idx="minor">
            <a:schemeClr val="dk1"/>
          </a:fontRef>
        </p:style>
        <p:txBody>
          <a:bodyPr wrap="none" anchor="ctr"/>
          <a:lstStyle/>
          <a:p>
            <a:r>
              <a:rPr lang="en-US" dirty="0" smtClean="0"/>
              <a:t>SCHEDULE</a:t>
            </a:r>
            <a:endParaRPr lang="en-US" dirty="0"/>
          </a:p>
        </p:txBody>
      </p:sp>
      <p:sp>
        <p:nvSpPr>
          <p:cNvPr id="53" name="Oval 5"/>
          <p:cNvSpPr>
            <a:spLocks noChangeArrowheads="1"/>
          </p:cNvSpPr>
          <p:nvPr/>
        </p:nvSpPr>
        <p:spPr bwMode="auto">
          <a:xfrm>
            <a:off x="838200" y="3962400"/>
            <a:ext cx="1752600" cy="1600200"/>
          </a:xfrm>
          <a:prstGeom prst="ellipse">
            <a:avLst/>
          </a:prstGeom>
          <a:ln>
            <a:headEnd/>
            <a:tailEnd/>
          </a:ln>
          <a:extLst/>
        </p:spPr>
        <p:style>
          <a:lnRef idx="2">
            <a:schemeClr val="accent4"/>
          </a:lnRef>
          <a:fillRef idx="1">
            <a:schemeClr val="lt1"/>
          </a:fillRef>
          <a:effectRef idx="0">
            <a:schemeClr val="accent4"/>
          </a:effectRef>
          <a:fontRef idx="minor">
            <a:schemeClr val="dk1"/>
          </a:fontRef>
        </p:style>
        <p:txBody>
          <a:bodyPr wrap="none" anchor="ctr"/>
          <a:lstStyle/>
          <a:p>
            <a:r>
              <a:rPr lang="en-US"/>
              <a:t>CALL FOR </a:t>
            </a:r>
          </a:p>
          <a:p>
            <a:r>
              <a:rPr lang="en-US"/>
              <a:t>IMMEDIATE </a:t>
            </a:r>
          </a:p>
          <a:p>
            <a:r>
              <a:rPr lang="en-US"/>
              <a:t>SERVICE</a:t>
            </a:r>
          </a:p>
        </p:txBody>
      </p:sp>
      <p:sp>
        <p:nvSpPr>
          <p:cNvPr id="54" name="Oval 6"/>
          <p:cNvSpPr>
            <a:spLocks noChangeArrowheads="1"/>
          </p:cNvSpPr>
          <p:nvPr/>
        </p:nvSpPr>
        <p:spPr bwMode="auto">
          <a:xfrm>
            <a:off x="3505200" y="2735263"/>
            <a:ext cx="1524000" cy="1219200"/>
          </a:xfrm>
          <a:prstGeom prst="ellipse">
            <a:avLst/>
          </a:prstGeom>
          <a:ln>
            <a:headEnd/>
            <a:tailEnd/>
          </a:ln>
          <a:extLst/>
        </p:spPr>
        <p:style>
          <a:lnRef idx="2">
            <a:schemeClr val="accent4"/>
          </a:lnRef>
          <a:fillRef idx="1">
            <a:schemeClr val="lt1"/>
          </a:fillRef>
          <a:effectRef idx="0">
            <a:schemeClr val="accent4"/>
          </a:effectRef>
          <a:fontRef idx="minor">
            <a:schemeClr val="dk1"/>
          </a:fontRef>
        </p:style>
        <p:txBody>
          <a:bodyPr wrap="none" anchor="ctr"/>
          <a:lstStyle/>
          <a:p>
            <a:r>
              <a:rPr lang="en-US"/>
              <a:t>CALL</a:t>
            </a:r>
          </a:p>
          <a:p>
            <a:r>
              <a:rPr lang="en-US"/>
              <a:t> DIVERTED?</a:t>
            </a:r>
          </a:p>
        </p:txBody>
      </p:sp>
      <p:sp>
        <p:nvSpPr>
          <p:cNvPr id="55" name="AutoShape 7"/>
          <p:cNvSpPr>
            <a:spLocks noChangeArrowheads="1"/>
          </p:cNvSpPr>
          <p:nvPr/>
        </p:nvSpPr>
        <p:spPr bwMode="auto">
          <a:xfrm>
            <a:off x="6400800" y="2667000"/>
            <a:ext cx="2286000" cy="1295400"/>
          </a:xfrm>
          <a:prstGeom prst="hexagon">
            <a:avLst>
              <a:gd name="adj" fmla="val 44118"/>
              <a:gd name="vf" fmla="val 115470"/>
            </a:avLst>
          </a:prstGeom>
          <a:ln>
            <a:headEnd/>
            <a:tailEnd type="triangle" w="med" len="med"/>
          </a:ln>
          <a:extLst/>
        </p:spPr>
        <p:style>
          <a:lnRef idx="2">
            <a:schemeClr val="accent4"/>
          </a:lnRef>
          <a:fillRef idx="0">
            <a:schemeClr val="accent4"/>
          </a:fillRef>
          <a:effectRef idx="1">
            <a:schemeClr val="accent4"/>
          </a:effectRef>
          <a:fontRef idx="minor">
            <a:schemeClr val="tx1"/>
          </a:fontRef>
        </p:style>
        <p:txBody>
          <a:bodyPr wrap="none" anchor="ctr"/>
          <a:lstStyle/>
          <a:p>
            <a:endParaRPr lang="en-US" dirty="0"/>
          </a:p>
        </p:txBody>
      </p:sp>
      <p:cxnSp>
        <p:nvCxnSpPr>
          <p:cNvPr id="56" name="AutoShape 8"/>
          <p:cNvCxnSpPr>
            <a:cxnSpLocks noChangeShapeType="1"/>
            <a:stCxn id="53" idx="7"/>
            <a:endCxn id="51" idx="3"/>
          </p:cNvCxnSpPr>
          <p:nvPr/>
        </p:nvCxnSpPr>
        <p:spPr bwMode="auto">
          <a:xfrm flipV="1">
            <a:off x="2333625" y="3819525"/>
            <a:ext cx="1333500" cy="377825"/>
          </a:xfrm>
          <a:prstGeom prst="straightConnector1">
            <a:avLst/>
          </a:prstGeom>
          <a:ln>
            <a:headEnd/>
            <a:tailEnd type="triangle" w="med" len="med"/>
          </a:ln>
          <a:extLst/>
        </p:spPr>
        <p:style>
          <a:lnRef idx="2">
            <a:schemeClr val="accent4"/>
          </a:lnRef>
          <a:fillRef idx="0">
            <a:schemeClr val="accent4"/>
          </a:fillRef>
          <a:effectRef idx="1">
            <a:schemeClr val="accent4"/>
          </a:effectRef>
          <a:fontRef idx="minor">
            <a:schemeClr val="tx1"/>
          </a:fontRef>
        </p:style>
      </p:cxnSp>
      <p:cxnSp>
        <p:nvCxnSpPr>
          <p:cNvPr id="57" name="AutoShape 9"/>
          <p:cNvCxnSpPr>
            <a:cxnSpLocks noChangeShapeType="1"/>
            <a:stCxn id="51" idx="6"/>
            <a:endCxn id="55" idx="3"/>
          </p:cNvCxnSpPr>
          <p:nvPr/>
        </p:nvCxnSpPr>
        <p:spPr bwMode="auto">
          <a:xfrm flipV="1">
            <a:off x="5097463" y="3314700"/>
            <a:ext cx="1303337" cy="30957"/>
          </a:xfrm>
          <a:prstGeom prst="straightConnector1">
            <a:avLst/>
          </a:prstGeom>
          <a:ln>
            <a:headEnd/>
            <a:tailEnd type="triangle" w="med" len="med"/>
          </a:ln>
          <a:extLst/>
        </p:spPr>
        <p:style>
          <a:lnRef idx="2">
            <a:schemeClr val="accent4"/>
          </a:lnRef>
          <a:fillRef idx="0">
            <a:schemeClr val="accent4"/>
          </a:fillRef>
          <a:effectRef idx="1">
            <a:schemeClr val="accent4"/>
          </a:effectRef>
          <a:fontRef idx="minor">
            <a:schemeClr val="tx1"/>
          </a:fontRef>
        </p:style>
      </p:cxnSp>
      <p:cxnSp>
        <p:nvCxnSpPr>
          <p:cNvPr id="58" name="AutoShape 10"/>
          <p:cNvCxnSpPr>
            <a:cxnSpLocks noChangeShapeType="1"/>
            <a:stCxn id="52" idx="3"/>
            <a:endCxn id="51" idx="1"/>
          </p:cNvCxnSpPr>
          <p:nvPr/>
        </p:nvCxnSpPr>
        <p:spPr bwMode="auto">
          <a:xfrm>
            <a:off x="2590800" y="2247900"/>
            <a:ext cx="1075766" cy="623487"/>
          </a:xfrm>
          <a:prstGeom prst="straightConnector1">
            <a:avLst/>
          </a:prstGeom>
          <a:ln>
            <a:headEnd/>
            <a:tailEnd type="triangle" w="med" len="med"/>
          </a:ln>
          <a:extLst/>
        </p:spPr>
        <p:style>
          <a:lnRef idx="2">
            <a:schemeClr val="accent4"/>
          </a:lnRef>
          <a:fillRef idx="0">
            <a:schemeClr val="accent4"/>
          </a:fillRef>
          <a:effectRef idx="1">
            <a:schemeClr val="accent4"/>
          </a:effectRef>
          <a:fontRef idx="minor">
            <a:schemeClr val="tx1"/>
          </a:fontRef>
        </p:style>
      </p:cxnSp>
      <p:sp>
        <p:nvSpPr>
          <p:cNvPr id="59" name="Oval 11"/>
          <p:cNvSpPr>
            <a:spLocks noChangeArrowheads="1"/>
          </p:cNvSpPr>
          <p:nvPr/>
        </p:nvSpPr>
        <p:spPr bwMode="auto">
          <a:xfrm>
            <a:off x="5943600" y="4572000"/>
            <a:ext cx="2438400" cy="1143000"/>
          </a:xfrm>
          <a:prstGeom prst="ellipse">
            <a:avLst/>
          </a:prstGeom>
          <a:ln>
            <a:headEnd/>
            <a:tailEnd/>
          </a:ln>
          <a:extLst/>
        </p:spPr>
        <p:style>
          <a:lnRef idx="2">
            <a:schemeClr val="accent4"/>
          </a:lnRef>
          <a:fillRef idx="1">
            <a:schemeClr val="lt1"/>
          </a:fillRef>
          <a:effectRef idx="0">
            <a:schemeClr val="accent4"/>
          </a:effectRef>
          <a:fontRef idx="minor">
            <a:schemeClr val="dk1"/>
          </a:fontRef>
        </p:style>
        <p:txBody>
          <a:bodyPr wrap="none" anchor="ctr"/>
          <a:lstStyle/>
          <a:p>
            <a:r>
              <a:rPr lang="en-US"/>
              <a:t>SERVICE</a:t>
            </a:r>
          </a:p>
          <a:p>
            <a:r>
              <a:rPr lang="en-US"/>
              <a:t>TIMES OF OTHER </a:t>
            </a:r>
          </a:p>
          <a:p>
            <a:r>
              <a:rPr lang="en-US"/>
              <a:t>CALLS</a:t>
            </a:r>
          </a:p>
        </p:txBody>
      </p:sp>
      <p:cxnSp>
        <p:nvCxnSpPr>
          <p:cNvPr id="60" name="AutoShape 12"/>
          <p:cNvCxnSpPr>
            <a:cxnSpLocks noChangeShapeType="1"/>
            <a:stCxn id="59" idx="2"/>
            <a:endCxn id="49" idx="6"/>
          </p:cNvCxnSpPr>
          <p:nvPr/>
        </p:nvCxnSpPr>
        <p:spPr bwMode="auto">
          <a:xfrm flipH="1">
            <a:off x="4884737" y="5143500"/>
            <a:ext cx="1058863" cy="502279"/>
          </a:xfrm>
          <a:prstGeom prst="straightConnector1">
            <a:avLst/>
          </a:prstGeom>
          <a:ln>
            <a:headEnd/>
            <a:tailEnd type="triangle" w="med" len="med"/>
          </a:ln>
          <a:extLst/>
        </p:spPr>
        <p:style>
          <a:lnRef idx="2">
            <a:schemeClr val="accent4"/>
          </a:lnRef>
          <a:fillRef idx="0">
            <a:schemeClr val="accent4"/>
          </a:fillRef>
          <a:effectRef idx="1">
            <a:schemeClr val="accent4"/>
          </a:effectRef>
          <a:fontRef idx="minor">
            <a:schemeClr val="tx1"/>
          </a:fontRef>
        </p:style>
      </p:cxnSp>
      <p:cxnSp>
        <p:nvCxnSpPr>
          <p:cNvPr id="61" name="AutoShape 14"/>
          <p:cNvCxnSpPr>
            <a:cxnSpLocks noChangeShapeType="1"/>
            <a:stCxn id="49" idx="0"/>
            <a:endCxn id="51" idx="4"/>
          </p:cNvCxnSpPr>
          <p:nvPr/>
        </p:nvCxnSpPr>
        <p:spPr bwMode="auto">
          <a:xfrm flipV="1">
            <a:off x="4046537" y="4016375"/>
            <a:ext cx="212726" cy="1096004"/>
          </a:xfrm>
          <a:prstGeom prst="straightConnector1">
            <a:avLst/>
          </a:prstGeom>
          <a:ln>
            <a:headEnd/>
            <a:tailEnd type="triangle" w="med" len="med"/>
          </a:ln>
          <a:extLst/>
        </p:spPr>
        <p:style>
          <a:lnRef idx="2">
            <a:schemeClr val="accent4"/>
          </a:lnRef>
          <a:fillRef idx="0">
            <a:schemeClr val="accent4"/>
          </a:fillRef>
          <a:effectRef idx="1">
            <a:schemeClr val="accent4"/>
          </a:effectRef>
          <a:fontRef idx="minor">
            <a:schemeClr val="tx1"/>
          </a:fontRef>
        </p:style>
      </p:cxnSp>
      <p:sp>
        <p:nvSpPr>
          <p:cNvPr id="63" name="TextBox 62"/>
          <p:cNvSpPr txBox="1"/>
          <p:nvPr/>
        </p:nvSpPr>
        <p:spPr>
          <a:xfrm>
            <a:off x="6819900" y="3021697"/>
            <a:ext cx="1333500" cy="646331"/>
          </a:xfrm>
          <a:prstGeom prst="rect">
            <a:avLst/>
          </a:prstGeom>
          <a:noFill/>
        </p:spPr>
        <p:txBody>
          <a:bodyPr wrap="square" rtlCol="0">
            <a:spAutoFit/>
          </a:bodyPr>
          <a:lstStyle/>
          <a:p>
            <a:pPr algn="ctr"/>
            <a:r>
              <a:rPr lang="en-US" dirty="0" smtClean="0"/>
              <a:t>% of calls diverted</a:t>
            </a:r>
          </a:p>
        </p:txBody>
      </p:sp>
      <p:sp>
        <p:nvSpPr>
          <p:cNvPr id="64" name="TextBox 63"/>
          <p:cNvSpPr txBox="1"/>
          <p:nvPr/>
        </p:nvSpPr>
        <p:spPr>
          <a:xfrm>
            <a:off x="1447800" y="1447800"/>
            <a:ext cx="1600200" cy="381000"/>
          </a:xfrm>
          <a:prstGeom prst="rect">
            <a:avLst/>
          </a:prstGeom>
          <a:noFill/>
        </p:spPr>
        <p:txBody>
          <a:bodyPr wrap="square" rtlCol="0">
            <a:spAutoFit/>
          </a:bodyPr>
          <a:lstStyle/>
          <a:p>
            <a:r>
              <a:rPr lang="en-US" dirty="0" smtClean="0"/>
              <a:t>Decision</a:t>
            </a:r>
            <a:endParaRPr lang="en-US" dirty="0"/>
          </a:p>
        </p:txBody>
      </p:sp>
      <p:sp>
        <p:nvSpPr>
          <p:cNvPr id="65" name="TextBox 64"/>
          <p:cNvSpPr txBox="1"/>
          <p:nvPr/>
        </p:nvSpPr>
        <p:spPr>
          <a:xfrm>
            <a:off x="990600" y="5607050"/>
            <a:ext cx="1600200" cy="381000"/>
          </a:xfrm>
          <a:prstGeom prst="rect">
            <a:avLst/>
          </a:prstGeom>
          <a:noFill/>
        </p:spPr>
        <p:txBody>
          <a:bodyPr wrap="square" rtlCol="0">
            <a:spAutoFit/>
          </a:bodyPr>
          <a:lstStyle/>
          <a:p>
            <a:r>
              <a:rPr lang="en-US" dirty="0" smtClean="0"/>
              <a:t>Uncertainty</a:t>
            </a:r>
            <a:endParaRPr lang="en-US" dirty="0"/>
          </a:p>
        </p:txBody>
      </p:sp>
      <p:sp>
        <p:nvSpPr>
          <p:cNvPr id="66" name="TextBox 65"/>
          <p:cNvSpPr txBox="1"/>
          <p:nvPr/>
        </p:nvSpPr>
        <p:spPr>
          <a:xfrm>
            <a:off x="6267450" y="5902472"/>
            <a:ext cx="1600200" cy="381000"/>
          </a:xfrm>
          <a:prstGeom prst="rect">
            <a:avLst/>
          </a:prstGeom>
          <a:noFill/>
        </p:spPr>
        <p:txBody>
          <a:bodyPr wrap="square" rtlCol="0">
            <a:spAutoFit/>
          </a:bodyPr>
          <a:lstStyle/>
          <a:p>
            <a:r>
              <a:rPr lang="en-US" dirty="0" smtClean="0"/>
              <a:t>Uncertainty</a:t>
            </a:r>
            <a:endParaRPr lang="en-US" dirty="0"/>
          </a:p>
        </p:txBody>
      </p:sp>
      <p:sp>
        <p:nvSpPr>
          <p:cNvPr id="67" name="TextBox 66"/>
          <p:cNvSpPr txBox="1"/>
          <p:nvPr/>
        </p:nvSpPr>
        <p:spPr>
          <a:xfrm>
            <a:off x="3208337" y="6183868"/>
            <a:ext cx="1744663" cy="369332"/>
          </a:xfrm>
          <a:prstGeom prst="rect">
            <a:avLst/>
          </a:prstGeom>
          <a:noFill/>
        </p:spPr>
        <p:txBody>
          <a:bodyPr wrap="square" rtlCol="0">
            <a:spAutoFit/>
          </a:bodyPr>
          <a:lstStyle/>
          <a:p>
            <a:r>
              <a:rPr lang="en-US" dirty="0" smtClean="0"/>
              <a:t>Functional Node</a:t>
            </a:r>
            <a:endParaRPr lang="en-US" dirty="0"/>
          </a:p>
        </p:txBody>
      </p:sp>
      <p:sp>
        <p:nvSpPr>
          <p:cNvPr id="68" name="TextBox 67"/>
          <p:cNvSpPr txBox="1"/>
          <p:nvPr/>
        </p:nvSpPr>
        <p:spPr>
          <a:xfrm>
            <a:off x="3665537" y="2373868"/>
            <a:ext cx="1744663" cy="369332"/>
          </a:xfrm>
          <a:prstGeom prst="rect">
            <a:avLst/>
          </a:prstGeom>
          <a:noFill/>
        </p:spPr>
        <p:txBody>
          <a:bodyPr wrap="square" rtlCol="0">
            <a:spAutoFit/>
          </a:bodyPr>
          <a:lstStyle/>
          <a:p>
            <a:r>
              <a:rPr lang="en-US" dirty="0" smtClean="0"/>
              <a:t>Functional Node</a:t>
            </a:r>
            <a:endParaRPr lang="en-US" dirty="0"/>
          </a:p>
        </p:txBody>
      </p:sp>
      <p:sp>
        <p:nvSpPr>
          <p:cNvPr id="69" name="TextBox 68"/>
          <p:cNvSpPr txBox="1"/>
          <p:nvPr/>
        </p:nvSpPr>
        <p:spPr>
          <a:xfrm>
            <a:off x="6865937" y="2286000"/>
            <a:ext cx="1744663" cy="369332"/>
          </a:xfrm>
          <a:prstGeom prst="rect">
            <a:avLst/>
          </a:prstGeom>
          <a:noFill/>
        </p:spPr>
        <p:txBody>
          <a:bodyPr wrap="square" rtlCol="0">
            <a:spAutoFit/>
          </a:bodyPr>
          <a:lstStyle/>
          <a:p>
            <a:r>
              <a:rPr lang="en-US" dirty="0" smtClean="0"/>
              <a:t>Value Node</a:t>
            </a:r>
            <a:endParaRPr lang="en-US" dirty="0"/>
          </a:p>
        </p:txBody>
      </p:sp>
      <p:sp>
        <p:nvSpPr>
          <p:cNvPr id="70" name="TextBox 69"/>
          <p:cNvSpPr txBox="1"/>
          <p:nvPr/>
        </p:nvSpPr>
        <p:spPr>
          <a:xfrm rot="1800000">
            <a:off x="2559313" y="2423766"/>
            <a:ext cx="1744663" cy="646331"/>
          </a:xfrm>
          <a:prstGeom prst="rect">
            <a:avLst/>
          </a:prstGeom>
          <a:noFill/>
        </p:spPr>
        <p:txBody>
          <a:bodyPr wrap="square" rtlCol="0">
            <a:spAutoFit/>
          </a:bodyPr>
          <a:lstStyle/>
          <a:p>
            <a:r>
              <a:rPr lang="en-US" dirty="0" smtClean="0"/>
              <a:t>Functional</a:t>
            </a:r>
          </a:p>
          <a:p>
            <a:r>
              <a:rPr lang="en-US" dirty="0" smtClean="0"/>
              <a:t>Arrow</a:t>
            </a:r>
            <a:endParaRPr lang="en-US" dirty="0"/>
          </a:p>
        </p:txBody>
      </p:sp>
      <p:sp>
        <p:nvSpPr>
          <p:cNvPr id="71" name="TextBox 70"/>
          <p:cNvSpPr txBox="1"/>
          <p:nvPr/>
        </p:nvSpPr>
        <p:spPr>
          <a:xfrm rot="20611544">
            <a:off x="2389645" y="3598407"/>
            <a:ext cx="1744663" cy="646331"/>
          </a:xfrm>
          <a:prstGeom prst="rect">
            <a:avLst/>
          </a:prstGeom>
          <a:noFill/>
        </p:spPr>
        <p:txBody>
          <a:bodyPr wrap="square" rtlCol="0">
            <a:spAutoFit/>
          </a:bodyPr>
          <a:lstStyle/>
          <a:p>
            <a:r>
              <a:rPr lang="en-US" dirty="0" smtClean="0"/>
              <a:t>Functional Arrow</a:t>
            </a:r>
            <a:endParaRPr lang="en-US" dirty="0"/>
          </a:p>
        </p:txBody>
      </p:sp>
      <p:sp>
        <p:nvSpPr>
          <p:cNvPr id="72" name="TextBox 71"/>
          <p:cNvSpPr txBox="1"/>
          <p:nvPr/>
        </p:nvSpPr>
        <p:spPr>
          <a:xfrm rot="16913335">
            <a:off x="3357416" y="3949831"/>
            <a:ext cx="1744663" cy="646331"/>
          </a:xfrm>
          <a:prstGeom prst="rect">
            <a:avLst/>
          </a:prstGeom>
          <a:noFill/>
        </p:spPr>
        <p:txBody>
          <a:bodyPr wrap="square" rtlCol="0">
            <a:spAutoFit/>
          </a:bodyPr>
          <a:lstStyle/>
          <a:p>
            <a:r>
              <a:rPr lang="en-US" dirty="0" smtClean="0"/>
              <a:t>Functional Arrow</a:t>
            </a:r>
            <a:endParaRPr lang="en-US" dirty="0"/>
          </a:p>
        </p:txBody>
      </p:sp>
      <p:sp>
        <p:nvSpPr>
          <p:cNvPr id="73" name="TextBox 72"/>
          <p:cNvSpPr txBox="1"/>
          <p:nvPr/>
        </p:nvSpPr>
        <p:spPr>
          <a:xfrm rot="20157803">
            <a:off x="4826868" y="4975496"/>
            <a:ext cx="1744663" cy="646331"/>
          </a:xfrm>
          <a:prstGeom prst="rect">
            <a:avLst/>
          </a:prstGeom>
          <a:noFill/>
        </p:spPr>
        <p:txBody>
          <a:bodyPr wrap="square" rtlCol="0">
            <a:spAutoFit/>
          </a:bodyPr>
          <a:lstStyle/>
          <a:p>
            <a:r>
              <a:rPr lang="en-US" dirty="0" smtClean="0"/>
              <a:t>Functional Arrow</a:t>
            </a:r>
            <a:endParaRPr lang="en-US" dirty="0"/>
          </a:p>
        </p:txBody>
      </p:sp>
      <p:sp>
        <p:nvSpPr>
          <p:cNvPr id="74" name="TextBox 73"/>
          <p:cNvSpPr txBox="1"/>
          <p:nvPr/>
        </p:nvSpPr>
        <p:spPr>
          <a:xfrm>
            <a:off x="5113338" y="3011269"/>
            <a:ext cx="1287462" cy="646331"/>
          </a:xfrm>
          <a:prstGeom prst="rect">
            <a:avLst/>
          </a:prstGeom>
          <a:noFill/>
        </p:spPr>
        <p:txBody>
          <a:bodyPr wrap="square" rtlCol="0">
            <a:spAutoFit/>
          </a:bodyPr>
          <a:lstStyle/>
          <a:p>
            <a:r>
              <a:rPr lang="en-US" dirty="0" smtClean="0"/>
              <a:t>Functional Arrow</a:t>
            </a:r>
            <a:endParaRPr lang="en-US" dirty="0"/>
          </a:p>
        </p:txBody>
      </p:sp>
      <p:sp>
        <p:nvSpPr>
          <p:cNvPr id="81" name="Title 80"/>
          <p:cNvSpPr>
            <a:spLocks noGrp="1"/>
          </p:cNvSpPr>
          <p:nvPr>
            <p:ph type="title"/>
          </p:nvPr>
        </p:nvSpPr>
        <p:spPr>
          <a:xfrm>
            <a:off x="457200" y="0"/>
            <a:ext cx="8229600" cy="1143000"/>
          </a:xfrm>
        </p:spPr>
        <p:txBody>
          <a:bodyPr/>
          <a:lstStyle/>
          <a:p>
            <a:r>
              <a:rPr lang="en-US" dirty="0" smtClean="0"/>
              <a:t>Retrospective Decision Diagram</a:t>
            </a:r>
            <a:endParaRPr lang="en-US" dirty="0"/>
          </a:p>
        </p:txBody>
      </p:sp>
      <p:sp>
        <p:nvSpPr>
          <p:cNvPr id="82" name="TextBox 81"/>
          <p:cNvSpPr txBox="1"/>
          <p:nvPr/>
        </p:nvSpPr>
        <p:spPr>
          <a:xfrm>
            <a:off x="3810000" y="1085671"/>
            <a:ext cx="5334000" cy="1200329"/>
          </a:xfrm>
          <a:prstGeom prst="rect">
            <a:avLst/>
          </a:prstGeom>
          <a:noFill/>
        </p:spPr>
        <p:txBody>
          <a:bodyPr wrap="square" rtlCol="0">
            <a:spAutoFit/>
          </a:bodyPr>
          <a:lstStyle/>
          <a:p>
            <a:r>
              <a:rPr lang="en-US" b="1" dirty="0" smtClean="0"/>
              <a:t>Retrospective:</a:t>
            </a:r>
            <a:r>
              <a:rPr lang="en-US" dirty="0" smtClean="0"/>
              <a:t> Drawn after the fact. This is a diagram that was implied by a queuing model I had built in 2006 on a Probabilistic Analysis Class project with </a:t>
            </a:r>
            <a:r>
              <a:rPr lang="en-US" dirty="0" err="1" smtClean="0"/>
              <a:t>Rashmi</a:t>
            </a:r>
            <a:r>
              <a:rPr lang="en-US" dirty="0" smtClean="0"/>
              <a:t> Raghu and Cary </a:t>
            </a:r>
            <a:r>
              <a:rPr lang="en-US" dirty="0" err="1" smtClean="0"/>
              <a:t>Kempston</a:t>
            </a:r>
            <a:r>
              <a:rPr lang="en-US" dirty="0" smtClean="0"/>
              <a:t>.</a:t>
            </a:r>
            <a:endParaRPr lang="en-US" dirty="0"/>
          </a:p>
        </p:txBody>
      </p:sp>
      <p:sp>
        <p:nvSpPr>
          <p:cNvPr id="2" name="TextBox 1"/>
          <p:cNvSpPr txBox="1"/>
          <p:nvPr/>
        </p:nvSpPr>
        <p:spPr>
          <a:xfrm>
            <a:off x="1143000" y="2667000"/>
            <a:ext cx="1447800" cy="769441"/>
          </a:xfrm>
          <a:prstGeom prst="rect">
            <a:avLst/>
          </a:prstGeom>
          <a:noFill/>
        </p:spPr>
        <p:txBody>
          <a:bodyPr wrap="square" rtlCol="0">
            <a:spAutoFit/>
          </a:bodyPr>
          <a:lstStyle/>
          <a:p>
            <a:pPr algn="ctr"/>
            <a:r>
              <a:rPr lang="en-US" sz="1100" dirty="0" smtClean="0"/>
              <a:t>What is the best schedule for the Stanford police officers?</a:t>
            </a:r>
            <a:endParaRPr lang="en-US" sz="1100" dirty="0"/>
          </a:p>
        </p:txBody>
      </p:sp>
    </p:spTree>
    <p:extLst>
      <p:ext uri="{BB962C8B-B14F-4D97-AF65-F5344CB8AC3E}">
        <p14:creationId xmlns:p14="http://schemas.microsoft.com/office/powerpoint/2010/main" val="10017502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normAutofit/>
          </a:bodyPr>
          <a:lstStyle/>
          <a:p>
            <a:pPr algn="l"/>
            <a:r>
              <a:rPr lang="en-US" sz="3600" dirty="0" smtClean="0"/>
              <a:t>Decision Diagrams</a:t>
            </a:r>
            <a:endParaRPr lang="en-US" sz="3600" dirty="0"/>
          </a:p>
        </p:txBody>
      </p:sp>
      <p:sp>
        <p:nvSpPr>
          <p:cNvPr id="3" name="TextBox 2"/>
          <p:cNvSpPr txBox="1"/>
          <p:nvPr/>
        </p:nvSpPr>
        <p:spPr>
          <a:xfrm>
            <a:off x="0" y="457200"/>
            <a:ext cx="4114800" cy="830997"/>
          </a:xfrm>
          <a:prstGeom prst="rect">
            <a:avLst/>
          </a:prstGeom>
          <a:noFill/>
        </p:spPr>
        <p:txBody>
          <a:bodyPr wrap="square" rtlCol="0">
            <a:spAutoFit/>
          </a:bodyPr>
          <a:lstStyle/>
          <a:p>
            <a:r>
              <a:rPr lang="en-US" sz="2400" dirty="0" smtClean="0"/>
              <a:t>A visual language to capture our thoughts on a decision</a:t>
            </a:r>
            <a:endParaRPr lang="en-US" sz="2400" b="1" dirty="0"/>
          </a:p>
        </p:txBody>
      </p:sp>
      <p:sp>
        <p:nvSpPr>
          <p:cNvPr id="24" name="Rectangle 4"/>
          <p:cNvSpPr>
            <a:spLocks noChangeArrowheads="1"/>
          </p:cNvSpPr>
          <p:nvPr/>
        </p:nvSpPr>
        <p:spPr bwMode="auto">
          <a:xfrm>
            <a:off x="411163" y="2014631"/>
            <a:ext cx="990600" cy="419100"/>
          </a:xfrm>
          <a:prstGeom prst="rect">
            <a:avLst/>
          </a:prstGeom>
          <a:ln>
            <a:headEnd/>
            <a:tailEnd/>
          </a:ln>
          <a:extLst/>
        </p:spPr>
        <p:style>
          <a:lnRef idx="2">
            <a:schemeClr val="accent4"/>
          </a:lnRef>
          <a:fillRef idx="1">
            <a:schemeClr val="lt1"/>
          </a:fillRef>
          <a:effectRef idx="0">
            <a:schemeClr val="accent4"/>
          </a:effectRef>
          <a:fontRef idx="minor">
            <a:schemeClr val="dk1"/>
          </a:fontRef>
        </p:style>
        <p:txBody>
          <a:bodyPr wrap="none" anchor="ctr"/>
          <a:lstStyle/>
          <a:p>
            <a:r>
              <a:rPr lang="en-US" dirty="0" smtClean="0"/>
              <a:t>Decision</a:t>
            </a:r>
            <a:endParaRPr lang="en-US" dirty="0"/>
          </a:p>
        </p:txBody>
      </p:sp>
      <p:sp>
        <p:nvSpPr>
          <p:cNvPr id="25" name="Oval 5"/>
          <p:cNvSpPr>
            <a:spLocks noChangeArrowheads="1"/>
          </p:cNvSpPr>
          <p:nvPr/>
        </p:nvSpPr>
        <p:spPr bwMode="auto">
          <a:xfrm>
            <a:off x="76200" y="2821730"/>
            <a:ext cx="1600200" cy="454025"/>
          </a:xfrm>
          <a:prstGeom prst="ellipse">
            <a:avLst/>
          </a:prstGeom>
          <a:ln>
            <a:headEnd/>
            <a:tailEnd/>
          </a:ln>
          <a:extLst/>
        </p:spPr>
        <p:style>
          <a:lnRef idx="2">
            <a:schemeClr val="accent4"/>
          </a:lnRef>
          <a:fillRef idx="1">
            <a:schemeClr val="lt1"/>
          </a:fillRef>
          <a:effectRef idx="0">
            <a:schemeClr val="accent4"/>
          </a:effectRef>
          <a:fontRef idx="minor">
            <a:schemeClr val="dk1"/>
          </a:fontRef>
        </p:style>
        <p:txBody>
          <a:bodyPr wrap="none" anchor="ctr"/>
          <a:lstStyle/>
          <a:p>
            <a:pPr algn="ctr"/>
            <a:r>
              <a:rPr lang="en-US" dirty="0" smtClean="0"/>
              <a:t>Uncertainty</a:t>
            </a:r>
            <a:endParaRPr lang="en-US" dirty="0"/>
          </a:p>
        </p:txBody>
      </p:sp>
      <p:grpSp>
        <p:nvGrpSpPr>
          <p:cNvPr id="29" name="Group 28"/>
          <p:cNvGrpSpPr/>
          <p:nvPr/>
        </p:nvGrpSpPr>
        <p:grpSpPr>
          <a:xfrm>
            <a:off x="76200" y="4498130"/>
            <a:ext cx="1676400" cy="756046"/>
            <a:chOff x="7810500" y="4254276"/>
            <a:chExt cx="1676400" cy="756046"/>
          </a:xfrm>
        </p:grpSpPr>
        <p:sp>
          <p:nvSpPr>
            <p:cNvPr id="27" name="Oval 16"/>
            <p:cNvSpPr>
              <a:spLocks noChangeArrowheads="1"/>
            </p:cNvSpPr>
            <p:nvPr/>
          </p:nvSpPr>
          <p:spPr bwMode="auto">
            <a:xfrm>
              <a:off x="7810500" y="4254276"/>
              <a:ext cx="1676400" cy="756046"/>
            </a:xfrm>
            <a:prstGeom prst="ellipse">
              <a:avLst/>
            </a:prstGeom>
            <a:ln>
              <a:headEnd/>
              <a:tailEnd/>
            </a:ln>
            <a:extLst/>
          </p:spPr>
          <p:style>
            <a:lnRef idx="2">
              <a:schemeClr val="accent4"/>
            </a:lnRef>
            <a:fillRef idx="1">
              <a:schemeClr val="lt1"/>
            </a:fillRef>
            <a:effectRef idx="0">
              <a:schemeClr val="accent4"/>
            </a:effectRef>
            <a:fontRef idx="minor">
              <a:schemeClr val="dk1"/>
            </a:fontRef>
          </p:style>
          <p:txBody>
            <a:bodyPr wrap="none" anchor="ctr"/>
            <a:lstStyle/>
            <a:p>
              <a:endParaRPr lang="en-US"/>
            </a:p>
          </p:txBody>
        </p:sp>
        <p:sp>
          <p:nvSpPr>
            <p:cNvPr id="28" name="Oval 6"/>
            <p:cNvSpPr>
              <a:spLocks noChangeArrowheads="1"/>
            </p:cNvSpPr>
            <p:nvPr/>
          </p:nvSpPr>
          <p:spPr bwMode="auto">
            <a:xfrm>
              <a:off x="7894637" y="4314599"/>
              <a:ext cx="1524000" cy="610393"/>
            </a:xfrm>
            <a:prstGeom prst="ellipse">
              <a:avLst/>
            </a:prstGeom>
            <a:ln>
              <a:headEnd/>
              <a:tailEnd/>
            </a:ln>
            <a:extLst/>
          </p:spPr>
          <p:style>
            <a:lnRef idx="2">
              <a:schemeClr val="accent4"/>
            </a:lnRef>
            <a:fillRef idx="1">
              <a:schemeClr val="lt1"/>
            </a:fillRef>
            <a:effectRef idx="0">
              <a:schemeClr val="accent4"/>
            </a:effectRef>
            <a:fontRef idx="minor">
              <a:schemeClr val="dk1"/>
            </a:fontRef>
          </p:style>
          <p:txBody>
            <a:bodyPr wrap="none" anchor="ctr"/>
            <a:lstStyle/>
            <a:p>
              <a:pPr algn="ctr"/>
              <a:r>
                <a:rPr lang="en-US" dirty="0" smtClean="0"/>
                <a:t>Functional </a:t>
              </a:r>
            </a:p>
            <a:p>
              <a:pPr algn="ctr"/>
              <a:r>
                <a:rPr lang="en-US" dirty="0" smtClean="0"/>
                <a:t>Node</a:t>
              </a:r>
              <a:endParaRPr lang="en-US" dirty="0"/>
            </a:p>
          </p:txBody>
        </p:sp>
      </p:grpSp>
      <p:sp>
        <p:nvSpPr>
          <p:cNvPr id="30" name="AutoShape 7"/>
          <p:cNvSpPr>
            <a:spLocks noChangeArrowheads="1"/>
          </p:cNvSpPr>
          <p:nvPr/>
        </p:nvSpPr>
        <p:spPr bwMode="auto">
          <a:xfrm>
            <a:off x="114300" y="3507530"/>
            <a:ext cx="1638300" cy="647700"/>
          </a:xfrm>
          <a:prstGeom prst="hexagon">
            <a:avLst>
              <a:gd name="adj" fmla="val 44118"/>
              <a:gd name="vf" fmla="val 115470"/>
            </a:avLst>
          </a:prstGeom>
          <a:ln>
            <a:headEnd/>
            <a:tailEnd/>
          </a:ln>
          <a:extLst/>
        </p:spPr>
        <p:style>
          <a:lnRef idx="2">
            <a:schemeClr val="accent2"/>
          </a:lnRef>
          <a:fillRef idx="1">
            <a:schemeClr val="lt1"/>
          </a:fillRef>
          <a:effectRef idx="0">
            <a:schemeClr val="accent2"/>
          </a:effectRef>
          <a:fontRef idx="minor">
            <a:schemeClr val="dk1"/>
          </a:fontRef>
        </p:style>
        <p:txBody>
          <a:bodyPr wrap="none" anchor="ctr"/>
          <a:lstStyle/>
          <a:p>
            <a:r>
              <a:rPr lang="en-US" dirty="0" smtClean="0"/>
              <a:t>Value Node</a:t>
            </a:r>
            <a:endParaRPr lang="en-US" dirty="0"/>
          </a:p>
        </p:txBody>
      </p:sp>
      <p:sp>
        <p:nvSpPr>
          <p:cNvPr id="31" name="TextBox 30"/>
          <p:cNvSpPr txBox="1"/>
          <p:nvPr/>
        </p:nvSpPr>
        <p:spPr>
          <a:xfrm>
            <a:off x="1678132" y="1868269"/>
            <a:ext cx="3274868" cy="646331"/>
          </a:xfrm>
          <a:prstGeom prst="rect">
            <a:avLst/>
          </a:prstGeom>
          <a:noFill/>
        </p:spPr>
        <p:txBody>
          <a:bodyPr wrap="square" rtlCol="0">
            <a:spAutoFit/>
          </a:bodyPr>
          <a:lstStyle/>
          <a:p>
            <a:r>
              <a:rPr lang="en-US" dirty="0" smtClean="0"/>
              <a:t>What can I do? Comprises of </a:t>
            </a:r>
            <a:r>
              <a:rPr lang="en-US" i="1" dirty="0" smtClean="0"/>
              <a:t>alternatives.</a:t>
            </a:r>
            <a:endParaRPr lang="en-US" i="1" dirty="0"/>
          </a:p>
        </p:txBody>
      </p:sp>
      <p:sp>
        <p:nvSpPr>
          <p:cNvPr id="32" name="TextBox 31"/>
          <p:cNvSpPr txBox="1"/>
          <p:nvPr/>
        </p:nvSpPr>
        <p:spPr>
          <a:xfrm>
            <a:off x="1703242" y="2782669"/>
            <a:ext cx="3021158" cy="646331"/>
          </a:xfrm>
          <a:prstGeom prst="rect">
            <a:avLst/>
          </a:prstGeom>
          <a:noFill/>
        </p:spPr>
        <p:txBody>
          <a:bodyPr wrap="square" rtlCol="0">
            <a:spAutoFit/>
          </a:bodyPr>
          <a:lstStyle/>
          <a:p>
            <a:r>
              <a:rPr lang="en-US" dirty="0" smtClean="0"/>
              <a:t>What do I know? Comprises of </a:t>
            </a:r>
            <a:r>
              <a:rPr lang="en-US" i="1" dirty="0" smtClean="0"/>
              <a:t>information.</a:t>
            </a:r>
            <a:endParaRPr lang="en-US" i="1" dirty="0"/>
          </a:p>
        </p:txBody>
      </p:sp>
      <p:sp>
        <p:nvSpPr>
          <p:cNvPr id="33" name="TextBox 32"/>
          <p:cNvSpPr txBox="1"/>
          <p:nvPr/>
        </p:nvSpPr>
        <p:spPr>
          <a:xfrm>
            <a:off x="1752600" y="3505200"/>
            <a:ext cx="2781300" cy="923330"/>
          </a:xfrm>
          <a:prstGeom prst="rect">
            <a:avLst/>
          </a:prstGeom>
          <a:noFill/>
        </p:spPr>
        <p:txBody>
          <a:bodyPr wrap="square" rtlCol="0">
            <a:spAutoFit/>
          </a:bodyPr>
          <a:lstStyle/>
          <a:p>
            <a:r>
              <a:rPr lang="en-US" dirty="0" smtClean="0"/>
              <a:t>What do I want? Comprises of </a:t>
            </a:r>
            <a:r>
              <a:rPr lang="en-US" i="1" dirty="0" smtClean="0"/>
              <a:t>preferences. Value node is a special functional node.</a:t>
            </a:r>
            <a:endParaRPr lang="en-US" i="1" dirty="0"/>
          </a:p>
        </p:txBody>
      </p:sp>
      <p:sp>
        <p:nvSpPr>
          <p:cNvPr id="34" name="TextBox 33"/>
          <p:cNvSpPr txBox="1"/>
          <p:nvPr/>
        </p:nvSpPr>
        <p:spPr>
          <a:xfrm>
            <a:off x="1752600" y="4445675"/>
            <a:ext cx="2971800" cy="2031325"/>
          </a:xfrm>
          <a:prstGeom prst="rect">
            <a:avLst/>
          </a:prstGeom>
          <a:noFill/>
        </p:spPr>
        <p:txBody>
          <a:bodyPr wrap="square" rtlCol="0">
            <a:spAutoFit/>
          </a:bodyPr>
          <a:lstStyle/>
          <a:p>
            <a:r>
              <a:rPr lang="en-US" dirty="0" smtClean="0"/>
              <a:t>Fully determined if inputs are known. e.g. profit is fully determined once revenue and cost are known (profit = revenue-cost), but revenue and cost themselves may be uncertain</a:t>
            </a:r>
            <a:endParaRPr lang="en-US" i="1" dirty="0"/>
          </a:p>
        </p:txBody>
      </p:sp>
      <p:grpSp>
        <p:nvGrpSpPr>
          <p:cNvPr id="36" name="Group 35"/>
          <p:cNvGrpSpPr/>
          <p:nvPr/>
        </p:nvGrpSpPr>
        <p:grpSpPr>
          <a:xfrm>
            <a:off x="1752600" y="6412736"/>
            <a:ext cx="1082387" cy="390527"/>
            <a:chOff x="7810500" y="4254276"/>
            <a:chExt cx="1676400" cy="756046"/>
          </a:xfrm>
        </p:grpSpPr>
        <p:sp>
          <p:nvSpPr>
            <p:cNvPr id="37" name="Oval 16"/>
            <p:cNvSpPr>
              <a:spLocks noChangeArrowheads="1"/>
            </p:cNvSpPr>
            <p:nvPr/>
          </p:nvSpPr>
          <p:spPr bwMode="auto">
            <a:xfrm>
              <a:off x="7810500" y="4254276"/>
              <a:ext cx="1676400" cy="756046"/>
            </a:xfrm>
            <a:prstGeom prst="ellipse">
              <a:avLst/>
            </a:prstGeom>
            <a:ln>
              <a:headEnd/>
              <a:tailEnd/>
            </a:ln>
            <a:extLst/>
          </p:spPr>
          <p:style>
            <a:lnRef idx="2">
              <a:schemeClr val="accent4"/>
            </a:lnRef>
            <a:fillRef idx="1">
              <a:schemeClr val="lt1"/>
            </a:fillRef>
            <a:effectRef idx="0">
              <a:schemeClr val="accent4"/>
            </a:effectRef>
            <a:fontRef idx="minor">
              <a:schemeClr val="dk1"/>
            </a:fontRef>
          </p:style>
          <p:txBody>
            <a:bodyPr wrap="none" anchor="ctr"/>
            <a:lstStyle/>
            <a:p>
              <a:endParaRPr lang="en-US"/>
            </a:p>
          </p:txBody>
        </p:sp>
        <p:sp>
          <p:nvSpPr>
            <p:cNvPr id="38" name="Oval 6"/>
            <p:cNvSpPr>
              <a:spLocks noChangeArrowheads="1"/>
            </p:cNvSpPr>
            <p:nvPr/>
          </p:nvSpPr>
          <p:spPr bwMode="auto">
            <a:xfrm>
              <a:off x="7894637" y="4314599"/>
              <a:ext cx="1524000" cy="610393"/>
            </a:xfrm>
            <a:prstGeom prst="ellipse">
              <a:avLst/>
            </a:prstGeom>
            <a:ln>
              <a:headEnd/>
              <a:tailEnd/>
            </a:ln>
            <a:extLst/>
          </p:spPr>
          <p:style>
            <a:lnRef idx="2">
              <a:schemeClr val="accent4"/>
            </a:lnRef>
            <a:fillRef idx="1">
              <a:schemeClr val="lt1"/>
            </a:fillRef>
            <a:effectRef idx="0">
              <a:schemeClr val="accent4"/>
            </a:effectRef>
            <a:fontRef idx="minor">
              <a:schemeClr val="dk1"/>
            </a:fontRef>
          </p:style>
          <p:txBody>
            <a:bodyPr wrap="none" anchor="ctr"/>
            <a:lstStyle/>
            <a:p>
              <a:pPr algn="ctr"/>
              <a:r>
                <a:rPr lang="en-US" dirty="0" smtClean="0"/>
                <a:t>Profit</a:t>
              </a:r>
              <a:endParaRPr lang="en-US" dirty="0"/>
            </a:p>
          </p:txBody>
        </p:sp>
      </p:grpSp>
      <p:sp>
        <p:nvSpPr>
          <p:cNvPr id="39" name="Oval 5"/>
          <p:cNvSpPr>
            <a:spLocks noChangeArrowheads="1"/>
          </p:cNvSpPr>
          <p:nvPr/>
        </p:nvSpPr>
        <p:spPr bwMode="auto">
          <a:xfrm>
            <a:off x="152400" y="6244174"/>
            <a:ext cx="1219200" cy="454025"/>
          </a:xfrm>
          <a:prstGeom prst="ellipse">
            <a:avLst/>
          </a:prstGeom>
          <a:ln>
            <a:headEnd/>
            <a:tailEnd/>
          </a:ln>
          <a:extLst/>
        </p:spPr>
        <p:style>
          <a:lnRef idx="2">
            <a:schemeClr val="accent4"/>
          </a:lnRef>
          <a:fillRef idx="1">
            <a:schemeClr val="lt1"/>
          </a:fillRef>
          <a:effectRef idx="0">
            <a:schemeClr val="accent4"/>
          </a:effectRef>
          <a:fontRef idx="minor">
            <a:schemeClr val="dk1"/>
          </a:fontRef>
        </p:style>
        <p:txBody>
          <a:bodyPr wrap="none" anchor="ctr"/>
          <a:lstStyle/>
          <a:p>
            <a:pPr algn="ctr"/>
            <a:r>
              <a:rPr lang="en-US" dirty="0" smtClean="0"/>
              <a:t>Revenue</a:t>
            </a:r>
            <a:endParaRPr lang="en-US" dirty="0"/>
          </a:p>
        </p:txBody>
      </p:sp>
      <p:sp>
        <p:nvSpPr>
          <p:cNvPr id="40" name="Oval 5"/>
          <p:cNvSpPr>
            <a:spLocks noChangeArrowheads="1"/>
          </p:cNvSpPr>
          <p:nvPr/>
        </p:nvSpPr>
        <p:spPr bwMode="auto">
          <a:xfrm>
            <a:off x="3352800" y="6261655"/>
            <a:ext cx="800100" cy="454025"/>
          </a:xfrm>
          <a:prstGeom prst="ellipse">
            <a:avLst/>
          </a:prstGeom>
          <a:ln>
            <a:headEnd/>
            <a:tailEnd/>
          </a:ln>
          <a:extLst/>
        </p:spPr>
        <p:style>
          <a:lnRef idx="2">
            <a:schemeClr val="accent4"/>
          </a:lnRef>
          <a:fillRef idx="1">
            <a:schemeClr val="lt1"/>
          </a:fillRef>
          <a:effectRef idx="0">
            <a:schemeClr val="accent4"/>
          </a:effectRef>
          <a:fontRef idx="minor">
            <a:schemeClr val="dk1"/>
          </a:fontRef>
        </p:style>
        <p:txBody>
          <a:bodyPr wrap="none" anchor="ctr"/>
          <a:lstStyle/>
          <a:p>
            <a:r>
              <a:rPr lang="en-US" dirty="0" smtClean="0"/>
              <a:t>Cost</a:t>
            </a:r>
            <a:endParaRPr lang="en-US" dirty="0"/>
          </a:p>
        </p:txBody>
      </p:sp>
      <p:cxnSp>
        <p:nvCxnSpPr>
          <p:cNvPr id="42" name="Straight Arrow Connector 41"/>
          <p:cNvCxnSpPr>
            <a:stCxn id="39" idx="6"/>
            <a:endCxn id="37" idx="2"/>
          </p:cNvCxnSpPr>
          <p:nvPr/>
        </p:nvCxnSpPr>
        <p:spPr>
          <a:xfrm>
            <a:off x="1371600" y="6471187"/>
            <a:ext cx="381000" cy="136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0" idx="2"/>
            <a:endCxn id="37" idx="6"/>
          </p:cNvCxnSpPr>
          <p:nvPr/>
        </p:nvCxnSpPr>
        <p:spPr>
          <a:xfrm flipH="1">
            <a:off x="2834987" y="6488668"/>
            <a:ext cx="517813" cy="119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648200" y="304800"/>
            <a:ext cx="0" cy="625848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4"/>
          <p:cNvSpPr>
            <a:spLocks noChangeArrowheads="1"/>
          </p:cNvSpPr>
          <p:nvPr/>
        </p:nvSpPr>
        <p:spPr bwMode="auto">
          <a:xfrm>
            <a:off x="5105400" y="1862997"/>
            <a:ext cx="990600" cy="419100"/>
          </a:xfrm>
          <a:prstGeom prst="rect">
            <a:avLst/>
          </a:prstGeom>
          <a:ln>
            <a:headEnd/>
            <a:tailEnd/>
          </a:ln>
          <a:extLst/>
        </p:spPr>
        <p:style>
          <a:lnRef idx="2">
            <a:schemeClr val="accent4"/>
          </a:lnRef>
          <a:fillRef idx="1">
            <a:schemeClr val="lt1"/>
          </a:fillRef>
          <a:effectRef idx="0">
            <a:schemeClr val="accent4"/>
          </a:effectRef>
          <a:fontRef idx="minor">
            <a:schemeClr val="dk1"/>
          </a:fontRef>
        </p:style>
        <p:txBody>
          <a:bodyPr wrap="none" anchor="ctr"/>
          <a:lstStyle/>
          <a:p>
            <a:r>
              <a:rPr lang="en-US" dirty="0" smtClean="0"/>
              <a:t>Decision</a:t>
            </a:r>
            <a:endParaRPr lang="en-US" dirty="0"/>
          </a:p>
        </p:txBody>
      </p:sp>
      <p:sp>
        <p:nvSpPr>
          <p:cNvPr id="26" name="Oval 5"/>
          <p:cNvSpPr>
            <a:spLocks noChangeArrowheads="1"/>
          </p:cNvSpPr>
          <p:nvPr/>
        </p:nvSpPr>
        <p:spPr bwMode="auto">
          <a:xfrm>
            <a:off x="4800600" y="2898775"/>
            <a:ext cx="1600200" cy="454025"/>
          </a:xfrm>
          <a:prstGeom prst="ellipse">
            <a:avLst/>
          </a:prstGeom>
          <a:ln>
            <a:headEnd/>
            <a:tailEnd/>
          </a:ln>
          <a:extLst/>
        </p:spPr>
        <p:style>
          <a:lnRef idx="2">
            <a:schemeClr val="accent4"/>
          </a:lnRef>
          <a:fillRef idx="1">
            <a:schemeClr val="lt1"/>
          </a:fillRef>
          <a:effectRef idx="0">
            <a:schemeClr val="accent4"/>
          </a:effectRef>
          <a:fontRef idx="minor">
            <a:schemeClr val="dk1"/>
          </a:fontRef>
        </p:style>
        <p:txBody>
          <a:bodyPr wrap="none" anchor="ctr"/>
          <a:lstStyle/>
          <a:p>
            <a:r>
              <a:rPr lang="en-US" dirty="0" smtClean="0"/>
              <a:t>Uncertainty</a:t>
            </a:r>
            <a:endParaRPr lang="en-US" dirty="0"/>
          </a:p>
        </p:txBody>
      </p:sp>
      <p:cxnSp>
        <p:nvCxnSpPr>
          <p:cNvPr id="8" name="Straight Arrow Connector 7"/>
          <p:cNvCxnSpPr>
            <a:stCxn id="23" idx="2"/>
            <a:endCxn id="26" idx="0"/>
          </p:cNvCxnSpPr>
          <p:nvPr/>
        </p:nvCxnSpPr>
        <p:spPr>
          <a:xfrm>
            <a:off x="5600700" y="2282097"/>
            <a:ext cx="0" cy="616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11090" y="2285562"/>
            <a:ext cx="1295400" cy="646331"/>
          </a:xfrm>
          <a:prstGeom prst="rect">
            <a:avLst/>
          </a:prstGeom>
          <a:noFill/>
        </p:spPr>
        <p:txBody>
          <a:bodyPr wrap="square" rtlCol="0">
            <a:spAutoFit/>
          </a:bodyPr>
          <a:lstStyle/>
          <a:p>
            <a:r>
              <a:rPr lang="en-US" dirty="0" smtClean="0"/>
              <a:t>Influence arrow</a:t>
            </a:r>
            <a:endParaRPr lang="en-US" dirty="0"/>
          </a:p>
        </p:txBody>
      </p:sp>
      <p:sp>
        <p:nvSpPr>
          <p:cNvPr id="35" name="Rectangle 4"/>
          <p:cNvSpPr>
            <a:spLocks noChangeArrowheads="1"/>
          </p:cNvSpPr>
          <p:nvPr/>
        </p:nvSpPr>
        <p:spPr bwMode="auto">
          <a:xfrm>
            <a:off x="5257800" y="4533900"/>
            <a:ext cx="990600" cy="419100"/>
          </a:xfrm>
          <a:prstGeom prst="rect">
            <a:avLst/>
          </a:prstGeom>
          <a:ln>
            <a:headEnd/>
            <a:tailEnd/>
          </a:ln>
          <a:extLst/>
        </p:spPr>
        <p:style>
          <a:lnRef idx="2">
            <a:schemeClr val="accent4"/>
          </a:lnRef>
          <a:fillRef idx="1">
            <a:schemeClr val="lt1"/>
          </a:fillRef>
          <a:effectRef idx="0">
            <a:schemeClr val="accent4"/>
          </a:effectRef>
          <a:fontRef idx="minor">
            <a:schemeClr val="dk1"/>
          </a:fontRef>
        </p:style>
        <p:txBody>
          <a:bodyPr wrap="none" anchor="ctr"/>
          <a:lstStyle/>
          <a:p>
            <a:r>
              <a:rPr lang="en-US" dirty="0" smtClean="0"/>
              <a:t>Decision</a:t>
            </a:r>
            <a:endParaRPr lang="en-US" dirty="0"/>
          </a:p>
        </p:txBody>
      </p:sp>
      <p:sp>
        <p:nvSpPr>
          <p:cNvPr id="41" name="Oval 5"/>
          <p:cNvSpPr>
            <a:spLocks noChangeArrowheads="1"/>
          </p:cNvSpPr>
          <p:nvPr/>
        </p:nvSpPr>
        <p:spPr bwMode="auto">
          <a:xfrm>
            <a:off x="4793675" y="3487665"/>
            <a:ext cx="1600200" cy="454025"/>
          </a:xfrm>
          <a:prstGeom prst="ellipse">
            <a:avLst/>
          </a:prstGeom>
          <a:ln>
            <a:headEnd/>
            <a:tailEnd/>
          </a:ln>
          <a:extLst/>
        </p:spPr>
        <p:style>
          <a:lnRef idx="2">
            <a:schemeClr val="accent4"/>
          </a:lnRef>
          <a:fillRef idx="1">
            <a:schemeClr val="lt1"/>
          </a:fillRef>
          <a:effectRef idx="0">
            <a:schemeClr val="accent4"/>
          </a:effectRef>
          <a:fontRef idx="minor">
            <a:schemeClr val="dk1"/>
          </a:fontRef>
        </p:style>
        <p:txBody>
          <a:bodyPr wrap="none" anchor="ctr"/>
          <a:lstStyle/>
          <a:p>
            <a:r>
              <a:rPr lang="en-US" dirty="0" smtClean="0"/>
              <a:t>Uncertainty</a:t>
            </a:r>
            <a:endParaRPr lang="en-US" dirty="0"/>
          </a:p>
        </p:txBody>
      </p:sp>
      <p:cxnSp>
        <p:nvCxnSpPr>
          <p:cNvPr id="43" name="Straight Arrow Connector 42"/>
          <p:cNvCxnSpPr>
            <a:stCxn id="41" idx="4"/>
            <a:endCxn id="35" idx="0"/>
          </p:cNvCxnSpPr>
          <p:nvPr/>
        </p:nvCxnSpPr>
        <p:spPr>
          <a:xfrm>
            <a:off x="5593775" y="3941690"/>
            <a:ext cx="159325" cy="5922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750502" y="3862948"/>
            <a:ext cx="1610590" cy="646331"/>
          </a:xfrm>
          <a:prstGeom prst="rect">
            <a:avLst/>
          </a:prstGeom>
          <a:noFill/>
        </p:spPr>
        <p:txBody>
          <a:bodyPr wrap="square" rtlCol="0">
            <a:spAutoFit/>
          </a:bodyPr>
          <a:lstStyle/>
          <a:p>
            <a:r>
              <a:rPr lang="en-US" dirty="0" smtClean="0"/>
              <a:t>Informational arrow</a:t>
            </a:r>
            <a:endParaRPr lang="en-US" dirty="0"/>
          </a:p>
        </p:txBody>
      </p:sp>
      <p:grpSp>
        <p:nvGrpSpPr>
          <p:cNvPr id="49" name="Group 48"/>
          <p:cNvGrpSpPr/>
          <p:nvPr/>
        </p:nvGrpSpPr>
        <p:grpSpPr>
          <a:xfrm>
            <a:off x="4953000" y="6087119"/>
            <a:ext cx="1676400" cy="390527"/>
            <a:chOff x="7810500" y="4254276"/>
            <a:chExt cx="1676400" cy="756046"/>
          </a:xfrm>
        </p:grpSpPr>
        <p:sp>
          <p:nvSpPr>
            <p:cNvPr id="50" name="Oval 16"/>
            <p:cNvSpPr>
              <a:spLocks noChangeArrowheads="1"/>
            </p:cNvSpPr>
            <p:nvPr/>
          </p:nvSpPr>
          <p:spPr bwMode="auto">
            <a:xfrm>
              <a:off x="7810500" y="4254276"/>
              <a:ext cx="1676400" cy="756046"/>
            </a:xfrm>
            <a:prstGeom prst="ellipse">
              <a:avLst/>
            </a:prstGeom>
            <a:ln>
              <a:headEnd/>
              <a:tailEnd/>
            </a:ln>
            <a:extLst/>
          </p:spPr>
          <p:style>
            <a:lnRef idx="2">
              <a:schemeClr val="accent4"/>
            </a:lnRef>
            <a:fillRef idx="1">
              <a:schemeClr val="lt1"/>
            </a:fillRef>
            <a:effectRef idx="0">
              <a:schemeClr val="accent4"/>
            </a:effectRef>
            <a:fontRef idx="minor">
              <a:schemeClr val="dk1"/>
            </a:fontRef>
          </p:style>
          <p:txBody>
            <a:bodyPr wrap="none" anchor="ctr"/>
            <a:lstStyle/>
            <a:p>
              <a:endParaRPr lang="en-US"/>
            </a:p>
          </p:txBody>
        </p:sp>
        <p:sp>
          <p:nvSpPr>
            <p:cNvPr id="51" name="Oval 6"/>
            <p:cNvSpPr>
              <a:spLocks noChangeArrowheads="1"/>
            </p:cNvSpPr>
            <p:nvPr/>
          </p:nvSpPr>
          <p:spPr bwMode="auto">
            <a:xfrm>
              <a:off x="7894637" y="4314597"/>
              <a:ext cx="1524000" cy="610394"/>
            </a:xfrm>
            <a:prstGeom prst="ellipse">
              <a:avLst/>
            </a:prstGeom>
            <a:ln>
              <a:headEnd/>
              <a:tailEnd/>
            </a:ln>
            <a:extLst/>
          </p:spPr>
          <p:style>
            <a:lnRef idx="2">
              <a:schemeClr val="accent4"/>
            </a:lnRef>
            <a:fillRef idx="1">
              <a:schemeClr val="lt1"/>
            </a:fillRef>
            <a:effectRef idx="0">
              <a:schemeClr val="accent4"/>
            </a:effectRef>
            <a:fontRef idx="minor">
              <a:schemeClr val="dk1"/>
            </a:fontRef>
          </p:style>
          <p:txBody>
            <a:bodyPr wrap="none" anchor="ctr"/>
            <a:lstStyle/>
            <a:p>
              <a:pPr algn="ctr"/>
              <a:r>
                <a:rPr lang="en-US" dirty="0" smtClean="0"/>
                <a:t>F(X,Y)</a:t>
              </a:r>
              <a:endParaRPr lang="en-US" dirty="0"/>
            </a:p>
          </p:txBody>
        </p:sp>
      </p:grpSp>
      <p:sp>
        <p:nvSpPr>
          <p:cNvPr id="52" name="Oval 5"/>
          <p:cNvSpPr>
            <a:spLocks noChangeArrowheads="1"/>
          </p:cNvSpPr>
          <p:nvPr/>
        </p:nvSpPr>
        <p:spPr bwMode="auto">
          <a:xfrm>
            <a:off x="5257800" y="5147522"/>
            <a:ext cx="619989" cy="454025"/>
          </a:xfrm>
          <a:prstGeom prst="ellipse">
            <a:avLst/>
          </a:prstGeom>
          <a:ln>
            <a:headEnd/>
            <a:tailEnd/>
          </a:ln>
          <a:extLst/>
        </p:spPr>
        <p:style>
          <a:lnRef idx="2">
            <a:schemeClr val="accent4"/>
          </a:lnRef>
          <a:fillRef idx="1">
            <a:schemeClr val="lt1"/>
          </a:fillRef>
          <a:effectRef idx="0">
            <a:schemeClr val="accent4"/>
          </a:effectRef>
          <a:fontRef idx="minor">
            <a:schemeClr val="dk1"/>
          </a:fontRef>
        </p:style>
        <p:txBody>
          <a:bodyPr wrap="none" anchor="ctr"/>
          <a:lstStyle/>
          <a:p>
            <a:pPr algn="ctr"/>
            <a:r>
              <a:rPr lang="en-US" dirty="0"/>
              <a:t>X</a:t>
            </a:r>
            <a:endParaRPr lang="en-US" dirty="0" smtClean="0"/>
          </a:p>
        </p:txBody>
      </p:sp>
      <p:sp>
        <p:nvSpPr>
          <p:cNvPr id="53" name="Oval 5"/>
          <p:cNvSpPr>
            <a:spLocks noChangeArrowheads="1"/>
          </p:cNvSpPr>
          <p:nvPr/>
        </p:nvSpPr>
        <p:spPr bwMode="auto">
          <a:xfrm>
            <a:off x="6330662" y="5213202"/>
            <a:ext cx="815686" cy="454025"/>
          </a:xfrm>
          <a:prstGeom prst="ellipse">
            <a:avLst/>
          </a:prstGeom>
          <a:ln>
            <a:headEnd/>
            <a:tailEnd/>
          </a:ln>
          <a:extLst/>
        </p:spPr>
        <p:style>
          <a:lnRef idx="2">
            <a:schemeClr val="accent4"/>
          </a:lnRef>
          <a:fillRef idx="1">
            <a:schemeClr val="lt1"/>
          </a:fillRef>
          <a:effectRef idx="0">
            <a:schemeClr val="accent4"/>
          </a:effectRef>
          <a:fontRef idx="minor">
            <a:schemeClr val="dk1"/>
          </a:fontRef>
        </p:style>
        <p:txBody>
          <a:bodyPr wrap="none" anchor="ctr"/>
          <a:lstStyle/>
          <a:p>
            <a:r>
              <a:rPr lang="en-US" dirty="0" smtClean="0"/>
              <a:t>Y</a:t>
            </a:r>
            <a:endParaRPr lang="en-US" dirty="0"/>
          </a:p>
        </p:txBody>
      </p:sp>
      <p:cxnSp>
        <p:nvCxnSpPr>
          <p:cNvPr id="54" name="Straight Arrow Connector 53"/>
          <p:cNvCxnSpPr>
            <a:stCxn id="52" idx="4"/>
          </p:cNvCxnSpPr>
          <p:nvPr/>
        </p:nvCxnSpPr>
        <p:spPr>
          <a:xfrm>
            <a:off x="5567795" y="5601547"/>
            <a:ext cx="223405" cy="485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3" idx="4"/>
          </p:cNvCxnSpPr>
          <p:nvPr/>
        </p:nvCxnSpPr>
        <p:spPr>
          <a:xfrm flipH="1">
            <a:off x="6383897" y="5667227"/>
            <a:ext cx="354608" cy="4770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953000" y="6488668"/>
            <a:ext cx="2448790" cy="369332"/>
          </a:xfrm>
          <a:prstGeom prst="rect">
            <a:avLst/>
          </a:prstGeom>
          <a:noFill/>
        </p:spPr>
        <p:txBody>
          <a:bodyPr wrap="square" rtlCol="0">
            <a:spAutoFit/>
          </a:bodyPr>
          <a:lstStyle/>
          <a:p>
            <a:r>
              <a:rPr lang="en-US" dirty="0" smtClean="0"/>
              <a:t>Functional arrows</a:t>
            </a:r>
            <a:endParaRPr lang="en-US" dirty="0"/>
          </a:p>
        </p:txBody>
      </p:sp>
      <p:sp>
        <p:nvSpPr>
          <p:cNvPr id="71" name="Oval 5"/>
          <p:cNvSpPr>
            <a:spLocks noChangeArrowheads="1"/>
          </p:cNvSpPr>
          <p:nvPr/>
        </p:nvSpPr>
        <p:spPr bwMode="auto">
          <a:xfrm>
            <a:off x="5123440" y="574457"/>
            <a:ext cx="1600200" cy="454025"/>
          </a:xfrm>
          <a:prstGeom prst="ellipse">
            <a:avLst/>
          </a:prstGeom>
          <a:ln>
            <a:headEnd/>
            <a:tailEnd/>
          </a:ln>
          <a:extLst/>
        </p:spPr>
        <p:style>
          <a:lnRef idx="2">
            <a:schemeClr val="accent4"/>
          </a:lnRef>
          <a:fillRef idx="1">
            <a:schemeClr val="lt1"/>
          </a:fillRef>
          <a:effectRef idx="0">
            <a:schemeClr val="accent4"/>
          </a:effectRef>
          <a:fontRef idx="minor">
            <a:schemeClr val="dk1"/>
          </a:fontRef>
        </p:style>
        <p:txBody>
          <a:bodyPr wrap="none" anchor="ctr"/>
          <a:lstStyle/>
          <a:p>
            <a:r>
              <a:rPr lang="en-US" dirty="0" smtClean="0"/>
              <a:t>Uncertainty</a:t>
            </a:r>
            <a:endParaRPr lang="en-US" dirty="0"/>
          </a:p>
        </p:txBody>
      </p:sp>
      <p:sp>
        <p:nvSpPr>
          <p:cNvPr id="72" name="Oval 5"/>
          <p:cNvSpPr>
            <a:spLocks noChangeArrowheads="1"/>
          </p:cNvSpPr>
          <p:nvPr/>
        </p:nvSpPr>
        <p:spPr bwMode="auto">
          <a:xfrm>
            <a:off x="6784397" y="1450975"/>
            <a:ext cx="1600200" cy="454025"/>
          </a:xfrm>
          <a:prstGeom prst="ellipse">
            <a:avLst/>
          </a:prstGeom>
          <a:ln>
            <a:headEnd/>
            <a:tailEnd/>
          </a:ln>
          <a:extLst/>
        </p:spPr>
        <p:style>
          <a:lnRef idx="2">
            <a:schemeClr val="accent4"/>
          </a:lnRef>
          <a:fillRef idx="1">
            <a:schemeClr val="lt1"/>
          </a:fillRef>
          <a:effectRef idx="0">
            <a:schemeClr val="accent4"/>
          </a:effectRef>
          <a:fontRef idx="minor">
            <a:schemeClr val="dk1"/>
          </a:fontRef>
        </p:style>
        <p:txBody>
          <a:bodyPr wrap="none" anchor="ctr"/>
          <a:lstStyle/>
          <a:p>
            <a:r>
              <a:rPr lang="en-US" dirty="0" smtClean="0"/>
              <a:t>Uncertainty</a:t>
            </a:r>
            <a:endParaRPr lang="en-US" dirty="0"/>
          </a:p>
        </p:txBody>
      </p:sp>
      <p:cxnSp>
        <p:nvCxnSpPr>
          <p:cNvPr id="73" name="Straight Arrow Connector 72"/>
          <p:cNvCxnSpPr>
            <a:stCxn id="71" idx="4"/>
            <a:endCxn id="72" idx="2"/>
          </p:cNvCxnSpPr>
          <p:nvPr/>
        </p:nvCxnSpPr>
        <p:spPr>
          <a:xfrm>
            <a:off x="5923540" y="1028482"/>
            <a:ext cx="860857" cy="6495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972773" y="1031657"/>
            <a:ext cx="1295400" cy="646331"/>
          </a:xfrm>
          <a:prstGeom prst="rect">
            <a:avLst/>
          </a:prstGeom>
          <a:noFill/>
        </p:spPr>
        <p:txBody>
          <a:bodyPr wrap="square" rtlCol="0">
            <a:spAutoFit/>
          </a:bodyPr>
          <a:lstStyle/>
          <a:p>
            <a:r>
              <a:rPr lang="en-US" dirty="0" smtClean="0"/>
              <a:t>Relevance arrow</a:t>
            </a:r>
            <a:endParaRPr lang="en-US" dirty="0"/>
          </a:p>
        </p:txBody>
      </p:sp>
      <p:cxnSp>
        <p:nvCxnSpPr>
          <p:cNvPr id="85" name="Straight Connector 84"/>
          <p:cNvCxnSpPr/>
          <p:nvPr/>
        </p:nvCxnSpPr>
        <p:spPr>
          <a:xfrm flipH="1">
            <a:off x="0" y="533400"/>
            <a:ext cx="3581400" cy="0"/>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858000" y="302776"/>
            <a:ext cx="2438400" cy="1200329"/>
          </a:xfrm>
          <a:prstGeom prst="rect">
            <a:avLst/>
          </a:prstGeom>
          <a:noFill/>
        </p:spPr>
        <p:txBody>
          <a:bodyPr wrap="square" rtlCol="0">
            <a:spAutoFit/>
          </a:bodyPr>
          <a:lstStyle/>
          <a:p>
            <a:r>
              <a:rPr lang="en-US" dirty="0" smtClean="0"/>
              <a:t>Knowing something about one tells us something about the other</a:t>
            </a:r>
            <a:endParaRPr lang="en-US" i="1" dirty="0"/>
          </a:p>
        </p:txBody>
      </p:sp>
      <p:sp>
        <p:nvSpPr>
          <p:cNvPr id="96" name="TextBox 95"/>
          <p:cNvSpPr txBox="1"/>
          <p:nvPr/>
        </p:nvSpPr>
        <p:spPr>
          <a:xfrm>
            <a:off x="6705600" y="2249269"/>
            <a:ext cx="2438400" cy="646331"/>
          </a:xfrm>
          <a:prstGeom prst="rect">
            <a:avLst/>
          </a:prstGeom>
          <a:noFill/>
        </p:spPr>
        <p:txBody>
          <a:bodyPr wrap="square" rtlCol="0">
            <a:spAutoFit/>
          </a:bodyPr>
          <a:lstStyle/>
          <a:p>
            <a:r>
              <a:rPr lang="en-US" dirty="0" smtClean="0"/>
              <a:t>The alternative selected influences our beliefs</a:t>
            </a:r>
            <a:endParaRPr lang="en-US" i="1" dirty="0"/>
          </a:p>
        </p:txBody>
      </p:sp>
      <p:sp>
        <p:nvSpPr>
          <p:cNvPr id="98" name="TextBox 97"/>
          <p:cNvSpPr txBox="1"/>
          <p:nvPr/>
        </p:nvSpPr>
        <p:spPr>
          <a:xfrm>
            <a:off x="7239000" y="3429000"/>
            <a:ext cx="1864303" cy="1200329"/>
          </a:xfrm>
          <a:prstGeom prst="rect">
            <a:avLst/>
          </a:prstGeom>
          <a:noFill/>
        </p:spPr>
        <p:txBody>
          <a:bodyPr wrap="square" rtlCol="0">
            <a:spAutoFit/>
          </a:bodyPr>
          <a:lstStyle/>
          <a:p>
            <a:r>
              <a:rPr lang="en-US" dirty="0" smtClean="0"/>
              <a:t>What do we know at the time of making a decision?</a:t>
            </a:r>
            <a:endParaRPr lang="en-US" i="1" dirty="0"/>
          </a:p>
        </p:txBody>
      </p:sp>
      <p:sp>
        <p:nvSpPr>
          <p:cNvPr id="99" name="TextBox 98"/>
          <p:cNvSpPr txBox="1"/>
          <p:nvPr/>
        </p:nvSpPr>
        <p:spPr>
          <a:xfrm>
            <a:off x="7203497" y="5581471"/>
            <a:ext cx="1864303" cy="1200329"/>
          </a:xfrm>
          <a:prstGeom prst="rect">
            <a:avLst/>
          </a:prstGeom>
          <a:noFill/>
        </p:spPr>
        <p:txBody>
          <a:bodyPr wrap="square" rtlCol="0">
            <a:spAutoFit/>
          </a:bodyPr>
          <a:lstStyle/>
          <a:p>
            <a:r>
              <a:rPr lang="en-US" dirty="0" smtClean="0"/>
              <a:t>What do we need to know to fully determine something?</a:t>
            </a:r>
            <a:endParaRPr lang="en-US" i="1" dirty="0"/>
          </a:p>
        </p:txBody>
      </p:sp>
      <p:sp>
        <p:nvSpPr>
          <p:cNvPr id="100" name="TextBox 99"/>
          <p:cNvSpPr txBox="1"/>
          <p:nvPr/>
        </p:nvSpPr>
        <p:spPr>
          <a:xfrm>
            <a:off x="335107" y="1371600"/>
            <a:ext cx="2865293" cy="369332"/>
          </a:xfrm>
          <a:prstGeom prst="rect">
            <a:avLst/>
          </a:prstGeom>
          <a:noFill/>
        </p:spPr>
        <p:txBody>
          <a:bodyPr wrap="square" rtlCol="0">
            <a:spAutoFit/>
          </a:bodyPr>
          <a:lstStyle/>
          <a:p>
            <a:r>
              <a:rPr lang="en-US" u="sng" dirty="0" smtClean="0"/>
              <a:t>TYPES OF NODES</a:t>
            </a:r>
            <a:endParaRPr lang="en-US" u="sng" dirty="0"/>
          </a:p>
        </p:txBody>
      </p:sp>
      <p:sp>
        <p:nvSpPr>
          <p:cNvPr id="101" name="TextBox 100"/>
          <p:cNvSpPr txBox="1"/>
          <p:nvPr/>
        </p:nvSpPr>
        <p:spPr>
          <a:xfrm>
            <a:off x="4983307" y="0"/>
            <a:ext cx="2865293" cy="369332"/>
          </a:xfrm>
          <a:prstGeom prst="rect">
            <a:avLst/>
          </a:prstGeom>
          <a:noFill/>
        </p:spPr>
        <p:txBody>
          <a:bodyPr wrap="square" rtlCol="0">
            <a:spAutoFit/>
          </a:bodyPr>
          <a:lstStyle/>
          <a:p>
            <a:r>
              <a:rPr lang="en-US" u="sng" dirty="0" smtClean="0"/>
              <a:t>TYPES OF ARROWS</a:t>
            </a:r>
            <a:endParaRPr lang="en-US" u="sng" dirty="0"/>
          </a:p>
        </p:txBody>
      </p:sp>
    </p:spTree>
    <p:extLst>
      <p:ext uri="{BB962C8B-B14F-4D97-AF65-F5344CB8AC3E}">
        <p14:creationId xmlns:p14="http://schemas.microsoft.com/office/powerpoint/2010/main" val="360711550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975705"/>
            <a:ext cx="8153400" cy="5632311"/>
          </a:xfrm>
          <a:prstGeom prst="rect">
            <a:avLst/>
          </a:prstGeom>
          <a:noFill/>
        </p:spPr>
        <p:txBody>
          <a:bodyPr wrap="square" rtlCol="0">
            <a:spAutoFit/>
          </a:bodyPr>
          <a:lstStyle/>
          <a:p>
            <a:r>
              <a:rPr lang="en-US" u="sng" dirty="0" smtClean="0"/>
              <a:t>Achieving Clarity on Value</a:t>
            </a:r>
            <a:r>
              <a:rPr lang="en-US" dirty="0" smtClean="0"/>
              <a:t>: Involves </a:t>
            </a:r>
            <a:r>
              <a:rPr lang="en-US" dirty="0"/>
              <a:t>d</a:t>
            </a:r>
            <a:r>
              <a:rPr lang="en-US" dirty="0" smtClean="0"/>
              <a:t>iscovering, appreciating and communicating sources of value</a:t>
            </a:r>
          </a:p>
          <a:p>
            <a:r>
              <a:rPr lang="en-US" u="sng" dirty="0" smtClean="0"/>
              <a:t>Axiology</a:t>
            </a:r>
            <a:r>
              <a:rPr lang="en-US" dirty="0" smtClean="0"/>
              <a:t>: The study of the nature of value</a:t>
            </a:r>
          </a:p>
          <a:p>
            <a:endParaRPr lang="en-US" u="sng" dirty="0" smtClean="0"/>
          </a:p>
          <a:p>
            <a:r>
              <a:rPr lang="en-US" u="sng" dirty="0" smtClean="0"/>
              <a:t>Three Dimensions of Value</a:t>
            </a:r>
          </a:p>
          <a:p>
            <a:r>
              <a:rPr lang="en-US" i="1" dirty="0"/>
              <a:t>Intrinsic:</a:t>
            </a:r>
            <a:r>
              <a:rPr lang="en-US" dirty="0"/>
              <a:t> End-in-itself</a:t>
            </a:r>
          </a:p>
          <a:p>
            <a:r>
              <a:rPr lang="en-US" i="1" dirty="0"/>
              <a:t>Extrinsic:</a:t>
            </a:r>
            <a:r>
              <a:rPr lang="en-US" dirty="0"/>
              <a:t> Means-to-an-end; instrumental</a:t>
            </a:r>
          </a:p>
          <a:p>
            <a:r>
              <a:rPr lang="en-US" i="1" dirty="0"/>
              <a:t>Systemic: </a:t>
            </a:r>
            <a:r>
              <a:rPr lang="en-US" dirty="0"/>
              <a:t>Construct –fulfillment (or Concept-fulfillment)</a:t>
            </a:r>
          </a:p>
          <a:p>
            <a:endParaRPr lang="en-US" u="sng" dirty="0" smtClean="0"/>
          </a:p>
          <a:p>
            <a:r>
              <a:rPr lang="en-US" u="sng" dirty="0" smtClean="0"/>
              <a:t>Hierarchy of Value</a:t>
            </a:r>
          </a:p>
          <a:p>
            <a:r>
              <a:rPr lang="en-US" dirty="0" smtClean="0"/>
              <a:t>When applied to the same object, the intrinsic valuation is richer than the prudential valuation, which is richer than the systemic valuation, thus implying a hierarchy.</a:t>
            </a:r>
          </a:p>
          <a:p>
            <a:endParaRPr lang="en-US" dirty="0"/>
          </a:p>
          <a:p>
            <a:r>
              <a:rPr lang="en-US" u="sng" dirty="0" smtClean="0"/>
              <a:t>Decision Analysis: Usage of Value</a:t>
            </a:r>
          </a:p>
          <a:p>
            <a:r>
              <a:rPr lang="en-US" i="1" dirty="0" smtClean="0"/>
              <a:t>Noun Form: </a:t>
            </a:r>
            <a:r>
              <a:rPr lang="en-US" dirty="0" smtClean="0"/>
              <a:t>Does this prospect have direct or indirect </a:t>
            </a:r>
            <a:r>
              <a:rPr lang="en-US" b="1" dirty="0" smtClean="0"/>
              <a:t>value </a:t>
            </a:r>
            <a:r>
              <a:rPr lang="en-US" dirty="0" smtClean="0"/>
              <a:t>for you? </a:t>
            </a:r>
            <a:endParaRPr lang="en-US" i="1" dirty="0" smtClean="0"/>
          </a:p>
          <a:p>
            <a:r>
              <a:rPr lang="en-US" i="1" dirty="0" smtClean="0"/>
              <a:t>Verb Form:  </a:t>
            </a:r>
            <a:r>
              <a:rPr lang="en-US" dirty="0" smtClean="0"/>
              <a:t>How do you </a:t>
            </a:r>
            <a:r>
              <a:rPr lang="en-US" b="1" dirty="0" smtClean="0"/>
              <a:t>value </a:t>
            </a:r>
            <a:r>
              <a:rPr lang="en-US" dirty="0" smtClean="0"/>
              <a:t>this prospect relative to other prospects?</a:t>
            </a:r>
          </a:p>
          <a:p>
            <a:endParaRPr lang="en-US" dirty="0"/>
          </a:p>
          <a:p>
            <a:r>
              <a:rPr lang="en-US" u="sng" dirty="0" smtClean="0"/>
              <a:t>Mapping the Decision Analysis Usage of Value to Axiology</a:t>
            </a:r>
          </a:p>
          <a:p>
            <a:r>
              <a:rPr lang="en-US" i="1" dirty="0" smtClean="0"/>
              <a:t>Noun Form:</a:t>
            </a:r>
            <a:r>
              <a:rPr lang="en-US" dirty="0" smtClean="0"/>
              <a:t> What existential </a:t>
            </a:r>
            <a:r>
              <a:rPr lang="en-US" b="1" dirty="0" smtClean="0"/>
              <a:t>value </a:t>
            </a:r>
            <a:r>
              <a:rPr lang="en-US" dirty="0" smtClean="0"/>
              <a:t>do you find in this prospect?</a:t>
            </a:r>
          </a:p>
          <a:p>
            <a:r>
              <a:rPr lang="en-US" i="1" dirty="0" smtClean="0"/>
              <a:t>Verb Form</a:t>
            </a:r>
            <a:r>
              <a:rPr lang="en-US" i="1" dirty="0"/>
              <a:t>: </a:t>
            </a:r>
            <a:r>
              <a:rPr lang="en-US" dirty="0"/>
              <a:t>How do you </a:t>
            </a:r>
            <a:r>
              <a:rPr lang="en-US" b="1" dirty="0"/>
              <a:t>value</a:t>
            </a:r>
            <a:r>
              <a:rPr lang="en-US" dirty="0"/>
              <a:t> this prospect to establish trade-offs?</a:t>
            </a:r>
          </a:p>
        </p:txBody>
      </p:sp>
      <p:sp>
        <p:nvSpPr>
          <p:cNvPr id="2" name="Rectangle 1"/>
          <p:cNvSpPr/>
          <p:nvPr/>
        </p:nvSpPr>
        <p:spPr>
          <a:xfrm>
            <a:off x="6172200" y="2343843"/>
            <a:ext cx="1905000" cy="923330"/>
          </a:xfrm>
          <a:prstGeom prst="rect">
            <a:avLst/>
          </a:prstGeom>
        </p:spPr>
        <p:txBody>
          <a:bodyPr wrap="square">
            <a:spAutoFit/>
          </a:bodyPr>
          <a:lstStyle/>
          <a:p>
            <a:r>
              <a:rPr lang="en-US" i="1" dirty="0" smtClean="0"/>
              <a:t>Identity/Intrinsic</a:t>
            </a:r>
          </a:p>
          <a:p>
            <a:r>
              <a:rPr lang="en-US" i="1" dirty="0" smtClean="0"/>
              <a:t>Prudential</a:t>
            </a:r>
            <a:endParaRPr lang="en-US" dirty="0"/>
          </a:p>
          <a:p>
            <a:r>
              <a:rPr lang="en-US" i="1" dirty="0" smtClean="0"/>
              <a:t>Systemic</a:t>
            </a:r>
            <a:endParaRPr lang="en-US" dirty="0"/>
          </a:p>
        </p:txBody>
      </p:sp>
      <p:sp>
        <p:nvSpPr>
          <p:cNvPr id="3" name="TextBox 2"/>
          <p:cNvSpPr txBox="1"/>
          <p:nvPr/>
        </p:nvSpPr>
        <p:spPr>
          <a:xfrm>
            <a:off x="6172200" y="2067611"/>
            <a:ext cx="2286000" cy="372070"/>
          </a:xfrm>
          <a:prstGeom prst="rect">
            <a:avLst/>
          </a:prstGeom>
          <a:noFill/>
        </p:spPr>
        <p:txBody>
          <a:bodyPr wrap="square" rtlCol="0">
            <a:spAutoFit/>
          </a:bodyPr>
          <a:lstStyle/>
          <a:p>
            <a:r>
              <a:rPr lang="en-US" u="sng" dirty="0" smtClean="0"/>
              <a:t>Our Adaption</a:t>
            </a:r>
            <a:endParaRPr lang="en-US" u="sng" dirty="0"/>
          </a:p>
        </p:txBody>
      </p:sp>
      <p:sp>
        <p:nvSpPr>
          <p:cNvPr id="7" name="TextBox 6"/>
          <p:cNvSpPr txBox="1"/>
          <p:nvPr/>
        </p:nvSpPr>
        <p:spPr>
          <a:xfrm>
            <a:off x="1066800" y="228600"/>
            <a:ext cx="6934200" cy="523220"/>
          </a:xfrm>
          <a:prstGeom prst="rect">
            <a:avLst/>
          </a:prstGeom>
          <a:noFill/>
        </p:spPr>
        <p:txBody>
          <a:bodyPr wrap="square" rtlCol="0">
            <a:spAutoFit/>
          </a:bodyPr>
          <a:lstStyle/>
          <a:p>
            <a:pPr algn="ctr"/>
            <a:r>
              <a:rPr lang="en-US" sz="2800" b="1" dirty="0" smtClean="0"/>
              <a:t>Dissertation Title: Achieving Clarity on Value</a:t>
            </a:r>
          </a:p>
        </p:txBody>
      </p:sp>
      <p:sp>
        <p:nvSpPr>
          <p:cNvPr id="6" name="TextBox 5"/>
          <p:cNvSpPr txBox="1"/>
          <p:nvPr/>
        </p:nvSpPr>
        <p:spPr>
          <a:xfrm>
            <a:off x="3048000" y="609600"/>
            <a:ext cx="3581400" cy="381000"/>
          </a:xfrm>
          <a:prstGeom prst="rect">
            <a:avLst/>
          </a:prstGeom>
          <a:noFill/>
        </p:spPr>
        <p:txBody>
          <a:bodyPr wrap="square" rtlCol="0">
            <a:spAutoFit/>
          </a:bodyPr>
          <a:lstStyle/>
          <a:p>
            <a:r>
              <a:rPr lang="en-US" i="1" dirty="0" smtClean="0"/>
              <a:t>Supplementary Handout</a:t>
            </a:r>
            <a:endParaRPr lang="en-US" i="1" dirty="0"/>
          </a:p>
        </p:txBody>
      </p:sp>
    </p:spTree>
    <p:extLst>
      <p:ext uri="{BB962C8B-B14F-4D97-AF65-F5344CB8AC3E}">
        <p14:creationId xmlns:p14="http://schemas.microsoft.com/office/powerpoint/2010/main" val="1782080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844</Words>
  <Application>Microsoft Office PowerPoint</Application>
  <PresentationFormat>On-screen Show (4:3)</PresentationFormat>
  <Paragraphs>129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Quick Guide to Drawing Value Diagrams (for your friends)</vt:lpstr>
      <vt:lpstr>Quick Guide to Drawing Value Diagrams (as Researcher)</vt:lpstr>
      <vt:lpstr>PowerPoint Presentation</vt:lpstr>
      <vt:lpstr>Retrospective Decision Diagram</vt:lpstr>
      <vt:lpstr>Decision Diagrams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Glossary of Terms</dc:title>
  <dc:creator>somik</dc:creator>
  <cp:lastModifiedBy>somik</cp:lastModifiedBy>
  <cp:revision>64</cp:revision>
  <cp:lastPrinted>2010-04-23T20:16:03Z</cp:lastPrinted>
  <dcterms:created xsi:type="dcterms:W3CDTF">2010-04-06T02:25:15Z</dcterms:created>
  <dcterms:modified xsi:type="dcterms:W3CDTF">2010-05-21T03:56:19Z</dcterms:modified>
</cp:coreProperties>
</file>