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Average"/>
      <p:regular r:id="rId42"/>
    </p:embeddedFont>
    <p:embeddedFont>
      <p:font typeface="Oswald"/>
      <p:regular r:id="rId43"/>
      <p:bold r:id="rId44"/>
    </p:embeddedFon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3F0C29-EE87-438A-ABC3-038F2137C9B8}">
  <a:tblStyle styleId="{5C3F0C29-EE87-438A-ABC3-038F2137C9B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Average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schemas.openxmlformats.org/officeDocument/2006/relationships/font" Target="fonts/Oswald-bold.fntdata"/><Relationship Id="rId21" Type="http://schemas.openxmlformats.org/officeDocument/2006/relationships/slide" Target="slides/slide15.xml"/><Relationship Id="rId43" Type="http://schemas.openxmlformats.org/officeDocument/2006/relationships/font" Target="fonts/Oswald-regular.fntdata"/><Relationship Id="rId24" Type="http://schemas.openxmlformats.org/officeDocument/2006/relationships/slide" Target="slides/slide18.xml"/><Relationship Id="rId46" Type="http://schemas.openxmlformats.org/officeDocument/2006/relationships/font" Target="fonts/RobotoMono-bold.fntdata"/><Relationship Id="rId23" Type="http://schemas.openxmlformats.org/officeDocument/2006/relationships/slide" Target="slides/slide17.xml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09ec6df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09ec6df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09ec6df2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309ec6df2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09ec6df2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09ec6df2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09ec6df2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09ec6df2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09ec6df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09ec6df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09ec6df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09ec6df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09ec6df2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09ec6df2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09ec6df2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09ec6df2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09ec6df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09ec6df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09ec6df23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09ec6df23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f94443937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f94443937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09ec6df2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09ec6df2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09ec6df2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09ec6df2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09ec6df2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09ec6df2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09ec6df23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09ec6df23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09ec6df2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309ec6df2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309ec6df2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309ec6df2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09ec6df2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09ec6df2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09ec6df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09ec6df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09ec6df2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09ec6df2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309ec6df23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309ec6df23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f94443937_0_1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f94443937_0_1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09ec6df2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309ec6df2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09ec6df2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309ec6df2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f9444393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f944439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f94443937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f94443937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305"/>
              </a:solidFill>
              <a:highlight>
                <a:srgbClr val="F5F4E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09ec6df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09ec6df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f94443937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f94443937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09ec6df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09ec6df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09ec6df2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09ec6df2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языка C++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История, области применения, синтаксис, в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вод – вывод данных, базовые типы данных, переменные, константы, математические операции, операции с числовыми типами данных, преобразование типов данных.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19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Логический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Целочисленный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Численный, с плавающей точкой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Символьный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void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3224625"/>
            <a:ext cx="85206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Изменяемый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Неизменяемый (const)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Логический тип данных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311700" y="1152475"/>
            <a:ext cx="8520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02000"/>
                </a:solidFill>
              </a:rPr>
              <a:t>bool</a:t>
            </a:r>
            <a:r>
              <a:rPr lang="ru"/>
              <a:t> isTrue = </a:t>
            </a:r>
            <a:r>
              <a:rPr lang="ru">
                <a:solidFill>
                  <a:srgbClr val="007020"/>
                </a:solidFill>
              </a:rPr>
              <a:t>true</a:t>
            </a:r>
            <a:r>
              <a:rPr lang="ru"/>
              <a:t>; // объявление и инициализация переменной с логическим типом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02000"/>
                </a:solidFill>
              </a:rPr>
              <a:t>bool</a:t>
            </a:r>
            <a:r>
              <a:rPr lang="ru"/>
              <a:t> isFalse =</a:t>
            </a:r>
            <a:r>
              <a:rPr lang="ru">
                <a:solidFill>
                  <a:srgbClr val="007020"/>
                </a:solidFill>
              </a:rPr>
              <a:t> false</a:t>
            </a:r>
            <a:r>
              <a:rPr lang="ru"/>
              <a:t>;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1988675"/>
            <a:ext cx="8520600" cy="221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020"/>
                </a:solidFill>
              </a:rPr>
              <a:t>#include</a:t>
            </a:r>
            <a:r>
              <a:rPr lang="ru"/>
              <a:t>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902000"/>
                </a:solidFill>
              </a:rPr>
              <a:t>int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06287E"/>
                </a:solidFill>
              </a:rPr>
              <a:t>main</a:t>
            </a:r>
            <a:r>
              <a:rPr lang="ru" sz="1300">
                <a:solidFill>
                  <a:srgbClr val="000305"/>
                </a:solidFill>
              </a:rPr>
              <a:t>()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{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    </a:t>
            </a:r>
            <a:r>
              <a:rPr lang="ru" sz="1300">
                <a:solidFill>
                  <a:srgbClr val="902000"/>
                </a:solidFill>
              </a:rPr>
              <a:t>bool</a:t>
            </a:r>
            <a:r>
              <a:rPr lang="ru" sz="1300"/>
              <a:t> isAlive </a:t>
            </a:r>
            <a:r>
              <a:rPr lang="ru" sz="1300">
                <a:solidFill>
                  <a:srgbClr val="007020"/>
                </a:solidFill>
              </a:rPr>
              <a:t>{true}</a:t>
            </a:r>
            <a:r>
              <a:rPr lang="ru" sz="1300"/>
              <a:t>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    </a:t>
            </a:r>
            <a:r>
              <a:rPr lang="ru" sz="1300">
                <a:solidFill>
                  <a:srgbClr val="902000"/>
                </a:solidFill>
              </a:rPr>
              <a:t>bool</a:t>
            </a:r>
            <a:r>
              <a:rPr lang="ru" sz="1300"/>
              <a:t> isDead </a:t>
            </a:r>
            <a:r>
              <a:rPr lang="ru" sz="1300">
                <a:solidFill>
                  <a:srgbClr val="007020"/>
                </a:solidFill>
              </a:rPr>
              <a:t>{false}</a:t>
            </a:r>
            <a:r>
              <a:rPr lang="ru" sz="1300"/>
              <a:t>;</a:t>
            </a:r>
            <a:endParaRPr sz="12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    std</a:t>
            </a:r>
            <a:r>
              <a:rPr lang="ru" sz="1300">
                <a:solidFill>
                  <a:srgbClr val="666666"/>
                </a:solidFill>
              </a:rPr>
              <a:t>::</a:t>
            </a:r>
            <a:r>
              <a:rPr lang="ru" sz="1300">
                <a:solidFill>
                  <a:srgbClr val="000305"/>
                </a:solidFill>
              </a:rPr>
              <a:t>cout </a:t>
            </a:r>
            <a:r>
              <a:rPr lang="ru" sz="1300">
                <a:solidFill>
                  <a:srgbClr val="666666"/>
                </a:solidFill>
              </a:rPr>
              <a:t>&lt;&lt;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4070A0"/>
                </a:solidFill>
              </a:rPr>
              <a:t>"isAlive: "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666666"/>
                </a:solidFill>
              </a:rPr>
              <a:t>&lt;&lt; </a:t>
            </a:r>
            <a:r>
              <a:rPr lang="ru" sz="1300">
                <a:solidFill>
                  <a:srgbClr val="4070A0"/>
                </a:solidFill>
              </a:rPr>
              <a:t>isAlive</a:t>
            </a:r>
            <a:r>
              <a:rPr lang="ru" sz="1300">
                <a:solidFill>
                  <a:srgbClr val="666666"/>
                </a:solidFill>
              </a:rPr>
              <a:t> &lt;&lt; “\n”</a:t>
            </a:r>
            <a:r>
              <a:rPr lang="ru" sz="1300">
                <a:solidFill>
                  <a:srgbClr val="000305"/>
                </a:solidFill>
              </a:rPr>
              <a:t>;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    std</a:t>
            </a:r>
            <a:r>
              <a:rPr lang="ru" sz="1300">
                <a:solidFill>
                  <a:srgbClr val="666666"/>
                </a:solidFill>
              </a:rPr>
              <a:t>::</a:t>
            </a:r>
            <a:r>
              <a:rPr lang="ru" sz="1300">
                <a:solidFill>
                  <a:srgbClr val="000305"/>
                </a:solidFill>
              </a:rPr>
              <a:t>cout </a:t>
            </a:r>
            <a:r>
              <a:rPr lang="ru" sz="1300">
                <a:solidFill>
                  <a:srgbClr val="666666"/>
                </a:solidFill>
              </a:rPr>
              <a:t>&lt;&lt;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4070A0"/>
                </a:solidFill>
              </a:rPr>
              <a:t>"isDead: "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666666"/>
                </a:solidFill>
              </a:rPr>
              <a:t>&lt;&lt; </a:t>
            </a:r>
            <a:r>
              <a:rPr lang="ru" sz="1300">
                <a:solidFill>
                  <a:srgbClr val="4070A0"/>
                </a:solidFill>
              </a:rPr>
              <a:t>isDead </a:t>
            </a:r>
            <a:r>
              <a:rPr lang="ru" sz="1300">
                <a:solidFill>
                  <a:srgbClr val="666666"/>
                </a:solidFill>
              </a:rPr>
              <a:t>&lt;&lt; “\n”</a:t>
            </a:r>
            <a:r>
              <a:rPr lang="ru" sz="1300">
                <a:solidFill>
                  <a:srgbClr val="000305"/>
                </a:solidFill>
              </a:rPr>
              <a:t>;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    </a:t>
            </a:r>
            <a:r>
              <a:rPr b="1" lang="ru" sz="1300">
                <a:solidFill>
                  <a:srgbClr val="007020"/>
                </a:solidFill>
              </a:rPr>
              <a:t>return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208050"/>
                </a:solidFill>
              </a:rPr>
              <a:t>0</a:t>
            </a:r>
            <a:r>
              <a:rPr lang="ru" sz="1300">
                <a:solidFill>
                  <a:srgbClr val="000305"/>
                </a:solidFill>
              </a:rPr>
              <a:t>;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Целочисленный тип данных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9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Font typeface="Arial"/>
              <a:buChar char="●"/>
            </a:pPr>
            <a:r>
              <a:rPr lang="ru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short: от –32768 до 32767. Занимает в памяти 2 байта (16 бит).</a:t>
            </a:r>
            <a:endParaRPr sz="15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9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Font typeface="Arial"/>
              <a:buChar char="●"/>
            </a:pPr>
            <a:r>
              <a:rPr lang="ru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int: В зависимости от архитектуры процессора может занимать 2 байта (16 бит) или 4 байта (32 бита). </a:t>
            </a:r>
            <a:r>
              <a:rPr lang="ru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Диапазон</a:t>
            </a:r>
            <a:r>
              <a:rPr lang="ru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 –32768 до 32767 (при 2 байтах) или от −2 147 483 648 до 2 147 483 647 (при 4 байтах).</a:t>
            </a:r>
            <a:endParaRPr sz="15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9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Font typeface="Arial"/>
              <a:buChar char="●"/>
            </a:pPr>
            <a:r>
              <a:rPr lang="ru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long: в зависимости от архитектуры может занимать 4 или 8 байт. </a:t>
            </a:r>
            <a:r>
              <a:rPr lang="ru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Диапазон</a:t>
            </a:r>
            <a:r>
              <a:rPr lang="ru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от −2 147 483 648 до 2 147 483 647 (при 4 байтах) или от −9 223 372 036 854 775 808 до +9 223 372 036 854 775 807 (при 8 байтах).</a:t>
            </a:r>
            <a:endParaRPr sz="15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97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5"/>
              <a:buFont typeface="Arial"/>
              <a:buChar char="●"/>
            </a:pPr>
            <a:r>
              <a:rPr lang="ru" sz="1565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long: представляет целое число в диапазоне от −9 223 372 036 854 775 808 до +9 223 372 036 854 775 807. Занимает в памяти 8 байт (64 бита).</a:t>
            </a:r>
            <a:endParaRPr sz="1565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Суффиксы литералов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1152175"/>
            <a:ext cx="8520600" cy="341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020"/>
                </a:solidFill>
              </a:rPr>
              <a:t>#include</a:t>
            </a:r>
            <a:r>
              <a:rPr lang="ru"/>
              <a:t>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02000"/>
                </a:solidFill>
              </a:rPr>
              <a:t>int</a:t>
            </a:r>
            <a:r>
              <a:rPr lang="ru"/>
              <a:t> </a:t>
            </a:r>
            <a:r>
              <a:rPr lang="ru">
                <a:solidFill>
                  <a:srgbClr val="06287E"/>
                </a:solidFill>
              </a:rPr>
              <a:t>main</a:t>
            </a:r>
            <a:r>
              <a:rPr lang="ru"/>
              <a:t>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</a:t>
            </a:r>
            <a:r>
              <a:rPr lang="ru">
                <a:solidFill>
                  <a:srgbClr val="902000"/>
                </a:solidFill>
              </a:rPr>
              <a:t>unsigned int </a:t>
            </a:r>
            <a:r>
              <a:rPr lang="ru"/>
              <a:t>num6</a:t>
            </a:r>
            <a:r>
              <a:rPr lang="ru">
                <a:solidFill>
                  <a:srgbClr val="007020"/>
                </a:solidFill>
              </a:rPr>
              <a:t>{ 1024U }</a:t>
            </a:r>
            <a:r>
              <a:rPr lang="ru"/>
              <a:t>;         </a:t>
            </a:r>
            <a:r>
              <a:rPr lang="ru">
                <a:solidFill>
                  <a:srgbClr val="208050"/>
                </a:solidFill>
              </a:rPr>
              <a:t>// U - unsigned int</a:t>
            </a:r>
            <a:endParaRPr>
              <a:solidFill>
                <a:srgbClr val="208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</a:t>
            </a:r>
            <a:r>
              <a:rPr lang="ru">
                <a:solidFill>
                  <a:srgbClr val="902000"/>
                </a:solidFill>
              </a:rPr>
              <a:t>long </a:t>
            </a:r>
            <a:r>
              <a:rPr lang="ru"/>
              <a:t>num7</a:t>
            </a:r>
            <a:r>
              <a:rPr lang="ru">
                <a:solidFill>
                  <a:srgbClr val="007020"/>
                </a:solidFill>
              </a:rPr>
              <a:t>{ -2048L }</a:t>
            </a:r>
            <a:r>
              <a:rPr lang="ru"/>
              <a:t>;                </a:t>
            </a:r>
            <a:r>
              <a:rPr lang="ru">
                <a:solidFill>
                  <a:srgbClr val="208050"/>
                </a:solidFill>
              </a:rPr>
              <a:t>// L - long</a:t>
            </a:r>
            <a:endParaRPr>
              <a:solidFill>
                <a:srgbClr val="208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</a:t>
            </a:r>
            <a:r>
              <a:rPr lang="ru">
                <a:solidFill>
                  <a:srgbClr val="902000"/>
                </a:solidFill>
              </a:rPr>
              <a:t>unsigned long </a:t>
            </a:r>
            <a:r>
              <a:rPr lang="ru"/>
              <a:t>num8</a:t>
            </a:r>
            <a:r>
              <a:rPr lang="ru">
                <a:solidFill>
                  <a:srgbClr val="007020"/>
                </a:solidFill>
              </a:rPr>
              <a:t>{ 2048UL }</a:t>
            </a:r>
            <a:r>
              <a:rPr lang="ru"/>
              <a:t>;       </a:t>
            </a:r>
            <a:r>
              <a:rPr lang="ru">
                <a:solidFill>
                  <a:srgbClr val="208050"/>
                </a:solidFill>
              </a:rPr>
              <a:t>// UL - unsigned long</a:t>
            </a:r>
            <a:endParaRPr>
              <a:solidFill>
                <a:srgbClr val="208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</a:t>
            </a:r>
            <a:r>
              <a:rPr lang="ru">
                <a:solidFill>
                  <a:srgbClr val="902000"/>
                </a:solidFill>
              </a:rPr>
              <a:t>long long </a:t>
            </a:r>
            <a:r>
              <a:rPr lang="ru"/>
              <a:t>num9</a:t>
            </a:r>
            <a:r>
              <a:rPr lang="ru">
                <a:solidFill>
                  <a:srgbClr val="007020"/>
                </a:solidFill>
              </a:rPr>
              <a:t>{ -4096LL }</a:t>
            </a:r>
            <a:r>
              <a:rPr lang="ru"/>
              <a:t>;          </a:t>
            </a:r>
            <a:r>
              <a:rPr lang="ru">
                <a:solidFill>
                  <a:srgbClr val="208050"/>
                </a:solidFill>
              </a:rPr>
              <a:t>// LL - long long</a:t>
            </a:r>
            <a:endParaRPr>
              <a:solidFill>
                <a:srgbClr val="208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</a:t>
            </a:r>
            <a:r>
              <a:rPr lang="ru">
                <a:solidFill>
                  <a:srgbClr val="902000"/>
                </a:solidFill>
              </a:rPr>
              <a:t>unsigned long long </a:t>
            </a:r>
            <a:r>
              <a:rPr lang="ru"/>
              <a:t>num10</a:t>
            </a:r>
            <a:r>
              <a:rPr lang="ru">
                <a:solidFill>
                  <a:srgbClr val="007020"/>
                </a:solidFill>
              </a:rPr>
              <a:t>{ 4096ULL }</a:t>
            </a:r>
            <a:r>
              <a:rPr lang="ru"/>
              <a:t>;    </a:t>
            </a:r>
            <a:r>
              <a:rPr lang="ru">
                <a:solidFill>
                  <a:srgbClr val="208050"/>
                </a:solidFill>
              </a:rPr>
              <a:t>// ULL - unsigned long long</a:t>
            </a:r>
            <a:endParaRPr>
              <a:solidFill>
                <a:srgbClr val="208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std::cout &lt;&lt; </a:t>
            </a:r>
            <a:r>
              <a:rPr lang="ru">
                <a:solidFill>
                  <a:srgbClr val="4070A0"/>
                </a:solidFill>
              </a:rPr>
              <a:t>"num6 = "</a:t>
            </a:r>
            <a:r>
              <a:rPr lang="ru"/>
              <a:t> &lt;&lt; </a:t>
            </a:r>
            <a:r>
              <a:rPr lang="ru">
                <a:solidFill>
                  <a:srgbClr val="4070A0"/>
                </a:solidFill>
              </a:rPr>
              <a:t>num6</a:t>
            </a:r>
            <a:r>
              <a:rPr lang="ru"/>
              <a:t> &lt;&lt; std::endl;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std::cout &lt;&lt; </a:t>
            </a:r>
            <a:r>
              <a:rPr lang="ru">
                <a:solidFill>
                  <a:srgbClr val="4070A0"/>
                </a:solidFill>
              </a:rPr>
              <a:t>"num7 = "</a:t>
            </a:r>
            <a:r>
              <a:rPr lang="ru"/>
              <a:t> &lt;&lt; </a:t>
            </a:r>
            <a:r>
              <a:rPr lang="ru">
                <a:solidFill>
                  <a:srgbClr val="4070A0"/>
                </a:solidFill>
              </a:rPr>
              <a:t>num7</a:t>
            </a:r>
            <a:r>
              <a:rPr lang="ru"/>
              <a:t> &lt;&lt; std::endl;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std::cout &lt;&lt; </a:t>
            </a:r>
            <a:r>
              <a:rPr lang="ru">
                <a:solidFill>
                  <a:srgbClr val="4070A0"/>
                </a:solidFill>
              </a:rPr>
              <a:t>"num8 = "</a:t>
            </a:r>
            <a:r>
              <a:rPr lang="ru"/>
              <a:t> &lt;&lt; </a:t>
            </a:r>
            <a:r>
              <a:rPr lang="ru">
                <a:solidFill>
                  <a:srgbClr val="4070A0"/>
                </a:solidFill>
              </a:rPr>
              <a:t>num8 </a:t>
            </a:r>
            <a:r>
              <a:rPr lang="ru"/>
              <a:t>&lt;&lt; std::endl;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std::cout &lt;&lt; </a:t>
            </a:r>
            <a:r>
              <a:rPr lang="ru">
                <a:solidFill>
                  <a:srgbClr val="4070A0"/>
                </a:solidFill>
              </a:rPr>
              <a:t>"num9 = "</a:t>
            </a:r>
            <a:r>
              <a:rPr lang="ru"/>
              <a:t> &lt;&lt; </a:t>
            </a:r>
            <a:r>
              <a:rPr lang="ru">
                <a:solidFill>
                  <a:srgbClr val="4070A0"/>
                </a:solidFill>
              </a:rPr>
              <a:t>num9</a:t>
            </a:r>
            <a:r>
              <a:rPr lang="ru"/>
              <a:t> &lt;&lt; std::endl;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std::cout &lt;&lt; </a:t>
            </a:r>
            <a:r>
              <a:rPr lang="ru">
                <a:solidFill>
                  <a:srgbClr val="4070A0"/>
                </a:solidFill>
              </a:rPr>
              <a:t>"num10 = "</a:t>
            </a:r>
            <a:r>
              <a:rPr lang="ru"/>
              <a:t> &lt;&lt; </a:t>
            </a:r>
            <a:r>
              <a:rPr lang="ru">
                <a:solidFill>
                  <a:srgbClr val="4070A0"/>
                </a:solidFill>
              </a:rPr>
              <a:t>num10</a:t>
            </a:r>
            <a:r>
              <a:rPr lang="ru"/>
              <a:t> &lt;&lt; std::endl;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Упрощение читабельности чисел при объявлении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311700" y="1817500"/>
            <a:ext cx="8520600" cy="169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7020"/>
                </a:solidFill>
              </a:rPr>
              <a:t>#include</a:t>
            </a:r>
            <a:r>
              <a:rPr lang="ru"/>
              <a:t>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02000"/>
                </a:solidFill>
              </a:rPr>
              <a:t>int</a:t>
            </a:r>
            <a:r>
              <a:rPr lang="ru"/>
              <a:t> </a:t>
            </a:r>
            <a:r>
              <a:rPr lang="ru">
                <a:solidFill>
                  <a:srgbClr val="06287E"/>
                </a:solidFill>
              </a:rPr>
              <a:t>main</a:t>
            </a:r>
            <a:r>
              <a:rPr lang="ru"/>
              <a:t>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</a:t>
            </a:r>
            <a:r>
              <a:rPr lang="ru">
                <a:solidFill>
                  <a:srgbClr val="902000"/>
                </a:solidFill>
              </a:rPr>
              <a:t>int </a:t>
            </a:r>
            <a:r>
              <a:rPr lang="ru"/>
              <a:t>num{ </a:t>
            </a:r>
            <a:r>
              <a:rPr lang="ru">
                <a:solidFill>
                  <a:srgbClr val="007020"/>
                </a:solidFill>
              </a:rPr>
              <a:t>1'234'567'890</a:t>
            </a:r>
            <a:r>
              <a:rPr lang="ru"/>
              <a:t>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std::cout &lt;&lt; </a:t>
            </a:r>
            <a:r>
              <a:rPr lang="ru">
                <a:solidFill>
                  <a:srgbClr val="4070A0"/>
                </a:solidFill>
              </a:rPr>
              <a:t>"num = " </a:t>
            </a:r>
            <a:r>
              <a:rPr lang="ru"/>
              <a:t>&lt;&lt; </a:t>
            </a:r>
            <a:r>
              <a:rPr lang="ru">
                <a:solidFill>
                  <a:srgbClr val="4070A0"/>
                </a:solidFill>
              </a:rPr>
              <a:t>num</a:t>
            </a:r>
            <a:r>
              <a:rPr lang="ru"/>
              <a:t> &lt;&lt; "\n";   </a:t>
            </a:r>
            <a:r>
              <a:rPr lang="ru">
                <a:solidFill>
                  <a:srgbClr val="208050"/>
                </a:solidFill>
              </a:rPr>
              <a:t>// num = 1234567890</a:t>
            </a:r>
            <a:endParaRPr>
              <a:solidFill>
                <a:srgbClr val="208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Целочисленный тип данных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всех 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перечисленных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существуют: signed и unsigned (только положительные значения в том же количестве)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Например: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(signed) 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t: от –32768 до 32767.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short: от 0 до 65535.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Оба занимают в памяти 2 байта (16 бит).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чисел в разных системах счисления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311700" y="1152475"/>
            <a:ext cx="85206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6287E"/>
                </a:solidFill>
              </a:rPr>
              <a:t>int </a:t>
            </a:r>
            <a:r>
              <a:rPr lang="ru"/>
              <a:t>num1</a:t>
            </a:r>
            <a:r>
              <a:rPr lang="ru">
                <a:solidFill>
                  <a:srgbClr val="007020"/>
                </a:solidFill>
              </a:rPr>
              <a:t>{ 0x1A}</a:t>
            </a:r>
            <a:r>
              <a:rPr lang="ru"/>
              <a:t>;        </a:t>
            </a:r>
            <a:r>
              <a:rPr lang="ru">
                <a:solidFill>
                  <a:srgbClr val="208050"/>
                </a:solidFill>
              </a:rPr>
              <a:t>// 26 - в десятичной</a:t>
            </a:r>
            <a:endParaRPr>
              <a:solidFill>
                <a:srgbClr val="208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6287E"/>
                </a:solidFill>
              </a:rPr>
              <a:t>int</a:t>
            </a:r>
            <a:r>
              <a:rPr lang="ru"/>
              <a:t> num2</a:t>
            </a:r>
            <a:r>
              <a:rPr lang="ru">
                <a:solidFill>
                  <a:srgbClr val="007020"/>
                </a:solidFill>
              </a:rPr>
              <a:t>{ 0xFF }</a:t>
            </a:r>
            <a:r>
              <a:rPr lang="ru"/>
              <a:t>;       </a:t>
            </a:r>
            <a:r>
              <a:rPr lang="ru">
                <a:solidFill>
                  <a:srgbClr val="208050"/>
                </a:solidFill>
              </a:rPr>
              <a:t>// 255 - в десятичной</a:t>
            </a:r>
            <a:endParaRPr>
              <a:solidFill>
                <a:srgbClr val="208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6287E"/>
                </a:solidFill>
              </a:rPr>
              <a:t>int</a:t>
            </a:r>
            <a:r>
              <a:rPr lang="ru"/>
              <a:t> num3</a:t>
            </a:r>
            <a:r>
              <a:rPr lang="ru">
                <a:solidFill>
                  <a:srgbClr val="007020"/>
                </a:solidFill>
              </a:rPr>
              <a:t>{ 0xFFFFFF }</a:t>
            </a:r>
            <a:r>
              <a:rPr lang="ru"/>
              <a:t>;   </a:t>
            </a:r>
            <a:r>
              <a:rPr lang="ru">
                <a:solidFill>
                  <a:srgbClr val="208050"/>
                </a:solidFill>
              </a:rPr>
              <a:t>//16777215 - в десятичной</a:t>
            </a:r>
            <a:endParaRPr>
              <a:solidFill>
                <a:srgbClr val="208050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11700" y="2163738"/>
            <a:ext cx="8520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6287E"/>
                </a:solidFill>
              </a:rPr>
              <a:t>int</a:t>
            </a:r>
            <a:r>
              <a:rPr lang="ru"/>
              <a:t> num1</a:t>
            </a:r>
            <a:r>
              <a:rPr lang="ru">
                <a:solidFill>
                  <a:srgbClr val="007020"/>
                </a:solidFill>
              </a:rPr>
              <a:t>{ 034}</a:t>
            </a:r>
            <a:r>
              <a:rPr lang="ru"/>
              <a:t>;        </a:t>
            </a:r>
            <a:r>
              <a:rPr lang="ru">
                <a:solidFill>
                  <a:srgbClr val="208050"/>
                </a:solidFill>
              </a:rPr>
              <a:t>// 26 - в десятичной</a:t>
            </a:r>
            <a:endParaRPr>
              <a:solidFill>
                <a:srgbClr val="20805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6287E"/>
                </a:solidFill>
              </a:rPr>
              <a:t>int</a:t>
            </a:r>
            <a:r>
              <a:rPr lang="ru"/>
              <a:t> num2</a:t>
            </a:r>
            <a:r>
              <a:rPr lang="ru">
                <a:solidFill>
                  <a:srgbClr val="007020"/>
                </a:solidFill>
              </a:rPr>
              <a:t>{ 0377 }</a:t>
            </a:r>
            <a:r>
              <a:rPr lang="ru"/>
              <a:t>;       </a:t>
            </a:r>
            <a:r>
              <a:rPr lang="ru">
                <a:solidFill>
                  <a:srgbClr val="208050"/>
                </a:solidFill>
              </a:rPr>
              <a:t>// 255 - в десятичной</a:t>
            </a:r>
            <a:endParaRPr>
              <a:solidFill>
                <a:srgbClr val="208050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311700" y="2959288"/>
            <a:ext cx="8520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num1{ 0b11010};         // 26 - в десятичной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num2{ 0b11111111 };     // 255 - в десятичной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311700" y="3754850"/>
            <a:ext cx="85206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unsigned int num1{ 0b11010U};           // 26 - в десятичной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 num2{ 0377L };                     // 255 - в десятичной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unsigned long num3{ 0xFFFFFFULL };      //16777215 - в десятичной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Переполнение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1523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1F7199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1" lang="ru" sz="1450">
                <a:solidFill>
                  <a:srgbClr val="1F7199"/>
                </a:solidFill>
                <a:latin typeface="Arial"/>
                <a:ea typeface="Arial"/>
                <a:cs typeface="Arial"/>
                <a:sym typeface="Arial"/>
              </a:rPr>
              <a:t>include</a:t>
            </a:r>
            <a:r>
              <a:rPr lang="ru" sz="1450">
                <a:solidFill>
                  <a:srgbClr val="1F71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50">
                <a:solidFill>
                  <a:srgbClr val="3388AA"/>
                </a:solidFill>
                <a:latin typeface="Arial"/>
                <a:ea typeface="Arial"/>
                <a:cs typeface="Arial"/>
                <a:sym typeface="Arial"/>
              </a:rPr>
              <a:t>&lt;iostream&gt;</a:t>
            </a:r>
            <a:endParaRPr sz="1450">
              <a:solidFill>
                <a:srgbClr val="3388A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" sz="145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" sz="145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ru" sz="145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sz="1450">
              <a:solidFill>
                <a:srgbClr val="354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    unsigned</a:t>
            </a:r>
            <a:r>
              <a:rPr lang="ru" sz="145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5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ru" sz="145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 a = </a:t>
            </a:r>
            <a:r>
              <a:rPr lang="ru" sz="145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123456</a:t>
            </a:r>
            <a:r>
              <a:rPr lang="ru" sz="145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ru" sz="1450">
                <a:solidFill>
                  <a:srgbClr val="697070"/>
                </a:solidFill>
                <a:latin typeface="Arial"/>
                <a:ea typeface="Arial"/>
                <a:cs typeface="Arial"/>
                <a:sym typeface="Arial"/>
              </a:rPr>
              <a:t>// на 64-битной платформе sizeof(a) == 4</a:t>
            </a:r>
            <a:endParaRPr sz="1450">
              <a:solidFill>
                <a:srgbClr val="69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697070"/>
                </a:solidFill>
                <a:latin typeface="Arial"/>
                <a:ea typeface="Arial"/>
                <a:cs typeface="Arial"/>
                <a:sym typeface="Arial"/>
              </a:rPr>
              <a:t>    // Произведение a * a не помещается в 4 байта, так как оно больше 2^32</a:t>
            </a:r>
            <a:endParaRPr sz="1450">
              <a:solidFill>
                <a:srgbClr val="6970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    std::cout &lt;&lt; a * a &lt;&lt; </a:t>
            </a:r>
            <a:r>
              <a:rPr lang="ru" sz="1450">
                <a:solidFill>
                  <a:srgbClr val="880000"/>
                </a:solidFill>
                <a:latin typeface="Arial"/>
                <a:ea typeface="Arial"/>
                <a:cs typeface="Arial"/>
                <a:sym typeface="Arial"/>
              </a:rPr>
              <a:t>"\n"</a:t>
            </a:r>
            <a:r>
              <a:rPr lang="ru" sz="145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50">
              <a:solidFill>
                <a:srgbClr val="3545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5454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371100"/>
            <a:ext cx="8520600" cy="4197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3">
            <a:alphaModFix/>
          </a:blip>
          <a:srcRect b="0" l="0" r="0" t="50507"/>
          <a:stretch/>
        </p:blipFill>
        <p:spPr>
          <a:xfrm>
            <a:off x="311700" y="850450"/>
            <a:ext cx="8520598" cy="281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 данных для чисел с плавающей точкой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float: представляет вещественное число одинарной точности с плавающей точкой в диапазоне +/- 3.4E-38 до 3.4E+38. В памяти занимает 4 байта (32 бита)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double: представляет вещественное число двойной точности с плавающей точкой в диапазоне +/- 1.7E-308 до 1.7E+308. В памяти занимает 8 байт (64 бита)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long double: представляет вещественное число двойной точности с плавающей точкой не менее 8 байт (64 бит). В зависимости от размера занимаемой памяти может отличаться диапазон допустимых значений.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028988" y="3864625"/>
            <a:ext cx="2903100" cy="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Бьёрн Страуструп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675" y="1278901"/>
            <a:ext cx="2585725" cy="25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825" y="1062363"/>
            <a:ext cx="4529249" cy="301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 данных для чисел с плавающей точкой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>
                <a:solidFill>
                  <a:schemeClr val="dk1"/>
                </a:solidFill>
              </a:rPr>
              <a:t>В числах float 1 бит предназначен для хранения знака, 8 бит для экспоненты и 23 для мантиссы, что в сумме дает 32 бита. Мантисса позволяет определить точность числа в виде 7 десятичных знаков.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>
                <a:solidFill>
                  <a:schemeClr val="dk1"/>
                </a:solidFill>
              </a:rPr>
              <a:t>В числах double: 1 знаковый бит, 11 бит для экспоненты и 52 бит для мантиссы, то есть в сумме 64 бита. 52-разрядная мантисса позволяет определить точность до 16 десятичных знаков.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>
                <a:solidFill>
                  <a:schemeClr val="dk1"/>
                </a:solidFill>
              </a:rPr>
              <a:t>Для типа long double расклад зависит от конкретного компилятора и реализации этого типа данных. Большинство компиляторов предоставляют точность до 18 - 19 десятичных знаков (64-битная мантисса), в других же (как например, в Microsoft Visual C++) long double аналогичен типу double.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</a:t>
            </a:r>
            <a:r>
              <a:rPr lang="ru"/>
              <a:t> чисел с плавающей точкой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311700" y="1152475"/>
            <a:ext cx="85206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 num {10.45};</a:t>
            </a:r>
            <a:endParaRPr/>
          </a:p>
        </p:txBody>
      </p:sp>
      <p:sp>
        <p:nvSpPr>
          <p:cNvPr id="202" name="Google Shape;202;p33"/>
          <p:cNvSpPr txBox="1"/>
          <p:nvPr/>
        </p:nvSpPr>
        <p:spPr>
          <a:xfrm>
            <a:off x="311700" y="1687425"/>
            <a:ext cx="8520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 num1{ 1 };    // 1 - целочисленный литерал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 num2{ 1. };  //1. - литерал числа с плавающей точкой</a:t>
            </a:r>
            <a:endParaRPr/>
          </a:p>
        </p:txBody>
      </p:sp>
      <p:sp>
        <p:nvSpPr>
          <p:cNvPr id="203" name="Google Shape;203;p33"/>
          <p:cNvSpPr txBox="1"/>
          <p:nvPr/>
        </p:nvSpPr>
        <p:spPr>
          <a:xfrm>
            <a:off x="311700" y="2437775"/>
            <a:ext cx="8520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 num1{ 10.56f };    // float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long double num2{ 10.56l };    // long double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311700" y="3188125"/>
            <a:ext cx="8520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 num1{ 5E3  };        // 5E3  = 5000.0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double num2{ 2.5e-3  };    // 2.5e-3  = 0.0025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Символьный тип данных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char: представляет один символ в кодировке ASCII. Занимает в памяти 1 байт (8 бит). Может хранить любое значение из диапазона от -128 до 127, либо от 0 до 255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wchar_t: представляет расширенный символ (Unicode). На Windows занимает в памяти 2 байта (16 бит), на Linux - 4 байта (32 бита). Может хранить любой значение из диапазона от 0 до 65 535 (при 2 байтах), либо от 0 до 4 294 967 295 (для 4 байт)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char8_t: представляет один символ в кодировке Unicode. Занимает в памяти 1 байт. Может хранить любое значение из диапазона от 0 до 256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char16_t: представляет один символ в кодировке Unicode. Занимает в памяти 2 байта (16 бит). Может хранить любое значение из диапазона от 0 до 65 535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char32_t: представляет один символ в кодировке Unicode. Занимает в памяти 4 байта (32 бита). Может хранить любое значение из диапазона от 0 до 4 294 967 295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char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311700" y="1690825"/>
            <a:ext cx="8520600" cy="2339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#include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using namespace std;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main()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char a1 {'A'};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char a2 {65};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cout &lt;&lt; "a1: " &lt;&lt; a1 &lt;&lt; endl;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cout &lt;&lt; "a2: " &lt;&lt; a2 &lt;&lt; endl;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Префиксы литералов char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"/>
          <p:cNvSpPr txBox="1"/>
          <p:nvPr/>
        </p:nvSpPr>
        <p:spPr>
          <a:xfrm>
            <a:off x="311700" y="1152475"/>
            <a:ext cx="85206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wchar_t a1 {L'A'};</a:t>
            </a:r>
            <a:endParaRPr/>
          </a:p>
        </p:txBody>
      </p:sp>
      <p:sp>
        <p:nvSpPr>
          <p:cNvPr id="225" name="Google Shape;225;p36"/>
          <p:cNvSpPr txBox="1"/>
          <p:nvPr/>
        </p:nvSpPr>
        <p:spPr>
          <a:xfrm>
            <a:off x="311700" y="1729525"/>
            <a:ext cx="8520600" cy="19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#include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main()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char h = 'H';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wchar_t i {L'i'};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std::wcout &lt;&lt; h &lt;&lt; i &lt;&lt;'\n';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</p:txBody>
      </p:sp>
      <p:sp>
        <p:nvSpPr>
          <p:cNvPr id="226" name="Google Shape;226;p36"/>
          <p:cNvSpPr txBox="1"/>
          <p:nvPr/>
        </p:nvSpPr>
        <p:spPr>
          <a:xfrm>
            <a:off x="311700" y="3814975"/>
            <a:ext cx="85206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char8_t c{ u8'l'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char16_t d{ u'l'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char32_t e{ U'o' };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Спецификатор auto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2349225"/>
            <a:ext cx="85206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использовании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со строками нужно быть осторожным. Важно знать, что конструкция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 s = "hello"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выведет низкоуровневый тип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char *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(указатель на неизменяемый набор символов в памяти), а не тип-обёртку </a:t>
            </a: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std::string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311700" y="1152475"/>
            <a:ext cx="8520600" cy="106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auto number = 5;        // number имеет тип int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auto sum {1234.56};    // sum имеет тип double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auto distance {267UL};  // distance имеет тип unsigned long</a:t>
            </a:r>
            <a:endParaRPr sz="1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 типов данных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204250"/>
            <a:ext cx="8520600" cy="1911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3545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"char: 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1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1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"bool: 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1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1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"short int: 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1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2 (по стандарту &gt;= 2)</a:t>
            </a:r>
            <a:endParaRPr sz="11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"int: 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1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4 (по стандарту &gt;= 2)</a:t>
            </a:r>
            <a:endParaRPr sz="11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"long int: 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1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8 (по стандарту &gt;= 4)</a:t>
            </a:r>
            <a:endParaRPr sz="11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"long long int: 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1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8 (по стандарту &gt;= 8)</a:t>
            </a:r>
            <a:endParaRPr sz="11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"float: 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1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sz="11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"double: 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1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8</a:t>
            </a:r>
            <a:endParaRPr sz="11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std::cout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"long double: 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ru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) &lt;&lt; </a:t>
            </a:r>
            <a:r>
              <a:rPr lang="ru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1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16</a:t>
            </a:r>
            <a:endParaRPr sz="11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/>
          </a:p>
        </p:txBody>
      </p:sp>
      <p:sp>
        <p:nvSpPr>
          <p:cNvPr id="240" name="Google Shape;240;p38"/>
          <p:cNvSpPr txBox="1"/>
          <p:nvPr/>
        </p:nvSpPr>
        <p:spPr>
          <a:xfrm>
            <a:off x="311700" y="3239550"/>
            <a:ext cx="8520600" cy="11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int main()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{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    long double number {2};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    std::cout &lt;&lt; "sizeof(number) =" &lt;&lt; sizeof(number);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}</a:t>
            </a:r>
            <a:endParaRPr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данных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 txBox="1"/>
          <p:nvPr/>
        </p:nvSpPr>
        <p:spPr>
          <a:xfrm>
            <a:off x="311700" y="1152475"/>
            <a:ext cx="8520600" cy="184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#include &lt;iostream&gt;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using namespace std;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int main()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int a, b, c;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cin &gt;&gt; a;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</a:t>
            </a:r>
            <a:r>
              <a:rPr lang="ru" sz="1200"/>
              <a:t>cin &gt;&gt; b &gt;&gt; c;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    cout &lt;&lt; a;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}</a:t>
            </a:r>
            <a:endParaRPr sz="1200"/>
          </a:p>
        </p:txBody>
      </p:sp>
      <p:sp>
        <p:nvSpPr>
          <p:cNvPr id="248" name="Google Shape;248;p39"/>
          <p:cNvSpPr txBox="1"/>
          <p:nvPr/>
        </p:nvSpPr>
        <p:spPr>
          <a:xfrm>
            <a:off x="311700" y="3925775"/>
            <a:ext cx="8520600" cy="6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81818"/>
                </a:solidFill>
                <a:highlight>
                  <a:schemeClr val="dk1"/>
                </a:highlight>
              </a:rPr>
              <a:t>std::string name;</a:t>
            </a:r>
            <a:endParaRPr sz="1200">
              <a:solidFill>
                <a:srgbClr val="181818"/>
              </a:solidFill>
              <a:highlight>
                <a:schemeClr val="dk1"/>
              </a:highlight>
            </a:endParaRPr>
          </a:p>
          <a:p>
            <a:pPr indent="0" lvl="0" marL="0" marR="203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200">
                <a:solidFill>
                  <a:srgbClr val="181818"/>
                </a:solidFill>
                <a:highlight>
                  <a:schemeClr val="dk1"/>
                </a:highlight>
              </a:rPr>
              <a:t>std::getline(std::cin, name);</a:t>
            </a:r>
            <a:endParaRPr sz="1200">
              <a:solidFill>
                <a:srgbClr val="181818"/>
              </a:solidFill>
              <a:highlight>
                <a:schemeClr val="dk1"/>
              </a:highlight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311700" y="3134325"/>
            <a:ext cx="8520600" cy="65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305"/>
                </a:solidFill>
                <a:highlight>
                  <a:schemeClr val="dk1"/>
                </a:highlight>
              </a:rPr>
              <a:t>std</a:t>
            </a:r>
            <a:r>
              <a:rPr lang="ru" sz="1200">
                <a:solidFill>
                  <a:srgbClr val="666666"/>
                </a:solidFill>
                <a:highlight>
                  <a:schemeClr val="dk1"/>
                </a:highlight>
              </a:rPr>
              <a:t>::</a:t>
            </a:r>
            <a:r>
              <a:rPr lang="ru" sz="1200">
                <a:solidFill>
                  <a:srgbClr val="000305"/>
                </a:solidFill>
                <a:highlight>
                  <a:schemeClr val="dk1"/>
                </a:highlight>
              </a:rPr>
              <a:t>string name;</a:t>
            </a:r>
            <a:endParaRPr sz="1200">
              <a:solidFill>
                <a:srgbClr val="000305"/>
              </a:solidFill>
              <a:highlight>
                <a:schemeClr val="dk1"/>
              </a:highlight>
            </a:endParaRPr>
          </a:p>
          <a:p>
            <a:pPr indent="0" lvl="0" marL="0" marR="203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ru" sz="1200">
                <a:solidFill>
                  <a:srgbClr val="000305"/>
                </a:solidFill>
                <a:highlight>
                  <a:schemeClr val="dk1"/>
                </a:highlight>
              </a:rPr>
              <a:t>std</a:t>
            </a:r>
            <a:r>
              <a:rPr lang="ru" sz="1200">
                <a:solidFill>
                  <a:srgbClr val="666666"/>
                </a:solidFill>
                <a:highlight>
                  <a:schemeClr val="dk1"/>
                </a:highlight>
              </a:rPr>
              <a:t>::</a:t>
            </a:r>
            <a:r>
              <a:rPr lang="ru" sz="1200">
                <a:solidFill>
                  <a:srgbClr val="000305"/>
                </a:solidFill>
                <a:highlight>
                  <a:schemeClr val="dk1"/>
                </a:highlight>
              </a:rPr>
              <a:t>cin </a:t>
            </a:r>
            <a:r>
              <a:rPr lang="ru" sz="1200">
                <a:solidFill>
                  <a:srgbClr val="666666"/>
                </a:solidFill>
                <a:highlight>
                  <a:schemeClr val="dk1"/>
                </a:highlight>
              </a:rPr>
              <a:t>&gt;&gt;</a:t>
            </a:r>
            <a:r>
              <a:rPr lang="ru" sz="1200">
                <a:solidFill>
                  <a:srgbClr val="000305"/>
                </a:solidFill>
                <a:highlight>
                  <a:schemeClr val="dk1"/>
                </a:highlight>
              </a:rPr>
              <a:t> name;</a:t>
            </a:r>
            <a:endParaRPr sz="1200">
              <a:solidFill>
                <a:srgbClr val="181818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Ускорение ввода-вывода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311700" y="1798675"/>
            <a:ext cx="8520600" cy="21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#include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using namespace std;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ios_base::sync_with_stdio(0);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cin.tie(0);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cout.tie(0);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return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Математические операции с целыми числами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Бинарные операции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работают для чисел стандартным образом. Результат операции деления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применённой к целым числам, всегда округляется в сторону нуля. Таким образом, для положительных чисел операция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возвращает неполное частное. Остаток от деления целых чисел можно получить с помощью операции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ru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3" name="Google Shape;263;p41"/>
          <p:cNvSpPr txBox="1"/>
          <p:nvPr/>
        </p:nvSpPr>
        <p:spPr>
          <a:xfrm>
            <a:off x="311700" y="2614925"/>
            <a:ext cx="8520600" cy="195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52400" marR="444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80000"/>
                </a:solidFill>
              </a:rPr>
              <a:t>int</a:t>
            </a:r>
            <a:r>
              <a:rPr lang="ru" sz="1100">
                <a:solidFill>
                  <a:srgbClr val="444444"/>
                </a:solidFill>
              </a:rPr>
              <a:t> </a:t>
            </a:r>
            <a:r>
              <a:rPr b="1" lang="ru" sz="1100">
                <a:solidFill>
                  <a:srgbClr val="880000"/>
                </a:solidFill>
              </a:rPr>
              <a:t>main</a:t>
            </a:r>
            <a:r>
              <a:rPr lang="ru" sz="1100">
                <a:solidFill>
                  <a:srgbClr val="444444"/>
                </a:solidFill>
              </a:rPr>
              <a:t>() {</a:t>
            </a:r>
            <a:endParaRPr sz="1100">
              <a:solidFill>
                <a:srgbClr val="444444"/>
              </a:solidFill>
            </a:endParaRPr>
          </a:p>
          <a:p>
            <a:pPr indent="0" lvl="0" marL="152400" marR="4445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80000"/>
                </a:solidFill>
              </a:rPr>
              <a:t>    int</a:t>
            </a:r>
            <a:r>
              <a:rPr lang="ru" sz="1100">
                <a:solidFill>
                  <a:srgbClr val="444444"/>
                </a:solidFill>
              </a:rPr>
              <a:t> a = </a:t>
            </a:r>
            <a:r>
              <a:rPr lang="ru" sz="1100">
                <a:solidFill>
                  <a:srgbClr val="880000"/>
                </a:solidFill>
              </a:rPr>
              <a:t>7</a:t>
            </a:r>
            <a:r>
              <a:rPr lang="ru" sz="1100">
                <a:solidFill>
                  <a:srgbClr val="444444"/>
                </a:solidFill>
              </a:rPr>
              <a:t>, b = </a:t>
            </a:r>
            <a:r>
              <a:rPr lang="ru" sz="1100">
                <a:solidFill>
                  <a:srgbClr val="880000"/>
                </a:solidFill>
              </a:rPr>
              <a:t>3</a:t>
            </a:r>
            <a:r>
              <a:rPr lang="ru" sz="1100">
                <a:solidFill>
                  <a:srgbClr val="444444"/>
                </a:solidFill>
              </a:rPr>
              <a:t>;</a:t>
            </a:r>
            <a:endParaRPr sz="1100">
              <a:solidFill>
                <a:srgbClr val="444444"/>
              </a:solidFill>
            </a:endParaRPr>
          </a:p>
          <a:p>
            <a:pPr indent="0" lvl="0" marL="152400" marR="4445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80000"/>
                </a:solidFill>
              </a:rPr>
              <a:t>    int</a:t>
            </a:r>
            <a:r>
              <a:rPr lang="ru" sz="1100">
                <a:solidFill>
                  <a:srgbClr val="444444"/>
                </a:solidFill>
              </a:rPr>
              <a:t> q = a / b; </a:t>
            </a:r>
            <a:r>
              <a:rPr lang="ru" sz="1100">
                <a:solidFill>
                  <a:srgbClr val="697070"/>
                </a:solidFill>
              </a:rPr>
              <a:t>// 2</a:t>
            </a:r>
            <a:endParaRPr sz="1100">
              <a:solidFill>
                <a:srgbClr val="697070"/>
              </a:solidFill>
            </a:endParaRPr>
          </a:p>
          <a:p>
            <a:pPr indent="0" lvl="0" marL="152400" marR="4445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880000"/>
                </a:solidFill>
              </a:rPr>
              <a:t>    int</a:t>
            </a:r>
            <a:r>
              <a:rPr lang="ru" sz="1100">
                <a:solidFill>
                  <a:srgbClr val="444444"/>
                </a:solidFill>
              </a:rPr>
              <a:t> r = a % b; </a:t>
            </a:r>
            <a:r>
              <a:rPr lang="ru" sz="1100">
                <a:solidFill>
                  <a:srgbClr val="697070"/>
                </a:solidFill>
              </a:rPr>
              <a:t>// 1</a:t>
            </a:r>
            <a:endParaRPr sz="1100">
              <a:solidFill>
                <a:srgbClr val="697070"/>
              </a:solidFill>
            </a:endParaRPr>
          </a:p>
          <a:p>
            <a:pPr indent="0" lvl="0" marL="152400" marR="44450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ru" sz="1100">
                <a:solidFill>
                  <a:srgbClr val="444444"/>
                </a:solidFill>
              </a:rPr>
              <a:t>}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Области применения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813" y="1173300"/>
            <a:ext cx="5136374" cy="33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605988"/>
            <a:ext cx="8520600" cy="1300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50">
              <a:solidFill>
                <a:srgbClr val="3545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ru" sz="14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3545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x += </a:t>
            </a:r>
            <a:r>
              <a:rPr lang="ru" sz="14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x = x + 3</a:t>
            </a:r>
            <a:endParaRPr sz="14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x *= x; </a:t>
            </a:r>
            <a:r>
              <a:rPr lang="ru" sz="14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x = x * x</a:t>
            </a:r>
            <a:endParaRPr sz="14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311700" y="2571750"/>
            <a:ext cx="8520600" cy="1300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4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50">
              <a:solidFill>
                <a:srgbClr val="3545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lang="ru" sz="14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3545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++x; </a:t>
            </a:r>
            <a:r>
              <a:rPr lang="ru" sz="14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sz="14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   x</a:t>
            </a: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–-</a:t>
            </a: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снова 5</a:t>
            </a:r>
            <a:endParaRPr sz="14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Преобразование числовых типов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2027925"/>
            <a:ext cx="8520600" cy="1015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ru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3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50">
              <a:solidFill>
                <a:srgbClr val="3545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ru" sz="13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a = </a:t>
            </a:r>
            <a:r>
              <a:rPr lang="ru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ru" sz="13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, b = </a:t>
            </a:r>
            <a:r>
              <a:rPr lang="ru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3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35454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double</a:t>
            </a:r>
            <a:r>
              <a:rPr lang="ru" sz="13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 q = </a:t>
            </a:r>
            <a:r>
              <a:rPr lang="ru" sz="13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ru" sz="13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ru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3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&gt;(a) / b; </a:t>
            </a:r>
            <a:r>
              <a:rPr lang="ru" sz="135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1.5</a:t>
            </a:r>
            <a:endParaRPr sz="1350">
              <a:solidFill>
                <a:srgbClr val="6970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5454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100"/>
          </a:p>
        </p:txBody>
      </p:sp>
      <p:sp>
        <p:nvSpPr>
          <p:cNvPr id="276" name="Google Shape;276;p43"/>
          <p:cNvSpPr txBox="1"/>
          <p:nvPr/>
        </p:nvSpPr>
        <p:spPr>
          <a:xfrm>
            <a:off x="311550" y="1199575"/>
            <a:ext cx="852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Если при делении нужно получить обычное частное, то один из аргументов нужно привести к вещественному типу (например,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ru" sz="1500">
                <a:solidFill>
                  <a:schemeClr val="dk1"/>
                </a:solidFill>
              </a:rPr>
              <a:t>) с помощью оператора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static_cast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7" name="Google Shape;277;p43"/>
          <p:cNvSpPr txBox="1"/>
          <p:nvPr/>
        </p:nvSpPr>
        <p:spPr>
          <a:xfrm>
            <a:off x="311550" y="3225575"/>
            <a:ext cx="8520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Можно было бы написать чуть более кратко: </a:t>
            </a:r>
            <a:r>
              <a:rPr lang="ru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double q = a * 1.0 / b;</a:t>
            </a:r>
            <a:r>
              <a:rPr lang="ru" sz="1500">
                <a:solidFill>
                  <a:schemeClr val="dk1"/>
                </a:solidFill>
              </a:rPr>
              <a:t>. Тогда преобразование аргументов произошло бы неявно.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Также, это можно сделать с помощью выражения (&lt;type&gt;)&lt;object&gt;. Например: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int a = 2;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char b = (char)a;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Инструменты разработки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ru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Компилятор + простой текстовый редактор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ru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Онлайн среды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ru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Microsoft Visual Studio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ru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Visual Studio Code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ru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Sublime Text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ru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Code::Blocks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ru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 другие…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символы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A-Z, a-z, 0-9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+, -, *, /, %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++, –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&amp;&amp;, ||, !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==, !=, &lt;, &gt;, &lt;=, &gt;=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=, +=, -=, *=, /=, %=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//, /*, */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*, &amp;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&lt;&gt;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;, {}, (), [], -&gt;, #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Первые программы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11700" y="2782075"/>
            <a:ext cx="6497400" cy="198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7020"/>
                </a:solidFill>
              </a:rPr>
              <a:t>#include</a:t>
            </a:r>
            <a:r>
              <a:rPr lang="ru" sz="1300">
                <a:solidFill>
                  <a:srgbClr val="000305"/>
                </a:solidFill>
              </a:rPr>
              <a:t> &lt;iostream&gt;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902000"/>
                </a:solidFill>
              </a:rPr>
              <a:t>int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06287E"/>
                </a:solidFill>
              </a:rPr>
              <a:t>main</a:t>
            </a:r>
            <a:r>
              <a:rPr lang="ru" sz="1300">
                <a:solidFill>
                  <a:srgbClr val="000305"/>
                </a:solidFill>
              </a:rPr>
              <a:t>()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{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    std</a:t>
            </a:r>
            <a:r>
              <a:rPr lang="ru" sz="1300">
                <a:solidFill>
                  <a:srgbClr val="666666"/>
                </a:solidFill>
              </a:rPr>
              <a:t>::</a:t>
            </a:r>
            <a:r>
              <a:rPr lang="ru" sz="1300">
                <a:solidFill>
                  <a:srgbClr val="000305"/>
                </a:solidFill>
              </a:rPr>
              <a:t>cout </a:t>
            </a:r>
            <a:r>
              <a:rPr lang="ru" sz="1300">
                <a:solidFill>
                  <a:srgbClr val="666666"/>
                </a:solidFill>
              </a:rPr>
              <a:t>&lt;&lt;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4070A0"/>
                </a:solidFill>
              </a:rPr>
              <a:t>"Hello, World!"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666666"/>
                </a:solidFill>
              </a:rPr>
              <a:t>&lt;&lt;</a:t>
            </a:r>
            <a:r>
              <a:rPr lang="ru" sz="1300">
                <a:solidFill>
                  <a:srgbClr val="000305"/>
                </a:solidFill>
              </a:rPr>
              <a:t> std</a:t>
            </a:r>
            <a:r>
              <a:rPr lang="ru" sz="1300">
                <a:solidFill>
                  <a:srgbClr val="666666"/>
                </a:solidFill>
              </a:rPr>
              <a:t>::</a:t>
            </a:r>
            <a:r>
              <a:rPr lang="ru" sz="1300">
                <a:solidFill>
                  <a:srgbClr val="000305"/>
                </a:solidFill>
              </a:rPr>
              <a:t>endl;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    </a:t>
            </a:r>
            <a:r>
              <a:rPr lang="ru" sz="1300">
                <a:solidFill>
                  <a:srgbClr val="000305"/>
                </a:solidFill>
              </a:rPr>
              <a:t>std</a:t>
            </a:r>
            <a:r>
              <a:rPr lang="ru" sz="1300">
                <a:solidFill>
                  <a:srgbClr val="666666"/>
                </a:solidFill>
              </a:rPr>
              <a:t>::</a:t>
            </a:r>
            <a:r>
              <a:rPr lang="ru" sz="1300">
                <a:solidFill>
                  <a:srgbClr val="000305"/>
                </a:solidFill>
              </a:rPr>
              <a:t>cout </a:t>
            </a:r>
            <a:r>
              <a:rPr lang="ru" sz="1300">
                <a:solidFill>
                  <a:srgbClr val="666666"/>
                </a:solidFill>
              </a:rPr>
              <a:t>&lt;&lt;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4070A0"/>
                </a:solidFill>
              </a:rPr>
              <a:t>"Hello, World!"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666666"/>
                </a:solidFill>
              </a:rPr>
              <a:t>&lt;&lt; “\n”</a:t>
            </a:r>
            <a:r>
              <a:rPr lang="ru" sz="1300">
                <a:solidFill>
                  <a:srgbClr val="000305"/>
                </a:solidFill>
              </a:rPr>
              <a:t>;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    std</a:t>
            </a:r>
            <a:r>
              <a:rPr lang="ru" sz="1300">
                <a:solidFill>
                  <a:srgbClr val="666666"/>
                </a:solidFill>
              </a:rPr>
              <a:t>::</a:t>
            </a:r>
            <a:r>
              <a:rPr lang="ru" sz="1300">
                <a:solidFill>
                  <a:srgbClr val="000305"/>
                </a:solidFill>
              </a:rPr>
              <a:t>cout </a:t>
            </a:r>
            <a:r>
              <a:rPr lang="ru" sz="1300">
                <a:solidFill>
                  <a:srgbClr val="666666"/>
                </a:solidFill>
              </a:rPr>
              <a:t>&lt;&lt;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4070A0"/>
                </a:solidFill>
              </a:rPr>
              <a:t>125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666666"/>
                </a:solidFill>
              </a:rPr>
              <a:t>&lt;&lt;</a:t>
            </a:r>
            <a:r>
              <a:rPr lang="ru" sz="1300">
                <a:solidFill>
                  <a:srgbClr val="000305"/>
                </a:solidFill>
              </a:rPr>
              <a:t> std</a:t>
            </a:r>
            <a:r>
              <a:rPr lang="ru" sz="1300">
                <a:solidFill>
                  <a:srgbClr val="666666"/>
                </a:solidFill>
              </a:rPr>
              <a:t>::</a:t>
            </a:r>
            <a:r>
              <a:rPr lang="ru" sz="1300">
                <a:solidFill>
                  <a:srgbClr val="000305"/>
                </a:solidFill>
              </a:rPr>
              <a:t>endl;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    </a:t>
            </a:r>
            <a:r>
              <a:rPr b="1" lang="ru" sz="1300">
                <a:solidFill>
                  <a:srgbClr val="007020"/>
                </a:solidFill>
              </a:rPr>
              <a:t>return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208050"/>
                </a:solidFill>
              </a:rPr>
              <a:t>0</a:t>
            </a:r>
            <a:r>
              <a:rPr lang="ru" sz="1300">
                <a:solidFill>
                  <a:srgbClr val="000305"/>
                </a:solidFill>
              </a:rPr>
              <a:t>;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}</a:t>
            </a:r>
            <a:endParaRPr sz="1300">
              <a:solidFill>
                <a:srgbClr val="000305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11700" y="1152475"/>
            <a:ext cx="6497400" cy="158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7020"/>
                </a:solidFill>
              </a:rPr>
              <a:t>#include</a:t>
            </a:r>
            <a:r>
              <a:rPr lang="ru" sz="1300">
                <a:solidFill>
                  <a:srgbClr val="000305"/>
                </a:solidFill>
              </a:rPr>
              <a:t> &lt;iostream&gt;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902000"/>
                </a:solidFill>
              </a:rPr>
              <a:t>int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06287E"/>
                </a:solidFill>
              </a:rPr>
              <a:t>main</a:t>
            </a:r>
            <a:r>
              <a:rPr lang="ru" sz="1300">
                <a:solidFill>
                  <a:srgbClr val="000305"/>
                </a:solidFill>
              </a:rPr>
              <a:t>()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{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    std</a:t>
            </a:r>
            <a:r>
              <a:rPr lang="ru" sz="1300">
                <a:solidFill>
                  <a:srgbClr val="666666"/>
                </a:solidFill>
              </a:rPr>
              <a:t>::</a:t>
            </a:r>
            <a:r>
              <a:rPr lang="ru" sz="1300">
                <a:solidFill>
                  <a:srgbClr val="000305"/>
                </a:solidFill>
              </a:rPr>
              <a:t>cout </a:t>
            </a:r>
            <a:r>
              <a:rPr lang="ru" sz="1300">
                <a:solidFill>
                  <a:srgbClr val="666666"/>
                </a:solidFill>
              </a:rPr>
              <a:t>&lt;&lt;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4070A0"/>
                </a:solidFill>
              </a:rPr>
              <a:t>"Hello, World!"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666666"/>
                </a:solidFill>
              </a:rPr>
              <a:t>&lt;&lt;</a:t>
            </a:r>
            <a:r>
              <a:rPr lang="ru" sz="1300">
                <a:solidFill>
                  <a:srgbClr val="000305"/>
                </a:solidFill>
              </a:rPr>
              <a:t> std</a:t>
            </a:r>
            <a:r>
              <a:rPr lang="ru" sz="1300">
                <a:solidFill>
                  <a:srgbClr val="666666"/>
                </a:solidFill>
              </a:rPr>
              <a:t>::</a:t>
            </a:r>
            <a:r>
              <a:rPr lang="ru" sz="1300">
                <a:solidFill>
                  <a:srgbClr val="000305"/>
                </a:solidFill>
              </a:rPr>
              <a:t>endl;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    </a:t>
            </a:r>
            <a:r>
              <a:rPr b="1" lang="ru" sz="1300">
                <a:solidFill>
                  <a:srgbClr val="007020"/>
                </a:solidFill>
              </a:rPr>
              <a:t>return</a:t>
            </a:r>
            <a:r>
              <a:rPr lang="ru" sz="1300">
                <a:solidFill>
                  <a:srgbClr val="000305"/>
                </a:solidFill>
              </a:rPr>
              <a:t> </a:t>
            </a:r>
            <a:r>
              <a:rPr lang="ru" sz="1300">
                <a:solidFill>
                  <a:srgbClr val="208050"/>
                </a:solidFill>
              </a:rPr>
              <a:t>0</a:t>
            </a:r>
            <a:r>
              <a:rPr lang="ru" sz="1300">
                <a:solidFill>
                  <a:srgbClr val="000305"/>
                </a:solidFill>
              </a:rPr>
              <a:t>;</a:t>
            </a:r>
            <a:endParaRPr sz="1300"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000305"/>
                </a:solidFill>
              </a:rPr>
              <a:t>}</a:t>
            </a:r>
            <a:endParaRPr sz="1300">
              <a:solidFill>
                <a:srgbClr val="00030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 переменных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3349100"/>
            <a:ext cx="85206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переменной не должно начинаться с цифры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переменной не должно включать следующие символы: пробел, /, :, *, ?, ", &lt;, &gt;, |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2133900"/>
            <a:ext cx="8520600" cy="104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02000"/>
                </a:solidFill>
              </a:rPr>
              <a:t>double</a:t>
            </a:r>
            <a:r>
              <a:rPr lang="ru">
                <a:solidFill>
                  <a:srgbClr val="000305"/>
                </a:solidFill>
              </a:rPr>
              <a:t> a </a:t>
            </a:r>
            <a:r>
              <a:rPr lang="ru">
                <a:solidFill>
                  <a:srgbClr val="666666"/>
                </a:solidFill>
              </a:rPr>
              <a:t>=</a:t>
            </a:r>
            <a:r>
              <a:rPr lang="ru">
                <a:solidFill>
                  <a:srgbClr val="000305"/>
                </a:solidFill>
              </a:rPr>
              <a:t> </a:t>
            </a:r>
            <a:r>
              <a:rPr lang="ru">
                <a:solidFill>
                  <a:srgbClr val="208050"/>
                </a:solidFill>
              </a:rPr>
              <a:t>10.1</a:t>
            </a:r>
            <a:r>
              <a:rPr lang="ru">
                <a:solidFill>
                  <a:srgbClr val="000305"/>
                </a:solidFill>
              </a:rPr>
              <a:t>;</a:t>
            </a:r>
            <a:endParaRPr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02000"/>
                </a:solidFill>
              </a:rPr>
              <a:t>bool</a:t>
            </a:r>
            <a:r>
              <a:rPr lang="ru">
                <a:solidFill>
                  <a:srgbClr val="000305"/>
                </a:solidFill>
              </a:rPr>
              <a:t> b </a:t>
            </a:r>
            <a:r>
              <a:rPr lang="ru">
                <a:solidFill>
                  <a:srgbClr val="666666"/>
                </a:solidFill>
              </a:rPr>
              <a:t>=</a:t>
            </a:r>
            <a:r>
              <a:rPr lang="ru">
                <a:solidFill>
                  <a:srgbClr val="000305"/>
                </a:solidFill>
              </a:rPr>
              <a:t> </a:t>
            </a:r>
            <a:r>
              <a:rPr lang="ru">
                <a:solidFill>
                  <a:srgbClr val="007020"/>
                </a:solidFill>
              </a:rPr>
              <a:t>true</a:t>
            </a:r>
            <a:r>
              <a:rPr lang="ru">
                <a:solidFill>
                  <a:srgbClr val="000305"/>
                </a:solidFill>
              </a:rPr>
              <a:t>;</a:t>
            </a:r>
            <a:endParaRPr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02000"/>
                </a:solidFill>
              </a:rPr>
              <a:t>int</a:t>
            </a:r>
            <a:r>
              <a:rPr lang="ru">
                <a:solidFill>
                  <a:srgbClr val="000305"/>
                </a:solidFill>
              </a:rPr>
              <a:t> c </a:t>
            </a:r>
            <a:r>
              <a:rPr lang="ru">
                <a:solidFill>
                  <a:srgbClr val="666666"/>
                </a:solidFill>
              </a:rPr>
              <a:t>=</a:t>
            </a:r>
            <a:r>
              <a:rPr lang="ru">
                <a:solidFill>
                  <a:srgbClr val="000305"/>
                </a:solidFill>
              </a:rPr>
              <a:t> </a:t>
            </a:r>
            <a:r>
              <a:rPr lang="ru">
                <a:solidFill>
                  <a:srgbClr val="208050"/>
                </a:solidFill>
              </a:rPr>
              <a:t>10</a:t>
            </a:r>
            <a:r>
              <a:rPr lang="ru">
                <a:solidFill>
                  <a:srgbClr val="000305"/>
                </a:solidFill>
              </a:rPr>
              <a:t>;</a:t>
            </a:r>
            <a:endParaRPr>
              <a:solidFill>
                <a:srgbClr val="0003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02000"/>
                </a:solidFill>
              </a:rPr>
              <a:t>double</a:t>
            </a:r>
            <a:r>
              <a:rPr lang="ru">
                <a:solidFill>
                  <a:srgbClr val="000305"/>
                </a:solidFill>
              </a:rPr>
              <a:t> d;</a:t>
            </a:r>
            <a:endParaRPr>
              <a:solidFill>
                <a:srgbClr val="000305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11700" y="1349800"/>
            <a:ext cx="85206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02000"/>
                </a:solidFill>
              </a:rPr>
              <a:t>&lt;type&gt;</a:t>
            </a:r>
            <a:r>
              <a:rPr lang="ru">
                <a:solidFill>
                  <a:srgbClr val="000305"/>
                </a:solidFill>
              </a:rPr>
              <a:t> &lt;name&gt;;</a:t>
            </a:r>
            <a:endParaRPr>
              <a:solidFill>
                <a:srgbClr val="902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902000"/>
                </a:solidFill>
              </a:rPr>
              <a:t>&lt;type&gt;</a:t>
            </a:r>
            <a:r>
              <a:rPr lang="ru">
                <a:solidFill>
                  <a:srgbClr val="000305"/>
                </a:solidFill>
              </a:rPr>
              <a:t> &lt;name&gt; </a:t>
            </a:r>
            <a:r>
              <a:rPr lang="ru">
                <a:solidFill>
                  <a:srgbClr val="666666"/>
                </a:solidFill>
              </a:rPr>
              <a:t>=</a:t>
            </a:r>
            <a:r>
              <a:rPr lang="ru">
                <a:solidFill>
                  <a:srgbClr val="000305"/>
                </a:solidFill>
              </a:rPr>
              <a:t> </a:t>
            </a:r>
            <a:r>
              <a:rPr lang="ru">
                <a:solidFill>
                  <a:srgbClr val="208050"/>
                </a:solidFill>
              </a:rPr>
              <a:t>&lt;data&gt;</a:t>
            </a:r>
            <a:r>
              <a:rPr lang="ru">
                <a:solidFill>
                  <a:srgbClr val="000305"/>
                </a:solidFill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Инициализация переменных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1152475"/>
            <a:ext cx="8520600" cy="101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02000"/>
                </a:solidFill>
              </a:rPr>
              <a:t>int</a:t>
            </a:r>
            <a:r>
              <a:rPr lang="ru" sz="1800"/>
              <a:t> age1 </a:t>
            </a:r>
            <a:r>
              <a:rPr lang="ru" sz="1800">
                <a:solidFill>
                  <a:srgbClr val="007020"/>
                </a:solidFill>
              </a:rPr>
              <a:t>{22</a:t>
            </a:r>
            <a:r>
              <a:rPr lang="ru" sz="1800">
                <a:solidFill>
                  <a:srgbClr val="007020"/>
                </a:solidFill>
              </a:rPr>
              <a:t> + 5</a:t>
            </a:r>
            <a:r>
              <a:rPr lang="ru" sz="1800">
                <a:solidFill>
                  <a:srgbClr val="007020"/>
                </a:solidFill>
              </a:rPr>
              <a:t>}</a:t>
            </a:r>
            <a:r>
              <a:rPr lang="ru" sz="1800"/>
              <a:t>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02000"/>
                </a:solidFill>
              </a:rPr>
              <a:t>int</a:t>
            </a:r>
            <a:r>
              <a:rPr lang="ru" sz="1800"/>
              <a:t> age2 </a:t>
            </a:r>
            <a:r>
              <a:rPr lang="ru" sz="1800">
                <a:solidFill>
                  <a:srgbClr val="007020"/>
                </a:solidFill>
              </a:rPr>
              <a:t>(22</a:t>
            </a:r>
            <a:r>
              <a:rPr lang="ru" sz="1800">
                <a:solidFill>
                  <a:srgbClr val="007020"/>
                </a:solidFill>
              </a:rPr>
              <a:t> + 5</a:t>
            </a:r>
            <a:r>
              <a:rPr lang="ru" sz="1800">
                <a:solidFill>
                  <a:srgbClr val="007020"/>
                </a:solidFill>
              </a:rPr>
              <a:t>)</a:t>
            </a:r>
            <a:r>
              <a:rPr lang="ru" sz="1800"/>
              <a:t>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02000"/>
                </a:solidFill>
              </a:rPr>
              <a:t>int</a:t>
            </a:r>
            <a:r>
              <a:rPr lang="ru" sz="1800"/>
              <a:t> age3 = </a:t>
            </a:r>
            <a:r>
              <a:rPr lang="ru" sz="1800">
                <a:solidFill>
                  <a:srgbClr val="007020"/>
                </a:solidFill>
              </a:rPr>
              <a:t>22</a:t>
            </a:r>
            <a:r>
              <a:rPr lang="ru" sz="1800">
                <a:solidFill>
                  <a:srgbClr val="007020"/>
                </a:solidFill>
              </a:rPr>
              <a:t> + 5</a:t>
            </a:r>
            <a:r>
              <a:rPr lang="ru" sz="1800"/>
              <a:t>;</a:t>
            </a:r>
            <a:endParaRPr sz="1800"/>
          </a:p>
        </p:txBody>
      </p:sp>
      <p:sp>
        <p:nvSpPr>
          <p:cNvPr id="111" name="Google Shape;111;p20"/>
          <p:cNvSpPr txBox="1"/>
          <p:nvPr/>
        </p:nvSpPr>
        <p:spPr>
          <a:xfrm>
            <a:off x="311700" y="2303025"/>
            <a:ext cx="85206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02000"/>
                </a:solidFill>
              </a:rPr>
              <a:t>int </a:t>
            </a:r>
            <a:r>
              <a:rPr lang="ru" sz="1800">
                <a:solidFill>
                  <a:srgbClr val="181818"/>
                </a:solidFill>
              </a:rPr>
              <a:t>age1</a:t>
            </a:r>
            <a:r>
              <a:rPr lang="ru" sz="1800">
                <a:solidFill>
                  <a:srgbClr val="902000"/>
                </a:solidFill>
              </a:rPr>
              <a:t> </a:t>
            </a:r>
            <a:r>
              <a:rPr lang="ru" sz="1800">
                <a:solidFill>
                  <a:srgbClr val="007020"/>
                </a:solidFill>
              </a:rPr>
              <a:t>{22}</a:t>
            </a:r>
            <a:r>
              <a:rPr lang="ru" sz="1800">
                <a:solidFill>
                  <a:srgbClr val="181818"/>
                </a:solidFill>
              </a:rPr>
              <a:t>, age2</a:t>
            </a:r>
            <a:r>
              <a:rPr lang="ru" sz="1800">
                <a:solidFill>
                  <a:srgbClr val="902000"/>
                </a:solidFill>
              </a:rPr>
              <a:t> </a:t>
            </a:r>
            <a:r>
              <a:rPr lang="ru" sz="1800">
                <a:solidFill>
                  <a:srgbClr val="007020"/>
                </a:solidFill>
              </a:rPr>
              <a:t>(23)</a:t>
            </a:r>
            <a:r>
              <a:rPr lang="ru" sz="1800">
                <a:solidFill>
                  <a:srgbClr val="181818"/>
                </a:solidFill>
              </a:rPr>
              <a:t>, age3 = </a:t>
            </a:r>
            <a:r>
              <a:rPr lang="ru" sz="1800">
                <a:solidFill>
                  <a:srgbClr val="007020"/>
                </a:solidFill>
              </a:rPr>
              <a:t>24</a:t>
            </a:r>
            <a:r>
              <a:rPr lang="ru" sz="1800">
                <a:solidFill>
                  <a:srgbClr val="181818"/>
                </a:solidFill>
              </a:rPr>
              <a:t>;</a:t>
            </a:r>
            <a:endParaRPr sz="1800">
              <a:solidFill>
                <a:srgbClr val="181818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11700" y="2899475"/>
            <a:ext cx="85206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902000"/>
                </a:solidFill>
              </a:rPr>
              <a:t>int </a:t>
            </a:r>
            <a:r>
              <a:rPr lang="ru" sz="1800">
                <a:solidFill>
                  <a:srgbClr val="181818"/>
                </a:solidFill>
              </a:rPr>
              <a:t>age</a:t>
            </a:r>
            <a:r>
              <a:rPr lang="ru" sz="1800">
                <a:solidFill>
                  <a:srgbClr val="902000"/>
                </a:solidFill>
              </a:rPr>
              <a:t> </a:t>
            </a:r>
            <a:r>
              <a:rPr lang="ru" sz="1800">
                <a:solidFill>
                  <a:srgbClr val="007020"/>
                </a:solidFill>
              </a:rPr>
              <a:t>{}</a:t>
            </a:r>
            <a:r>
              <a:rPr lang="ru" sz="1800">
                <a:solidFill>
                  <a:srgbClr val="181818"/>
                </a:solidFill>
              </a:rPr>
              <a:t>;</a:t>
            </a:r>
            <a:endParaRPr sz="1800">
              <a:solidFill>
                <a:srgbClr val="18181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Ключевые слова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311700" y="9527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{5C3F0C29-EE87-438A-ABC3-038F2137C9B8}</a:tableStyleId>
              </a:tblPr>
              <a:tblGrid>
                <a:gridCol w="2212575"/>
                <a:gridCol w="1944050"/>
                <a:gridCol w="2502550"/>
                <a:gridCol w="1772175"/>
              </a:tblGrid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asm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else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this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enum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operator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throw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bool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explicit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private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true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break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export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protected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try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case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extern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public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typedef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catch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false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register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typeid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reinterpret_cast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typename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class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for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union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friend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short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unsigned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const_cast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goto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signed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using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if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sizeof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virtual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default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inline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static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void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static_cast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volatile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do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long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struct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wchar_t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double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mutable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switch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while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dynamic_cast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namespace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rgbClr val="212529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template</a:t>
                      </a:r>
                      <a:endParaRPr sz="1100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114300" marL="114300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CBCBC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