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Average"/>
      <p:regular r:id="rId29"/>
    </p:embeddedFont>
    <p:embeddedFont>
      <p:font typeface="Oswal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3ce586bf59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3ce586bf5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3ce586bf59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3ce586bf59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3ce586bf59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3ce586bf59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3ce586bf59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3ce586bf59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3ce586bf59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3ce586bf59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3ce586bf59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3ce586bf59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3ce586bf59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3ce586bf59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3ce586bf59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3ce586bf59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3ce586bf59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3ce586bf59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3ce586bf59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3ce586bf59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3ce586bf5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3ce586bf5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3ce586bf59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3ce586bf59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3ce586bf59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3ce586bf59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3ce586bf59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3ce586bf59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3ce586bf59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3ce586bf59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3ce586bf5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3ce586bf5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3ce586bf5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3ce586bf5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3ce586bf5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3ce586bf5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3ce586bf5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3ce586bf5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3ce586bf5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3ce586bf5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3ce586bf5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3ce586bf5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3ce586bf59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3ce586bf59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ru"/>
              <a:t>Основы С++</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ru" sz="1400">
                <a:solidFill>
                  <a:schemeClr val="dk1"/>
                </a:solidFill>
                <a:latin typeface="Oswald"/>
                <a:ea typeface="Oswald"/>
                <a:cs typeface="Oswald"/>
                <a:sym typeface="Oswald"/>
              </a:rPr>
              <a:t>Циклы for, while, do while. break, continue. Вложенные циклы.</a:t>
            </a:r>
            <a:endParaRPr sz="1400">
              <a:solidFill>
                <a:schemeClr val="dk1"/>
              </a:solidFill>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idx="1" type="body"/>
          </p:nvPr>
        </p:nvSpPr>
        <p:spPr>
          <a:xfrm>
            <a:off x="311700" y="356850"/>
            <a:ext cx="8520600" cy="421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solidFill>
                  <a:schemeClr val="dk1"/>
                </a:solidFill>
                <a:latin typeface="Arial"/>
                <a:ea typeface="Arial"/>
                <a:cs typeface="Arial"/>
                <a:sym typeface="Arial"/>
              </a:rPr>
              <a:t>#include &lt;iostream&gt;</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int main()</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for (char c : "Hello")</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std::cout &lt;&lt; c &lt;&lt; std::endl;</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a:t>
            </a:r>
            <a:endParaRPr>
              <a:solidFill>
                <a:schemeClr val="dk1"/>
              </a:solidFill>
              <a:latin typeface="Arial"/>
              <a:ea typeface="Arial"/>
              <a:cs typeface="Arial"/>
              <a:sym typeface="Arial"/>
            </a:endParaRPr>
          </a:p>
          <a:p>
            <a:pPr indent="0" lvl="0" marL="0" rtl="0" algn="l">
              <a:spcBef>
                <a:spcPts val="1200"/>
              </a:spcBef>
              <a:spcAft>
                <a:spcPts val="1200"/>
              </a:spcAft>
              <a:buNone/>
            </a:pPr>
            <a:r>
              <a:rPr lang="ru">
                <a:solidFill>
                  <a:schemeClr val="dk1"/>
                </a:solidFill>
                <a:latin typeface="Arial"/>
                <a:ea typeface="Arial"/>
                <a:cs typeface="Arial"/>
                <a:sym typeface="Arial"/>
              </a:rPr>
              <a:t>}</a:t>
            </a:r>
            <a:endParaRPr>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Цикл while</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solidFill>
                  <a:schemeClr val="dk1"/>
                </a:solidFill>
                <a:latin typeface="Arial"/>
                <a:ea typeface="Arial"/>
                <a:cs typeface="Arial"/>
                <a:sym typeface="Arial"/>
              </a:rPr>
              <a:t>while(условие)</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 выполняемые действия</a:t>
            </a:r>
            <a:endParaRPr>
              <a:solidFill>
                <a:schemeClr val="dk1"/>
              </a:solidFill>
              <a:latin typeface="Arial"/>
              <a:ea typeface="Arial"/>
              <a:cs typeface="Arial"/>
              <a:sym typeface="Arial"/>
            </a:endParaRPr>
          </a:p>
          <a:p>
            <a:pPr indent="0" lvl="0" marL="0" rtl="0" algn="l">
              <a:spcBef>
                <a:spcPts val="1200"/>
              </a:spcBef>
              <a:spcAft>
                <a:spcPts val="1200"/>
              </a:spcAft>
              <a:buNone/>
            </a:pPr>
            <a:r>
              <a:rPr lang="ru">
                <a:solidFill>
                  <a:schemeClr val="dk1"/>
                </a:solidFill>
                <a:latin typeface="Arial"/>
                <a:ea typeface="Arial"/>
                <a:cs typeface="Arial"/>
                <a:sym typeface="Arial"/>
              </a:rPr>
              <a:t>}</a:t>
            </a:r>
            <a:endParaRPr>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idx="1" type="body"/>
          </p:nvPr>
        </p:nvSpPr>
        <p:spPr>
          <a:xfrm>
            <a:off x="311700" y="371700"/>
            <a:ext cx="8520600" cy="4197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ru">
                <a:solidFill>
                  <a:schemeClr val="dk1"/>
                </a:solidFill>
                <a:latin typeface="Arial"/>
                <a:ea typeface="Arial"/>
                <a:cs typeface="Arial"/>
                <a:sym typeface="Arial"/>
              </a:rPr>
              <a:t>#include &lt;iostream&gt;</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int main()</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int i {1};</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while(i &lt; 10)</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std::cout &lt;&lt; i &lt;&lt; " * " &lt;&lt; i &lt;&lt; " = " &lt;&lt; i * i &lt;&lt; std::endl;</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i++;</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a:t>
            </a:r>
            <a:endParaRPr>
              <a:solidFill>
                <a:schemeClr val="dk1"/>
              </a:solidFill>
              <a:latin typeface="Arial"/>
              <a:ea typeface="Arial"/>
              <a:cs typeface="Arial"/>
              <a:sym typeface="Arial"/>
            </a:endParaRPr>
          </a:p>
          <a:p>
            <a:pPr indent="0" lvl="0" marL="0" rtl="0" algn="l">
              <a:spcBef>
                <a:spcPts val="1200"/>
              </a:spcBef>
              <a:spcAft>
                <a:spcPts val="1200"/>
              </a:spcAft>
              <a:buNone/>
            </a:pPr>
            <a:r>
              <a:rPr lang="ru">
                <a:solidFill>
                  <a:schemeClr val="dk1"/>
                </a:solidFill>
                <a:latin typeface="Arial"/>
                <a:ea typeface="Arial"/>
                <a:cs typeface="Arial"/>
                <a:sym typeface="Arial"/>
              </a:rPr>
              <a:t>}</a:t>
            </a:r>
            <a:endParaRPr>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idx="1" type="body"/>
          </p:nvPr>
        </p:nvSpPr>
        <p:spPr>
          <a:xfrm>
            <a:off x="311700" y="356850"/>
            <a:ext cx="8520600" cy="421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solidFill>
                  <a:schemeClr val="dk1"/>
                </a:solidFill>
                <a:latin typeface="Arial"/>
                <a:ea typeface="Arial"/>
                <a:cs typeface="Arial"/>
                <a:sym typeface="Arial"/>
              </a:rPr>
              <a:t>Если цикл содержит одну инструкцию, то фигурные скобки можно опустить</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int i {};</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while(++i &lt; 10)</a:t>
            </a:r>
            <a:endParaRPr>
              <a:solidFill>
                <a:schemeClr val="dk1"/>
              </a:solidFill>
              <a:latin typeface="Arial"/>
              <a:ea typeface="Arial"/>
              <a:cs typeface="Arial"/>
              <a:sym typeface="Arial"/>
            </a:endParaRPr>
          </a:p>
          <a:p>
            <a:pPr indent="0" lvl="0" marL="0" rtl="0" algn="l">
              <a:spcBef>
                <a:spcPts val="1200"/>
              </a:spcBef>
              <a:spcAft>
                <a:spcPts val="1200"/>
              </a:spcAft>
              <a:buNone/>
            </a:pPr>
            <a:r>
              <a:rPr lang="ru">
                <a:solidFill>
                  <a:schemeClr val="dk1"/>
                </a:solidFill>
                <a:latin typeface="Arial"/>
                <a:ea typeface="Arial"/>
                <a:cs typeface="Arial"/>
                <a:sym typeface="Arial"/>
              </a:rPr>
              <a:t>    std::cout &lt;&lt; i &lt;&lt; " * " &lt;&lt; i &lt;&lt; " = " &lt;&lt; i * i &lt;&lt; std::endl;</a:t>
            </a:r>
            <a:endParaRPr>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Цикл do while</a:t>
            </a:r>
            <a:endParaRPr/>
          </a:p>
        </p:txBody>
      </p:sp>
      <p:sp>
        <p:nvSpPr>
          <p:cNvPr id="132" name="Google Shape;13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solidFill>
                  <a:schemeClr val="dk1"/>
                </a:solidFill>
                <a:latin typeface="Arial"/>
                <a:ea typeface="Arial"/>
                <a:cs typeface="Arial"/>
                <a:sym typeface="Arial"/>
              </a:rPr>
              <a:t>do</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инструкции</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0" lvl="0" marL="0" rtl="0" algn="l">
              <a:spcBef>
                <a:spcPts val="1200"/>
              </a:spcBef>
              <a:spcAft>
                <a:spcPts val="1200"/>
              </a:spcAft>
              <a:buNone/>
            </a:pPr>
            <a:r>
              <a:rPr lang="ru">
                <a:solidFill>
                  <a:schemeClr val="dk1"/>
                </a:solidFill>
                <a:latin typeface="Arial"/>
                <a:ea typeface="Arial"/>
                <a:cs typeface="Arial"/>
                <a:sym typeface="Arial"/>
              </a:rPr>
              <a:t>while(условие);</a:t>
            </a:r>
            <a:endParaRPr>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Пример</a:t>
            </a:r>
            <a:endParaRPr/>
          </a:p>
        </p:txBody>
      </p:sp>
      <p:sp>
        <p:nvSpPr>
          <p:cNvPr id="138" name="Google Shape;13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ru">
                <a:solidFill>
                  <a:schemeClr val="dk1"/>
                </a:solidFill>
                <a:latin typeface="Arial"/>
                <a:ea typeface="Arial"/>
                <a:cs typeface="Arial"/>
                <a:sym typeface="Arial"/>
              </a:rPr>
              <a:t>#include &lt;iostream&gt;</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int main()</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int i {6};</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do</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std::cout &lt;&lt; i &lt;&lt; std::endl;</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i--;</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while(i&gt;0);</a:t>
            </a:r>
            <a:endParaRPr>
              <a:solidFill>
                <a:schemeClr val="dk1"/>
              </a:solidFill>
              <a:latin typeface="Arial"/>
              <a:ea typeface="Arial"/>
              <a:cs typeface="Arial"/>
              <a:sym typeface="Arial"/>
            </a:endParaRPr>
          </a:p>
          <a:p>
            <a:pPr indent="0" lvl="0" marL="0" rtl="0" algn="l">
              <a:spcBef>
                <a:spcPts val="1200"/>
              </a:spcBef>
              <a:spcAft>
                <a:spcPts val="1200"/>
              </a:spcAft>
              <a:buNone/>
            </a:pPr>
            <a:r>
              <a:rPr lang="ru">
                <a:solidFill>
                  <a:schemeClr val="dk1"/>
                </a:solidFill>
                <a:latin typeface="Arial"/>
                <a:ea typeface="Arial"/>
                <a:cs typeface="Arial"/>
                <a:sym typeface="Arial"/>
              </a:rPr>
              <a:t>}</a:t>
            </a:r>
            <a:endParaRPr>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idx="1" type="body"/>
          </p:nvPr>
        </p:nvSpPr>
        <p:spPr>
          <a:xfrm>
            <a:off x="311700" y="349400"/>
            <a:ext cx="8520600" cy="4219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ru">
                <a:solidFill>
                  <a:schemeClr val="dk1"/>
                </a:solidFill>
                <a:latin typeface="Arial"/>
                <a:ea typeface="Arial"/>
                <a:cs typeface="Arial"/>
                <a:sym typeface="Arial"/>
              </a:rPr>
              <a:t>Ц</a:t>
            </a:r>
            <a:r>
              <a:rPr lang="ru">
                <a:solidFill>
                  <a:schemeClr val="dk1"/>
                </a:solidFill>
                <a:latin typeface="Arial"/>
                <a:ea typeface="Arial"/>
                <a:cs typeface="Arial"/>
                <a:sym typeface="Arial"/>
              </a:rPr>
              <a:t>икл do while гарантирует хотя бы однократное выполнение действий, даже если условие в инструкции while не будет истинно</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int i {-1};</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do</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std::cout &lt;&lt; i &lt;&lt; std::endl;</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i--;</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while(i&gt;0);</a:t>
            </a:r>
            <a:endParaRPr>
              <a:solidFill>
                <a:schemeClr val="dk1"/>
              </a:solidFill>
              <a:latin typeface="Arial"/>
              <a:ea typeface="Arial"/>
              <a:cs typeface="Arial"/>
              <a:sym typeface="Arial"/>
            </a:endParaRPr>
          </a:p>
          <a:p>
            <a:pPr indent="0" lvl="0" marL="0" rtl="0" algn="l">
              <a:spcBef>
                <a:spcPts val="1200"/>
              </a:spcBef>
              <a:spcAft>
                <a:spcPts val="1200"/>
              </a:spcAft>
              <a:buNone/>
            </a:pPr>
            <a:r>
              <a:rPr lang="ru">
                <a:solidFill>
                  <a:schemeClr val="dk1"/>
                </a:solidFill>
                <a:latin typeface="Arial"/>
                <a:ea typeface="Arial"/>
                <a:cs typeface="Arial"/>
                <a:sym typeface="Arial"/>
              </a:rPr>
              <a:t>}</a:t>
            </a:r>
            <a:endParaRPr>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9"/>
          <p:cNvSpPr txBox="1"/>
          <p:nvPr>
            <p:ph idx="1" type="body"/>
          </p:nvPr>
        </p:nvSpPr>
        <p:spPr>
          <a:xfrm>
            <a:off x="311700" y="364275"/>
            <a:ext cx="8520600" cy="42045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ru">
                <a:solidFill>
                  <a:schemeClr val="dk1"/>
                </a:solidFill>
                <a:latin typeface="Arial"/>
                <a:ea typeface="Arial"/>
                <a:cs typeface="Arial"/>
                <a:sym typeface="Arial"/>
              </a:rPr>
              <a:t>#include &lt;iostream&gt;</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int main(){</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char reply {};          // ответ пользователя</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int count {};           // количество введенных чисел</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double number {}, </a:t>
            </a:r>
            <a:r>
              <a:rPr lang="ru">
                <a:solidFill>
                  <a:schemeClr val="dk1"/>
                </a:solidFill>
                <a:latin typeface="Arial"/>
                <a:ea typeface="Arial"/>
                <a:cs typeface="Arial"/>
                <a:sym typeface="Arial"/>
              </a:rPr>
              <a:t>total {}</a:t>
            </a:r>
            <a:r>
              <a:rPr lang="ru">
                <a:solidFill>
                  <a:schemeClr val="dk1"/>
                </a:solidFill>
                <a:latin typeface="Arial"/>
                <a:ea typeface="Arial"/>
                <a:cs typeface="Arial"/>
                <a:sym typeface="Arial"/>
              </a:rPr>
              <a:t>;       // для ввода числа, общая сумма чисел</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do {</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std::cout &lt;&lt; "Enter a number: ";</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std::cin &gt;&gt; number; // Вводим число</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total += number;    // прибавляем к совокупному числу</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++count;            // увеличиваем количество введенных чисел на 1</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std::cout &lt;&lt; "Finish? (y/n): ";</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std::cin &gt;&gt; reply;  // считываем ответ пользователя</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 while (reply != 'y' &amp;&amp; reply != 'Y');     // пока пользователь не введет символ y и Y</a:t>
            </a:r>
            <a:endParaRPr>
              <a:solidFill>
                <a:schemeClr val="dk1"/>
              </a:solidFill>
              <a:latin typeface="Arial"/>
              <a:ea typeface="Arial"/>
              <a:cs typeface="Arial"/>
              <a:sym typeface="Arial"/>
            </a:endParaRPr>
          </a:p>
          <a:p>
            <a:pPr indent="0" lvl="0" marL="0" rtl="0" algn="l">
              <a:spcBef>
                <a:spcPts val="1200"/>
              </a:spcBef>
              <a:spcAft>
                <a:spcPts val="1200"/>
              </a:spcAft>
              <a:buNone/>
            </a:pPr>
            <a:r>
              <a:rPr lang="ru">
                <a:solidFill>
                  <a:schemeClr val="dk1"/>
                </a:solidFill>
                <a:latin typeface="Arial"/>
                <a:ea typeface="Arial"/>
                <a:cs typeface="Arial"/>
                <a:sym typeface="Arial"/>
              </a:rPr>
              <a:t>    std::cout &lt;&lt; "The average value is " &lt;&lt; total/count &lt;&lt; std::endl;}</a:t>
            </a:r>
            <a:endParaRPr>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Вложенные</a:t>
            </a:r>
            <a:r>
              <a:rPr lang="ru"/>
              <a:t> циклы</a:t>
            </a:r>
            <a:endParaRPr/>
          </a:p>
        </p:txBody>
      </p:sp>
      <p:sp>
        <p:nvSpPr>
          <p:cNvPr id="154" name="Google Shape;15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ru">
                <a:solidFill>
                  <a:schemeClr val="dk1"/>
                </a:solidFill>
                <a:latin typeface="Arial"/>
                <a:ea typeface="Arial"/>
                <a:cs typeface="Arial"/>
                <a:sym typeface="Arial"/>
              </a:rPr>
              <a:t>#include &lt;iostream&gt;</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int main()</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for (int i {1}; i &lt; 10; i++</a:t>
            </a:r>
            <a:r>
              <a:rPr lang="ru">
                <a:solidFill>
                  <a:schemeClr val="dk1"/>
                </a:solidFill>
                <a:latin typeface="Arial"/>
                <a:ea typeface="Arial"/>
                <a:cs typeface="Arial"/>
                <a:sym typeface="Arial"/>
              </a:rPr>
              <a:t>)</a:t>
            </a:r>
            <a:r>
              <a:rPr lang="ru">
                <a:solidFill>
                  <a:schemeClr val="dk1"/>
                </a:solidFill>
                <a:latin typeface="Arial"/>
                <a:ea typeface="Arial"/>
                <a:cs typeface="Arial"/>
                <a:sym typeface="Arial"/>
              </a:rPr>
              <a:t> {</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for(int j {1}; j &lt; 10; j++) {</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std::cout &lt;&lt; i * j &lt;&lt; "\t";</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std::cout &lt;&lt; std::endl;</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a:t>
            </a:r>
            <a:endParaRPr>
              <a:solidFill>
                <a:schemeClr val="dk1"/>
              </a:solidFill>
              <a:latin typeface="Arial"/>
              <a:ea typeface="Arial"/>
              <a:cs typeface="Arial"/>
              <a:sym typeface="Arial"/>
            </a:endParaRPr>
          </a:p>
          <a:p>
            <a:pPr indent="0" lvl="0" marL="0" rtl="0" algn="l">
              <a:spcBef>
                <a:spcPts val="1200"/>
              </a:spcBef>
              <a:spcAft>
                <a:spcPts val="1200"/>
              </a:spcAft>
              <a:buNone/>
            </a:pPr>
            <a:r>
              <a:rPr lang="ru">
                <a:solidFill>
                  <a:schemeClr val="dk1"/>
                </a:solidFill>
                <a:latin typeface="Arial"/>
                <a:ea typeface="Arial"/>
                <a:cs typeface="Arial"/>
                <a:sym typeface="Arial"/>
              </a:rPr>
              <a:t>}</a:t>
            </a:r>
            <a:endParaRPr>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Оператор break</a:t>
            </a:r>
            <a:endParaRPr/>
          </a:p>
        </p:txBody>
      </p:sp>
      <p:sp>
        <p:nvSpPr>
          <p:cNvPr id="160" name="Google Shape;16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ru">
                <a:solidFill>
                  <a:schemeClr val="dk1"/>
                </a:solidFill>
                <a:latin typeface="Arial"/>
                <a:ea typeface="Arial"/>
                <a:cs typeface="Arial"/>
                <a:sym typeface="Arial"/>
              </a:rPr>
              <a:t>#include &lt;iostream&gt;</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int main()</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int result{};</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for(int i{1}; i &lt; 10; i++)</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   </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result += i;</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std::cout &lt;&lt; result &lt;&lt; std::endl;</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if(result &gt; 20) break;</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a:t>
            </a:r>
            <a:endParaRPr>
              <a:solidFill>
                <a:schemeClr val="dk1"/>
              </a:solidFill>
              <a:latin typeface="Arial"/>
              <a:ea typeface="Arial"/>
              <a:cs typeface="Arial"/>
              <a:sym typeface="Arial"/>
            </a:endParaRPr>
          </a:p>
          <a:p>
            <a:pPr indent="0" lvl="0" marL="0" rtl="0" algn="l">
              <a:spcBef>
                <a:spcPts val="1200"/>
              </a:spcBef>
              <a:spcAft>
                <a:spcPts val="1200"/>
              </a:spcAft>
              <a:buNone/>
            </a:pPr>
            <a:r>
              <a:rPr lang="ru">
                <a:solidFill>
                  <a:schemeClr val="dk1"/>
                </a:solidFill>
                <a:latin typeface="Arial"/>
                <a:ea typeface="Arial"/>
                <a:cs typeface="Arial"/>
                <a:sym typeface="Arial"/>
              </a:rPr>
              <a:t>}</a:t>
            </a:r>
            <a:endParaRPr>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Виды циклов</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chemeClr val="dk1"/>
              </a:buClr>
              <a:buSzPts val="1900"/>
              <a:buChar char="●"/>
            </a:pPr>
            <a:r>
              <a:rPr lang="ru" sz="1900">
                <a:solidFill>
                  <a:schemeClr val="dk1"/>
                </a:solidFill>
              </a:rPr>
              <a:t>for (+ for-each)</a:t>
            </a:r>
            <a:endParaRPr sz="1900">
              <a:solidFill>
                <a:schemeClr val="dk1"/>
              </a:solidFill>
            </a:endParaRPr>
          </a:p>
          <a:p>
            <a:pPr indent="-349250" lvl="0" marL="457200" rtl="0" algn="l">
              <a:spcBef>
                <a:spcPts val="0"/>
              </a:spcBef>
              <a:spcAft>
                <a:spcPts val="0"/>
              </a:spcAft>
              <a:buClr>
                <a:schemeClr val="dk1"/>
              </a:buClr>
              <a:buSzPts val="1900"/>
              <a:buChar char="●"/>
            </a:pPr>
            <a:r>
              <a:rPr lang="ru" sz="1900">
                <a:solidFill>
                  <a:schemeClr val="dk1"/>
                </a:solidFill>
              </a:rPr>
              <a:t>while</a:t>
            </a:r>
            <a:endParaRPr sz="1900">
              <a:solidFill>
                <a:schemeClr val="dk1"/>
              </a:solidFill>
            </a:endParaRPr>
          </a:p>
          <a:p>
            <a:pPr indent="-349250" lvl="0" marL="457200" rtl="0" algn="l">
              <a:spcBef>
                <a:spcPts val="0"/>
              </a:spcBef>
              <a:spcAft>
                <a:spcPts val="0"/>
              </a:spcAft>
              <a:buClr>
                <a:schemeClr val="dk1"/>
              </a:buClr>
              <a:buSzPts val="1900"/>
              <a:buChar char="●"/>
            </a:pPr>
            <a:r>
              <a:rPr lang="ru" sz="1900">
                <a:solidFill>
                  <a:schemeClr val="dk1"/>
                </a:solidFill>
              </a:rPr>
              <a:t>do...while</a:t>
            </a:r>
            <a:endParaRPr sz="19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Оператор continue</a:t>
            </a:r>
            <a:endParaRPr/>
          </a:p>
        </p:txBody>
      </p:sp>
      <p:sp>
        <p:nvSpPr>
          <p:cNvPr id="166" name="Google Shape;166;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ru">
                <a:solidFill>
                  <a:schemeClr val="dk1"/>
                </a:solidFill>
                <a:latin typeface="Arial"/>
                <a:ea typeface="Arial"/>
                <a:cs typeface="Arial"/>
                <a:sym typeface="Arial"/>
              </a:rPr>
              <a:t>#include &lt;iostream&gt;</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int main()</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int result {};</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for (int i {1}; i&lt;10; i++)</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if (i % 2 == 0) continue;</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result +=i;</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std::cout &lt;&lt; "result = " &lt;&lt; result &lt;&lt; std::endl; // result = 25</a:t>
            </a:r>
            <a:endParaRPr>
              <a:solidFill>
                <a:schemeClr val="dk1"/>
              </a:solidFill>
              <a:latin typeface="Arial"/>
              <a:ea typeface="Arial"/>
              <a:cs typeface="Arial"/>
              <a:sym typeface="Arial"/>
            </a:endParaRPr>
          </a:p>
          <a:p>
            <a:pPr indent="0" lvl="0" marL="0" rtl="0" algn="l">
              <a:spcBef>
                <a:spcPts val="1200"/>
              </a:spcBef>
              <a:spcAft>
                <a:spcPts val="1200"/>
              </a:spcAft>
              <a:buNone/>
            </a:pPr>
            <a:r>
              <a:rPr lang="ru">
                <a:solidFill>
                  <a:schemeClr val="dk1"/>
                </a:solidFill>
                <a:latin typeface="Arial"/>
                <a:ea typeface="Arial"/>
                <a:cs typeface="Arial"/>
                <a:sym typeface="Arial"/>
              </a:rPr>
              <a:t>}</a:t>
            </a:r>
            <a:endParaRPr>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Бесконечные</a:t>
            </a:r>
            <a:r>
              <a:rPr lang="ru"/>
              <a:t> циклы</a:t>
            </a:r>
            <a:endParaRPr/>
          </a:p>
        </p:txBody>
      </p:sp>
      <p:sp>
        <p:nvSpPr>
          <p:cNvPr id="172" name="Google Shape;17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solidFill>
                  <a:schemeClr val="dk1"/>
                </a:solidFill>
                <a:latin typeface="Arial"/>
                <a:ea typeface="Arial"/>
                <a:cs typeface="Arial"/>
                <a:sym typeface="Arial"/>
              </a:rPr>
              <a:t>// </a:t>
            </a:r>
            <a:r>
              <a:rPr lang="ru">
                <a:solidFill>
                  <a:schemeClr val="dk1"/>
                </a:solidFill>
                <a:latin typeface="Arial"/>
                <a:ea typeface="Arial"/>
                <a:cs typeface="Arial"/>
                <a:sym typeface="Arial"/>
              </a:rPr>
              <a:t>бесконечный</a:t>
            </a:r>
            <a:r>
              <a:rPr lang="ru">
                <a:solidFill>
                  <a:schemeClr val="dk1"/>
                </a:solidFill>
                <a:latin typeface="Arial"/>
                <a:ea typeface="Arial"/>
                <a:cs typeface="Arial"/>
                <a:sym typeface="Arial"/>
              </a:rPr>
              <a:t> цикл for - условие завершения отсутствует</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for (;;){}</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a:t>
            </a:r>
            <a:r>
              <a:rPr lang="ru">
                <a:solidFill>
                  <a:schemeClr val="dk1"/>
                </a:solidFill>
                <a:latin typeface="Arial"/>
                <a:ea typeface="Arial"/>
                <a:cs typeface="Arial"/>
                <a:sym typeface="Arial"/>
              </a:rPr>
              <a:t>бесконечный</a:t>
            </a:r>
            <a:r>
              <a:rPr lang="ru">
                <a:solidFill>
                  <a:schemeClr val="dk1"/>
                </a:solidFill>
                <a:latin typeface="Arial"/>
                <a:ea typeface="Arial"/>
                <a:cs typeface="Arial"/>
                <a:sym typeface="Arial"/>
              </a:rPr>
              <a:t> цикл while - условие всегда равно true</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while (true){}</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a:t>
            </a:r>
            <a:r>
              <a:rPr lang="ru">
                <a:solidFill>
                  <a:schemeClr val="dk1"/>
                </a:solidFill>
                <a:latin typeface="Arial"/>
                <a:ea typeface="Arial"/>
                <a:cs typeface="Arial"/>
                <a:sym typeface="Arial"/>
              </a:rPr>
              <a:t>бесконечный</a:t>
            </a:r>
            <a:r>
              <a:rPr lang="ru">
                <a:solidFill>
                  <a:schemeClr val="dk1"/>
                </a:solidFill>
                <a:latin typeface="Arial"/>
                <a:ea typeface="Arial"/>
                <a:cs typeface="Arial"/>
                <a:sym typeface="Arial"/>
              </a:rPr>
              <a:t> цикл do-while - условие всегда равно true</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do{}</a:t>
            </a:r>
            <a:endParaRPr>
              <a:solidFill>
                <a:schemeClr val="dk1"/>
              </a:solidFill>
              <a:latin typeface="Arial"/>
              <a:ea typeface="Arial"/>
              <a:cs typeface="Arial"/>
              <a:sym typeface="Arial"/>
            </a:endParaRPr>
          </a:p>
          <a:p>
            <a:pPr indent="0" lvl="0" marL="0" rtl="0" algn="l">
              <a:spcBef>
                <a:spcPts val="1200"/>
              </a:spcBef>
              <a:spcAft>
                <a:spcPts val="1200"/>
              </a:spcAft>
              <a:buNone/>
            </a:pPr>
            <a:r>
              <a:rPr lang="ru">
                <a:solidFill>
                  <a:schemeClr val="dk1"/>
                </a:solidFill>
                <a:latin typeface="Arial"/>
                <a:ea typeface="Arial"/>
                <a:cs typeface="Arial"/>
                <a:sym typeface="Arial"/>
              </a:rPr>
              <a:t>while (true);</a:t>
            </a:r>
            <a:endParaRPr>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4"/>
          <p:cNvSpPr txBox="1"/>
          <p:nvPr>
            <p:ph idx="1" type="body"/>
          </p:nvPr>
        </p:nvSpPr>
        <p:spPr>
          <a:xfrm>
            <a:off x="311700" y="364275"/>
            <a:ext cx="8520600" cy="42045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ru">
                <a:solidFill>
                  <a:schemeClr val="dk1"/>
                </a:solidFill>
                <a:latin typeface="Arial"/>
                <a:ea typeface="Arial"/>
                <a:cs typeface="Arial"/>
                <a:sym typeface="Arial"/>
              </a:rPr>
              <a:t>#include &lt;iostream&gt;</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int main()</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int n {};       // для ввода числа</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 бесконечный цикл</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while(true) {</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std::cout &lt;&lt; "Enter a number: ";</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std::cin &gt;&gt; n; // Вводим число</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if(n == 0) break;  </a:t>
            </a:r>
            <a:r>
              <a:rPr lang="ru">
                <a:solidFill>
                  <a:schemeClr val="dk1"/>
                </a:solidFill>
                <a:latin typeface="Arial"/>
                <a:ea typeface="Arial"/>
                <a:cs typeface="Arial"/>
                <a:sym typeface="Arial"/>
              </a:rPr>
              <a:t> // если пользователь ввел 0, то выходим из цикла</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std::cout &lt;&lt; n * n &lt;&lt; std::endl; } </a:t>
            </a:r>
            <a:r>
              <a:rPr lang="ru">
                <a:solidFill>
                  <a:schemeClr val="dk1"/>
                </a:solidFill>
                <a:latin typeface="Arial"/>
                <a:ea typeface="Arial"/>
                <a:cs typeface="Arial"/>
                <a:sym typeface="Arial"/>
              </a:rPr>
              <a:t>// иначе выводим квадрат числа</a:t>
            </a:r>
            <a:endParaRPr>
              <a:solidFill>
                <a:schemeClr val="dk1"/>
              </a:solidFill>
              <a:latin typeface="Arial"/>
              <a:ea typeface="Arial"/>
              <a:cs typeface="Arial"/>
              <a:sym typeface="Arial"/>
            </a:endParaRPr>
          </a:p>
          <a:p>
            <a:pPr indent="0" lvl="0" marL="0" rtl="0" algn="l">
              <a:spcBef>
                <a:spcPts val="1200"/>
              </a:spcBef>
              <a:spcAft>
                <a:spcPts val="1200"/>
              </a:spcAft>
              <a:buNone/>
            </a:pPr>
            <a:r>
              <a:rPr lang="ru">
                <a:solidFill>
                  <a:schemeClr val="dk1"/>
                </a:solidFill>
                <a:latin typeface="Arial"/>
                <a:ea typeface="Arial"/>
                <a:cs typeface="Arial"/>
                <a:sym typeface="Arial"/>
              </a:rPr>
              <a:t>}</a:t>
            </a:r>
            <a:endParaRPr>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Задачи</a:t>
            </a:r>
            <a:endParaRPr/>
          </a:p>
        </p:txBody>
      </p:sp>
      <p:sp>
        <p:nvSpPr>
          <p:cNvPr id="183" name="Google Shape;183;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Clr>
                <a:schemeClr val="dk1"/>
              </a:buClr>
              <a:buSzPct val="100000"/>
              <a:buFont typeface="Arial"/>
              <a:buChar char="●"/>
            </a:pPr>
            <a:r>
              <a:rPr lang="ru">
                <a:solidFill>
                  <a:schemeClr val="dk1"/>
                </a:solidFill>
                <a:latin typeface="Arial"/>
                <a:ea typeface="Arial"/>
                <a:cs typeface="Arial"/>
                <a:sym typeface="Arial"/>
              </a:rPr>
              <a:t>Напишите программу, которая выводит квадраты нечетных целых чисел от 1 до предела который вводит пользователь.</a:t>
            </a:r>
            <a:br>
              <a:rPr lang="ru">
                <a:solidFill>
                  <a:schemeClr val="dk1"/>
                </a:solidFill>
                <a:latin typeface="Arial"/>
                <a:ea typeface="Arial"/>
                <a:cs typeface="Arial"/>
                <a:sym typeface="Arial"/>
              </a:rPr>
            </a:br>
            <a:endParaRPr>
              <a:solidFill>
                <a:schemeClr val="dk1"/>
              </a:solidFill>
              <a:latin typeface="Arial"/>
              <a:ea typeface="Arial"/>
              <a:cs typeface="Arial"/>
              <a:sym typeface="Arial"/>
            </a:endParaRPr>
          </a:p>
          <a:p>
            <a:pPr indent="-325755" lvl="0" marL="457200" rtl="0" algn="l">
              <a:spcBef>
                <a:spcPts val="0"/>
              </a:spcBef>
              <a:spcAft>
                <a:spcPts val="0"/>
              </a:spcAft>
              <a:buClr>
                <a:schemeClr val="dk1"/>
              </a:buClr>
              <a:buSzPct val="100000"/>
              <a:buFont typeface="Arial"/>
              <a:buChar char="●"/>
            </a:pPr>
            <a:r>
              <a:rPr lang="ru">
                <a:solidFill>
                  <a:schemeClr val="dk1"/>
                </a:solidFill>
                <a:latin typeface="Arial"/>
                <a:ea typeface="Arial"/>
                <a:cs typeface="Arial"/>
                <a:sym typeface="Arial"/>
              </a:rPr>
              <a:t>Напишите программу, в которой в цикле do-while пользователь вводит по одному символу, а программа подсчитывает количество введенных символов. Когда пользователь вводит точку, ввод заканчивается, и программа выводит пользователю число введенных символов (не включая финальную точку)</a:t>
            </a:r>
            <a:br>
              <a:rPr lang="ru">
                <a:solidFill>
                  <a:schemeClr val="dk1"/>
                </a:solidFill>
                <a:latin typeface="Arial"/>
                <a:ea typeface="Arial"/>
                <a:cs typeface="Arial"/>
                <a:sym typeface="Arial"/>
              </a:rPr>
            </a:br>
            <a:endParaRPr>
              <a:solidFill>
                <a:schemeClr val="dk1"/>
              </a:solidFill>
              <a:latin typeface="Arial"/>
              <a:ea typeface="Arial"/>
              <a:cs typeface="Arial"/>
              <a:sym typeface="Arial"/>
            </a:endParaRPr>
          </a:p>
          <a:p>
            <a:pPr indent="-325755" lvl="0" marL="457200" rtl="0" algn="l">
              <a:spcBef>
                <a:spcPts val="0"/>
              </a:spcBef>
              <a:spcAft>
                <a:spcPts val="0"/>
              </a:spcAft>
              <a:buClr>
                <a:schemeClr val="dk1"/>
              </a:buClr>
              <a:buSzPct val="100000"/>
              <a:buFont typeface="Arial"/>
              <a:buChar char="●"/>
            </a:pPr>
            <a:r>
              <a:rPr lang="ru">
                <a:solidFill>
                  <a:schemeClr val="dk1"/>
                </a:solidFill>
                <a:latin typeface="Arial"/>
                <a:ea typeface="Arial"/>
                <a:cs typeface="Arial"/>
                <a:sym typeface="Arial"/>
              </a:rPr>
              <a:t>Напишите программу, в которой в цикле while пользователь вводит произвольное количество чисел, а программа вычисляет их сумму. После каждого ввода спрашивайте пользователя, закончил ли он ввод чисел. Если пользователь ввел "y" или "Y", то ввод чисел завершается, после чего программа должна вывести сумму всех введенных чисел и их среднее арифметическое.</a:t>
            </a:r>
            <a:endParaRPr>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Синтаксис цикла for</a:t>
            </a:r>
            <a:endParaRPr/>
          </a:p>
        </p:txBody>
      </p:sp>
      <p:sp>
        <p:nvSpPr>
          <p:cNvPr id="72" name="Google Shape;72;p15"/>
          <p:cNvSpPr txBox="1"/>
          <p:nvPr>
            <p:ph idx="1" type="body"/>
          </p:nvPr>
        </p:nvSpPr>
        <p:spPr>
          <a:xfrm>
            <a:off x="311700" y="1137600"/>
            <a:ext cx="8520600" cy="34164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ru">
                <a:solidFill>
                  <a:schemeClr val="dk1"/>
                </a:solidFill>
                <a:latin typeface="Arial"/>
                <a:ea typeface="Arial"/>
                <a:cs typeface="Arial"/>
                <a:sym typeface="Arial"/>
              </a:rPr>
              <a:t>for (инициализатор; условие; итерация)</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 тело цикла</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308610" lvl="0" marL="457200" rtl="0" algn="l">
              <a:spcBef>
                <a:spcPts val="1200"/>
              </a:spcBef>
              <a:spcAft>
                <a:spcPts val="0"/>
              </a:spcAft>
              <a:buClr>
                <a:schemeClr val="dk1"/>
              </a:buClr>
              <a:buSzPct val="100000"/>
              <a:buFont typeface="Arial"/>
              <a:buChar char="●"/>
            </a:pPr>
            <a:r>
              <a:rPr i="1" lang="ru">
                <a:solidFill>
                  <a:schemeClr val="dk1"/>
                </a:solidFill>
                <a:latin typeface="Arial"/>
                <a:ea typeface="Arial"/>
                <a:cs typeface="Arial"/>
                <a:sym typeface="Arial"/>
              </a:rPr>
              <a:t>инициализатор</a:t>
            </a:r>
            <a:r>
              <a:rPr lang="ru">
                <a:solidFill>
                  <a:schemeClr val="dk1"/>
                </a:solidFill>
                <a:latin typeface="Arial"/>
                <a:ea typeface="Arial"/>
                <a:cs typeface="Arial"/>
                <a:sym typeface="Arial"/>
              </a:rPr>
              <a:t> выполняется один раз при начале выполнения цикла и представляет установку начальных условий, как правило, это инициализация счетчиков - специальных переменных, которые используются для контроля за циклом.</a:t>
            </a:r>
            <a:endParaRPr>
              <a:solidFill>
                <a:schemeClr val="dk1"/>
              </a:solidFill>
              <a:latin typeface="Arial"/>
              <a:ea typeface="Arial"/>
              <a:cs typeface="Arial"/>
              <a:sym typeface="Arial"/>
            </a:endParaRPr>
          </a:p>
          <a:p>
            <a:pPr indent="-308610" lvl="0" marL="457200" rtl="0" algn="l">
              <a:spcBef>
                <a:spcPts val="0"/>
              </a:spcBef>
              <a:spcAft>
                <a:spcPts val="0"/>
              </a:spcAft>
              <a:buClr>
                <a:schemeClr val="dk1"/>
              </a:buClr>
              <a:buSzPct val="100000"/>
              <a:buFont typeface="Arial"/>
              <a:buChar char="●"/>
            </a:pPr>
            <a:r>
              <a:rPr lang="ru">
                <a:solidFill>
                  <a:schemeClr val="dk1"/>
                </a:solidFill>
                <a:latin typeface="Arial"/>
                <a:ea typeface="Arial"/>
                <a:cs typeface="Arial"/>
                <a:sym typeface="Arial"/>
              </a:rPr>
              <a:t>условие представляет условие, при соблюдении которого выполняется цикл. Как правило, в качестве условия используется операция сравнения, и если она возвращает ненулевое значение (то есть условие истинно), то выполняется тело цикла, а затем выполняется итерация.</a:t>
            </a:r>
            <a:endParaRPr>
              <a:solidFill>
                <a:schemeClr val="dk1"/>
              </a:solidFill>
              <a:latin typeface="Arial"/>
              <a:ea typeface="Arial"/>
              <a:cs typeface="Arial"/>
              <a:sym typeface="Arial"/>
            </a:endParaRPr>
          </a:p>
          <a:p>
            <a:pPr indent="-308610" lvl="0" marL="457200" rtl="0" algn="l">
              <a:spcBef>
                <a:spcPts val="0"/>
              </a:spcBef>
              <a:spcAft>
                <a:spcPts val="0"/>
              </a:spcAft>
              <a:buClr>
                <a:schemeClr val="dk1"/>
              </a:buClr>
              <a:buSzPct val="100000"/>
              <a:buFont typeface="Arial"/>
              <a:buChar char="●"/>
            </a:pPr>
            <a:r>
              <a:rPr lang="ru">
                <a:solidFill>
                  <a:schemeClr val="dk1"/>
                </a:solidFill>
                <a:latin typeface="Arial"/>
                <a:ea typeface="Arial"/>
                <a:cs typeface="Arial"/>
                <a:sym typeface="Arial"/>
              </a:rPr>
              <a:t>итерация выполняется после каждого завершения блока цикла и задает изменение параметров цикла. Обычно здесь происходит увеличение счетчиков цикла.</a:t>
            </a:r>
            <a:endParaRPr>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Вывод квадратов чисел</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ru">
                <a:solidFill>
                  <a:schemeClr val="dk1"/>
                </a:solidFill>
                <a:latin typeface="Arial"/>
                <a:ea typeface="Arial"/>
                <a:cs typeface="Arial"/>
                <a:sym typeface="Arial"/>
              </a:rPr>
              <a:t>#include &lt;iostream&gt;</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int main()</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for(int i {1}; i &lt; 10; i++)</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std::cout &lt;&lt; i &lt;&lt; " * " &lt;&lt; i &lt;&lt; " = " &lt;&lt; i * i &lt;&lt; std::endl;</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a:t>
            </a:r>
            <a:endParaRPr>
              <a:solidFill>
                <a:schemeClr val="dk1"/>
              </a:solidFill>
              <a:latin typeface="Arial"/>
              <a:ea typeface="Arial"/>
              <a:cs typeface="Arial"/>
              <a:sym typeface="Arial"/>
            </a:endParaRPr>
          </a:p>
          <a:p>
            <a:pPr indent="0" lvl="0" marL="0" rtl="0" algn="l">
              <a:spcBef>
                <a:spcPts val="1200"/>
              </a:spcBef>
              <a:spcAft>
                <a:spcPts val="1200"/>
              </a:spcAft>
              <a:buNone/>
            </a:pPr>
            <a:r>
              <a:rPr lang="ru">
                <a:solidFill>
                  <a:schemeClr val="dk1"/>
                </a:solidFill>
                <a:latin typeface="Arial"/>
                <a:ea typeface="Arial"/>
                <a:cs typeface="Arial"/>
                <a:sym typeface="Arial"/>
              </a:rPr>
              <a:t>}</a:t>
            </a:r>
            <a:endParaRPr>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idx="1" type="body"/>
          </p:nvPr>
        </p:nvSpPr>
        <p:spPr>
          <a:xfrm>
            <a:off x="311700" y="356850"/>
            <a:ext cx="8520600" cy="421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solidFill>
                  <a:schemeClr val="dk1"/>
                </a:solidFill>
                <a:latin typeface="Arial"/>
                <a:ea typeface="Arial"/>
                <a:cs typeface="Arial"/>
                <a:sym typeface="Arial"/>
              </a:rPr>
              <a:t>int i {1};</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for(;</a:t>
            </a:r>
            <a:r>
              <a:rPr lang="ru">
                <a:solidFill>
                  <a:schemeClr val="dk1"/>
                </a:solidFill>
                <a:latin typeface="Arial"/>
                <a:ea typeface="Arial"/>
                <a:cs typeface="Arial"/>
                <a:sym typeface="Arial"/>
              </a:rPr>
              <a:t> i &lt; 10</a:t>
            </a:r>
            <a:r>
              <a:rPr lang="ru">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std::cout &lt;&lt; i &lt;&lt; " * " &lt;&lt; i &lt;&lt; " = " &lt;&lt; i * i &lt;&lt; std::endl;</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i++;</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0" lvl="0" marL="0" rtl="0" algn="l">
              <a:spcBef>
                <a:spcPts val="1200"/>
              </a:spcBef>
              <a:spcAft>
                <a:spcPts val="1200"/>
              </a:spcAft>
              <a:buNone/>
            </a:pPr>
            <a:r>
              <a:rPr lang="ru">
                <a:solidFill>
                  <a:schemeClr val="dk1"/>
                </a:solidFill>
                <a:latin typeface="Arial"/>
                <a:ea typeface="Arial"/>
                <a:cs typeface="Arial"/>
                <a:sym typeface="Arial"/>
              </a:rPr>
              <a:t>Необязательно указывать все три выражения в определении цикла, мы можем одно или даже все из них опустить</a:t>
            </a:r>
            <a:endParaRPr>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idx="1" type="body"/>
          </p:nvPr>
        </p:nvSpPr>
        <p:spPr>
          <a:xfrm>
            <a:off x="311700" y="371700"/>
            <a:ext cx="8520600" cy="4197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ru">
                <a:solidFill>
                  <a:schemeClr val="dk1"/>
                </a:solidFill>
                <a:latin typeface="Arial"/>
                <a:ea typeface="Arial"/>
                <a:cs typeface="Arial"/>
                <a:sym typeface="Arial"/>
              </a:rPr>
              <a:t>Также цикл не обязательно должен содержать тело</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#include &lt;iostream&gt;</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int main()</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int sum {};</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for (unsigned i {}; i &lt; 6; sum += i++);</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std::cout &lt;&lt; "Sum: " &lt;&lt; sum &lt;&lt; std::endl;   // Sum: 15</a:t>
            </a:r>
            <a:endParaRPr>
              <a:solidFill>
                <a:schemeClr val="dk1"/>
              </a:solidFill>
              <a:latin typeface="Arial"/>
              <a:ea typeface="Arial"/>
              <a:cs typeface="Arial"/>
              <a:sym typeface="Arial"/>
            </a:endParaRPr>
          </a:p>
          <a:p>
            <a:pPr indent="0" lvl="0" marL="0" rtl="0" algn="l">
              <a:spcBef>
                <a:spcPts val="1200"/>
              </a:spcBef>
              <a:spcAft>
                <a:spcPts val="1200"/>
              </a:spcAft>
              <a:buNone/>
            </a:pPr>
            <a:r>
              <a:rPr lang="ru">
                <a:solidFill>
                  <a:schemeClr val="dk1"/>
                </a:solidFill>
                <a:latin typeface="Arial"/>
                <a:ea typeface="Arial"/>
                <a:cs typeface="Arial"/>
                <a:sym typeface="Arial"/>
              </a:rPr>
              <a:t>}</a:t>
            </a:r>
            <a:endParaRPr>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idx="1" type="body"/>
          </p:nvPr>
        </p:nvSpPr>
        <p:spPr>
          <a:xfrm>
            <a:off x="311700" y="356850"/>
            <a:ext cx="8520600" cy="421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solidFill>
                  <a:schemeClr val="dk1"/>
                </a:solidFill>
                <a:latin typeface="Arial"/>
                <a:ea typeface="Arial"/>
                <a:cs typeface="Arial"/>
                <a:sym typeface="Arial"/>
              </a:rPr>
              <a:t>В выражении инициализации можно определять больше одной переменной</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#include &lt;iostream&gt;</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int main()</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for (int i {1}, j {5}; i &lt; 6 || j &lt; 10; i++, j++)</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std::cout  &lt;&lt; i &lt;&lt; "*" &lt;&lt; j &lt;&lt; "="&lt;&lt; i * j &lt;&lt; std::endl; </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a:t>
            </a:r>
            <a:endParaRPr>
              <a:solidFill>
                <a:schemeClr val="dk1"/>
              </a:solidFill>
              <a:latin typeface="Arial"/>
              <a:ea typeface="Arial"/>
              <a:cs typeface="Arial"/>
              <a:sym typeface="Arial"/>
            </a:endParaRPr>
          </a:p>
          <a:p>
            <a:pPr indent="0" lvl="0" marL="0" rtl="0" algn="l">
              <a:spcBef>
                <a:spcPts val="1200"/>
              </a:spcBef>
              <a:spcAft>
                <a:spcPts val="1200"/>
              </a:spcAft>
              <a:buNone/>
            </a:pPr>
            <a:r>
              <a:rPr lang="ru">
                <a:solidFill>
                  <a:schemeClr val="dk1"/>
                </a:solidFill>
                <a:latin typeface="Arial"/>
                <a:ea typeface="Arial"/>
                <a:cs typeface="Arial"/>
                <a:sym typeface="Arial"/>
              </a:rPr>
              <a:t>}</a:t>
            </a:r>
            <a:endParaRPr>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Перебор значений в стиле for-each</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solidFill>
                  <a:schemeClr val="dk1"/>
                </a:solidFill>
                <a:latin typeface="Arial"/>
                <a:ea typeface="Arial"/>
                <a:cs typeface="Arial"/>
                <a:sym typeface="Arial"/>
              </a:rPr>
              <a:t>for(&lt;тип&gt; &lt;переменная&gt; : &lt;последовательность&gt;)</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инструкции;</a:t>
            </a:r>
            <a:endParaRPr>
              <a:solidFill>
                <a:schemeClr val="dk1"/>
              </a:solidFill>
              <a:latin typeface="Arial"/>
              <a:ea typeface="Arial"/>
              <a:cs typeface="Arial"/>
              <a:sym typeface="Arial"/>
            </a:endParaRPr>
          </a:p>
          <a:p>
            <a:pPr indent="0" lvl="0" marL="0" rtl="0" algn="l">
              <a:spcBef>
                <a:spcPts val="1200"/>
              </a:spcBef>
              <a:spcAft>
                <a:spcPts val="1200"/>
              </a:spcAft>
              <a:buNone/>
            </a:pPr>
            <a:r>
              <a:rPr lang="ru">
                <a:solidFill>
                  <a:schemeClr val="dk1"/>
                </a:solidFill>
                <a:latin typeface="Arial"/>
                <a:ea typeface="Arial"/>
                <a:cs typeface="Arial"/>
                <a:sym typeface="Arial"/>
              </a:rPr>
              <a:t>}</a:t>
            </a:r>
            <a:endParaRPr>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Пример</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ru">
                <a:solidFill>
                  <a:schemeClr val="dk1"/>
                </a:solidFill>
                <a:latin typeface="Arial"/>
                <a:ea typeface="Arial"/>
                <a:cs typeface="Arial"/>
                <a:sym typeface="Arial"/>
              </a:rPr>
              <a:t>#include &lt;iostream&gt;</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int main()</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for (int n : {2, 3, 4, 5})</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std::cout &lt;&lt; n &lt;&lt; std::endl;</a:t>
            </a:r>
            <a:endParaRPr>
              <a:solidFill>
                <a:schemeClr val="dk1"/>
              </a:solidFill>
              <a:latin typeface="Arial"/>
              <a:ea typeface="Arial"/>
              <a:cs typeface="Arial"/>
              <a:sym typeface="Arial"/>
            </a:endParaRPr>
          </a:p>
          <a:p>
            <a:pPr indent="0" lvl="0" marL="0" rtl="0" algn="l">
              <a:spcBef>
                <a:spcPts val="1200"/>
              </a:spcBef>
              <a:spcAft>
                <a:spcPts val="0"/>
              </a:spcAft>
              <a:buNone/>
            </a:pPr>
            <a:r>
              <a:rPr lang="ru">
                <a:solidFill>
                  <a:schemeClr val="dk1"/>
                </a:solidFill>
                <a:latin typeface="Arial"/>
                <a:ea typeface="Arial"/>
                <a:cs typeface="Arial"/>
                <a:sym typeface="Arial"/>
              </a:rPr>
              <a:t>    }</a:t>
            </a:r>
            <a:endParaRPr>
              <a:solidFill>
                <a:schemeClr val="dk1"/>
              </a:solidFill>
              <a:latin typeface="Arial"/>
              <a:ea typeface="Arial"/>
              <a:cs typeface="Arial"/>
              <a:sym typeface="Arial"/>
            </a:endParaRPr>
          </a:p>
          <a:p>
            <a:pPr indent="0" lvl="0" marL="0" rtl="0" algn="l">
              <a:spcBef>
                <a:spcPts val="1200"/>
              </a:spcBef>
              <a:spcAft>
                <a:spcPts val="1200"/>
              </a:spcAft>
              <a:buNone/>
            </a:pPr>
            <a:r>
              <a:rPr lang="ru">
                <a:solidFill>
                  <a:schemeClr val="dk1"/>
                </a:solidFill>
                <a:latin typeface="Arial"/>
                <a:ea typeface="Arial"/>
                <a:cs typeface="Arial"/>
                <a:sym typeface="Arial"/>
              </a:rPr>
              <a:t>}</a:t>
            </a:r>
            <a:endParaRPr>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