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258" r:id="rId2"/>
    <p:sldId id="1545" r:id="rId3"/>
    <p:sldId id="317" r:id="rId4"/>
    <p:sldId id="319" r:id="rId5"/>
    <p:sldId id="642" r:id="rId6"/>
    <p:sldId id="650" r:id="rId7"/>
    <p:sldId id="722" r:id="rId8"/>
    <p:sldId id="721" r:id="rId9"/>
    <p:sldId id="1546" r:id="rId10"/>
    <p:sldId id="654" r:id="rId11"/>
    <p:sldId id="655" r:id="rId12"/>
    <p:sldId id="639" r:id="rId13"/>
    <p:sldId id="613" r:id="rId14"/>
    <p:sldId id="70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84" y="1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1DAB6-877B-4B29-8364-5FAEFE205884}" type="datetimeFigureOut">
              <a:rPr lang="zh-CN" altLang="en-US" smtClean="0"/>
              <a:t>2024/12/23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AE05-1D00-4F67-9005-F2E362DAF479}" type="slidenum">
              <a:rPr lang="zh-CN" altLang="en-US" smtClean="0"/>
              <a:t>‹#›</a:t>
            </a:fld>
            <a:endParaRPr lang="zh-CN" altLang="en-US"/>
          </a:p>
        </p:txBody>
      </p:sp>
    </p:spTree>
    <p:extLst>
      <p:ext uri="{BB962C8B-B14F-4D97-AF65-F5344CB8AC3E}">
        <p14:creationId xmlns:p14="http://schemas.microsoft.com/office/powerpoint/2010/main" val="344684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16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楷体_GB2312" pitchFamily="49" charset="-122"/>
              </a:defRPr>
            </a:lvl1pPr>
            <a:lvl2pPr marL="742950" indent="-285750">
              <a:defRPr sz="2000" b="1">
                <a:solidFill>
                  <a:schemeClr val="tx1"/>
                </a:solidFill>
                <a:latin typeface="Arial" panose="020B0604020202020204" pitchFamily="34" charset="0"/>
                <a:ea typeface="楷体_GB2312" pitchFamily="49" charset="-122"/>
              </a:defRPr>
            </a:lvl2pPr>
            <a:lvl3pPr marL="1143000" indent="-228600">
              <a:defRPr sz="2000" b="1">
                <a:solidFill>
                  <a:schemeClr val="tx1"/>
                </a:solidFill>
                <a:latin typeface="Arial" panose="020B0604020202020204" pitchFamily="34" charset="0"/>
                <a:ea typeface="楷体_GB2312" pitchFamily="49" charset="-122"/>
              </a:defRPr>
            </a:lvl3pPr>
            <a:lvl4pPr marL="1600200" indent="-228600">
              <a:defRPr sz="2000" b="1">
                <a:solidFill>
                  <a:schemeClr val="tx1"/>
                </a:solidFill>
                <a:latin typeface="Arial" panose="020B0604020202020204" pitchFamily="34" charset="0"/>
                <a:ea typeface="楷体_GB2312" pitchFamily="49" charset="-122"/>
              </a:defRPr>
            </a:lvl4pPr>
            <a:lvl5pPr marL="2057400" indent="-228600">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楷体_GB2312" pitchFamily="49" charset="-122"/>
              </a:defRPr>
            </a:lvl9pPr>
          </a:lstStyle>
          <a:p>
            <a:fld id="{34C7866F-9EA8-4178-A2E9-D736CB4A61B2}" type="slidenum">
              <a:rPr lang="en-US" altLang="zh-CN" sz="1300" b="0">
                <a:ea typeface="宋体" panose="02010600030101010101" pitchFamily="2" charset="-122"/>
              </a:rPr>
              <a:pPr/>
              <a:t>7</a:t>
            </a:fld>
            <a:endParaRPr lang="en-US" altLang="zh-CN" sz="1300" b="0">
              <a:ea typeface="宋体" panose="02010600030101010101" pitchFamily="2" charset="-122"/>
            </a:endParaRPr>
          </a:p>
        </p:txBody>
      </p:sp>
    </p:spTree>
    <p:extLst>
      <p:ext uri="{BB962C8B-B14F-4D97-AF65-F5344CB8AC3E}">
        <p14:creationId xmlns:p14="http://schemas.microsoft.com/office/powerpoint/2010/main" val="306437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1276-5410-E3CF-7204-D2FBD97E42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F3FC5B-1924-AB7D-D74D-1C60C25B3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8BB738-4AC3-05FA-E8C3-C9607DBAA200}"/>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5" name="页脚占位符 4">
            <a:extLst>
              <a:ext uri="{FF2B5EF4-FFF2-40B4-BE49-F238E27FC236}">
                <a16:creationId xmlns:a16="http://schemas.microsoft.com/office/drawing/2014/main" id="{F5E21CC4-AA8F-D065-57B4-92DA254C26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2D0F98-72CC-3D1E-5860-C9487FB68843}"/>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238550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B15BB-69D0-EBC7-B3CA-38F3527304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277471-D7F5-E5B4-9E40-3FF3174221B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C69D89-FA02-9E30-2270-14F3C345F6BF}"/>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5" name="页脚占位符 4">
            <a:extLst>
              <a:ext uri="{FF2B5EF4-FFF2-40B4-BE49-F238E27FC236}">
                <a16:creationId xmlns:a16="http://schemas.microsoft.com/office/drawing/2014/main" id="{37B5898B-BD8C-5611-FC30-7DF6A1593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E6B9E1-D47C-C858-2935-CC282843183E}"/>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237831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85B027-AC79-C511-AC0E-47B6A71470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A7F9F3-BC93-43EA-3DC8-D0B5E2386E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10820B-F16F-AD87-D7BE-167E0640BCB9}"/>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5" name="页脚占位符 4">
            <a:extLst>
              <a:ext uri="{FF2B5EF4-FFF2-40B4-BE49-F238E27FC236}">
                <a16:creationId xmlns:a16="http://schemas.microsoft.com/office/drawing/2014/main" id="{3D5CB1DA-5A77-DC79-1F13-7AD5B1F697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F03941-3812-777B-DF38-4E26EE818C92}"/>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301725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B436B-8B71-B3B8-D743-DDE3C39354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AC18EA-F006-BBA0-5C01-12020CA344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5F9B24-DDC8-B688-77C6-B9F6AF8E1E59}"/>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5" name="页脚占位符 4">
            <a:extLst>
              <a:ext uri="{FF2B5EF4-FFF2-40B4-BE49-F238E27FC236}">
                <a16:creationId xmlns:a16="http://schemas.microsoft.com/office/drawing/2014/main" id="{61F50EF0-9967-01E7-927E-365760CD2C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92D918-D162-E88C-7257-6E272C718B71}"/>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289534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A71FC-59FF-2CA7-BCC3-7054476E5E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7E1E09-8D8E-C37E-3A9D-AFFE0E32ED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63E222-FB98-4FCB-F523-D905DEB87458}"/>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5" name="页脚占位符 4">
            <a:extLst>
              <a:ext uri="{FF2B5EF4-FFF2-40B4-BE49-F238E27FC236}">
                <a16:creationId xmlns:a16="http://schemas.microsoft.com/office/drawing/2014/main" id="{BCE10D97-2693-90E6-9C9B-3EFED8800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B9CFC5-ED6D-D361-8C3A-8C9913D7149D}"/>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127803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D0602-A610-A73D-EE74-FCA330E0A2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DD4DAE-BA99-121E-4865-056D4CB225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B4E289-24DE-020D-E8FB-EE6CFAD585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5D81487-083D-C142-ED0B-782C5D137914}"/>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6" name="页脚占位符 5">
            <a:extLst>
              <a:ext uri="{FF2B5EF4-FFF2-40B4-BE49-F238E27FC236}">
                <a16:creationId xmlns:a16="http://schemas.microsoft.com/office/drawing/2014/main" id="{E94E42C4-0AA8-DAFD-F245-A6F514F464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23086C-3DD5-E1B0-219A-8931344F1A72}"/>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74137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B7266-849F-C442-4A83-19C2BAAC32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CBEF66-EC9F-7C4A-5A55-71013CB9CC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C219974-EA4B-CC67-4CBA-AAB271FE0A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1EE98B-74E9-34A5-EA8B-B6BDBA34C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0E1014-FD01-236C-82E7-D6530EEE3B3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7CCC98-9D44-09DF-0C5E-EDA597D824BD}"/>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8" name="页脚占位符 7">
            <a:extLst>
              <a:ext uri="{FF2B5EF4-FFF2-40B4-BE49-F238E27FC236}">
                <a16:creationId xmlns:a16="http://schemas.microsoft.com/office/drawing/2014/main" id="{215B16BC-AD48-6BE3-E609-E3378F962F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EEA943-B614-E570-34E9-F424744A96DE}"/>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351311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97455-EA6E-F7B1-FAEF-55DAA61A3B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F44F71-E89E-B44A-A625-D32C2049EE0F}"/>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4" name="页脚占位符 3">
            <a:extLst>
              <a:ext uri="{FF2B5EF4-FFF2-40B4-BE49-F238E27FC236}">
                <a16:creationId xmlns:a16="http://schemas.microsoft.com/office/drawing/2014/main" id="{A51F7290-6575-3F75-B18C-248DDA6AB2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241FBB-72A2-C4B7-2410-1D7FDA04F9D6}"/>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295145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471B70-A1DF-5CED-C599-B7E4FED28F96}"/>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3" name="页脚占位符 2">
            <a:extLst>
              <a:ext uri="{FF2B5EF4-FFF2-40B4-BE49-F238E27FC236}">
                <a16:creationId xmlns:a16="http://schemas.microsoft.com/office/drawing/2014/main" id="{C9F16629-BE98-B1C3-2365-70109EF192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F01948-7633-C256-6556-00C0AF68E2F0}"/>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188975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31B4A-30A2-96E1-900D-0609D5EEC5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D6DD3B-39BE-A140-4C5F-6FF5C91BD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740C0F-25C4-BE09-311E-ABD4DBCA2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A891C3-85BD-8FB3-99E8-853D28EE7247}"/>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6" name="页脚占位符 5">
            <a:extLst>
              <a:ext uri="{FF2B5EF4-FFF2-40B4-BE49-F238E27FC236}">
                <a16:creationId xmlns:a16="http://schemas.microsoft.com/office/drawing/2014/main" id="{E976D6B5-2D88-B5C0-691A-73CDCDFFD5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90AF2C-5682-70D2-E16F-24E62E71D68C}"/>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141933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562F1-5126-D13E-08AB-BD24DF8A28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B13B29-2378-EEAC-FEC1-1A34CC977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EF5E53-ABE9-1A9C-E510-79E52E1D5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557B71-C8E1-64F9-DBC9-8A82D03B679C}"/>
              </a:ext>
            </a:extLst>
          </p:cNvPr>
          <p:cNvSpPr>
            <a:spLocks noGrp="1"/>
          </p:cNvSpPr>
          <p:nvPr>
            <p:ph type="dt" sz="half" idx="10"/>
          </p:nvPr>
        </p:nvSpPr>
        <p:spPr/>
        <p:txBody>
          <a:bodyPr/>
          <a:lstStyle/>
          <a:p>
            <a:fld id="{823957C6-E244-44CC-9C4D-D4BFB17E1F84}" type="datetimeFigureOut">
              <a:rPr lang="zh-CN" altLang="en-US" smtClean="0"/>
              <a:t>2024/12/23</a:t>
            </a:fld>
            <a:endParaRPr lang="zh-CN" altLang="en-US"/>
          </a:p>
        </p:txBody>
      </p:sp>
      <p:sp>
        <p:nvSpPr>
          <p:cNvPr id="6" name="页脚占位符 5">
            <a:extLst>
              <a:ext uri="{FF2B5EF4-FFF2-40B4-BE49-F238E27FC236}">
                <a16:creationId xmlns:a16="http://schemas.microsoft.com/office/drawing/2014/main" id="{53579FC6-8C2B-3B76-8DA0-A8012D1E1A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797147-0C75-2CCA-C8B6-7E215E8D33FD}"/>
              </a:ext>
            </a:extLst>
          </p:cNvPr>
          <p:cNvSpPr>
            <a:spLocks noGrp="1"/>
          </p:cNvSpPr>
          <p:nvPr>
            <p:ph type="sldNum" sz="quarter" idx="12"/>
          </p:nvPr>
        </p:nvSpPr>
        <p:spPr/>
        <p:txBody>
          <a:body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14969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4DB9F5C-6A3B-60A8-76F2-86A5DE7E0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AC178B-F2FE-187D-1AC6-5F6E8AD66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3FB3F9-380D-D713-B6DE-BE4479944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3957C6-E244-44CC-9C4D-D4BFB17E1F84}" type="datetimeFigureOut">
              <a:rPr lang="zh-CN" altLang="en-US" smtClean="0"/>
              <a:t>2024/12/23</a:t>
            </a:fld>
            <a:endParaRPr lang="zh-CN" altLang="en-US"/>
          </a:p>
        </p:txBody>
      </p:sp>
      <p:sp>
        <p:nvSpPr>
          <p:cNvPr id="5" name="页脚占位符 4">
            <a:extLst>
              <a:ext uri="{FF2B5EF4-FFF2-40B4-BE49-F238E27FC236}">
                <a16:creationId xmlns:a16="http://schemas.microsoft.com/office/drawing/2014/main" id="{2A7CF5E2-7346-6BE6-FD94-E51186D9C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4DD6AF21-53BE-9BE2-6AAF-27E67DA97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D1E698-3147-4061-B5EE-BE305DC5968F}" type="slidenum">
              <a:rPr lang="zh-CN" altLang="en-US" smtClean="0"/>
              <a:t>‹#›</a:t>
            </a:fld>
            <a:endParaRPr lang="zh-CN" altLang="en-US"/>
          </a:p>
        </p:txBody>
      </p:sp>
    </p:spTree>
    <p:extLst>
      <p:ext uri="{BB962C8B-B14F-4D97-AF65-F5344CB8AC3E}">
        <p14:creationId xmlns:p14="http://schemas.microsoft.com/office/powerpoint/2010/main" val="73742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2B64-CBC5-766E-82AA-15BCCB60D912}"/>
              </a:ext>
            </a:extLst>
          </p:cNvPr>
          <p:cNvSpPr>
            <a:spLocks noGrp="1"/>
          </p:cNvSpPr>
          <p:nvPr>
            <p:ph type="title"/>
          </p:nvPr>
        </p:nvSpPr>
        <p:spPr/>
        <p:txBody>
          <a:bodyPr>
            <a:normAutofit/>
          </a:bodyPr>
          <a:lstStyle/>
          <a:p>
            <a:r>
              <a:rPr lang="en-CN" dirty="0"/>
              <a:t>作业</a:t>
            </a:r>
          </a:p>
        </p:txBody>
      </p:sp>
      <p:sp>
        <p:nvSpPr>
          <p:cNvPr id="3" name="Content Placeholder 2">
            <a:extLst>
              <a:ext uri="{FF2B5EF4-FFF2-40B4-BE49-F238E27FC236}">
                <a16:creationId xmlns:a16="http://schemas.microsoft.com/office/drawing/2014/main" id="{66A2642F-E3B2-060C-3A5F-90F13C3F815F}"/>
              </a:ext>
            </a:extLst>
          </p:cNvPr>
          <p:cNvSpPr>
            <a:spLocks noGrp="1"/>
          </p:cNvSpPr>
          <p:nvPr>
            <p:ph idx="1"/>
          </p:nvPr>
        </p:nvSpPr>
        <p:spPr>
          <a:xfrm>
            <a:off x="838200" y="2100915"/>
            <a:ext cx="10515600" cy="4586694"/>
          </a:xfrm>
        </p:spPr>
        <p:txBody>
          <a:bodyPr>
            <a:normAutofit fontScale="85000" lnSpcReduction="20000"/>
          </a:bodyPr>
          <a:lstStyle/>
          <a:p>
            <a:pPr marL="0" indent="0">
              <a:lnSpc>
                <a:spcPct val="120000"/>
              </a:lnSpc>
              <a:buNone/>
            </a:pPr>
            <a:r>
              <a:rPr lang="en-US" altLang="zh-CN" sz="2400" dirty="0">
                <a:latin typeface="+mn-ea"/>
                <a:ea typeface="+mn-ea"/>
              </a:rPr>
              <a:t>1</a:t>
            </a:r>
            <a:r>
              <a:rPr lang="zh-CN" altLang="en-US" sz="2400" dirty="0">
                <a:latin typeface="+mn-ea"/>
                <a:ea typeface="+mn-ea"/>
              </a:rPr>
              <a:t>、用小狗运送</a:t>
            </a:r>
            <a:r>
              <a:rPr lang="en-US" altLang="zh-CN" sz="2400" dirty="0">
                <a:latin typeface="+mn-ea"/>
                <a:ea typeface="+mn-ea"/>
              </a:rPr>
              <a:t>3</a:t>
            </a:r>
            <a:r>
              <a:rPr lang="zh-CN" altLang="en-US" sz="2400" dirty="0">
                <a:latin typeface="+mn-ea"/>
                <a:ea typeface="+mn-ea"/>
              </a:rPr>
              <a:t>盘磁带，每盘容量</a:t>
            </a:r>
            <a:r>
              <a:rPr lang="en-US" altLang="zh-CN" sz="2400" dirty="0">
                <a:latin typeface="+mn-ea"/>
                <a:ea typeface="+mn-ea"/>
              </a:rPr>
              <a:t>7GB</a:t>
            </a:r>
            <a:r>
              <a:rPr lang="zh-CN" altLang="en-US" sz="2400" dirty="0">
                <a:latin typeface="+mn-ea"/>
                <a:ea typeface="+mn-ea"/>
              </a:rPr>
              <a:t>，小狗以每小时</a:t>
            </a:r>
            <a:r>
              <a:rPr lang="en-US" altLang="zh-CN" sz="2400" dirty="0">
                <a:latin typeface="+mn-ea"/>
                <a:ea typeface="+mn-ea"/>
              </a:rPr>
              <a:t>18km</a:t>
            </a:r>
            <a:r>
              <a:rPr lang="zh-CN" altLang="en-US" sz="2400" dirty="0">
                <a:latin typeface="+mn-ea"/>
                <a:ea typeface="+mn-ea"/>
              </a:rPr>
              <a:t>速度向你跑来。问在什么距离内，小狗的数据传输率比</a:t>
            </a:r>
            <a:r>
              <a:rPr lang="en-US" altLang="zh-CN" sz="2400" dirty="0">
                <a:latin typeface="+mn-ea"/>
                <a:ea typeface="+mn-ea"/>
              </a:rPr>
              <a:t>155Mb/s</a:t>
            </a:r>
            <a:r>
              <a:rPr lang="zh-CN" altLang="en-US" sz="2400" dirty="0">
                <a:latin typeface="+mn-ea"/>
                <a:ea typeface="+mn-ea"/>
              </a:rPr>
              <a:t>的</a:t>
            </a:r>
            <a:r>
              <a:rPr lang="en-US" altLang="zh-CN" sz="2400" dirty="0">
                <a:latin typeface="+mn-ea"/>
                <a:ea typeface="+mn-ea"/>
              </a:rPr>
              <a:t>ATM</a:t>
            </a:r>
            <a:r>
              <a:rPr lang="zh-CN" altLang="en-US" sz="2400" dirty="0">
                <a:latin typeface="+mn-ea"/>
                <a:ea typeface="+mn-ea"/>
              </a:rPr>
              <a:t>线路高（</a:t>
            </a:r>
            <a:r>
              <a:rPr lang="en-US" altLang="zh-CN" sz="2400" dirty="0">
                <a:latin typeface="+mn-ea"/>
                <a:ea typeface="+mn-ea"/>
              </a:rPr>
              <a:t>G=10^9</a:t>
            </a:r>
            <a:r>
              <a:rPr lang="zh-CN" altLang="en-US" sz="2400" dirty="0">
                <a:latin typeface="+mn-ea"/>
                <a:ea typeface="+mn-ea"/>
              </a:rPr>
              <a:t>，</a:t>
            </a:r>
            <a:r>
              <a:rPr lang="en-US" altLang="zh-CN" sz="2400" dirty="0">
                <a:latin typeface="+mn-ea"/>
                <a:ea typeface="+mn-ea"/>
              </a:rPr>
              <a:t>M=10^6</a:t>
            </a:r>
            <a:r>
              <a:rPr lang="zh-CN" altLang="en-US" sz="2400" dirty="0">
                <a:latin typeface="+mn-ea"/>
                <a:ea typeface="+mn-ea"/>
              </a:rPr>
              <a:t>）。</a:t>
            </a:r>
          </a:p>
          <a:p>
            <a:pPr marL="0" indent="0">
              <a:lnSpc>
                <a:spcPct val="120000"/>
              </a:lnSpc>
              <a:buNone/>
            </a:pPr>
            <a:r>
              <a:rPr lang="en-US" altLang="zh-CN" sz="2400" dirty="0">
                <a:latin typeface="+mn-ea"/>
                <a:ea typeface="+mn-ea"/>
              </a:rPr>
              <a:t>2</a:t>
            </a:r>
            <a:r>
              <a:rPr lang="zh-CN" altLang="en-US" sz="2400" dirty="0">
                <a:latin typeface="+mn-ea"/>
                <a:ea typeface="+mn-ea"/>
              </a:rPr>
              <a:t>、一个系统的协议结构有</a:t>
            </a:r>
            <a:r>
              <a:rPr lang="en-US" altLang="zh-CN" sz="2400" dirty="0">
                <a:latin typeface="+mn-ea"/>
                <a:ea typeface="+mn-ea"/>
              </a:rPr>
              <a:t>N</a:t>
            </a:r>
            <a:r>
              <a:rPr lang="zh-CN" altLang="en-US" sz="2400" dirty="0">
                <a:latin typeface="+mn-ea"/>
                <a:ea typeface="+mn-ea"/>
              </a:rPr>
              <a:t>层。应用程序产生</a:t>
            </a:r>
            <a:r>
              <a:rPr lang="en-US" altLang="zh-CN" sz="2400" dirty="0">
                <a:latin typeface="+mn-ea"/>
                <a:ea typeface="+mn-ea"/>
              </a:rPr>
              <a:t>M</a:t>
            </a:r>
            <a:r>
              <a:rPr lang="zh-CN" altLang="en-US" sz="2400" dirty="0">
                <a:latin typeface="+mn-ea"/>
                <a:ea typeface="+mn-ea"/>
              </a:rPr>
              <a:t>字节长的报文。网络软件在每层都加上</a:t>
            </a:r>
            <a:r>
              <a:rPr lang="en-US" altLang="zh-CN" sz="2400" dirty="0">
                <a:latin typeface="+mn-ea"/>
                <a:ea typeface="+mn-ea"/>
              </a:rPr>
              <a:t>H</a:t>
            </a:r>
            <a:r>
              <a:rPr lang="zh-CN" altLang="en-US" sz="2400" dirty="0">
                <a:latin typeface="+mn-ea"/>
                <a:ea typeface="+mn-ea"/>
              </a:rPr>
              <a:t>字节长的报头。请问网络带宽中有多大比率用于报头信息的传输？</a:t>
            </a:r>
            <a:r>
              <a:rPr lang="en-US" altLang="zh-CN" sz="2400" dirty="0">
                <a:latin typeface="+mn-ea"/>
                <a:ea typeface="+mn-ea"/>
              </a:rPr>
              <a:t>(</a:t>
            </a:r>
            <a:r>
              <a:rPr lang="zh-CN" altLang="en-US" sz="2400" dirty="0">
                <a:latin typeface="+mn-ea"/>
                <a:ea typeface="+mn-ea"/>
              </a:rPr>
              <a:t>写出公式）</a:t>
            </a:r>
          </a:p>
          <a:p>
            <a:pPr marL="0" indent="0" eaLnBrk="1" hangingPunct="1">
              <a:lnSpc>
                <a:spcPct val="120000"/>
              </a:lnSpc>
              <a:spcBef>
                <a:spcPct val="10000"/>
              </a:spcBef>
              <a:buNone/>
              <a:defRPr/>
            </a:pPr>
            <a:r>
              <a:rPr kumimoji="1" lang="en-US" altLang="zh-CN" sz="2400" dirty="0">
                <a:effectLst>
                  <a:outerShdw blurRad="38100" dist="38100" dir="2700000" algn="tl">
                    <a:srgbClr val="000000">
                      <a:alpha val="43137"/>
                    </a:srgbClr>
                  </a:outerShdw>
                </a:effectLst>
                <a:latin typeface="+mn-ea"/>
                <a:ea typeface="+mn-ea"/>
              </a:rPr>
              <a:t>3</a:t>
            </a:r>
            <a:r>
              <a:rPr kumimoji="1" lang="zh-CN" altLang="en-US" sz="2400" dirty="0">
                <a:effectLst>
                  <a:outerShdw blurRad="38100" dist="38100" dir="2700000" algn="tl">
                    <a:srgbClr val="000000">
                      <a:alpha val="43137"/>
                    </a:srgbClr>
                  </a:outerShdw>
                </a:effectLst>
                <a:latin typeface="+mn-ea"/>
                <a:ea typeface="+mn-ea"/>
              </a:rPr>
              <a:t>、</a:t>
            </a:r>
            <a:r>
              <a:rPr kumimoji="1" lang="zh-CN" altLang="en-US" sz="2400" dirty="0">
                <a:latin typeface="+mn-ea"/>
                <a:ea typeface="+mn-ea"/>
              </a:rPr>
              <a:t>设需在两台计算机间经两个中间节点传送</a:t>
            </a:r>
            <a:r>
              <a:rPr kumimoji="1" lang="en-US" altLang="zh-CN" sz="2400" dirty="0">
                <a:latin typeface="+mn-ea"/>
                <a:ea typeface="+mn-ea"/>
              </a:rPr>
              <a:t>100M</a:t>
            </a:r>
            <a:r>
              <a:rPr kumimoji="1" lang="zh-CN" altLang="en-US" sz="2400" dirty="0">
                <a:latin typeface="+mn-ea"/>
                <a:ea typeface="+mn-ea"/>
              </a:rPr>
              <a:t>字节的文件，假定：</a:t>
            </a:r>
          </a:p>
          <a:p>
            <a:pPr marL="0" indent="0">
              <a:lnSpc>
                <a:spcPct val="120000"/>
              </a:lnSpc>
              <a:spcBef>
                <a:spcPct val="10000"/>
              </a:spcBef>
              <a:buNone/>
              <a:defRPr/>
            </a:pPr>
            <a:r>
              <a:rPr kumimoji="1" lang="zh-CN" altLang="en-US" sz="2400" dirty="0">
                <a:latin typeface="+mn-ea"/>
                <a:ea typeface="+mn-ea"/>
              </a:rPr>
              <a:t>      </a:t>
            </a:r>
            <a:r>
              <a:rPr kumimoji="1" lang="en-US" altLang="zh-CN" sz="2400" dirty="0">
                <a:latin typeface="+mn-ea"/>
                <a:ea typeface="+mn-ea"/>
              </a:rPr>
              <a:t>a</a:t>
            </a:r>
            <a:r>
              <a:rPr kumimoji="1" lang="zh-CN" altLang="en-US" sz="2400" dirty="0">
                <a:latin typeface="+mn-ea"/>
                <a:ea typeface="+mn-ea"/>
              </a:rPr>
              <a:t>．计算机与中间节点的通信线路以及中间节点间通信线路的通信速率皆为</a:t>
            </a:r>
            <a:r>
              <a:rPr kumimoji="1" lang="en-US" altLang="zh-CN" sz="2400" dirty="0">
                <a:latin typeface="+mn-ea"/>
                <a:ea typeface="+mn-ea"/>
              </a:rPr>
              <a:t>8kbps;</a:t>
            </a:r>
          </a:p>
          <a:p>
            <a:pPr marL="0" indent="0">
              <a:lnSpc>
                <a:spcPct val="120000"/>
              </a:lnSpc>
              <a:spcBef>
                <a:spcPct val="10000"/>
              </a:spcBef>
              <a:buNone/>
              <a:defRPr/>
            </a:pPr>
            <a:r>
              <a:rPr kumimoji="1" lang="en-US" altLang="zh-CN" sz="2400" dirty="0">
                <a:latin typeface="+mn-ea"/>
                <a:ea typeface="+mn-ea"/>
              </a:rPr>
              <a:t>      b</a:t>
            </a:r>
            <a:r>
              <a:rPr kumimoji="1" lang="zh-CN" altLang="en-US" sz="2400" dirty="0">
                <a:latin typeface="+mn-ea"/>
                <a:ea typeface="+mn-ea"/>
              </a:rPr>
              <a:t>．外界电磁干扰对数据传输的影响可以忽略不计。</a:t>
            </a:r>
          </a:p>
          <a:p>
            <a:pPr marL="0" indent="0">
              <a:lnSpc>
                <a:spcPct val="120000"/>
              </a:lnSpc>
              <a:spcBef>
                <a:spcPct val="10000"/>
              </a:spcBef>
              <a:buNone/>
              <a:defRPr/>
            </a:pPr>
            <a:r>
              <a:rPr kumimoji="1" lang="zh-CN" altLang="en-US" sz="2400" dirty="0">
                <a:latin typeface="+mn-ea"/>
                <a:ea typeface="+mn-ea"/>
              </a:rPr>
              <a:t>      </a:t>
            </a:r>
            <a:r>
              <a:rPr kumimoji="1" lang="en-US" altLang="zh-CN" sz="2400" dirty="0">
                <a:latin typeface="+mn-ea"/>
                <a:ea typeface="+mn-ea"/>
              </a:rPr>
              <a:t>c</a:t>
            </a:r>
            <a:r>
              <a:rPr kumimoji="1" lang="zh-CN" altLang="en-US" sz="2400" dirty="0">
                <a:latin typeface="+mn-ea"/>
                <a:ea typeface="+mn-ea"/>
              </a:rPr>
              <a:t>．中间节点存储转发时间可以忽略不计</a:t>
            </a:r>
            <a:endParaRPr kumimoji="1" lang="en-US" altLang="zh-CN" sz="2400" dirty="0">
              <a:latin typeface="+mn-ea"/>
              <a:ea typeface="+mn-ea"/>
            </a:endParaRPr>
          </a:p>
          <a:p>
            <a:pPr marL="0" indent="0">
              <a:lnSpc>
                <a:spcPct val="120000"/>
              </a:lnSpc>
              <a:spcBef>
                <a:spcPct val="10000"/>
              </a:spcBef>
              <a:buNone/>
              <a:defRPr/>
            </a:pPr>
            <a:r>
              <a:rPr kumimoji="1" lang="zh-CN" altLang="en-US" sz="2400" dirty="0">
                <a:latin typeface="+mn-ea"/>
                <a:ea typeface="+mn-ea"/>
              </a:rPr>
              <a:t>      试计算采用甲、乙两种方案传送此文件各自所需时间，并对计算结果进行解释。其中：</a:t>
            </a:r>
          </a:p>
          <a:p>
            <a:pPr marL="0" indent="0">
              <a:lnSpc>
                <a:spcPct val="120000"/>
              </a:lnSpc>
              <a:spcBef>
                <a:spcPct val="10000"/>
              </a:spcBef>
              <a:buNone/>
              <a:defRPr/>
            </a:pPr>
            <a:r>
              <a:rPr kumimoji="1" lang="zh-CN" altLang="en-US" sz="2400" dirty="0">
                <a:latin typeface="+mn-ea"/>
                <a:ea typeface="+mn-ea"/>
              </a:rPr>
              <a:t>      方案甲：将整个文件逐级存储转发（不计</a:t>
            </a:r>
            <a:r>
              <a:rPr kumimoji="1" lang="en-US" altLang="zh-CN" sz="2400" dirty="0">
                <a:latin typeface="+mn-ea"/>
                <a:ea typeface="+mn-ea"/>
              </a:rPr>
              <a:t>message header </a:t>
            </a:r>
            <a:r>
              <a:rPr kumimoji="1" lang="zh-CN" altLang="en-US" sz="2400" dirty="0">
                <a:latin typeface="+mn-ea"/>
                <a:ea typeface="+mn-ea"/>
              </a:rPr>
              <a:t>的</a:t>
            </a:r>
            <a:r>
              <a:rPr kumimoji="1" lang="en-US" altLang="zh-CN" sz="2400" dirty="0">
                <a:latin typeface="+mn-ea"/>
                <a:ea typeface="+mn-ea"/>
              </a:rPr>
              <a:t>overhead</a:t>
            </a:r>
            <a:r>
              <a:rPr kumimoji="1" lang="zh-CN" altLang="en-US" sz="2400" dirty="0">
                <a:latin typeface="+mn-ea"/>
                <a:ea typeface="+mn-ea"/>
              </a:rPr>
              <a:t>）。</a:t>
            </a:r>
            <a:br>
              <a:rPr kumimoji="1" lang="en-US" altLang="zh-CN" sz="2400" dirty="0">
                <a:latin typeface="+mn-ea"/>
                <a:ea typeface="+mn-ea"/>
              </a:rPr>
            </a:br>
            <a:r>
              <a:rPr kumimoji="1" lang="zh-CN" altLang="en-US" sz="2400" dirty="0">
                <a:latin typeface="+mn-ea"/>
                <a:ea typeface="+mn-ea"/>
              </a:rPr>
              <a:t>      方案乙：将文件分为</a:t>
            </a:r>
            <a:r>
              <a:rPr kumimoji="1" lang="en-US" altLang="zh-CN" sz="2400" dirty="0">
                <a:latin typeface="+mn-ea"/>
                <a:ea typeface="+mn-ea"/>
              </a:rPr>
              <a:t>1000</a:t>
            </a:r>
            <a:r>
              <a:rPr kumimoji="1" lang="zh-CN" altLang="en-US" sz="2400" dirty="0">
                <a:latin typeface="+mn-ea"/>
                <a:ea typeface="+mn-ea"/>
              </a:rPr>
              <a:t>字节的帧，再进行存储转发。假定额外的帧头和帧尾开销一共为</a:t>
            </a:r>
            <a:r>
              <a:rPr kumimoji="1" lang="en-US" altLang="zh-CN" sz="2400" dirty="0">
                <a:latin typeface="+mn-ea"/>
                <a:ea typeface="+mn-ea"/>
              </a:rPr>
              <a:t>10</a:t>
            </a:r>
            <a:r>
              <a:rPr kumimoji="1" lang="zh-CN" altLang="en-US" sz="2400" dirty="0">
                <a:latin typeface="+mn-ea"/>
                <a:ea typeface="+mn-ea"/>
              </a:rPr>
              <a:t>字节。</a:t>
            </a:r>
          </a:p>
          <a:p>
            <a:pPr marL="0" indent="0">
              <a:lnSpc>
                <a:spcPct val="120000"/>
              </a:lnSpc>
              <a:spcBef>
                <a:spcPct val="10000"/>
              </a:spcBef>
              <a:buNone/>
              <a:defRPr/>
            </a:pPr>
            <a:r>
              <a:rPr kumimoji="1" lang="en-US" altLang="zh-CN" sz="2400" dirty="0">
                <a:latin typeface="+mn-ea"/>
                <a:ea typeface="+mn-ea"/>
              </a:rPr>
              <a:t>4. </a:t>
            </a:r>
            <a:r>
              <a:rPr kumimoji="1" lang="zh-CN" altLang="en-US" sz="2400" dirty="0">
                <a:latin typeface="+mn-ea"/>
                <a:ea typeface="+mn-ea"/>
              </a:rPr>
              <a:t>举出</a:t>
            </a:r>
            <a:r>
              <a:rPr kumimoji="1" lang="en-US" altLang="zh-CN" sz="2400" dirty="0">
                <a:latin typeface="+mn-ea"/>
                <a:ea typeface="+mn-ea"/>
              </a:rPr>
              <a:t>OSI</a:t>
            </a:r>
            <a:r>
              <a:rPr kumimoji="1" lang="zh-CN" altLang="en-US" sz="2400" dirty="0">
                <a:latin typeface="+mn-ea"/>
                <a:ea typeface="+mn-ea"/>
              </a:rPr>
              <a:t>参考模型和</a:t>
            </a:r>
            <a:r>
              <a:rPr kumimoji="1" lang="en-US" altLang="zh-CN" sz="2400" dirty="0">
                <a:latin typeface="+mn-ea"/>
                <a:ea typeface="+mn-ea"/>
              </a:rPr>
              <a:t>TCP/IP</a:t>
            </a:r>
            <a:r>
              <a:rPr kumimoji="1" lang="zh-CN" altLang="en-US" sz="2400" dirty="0">
                <a:latin typeface="+mn-ea"/>
                <a:ea typeface="+mn-ea"/>
              </a:rPr>
              <a:t>协议族的两个相同的方面和两个不同的方面。</a:t>
            </a:r>
            <a:endParaRPr kumimoji="1" lang="en-US" altLang="zh-CN" sz="2400" dirty="0">
              <a:latin typeface="+mn-ea"/>
              <a:ea typeface="+mn-ea"/>
            </a:endParaRPr>
          </a:p>
        </p:txBody>
      </p:sp>
      <p:sp>
        <p:nvSpPr>
          <p:cNvPr id="4" name="Slide Number Placeholder 3">
            <a:extLst>
              <a:ext uri="{FF2B5EF4-FFF2-40B4-BE49-F238E27FC236}">
                <a16:creationId xmlns:a16="http://schemas.microsoft.com/office/drawing/2014/main" id="{42DF6ACA-30F4-B987-A7E4-087E931DAFF1}"/>
              </a:ext>
            </a:extLst>
          </p:cNvPr>
          <p:cNvSpPr>
            <a:spLocks noGrp="1"/>
          </p:cNvSpPr>
          <p:nvPr>
            <p:ph type="sldNum" sz="quarter" idx="12"/>
          </p:nvPr>
        </p:nvSpPr>
        <p:spPr/>
        <p:txBody>
          <a:bodyPr/>
          <a:lstStyle/>
          <a:p>
            <a:fld id="{8D4D1E41-7A09-AB4A-A4E1-09765ADA2698}" type="slidenum">
              <a:rPr kumimoji="1" lang="zh-CN" altLang="en-US" smtClean="0"/>
              <a:t>1</a:t>
            </a:fld>
            <a:endParaRPr kumimoji="1" lang="zh-CN" altLang="en-US" dirty="0"/>
          </a:p>
        </p:txBody>
      </p:sp>
      <p:sp>
        <p:nvSpPr>
          <p:cNvPr id="6" name="TextBox 5">
            <a:extLst>
              <a:ext uri="{FF2B5EF4-FFF2-40B4-BE49-F238E27FC236}">
                <a16:creationId xmlns:a16="http://schemas.microsoft.com/office/drawing/2014/main" id="{14EDF30E-8054-7E4E-19AF-4136823139B3}"/>
              </a:ext>
            </a:extLst>
          </p:cNvPr>
          <p:cNvSpPr txBox="1"/>
          <p:nvPr/>
        </p:nvSpPr>
        <p:spPr>
          <a:xfrm>
            <a:off x="838199" y="1504830"/>
            <a:ext cx="10515599" cy="461665"/>
          </a:xfrm>
          <a:prstGeom prst="rect">
            <a:avLst/>
          </a:prstGeom>
          <a:noFill/>
        </p:spPr>
        <p:txBody>
          <a:bodyPr wrap="square">
            <a:spAutoFit/>
          </a:bodyPr>
          <a:lstStyle/>
          <a:p>
            <a:r>
              <a:rPr lang="en-US" altLang="zh-CN" sz="2400" dirty="0">
                <a:highlight>
                  <a:srgbClr val="FFFF00"/>
                </a:highlight>
              </a:rPr>
              <a:t>【</a:t>
            </a:r>
            <a:r>
              <a:rPr lang="zh-CN" altLang="en-US" sz="2400" dirty="0">
                <a:highlight>
                  <a:srgbClr val="FFFF00"/>
                </a:highlight>
              </a:rPr>
              <a:t>交</a:t>
            </a:r>
            <a:r>
              <a:rPr lang="en-US" altLang="zh-CN" sz="2400" dirty="0">
                <a:highlight>
                  <a:srgbClr val="FFFF00"/>
                </a:highlight>
              </a:rPr>
              <a:t>A4</a:t>
            </a:r>
            <a:r>
              <a:rPr lang="zh-CN" altLang="en-US" sz="2400" dirty="0">
                <a:highlight>
                  <a:srgbClr val="FFFF00"/>
                </a:highlight>
              </a:rPr>
              <a:t>纸，直接写题号</a:t>
            </a:r>
            <a:r>
              <a:rPr lang="en-US" altLang="zh-CN" sz="2400" dirty="0">
                <a:highlight>
                  <a:srgbClr val="FFFF00"/>
                </a:highlight>
              </a:rPr>
              <a:t>+</a:t>
            </a:r>
            <a:r>
              <a:rPr lang="zh-CN" altLang="en-US" sz="2400" dirty="0">
                <a:highlight>
                  <a:srgbClr val="FFFF00"/>
                </a:highlight>
              </a:rPr>
              <a:t>答案，多页订一起，写明：学号</a:t>
            </a:r>
            <a:r>
              <a:rPr lang="en-US" altLang="zh-CN" sz="2400" dirty="0">
                <a:highlight>
                  <a:srgbClr val="FFFF00"/>
                </a:highlight>
              </a:rPr>
              <a:t>+</a:t>
            </a:r>
            <a:r>
              <a:rPr lang="zh-CN" altLang="en-US" sz="2400" dirty="0">
                <a:highlight>
                  <a:srgbClr val="FFFF00"/>
                </a:highlight>
              </a:rPr>
              <a:t>姓名</a:t>
            </a:r>
            <a:r>
              <a:rPr lang="en-US" altLang="zh-CN" sz="2400" dirty="0">
                <a:highlight>
                  <a:srgbClr val="FFFF00"/>
                </a:highlight>
              </a:rPr>
              <a:t>】</a:t>
            </a:r>
            <a:endParaRPr lang="en-CN" sz="2400" dirty="0">
              <a:highlight>
                <a:srgbClr val="FFFF00"/>
              </a:highlight>
            </a:endParaRPr>
          </a:p>
        </p:txBody>
      </p:sp>
    </p:spTree>
    <p:extLst>
      <p:ext uri="{BB962C8B-B14F-4D97-AF65-F5344CB8AC3E}">
        <p14:creationId xmlns:p14="http://schemas.microsoft.com/office/powerpoint/2010/main" val="33366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p:cNvSpPr>
            <a:spLocks noGrp="1"/>
          </p:cNvSpPr>
          <p:nvPr>
            <p:ph type="ftr" sz="quarter" idx="10"/>
          </p:nvPr>
        </p:nvSpPr>
        <p:spPr/>
        <p:txBody>
          <a:bodyPr/>
          <a:lstStyle/>
          <a:p>
            <a:pPr>
              <a:defRPr/>
            </a:pPr>
            <a:r>
              <a:rPr lang="en-US" altLang="zh-CN"/>
              <a:t>Computer Network</a:t>
            </a:r>
          </a:p>
        </p:txBody>
      </p:sp>
      <p:sp>
        <p:nvSpPr>
          <p:cNvPr id="11673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5D683F-82AB-48DE-8778-71A69C70D7A2}" type="slidenum">
              <a:rPr lang="en-US" altLang="zh-CN" sz="1200">
                <a:latin typeface="Arial Black" panose="020B0A04020102020204" pitchFamily="34" charset="0"/>
              </a:rPr>
              <a:pPr>
                <a:spcBef>
                  <a:spcPct val="0"/>
                </a:spcBef>
                <a:buClrTx/>
                <a:buSzTx/>
                <a:buFontTx/>
                <a:buNone/>
              </a:pPr>
              <a:t>10</a:t>
            </a:fld>
            <a:endParaRPr lang="en-US" altLang="zh-CN" sz="1200">
              <a:latin typeface="Arial Black" panose="020B0A04020102020204" pitchFamily="34" charset="0"/>
            </a:endParaRPr>
          </a:p>
        </p:txBody>
      </p:sp>
      <p:sp>
        <p:nvSpPr>
          <p:cNvPr id="5" name="日期占位符 3"/>
          <p:cNvSpPr>
            <a:spLocks noGrp="1"/>
          </p:cNvSpPr>
          <p:nvPr>
            <p:ph type="dt" sz="quarter" idx="12"/>
          </p:nvPr>
        </p:nvSpPr>
        <p:spPr/>
        <p:txBody>
          <a:bodyPr/>
          <a:lstStyle/>
          <a:p>
            <a:pPr>
              <a:defRPr/>
            </a:pPr>
            <a:fld id="{093E874C-5BE3-4BE6-887E-2724D6FCECD6}" type="datetime1">
              <a:rPr lang="zh-CN" altLang="en-US"/>
              <a:pPr>
                <a:defRPr/>
              </a:pPr>
              <a:t>2024/12/23</a:t>
            </a:fld>
            <a:endParaRPr lang="en-US" altLang="zh-CN"/>
          </a:p>
        </p:txBody>
      </p:sp>
      <p:sp>
        <p:nvSpPr>
          <p:cNvPr id="116741" name="Rectangle 2"/>
          <p:cNvSpPr>
            <a:spLocks noChangeArrowheads="1"/>
          </p:cNvSpPr>
          <p:nvPr/>
        </p:nvSpPr>
        <p:spPr bwMode="auto">
          <a:xfrm>
            <a:off x="1919537" y="980729"/>
            <a:ext cx="7920235"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5000"/>
              </a:spcBef>
              <a:buClrTx/>
              <a:buFont typeface="Wingdings" panose="05000000000000000000" pitchFamily="2" charset="2"/>
              <a:buNone/>
            </a:pPr>
            <a:r>
              <a:rPr lang="en-US" altLang="zh-CN" sz="2000" dirty="0">
                <a:latin typeface="Times New Roman" panose="02020603050405020304" pitchFamily="18" charset="0"/>
                <a:ea typeface="楷体_GB2312" pitchFamily="49" charset="-122"/>
              </a:rPr>
              <a:t>3. </a:t>
            </a:r>
            <a:r>
              <a:rPr lang="zh-CN" altLang="en-US" sz="2000" dirty="0">
                <a:latin typeface="Times New Roman" panose="02020603050405020304" pitchFamily="18" charset="0"/>
                <a:ea typeface="楷体_GB2312" pitchFamily="49" charset="-122"/>
              </a:rPr>
              <a:t>一</a:t>
            </a:r>
            <a:r>
              <a:rPr lang="zh-CN" altLang="en-US" sz="2000" dirty="0">
                <a:solidFill>
                  <a:srgbClr val="000000"/>
                </a:solidFill>
                <a:latin typeface="Times New Roman" panose="02020603050405020304" pitchFamily="18" charset="0"/>
                <a:ea typeface="楷体_GB2312" pitchFamily="49" charset="-122"/>
              </a:rPr>
              <a:t>个广域网有</a:t>
            </a:r>
            <a:r>
              <a:rPr lang="en-US" altLang="zh-CN" sz="2000" dirty="0">
                <a:solidFill>
                  <a:srgbClr val="000000"/>
                </a:solidFill>
                <a:latin typeface="Times New Roman" panose="02020603050405020304" pitchFamily="18" charset="0"/>
                <a:ea typeface="楷体_GB2312" pitchFamily="49" charset="-122"/>
              </a:rPr>
              <a:t>50</a:t>
            </a:r>
            <a:r>
              <a:rPr lang="zh-CN" altLang="en-US" sz="2000" dirty="0">
                <a:solidFill>
                  <a:srgbClr val="000000"/>
                </a:solidFill>
                <a:latin typeface="Times New Roman" panose="02020603050405020304" pitchFamily="18" charset="0"/>
                <a:ea typeface="楷体_GB2312" pitchFamily="49" charset="-122"/>
              </a:rPr>
              <a:t>个结点，每个结点和其他</a:t>
            </a:r>
            <a:r>
              <a:rPr lang="en-US" altLang="zh-CN" sz="2000" dirty="0">
                <a:solidFill>
                  <a:srgbClr val="000000"/>
                </a:solidFill>
                <a:latin typeface="Times New Roman" panose="02020603050405020304" pitchFamily="18" charset="0"/>
                <a:ea typeface="楷体_GB2312" pitchFamily="49" charset="-122"/>
              </a:rPr>
              <a:t>3</a:t>
            </a:r>
            <a:r>
              <a:rPr lang="zh-CN" altLang="en-US" sz="2000" dirty="0">
                <a:solidFill>
                  <a:srgbClr val="000000"/>
                </a:solidFill>
                <a:latin typeface="Times New Roman" panose="02020603050405020304" pitchFamily="18" charset="0"/>
                <a:ea typeface="楷体_GB2312" pitchFamily="49" charset="-122"/>
              </a:rPr>
              <a:t>个结点相连。若采用距离向量算法，每秒钟交换路由信息</a:t>
            </a:r>
            <a:r>
              <a:rPr lang="en-US" altLang="zh-CN" sz="2000" dirty="0">
                <a:solidFill>
                  <a:srgbClr val="000000"/>
                </a:solidFill>
                <a:latin typeface="Times New Roman" panose="02020603050405020304" pitchFamily="18" charset="0"/>
                <a:ea typeface="楷体_GB2312" pitchFamily="49" charset="-122"/>
              </a:rPr>
              <a:t>2</a:t>
            </a:r>
            <a:r>
              <a:rPr lang="zh-CN" altLang="en-US" sz="2000" dirty="0">
                <a:solidFill>
                  <a:srgbClr val="000000"/>
                </a:solidFill>
                <a:latin typeface="Times New Roman" panose="02020603050405020304" pitchFamily="18" charset="0"/>
                <a:ea typeface="楷体_GB2312" pitchFamily="49" charset="-122"/>
              </a:rPr>
              <a:t>次，而结点间的时延用</a:t>
            </a:r>
            <a:r>
              <a:rPr lang="en-US" altLang="zh-CN" sz="2000" dirty="0">
                <a:solidFill>
                  <a:srgbClr val="000000"/>
                </a:solidFill>
                <a:latin typeface="Times New Roman" panose="02020603050405020304" pitchFamily="18" charset="0"/>
                <a:ea typeface="楷体_GB2312" pitchFamily="49" charset="-122"/>
              </a:rPr>
              <a:t>8 bit</a:t>
            </a:r>
            <a:r>
              <a:rPr lang="zh-CN" altLang="en-US" sz="2000" dirty="0">
                <a:solidFill>
                  <a:srgbClr val="000000"/>
                </a:solidFill>
                <a:latin typeface="Times New Roman" panose="02020603050405020304" pitchFamily="18" charset="0"/>
                <a:ea typeface="楷体_GB2312" pitchFamily="49" charset="-122"/>
              </a:rPr>
              <a:t>编码。试问：为了实现分布式路由算法，每条链路</a:t>
            </a:r>
            <a:r>
              <a:rPr lang="en-US" altLang="zh-CN" sz="2000" dirty="0">
                <a:solidFill>
                  <a:srgbClr val="000000"/>
                </a:solidFill>
                <a:latin typeface="Times New Roman" panose="02020603050405020304" pitchFamily="18" charset="0"/>
                <a:ea typeface="楷体_GB2312" pitchFamily="49" charset="-122"/>
              </a:rPr>
              <a:t>(</a:t>
            </a:r>
            <a:r>
              <a:rPr lang="zh-CN" altLang="en-US" sz="2000" dirty="0">
                <a:solidFill>
                  <a:srgbClr val="000000"/>
                </a:solidFill>
                <a:latin typeface="Times New Roman" panose="02020603050405020304" pitchFamily="18" charset="0"/>
                <a:ea typeface="楷体_GB2312" pitchFamily="49" charset="-122"/>
              </a:rPr>
              <a:t>全双工</a:t>
            </a:r>
            <a:r>
              <a:rPr lang="en-US" altLang="zh-CN" sz="2000" dirty="0">
                <a:solidFill>
                  <a:srgbClr val="000000"/>
                </a:solidFill>
                <a:latin typeface="Times New Roman" panose="02020603050405020304" pitchFamily="18" charset="0"/>
                <a:ea typeface="楷体_GB2312" pitchFamily="49" charset="-122"/>
              </a:rPr>
              <a:t>)</a:t>
            </a:r>
            <a:r>
              <a:rPr lang="zh-CN" altLang="en-US" sz="2000" dirty="0">
                <a:solidFill>
                  <a:srgbClr val="000000"/>
                </a:solidFill>
                <a:latin typeface="Times New Roman" panose="02020603050405020304" pitchFamily="18" charset="0"/>
                <a:ea typeface="楷体_GB2312" pitchFamily="49" charset="-122"/>
              </a:rPr>
              <a:t>至少需要多少带宽？</a:t>
            </a:r>
          </a:p>
          <a:p>
            <a:pPr eaLnBrk="1" hangingPunct="1">
              <a:lnSpc>
                <a:spcPct val="120000"/>
              </a:lnSpc>
              <a:spcBef>
                <a:spcPct val="15000"/>
              </a:spcBef>
              <a:buClrTx/>
              <a:buSzTx/>
              <a:buFontTx/>
              <a:buNone/>
            </a:pPr>
            <a:r>
              <a:rPr lang="en-US" altLang="zh-CN" sz="2000" dirty="0">
                <a:ea typeface="楷体_GB2312" pitchFamily="49" charset="-122"/>
              </a:rPr>
              <a:t>4</a:t>
            </a:r>
            <a:r>
              <a:rPr lang="zh-CN" altLang="en-US" sz="2000" dirty="0">
                <a:ea typeface="楷体_GB2312" pitchFamily="49" charset="-122"/>
              </a:rPr>
              <a:t>、图中每个圆圈代表一个网络结点，每一条线代表一条通信线路，线上的标注表示两个相邻结点之间的权植。</a:t>
            </a:r>
          </a:p>
          <a:p>
            <a:pPr eaLnBrk="1" hangingPunct="1">
              <a:lnSpc>
                <a:spcPct val="120000"/>
              </a:lnSpc>
              <a:spcBef>
                <a:spcPct val="15000"/>
              </a:spcBef>
              <a:buClrTx/>
              <a:buSzTx/>
              <a:buFontTx/>
              <a:buNone/>
            </a:pPr>
            <a:r>
              <a:rPr lang="zh-CN" altLang="en-US" sz="2000" dirty="0">
                <a:ea typeface="楷体_GB2312" pitchFamily="49" charset="-122"/>
              </a:rPr>
              <a:t>    请根据</a:t>
            </a:r>
            <a:r>
              <a:rPr lang="en-US" altLang="zh-CN" sz="2000" dirty="0" err="1">
                <a:ea typeface="楷体_GB2312" pitchFamily="49" charset="-122"/>
              </a:rPr>
              <a:t>Dijkstra</a:t>
            </a:r>
            <a:r>
              <a:rPr lang="zh-CN" altLang="en-US" sz="2000" dirty="0">
                <a:ea typeface="楷体_GB2312" pitchFamily="49" charset="-122"/>
              </a:rPr>
              <a:t>最短通路算法找出</a:t>
            </a:r>
            <a:r>
              <a:rPr lang="en-US" altLang="zh-CN" sz="2000" dirty="0">
                <a:ea typeface="楷体_GB2312" pitchFamily="49" charset="-122"/>
              </a:rPr>
              <a:t>A</a:t>
            </a:r>
            <a:r>
              <a:rPr lang="zh-CN" altLang="en-US" sz="2000" dirty="0">
                <a:ea typeface="楷体_GB2312" pitchFamily="49" charset="-122"/>
              </a:rPr>
              <a:t>到其它每个结点的最短距离和下一站路由表。在答案中只要求：</a:t>
            </a:r>
          </a:p>
          <a:p>
            <a:pPr eaLnBrk="1" hangingPunct="1">
              <a:lnSpc>
                <a:spcPct val="120000"/>
              </a:lnSpc>
              <a:spcBef>
                <a:spcPct val="15000"/>
              </a:spcBef>
              <a:buClrTx/>
              <a:buSzTx/>
              <a:buFontTx/>
              <a:buNone/>
            </a:pPr>
            <a:r>
              <a:rPr lang="en-US" altLang="zh-CN" sz="2000" dirty="0">
                <a:ea typeface="楷体_GB2312" pitchFamily="49" charset="-122"/>
              </a:rPr>
              <a:t>       (1) </a:t>
            </a:r>
            <a:r>
              <a:rPr lang="zh-CN" altLang="en-US" sz="2000" dirty="0">
                <a:ea typeface="楷体_GB2312" pitchFamily="49" charset="-122"/>
              </a:rPr>
              <a:t>依次列出每一步的工作结点；</a:t>
            </a:r>
          </a:p>
          <a:p>
            <a:pPr eaLnBrk="1" hangingPunct="1">
              <a:lnSpc>
                <a:spcPct val="120000"/>
              </a:lnSpc>
              <a:spcBef>
                <a:spcPct val="15000"/>
              </a:spcBef>
              <a:buClrTx/>
              <a:buSzTx/>
              <a:buFontTx/>
              <a:buNone/>
            </a:pPr>
            <a:r>
              <a:rPr lang="en-US" altLang="zh-CN" sz="2000" dirty="0">
                <a:ea typeface="楷体_GB2312" pitchFamily="49" charset="-122"/>
              </a:rPr>
              <a:t>       (2) </a:t>
            </a:r>
            <a:r>
              <a:rPr lang="zh-CN" altLang="en-US" sz="2000" dirty="0">
                <a:ea typeface="楷体_GB2312" pitchFamily="49" charset="-122"/>
              </a:rPr>
              <a:t>给出从</a:t>
            </a:r>
            <a:r>
              <a:rPr lang="en-US" altLang="zh-CN" sz="2000" dirty="0">
                <a:ea typeface="楷体_GB2312" pitchFamily="49" charset="-122"/>
              </a:rPr>
              <a:t>A</a:t>
            </a:r>
            <a:r>
              <a:rPr lang="zh-CN" altLang="en-US" sz="2000" dirty="0">
                <a:ea typeface="楷体_GB2312" pitchFamily="49" charset="-122"/>
              </a:rPr>
              <a:t>到其它每个结点的最短距离和下一站路由表。</a:t>
            </a:r>
          </a:p>
          <a:p>
            <a:pPr eaLnBrk="1" hangingPunct="1">
              <a:lnSpc>
                <a:spcPct val="120000"/>
              </a:lnSpc>
              <a:spcBef>
                <a:spcPct val="15000"/>
              </a:spcBef>
              <a:buClrTx/>
              <a:buSzTx/>
              <a:buFontTx/>
              <a:buNone/>
            </a:pPr>
            <a:r>
              <a:rPr lang="en-US" altLang="zh-CN" sz="2000" dirty="0">
                <a:ea typeface="楷体_GB2312" pitchFamily="49" charset="-122"/>
              </a:rPr>
              <a:t>5</a:t>
            </a:r>
            <a:r>
              <a:rPr lang="zh-CN" altLang="en-US" sz="2000" dirty="0">
                <a:ea typeface="楷体_GB2312" pitchFamily="49" charset="-122"/>
              </a:rPr>
              <a:t>、数据报网络把每个分组都作为独立的单元进行路由选择，虚电路网络则不必这样做，每个数据分组都遵循一个事先确定好的路由。这个事实意味着虚电路网络不需要从任意源到任意目的地分组进行路由选择的能力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p:cNvSpPr>
            <a:spLocks noGrp="1"/>
          </p:cNvSpPr>
          <p:nvPr>
            <p:ph type="ftr" sz="quarter" idx="10"/>
          </p:nvPr>
        </p:nvSpPr>
        <p:spPr/>
        <p:txBody>
          <a:bodyPr/>
          <a:lstStyle/>
          <a:p>
            <a:pPr>
              <a:defRPr/>
            </a:pPr>
            <a:r>
              <a:rPr lang="en-US" altLang="zh-CN"/>
              <a:t>Computer Network</a:t>
            </a:r>
          </a:p>
        </p:txBody>
      </p:sp>
      <p:sp>
        <p:nvSpPr>
          <p:cNvPr id="11776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58BF861-4DB6-4842-9641-3099CC53BBCE}" type="slidenum">
              <a:rPr lang="en-US" altLang="zh-CN" sz="1200">
                <a:latin typeface="Arial Black" panose="020B0A04020102020204" pitchFamily="34" charset="0"/>
              </a:rPr>
              <a:pPr>
                <a:spcBef>
                  <a:spcPct val="0"/>
                </a:spcBef>
                <a:buClrTx/>
                <a:buSzTx/>
                <a:buFontTx/>
                <a:buNone/>
              </a:pPr>
              <a:t>11</a:t>
            </a:fld>
            <a:endParaRPr lang="en-US" altLang="zh-CN" sz="1200">
              <a:latin typeface="Arial Black" panose="020B0A04020102020204" pitchFamily="34" charset="0"/>
            </a:endParaRPr>
          </a:p>
        </p:txBody>
      </p:sp>
      <p:sp>
        <p:nvSpPr>
          <p:cNvPr id="5" name="日期占位符 3"/>
          <p:cNvSpPr>
            <a:spLocks noGrp="1"/>
          </p:cNvSpPr>
          <p:nvPr>
            <p:ph type="dt" sz="quarter" idx="12"/>
          </p:nvPr>
        </p:nvSpPr>
        <p:spPr/>
        <p:txBody>
          <a:bodyPr/>
          <a:lstStyle/>
          <a:p>
            <a:pPr>
              <a:defRPr/>
            </a:pPr>
            <a:fld id="{AE8BF9D3-6CF7-4623-AF81-119C8076EFB2}" type="datetime1">
              <a:rPr lang="zh-CN" altLang="en-US"/>
              <a:pPr>
                <a:defRPr/>
              </a:pPr>
              <a:t>2024/12/23</a:t>
            </a:fld>
            <a:endParaRPr lang="en-US" altLang="zh-CN"/>
          </a:p>
        </p:txBody>
      </p:sp>
      <p:sp>
        <p:nvSpPr>
          <p:cNvPr id="117765" name="Rectangle 4"/>
          <p:cNvSpPr>
            <a:spLocks noChangeArrowheads="1"/>
          </p:cNvSpPr>
          <p:nvPr/>
        </p:nvSpPr>
        <p:spPr bwMode="auto">
          <a:xfrm>
            <a:off x="2279650" y="1196976"/>
            <a:ext cx="7615238"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en-US" altLang="zh-CN" sz="2000" dirty="0">
                <a:ea typeface="楷体_GB2312" pitchFamily="49" charset="-122"/>
              </a:rPr>
              <a:t>6</a:t>
            </a:r>
            <a:r>
              <a:rPr lang="zh-CN" altLang="en-US" sz="2000" dirty="0">
                <a:ea typeface="楷体_GB2312" pitchFamily="49" charset="-122"/>
              </a:rPr>
              <a:t>、假定所有的包交换机和主机都正常工作，所有软件的运行也都没有错误，那么是否还有可能</a:t>
            </a:r>
            <a:r>
              <a:rPr lang="en-US" altLang="zh-CN" sz="2000" dirty="0">
                <a:ea typeface="楷体_GB2312" pitchFamily="49" charset="-122"/>
              </a:rPr>
              <a:t>(</a:t>
            </a:r>
            <a:r>
              <a:rPr lang="zh-CN" altLang="en-US" sz="2000" dirty="0">
                <a:ea typeface="楷体_GB2312" pitchFamily="49" charset="-122"/>
              </a:rPr>
              <a:t>尽管可能性很小</a:t>
            </a:r>
            <a:r>
              <a:rPr lang="en-US" altLang="zh-CN" sz="2000" dirty="0">
                <a:ea typeface="楷体_GB2312" pitchFamily="49" charset="-122"/>
              </a:rPr>
              <a:t>)</a:t>
            </a:r>
            <a:r>
              <a:rPr lang="zh-CN" altLang="en-US" sz="2000" dirty="0">
                <a:ea typeface="楷体_GB2312" pitchFamily="49" charset="-122"/>
              </a:rPr>
              <a:t>会把分组投递到错误的目的地？</a:t>
            </a:r>
          </a:p>
          <a:p>
            <a:pPr eaLnBrk="1" hangingPunct="1">
              <a:lnSpc>
                <a:spcPct val="120000"/>
              </a:lnSpc>
              <a:buClrTx/>
              <a:buSzTx/>
              <a:buFontTx/>
              <a:buNone/>
            </a:pPr>
            <a:r>
              <a:rPr lang="en-US" altLang="zh-CN" sz="2000" dirty="0">
                <a:ea typeface="楷体_GB2312" pitchFamily="49" charset="-122"/>
              </a:rPr>
              <a:t>7</a:t>
            </a:r>
            <a:r>
              <a:rPr lang="zh-CN" altLang="en-US" sz="2000" dirty="0">
                <a:ea typeface="楷体_GB2312" pitchFamily="49" charset="-122"/>
              </a:rPr>
              <a:t>、一个数据报子网允许包交换机在需要的时候丢弃分组，包交换机丢弃一个分组的概率是</a:t>
            </a:r>
            <a:r>
              <a:rPr lang="en-US" altLang="zh-CN" sz="2000" dirty="0">
                <a:ea typeface="楷体_GB2312" pitchFamily="49" charset="-122"/>
              </a:rPr>
              <a:t>P</a:t>
            </a:r>
            <a:r>
              <a:rPr lang="zh-CN" altLang="en-US" sz="2000" dirty="0">
                <a:ea typeface="楷体_GB2312" pitchFamily="49" charset="-122"/>
              </a:rPr>
              <a:t>。现在考虑这样一种情况，一个源主机连接到源包交换机，后者又连接到目的地包交换机，然后再连接到目的地主机。如果任一包交换机丢弃一个分组，源主机最终会发生超时事件，并重发分组。如果主机</a:t>
            </a:r>
            <a:r>
              <a:rPr lang="en-US" altLang="zh-CN" sz="2000" dirty="0">
                <a:ea typeface="楷体_GB2312" pitchFamily="49" charset="-122"/>
              </a:rPr>
              <a:t>-</a:t>
            </a:r>
            <a:r>
              <a:rPr lang="zh-CN" altLang="en-US" sz="2000" dirty="0">
                <a:ea typeface="楷体_GB2312" pitchFamily="49" charset="-122"/>
              </a:rPr>
              <a:t>包交换机和包交换机</a:t>
            </a:r>
            <a:r>
              <a:rPr lang="en-US" altLang="zh-CN" sz="2000" dirty="0">
                <a:ea typeface="楷体_GB2312" pitchFamily="49" charset="-122"/>
              </a:rPr>
              <a:t>-</a:t>
            </a:r>
            <a:r>
              <a:rPr lang="zh-CN" altLang="en-US" sz="2000" dirty="0">
                <a:ea typeface="楷体_GB2312" pitchFamily="49" charset="-122"/>
              </a:rPr>
              <a:t>包交换机线路都算作跳段，并且不考虑除包交换机以外其它分组的可能性，请问：</a:t>
            </a:r>
          </a:p>
          <a:p>
            <a:pPr eaLnBrk="1" hangingPunct="1">
              <a:lnSpc>
                <a:spcPct val="115000"/>
              </a:lnSpc>
              <a:spcBef>
                <a:spcPct val="0"/>
              </a:spcBef>
              <a:buClrTx/>
              <a:buSzTx/>
              <a:buFontTx/>
              <a:buNone/>
            </a:pPr>
            <a:r>
              <a:rPr lang="en-US" altLang="zh-CN" sz="2000" dirty="0">
                <a:ea typeface="楷体_GB2312" pitchFamily="49" charset="-122"/>
              </a:rPr>
              <a:t>    (1) </a:t>
            </a:r>
            <a:r>
              <a:rPr lang="zh-CN" altLang="en-US" sz="2000" dirty="0">
                <a:ea typeface="楷体_GB2312" pitchFamily="49" charset="-122"/>
              </a:rPr>
              <a:t>每次发送一个分组行走的平均跳段数是多少？</a:t>
            </a:r>
          </a:p>
          <a:p>
            <a:pPr eaLnBrk="1" hangingPunct="1">
              <a:lnSpc>
                <a:spcPct val="115000"/>
              </a:lnSpc>
              <a:spcBef>
                <a:spcPct val="0"/>
              </a:spcBef>
              <a:buClrTx/>
              <a:buSzTx/>
              <a:buFontTx/>
              <a:buNone/>
            </a:pPr>
            <a:r>
              <a:rPr lang="en-US" altLang="zh-CN" sz="2000" dirty="0">
                <a:ea typeface="楷体_GB2312" pitchFamily="49" charset="-122"/>
              </a:rPr>
              <a:t>    (2) </a:t>
            </a:r>
            <a:r>
              <a:rPr lang="zh-CN" altLang="en-US" sz="2000" dirty="0">
                <a:ea typeface="楷体_GB2312" pitchFamily="49" charset="-122"/>
              </a:rPr>
              <a:t>一个分组平均进行多少次发送？</a:t>
            </a:r>
          </a:p>
          <a:p>
            <a:pPr eaLnBrk="1" hangingPunct="1">
              <a:lnSpc>
                <a:spcPct val="115000"/>
              </a:lnSpc>
              <a:spcBef>
                <a:spcPct val="0"/>
              </a:spcBef>
              <a:buClrTx/>
              <a:buSzTx/>
              <a:buFontTx/>
              <a:buNone/>
            </a:pPr>
            <a:r>
              <a:rPr lang="en-US" altLang="zh-CN" sz="2000" dirty="0">
                <a:ea typeface="楷体_GB2312" pitchFamily="49" charset="-122"/>
              </a:rPr>
              <a:t>    (3) </a:t>
            </a:r>
            <a:r>
              <a:rPr lang="zh-CN" altLang="en-US" sz="2000" dirty="0">
                <a:ea typeface="楷体_GB2312" pitchFamily="49" charset="-122"/>
              </a:rPr>
              <a:t>每个接收到的分组平均走了多少个跳段？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Computer Network</a:t>
            </a:r>
          </a:p>
        </p:txBody>
      </p:sp>
      <p:sp>
        <p:nvSpPr>
          <p:cNvPr id="14848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F18301-7E2C-49C8-B70F-BF212A9C3C18}" type="slidenum">
              <a:rPr lang="en-US" altLang="zh-CN" sz="1200">
                <a:latin typeface="Arial Black" panose="020B0A04020102020204" pitchFamily="34" charset="0"/>
              </a:rPr>
              <a:pPr>
                <a:spcBef>
                  <a:spcPct val="0"/>
                </a:spcBef>
                <a:buClrTx/>
                <a:buSzTx/>
                <a:buFontTx/>
                <a:buNone/>
              </a:pPr>
              <a:t>12</a:t>
            </a:fld>
            <a:endParaRPr lang="en-US" altLang="zh-CN" sz="1200">
              <a:latin typeface="Arial Black" panose="020B0A04020102020204" pitchFamily="34" charset="0"/>
            </a:endParaRPr>
          </a:p>
        </p:txBody>
      </p:sp>
      <p:sp>
        <p:nvSpPr>
          <p:cNvPr id="6" name="日期占位符 3"/>
          <p:cNvSpPr>
            <a:spLocks noGrp="1"/>
          </p:cNvSpPr>
          <p:nvPr>
            <p:ph type="dt" sz="quarter" idx="12"/>
          </p:nvPr>
        </p:nvSpPr>
        <p:spPr/>
        <p:txBody>
          <a:bodyPr/>
          <a:lstStyle/>
          <a:p>
            <a:pPr>
              <a:defRPr/>
            </a:pPr>
            <a:fld id="{33A28084-D1F9-4AFF-8953-4DFE57135A5B}" type="datetime1">
              <a:rPr lang="zh-CN" altLang="en-US"/>
              <a:pPr>
                <a:defRPr/>
              </a:pPr>
              <a:t>2024/12/23</a:t>
            </a:fld>
            <a:endParaRPr lang="en-US" altLang="zh-CN"/>
          </a:p>
        </p:txBody>
      </p:sp>
      <p:sp>
        <p:nvSpPr>
          <p:cNvPr id="888834" name="Rectangle 2"/>
          <p:cNvSpPr>
            <a:spLocks noChangeArrowheads="1"/>
          </p:cNvSpPr>
          <p:nvPr/>
        </p:nvSpPr>
        <p:spPr bwMode="auto">
          <a:xfrm>
            <a:off x="2209800" y="410443"/>
            <a:ext cx="7772400" cy="874713"/>
          </a:xfrm>
          <a:prstGeom prst="rect">
            <a:avLst/>
          </a:prstGeom>
          <a:noFill/>
          <a:ln>
            <a:noFill/>
          </a:ln>
          <a:effectLst/>
        </p:spPr>
        <p:txBody>
          <a:bodyPr lIns="92075" tIns="46038" rIns="92075" bIns="46038" anchor="ctr"/>
          <a:lstStyle/>
          <a:p>
            <a:pPr algn="ctr" eaLnBrk="1" hangingPunct="1">
              <a:defRPr/>
            </a:pPr>
            <a:r>
              <a:rPr lang="en-US" altLang="zh-CN" sz="3600" b="1" dirty="0">
                <a:solidFill>
                  <a:srgbClr val="0000FF"/>
                </a:solidFill>
                <a:effectLst>
                  <a:outerShdw blurRad="38100" dist="38100" dir="2700000" algn="tl">
                    <a:srgbClr val="C0C0C0"/>
                  </a:outerShdw>
                </a:effectLst>
                <a:latin typeface="楷体_GB2312" pitchFamily="49" charset="-122"/>
              </a:rPr>
              <a:t> </a:t>
            </a:r>
            <a:r>
              <a:rPr lang="zh-CN" altLang="en-US" sz="3600" b="1" dirty="0">
                <a:solidFill>
                  <a:srgbClr val="0000FF"/>
                </a:solidFill>
                <a:effectLst>
                  <a:outerShdw blurRad="38100" dist="38100" dir="2700000" algn="tl">
                    <a:srgbClr val="C0C0C0"/>
                  </a:outerShdw>
                </a:effectLst>
                <a:latin typeface="楷体_GB2312" pitchFamily="49" charset="-122"/>
              </a:rPr>
              <a:t>习  题</a:t>
            </a:r>
          </a:p>
        </p:txBody>
      </p:sp>
      <p:sp>
        <p:nvSpPr>
          <p:cNvPr id="148486" name="Rectangle 3"/>
          <p:cNvSpPr>
            <a:spLocks noChangeArrowheads="1"/>
          </p:cNvSpPr>
          <p:nvPr/>
        </p:nvSpPr>
        <p:spPr bwMode="auto">
          <a:xfrm>
            <a:off x="263352" y="1285156"/>
            <a:ext cx="1131904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5000"/>
              </a:lnSpc>
              <a:buSzPct val="90000"/>
              <a:buFont typeface="Wingdings" panose="05000000000000000000" pitchFamily="2" charset="2"/>
              <a:buNone/>
            </a:pPr>
            <a:r>
              <a:rPr lang="en-US" altLang="zh-CN" sz="2000" dirty="0">
                <a:solidFill>
                  <a:srgbClr val="0000FF"/>
                </a:solidFill>
                <a:latin typeface="Verdana" panose="020B0604030504040204" pitchFamily="34" charset="0"/>
                <a:ea typeface="楷体_GB2312" pitchFamily="49" charset="-122"/>
              </a:rPr>
              <a:t>1</a:t>
            </a:r>
            <a:r>
              <a:rPr lang="zh-CN" altLang="en-US" sz="2000" dirty="0">
                <a:solidFill>
                  <a:srgbClr val="0000FF"/>
                </a:solidFill>
                <a:latin typeface="Verdana" panose="020B0604030504040204" pitchFamily="34" charset="0"/>
                <a:ea typeface="楷体_GB2312" pitchFamily="49" charset="-122"/>
              </a:rPr>
              <a:t>．</a:t>
            </a:r>
            <a:r>
              <a:rPr lang="zh-CN" altLang="en-US" sz="2000" dirty="0">
                <a:solidFill>
                  <a:srgbClr val="000000"/>
                </a:solidFill>
                <a:latin typeface="Verdana" panose="020B0604030504040204" pitchFamily="34" charset="0"/>
                <a:ea typeface="楷体_GB2312" pitchFamily="49" charset="-122"/>
              </a:rPr>
              <a:t>试把以十六进制表示成</a:t>
            </a:r>
            <a:r>
              <a:rPr lang="en-US" altLang="zh-CN" sz="2000" dirty="0">
                <a:solidFill>
                  <a:srgbClr val="0000FF"/>
                </a:solidFill>
                <a:latin typeface="Verdana" panose="020B0604030504040204" pitchFamily="34" charset="0"/>
                <a:ea typeface="楷体_GB2312" pitchFamily="49" charset="-122"/>
              </a:rPr>
              <a:t>C22Fl582</a:t>
            </a:r>
            <a:r>
              <a:rPr lang="zh-CN" altLang="en-US" sz="2000" dirty="0">
                <a:solidFill>
                  <a:srgbClr val="000000"/>
                </a:solidFill>
                <a:latin typeface="Verdana" panose="020B0604030504040204" pitchFamily="34" charset="0"/>
                <a:ea typeface="楷体_GB2312" pitchFamily="49" charset="-122"/>
              </a:rPr>
              <a:t>的</a:t>
            </a:r>
            <a:r>
              <a:rPr lang="en-US" altLang="zh-CN" sz="2000" dirty="0">
                <a:solidFill>
                  <a:srgbClr val="0000FF"/>
                </a:solidFill>
                <a:latin typeface="Verdana" panose="020B0604030504040204" pitchFamily="34" charset="0"/>
                <a:ea typeface="楷体_GB2312" pitchFamily="49" charset="-122"/>
              </a:rPr>
              <a:t>IP</a:t>
            </a:r>
            <a:r>
              <a:rPr lang="zh-CN" altLang="en-US" sz="2000" dirty="0">
                <a:solidFill>
                  <a:srgbClr val="000000"/>
                </a:solidFill>
                <a:latin typeface="Verdana" panose="020B0604030504040204" pitchFamily="34" charset="0"/>
                <a:ea typeface="楷体_GB2312" pitchFamily="49" charset="-122"/>
              </a:rPr>
              <a:t>地址转化成点分十进制表示。</a:t>
            </a:r>
            <a:r>
              <a:rPr lang="zh-CN" altLang="en-US" sz="2000" dirty="0">
                <a:latin typeface="Verdana" panose="020B0604030504040204" pitchFamily="34" charset="0"/>
                <a:ea typeface="楷体_GB2312" pitchFamily="49" charset="-122"/>
              </a:rPr>
              <a:t> </a:t>
            </a:r>
          </a:p>
          <a:p>
            <a:pPr eaLnBrk="1" hangingPunct="1">
              <a:lnSpc>
                <a:spcPct val="115000"/>
              </a:lnSpc>
              <a:buSzPct val="90000"/>
              <a:buFont typeface="Wingdings" panose="05000000000000000000" pitchFamily="2" charset="2"/>
              <a:buNone/>
            </a:pPr>
            <a:r>
              <a:rPr lang="en-US" altLang="zh-CN" sz="2000" dirty="0">
                <a:solidFill>
                  <a:srgbClr val="0000FF"/>
                </a:solidFill>
                <a:latin typeface="Verdana" panose="020B0604030504040204" pitchFamily="34" charset="0"/>
                <a:ea typeface="楷体_GB2312" pitchFamily="49" charset="-122"/>
              </a:rPr>
              <a:t>2</a:t>
            </a:r>
            <a:r>
              <a:rPr lang="zh-CN" altLang="en-US" sz="2000" dirty="0">
                <a:solidFill>
                  <a:srgbClr val="0000FF"/>
                </a:solidFill>
                <a:latin typeface="Verdana" panose="020B0604030504040204" pitchFamily="34" charset="0"/>
                <a:ea typeface="楷体_GB2312" pitchFamily="49" charset="-122"/>
              </a:rPr>
              <a:t>．</a:t>
            </a:r>
            <a:r>
              <a:rPr lang="zh-CN" altLang="en-US" sz="2000" dirty="0">
                <a:solidFill>
                  <a:srgbClr val="000000"/>
                </a:solidFill>
                <a:latin typeface="Verdana" panose="020B0604030504040204" pitchFamily="34" charset="0"/>
                <a:ea typeface="楷体_GB2312" pitchFamily="49" charset="-122"/>
              </a:rPr>
              <a:t>在因特网上的一个</a:t>
            </a:r>
            <a:r>
              <a:rPr lang="en-US" altLang="zh-CN" sz="2000" dirty="0">
                <a:solidFill>
                  <a:srgbClr val="000000"/>
                </a:solidFill>
                <a:latin typeface="Verdana" panose="020B0604030504040204" pitchFamily="34" charset="0"/>
                <a:ea typeface="楷体_GB2312" pitchFamily="49" charset="-122"/>
              </a:rPr>
              <a:t>B</a:t>
            </a:r>
            <a:r>
              <a:rPr lang="zh-CN" altLang="en-US" sz="2000" dirty="0">
                <a:solidFill>
                  <a:srgbClr val="000000"/>
                </a:solidFill>
                <a:latin typeface="Verdana" panose="020B0604030504040204" pitchFamily="34" charset="0"/>
                <a:ea typeface="楷体_GB2312" pitchFamily="49" charset="-122"/>
              </a:rPr>
              <a:t>类网络具有子网掩码</a:t>
            </a:r>
            <a:r>
              <a:rPr lang="en-US" altLang="zh-CN" sz="2000" dirty="0">
                <a:solidFill>
                  <a:srgbClr val="0000FF"/>
                </a:solidFill>
                <a:latin typeface="Verdana" panose="020B0604030504040204" pitchFamily="34" charset="0"/>
                <a:ea typeface="楷体_GB2312" pitchFamily="49" charset="-122"/>
              </a:rPr>
              <a:t>255.255.240.0</a:t>
            </a:r>
            <a:r>
              <a:rPr lang="zh-CN" altLang="en-US" sz="2000" dirty="0">
                <a:solidFill>
                  <a:srgbClr val="000000"/>
                </a:solidFill>
                <a:latin typeface="Verdana" panose="020B0604030504040204" pitchFamily="34" charset="0"/>
                <a:ea typeface="楷体_GB2312" pitchFamily="49" charset="-122"/>
              </a:rPr>
              <a:t>。问每个子网中的最大主机数目是多少</a:t>
            </a:r>
            <a:r>
              <a:rPr lang="en-US" altLang="zh-CN" sz="2000" dirty="0">
                <a:solidFill>
                  <a:srgbClr val="000000"/>
                </a:solidFill>
                <a:latin typeface="Verdana" panose="020B0604030504040204" pitchFamily="34" charset="0"/>
                <a:ea typeface="楷体_GB2312" pitchFamily="49" charset="-122"/>
              </a:rPr>
              <a:t>?</a:t>
            </a:r>
            <a:r>
              <a:rPr lang="en-US" altLang="zh-CN" sz="2000" dirty="0">
                <a:latin typeface="Verdana" panose="020B0604030504040204" pitchFamily="34" charset="0"/>
                <a:ea typeface="楷体_GB2312" pitchFamily="49" charset="-122"/>
              </a:rPr>
              <a:t> </a:t>
            </a:r>
          </a:p>
          <a:p>
            <a:pPr eaLnBrk="1" hangingPunct="1">
              <a:lnSpc>
                <a:spcPct val="115000"/>
              </a:lnSpc>
              <a:buSzPct val="90000"/>
              <a:buFont typeface="Wingdings" panose="05000000000000000000" pitchFamily="2" charset="2"/>
              <a:buNone/>
            </a:pPr>
            <a:r>
              <a:rPr lang="en-US" altLang="zh-CN" sz="2000" dirty="0">
                <a:solidFill>
                  <a:srgbClr val="0000FF"/>
                </a:solidFill>
                <a:latin typeface="Verdana" panose="020B0604030504040204" pitchFamily="34" charset="0"/>
                <a:ea typeface="楷体_GB2312" pitchFamily="49" charset="-122"/>
              </a:rPr>
              <a:t>3.</a:t>
            </a:r>
            <a:r>
              <a:rPr lang="zh-CN" altLang="en-US" sz="2000" dirty="0">
                <a:solidFill>
                  <a:srgbClr val="000000"/>
                </a:solidFill>
                <a:latin typeface="Verdana" panose="020B0604030504040204" pitchFamily="34" charset="0"/>
                <a:ea typeface="楷体_GB2312" pitchFamily="49" charset="-122"/>
              </a:rPr>
              <a:t>有人说，”</a:t>
            </a:r>
            <a:r>
              <a:rPr lang="en-US" altLang="zh-CN" sz="2000" dirty="0">
                <a:solidFill>
                  <a:srgbClr val="000000"/>
                </a:solidFill>
                <a:latin typeface="Verdana" panose="020B0604030504040204" pitchFamily="34" charset="0"/>
                <a:ea typeface="楷体_GB2312" pitchFamily="49" charset="-122"/>
              </a:rPr>
              <a:t>ARP</a:t>
            </a:r>
            <a:r>
              <a:rPr lang="zh-CN" altLang="en-US" sz="2000" dirty="0">
                <a:solidFill>
                  <a:srgbClr val="000000"/>
                </a:solidFill>
                <a:latin typeface="Verdana" panose="020B0604030504040204" pitchFamily="34" charset="0"/>
                <a:ea typeface="楷体_GB2312" pitchFamily="49" charset="-122"/>
              </a:rPr>
              <a:t>向网络层提供服务，因此它是数据链路层的一部分。”你认为他的这种说法对吗？</a:t>
            </a:r>
            <a:r>
              <a:rPr lang="zh-CN" altLang="en-US" sz="2000" dirty="0">
                <a:latin typeface="Verdana" panose="020B0604030504040204" pitchFamily="34" charset="0"/>
                <a:ea typeface="楷体_GB2312" pitchFamily="49" charset="-122"/>
              </a:rPr>
              <a:t> </a:t>
            </a:r>
          </a:p>
          <a:p>
            <a:pPr algn="just" eaLnBrk="1" hangingPunct="1">
              <a:lnSpc>
                <a:spcPct val="115000"/>
              </a:lnSpc>
              <a:buSzPct val="90000"/>
              <a:buFont typeface="Wingdings" panose="05000000000000000000" pitchFamily="2" charset="2"/>
              <a:buNone/>
            </a:pPr>
            <a:r>
              <a:rPr lang="en-US" altLang="zh-CN" sz="2000" dirty="0">
                <a:solidFill>
                  <a:srgbClr val="0000FF"/>
                </a:solidFill>
                <a:latin typeface="Verdana" panose="020B0604030504040204" pitchFamily="34" charset="0"/>
                <a:ea typeface="楷体_GB2312" pitchFamily="49" charset="-122"/>
              </a:rPr>
              <a:t>4</a:t>
            </a:r>
            <a:r>
              <a:rPr lang="zh-CN" altLang="en-US" sz="2000" dirty="0">
                <a:solidFill>
                  <a:srgbClr val="0000FF"/>
                </a:solidFill>
                <a:latin typeface="Verdana" panose="020B0604030504040204" pitchFamily="34" charset="0"/>
                <a:ea typeface="楷体_GB2312" pitchFamily="49" charset="-122"/>
              </a:rPr>
              <a:t>．</a:t>
            </a:r>
            <a:r>
              <a:rPr lang="zh-CN" altLang="en-US" sz="2000" dirty="0">
                <a:solidFill>
                  <a:srgbClr val="000000"/>
                </a:solidFill>
                <a:latin typeface="Verdana" panose="020B0604030504040204" pitchFamily="34" charset="0"/>
                <a:ea typeface="楷体_GB2312" pitchFamily="49" charset="-122"/>
              </a:rPr>
              <a:t>给出一种在目的地</a:t>
            </a:r>
            <a:r>
              <a:rPr lang="zh-CN" altLang="en-US" sz="2000" dirty="0">
                <a:solidFill>
                  <a:srgbClr val="0000FF"/>
                </a:solidFill>
                <a:latin typeface="Verdana" panose="020B0604030504040204" pitchFamily="34" charset="0"/>
                <a:ea typeface="楷体_GB2312" pitchFamily="49" charset="-122"/>
              </a:rPr>
              <a:t>重组</a:t>
            </a:r>
            <a:r>
              <a:rPr lang="en-US" altLang="zh-CN" sz="2000" dirty="0">
                <a:solidFill>
                  <a:srgbClr val="0000FF"/>
                </a:solidFill>
                <a:latin typeface="Verdana" panose="020B0604030504040204" pitchFamily="34" charset="0"/>
                <a:ea typeface="楷体_GB2312" pitchFamily="49" charset="-122"/>
              </a:rPr>
              <a:t>IP</a:t>
            </a:r>
            <a:r>
              <a:rPr lang="zh-CN" altLang="en-US" sz="2000" dirty="0">
                <a:solidFill>
                  <a:srgbClr val="0000FF"/>
                </a:solidFill>
                <a:latin typeface="Verdana" panose="020B0604030504040204" pitchFamily="34" charset="0"/>
                <a:ea typeface="楷体_GB2312" pitchFamily="49" charset="-122"/>
              </a:rPr>
              <a:t>数据报</a:t>
            </a:r>
            <a:r>
              <a:rPr lang="zh-CN" altLang="en-US" sz="2000" dirty="0">
                <a:solidFill>
                  <a:srgbClr val="000000"/>
                </a:solidFill>
                <a:latin typeface="Verdana" panose="020B0604030504040204" pitchFamily="34" charset="0"/>
                <a:ea typeface="楷体_GB2312" pitchFamily="49" charset="-122"/>
              </a:rPr>
              <a:t>片段的方法。</a:t>
            </a:r>
            <a:endParaRPr lang="en-US" altLang="zh-CN" sz="2000" dirty="0">
              <a:solidFill>
                <a:srgbClr val="000000"/>
              </a:solidFill>
              <a:latin typeface="Verdana" panose="020B0604030504040204" pitchFamily="34" charset="0"/>
              <a:ea typeface="楷体_GB2312" pitchFamily="49" charset="-122"/>
            </a:endParaRPr>
          </a:p>
          <a:p>
            <a:pPr eaLnBrk="1" hangingPunct="1">
              <a:lnSpc>
                <a:spcPct val="120000"/>
              </a:lnSpc>
              <a:buSzPct val="90000"/>
              <a:buNone/>
              <a:defRPr/>
            </a:pPr>
            <a:r>
              <a:rPr lang="en-US" altLang="zh-CN" sz="2000" dirty="0">
                <a:solidFill>
                  <a:srgbClr val="0000FF"/>
                </a:solidFill>
                <a:latin typeface="Verdana" pitchFamily="34" charset="0"/>
              </a:rPr>
              <a:t>5</a:t>
            </a:r>
            <a:r>
              <a:rPr lang="zh-CN" altLang="en-US" sz="2000" dirty="0">
                <a:solidFill>
                  <a:srgbClr val="0000FF"/>
                </a:solidFill>
                <a:latin typeface="Verdana" pitchFamily="34" charset="0"/>
              </a:rPr>
              <a:t>．</a:t>
            </a:r>
            <a:r>
              <a:rPr lang="zh-CN" altLang="en-US" sz="2000" dirty="0">
                <a:solidFill>
                  <a:srgbClr val="000000"/>
                </a:solidFill>
                <a:latin typeface="Verdana" pitchFamily="34" charset="0"/>
              </a:rPr>
              <a:t>大多数</a:t>
            </a:r>
            <a:r>
              <a:rPr lang="en-US" altLang="zh-CN" sz="2000" dirty="0">
                <a:solidFill>
                  <a:srgbClr val="0000FF"/>
                </a:solidFill>
                <a:latin typeface="Verdana" pitchFamily="34" charset="0"/>
              </a:rPr>
              <a:t>IP</a:t>
            </a:r>
            <a:r>
              <a:rPr lang="zh-CN" altLang="en-US" sz="2000" dirty="0">
                <a:solidFill>
                  <a:srgbClr val="000000"/>
                </a:solidFill>
                <a:latin typeface="Verdana" pitchFamily="34" charset="0"/>
              </a:rPr>
              <a:t>数据报重组算法都有一个计数器，以避免一个丢失的片段将一个</a:t>
            </a:r>
            <a:r>
              <a:rPr lang="zh-CN" altLang="en-US" sz="2000" dirty="0">
                <a:solidFill>
                  <a:srgbClr val="0000FF"/>
                </a:solidFill>
                <a:latin typeface="Verdana" pitchFamily="34" charset="0"/>
              </a:rPr>
              <a:t>重</a:t>
            </a:r>
            <a:r>
              <a:rPr lang="zh-CN" altLang="en-US" sz="2000" dirty="0">
                <a:solidFill>
                  <a:srgbClr val="000000"/>
                </a:solidFill>
                <a:latin typeface="Verdana" pitchFamily="34" charset="0"/>
              </a:rPr>
              <a:t>组缓冲区长期挂起。假定一个数据报被分割成</a:t>
            </a:r>
            <a:r>
              <a:rPr lang="en-US" altLang="zh-CN" sz="2000" dirty="0">
                <a:solidFill>
                  <a:srgbClr val="000000"/>
                </a:solidFill>
                <a:latin typeface="Verdana" pitchFamily="34" charset="0"/>
              </a:rPr>
              <a:t>4</a:t>
            </a:r>
            <a:r>
              <a:rPr lang="zh-CN" altLang="en-US" sz="2000" dirty="0">
                <a:solidFill>
                  <a:srgbClr val="000000"/>
                </a:solidFill>
                <a:latin typeface="Verdana" pitchFamily="34" charset="0"/>
              </a:rPr>
              <a:t>个片段。开头</a:t>
            </a:r>
            <a:r>
              <a:rPr lang="en-US" altLang="zh-CN" sz="2000" dirty="0">
                <a:solidFill>
                  <a:srgbClr val="000000"/>
                </a:solidFill>
                <a:latin typeface="Verdana" pitchFamily="34" charset="0"/>
              </a:rPr>
              <a:t>3</a:t>
            </a:r>
            <a:r>
              <a:rPr lang="zh-CN" altLang="en-US" sz="2000" dirty="0">
                <a:solidFill>
                  <a:srgbClr val="000000"/>
                </a:solidFill>
                <a:latin typeface="Verdana" pitchFamily="34" charset="0"/>
              </a:rPr>
              <a:t>个片段到达了，但最后一个被耽搁，最终计数器超时，在接收方存储器中的</a:t>
            </a:r>
            <a:r>
              <a:rPr lang="en-US" altLang="zh-CN" sz="2000" dirty="0">
                <a:solidFill>
                  <a:srgbClr val="000000"/>
                </a:solidFill>
                <a:latin typeface="Verdana" pitchFamily="34" charset="0"/>
              </a:rPr>
              <a:t>3</a:t>
            </a:r>
            <a:r>
              <a:rPr lang="zh-CN" altLang="en-US" sz="2000" dirty="0">
                <a:solidFill>
                  <a:srgbClr val="000000"/>
                </a:solidFill>
                <a:latin typeface="Verdana" pitchFamily="34" charset="0"/>
              </a:rPr>
              <a:t>个片段被丢弃。过了一段时间，最后一个片段终于到达。那么应该如何处置这个片段？</a:t>
            </a:r>
            <a:r>
              <a:rPr lang="zh-CN" altLang="en-US" sz="2000" dirty="0">
                <a:latin typeface="Verdana" pitchFamily="34" charset="0"/>
              </a:rPr>
              <a:t> </a:t>
            </a:r>
            <a:endParaRPr lang="en-US" altLang="zh-CN" sz="2000" dirty="0">
              <a:latin typeface="Verdana" pitchFamily="34" charset="0"/>
            </a:endParaRPr>
          </a:p>
          <a:p>
            <a:pPr eaLnBrk="1" hangingPunct="1">
              <a:lnSpc>
                <a:spcPct val="120000"/>
              </a:lnSpc>
              <a:buSzPct val="90000"/>
              <a:buNone/>
              <a:defRPr/>
            </a:pPr>
            <a:r>
              <a:rPr lang="en-US" altLang="zh-CN" sz="2000" b="1" dirty="0">
                <a:solidFill>
                  <a:srgbClr val="FF0000"/>
                </a:solidFill>
                <a:effectLst>
                  <a:outerShdw blurRad="38100" dist="38100" dir="2700000" algn="tl">
                    <a:srgbClr val="000000">
                      <a:alpha val="43137"/>
                    </a:srgbClr>
                  </a:outerShdw>
                </a:effectLst>
                <a:latin typeface="Verdana" pitchFamily="34" charset="0"/>
              </a:rPr>
              <a:t>6. </a:t>
            </a:r>
            <a:r>
              <a:rPr lang="zh-CN" altLang="zh-CN" sz="2000" dirty="0">
                <a:latin typeface="Arial" charset="0"/>
              </a:rPr>
              <a:t>某单位申请到了一个</a:t>
            </a:r>
            <a:r>
              <a:rPr lang="en-US" altLang="zh-CN" sz="2000" dirty="0">
                <a:latin typeface="Arial" charset="0"/>
              </a:rPr>
              <a:t>B</a:t>
            </a:r>
            <a:r>
              <a:rPr lang="zh-CN" altLang="zh-CN" sz="2000" dirty="0">
                <a:latin typeface="Arial" charset="0"/>
              </a:rPr>
              <a:t>类</a:t>
            </a:r>
            <a:r>
              <a:rPr lang="en-US" altLang="zh-CN" sz="2000" dirty="0">
                <a:latin typeface="Arial" charset="0"/>
              </a:rPr>
              <a:t>IP</a:t>
            </a:r>
            <a:r>
              <a:rPr lang="zh-CN" altLang="zh-CN" sz="2000" dirty="0">
                <a:latin typeface="Arial" charset="0"/>
              </a:rPr>
              <a:t>地址，其网络标识为</a:t>
            </a:r>
            <a:r>
              <a:rPr lang="en-US" altLang="zh-CN" sz="2000" dirty="0">
                <a:latin typeface="Arial" charset="0"/>
              </a:rPr>
              <a:t>130.53</a:t>
            </a:r>
            <a:r>
              <a:rPr lang="zh-CN" altLang="zh-CN" sz="2000" dirty="0">
                <a:latin typeface="Arial" charset="0"/>
              </a:rPr>
              <a:t>，现进行子网划分，若选用的子网掩码为</a:t>
            </a:r>
            <a:r>
              <a:rPr lang="en-US" altLang="zh-CN" sz="2000" dirty="0">
                <a:latin typeface="Arial" charset="0"/>
              </a:rPr>
              <a:t>255.255.224.0</a:t>
            </a:r>
            <a:r>
              <a:rPr lang="zh-CN" altLang="zh-CN" sz="2000" dirty="0">
                <a:latin typeface="Arial" charset="0"/>
              </a:rPr>
              <a:t>，请问：（</a:t>
            </a:r>
            <a:r>
              <a:rPr lang="en-US" altLang="zh-CN" sz="2000" dirty="0">
                <a:latin typeface="Arial" charset="0"/>
              </a:rPr>
              <a:t>1</a:t>
            </a:r>
            <a:r>
              <a:rPr lang="zh-CN" altLang="zh-CN" sz="2000" dirty="0">
                <a:latin typeface="Arial" charset="0"/>
              </a:rPr>
              <a:t>）可划分为多少个子网？（</a:t>
            </a:r>
            <a:r>
              <a:rPr lang="en-US" altLang="zh-CN" sz="2000" dirty="0">
                <a:latin typeface="Arial" charset="0"/>
              </a:rPr>
              <a:t>2</a:t>
            </a:r>
            <a:r>
              <a:rPr lang="zh-CN" altLang="zh-CN" sz="2000" dirty="0">
                <a:latin typeface="Arial" charset="0"/>
              </a:rPr>
              <a:t>）每个子网中的主机数最多为多少台？（</a:t>
            </a:r>
            <a:r>
              <a:rPr lang="en-US" altLang="zh-CN" sz="2000" dirty="0">
                <a:latin typeface="Arial" charset="0"/>
              </a:rPr>
              <a:t>3</a:t>
            </a:r>
            <a:r>
              <a:rPr lang="zh-CN" altLang="zh-CN" sz="2000" dirty="0">
                <a:latin typeface="Arial" charset="0"/>
              </a:rPr>
              <a:t>）请列出每个子网</a:t>
            </a:r>
            <a:r>
              <a:rPr lang="en-US" altLang="zh-CN" sz="2000" dirty="0">
                <a:latin typeface="Arial" charset="0"/>
              </a:rPr>
              <a:t>IP</a:t>
            </a:r>
            <a:r>
              <a:rPr lang="zh-CN" altLang="zh-CN" sz="2000" dirty="0">
                <a:latin typeface="Arial" charset="0"/>
              </a:rPr>
              <a:t>地址范围。</a:t>
            </a:r>
            <a:endParaRPr lang="en-US" altLang="zh-CN" sz="2000" dirty="0">
              <a:latin typeface="Verdana" pitchFamily="34" charset="0"/>
            </a:endParaRPr>
          </a:p>
          <a:p>
            <a:pPr eaLnBrk="1" hangingPunct="1">
              <a:lnSpc>
                <a:spcPct val="120000"/>
              </a:lnSpc>
              <a:buSzPct val="90000"/>
              <a:buNone/>
              <a:defRPr/>
            </a:pPr>
            <a:r>
              <a:rPr lang="zh-CN" altLang="en-US" sz="2000" dirty="0">
                <a:highlight>
                  <a:srgbClr val="FFFF00"/>
                </a:highlight>
                <a:latin typeface="Verdana" pitchFamily="34" charset="0"/>
              </a:rPr>
              <a:t>作业交</a:t>
            </a:r>
            <a:r>
              <a:rPr lang="en-US" altLang="zh-CN" sz="2000" dirty="0">
                <a:highlight>
                  <a:srgbClr val="FFFF00"/>
                </a:highlight>
                <a:latin typeface="Verdana" pitchFamily="34" charset="0"/>
              </a:rPr>
              <a:t>1</a:t>
            </a:r>
            <a:r>
              <a:rPr lang="zh-CN" altLang="en-US" sz="2000">
                <a:highlight>
                  <a:srgbClr val="FFFF00"/>
                </a:highlight>
                <a:latin typeface="Verdana" pitchFamily="34" charset="0"/>
              </a:rPr>
              <a:t>、</a:t>
            </a:r>
            <a:r>
              <a:rPr lang="en-US" altLang="zh-CN" sz="2000">
                <a:highlight>
                  <a:srgbClr val="FFFF00"/>
                </a:highlight>
                <a:latin typeface="Verdana" pitchFamily="34" charset="0"/>
              </a:rPr>
              <a:t>6</a:t>
            </a:r>
            <a:r>
              <a:rPr lang="zh-CN" altLang="en-US" sz="2000" dirty="0">
                <a:highlight>
                  <a:srgbClr val="FFFF00"/>
                </a:highlight>
                <a:latin typeface="Verdana" pitchFamily="34" charset="0"/>
              </a:rPr>
              <a:t>。</a:t>
            </a:r>
          </a:p>
          <a:p>
            <a:pPr eaLnBrk="1" hangingPunct="1">
              <a:lnSpc>
                <a:spcPct val="120000"/>
              </a:lnSpc>
              <a:buSzPct val="90000"/>
              <a:defRPr/>
            </a:pPr>
            <a:endParaRPr lang="zh-CN" altLang="en-US" sz="2000" dirty="0">
              <a:latin typeface="Verdana" panose="020B0604030504040204" pitchFamily="34"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Computer Network</a:t>
            </a:r>
          </a:p>
        </p:txBody>
      </p:sp>
      <p:sp>
        <p:nvSpPr>
          <p:cNvPr id="6041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8416B8-4077-48CD-890E-501E51358B26}" type="slidenum">
              <a:rPr lang="en-US" altLang="zh-CN" sz="1200">
                <a:latin typeface="Arial Black" panose="020B0A04020102020204" pitchFamily="34" charset="0"/>
              </a:rPr>
              <a:pPr>
                <a:spcBef>
                  <a:spcPct val="0"/>
                </a:spcBef>
                <a:buClrTx/>
                <a:buSzTx/>
                <a:buFontTx/>
                <a:buNone/>
              </a:pPr>
              <a:t>13</a:t>
            </a:fld>
            <a:endParaRPr lang="en-US" altLang="zh-CN" sz="1200">
              <a:latin typeface="Arial Black" panose="020B0A04020102020204" pitchFamily="34" charset="0"/>
            </a:endParaRPr>
          </a:p>
        </p:txBody>
      </p:sp>
      <p:sp>
        <p:nvSpPr>
          <p:cNvPr id="6" name="日期占位符 3"/>
          <p:cNvSpPr>
            <a:spLocks noGrp="1"/>
          </p:cNvSpPr>
          <p:nvPr>
            <p:ph type="dt" sz="quarter" idx="12"/>
          </p:nvPr>
        </p:nvSpPr>
        <p:spPr/>
        <p:txBody>
          <a:bodyPr/>
          <a:lstStyle/>
          <a:p>
            <a:pPr>
              <a:defRPr/>
            </a:pPr>
            <a:fld id="{C2270B87-405C-4CA2-B3AF-CABE47D7520D}" type="datetime1">
              <a:rPr lang="zh-CN" altLang="en-US"/>
              <a:pPr>
                <a:defRPr/>
              </a:pPr>
              <a:t>2024/12/23</a:t>
            </a:fld>
            <a:endParaRPr lang="en-US" altLang="zh-CN"/>
          </a:p>
        </p:txBody>
      </p:sp>
      <p:sp>
        <p:nvSpPr>
          <p:cNvPr id="862210" name="Rectangle 1026"/>
          <p:cNvSpPr>
            <a:spLocks noChangeArrowheads="1"/>
          </p:cNvSpPr>
          <p:nvPr/>
        </p:nvSpPr>
        <p:spPr bwMode="auto">
          <a:xfrm>
            <a:off x="2438400" y="609600"/>
            <a:ext cx="7329488" cy="515938"/>
          </a:xfrm>
          <a:prstGeom prst="rect">
            <a:avLst/>
          </a:prstGeom>
          <a:noFill/>
          <a:ln>
            <a:noFill/>
          </a:ln>
          <a:effectLst/>
        </p:spPr>
        <p:txBody>
          <a:bodyPr lIns="92075" tIns="46038" rIns="92075" bIns="46038" anchor="ctr"/>
          <a:lstStyle/>
          <a:p>
            <a:pPr algn="ctr" eaLnBrk="1" hangingPunct="1">
              <a:defRPr/>
            </a:pPr>
            <a:r>
              <a:rPr lang="zh-CN" altLang="en-US" sz="3600" b="1">
                <a:solidFill>
                  <a:srgbClr val="0000FF"/>
                </a:solidFill>
                <a:effectLst>
                  <a:outerShdw blurRad="38100" dist="38100" dir="2700000" algn="tl">
                    <a:srgbClr val="C0C0C0"/>
                  </a:outerShdw>
                </a:effectLst>
                <a:latin typeface="楷体_GB2312" pitchFamily="49" charset="-122"/>
              </a:rPr>
              <a:t>习 题</a:t>
            </a:r>
          </a:p>
        </p:txBody>
      </p:sp>
      <p:sp>
        <p:nvSpPr>
          <p:cNvPr id="60422" name="Rectangle 1027"/>
          <p:cNvSpPr>
            <a:spLocks noChangeArrowheads="1"/>
          </p:cNvSpPr>
          <p:nvPr/>
        </p:nvSpPr>
        <p:spPr bwMode="auto">
          <a:xfrm>
            <a:off x="2208214" y="1268413"/>
            <a:ext cx="7920037"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1</a:t>
            </a:r>
            <a:r>
              <a:rPr lang="zh-CN" altLang="en-US" sz="2000">
                <a:latin typeface="Verdana" panose="020B0604030504040204" pitchFamily="34" charset="0"/>
                <a:ea typeface="楷体_GB2312" pitchFamily="49" charset="-122"/>
              </a:rPr>
              <a:t>、熟记</a:t>
            </a:r>
            <a:r>
              <a:rPr lang="en-US" altLang="zh-CN" sz="2000">
                <a:latin typeface="Verdana" panose="020B0604030504040204" pitchFamily="34" charset="0"/>
                <a:ea typeface="楷体_GB2312" pitchFamily="49" charset="-122"/>
              </a:rPr>
              <a:t>TCP</a:t>
            </a:r>
            <a:r>
              <a:rPr lang="zh-CN" altLang="en-US" sz="2000">
                <a:latin typeface="Verdana" panose="020B0604030504040204" pitchFamily="34" charset="0"/>
                <a:ea typeface="楷体_GB2312" pitchFamily="49" charset="-122"/>
              </a:rPr>
              <a:t>首部字段。 </a:t>
            </a:r>
          </a:p>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2</a:t>
            </a:r>
            <a:r>
              <a:rPr lang="zh-CN" altLang="en-US" sz="2000">
                <a:latin typeface="Verdana" panose="020B0604030504040204" pitchFamily="34" charset="0"/>
                <a:ea typeface="楷体_GB2312" pitchFamily="49" charset="-122"/>
              </a:rPr>
              <a:t>、说明</a:t>
            </a:r>
            <a:r>
              <a:rPr lang="en-US" altLang="zh-CN" sz="2000">
                <a:latin typeface="Verdana" panose="020B0604030504040204" pitchFamily="34" charset="0"/>
                <a:ea typeface="楷体_GB2312" pitchFamily="49" charset="-122"/>
              </a:rPr>
              <a:t>Socket</a:t>
            </a:r>
            <a:r>
              <a:rPr lang="zh-CN" altLang="en-US" sz="2000">
                <a:latin typeface="Verdana" panose="020B0604030504040204" pitchFamily="34" charset="0"/>
                <a:ea typeface="楷体_GB2312" pitchFamily="49" charset="-122"/>
              </a:rPr>
              <a:t>的结构，及如何保证其唯一性。</a:t>
            </a:r>
          </a:p>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3</a:t>
            </a:r>
            <a:r>
              <a:rPr lang="zh-CN" altLang="en-US" sz="2000">
                <a:latin typeface="Verdana" panose="020B0604030504040204" pitchFamily="34" charset="0"/>
                <a:ea typeface="楷体_GB2312" pitchFamily="49" charset="-122"/>
              </a:rPr>
              <a:t>、说明</a:t>
            </a:r>
            <a:r>
              <a:rPr lang="en-US" altLang="zh-CN" sz="2000">
                <a:latin typeface="Verdana" panose="020B0604030504040204" pitchFamily="34" charset="0"/>
                <a:ea typeface="楷体_GB2312" pitchFamily="49" charset="-122"/>
              </a:rPr>
              <a:t>TCP</a:t>
            </a:r>
            <a:r>
              <a:rPr lang="zh-CN" altLang="en-US" sz="2000">
                <a:latin typeface="Verdana" panose="020B0604030504040204" pitchFamily="34" charset="0"/>
                <a:ea typeface="楷体_GB2312" pitchFamily="49" charset="-122"/>
              </a:rPr>
              <a:t>连接建立与释放过程。</a:t>
            </a:r>
          </a:p>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4</a:t>
            </a:r>
            <a:r>
              <a:rPr lang="zh-CN" altLang="en-US" sz="2000">
                <a:latin typeface="Verdana" panose="020B0604030504040204" pitchFamily="34" charset="0"/>
                <a:ea typeface="楷体_GB2312" pitchFamily="49" charset="-122"/>
              </a:rPr>
              <a:t>、在主机</a:t>
            </a:r>
            <a:r>
              <a:rPr lang="en-US" altLang="zh-CN" sz="2000">
                <a:latin typeface="Verdana" panose="020B0604030504040204" pitchFamily="34" charset="0"/>
                <a:ea typeface="楷体_GB2312" pitchFamily="49" charset="-122"/>
              </a:rPr>
              <a:t>1</a:t>
            </a:r>
            <a:r>
              <a:rPr lang="zh-CN" altLang="en-US" sz="2000">
                <a:latin typeface="Verdana" panose="020B0604030504040204" pitchFamily="34" charset="0"/>
                <a:ea typeface="楷体_GB2312" pitchFamily="49" charset="-122"/>
              </a:rPr>
              <a:t>上的一个进程被分配端口</a:t>
            </a:r>
            <a:r>
              <a:rPr lang="en-US" altLang="zh-CN" sz="2000">
                <a:latin typeface="Verdana" panose="020B0604030504040204" pitchFamily="34" charset="0"/>
                <a:ea typeface="楷体_GB2312" pitchFamily="49" charset="-122"/>
              </a:rPr>
              <a:t>P</a:t>
            </a:r>
            <a:r>
              <a:rPr lang="zh-CN" altLang="en-US" sz="2000">
                <a:latin typeface="Verdana" panose="020B0604030504040204" pitchFamily="34" charset="0"/>
                <a:ea typeface="楷体_GB2312" pitchFamily="49" charset="-122"/>
              </a:rPr>
              <a:t>，在主机</a:t>
            </a:r>
            <a:r>
              <a:rPr lang="en-US" altLang="zh-CN" sz="2000">
                <a:latin typeface="Verdana" panose="020B0604030504040204" pitchFamily="34" charset="0"/>
                <a:ea typeface="楷体_GB2312" pitchFamily="49" charset="-122"/>
              </a:rPr>
              <a:t>2</a:t>
            </a:r>
            <a:r>
              <a:rPr lang="zh-CN" altLang="en-US" sz="2000">
                <a:latin typeface="Verdana" panose="020B0604030504040204" pitchFamily="34" charset="0"/>
                <a:ea typeface="楷体_GB2312" pitchFamily="49" charset="-122"/>
              </a:rPr>
              <a:t>上的一个进程被分配端口</a:t>
            </a:r>
            <a:r>
              <a:rPr lang="en-US" altLang="zh-CN" sz="2000">
                <a:latin typeface="Verdana" panose="020B0604030504040204" pitchFamily="34" charset="0"/>
                <a:ea typeface="楷体_GB2312" pitchFamily="49" charset="-122"/>
              </a:rPr>
              <a:t>Q</a:t>
            </a:r>
            <a:r>
              <a:rPr lang="zh-CN" altLang="en-US" sz="2000">
                <a:latin typeface="Verdana" panose="020B0604030504040204" pitchFamily="34" charset="0"/>
                <a:ea typeface="楷体_GB2312" pitchFamily="49" charset="-122"/>
              </a:rPr>
              <a:t>。试问，在这两个端口之间是否可以同时有两条或多条</a:t>
            </a:r>
            <a:r>
              <a:rPr lang="en-US" altLang="zh-CN" sz="2000">
                <a:latin typeface="Verdana" panose="020B0604030504040204" pitchFamily="34" charset="0"/>
                <a:ea typeface="楷体_GB2312" pitchFamily="49" charset="-122"/>
              </a:rPr>
              <a:t>TCP</a:t>
            </a:r>
            <a:r>
              <a:rPr lang="zh-CN" altLang="en-US" sz="2000">
                <a:latin typeface="Verdana" panose="020B0604030504040204" pitchFamily="34" charset="0"/>
                <a:ea typeface="楷体_GB2312" pitchFamily="49" charset="-122"/>
              </a:rPr>
              <a:t>连接？</a:t>
            </a:r>
          </a:p>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5</a:t>
            </a:r>
            <a:r>
              <a:rPr lang="zh-CN" altLang="en-US" sz="2000">
                <a:latin typeface="Verdana" panose="020B0604030504040204" pitchFamily="34" charset="0"/>
                <a:ea typeface="楷体_GB2312" pitchFamily="49" charset="-122"/>
              </a:rPr>
              <a:t>、一个</a:t>
            </a:r>
            <a:r>
              <a:rPr lang="en-US" altLang="zh-CN" sz="2000">
                <a:latin typeface="Verdana" panose="020B0604030504040204" pitchFamily="34" charset="0"/>
                <a:ea typeface="楷体_GB2312" pitchFamily="49" charset="-122"/>
              </a:rPr>
              <a:t>TCP</a:t>
            </a:r>
            <a:r>
              <a:rPr lang="zh-CN" altLang="en-US" sz="2000">
                <a:latin typeface="Verdana" panose="020B0604030504040204" pitchFamily="34" charset="0"/>
                <a:ea typeface="楷体_GB2312" pitchFamily="49" charset="-122"/>
              </a:rPr>
              <a:t>报文段的最大载荷是</a:t>
            </a:r>
            <a:r>
              <a:rPr lang="en-US" altLang="zh-CN" sz="2000">
                <a:latin typeface="Verdana" panose="020B0604030504040204" pitchFamily="34" charset="0"/>
                <a:ea typeface="楷体_GB2312" pitchFamily="49" charset="-122"/>
              </a:rPr>
              <a:t>65515</a:t>
            </a:r>
            <a:r>
              <a:rPr lang="zh-CN" altLang="en-US" sz="2000">
                <a:latin typeface="Verdana" panose="020B0604030504040204" pitchFamily="34" charset="0"/>
                <a:ea typeface="楷体_GB2312" pitchFamily="49" charset="-122"/>
              </a:rPr>
              <a:t>字节，为什么要选择这样一个数字呢？</a:t>
            </a:r>
          </a:p>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6</a:t>
            </a:r>
            <a:r>
              <a:rPr lang="zh-CN" altLang="en-US" sz="2000">
                <a:latin typeface="Verdana" panose="020B0604030504040204" pitchFamily="34" charset="0"/>
                <a:ea typeface="楷体_GB2312" pitchFamily="49" charset="-122"/>
              </a:rPr>
              <a:t>、</a:t>
            </a:r>
            <a:r>
              <a:rPr lang="en-US" altLang="zh-CN" sz="2000">
                <a:latin typeface="Verdana" panose="020B0604030504040204" pitchFamily="34" charset="0"/>
                <a:ea typeface="楷体_GB2312" pitchFamily="49" charset="-122"/>
              </a:rPr>
              <a:t>TCP</a:t>
            </a:r>
            <a:r>
              <a:rPr lang="zh-CN" altLang="en-US" sz="2000">
                <a:latin typeface="Verdana" panose="020B0604030504040204" pitchFamily="34" charset="0"/>
                <a:ea typeface="楷体_GB2312" pitchFamily="49" charset="-122"/>
              </a:rPr>
              <a:t>实体在</a:t>
            </a:r>
            <a:r>
              <a:rPr lang="en-US" altLang="zh-CN" sz="2000">
                <a:latin typeface="Verdana" panose="020B0604030504040204" pitchFamily="34" charset="0"/>
                <a:ea typeface="楷体_GB2312" pitchFamily="49" charset="-122"/>
              </a:rPr>
              <a:t>1Gb/s</a:t>
            </a:r>
            <a:r>
              <a:rPr lang="zh-CN" altLang="en-US" sz="2000">
                <a:latin typeface="Verdana" panose="020B0604030504040204" pitchFamily="34" charset="0"/>
                <a:ea typeface="楷体_GB2312" pitchFamily="49" charset="-122"/>
              </a:rPr>
              <a:t>通道上用</a:t>
            </a:r>
            <a:r>
              <a:rPr lang="en-US" altLang="zh-CN" sz="2000">
                <a:latin typeface="Verdana" panose="020B0604030504040204" pitchFamily="34" charset="0"/>
                <a:ea typeface="楷体_GB2312" pitchFamily="49" charset="-122"/>
              </a:rPr>
              <a:t>65535</a:t>
            </a:r>
            <a:r>
              <a:rPr lang="zh-CN" altLang="en-US" sz="2000">
                <a:latin typeface="Verdana" panose="020B0604030504040204" pitchFamily="34" charset="0"/>
                <a:ea typeface="楷体_GB2312" pitchFamily="49" charset="-122"/>
              </a:rPr>
              <a:t>字节的发送窗口，单程延迟时间等于</a:t>
            </a:r>
            <a:r>
              <a:rPr lang="en-US" altLang="zh-CN" sz="2000">
                <a:latin typeface="Verdana" panose="020B0604030504040204" pitchFamily="34" charset="0"/>
                <a:ea typeface="楷体_GB2312" pitchFamily="49" charset="-122"/>
              </a:rPr>
              <a:t>10ms</a:t>
            </a:r>
            <a:r>
              <a:rPr lang="zh-CN" altLang="en-US" sz="2000">
                <a:latin typeface="Verdana" panose="020B0604030504040204" pitchFamily="34" charset="0"/>
                <a:ea typeface="楷体_GB2312" pitchFamily="49" charset="-122"/>
              </a:rPr>
              <a:t>。问可取得的最大吞吐率是多少？线路效率是多少？</a:t>
            </a:r>
          </a:p>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7</a:t>
            </a:r>
            <a:r>
              <a:rPr lang="zh-CN" altLang="en-US" sz="2000">
                <a:latin typeface="Verdana" panose="020B0604030504040204" pitchFamily="34" charset="0"/>
                <a:ea typeface="楷体_GB2312" pitchFamily="49" charset="-122"/>
              </a:rPr>
              <a:t>、为何要使用</a:t>
            </a:r>
            <a:r>
              <a:rPr lang="en-US" altLang="zh-CN" sz="2000">
                <a:latin typeface="Verdana" panose="020B0604030504040204" pitchFamily="34" charset="0"/>
                <a:ea typeface="楷体_GB2312" pitchFamily="49" charset="-122"/>
              </a:rPr>
              <a:t>UDP</a:t>
            </a:r>
            <a:r>
              <a:rPr lang="zh-CN" altLang="en-US" sz="2000">
                <a:latin typeface="Verdana" panose="020B0604030504040204" pitchFamily="34" charset="0"/>
                <a:ea typeface="楷体_GB2312" pitchFamily="49" charset="-122"/>
              </a:rPr>
              <a:t>？让用户直接发送原始</a:t>
            </a:r>
            <a:r>
              <a:rPr lang="en-US" altLang="zh-CN" sz="2000">
                <a:latin typeface="Verdana" panose="020B0604030504040204" pitchFamily="34" charset="0"/>
                <a:ea typeface="楷体_GB2312" pitchFamily="49" charset="-122"/>
              </a:rPr>
              <a:t>IP</a:t>
            </a:r>
            <a:r>
              <a:rPr lang="zh-CN" altLang="en-US" sz="2000">
                <a:latin typeface="Verdana" panose="020B0604030504040204" pitchFamily="34" charset="0"/>
                <a:ea typeface="楷体_GB2312" pitchFamily="49" charset="-122"/>
              </a:rPr>
              <a:t>分组不就足够了吗？</a:t>
            </a:r>
          </a:p>
          <a:p>
            <a:pPr eaLnBrk="1" hangingPunct="1">
              <a:lnSpc>
                <a:spcPct val="115000"/>
              </a:lnSpc>
              <a:spcBef>
                <a:spcPct val="15000"/>
              </a:spcBef>
              <a:buClrTx/>
              <a:buSzTx/>
              <a:buFontTx/>
              <a:buNone/>
            </a:pPr>
            <a:r>
              <a:rPr lang="en-US" altLang="zh-CN" sz="2000">
                <a:latin typeface="Verdana" panose="020B0604030504040204" pitchFamily="34" charset="0"/>
                <a:ea typeface="楷体_GB2312" pitchFamily="49" charset="-122"/>
              </a:rPr>
              <a:t>8</a:t>
            </a:r>
            <a:r>
              <a:rPr lang="zh-CN" altLang="en-US" sz="2000">
                <a:latin typeface="Verdana" panose="020B0604030504040204" pitchFamily="34" charset="0"/>
                <a:ea typeface="楷体_GB2312" pitchFamily="49" charset="-122"/>
              </a:rPr>
              <a:t>、在一个网络中，最大</a:t>
            </a:r>
            <a:r>
              <a:rPr lang="en-US" altLang="zh-CN" sz="2000">
                <a:latin typeface="Verdana" panose="020B0604030504040204" pitchFamily="34" charset="0"/>
                <a:ea typeface="楷体_GB2312" pitchFamily="49" charset="-122"/>
              </a:rPr>
              <a:t>TPDU</a:t>
            </a:r>
            <a:r>
              <a:rPr lang="zh-CN" altLang="en-US" sz="2000">
                <a:latin typeface="Verdana" panose="020B0604030504040204" pitchFamily="34" charset="0"/>
                <a:ea typeface="楷体_GB2312" pitchFamily="49" charset="-122"/>
              </a:rPr>
              <a:t>尺寸为</a:t>
            </a:r>
            <a:r>
              <a:rPr lang="en-US" altLang="zh-CN" sz="2000">
                <a:latin typeface="Verdana" panose="020B0604030504040204" pitchFamily="34" charset="0"/>
                <a:ea typeface="楷体_GB2312" pitchFamily="49" charset="-122"/>
              </a:rPr>
              <a:t>128</a:t>
            </a:r>
            <a:r>
              <a:rPr lang="zh-CN" altLang="en-US" sz="2000">
                <a:latin typeface="Verdana" panose="020B0604030504040204" pitchFamily="34" charset="0"/>
                <a:ea typeface="楷体_GB2312" pitchFamily="49" charset="-122"/>
              </a:rPr>
              <a:t>字节，最大的</a:t>
            </a:r>
            <a:r>
              <a:rPr lang="en-US" altLang="zh-CN" sz="2000">
                <a:latin typeface="Verdana" panose="020B0604030504040204" pitchFamily="34" charset="0"/>
                <a:ea typeface="楷体_GB2312" pitchFamily="49" charset="-122"/>
              </a:rPr>
              <a:t>TPDU</a:t>
            </a:r>
            <a:r>
              <a:rPr lang="zh-CN" altLang="en-US" sz="2000">
                <a:latin typeface="Verdana" panose="020B0604030504040204" pitchFamily="34" charset="0"/>
                <a:ea typeface="楷体_GB2312" pitchFamily="49" charset="-122"/>
              </a:rPr>
              <a:t>存活时间为</a:t>
            </a:r>
            <a:r>
              <a:rPr lang="en-US" altLang="zh-CN" sz="2000">
                <a:latin typeface="Verdana" panose="020B0604030504040204" pitchFamily="34" charset="0"/>
                <a:ea typeface="楷体_GB2312" pitchFamily="49" charset="-122"/>
              </a:rPr>
              <a:t>30</a:t>
            </a:r>
            <a:r>
              <a:rPr lang="zh-CN" altLang="en-US" sz="2000">
                <a:latin typeface="Verdana" panose="020B0604030504040204" pitchFamily="34" charset="0"/>
                <a:ea typeface="楷体_GB2312" pitchFamily="49" charset="-122"/>
              </a:rPr>
              <a:t>秒，使用</a:t>
            </a:r>
            <a:r>
              <a:rPr lang="en-US" altLang="zh-CN" sz="2000">
                <a:latin typeface="Verdana" panose="020B0604030504040204" pitchFamily="34" charset="0"/>
                <a:ea typeface="楷体_GB2312" pitchFamily="49" charset="-122"/>
              </a:rPr>
              <a:t>8</a:t>
            </a:r>
            <a:r>
              <a:rPr lang="zh-CN" altLang="en-US" sz="2000">
                <a:latin typeface="Verdana" panose="020B0604030504040204" pitchFamily="34" charset="0"/>
                <a:ea typeface="楷体_GB2312" pitchFamily="49" charset="-122"/>
              </a:rPr>
              <a:t>位序列号，问每条连接的最大数据速率是多少？</a:t>
            </a:r>
          </a:p>
        </p:txBody>
      </p:sp>
      <p:sp>
        <p:nvSpPr>
          <p:cNvPr id="2" name="文本框 1"/>
          <p:cNvSpPr txBox="1"/>
          <p:nvPr/>
        </p:nvSpPr>
        <p:spPr>
          <a:xfrm>
            <a:off x="2093252" y="766089"/>
            <a:ext cx="1909497" cy="430887"/>
          </a:xfrm>
          <a:prstGeom prst="rect">
            <a:avLst/>
          </a:prstGeom>
          <a:noFill/>
        </p:spPr>
        <p:txBody>
          <a:bodyPr wrap="none" rtlCol="0">
            <a:spAutoFit/>
          </a:bodyPr>
          <a:lstStyle/>
          <a:p>
            <a:r>
              <a:rPr lang="zh-CN" altLang="en-US" dirty="0">
                <a:solidFill>
                  <a:srgbClr val="FF0000"/>
                </a:solidFill>
                <a:highlight>
                  <a:srgbClr val="FFFF00"/>
                </a:highlight>
              </a:rPr>
              <a:t>交作业：</a:t>
            </a:r>
            <a:r>
              <a:rPr lang="en-US" altLang="zh-CN" dirty="0">
                <a:solidFill>
                  <a:srgbClr val="FF0000"/>
                </a:solidFill>
                <a:highlight>
                  <a:srgbClr val="FFFF00"/>
                </a:highlight>
              </a:rPr>
              <a:t>3</a:t>
            </a:r>
            <a:r>
              <a:rPr lang="zh-CN" altLang="en-US" dirty="0">
                <a:solidFill>
                  <a:srgbClr val="FF0000"/>
                </a:solidFill>
                <a:highlight>
                  <a:srgbClr val="FFFF00"/>
                </a:highlight>
              </a:rPr>
              <a:t>、</a:t>
            </a:r>
            <a:r>
              <a:rPr lang="en-US" altLang="zh-CN" dirty="0">
                <a:solidFill>
                  <a:srgbClr val="FF0000"/>
                </a:solidFill>
                <a:highlight>
                  <a:srgbClr val="FFFF00"/>
                </a:highlight>
              </a:rPr>
              <a:t>6</a:t>
            </a:r>
            <a:endParaRPr lang="en-US" dirty="0">
              <a:solidFill>
                <a:srgbClr val="FF0000"/>
              </a:solidFill>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p:cNvSpPr>
            <a:spLocks noGrp="1"/>
          </p:cNvSpPr>
          <p:nvPr>
            <p:ph type="ftr" sz="quarter" idx="10"/>
          </p:nvPr>
        </p:nvSpPr>
        <p:spPr/>
        <p:txBody>
          <a:bodyPr/>
          <a:lstStyle/>
          <a:p>
            <a:pPr>
              <a:defRPr/>
            </a:pPr>
            <a:r>
              <a:rPr lang="en-US" altLang="zh-CN"/>
              <a:t>Computer Network</a:t>
            </a:r>
          </a:p>
        </p:txBody>
      </p:sp>
      <p:sp>
        <p:nvSpPr>
          <p:cNvPr id="6144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9A4338-6410-4FFB-87DE-AA435E3E2254}" type="slidenum">
              <a:rPr lang="en-US" altLang="zh-CN" sz="1200">
                <a:latin typeface="Arial Black" panose="020B0A04020102020204" pitchFamily="34" charset="0"/>
              </a:rPr>
              <a:pPr>
                <a:spcBef>
                  <a:spcPct val="0"/>
                </a:spcBef>
                <a:buClrTx/>
                <a:buSzTx/>
                <a:buFontTx/>
                <a:buNone/>
              </a:pPr>
              <a:t>14</a:t>
            </a:fld>
            <a:endParaRPr lang="en-US" altLang="zh-CN" sz="1200">
              <a:latin typeface="Arial Black" panose="020B0A04020102020204" pitchFamily="34" charset="0"/>
            </a:endParaRPr>
          </a:p>
        </p:txBody>
      </p:sp>
      <p:sp>
        <p:nvSpPr>
          <p:cNvPr id="5" name="日期占位符 3"/>
          <p:cNvSpPr>
            <a:spLocks noGrp="1"/>
          </p:cNvSpPr>
          <p:nvPr>
            <p:ph type="dt" sz="quarter" idx="12"/>
          </p:nvPr>
        </p:nvSpPr>
        <p:spPr/>
        <p:txBody>
          <a:bodyPr/>
          <a:lstStyle/>
          <a:p>
            <a:pPr>
              <a:defRPr/>
            </a:pPr>
            <a:fld id="{7C257D30-6084-4C47-965C-F03BBFC72644}" type="datetime1">
              <a:rPr lang="zh-CN" altLang="en-US"/>
              <a:pPr>
                <a:defRPr/>
              </a:pPr>
              <a:t>2024/12/23</a:t>
            </a:fld>
            <a:endParaRPr lang="en-US" altLang="zh-CN"/>
          </a:p>
        </p:txBody>
      </p:sp>
      <p:sp>
        <p:nvSpPr>
          <p:cNvPr id="61445" name="Rectangle 4"/>
          <p:cNvSpPr>
            <a:spLocks noChangeArrowheads="1"/>
          </p:cNvSpPr>
          <p:nvPr/>
        </p:nvSpPr>
        <p:spPr bwMode="auto">
          <a:xfrm>
            <a:off x="2135560" y="1000957"/>
            <a:ext cx="7704138"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ClrTx/>
              <a:buSzTx/>
              <a:buNone/>
            </a:pPr>
            <a:r>
              <a:rPr lang="en-US" altLang="zh-CN" sz="2000" dirty="0">
                <a:latin typeface="Verdana" panose="020B0604030504040204" pitchFamily="34" charset="0"/>
                <a:ea typeface="楷体_GB2312" pitchFamily="49" charset="-122"/>
              </a:rPr>
              <a:t>9</a:t>
            </a:r>
            <a:r>
              <a:rPr lang="zh-CN" altLang="en-US" sz="2000" dirty="0">
                <a:latin typeface="Verdana" panose="020B0604030504040204" pitchFamily="34" charset="0"/>
                <a:ea typeface="楷体_GB2312" pitchFamily="49" charset="-122"/>
              </a:rPr>
              <a:t>、当老的分组仍然存在时，为了避免出现顺序号循环重复问题，可以使用</a:t>
            </a:r>
            <a:r>
              <a:rPr lang="en-US" altLang="zh-CN" sz="2000" dirty="0">
                <a:latin typeface="Verdana" panose="020B0604030504040204" pitchFamily="34" charset="0"/>
                <a:ea typeface="楷体_GB2312" pitchFamily="49" charset="-122"/>
              </a:rPr>
              <a:t>64</a:t>
            </a:r>
            <a:r>
              <a:rPr lang="zh-CN" altLang="en-US" sz="2000" dirty="0">
                <a:latin typeface="Verdana" panose="020B0604030504040204" pitchFamily="34" charset="0"/>
                <a:ea typeface="楷体_GB2312" pitchFamily="49" charset="-122"/>
              </a:rPr>
              <a:t>位顺序号。光纤在理论上可以用</a:t>
            </a:r>
            <a:r>
              <a:rPr lang="en-US" altLang="zh-CN" sz="2000" dirty="0">
                <a:latin typeface="Verdana" panose="020B0604030504040204" pitchFamily="34" charset="0"/>
                <a:ea typeface="楷体_GB2312" pitchFamily="49" charset="-122"/>
              </a:rPr>
              <a:t>75Tb/s(1012)</a:t>
            </a:r>
            <a:r>
              <a:rPr lang="zh-CN" altLang="en-US" sz="2000" dirty="0">
                <a:latin typeface="Verdana" panose="020B0604030504040204" pitchFamily="34" charset="0"/>
                <a:ea typeface="楷体_GB2312" pitchFamily="49" charset="-122"/>
              </a:rPr>
              <a:t>的速率工作，试问，需要什么样的最长的分组生命周期才能确保未来的</a:t>
            </a:r>
            <a:r>
              <a:rPr lang="en-US" altLang="zh-CN" sz="2000" dirty="0">
                <a:latin typeface="Verdana" panose="020B0604030504040204" pitchFamily="34" charset="0"/>
                <a:ea typeface="楷体_GB2312" pitchFamily="49" charset="-122"/>
              </a:rPr>
              <a:t>75Tb/s</a:t>
            </a:r>
            <a:r>
              <a:rPr lang="zh-CN" altLang="en-US" sz="2000" dirty="0">
                <a:latin typeface="Verdana" panose="020B0604030504040204" pitchFamily="34" charset="0"/>
                <a:ea typeface="楷体_GB2312" pitchFamily="49" charset="-122"/>
              </a:rPr>
              <a:t>网络在使用</a:t>
            </a:r>
            <a:r>
              <a:rPr lang="en-US" altLang="zh-CN" sz="2000" dirty="0">
                <a:latin typeface="Verdana" panose="020B0604030504040204" pitchFamily="34" charset="0"/>
                <a:ea typeface="楷体_GB2312" pitchFamily="49" charset="-122"/>
              </a:rPr>
              <a:t>64</a:t>
            </a:r>
            <a:r>
              <a:rPr lang="zh-CN" altLang="en-US" sz="2000" dirty="0">
                <a:latin typeface="Verdana" panose="020B0604030504040204" pitchFamily="34" charset="0"/>
                <a:ea typeface="楷体_GB2312" pitchFamily="49" charset="-122"/>
              </a:rPr>
              <a:t>位顺序号时不出现顺序号循环重复的问题？假定像</a:t>
            </a:r>
            <a:r>
              <a:rPr lang="en-US" altLang="zh-CN" sz="2000" dirty="0">
                <a:latin typeface="Verdana" panose="020B0604030504040204" pitchFamily="34" charset="0"/>
                <a:ea typeface="楷体_GB2312" pitchFamily="49" charset="-122"/>
              </a:rPr>
              <a:t>TCP</a:t>
            </a:r>
            <a:r>
              <a:rPr lang="zh-CN" altLang="en-US" sz="2000" dirty="0">
                <a:latin typeface="Verdana" panose="020B0604030504040204" pitchFamily="34" charset="0"/>
                <a:ea typeface="楷体_GB2312" pitchFamily="49" charset="-122"/>
              </a:rPr>
              <a:t>那样，每个字节都有自己的序号。 </a:t>
            </a:r>
          </a:p>
          <a:p>
            <a:pPr marL="457200" indent="-457200" eaLnBrk="1" hangingPunct="1">
              <a:lnSpc>
                <a:spcPct val="120000"/>
              </a:lnSpc>
              <a:buClrTx/>
              <a:buSzTx/>
              <a:buNone/>
            </a:pPr>
            <a:r>
              <a:rPr lang="en-US" altLang="zh-CN" sz="2000" dirty="0">
                <a:latin typeface="Verdana" panose="020B0604030504040204" pitchFamily="34" charset="0"/>
                <a:ea typeface="楷体_GB2312" pitchFamily="49" charset="-122"/>
              </a:rPr>
              <a:t>10</a:t>
            </a:r>
            <a:r>
              <a:rPr lang="zh-CN" altLang="en-US" sz="2000" dirty="0">
                <a:latin typeface="Verdana" panose="020B0604030504040204" pitchFamily="34" charset="0"/>
                <a:ea typeface="楷体_GB2312" pitchFamily="49" charset="-122"/>
              </a:rPr>
              <a:t>、对于以</a:t>
            </a:r>
            <a:r>
              <a:rPr lang="en-US" altLang="zh-CN" sz="2000" dirty="0">
                <a:latin typeface="Verdana" panose="020B0604030504040204" pitchFamily="34" charset="0"/>
                <a:ea typeface="楷体_GB2312" pitchFamily="49" charset="-122"/>
              </a:rPr>
              <a:t>1Gb/s</a:t>
            </a:r>
            <a:r>
              <a:rPr lang="zh-CN" altLang="en-US" sz="2000" dirty="0">
                <a:latin typeface="Verdana" panose="020B0604030504040204" pitchFamily="34" charset="0"/>
                <a:ea typeface="楷体_GB2312" pitchFamily="49" charset="-122"/>
              </a:rPr>
              <a:t>速率运行的网络，是延迟</a:t>
            </a:r>
            <a:r>
              <a:rPr lang="en-US" altLang="zh-CN" sz="2000" dirty="0">
                <a:latin typeface="Verdana" panose="020B0604030504040204" pitchFamily="34" charset="0"/>
                <a:ea typeface="楷体_GB2312" pitchFamily="49" charset="-122"/>
              </a:rPr>
              <a:t>(</a:t>
            </a:r>
            <a:r>
              <a:rPr lang="zh-CN" altLang="en-US" sz="2000" dirty="0">
                <a:latin typeface="Verdana" panose="020B0604030504040204" pitchFamily="34" charset="0"/>
                <a:ea typeface="楷体_GB2312" pitchFamily="49" charset="-122"/>
              </a:rPr>
              <a:t>而不是带宽</a:t>
            </a:r>
            <a:r>
              <a:rPr lang="en-US" altLang="zh-CN" sz="2000" dirty="0">
                <a:latin typeface="Verdana" panose="020B0604030504040204" pitchFamily="34" charset="0"/>
                <a:ea typeface="楷体_GB2312" pitchFamily="49" charset="-122"/>
              </a:rPr>
              <a:t>)</a:t>
            </a:r>
            <a:r>
              <a:rPr lang="zh-CN" altLang="en-US" sz="2000" dirty="0">
                <a:latin typeface="Verdana" panose="020B0604030504040204" pitchFamily="34" charset="0"/>
                <a:ea typeface="楷体_GB2312" pitchFamily="49" charset="-122"/>
              </a:rPr>
              <a:t>成为约束因素。现在设有一个城域网</a:t>
            </a:r>
            <a:r>
              <a:rPr lang="en-US" altLang="zh-CN" sz="2000" dirty="0">
                <a:latin typeface="Verdana" panose="020B0604030504040204" pitchFamily="34" charset="0"/>
                <a:ea typeface="楷体_GB2312" pitchFamily="49" charset="-122"/>
              </a:rPr>
              <a:t>(MAN)</a:t>
            </a:r>
            <a:r>
              <a:rPr lang="zh-CN" altLang="en-US" sz="2000" dirty="0">
                <a:latin typeface="Verdana" panose="020B0604030504040204" pitchFamily="34" charset="0"/>
                <a:ea typeface="楷体_GB2312" pitchFamily="49" charset="-122"/>
              </a:rPr>
              <a:t>，其源端机和目的端机相隔</a:t>
            </a:r>
            <a:r>
              <a:rPr lang="en-US" altLang="zh-CN" sz="2000" dirty="0">
                <a:latin typeface="Verdana" panose="020B0604030504040204" pitchFamily="34" charset="0"/>
                <a:ea typeface="楷体_GB2312" pitchFamily="49" charset="-122"/>
              </a:rPr>
              <a:t>20km</a:t>
            </a:r>
            <a:r>
              <a:rPr lang="zh-CN" altLang="en-US" sz="2000" dirty="0">
                <a:latin typeface="Verdana" panose="020B0604030504040204" pitchFamily="34" charset="0"/>
                <a:ea typeface="楷体_GB2312" pitchFamily="49" charset="-122"/>
              </a:rPr>
              <a:t>。问数据传输速率为多大时，由于光速导致的往返路程延迟等于</a:t>
            </a:r>
            <a:r>
              <a:rPr lang="en-US" altLang="zh-CN" sz="2000" dirty="0">
                <a:latin typeface="Verdana" panose="020B0604030504040204" pitchFamily="34" charset="0"/>
                <a:ea typeface="楷体_GB2312" pitchFamily="49" charset="-122"/>
              </a:rPr>
              <a:t>IK</a:t>
            </a:r>
            <a:r>
              <a:rPr lang="zh-CN" altLang="en-US" sz="2000" dirty="0">
                <a:latin typeface="Verdana" panose="020B0604030504040204" pitchFamily="34" charset="0"/>
                <a:ea typeface="楷体_GB2312" pitchFamily="49" charset="-122"/>
              </a:rPr>
              <a:t>字节分组的发送延迟？</a:t>
            </a:r>
          </a:p>
          <a:p>
            <a:pPr marL="457200" indent="-457200" eaLnBrk="1" hangingPunct="1">
              <a:lnSpc>
                <a:spcPct val="120000"/>
              </a:lnSpc>
              <a:buClrTx/>
              <a:buSzTx/>
              <a:buNone/>
            </a:pPr>
            <a:r>
              <a:rPr lang="en-US" altLang="zh-CN" sz="2000" dirty="0">
                <a:latin typeface="Verdana" panose="020B0604030504040204" pitchFamily="34" charset="0"/>
                <a:ea typeface="楷体_GB2312" pitchFamily="49" charset="-122"/>
              </a:rPr>
              <a:t>11</a:t>
            </a:r>
            <a:r>
              <a:rPr lang="zh-CN" altLang="en-US" sz="2000" dirty="0">
                <a:latin typeface="Verdana" panose="020B0604030504040204" pitchFamily="34" charset="0"/>
                <a:ea typeface="楷体_GB2312" pitchFamily="49" charset="-122"/>
              </a:rPr>
              <a:t>、一个</a:t>
            </a:r>
            <a:r>
              <a:rPr lang="en-US" altLang="zh-CN" sz="2000" dirty="0">
                <a:latin typeface="Verdana" panose="020B0604030504040204" pitchFamily="34" charset="0"/>
                <a:ea typeface="楷体_GB2312" pitchFamily="49" charset="-122"/>
              </a:rPr>
              <a:t>TCP</a:t>
            </a:r>
            <a:r>
              <a:rPr lang="zh-CN" altLang="en-US" sz="2000" dirty="0">
                <a:latin typeface="Verdana" panose="020B0604030504040204" pitchFamily="34" charset="0"/>
                <a:ea typeface="楷体_GB2312" pitchFamily="49" charset="-122"/>
              </a:rPr>
              <a:t>连接使用</a:t>
            </a:r>
            <a:r>
              <a:rPr lang="en-US" altLang="zh-CN" sz="2000" dirty="0">
                <a:latin typeface="Verdana" panose="020B0604030504040204" pitchFamily="34" charset="0"/>
                <a:ea typeface="楷体_GB2312" pitchFamily="49" charset="-122"/>
              </a:rPr>
              <a:t>256kb/s</a:t>
            </a:r>
            <a:r>
              <a:rPr lang="zh-CN" altLang="en-US" sz="2000" dirty="0">
                <a:latin typeface="Verdana" panose="020B0604030504040204" pitchFamily="34" charset="0"/>
                <a:ea typeface="楷体_GB2312" pitchFamily="49" charset="-122"/>
              </a:rPr>
              <a:t>链路，其端到端延时为</a:t>
            </a:r>
            <a:r>
              <a:rPr lang="en-US" altLang="zh-CN" sz="2000" dirty="0">
                <a:latin typeface="Verdana" panose="020B0604030504040204" pitchFamily="34" charset="0"/>
                <a:ea typeface="楷体_GB2312" pitchFamily="49" charset="-122"/>
              </a:rPr>
              <a:t>128ms</a:t>
            </a:r>
            <a:r>
              <a:rPr lang="zh-CN" altLang="en-US" sz="2000" dirty="0">
                <a:latin typeface="Verdana" panose="020B0604030504040204" pitchFamily="34" charset="0"/>
                <a:ea typeface="楷体_GB2312" pitchFamily="49" charset="-122"/>
              </a:rPr>
              <a:t>。经测试发现吞吐量只有</a:t>
            </a:r>
            <a:r>
              <a:rPr lang="en-US" altLang="zh-CN" sz="2000" dirty="0">
                <a:latin typeface="Verdana" panose="020B0604030504040204" pitchFamily="34" charset="0"/>
                <a:ea typeface="楷体_GB2312" pitchFamily="49" charset="-122"/>
              </a:rPr>
              <a:t>128kb/s</a:t>
            </a:r>
            <a:r>
              <a:rPr lang="zh-CN" altLang="en-US" sz="2000" dirty="0">
                <a:latin typeface="Verdana" panose="020B0604030504040204" pitchFamily="34" charset="0"/>
                <a:ea typeface="楷体_GB2312" pitchFamily="49" charset="-122"/>
              </a:rPr>
              <a:t>。试问窗口是多少？忽略</a:t>
            </a:r>
            <a:r>
              <a:rPr lang="en-US" altLang="zh-CN" sz="2000" dirty="0">
                <a:latin typeface="Verdana" panose="020B0604030504040204" pitchFamily="34" charset="0"/>
                <a:ea typeface="楷体_GB2312" pitchFamily="49" charset="-122"/>
              </a:rPr>
              <a:t>PDU</a:t>
            </a:r>
            <a:r>
              <a:rPr lang="zh-CN" altLang="en-US" sz="2000" dirty="0">
                <a:latin typeface="Verdana" panose="020B0604030504040204" pitchFamily="34" charset="0"/>
                <a:ea typeface="楷体_GB2312" pitchFamily="49" charset="-122"/>
              </a:rPr>
              <a:t>封装的协议开销及接收方应答分组的发送时间</a:t>
            </a:r>
            <a:r>
              <a:rPr lang="en-US" altLang="zh-CN" sz="2000" dirty="0">
                <a:latin typeface="Verdana" panose="020B0604030504040204" pitchFamily="34" charset="0"/>
                <a:ea typeface="楷体_GB2312" pitchFamily="49" charset="-122"/>
              </a:rPr>
              <a:t>(</a:t>
            </a:r>
            <a:r>
              <a:rPr lang="zh-CN" altLang="en-US" sz="2000" dirty="0">
                <a:latin typeface="Verdana" panose="020B0604030504040204" pitchFamily="34" charset="0"/>
                <a:ea typeface="楷体_GB2312" pitchFamily="49" charset="-122"/>
              </a:rPr>
              <a:t>应答分组长度很小</a:t>
            </a:r>
            <a:r>
              <a:rPr lang="en-US" altLang="zh-CN" sz="2000" dirty="0">
                <a:latin typeface="Verdana" panose="020B0604030504040204" pitchFamily="34" charset="0"/>
                <a:ea typeface="楷体_GB2312" pitchFamily="49" charset="-122"/>
              </a:rPr>
              <a:t>)</a:t>
            </a:r>
            <a:r>
              <a:rPr lang="zh-CN" altLang="en-US" sz="2000" dirty="0">
                <a:latin typeface="Verdana" panose="020B0604030504040204" pitchFamily="34" charset="0"/>
                <a:ea typeface="楷体_GB2312"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D128-490B-B716-4865-2DB45AB87C0A}"/>
              </a:ext>
            </a:extLst>
          </p:cNvPr>
          <p:cNvSpPr>
            <a:spLocks noGrp="1"/>
          </p:cNvSpPr>
          <p:nvPr>
            <p:ph type="title"/>
          </p:nvPr>
        </p:nvSpPr>
        <p:spPr/>
        <p:txBody>
          <a:bodyPr/>
          <a:lstStyle/>
          <a:p>
            <a:r>
              <a:rPr lang="en-CN" dirty="0"/>
              <a:t>作业</a:t>
            </a:r>
            <a:r>
              <a:rPr lang="zh-CN" altLang="en-US"/>
              <a:t>（不交）</a:t>
            </a:r>
            <a:endParaRPr lang="en-CN" dirty="0"/>
          </a:p>
        </p:txBody>
      </p:sp>
      <p:sp>
        <p:nvSpPr>
          <p:cNvPr id="3" name="Content Placeholder 2">
            <a:extLst>
              <a:ext uri="{FF2B5EF4-FFF2-40B4-BE49-F238E27FC236}">
                <a16:creationId xmlns:a16="http://schemas.microsoft.com/office/drawing/2014/main" id="{549B3597-9775-ACE6-5E8C-EEE9E2BE31B1}"/>
              </a:ext>
            </a:extLst>
          </p:cNvPr>
          <p:cNvSpPr>
            <a:spLocks noGrp="1"/>
          </p:cNvSpPr>
          <p:nvPr>
            <p:ph idx="1"/>
          </p:nvPr>
        </p:nvSpPr>
        <p:spPr/>
        <p:txBody>
          <a:bodyPr/>
          <a:lstStyle/>
          <a:p>
            <a:pPr marL="457200" indent="-457200" eaLnBrk="1" hangingPunct="1">
              <a:lnSpc>
                <a:spcPct val="120000"/>
              </a:lnSpc>
              <a:buClrTx/>
              <a:buSzTx/>
              <a:buFontTx/>
              <a:buNone/>
            </a:pPr>
            <a:r>
              <a:rPr lang="en-US" altLang="zh-CN" sz="2800" dirty="0">
                <a:solidFill>
                  <a:schemeClr val="hlink"/>
                </a:solidFill>
                <a:latin typeface="Verdana" panose="020B0604030504040204" pitchFamily="34" charset="0"/>
                <a:ea typeface="楷体_GB2312" pitchFamily="49" charset="-122"/>
              </a:rPr>
              <a:t>1. </a:t>
            </a:r>
            <a:r>
              <a:rPr lang="zh-CN" altLang="en-US" sz="2800" dirty="0">
                <a:solidFill>
                  <a:schemeClr val="hlink"/>
                </a:solidFill>
                <a:latin typeface="Verdana" panose="020B0604030504040204" pitchFamily="34" charset="0"/>
                <a:ea typeface="楷体_GB2312" pitchFamily="49" charset="-122"/>
              </a:rPr>
              <a:t>通过</a:t>
            </a:r>
            <a:r>
              <a:rPr lang="en-US" altLang="zh-CN" sz="2800" dirty="0">
                <a:solidFill>
                  <a:schemeClr val="hlink"/>
                </a:solidFill>
                <a:latin typeface="Verdana" panose="020B0604030504040204" pitchFamily="34" charset="0"/>
                <a:ea typeface="楷体_GB2312" pitchFamily="49" charset="-122"/>
              </a:rPr>
              <a:t>Modem</a:t>
            </a:r>
            <a:r>
              <a:rPr lang="zh-CN" altLang="en-US" sz="2800" dirty="0">
                <a:solidFill>
                  <a:schemeClr val="hlink"/>
                </a:solidFill>
                <a:latin typeface="Verdana" panose="020B0604030504040204" pitchFamily="34" charset="0"/>
                <a:ea typeface="楷体_GB2312" pitchFamily="49" charset="-122"/>
              </a:rPr>
              <a:t>在电话线</a:t>
            </a:r>
            <a:r>
              <a:rPr lang="en-US" altLang="zh-CN" sz="2800" dirty="0">
                <a:solidFill>
                  <a:schemeClr val="hlink"/>
                </a:solidFill>
                <a:latin typeface="Verdana" panose="020B0604030504040204" pitchFamily="34" charset="0"/>
                <a:ea typeface="楷体_GB2312" pitchFamily="49" charset="-122"/>
              </a:rPr>
              <a:t>(</a:t>
            </a:r>
            <a:r>
              <a:rPr lang="zh-CN" altLang="en-US" sz="2800" dirty="0">
                <a:solidFill>
                  <a:schemeClr val="hlink"/>
                </a:solidFill>
                <a:latin typeface="Verdana" panose="020B0604030504040204" pitchFamily="34" charset="0"/>
                <a:ea typeface="楷体_GB2312" pitchFamily="49" charset="-122"/>
              </a:rPr>
              <a:t>带宽</a:t>
            </a:r>
            <a:r>
              <a:rPr lang="en-US" altLang="zh-CN" sz="2800" dirty="0">
                <a:solidFill>
                  <a:schemeClr val="hlink"/>
                </a:solidFill>
                <a:latin typeface="Verdana" panose="020B0604030504040204" pitchFamily="34" charset="0"/>
                <a:ea typeface="楷体_GB2312" pitchFamily="49" charset="-122"/>
              </a:rPr>
              <a:t>3.1kHz)</a:t>
            </a:r>
            <a:r>
              <a:rPr lang="zh-CN" altLang="en-US" sz="2800" dirty="0">
                <a:solidFill>
                  <a:schemeClr val="hlink"/>
                </a:solidFill>
                <a:latin typeface="Verdana" panose="020B0604030504040204" pitchFamily="34" charset="0"/>
                <a:ea typeface="楷体_GB2312" pitchFamily="49" charset="-122"/>
              </a:rPr>
              <a:t>上传送</a:t>
            </a:r>
            <a:r>
              <a:rPr lang="en-US" altLang="zh-CN" sz="2800" dirty="0">
                <a:solidFill>
                  <a:schemeClr val="hlink"/>
                </a:solidFill>
                <a:latin typeface="Verdana" panose="020B0604030504040204" pitchFamily="34" charset="0"/>
                <a:ea typeface="楷体_GB2312" pitchFamily="49" charset="-122"/>
              </a:rPr>
              <a:t>19.2Kbps</a:t>
            </a:r>
            <a:r>
              <a:rPr lang="zh-CN" altLang="en-US" sz="2800" dirty="0">
                <a:solidFill>
                  <a:schemeClr val="hlink"/>
                </a:solidFill>
                <a:latin typeface="Verdana" panose="020B0604030504040204" pitchFamily="34" charset="0"/>
                <a:ea typeface="楷体_GB2312" pitchFamily="49" charset="-122"/>
              </a:rPr>
              <a:t>的数字信号，问信号噪声比为多少才可能？</a:t>
            </a:r>
          </a:p>
          <a:p>
            <a:pPr marL="457200" indent="-457200" eaLnBrk="1" hangingPunct="1">
              <a:lnSpc>
                <a:spcPct val="120000"/>
              </a:lnSpc>
              <a:buClrTx/>
              <a:buSzTx/>
              <a:buFontTx/>
              <a:buNone/>
            </a:pPr>
            <a:r>
              <a:rPr lang="en-US" altLang="zh-CN" sz="2800" dirty="0">
                <a:solidFill>
                  <a:schemeClr val="hlink"/>
                </a:solidFill>
                <a:latin typeface="Verdana" panose="020B0604030504040204" pitchFamily="34" charset="0"/>
                <a:ea typeface="楷体_GB2312" pitchFamily="49" charset="-122"/>
              </a:rPr>
              <a:t>2. </a:t>
            </a:r>
            <a:r>
              <a:rPr lang="zh-CN" altLang="en-US" sz="2800" dirty="0">
                <a:solidFill>
                  <a:schemeClr val="hlink"/>
                </a:solidFill>
                <a:latin typeface="Verdana" panose="020B0604030504040204" pitchFamily="34" charset="0"/>
                <a:ea typeface="楷体_GB2312" pitchFamily="49" charset="-122"/>
              </a:rPr>
              <a:t>电视频道的带宽是</a:t>
            </a:r>
            <a:r>
              <a:rPr lang="en-US" altLang="zh-CN" sz="2800" dirty="0">
                <a:solidFill>
                  <a:schemeClr val="hlink"/>
                </a:solidFill>
                <a:latin typeface="Verdana" panose="020B0604030504040204" pitchFamily="34" charset="0"/>
                <a:ea typeface="楷体_GB2312" pitchFamily="49" charset="-122"/>
              </a:rPr>
              <a:t>6MHz</a:t>
            </a:r>
            <a:r>
              <a:rPr lang="zh-CN" altLang="en-US" sz="2800" dirty="0">
                <a:solidFill>
                  <a:schemeClr val="hlink"/>
                </a:solidFill>
                <a:latin typeface="Verdana" panose="020B0604030504040204" pitchFamily="34" charset="0"/>
                <a:ea typeface="楷体_GB2312" pitchFamily="49" charset="-122"/>
              </a:rPr>
              <a:t>，如果采用四级数字信号，假设是无噪声信道，最大数据传输率为多少？</a:t>
            </a:r>
            <a:endParaRPr lang="en-US" altLang="zh-CN" sz="2800" dirty="0">
              <a:solidFill>
                <a:schemeClr val="hlink"/>
              </a:solidFill>
              <a:latin typeface="Verdana" panose="020B0604030504040204" pitchFamily="34" charset="0"/>
              <a:ea typeface="楷体_GB2312" pitchFamily="49" charset="-122"/>
            </a:endParaRPr>
          </a:p>
          <a:p>
            <a:endParaRPr lang="en-CN" dirty="0"/>
          </a:p>
        </p:txBody>
      </p:sp>
      <p:sp>
        <p:nvSpPr>
          <p:cNvPr id="4" name="Slide Number Placeholder 3">
            <a:extLst>
              <a:ext uri="{FF2B5EF4-FFF2-40B4-BE49-F238E27FC236}">
                <a16:creationId xmlns:a16="http://schemas.microsoft.com/office/drawing/2014/main" id="{00556A95-8F6C-4236-4633-DBCCBDCDC4FF}"/>
              </a:ext>
            </a:extLst>
          </p:cNvPr>
          <p:cNvSpPr>
            <a:spLocks noGrp="1"/>
          </p:cNvSpPr>
          <p:nvPr>
            <p:ph type="sldNum" sz="quarter" idx="12"/>
          </p:nvPr>
        </p:nvSpPr>
        <p:spPr/>
        <p:txBody>
          <a:bodyPr/>
          <a:lstStyle/>
          <a:p>
            <a:fld id="{8D4D1E41-7A09-AB4A-A4E1-09765ADA2698}" type="slidenum">
              <a:rPr kumimoji="1" lang="zh-CN" altLang="en-US" smtClean="0"/>
              <a:t>2</a:t>
            </a:fld>
            <a:endParaRPr kumimoji="1" lang="zh-CN" altLang="en-US" dirty="0"/>
          </a:p>
        </p:txBody>
      </p:sp>
    </p:spTree>
    <p:extLst>
      <p:ext uri="{BB962C8B-B14F-4D97-AF65-F5344CB8AC3E}">
        <p14:creationId xmlns:p14="http://schemas.microsoft.com/office/powerpoint/2010/main" val="61574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Computer Network</a:t>
            </a:r>
          </a:p>
        </p:txBody>
      </p:sp>
      <p:sp>
        <p:nvSpPr>
          <p:cNvPr id="75779"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2EBC82-F370-4137-99CF-2B1840F7FD93}" type="slidenum">
              <a:rPr lang="en-US" altLang="zh-CN" sz="1200">
                <a:latin typeface="Arial Black" panose="020B0A04020102020204" pitchFamily="34" charset="0"/>
              </a:rPr>
              <a:pPr>
                <a:spcBef>
                  <a:spcPct val="0"/>
                </a:spcBef>
                <a:buClrTx/>
                <a:buSzTx/>
                <a:buFontTx/>
                <a:buNone/>
              </a:pPr>
              <a:t>3</a:t>
            </a:fld>
            <a:endParaRPr lang="en-US" altLang="zh-CN" sz="1200">
              <a:latin typeface="Arial Black" panose="020B0A04020102020204" pitchFamily="34" charset="0"/>
            </a:endParaRPr>
          </a:p>
        </p:txBody>
      </p:sp>
      <p:sp>
        <p:nvSpPr>
          <p:cNvPr id="6" name="日期占位符 5"/>
          <p:cNvSpPr>
            <a:spLocks noGrp="1"/>
          </p:cNvSpPr>
          <p:nvPr>
            <p:ph type="dt" sz="quarter" idx="12"/>
          </p:nvPr>
        </p:nvSpPr>
        <p:spPr/>
        <p:txBody>
          <a:bodyPr/>
          <a:lstStyle/>
          <a:p>
            <a:pPr>
              <a:defRPr/>
            </a:pPr>
            <a:fld id="{8098BE71-AA65-442E-99C2-BADE2FB158FF}" type="datetime1">
              <a:rPr lang="zh-CN" altLang="en-US"/>
              <a:pPr>
                <a:defRPr/>
              </a:pPr>
              <a:t>2024/12/23</a:t>
            </a:fld>
            <a:endParaRPr lang="en-US" altLang="zh-CN"/>
          </a:p>
        </p:txBody>
      </p:sp>
      <p:sp>
        <p:nvSpPr>
          <p:cNvPr id="891906" name="Rectangle 2"/>
          <p:cNvSpPr>
            <a:spLocks noGrp="1" noChangeArrowheads="1"/>
          </p:cNvSpPr>
          <p:nvPr>
            <p:ph type="title"/>
          </p:nvPr>
        </p:nvSpPr>
        <p:spPr>
          <a:xfrm>
            <a:off x="2209800" y="609600"/>
            <a:ext cx="7772400" cy="674688"/>
          </a:xfrm>
        </p:spPr>
        <p:txBody>
          <a:bodyPr>
            <a:normAutofit fontScale="90000"/>
          </a:bodyPr>
          <a:lstStyle/>
          <a:p>
            <a:pPr eaLnBrk="1" hangingPunct="1">
              <a:defRPr/>
            </a:pPr>
            <a:r>
              <a:rPr lang="zh-CN" altLang="en-US" b="1" dirty="0">
                <a:solidFill>
                  <a:srgbClr val="0000FF"/>
                </a:solidFill>
                <a:latin typeface="楷体_GB2312" pitchFamily="49" charset="-122"/>
              </a:rPr>
              <a:t>习 题 （作业交</a:t>
            </a:r>
            <a:r>
              <a:rPr lang="en-US" altLang="zh-CN" b="1" dirty="0">
                <a:solidFill>
                  <a:srgbClr val="0000FF"/>
                </a:solidFill>
                <a:latin typeface="楷体_GB2312" pitchFamily="49" charset="-122"/>
              </a:rPr>
              <a:t>1</a:t>
            </a:r>
            <a:r>
              <a:rPr lang="zh-CN" altLang="en-US" b="1" dirty="0">
                <a:solidFill>
                  <a:srgbClr val="0000FF"/>
                </a:solidFill>
                <a:latin typeface="楷体_GB2312" pitchFamily="49" charset="-122"/>
              </a:rPr>
              <a:t>、</a:t>
            </a:r>
            <a:r>
              <a:rPr lang="en-US" altLang="zh-CN" b="1" dirty="0">
                <a:solidFill>
                  <a:srgbClr val="0000FF"/>
                </a:solidFill>
                <a:latin typeface="楷体_GB2312" pitchFamily="49" charset="-122"/>
              </a:rPr>
              <a:t>2</a:t>
            </a:r>
            <a:r>
              <a:rPr lang="zh-CN" altLang="en-US" b="1" dirty="0">
                <a:solidFill>
                  <a:srgbClr val="0000FF"/>
                </a:solidFill>
                <a:latin typeface="楷体_GB2312" pitchFamily="49" charset="-122"/>
              </a:rPr>
              <a:t>、</a:t>
            </a:r>
            <a:r>
              <a:rPr lang="en-US" altLang="zh-CN" b="1" dirty="0">
                <a:solidFill>
                  <a:srgbClr val="0000FF"/>
                </a:solidFill>
                <a:latin typeface="楷体_GB2312" pitchFamily="49" charset="-122"/>
              </a:rPr>
              <a:t>3</a:t>
            </a:r>
            <a:r>
              <a:rPr lang="zh-CN" altLang="en-US" b="1" dirty="0">
                <a:solidFill>
                  <a:srgbClr val="0000FF"/>
                </a:solidFill>
                <a:latin typeface="楷体_GB2312" pitchFamily="49" charset="-122"/>
              </a:rPr>
              <a:t>、</a:t>
            </a:r>
            <a:r>
              <a:rPr lang="en-US" altLang="zh-CN" b="1" dirty="0">
                <a:solidFill>
                  <a:srgbClr val="0000FF"/>
                </a:solidFill>
                <a:latin typeface="楷体_GB2312" pitchFamily="49" charset="-122"/>
              </a:rPr>
              <a:t>6-9</a:t>
            </a:r>
            <a:r>
              <a:rPr lang="zh-CN" altLang="en-US" b="1" dirty="0">
                <a:solidFill>
                  <a:srgbClr val="0000FF"/>
                </a:solidFill>
                <a:latin typeface="楷体_GB2312" pitchFamily="49" charset="-122"/>
              </a:rPr>
              <a:t>）</a:t>
            </a:r>
          </a:p>
        </p:txBody>
      </p:sp>
      <p:sp>
        <p:nvSpPr>
          <p:cNvPr id="891907" name="Rectangle 3"/>
          <p:cNvSpPr>
            <a:spLocks noGrp="1" noChangeArrowheads="1"/>
          </p:cNvSpPr>
          <p:nvPr>
            <p:ph type="body" idx="1"/>
          </p:nvPr>
        </p:nvSpPr>
        <p:spPr>
          <a:xfrm>
            <a:off x="2135188" y="1412875"/>
            <a:ext cx="7772400" cy="4654550"/>
          </a:xfrm>
        </p:spPr>
        <p:txBody>
          <a:bodyPr/>
          <a:lstStyle/>
          <a:p>
            <a:pPr marL="177800" indent="-177800" eaLnBrk="1" hangingPunct="1">
              <a:lnSpc>
                <a:spcPct val="120000"/>
              </a:lnSpc>
              <a:buSzPct val="90000"/>
              <a:buNone/>
              <a:defRPr/>
            </a:pPr>
            <a:r>
              <a:rPr lang="en-US" altLang="zh-CN" sz="1800" dirty="0">
                <a:latin typeface="Verdana" pitchFamily="34" charset="0"/>
                <a:ea typeface="楷体_GB2312" pitchFamily="49" charset="-122"/>
              </a:rPr>
              <a:t>1</a:t>
            </a:r>
            <a:r>
              <a:rPr lang="zh-CN" altLang="en-US" sz="1800" dirty="0">
                <a:latin typeface="Verdana" pitchFamily="34" charset="0"/>
                <a:ea typeface="楷体_GB2312" pitchFamily="49" charset="-122"/>
              </a:rPr>
              <a:t>、某一个数据通信系统采用</a:t>
            </a:r>
            <a:r>
              <a:rPr lang="en-US" altLang="zh-CN" sz="1800" dirty="0">
                <a:latin typeface="Verdana" pitchFamily="34" charset="0"/>
                <a:ea typeface="楷体_GB2312" pitchFamily="49" charset="-122"/>
              </a:rPr>
              <a:t>CRC</a:t>
            </a:r>
            <a:r>
              <a:rPr lang="zh-CN" altLang="en-US" sz="1800" dirty="0">
                <a:latin typeface="Verdana" pitchFamily="34" charset="0"/>
                <a:ea typeface="楷体_GB2312" pitchFamily="49" charset="-122"/>
              </a:rPr>
              <a:t>校验方式，生成多项式</a:t>
            </a:r>
            <a:r>
              <a:rPr lang="en-US" altLang="zh-CN" sz="1800" dirty="0">
                <a:latin typeface="Verdana" pitchFamily="34" charset="0"/>
                <a:ea typeface="楷体_GB2312" pitchFamily="49" charset="-122"/>
              </a:rPr>
              <a:t>G(x)</a:t>
            </a:r>
            <a:r>
              <a:rPr lang="zh-CN" altLang="en-US" sz="1800" dirty="0">
                <a:latin typeface="Verdana" pitchFamily="34" charset="0"/>
                <a:ea typeface="楷体_GB2312" pitchFamily="49" charset="-122"/>
              </a:rPr>
              <a:t>的二进制比特序列为</a:t>
            </a:r>
            <a:r>
              <a:rPr lang="en-US" altLang="zh-CN" sz="1800" dirty="0">
                <a:latin typeface="Verdana" pitchFamily="34" charset="0"/>
                <a:ea typeface="楷体_GB2312" pitchFamily="49" charset="-122"/>
              </a:rPr>
              <a:t>1101</a:t>
            </a:r>
            <a:r>
              <a:rPr lang="zh-CN" altLang="en-US" sz="1800" dirty="0">
                <a:latin typeface="Verdana" pitchFamily="34" charset="0"/>
                <a:ea typeface="楷体_GB2312" pitchFamily="49" charset="-122"/>
              </a:rPr>
              <a:t>，目的地接受到的二进制比特序列为</a:t>
            </a:r>
            <a:r>
              <a:rPr lang="en-US" altLang="zh-CN" sz="1800" dirty="0">
                <a:latin typeface="Verdana" pitchFamily="34" charset="0"/>
                <a:ea typeface="楷体_GB2312" pitchFamily="49" charset="-122"/>
              </a:rPr>
              <a:t>110111001(</a:t>
            </a:r>
            <a:r>
              <a:rPr lang="zh-CN" altLang="en-US" sz="1800" dirty="0">
                <a:latin typeface="Verdana" pitchFamily="34" charset="0"/>
                <a:ea typeface="楷体_GB2312" pitchFamily="49" charset="-122"/>
              </a:rPr>
              <a:t>含校验码</a:t>
            </a:r>
            <a:r>
              <a:rPr lang="en-US" altLang="zh-CN" sz="1800" dirty="0">
                <a:latin typeface="Verdana" pitchFamily="34" charset="0"/>
                <a:ea typeface="楷体_GB2312" pitchFamily="49" charset="-122"/>
              </a:rPr>
              <a:t>)</a:t>
            </a:r>
            <a:r>
              <a:rPr lang="zh-CN" altLang="en-US" sz="1800" dirty="0">
                <a:latin typeface="Verdana" pitchFamily="34" charset="0"/>
                <a:ea typeface="楷体_GB2312" pitchFamily="49" charset="-122"/>
              </a:rPr>
              <a:t>，请问传输过程中是否出现差错？为什么？</a:t>
            </a:r>
          </a:p>
          <a:p>
            <a:pPr marL="177800" indent="-177800" algn="just" eaLnBrk="1" hangingPunct="1">
              <a:lnSpc>
                <a:spcPct val="120000"/>
              </a:lnSpc>
              <a:buSzPct val="90000"/>
              <a:buNone/>
              <a:defRPr/>
            </a:pPr>
            <a:r>
              <a:rPr lang="en-US" altLang="zh-CN" sz="1800" dirty="0">
                <a:latin typeface="Verdana" pitchFamily="34" charset="0"/>
                <a:ea typeface="楷体_GB2312" pitchFamily="49" charset="-122"/>
              </a:rPr>
              <a:t>2</a:t>
            </a:r>
            <a:r>
              <a:rPr lang="zh-CN" altLang="en-US" sz="1800" dirty="0">
                <a:latin typeface="Verdana" pitchFamily="34" charset="0"/>
                <a:ea typeface="楷体_GB2312" pitchFamily="49" charset="-122"/>
              </a:rPr>
              <a:t>、一个帧由</a:t>
            </a:r>
            <a:r>
              <a:rPr lang="en-US" altLang="zh-CN" sz="1800" dirty="0">
                <a:latin typeface="Verdana" pitchFamily="34" charset="0"/>
                <a:ea typeface="楷体_GB2312" pitchFamily="49" charset="-122"/>
              </a:rPr>
              <a:t>100</a:t>
            </a:r>
            <a:r>
              <a:rPr lang="zh-CN" altLang="en-US" sz="1800" dirty="0">
                <a:latin typeface="Verdana" pitchFamily="34" charset="0"/>
                <a:ea typeface="楷体_GB2312" pitchFamily="49" charset="-122"/>
              </a:rPr>
              <a:t>个</a:t>
            </a:r>
            <a:r>
              <a:rPr lang="en-US" altLang="zh-CN" sz="1800" dirty="0">
                <a:latin typeface="Verdana" pitchFamily="34" charset="0"/>
                <a:ea typeface="楷体_GB2312" pitchFamily="49" charset="-122"/>
              </a:rPr>
              <a:t>8</a:t>
            </a:r>
            <a:r>
              <a:rPr lang="zh-CN" altLang="en-US" sz="1800" dirty="0">
                <a:latin typeface="Verdana" pitchFamily="34" charset="0"/>
                <a:ea typeface="楷体_GB2312" pitchFamily="49" charset="-122"/>
              </a:rPr>
              <a:t>比特字符组成，使用下列方案在一条数据链路上传输，需要多少附加的比特？</a:t>
            </a:r>
          </a:p>
          <a:p>
            <a:pPr marL="177800" indent="-177800" algn="just" eaLnBrk="1" hangingPunct="1">
              <a:lnSpc>
                <a:spcPct val="120000"/>
              </a:lnSpc>
              <a:buSzPct val="90000"/>
              <a:buNone/>
              <a:defRPr/>
            </a:pPr>
            <a:r>
              <a:rPr lang="zh-CN" altLang="en-US" sz="1800" dirty="0">
                <a:latin typeface="Verdana" pitchFamily="34" charset="0"/>
                <a:ea typeface="楷体_GB2312" pitchFamily="49" charset="-122"/>
              </a:rPr>
              <a:t> </a:t>
            </a:r>
            <a:r>
              <a:rPr lang="en-US" altLang="zh-CN" sz="1800" dirty="0">
                <a:solidFill>
                  <a:srgbClr val="0000FF"/>
                </a:solidFill>
                <a:effectLst>
                  <a:outerShdw blurRad="38100" dist="38100" dir="2700000" algn="tl">
                    <a:srgbClr val="C0C0C0"/>
                  </a:outerShdw>
                </a:effectLst>
                <a:latin typeface="Verdana" pitchFamily="34" charset="0"/>
                <a:ea typeface="楷体_GB2312" pitchFamily="49" charset="-122"/>
              </a:rPr>
              <a:t>(a)</a:t>
            </a:r>
            <a:r>
              <a:rPr lang="zh-CN" altLang="en-US" sz="1800" b="1" dirty="0">
                <a:solidFill>
                  <a:srgbClr val="0000FF"/>
                </a:solidFill>
                <a:effectLst>
                  <a:outerShdw blurRad="38100" dist="38100" dir="2700000" algn="tl">
                    <a:srgbClr val="C0C0C0"/>
                  </a:outerShdw>
                </a:effectLst>
                <a:latin typeface="Verdana" pitchFamily="34" charset="0"/>
                <a:ea typeface="楷体_GB2312" pitchFamily="49" charset="-122"/>
              </a:rPr>
              <a:t>字符同步</a:t>
            </a:r>
            <a:r>
              <a:rPr lang="zh-CN" altLang="en-US" sz="1800" dirty="0">
                <a:solidFill>
                  <a:srgbClr val="0000FF"/>
                </a:solidFill>
                <a:effectLst>
                  <a:outerShdw blurRad="38100" dist="38100" dir="2700000" algn="tl">
                    <a:srgbClr val="C0C0C0"/>
                  </a:outerShdw>
                </a:effectLst>
                <a:latin typeface="Verdana" pitchFamily="34" charset="0"/>
                <a:ea typeface="楷体_GB2312" pitchFamily="49" charset="-122"/>
              </a:rPr>
              <a:t>：</a:t>
            </a:r>
            <a:r>
              <a:rPr lang="zh-CN" altLang="en-US" sz="1800" dirty="0">
                <a:latin typeface="Verdana" pitchFamily="34" charset="0"/>
                <a:ea typeface="楷体_GB2312" pitchFamily="49" charset="-122"/>
              </a:rPr>
              <a:t>每个字符使用一个起始位和两个停止位，每个报文使用一个帧起始字符和一个帧结束字符；</a:t>
            </a:r>
          </a:p>
          <a:p>
            <a:pPr marL="177800" indent="-177800" eaLnBrk="1" hangingPunct="1">
              <a:lnSpc>
                <a:spcPct val="120000"/>
              </a:lnSpc>
              <a:buSzPct val="90000"/>
              <a:buNone/>
              <a:defRPr/>
            </a:pPr>
            <a:r>
              <a:rPr lang="zh-CN" altLang="en-US" sz="1800" dirty="0">
                <a:latin typeface="Verdana" pitchFamily="34" charset="0"/>
                <a:ea typeface="楷体_GB2312" pitchFamily="49" charset="-122"/>
              </a:rPr>
              <a:t> </a:t>
            </a:r>
            <a:r>
              <a:rPr lang="en-US" altLang="zh-CN" sz="1800" dirty="0">
                <a:solidFill>
                  <a:srgbClr val="0000FF"/>
                </a:solidFill>
                <a:effectLst>
                  <a:outerShdw blurRad="38100" dist="38100" dir="2700000" algn="tl">
                    <a:srgbClr val="C0C0C0"/>
                  </a:outerShdw>
                </a:effectLst>
                <a:latin typeface="Verdana" pitchFamily="34" charset="0"/>
                <a:ea typeface="楷体_GB2312" pitchFamily="49" charset="-122"/>
              </a:rPr>
              <a:t>(b) </a:t>
            </a:r>
            <a:r>
              <a:rPr lang="zh-CN" altLang="en-US" sz="1800" b="1" dirty="0">
                <a:solidFill>
                  <a:srgbClr val="0000FF"/>
                </a:solidFill>
                <a:effectLst>
                  <a:outerShdw blurRad="38100" dist="38100" dir="2700000" algn="tl">
                    <a:srgbClr val="C0C0C0"/>
                  </a:outerShdw>
                </a:effectLst>
                <a:latin typeface="Verdana" pitchFamily="34" charset="0"/>
                <a:ea typeface="楷体_GB2312" pitchFamily="49" charset="-122"/>
              </a:rPr>
              <a:t>帧同步</a:t>
            </a:r>
            <a:r>
              <a:rPr lang="zh-CN" altLang="en-US" sz="1800" dirty="0">
                <a:solidFill>
                  <a:srgbClr val="0000FF"/>
                </a:solidFill>
                <a:effectLst>
                  <a:outerShdw blurRad="38100" dist="38100" dir="2700000" algn="tl">
                    <a:srgbClr val="C0C0C0"/>
                  </a:outerShdw>
                </a:effectLst>
                <a:latin typeface="Verdana" pitchFamily="34" charset="0"/>
                <a:ea typeface="楷体_GB2312" pitchFamily="49" charset="-122"/>
              </a:rPr>
              <a:t>：</a:t>
            </a:r>
            <a:r>
              <a:rPr lang="zh-CN" altLang="en-US" sz="1800" dirty="0">
                <a:latin typeface="Verdana" pitchFamily="34" charset="0"/>
                <a:ea typeface="楷体_GB2312" pitchFamily="49" charset="-122"/>
              </a:rPr>
              <a:t>每个帧使用两个同步字符</a:t>
            </a:r>
            <a:r>
              <a:rPr lang="en-US" altLang="zh-CN" sz="1800" dirty="0">
                <a:latin typeface="Verdana" pitchFamily="34" charset="0"/>
                <a:ea typeface="楷体_GB2312" pitchFamily="49" charset="-122"/>
              </a:rPr>
              <a:t>(</a:t>
            </a:r>
            <a:r>
              <a:rPr lang="zh-CN" altLang="en-US" sz="1800" dirty="0">
                <a:latin typeface="Verdana" pitchFamily="34" charset="0"/>
                <a:ea typeface="楷体_GB2312" pitchFamily="49" charset="-122"/>
              </a:rPr>
              <a:t>一个帧起始字符和一个帧结束字符</a:t>
            </a:r>
            <a:r>
              <a:rPr lang="en-US" altLang="zh-CN" sz="1800" dirty="0">
                <a:latin typeface="Verdana" pitchFamily="34" charset="0"/>
                <a:ea typeface="楷体_GB2312" pitchFamily="49" charset="-122"/>
              </a:rPr>
              <a:t>)</a:t>
            </a:r>
            <a:r>
              <a:rPr lang="zh-CN" altLang="en-US" sz="1800" dirty="0">
                <a:latin typeface="Verdana" pitchFamily="34" charset="0"/>
                <a:ea typeface="楷体_GB2312" pitchFamily="49" charset="-122"/>
              </a:rPr>
              <a:t>。 </a:t>
            </a:r>
          </a:p>
          <a:p>
            <a:pPr marL="177800" indent="-177800" eaLnBrk="1" hangingPunct="1">
              <a:lnSpc>
                <a:spcPct val="120000"/>
              </a:lnSpc>
              <a:buNone/>
              <a:defRPr/>
            </a:pPr>
            <a:r>
              <a:rPr lang="en-US" altLang="zh-CN" sz="1800" dirty="0">
                <a:latin typeface="Verdana" pitchFamily="34" charset="0"/>
                <a:ea typeface="楷体_GB2312" pitchFamily="49" charset="-122"/>
              </a:rPr>
              <a:t>3</a:t>
            </a:r>
            <a:r>
              <a:rPr lang="zh-CN" altLang="en-US" sz="1800" dirty="0">
                <a:latin typeface="Verdana" pitchFamily="34" charset="0"/>
                <a:ea typeface="楷体_GB2312" pitchFamily="49" charset="-122"/>
              </a:rPr>
              <a:t>、在一个</a:t>
            </a:r>
            <a:r>
              <a:rPr lang="en-US" altLang="zh-CN" sz="1800" dirty="0">
                <a:latin typeface="Verdana" pitchFamily="34" charset="0"/>
                <a:ea typeface="楷体_GB2312" pitchFamily="49" charset="-122"/>
              </a:rPr>
              <a:t>1Mb/s</a:t>
            </a:r>
            <a:r>
              <a:rPr lang="zh-CN" altLang="en-US" sz="1800" dirty="0">
                <a:latin typeface="Verdana" pitchFamily="34" charset="0"/>
                <a:ea typeface="楷体_GB2312" pitchFamily="49" charset="-122"/>
              </a:rPr>
              <a:t>的卫星信道上发送</a:t>
            </a:r>
            <a:r>
              <a:rPr lang="en-US" altLang="zh-CN" sz="1800" dirty="0">
                <a:latin typeface="Verdana" pitchFamily="34" charset="0"/>
                <a:ea typeface="楷体_GB2312" pitchFamily="49" charset="-122"/>
              </a:rPr>
              <a:t>1000</a:t>
            </a:r>
            <a:r>
              <a:rPr lang="zh-CN" altLang="en-US" sz="1800" dirty="0">
                <a:latin typeface="Verdana" pitchFamily="34" charset="0"/>
                <a:ea typeface="楷体_GB2312" pitchFamily="49" charset="-122"/>
              </a:rPr>
              <a:t>比特长的帧。确认总是</a:t>
            </a:r>
            <a:r>
              <a:rPr lang="zh-CN" altLang="en-US" sz="1800" dirty="0">
                <a:highlight>
                  <a:srgbClr val="FFFF00"/>
                </a:highlight>
                <a:latin typeface="Verdana" pitchFamily="34" charset="0"/>
                <a:ea typeface="楷体_GB2312" pitchFamily="49" charset="-122"/>
              </a:rPr>
              <a:t>捎带</a:t>
            </a:r>
            <a:r>
              <a:rPr lang="zh-CN" altLang="en-US" sz="1800" dirty="0">
                <a:latin typeface="Verdana" pitchFamily="34" charset="0"/>
                <a:ea typeface="楷体_GB2312" pitchFamily="49" charset="-122"/>
              </a:rPr>
              <a:t>在数据帧中。帧头很短，使用</a:t>
            </a:r>
            <a:r>
              <a:rPr lang="en-US" altLang="zh-CN" sz="1800" dirty="0">
                <a:latin typeface="Verdana" pitchFamily="34" charset="0"/>
                <a:ea typeface="楷体_GB2312" pitchFamily="49" charset="-122"/>
              </a:rPr>
              <a:t>3</a:t>
            </a:r>
            <a:r>
              <a:rPr lang="zh-CN" altLang="en-US" sz="1800" dirty="0">
                <a:latin typeface="Verdana" pitchFamily="34" charset="0"/>
                <a:ea typeface="楷体_GB2312" pitchFamily="49" charset="-122"/>
              </a:rPr>
              <a:t>位的序列号。对以下协议而言，可以取得的最大信道利用率是多少？ </a:t>
            </a:r>
            <a:r>
              <a:rPr lang="en-US" altLang="zh-CN" sz="1800" dirty="0">
                <a:latin typeface="Verdana" pitchFamily="34" charset="0"/>
                <a:ea typeface="楷体_GB2312" pitchFamily="49" charset="-122"/>
              </a:rPr>
              <a:t>(a)</a:t>
            </a:r>
            <a:r>
              <a:rPr lang="zh-CN" altLang="en-US" sz="1800" dirty="0">
                <a:latin typeface="Verdana" pitchFamily="34" charset="0"/>
                <a:ea typeface="楷体_GB2312" pitchFamily="49" charset="-122"/>
              </a:rPr>
              <a:t>停等协议；</a:t>
            </a:r>
            <a:r>
              <a:rPr lang="en-US" altLang="zh-CN" sz="1800" dirty="0">
                <a:latin typeface="Verdana" pitchFamily="34" charset="0"/>
                <a:ea typeface="楷体_GB2312" pitchFamily="49" charset="-122"/>
              </a:rPr>
              <a:t>(b)</a:t>
            </a:r>
            <a:r>
              <a:rPr lang="zh-CN" altLang="en-US" sz="1800" dirty="0">
                <a:latin typeface="Verdana" pitchFamily="34" charset="0"/>
                <a:ea typeface="楷体_GB2312" pitchFamily="49" charset="-122"/>
              </a:rPr>
              <a:t>回退</a:t>
            </a:r>
            <a:r>
              <a:rPr lang="en-US" altLang="zh-CN" sz="1800" dirty="0">
                <a:latin typeface="Verdana" pitchFamily="34" charset="0"/>
                <a:ea typeface="楷体_GB2312" pitchFamily="49" charset="-122"/>
              </a:rPr>
              <a:t>N</a:t>
            </a:r>
            <a:r>
              <a:rPr lang="zh-CN" altLang="en-US" sz="1800" dirty="0">
                <a:latin typeface="Verdana" pitchFamily="34" charset="0"/>
                <a:ea typeface="楷体_GB2312" pitchFamily="49" charset="-122"/>
              </a:rPr>
              <a:t>滑动窗口协议；</a:t>
            </a:r>
            <a:r>
              <a:rPr lang="en-US" altLang="zh-CN" sz="1800" dirty="0">
                <a:latin typeface="Verdana" pitchFamily="34" charset="0"/>
                <a:ea typeface="楷体_GB2312" pitchFamily="49" charset="-122"/>
              </a:rPr>
              <a:t>(c)</a:t>
            </a:r>
            <a:r>
              <a:rPr lang="zh-CN" altLang="en-US" sz="1800" dirty="0">
                <a:latin typeface="Verdana" pitchFamily="34" charset="0"/>
                <a:ea typeface="楷体_GB2312" pitchFamily="49" charset="-122"/>
              </a:rPr>
              <a:t>选择重传滑动窗口协议。</a:t>
            </a:r>
            <a:r>
              <a:rPr lang="en-US" altLang="zh-CN" sz="1800" dirty="0">
                <a:latin typeface="Verdana" pitchFamily="34" charset="0"/>
                <a:ea typeface="楷体_GB2312" pitchFamily="49" charset="-122"/>
              </a:rPr>
              <a:t>(</a:t>
            </a:r>
            <a:r>
              <a:rPr lang="zh-CN" altLang="en-US" sz="1800" dirty="0">
                <a:latin typeface="Verdana" pitchFamily="34" charset="0"/>
                <a:ea typeface="楷体_GB2312" pitchFamily="49" charset="-122"/>
              </a:rPr>
              <a:t>卫星信道端到端的传输延迟是</a:t>
            </a:r>
            <a:r>
              <a:rPr lang="en-US" altLang="zh-CN" sz="1800" dirty="0">
                <a:latin typeface="Verdana" pitchFamily="34" charset="0"/>
                <a:ea typeface="楷体_GB2312" pitchFamily="49" charset="-122"/>
              </a:rPr>
              <a:t>270ms)</a:t>
            </a:r>
            <a:endParaRPr lang="zh-CN" altLang="en-US" sz="1800" dirty="0">
              <a:latin typeface="Verdana" pitchFamily="34" charset="0"/>
              <a:ea typeface="楷体_GB2312" pitchFamily="49" charset="-122"/>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p:cNvSpPr>
            <a:spLocks noGrp="1"/>
          </p:cNvSpPr>
          <p:nvPr>
            <p:ph type="ftr" sz="quarter" idx="10"/>
          </p:nvPr>
        </p:nvSpPr>
        <p:spPr/>
        <p:txBody>
          <a:bodyPr/>
          <a:lstStyle/>
          <a:p>
            <a:pPr>
              <a:defRPr/>
            </a:pPr>
            <a:r>
              <a:rPr lang="en-US" altLang="zh-CN"/>
              <a:t>Computer Network</a:t>
            </a:r>
          </a:p>
        </p:txBody>
      </p:sp>
      <p:sp>
        <p:nvSpPr>
          <p:cNvPr id="7680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25366A-88EB-484D-BA4C-57F1BADD6CD8}" type="slidenum">
              <a:rPr lang="en-US" altLang="zh-CN" sz="1200">
                <a:latin typeface="Arial Black" panose="020B0A04020102020204" pitchFamily="34" charset="0"/>
              </a:rPr>
              <a:pPr>
                <a:spcBef>
                  <a:spcPct val="0"/>
                </a:spcBef>
                <a:buClrTx/>
                <a:buSzTx/>
                <a:buFontTx/>
                <a:buNone/>
              </a:pPr>
              <a:t>4</a:t>
            </a:fld>
            <a:endParaRPr lang="en-US" altLang="zh-CN" sz="1200">
              <a:latin typeface="Arial Black" panose="020B0A04020102020204" pitchFamily="34" charset="0"/>
            </a:endParaRPr>
          </a:p>
        </p:txBody>
      </p:sp>
      <p:sp>
        <p:nvSpPr>
          <p:cNvPr id="5" name="日期占位符 3"/>
          <p:cNvSpPr>
            <a:spLocks noGrp="1"/>
          </p:cNvSpPr>
          <p:nvPr>
            <p:ph type="dt" sz="quarter" idx="12"/>
          </p:nvPr>
        </p:nvSpPr>
        <p:spPr/>
        <p:txBody>
          <a:bodyPr/>
          <a:lstStyle/>
          <a:p>
            <a:pPr>
              <a:defRPr/>
            </a:pPr>
            <a:fld id="{EDFB66BC-9234-49AA-BF4D-A4E2370E0F36}" type="datetime1">
              <a:rPr lang="zh-CN" altLang="en-US"/>
              <a:pPr>
                <a:defRPr/>
              </a:pPr>
              <a:t>2024/12/23</a:t>
            </a:fld>
            <a:endParaRPr lang="en-US" altLang="zh-CN"/>
          </a:p>
        </p:txBody>
      </p:sp>
      <p:sp>
        <p:nvSpPr>
          <p:cNvPr id="76805" name="Rectangle 4"/>
          <p:cNvSpPr>
            <a:spLocks noChangeArrowheads="1"/>
          </p:cNvSpPr>
          <p:nvPr/>
        </p:nvSpPr>
        <p:spPr bwMode="auto">
          <a:xfrm>
            <a:off x="2063553" y="714902"/>
            <a:ext cx="7885311"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t">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ClrTx/>
              <a:buSzTx/>
              <a:buNone/>
            </a:pPr>
            <a:r>
              <a:rPr lang="en-US" altLang="zh-CN" sz="2000" dirty="0">
                <a:latin typeface="Verdana" panose="020B0604030504040204" pitchFamily="34" charset="0"/>
                <a:ea typeface="楷体_GB2312" pitchFamily="49" charset="-122"/>
              </a:rPr>
              <a:t>4</a:t>
            </a:r>
            <a:r>
              <a:rPr lang="zh-CN" altLang="en-US" sz="2000" dirty="0">
                <a:latin typeface="Verdana" panose="020B0604030504040204" pitchFamily="34" charset="0"/>
                <a:ea typeface="楷体_GB2312" pitchFamily="49" charset="-122"/>
              </a:rPr>
              <a:t>、要发送的数据为</a:t>
            </a:r>
            <a:r>
              <a:rPr lang="en-US" altLang="zh-CN" sz="2000" dirty="0">
                <a:latin typeface="Verdana" panose="020B0604030504040204" pitchFamily="34" charset="0"/>
                <a:ea typeface="楷体_GB2312" pitchFamily="49" charset="-122"/>
              </a:rPr>
              <a:t>1101011011</a:t>
            </a:r>
            <a:r>
              <a:rPr lang="zh-CN" altLang="en-US" sz="2000" dirty="0">
                <a:latin typeface="Verdana" panose="020B0604030504040204" pitchFamily="34" charset="0"/>
                <a:ea typeface="楷体_GB2312" pitchFamily="49" charset="-122"/>
              </a:rPr>
              <a:t>，采用</a:t>
            </a:r>
            <a:r>
              <a:rPr lang="en-US" altLang="zh-CN" sz="2000" dirty="0">
                <a:latin typeface="Verdana" panose="020B0604030504040204" pitchFamily="34" charset="0"/>
                <a:ea typeface="楷体_GB2312" pitchFamily="49" charset="-122"/>
              </a:rPr>
              <a:t>CRC</a:t>
            </a:r>
            <a:r>
              <a:rPr lang="zh-CN" altLang="en-US" sz="2000" dirty="0">
                <a:latin typeface="Verdana" panose="020B0604030504040204" pitchFamily="34" charset="0"/>
                <a:ea typeface="楷体_GB2312" pitchFamily="49" charset="-122"/>
              </a:rPr>
              <a:t>的生成多项式是</a:t>
            </a:r>
            <a:r>
              <a:rPr lang="en-US" altLang="zh-CN" sz="2000" dirty="0">
                <a:latin typeface="Verdana" panose="020B0604030504040204" pitchFamily="34" charset="0"/>
                <a:ea typeface="楷体_GB2312" pitchFamily="49" charset="-122"/>
              </a:rPr>
              <a:t>G(X)=X</a:t>
            </a:r>
            <a:r>
              <a:rPr lang="en-US" altLang="zh-CN" sz="2000" baseline="30000" dirty="0">
                <a:latin typeface="Verdana" panose="020B0604030504040204" pitchFamily="34" charset="0"/>
                <a:ea typeface="楷体_GB2312" pitchFamily="49" charset="-122"/>
              </a:rPr>
              <a:t>4</a:t>
            </a:r>
            <a:r>
              <a:rPr lang="en-US" altLang="zh-CN" sz="2000" dirty="0">
                <a:latin typeface="Verdana" panose="020B0604030504040204" pitchFamily="34" charset="0"/>
                <a:ea typeface="楷体_GB2312" pitchFamily="49" charset="-122"/>
              </a:rPr>
              <a:t>+X+1</a:t>
            </a:r>
            <a:r>
              <a:rPr lang="zh-CN" altLang="en-US" sz="2000" dirty="0">
                <a:latin typeface="Verdana" panose="020B0604030504040204" pitchFamily="34" charset="0"/>
                <a:ea typeface="楷体_GB2312" pitchFamily="49" charset="-122"/>
              </a:rPr>
              <a:t>，试求</a:t>
            </a:r>
            <a:r>
              <a:rPr lang="en-US" altLang="zh-CN" sz="2000" dirty="0">
                <a:latin typeface="Verdana" panose="020B0604030504040204" pitchFamily="34" charset="0"/>
                <a:ea typeface="楷体_GB2312" pitchFamily="49" charset="-122"/>
              </a:rPr>
              <a:t>CRC</a:t>
            </a:r>
            <a:r>
              <a:rPr lang="zh-CN" altLang="en-US" sz="2000" dirty="0">
                <a:latin typeface="Verdana" panose="020B0604030504040204" pitchFamily="34" charset="0"/>
                <a:ea typeface="楷体_GB2312" pitchFamily="49" charset="-122"/>
              </a:rPr>
              <a:t>编码后的传输码，数据在传输过程中最后一个</a:t>
            </a:r>
            <a:r>
              <a:rPr lang="en-US" altLang="zh-CN" sz="2000" dirty="0">
                <a:latin typeface="Verdana" panose="020B0604030504040204" pitchFamily="34" charset="0"/>
                <a:ea typeface="楷体_GB2312" pitchFamily="49" charset="-122"/>
              </a:rPr>
              <a:t>1</a:t>
            </a:r>
            <a:r>
              <a:rPr lang="zh-CN" altLang="en-US" sz="2000" dirty="0">
                <a:latin typeface="Verdana" panose="020B0604030504040204" pitchFamily="34" charset="0"/>
                <a:ea typeface="楷体_GB2312" pitchFamily="49" charset="-122"/>
              </a:rPr>
              <a:t>变成了</a:t>
            </a:r>
            <a:r>
              <a:rPr lang="en-US" altLang="zh-CN" sz="2000" dirty="0">
                <a:latin typeface="Verdana" panose="020B0604030504040204" pitchFamily="34" charset="0"/>
                <a:ea typeface="楷体_GB2312" pitchFamily="49" charset="-122"/>
              </a:rPr>
              <a:t>0</a:t>
            </a:r>
            <a:r>
              <a:rPr lang="zh-CN" altLang="en-US" sz="2000" dirty="0">
                <a:latin typeface="Verdana" panose="020B0604030504040204" pitchFamily="34" charset="0"/>
                <a:ea typeface="楷体_GB2312" pitchFamily="49" charset="-122"/>
              </a:rPr>
              <a:t>，试问接收端是如何发现的？</a:t>
            </a:r>
          </a:p>
          <a:p>
            <a:pPr marL="457200" indent="-457200" eaLnBrk="1" hangingPunct="1">
              <a:lnSpc>
                <a:spcPct val="125000"/>
              </a:lnSpc>
              <a:buClrTx/>
              <a:buSzTx/>
              <a:buNone/>
            </a:pPr>
            <a:r>
              <a:rPr lang="en-US" altLang="zh-CN" sz="2000" dirty="0">
                <a:latin typeface="Verdana" panose="020B0604030504040204" pitchFamily="34" charset="0"/>
                <a:ea typeface="楷体_GB2312" pitchFamily="49" charset="-122"/>
              </a:rPr>
              <a:t>5</a:t>
            </a:r>
            <a:r>
              <a:rPr lang="zh-CN" altLang="en-US" sz="2000" dirty="0">
                <a:latin typeface="Verdana" panose="020B0604030504040204" pitchFamily="34" charset="0"/>
                <a:ea typeface="楷体_GB2312" pitchFamily="49" charset="-122"/>
              </a:rPr>
              <a:t>、信道速率为</a:t>
            </a:r>
            <a:r>
              <a:rPr lang="en-US" altLang="zh-CN" sz="2000" dirty="0">
                <a:latin typeface="Verdana" panose="020B0604030504040204" pitchFamily="34" charset="0"/>
                <a:ea typeface="楷体_GB2312" pitchFamily="49" charset="-122"/>
              </a:rPr>
              <a:t>4kb/s</a:t>
            </a:r>
            <a:r>
              <a:rPr lang="zh-CN" altLang="en-US" sz="2000" dirty="0">
                <a:latin typeface="Verdana" panose="020B0604030504040204" pitchFamily="34" charset="0"/>
                <a:ea typeface="楷体_GB2312" pitchFamily="49" charset="-122"/>
              </a:rPr>
              <a:t>，采用停等协议，传播时延</a:t>
            </a:r>
            <a:r>
              <a:rPr lang="en-US" altLang="zh-CN" sz="2000" i="1" dirty="0" err="1">
                <a:latin typeface="Verdana" panose="020B0604030504040204" pitchFamily="34" charset="0"/>
                <a:ea typeface="楷体_GB2312" pitchFamily="49" charset="-122"/>
              </a:rPr>
              <a:t>t</a:t>
            </a:r>
            <a:r>
              <a:rPr lang="en-US" altLang="zh-CN" sz="1400" i="1" dirty="0" err="1">
                <a:latin typeface="Verdana" panose="020B0604030504040204" pitchFamily="34" charset="0"/>
                <a:ea typeface="楷体_GB2312" pitchFamily="49" charset="-122"/>
              </a:rPr>
              <a:t>p</a:t>
            </a:r>
            <a:r>
              <a:rPr lang="en-US" altLang="zh-CN" sz="2000" dirty="0">
                <a:latin typeface="Verdana" panose="020B0604030504040204" pitchFamily="34" charset="0"/>
                <a:ea typeface="楷体_GB2312" pitchFamily="49" charset="-122"/>
              </a:rPr>
              <a:t>=20ms</a:t>
            </a:r>
            <a:r>
              <a:rPr lang="zh-CN" altLang="en-US" sz="2000" dirty="0">
                <a:latin typeface="Verdana" panose="020B0604030504040204" pitchFamily="34" charset="0"/>
                <a:ea typeface="楷体_GB2312" pitchFamily="49" charset="-122"/>
              </a:rPr>
              <a:t>。确认帧长度和处理时间均可忽略。求使信道利用率达到至少</a:t>
            </a:r>
            <a:r>
              <a:rPr lang="en-US" altLang="zh-CN" sz="2000" dirty="0">
                <a:latin typeface="Verdana" panose="020B0604030504040204" pitchFamily="34" charset="0"/>
                <a:ea typeface="楷体_GB2312" pitchFamily="49" charset="-122"/>
              </a:rPr>
              <a:t>50%</a:t>
            </a:r>
            <a:r>
              <a:rPr lang="zh-CN" altLang="en-US" sz="2000" dirty="0">
                <a:latin typeface="Verdana" panose="020B0604030504040204" pitchFamily="34" charset="0"/>
                <a:ea typeface="楷体_GB2312" pitchFamily="49" charset="-122"/>
              </a:rPr>
              <a:t>的帧长度。</a:t>
            </a:r>
          </a:p>
          <a:p>
            <a:pPr marL="457200" indent="-457200" eaLnBrk="1" hangingPunct="1">
              <a:lnSpc>
                <a:spcPct val="125000"/>
              </a:lnSpc>
              <a:buClrTx/>
              <a:buSzTx/>
              <a:buNone/>
            </a:pPr>
            <a:r>
              <a:rPr lang="en-US" altLang="zh-CN" sz="2000" dirty="0">
                <a:latin typeface="Verdana" panose="020B0604030504040204" pitchFamily="34" charset="0"/>
                <a:ea typeface="楷体_GB2312" pitchFamily="49" charset="-122"/>
              </a:rPr>
              <a:t>6</a:t>
            </a:r>
            <a:r>
              <a:rPr lang="zh-CN" altLang="en-US" sz="2000" dirty="0">
                <a:latin typeface="Verdana" panose="020B0604030504040204" pitchFamily="34" charset="0"/>
                <a:ea typeface="楷体_GB2312" pitchFamily="49" charset="-122"/>
              </a:rPr>
              <a:t>、分析停止等待协议中的确认帧是否需要序号，说明理由。</a:t>
            </a:r>
          </a:p>
          <a:p>
            <a:pPr marL="457200" indent="-457200" eaLnBrk="1" hangingPunct="1">
              <a:lnSpc>
                <a:spcPct val="125000"/>
              </a:lnSpc>
              <a:buClrTx/>
              <a:buSzTx/>
              <a:buNone/>
            </a:pPr>
            <a:r>
              <a:rPr lang="en-US" altLang="zh-CN" sz="2000" dirty="0">
                <a:latin typeface="Verdana" panose="020B0604030504040204" pitchFamily="34" charset="0"/>
                <a:ea typeface="楷体_GB2312" pitchFamily="49" charset="-122"/>
              </a:rPr>
              <a:t>7</a:t>
            </a:r>
            <a:r>
              <a:rPr lang="zh-CN" altLang="en-US" sz="2000" dirty="0">
                <a:latin typeface="Verdana" panose="020B0604030504040204" pitchFamily="34" charset="0"/>
                <a:ea typeface="楷体_GB2312" pitchFamily="49" charset="-122"/>
              </a:rPr>
              <a:t>、举例说明：当用</a:t>
            </a:r>
            <a:r>
              <a:rPr lang="en-US" altLang="zh-CN" sz="2000" i="1" dirty="0">
                <a:latin typeface="Verdana" panose="020B0604030504040204" pitchFamily="34" charset="0"/>
                <a:ea typeface="楷体_GB2312" pitchFamily="49" charset="-122"/>
              </a:rPr>
              <a:t>n</a:t>
            </a:r>
            <a:r>
              <a:rPr lang="zh-CN" altLang="en-US" sz="2000" dirty="0">
                <a:latin typeface="Verdana" panose="020B0604030504040204" pitchFamily="34" charset="0"/>
                <a:ea typeface="楷体_GB2312" pitchFamily="49" charset="-122"/>
              </a:rPr>
              <a:t>个比特进行编号时，若接收窗口大小为</a:t>
            </a:r>
            <a:r>
              <a:rPr lang="en-US" altLang="zh-CN" sz="2000" dirty="0">
                <a:latin typeface="Verdana" panose="020B0604030504040204" pitchFamily="34" charset="0"/>
                <a:ea typeface="楷体_GB2312" pitchFamily="49" charset="-122"/>
              </a:rPr>
              <a:t>1</a:t>
            </a:r>
            <a:r>
              <a:rPr lang="zh-CN" altLang="en-US" sz="2000" dirty="0">
                <a:latin typeface="Verdana" panose="020B0604030504040204" pitchFamily="34" charset="0"/>
                <a:ea typeface="楷体_GB2312" pitchFamily="49" charset="-122"/>
              </a:rPr>
              <a:t>，则只有在发送窗口的大小 </a:t>
            </a:r>
            <a:r>
              <a:rPr lang="en-US" altLang="zh-CN" sz="2000" i="1" dirty="0">
                <a:latin typeface="Verdana" panose="020B0604030504040204" pitchFamily="34" charset="0"/>
                <a:ea typeface="楷体_GB2312" pitchFamily="49" charset="-122"/>
              </a:rPr>
              <a:t>W</a:t>
            </a:r>
            <a:r>
              <a:rPr lang="en-US" altLang="zh-CN" sz="2000" i="1" baseline="-25000" dirty="0">
                <a:latin typeface="Verdana" panose="020B0604030504040204" pitchFamily="34" charset="0"/>
                <a:ea typeface="楷体_GB2312" pitchFamily="49" charset="-122"/>
              </a:rPr>
              <a:t>T</a:t>
            </a:r>
            <a:r>
              <a:rPr lang="en-US" altLang="zh-CN" sz="2000" dirty="0">
                <a:latin typeface="Verdana" panose="020B0604030504040204" pitchFamily="34" charset="0"/>
                <a:ea typeface="楷体_GB2312" pitchFamily="49" charset="-122"/>
                <a:sym typeface="Symbol" panose="05050102010706020507" pitchFamily="18" charset="2"/>
              </a:rPr>
              <a:t></a:t>
            </a:r>
            <a:r>
              <a:rPr lang="en-US" altLang="zh-CN" sz="2000" dirty="0">
                <a:latin typeface="Verdana" panose="020B0604030504040204" pitchFamily="34" charset="0"/>
                <a:ea typeface="楷体_GB2312" pitchFamily="49" charset="-122"/>
              </a:rPr>
              <a:t>2</a:t>
            </a:r>
            <a:r>
              <a:rPr lang="en-US" altLang="zh-CN" sz="2000" i="1" baseline="50000" dirty="0">
                <a:latin typeface="Verdana" panose="020B0604030504040204" pitchFamily="34" charset="0"/>
                <a:ea typeface="楷体_GB2312" pitchFamily="49" charset="-122"/>
                <a:sym typeface="Symbol" panose="05050102010706020507" pitchFamily="18" charset="2"/>
              </a:rPr>
              <a:t>n</a:t>
            </a:r>
            <a:r>
              <a:rPr lang="en-US" altLang="zh-CN" sz="2000" dirty="0">
                <a:latin typeface="Verdana" panose="020B0604030504040204" pitchFamily="34" charset="0"/>
                <a:ea typeface="楷体_GB2312" pitchFamily="49" charset="-122"/>
                <a:sym typeface="Symbol" panose="05050102010706020507" pitchFamily="18" charset="2"/>
              </a:rPr>
              <a:t></a:t>
            </a:r>
            <a:r>
              <a:rPr lang="en-US" altLang="zh-CN" sz="2000" dirty="0">
                <a:latin typeface="Verdana" panose="020B0604030504040204" pitchFamily="34" charset="0"/>
                <a:ea typeface="楷体_GB2312" pitchFamily="49" charset="-122"/>
              </a:rPr>
              <a:t>1 </a:t>
            </a:r>
            <a:r>
              <a:rPr lang="zh-CN" altLang="en-US" sz="2000" dirty="0">
                <a:latin typeface="Verdana" panose="020B0604030504040204" pitchFamily="34" charset="0"/>
                <a:ea typeface="楷体_GB2312" pitchFamily="49" charset="-122"/>
                <a:sym typeface="Symbol" panose="05050102010706020507" pitchFamily="18" charset="2"/>
              </a:rPr>
              <a:t>时，连续</a:t>
            </a:r>
            <a:r>
              <a:rPr lang="en-US" altLang="zh-CN" sz="2000" dirty="0">
                <a:latin typeface="Verdana" panose="020B0604030504040204" pitchFamily="34" charset="0"/>
                <a:ea typeface="楷体_GB2312" pitchFamily="49" charset="-122"/>
                <a:sym typeface="Symbol" panose="05050102010706020507" pitchFamily="18" charset="2"/>
              </a:rPr>
              <a:t>ARQ</a:t>
            </a:r>
            <a:r>
              <a:rPr lang="zh-CN" altLang="en-US" sz="2000" dirty="0">
                <a:latin typeface="Verdana" panose="020B0604030504040204" pitchFamily="34" charset="0"/>
                <a:ea typeface="楷体_GB2312" pitchFamily="49" charset="-122"/>
                <a:sym typeface="Symbol" panose="05050102010706020507" pitchFamily="18" charset="2"/>
              </a:rPr>
              <a:t>协议才能正确运行。</a:t>
            </a:r>
          </a:p>
          <a:p>
            <a:pPr marL="457200" indent="-457200" eaLnBrk="1" hangingPunct="1">
              <a:lnSpc>
                <a:spcPct val="125000"/>
              </a:lnSpc>
              <a:buClrTx/>
              <a:buSzTx/>
              <a:buNone/>
            </a:pPr>
            <a:r>
              <a:rPr lang="en-US" altLang="zh-CN" sz="2000" dirty="0">
                <a:latin typeface="Verdana" panose="020B0604030504040204" pitchFamily="34" charset="0"/>
                <a:ea typeface="楷体_GB2312" pitchFamily="49" charset="-122"/>
                <a:sym typeface="Symbol" panose="05050102010706020507" pitchFamily="18" charset="2"/>
              </a:rPr>
              <a:t>8</a:t>
            </a:r>
            <a:r>
              <a:rPr lang="zh-CN" altLang="en-US" sz="2000" dirty="0">
                <a:latin typeface="Verdana" panose="020B0604030504040204" pitchFamily="34" charset="0"/>
                <a:ea typeface="楷体_GB2312" pitchFamily="49" charset="-122"/>
                <a:sym typeface="Symbol" panose="05050102010706020507" pitchFamily="18" charset="2"/>
              </a:rPr>
              <a:t>、在选择重传</a:t>
            </a:r>
            <a:r>
              <a:rPr lang="en-US" altLang="zh-CN" sz="2000" dirty="0">
                <a:latin typeface="Verdana" panose="020B0604030504040204" pitchFamily="34" charset="0"/>
                <a:ea typeface="楷体_GB2312" pitchFamily="49" charset="-122"/>
                <a:sym typeface="Symbol" panose="05050102010706020507" pitchFamily="18" charset="2"/>
              </a:rPr>
              <a:t>ARQ</a:t>
            </a:r>
            <a:r>
              <a:rPr lang="zh-CN" altLang="en-US" sz="2000" dirty="0">
                <a:latin typeface="Verdana" panose="020B0604030504040204" pitchFamily="34" charset="0"/>
                <a:ea typeface="楷体_GB2312" pitchFamily="49" charset="-122"/>
                <a:sym typeface="Symbol" panose="05050102010706020507" pitchFamily="18" charset="2"/>
              </a:rPr>
              <a:t>协议中，设编号用</a:t>
            </a:r>
            <a:r>
              <a:rPr lang="en-US" altLang="zh-CN" sz="2000" dirty="0">
                <a:latin typeface="Verdana" panose="020B0604030504040204" pitchFamily="34" charset="0"/>
                <a:ea typeface="楷体_GB2312" pitchFamily="49" charset="-122"/>
                <a:sym typeface="Symbol" panose="05050102010706020507" pitchFamily="18" charset="2"/>
              </a:rPr>
              <a:t>3</a:t>
            </a:r>
            <a:r>
              <a:rPr lang="zh-CN" altLang="en-US" sz="2000" dirty="0">
                <a:latin typeface="Verdana" panose="020B0604030504040204" pitchFamily="34" charset="0"/>
                <a:ea typeface="楷体_GB2312" pitchFamily="49" charset="-122"/>
                <a:sym typeface="Symbol" panose="05050102010706020507" pitchFamily="18" charset="2"/>
              </a:rPr>
              <a:t>比特，发送窗口</a:t>
            </a:r>
            <a:r>
              <a:rPr lang="en-US" altLang="zh-CN" sz="2000" i="1" dirty="0">
                <a:latin typeface="Verdana" panose="020B0604030504040204" pitchFamily="34" charset="0"/>
                <a:ea typeface="楷体_GB2312" pitchFamily="49" charset="-122"/>
                <a:sym typeface="Symbol" panose="05050102010706020507" pitchFamily="18" charset="2"/>
              </a:rPr>
              <a:t>W</a:t>
            </a:r>
            <a:r>
              <a:rPr lang="en-US" altLang="zh-CN" sz="2000" i="1" baseline="-25000" dirty="0">
                <a:latin typeface="Verdana" panose="020B0604030504040204" pitchFamily="34" charset="0"/>
                <a:ea typeface="楷体_GB2312" pitchFamily="49" charset="-122"/>
                <a:sym typeface="Symbol" panose="05050102010706020507" pitchFamily="18" charset="2"/>
              </a:rPr>
              <a:t>T</a:t>
            </a:r>
            <a:r>
              <a:rPr lang="en-US" altLang="zh-CN" sz="2000" dirty="0">
                <a:latin typeface="Verdana" panose="020B0604030504040204" pitchFamily="34" charset="0"/>
                <a:ea typeface="楷体_GB2312" pitchFamily="49" charset="-122"/>
                <a:sym typeface="Symbol" panose="05050102010706020507" pitchFamily="18" charset="2"/>
              </a:rPr>
              <a:t>=5</a:t>
            </a:r>
            <a:r>
              <a:rPr lang="zh-CN" altLang="en-US" sz="2000" dirty="0">
                <a:latin typeface="Verdana" panose="020B0604030504040204" pitchFamily="34" charset="0"/>
                <a:ea typeface="楷体_GB2312" pitchFamily="49" charset="-122"/>
                <a:sym typeface="Symbol" panose="05050102010706020507" pitchFamily="18" charset="2"/>
              </a:rPr>
              <a:t>，接收窗口</a:t>
            </a:r>
            <a:r>
              <a:rPr lang="en-US" altLang="zh-CN" sz="2000" i="1" dirty="0">
                <a:latin typeface="Verdana" panose="020B0604030504040204" pitchFamily="34" charset="0"/>
                <a:ea typeface="楷体_GB2312" pitchFamily="49" charset="-122"/>
                <a:sym typeface="Symbol" panose="05050102010706020507" pitchFamily="18" charset="2"/>
              </a:rPr>
              <a:t>W</a:t>
            </a:r>
            <a:r>
              <a:rPr lang="en-US" altLang="zh-CN" sz="2000" i="1" baseline="-25000" dirty="0">
                <a:latin typeface="Verdana" panose="020B0604030504040204" pitchFamily="34" charset="0"/>
                <a:ea typeface="楷体_GB2312" pitchFamily="49" charset="-122"/>
                <a:sym typeface="Symbol" panose="05050102010706020507" pitchFamily="18" charset="2"/>
              </a:rPr>
              <a:t>R</a:t>
            </a:r>
            <a:r>
              <a:rPr lang="en-US" altLang="zh-CN" sz="2000" dirty="0">
                <a:latin typeface="Verdana" panose="020B0604030504040204" pitchFamily="34" charset="0"/>
                <a:ea typeface="楷体_GB2312" pitchFamily="49" charset="-122"/>
                <a:sym typeface="Symbol" panose="05050102010706020507" pitchFamily="18" charset="2"/>
              </a:rPr>
              <a:t>=4</a:t>
            </a:r>
            <a:r>
              <a:rPr lang="zh-CN" altLang="en-US" sz="2000" dirty="0">
                <a:latin typeface="Verdana" panose="020B0604030504040204" pitchFamily="34" charset="0"/>
                <a:ea typeface="楷体_GB2312" pitchFamily="49" charset="-122"/>
                <a:sym typeface="Symbol" panose="05050102010706020507" pitchFamily="18" charset="2"/>
              </a:rPr>
              <a:t>。举出使协议不能正确工作的一种情况。</a:t>
            </a:r>
          </a:p>
          <a:p>
            <a:pPr marL="457200" indent="-457200" eaLnBrk="1" hangingPunct="1">
              <a:lnSpc>
                <a:spcPct val="125000"/>
              </a:lnSpc>
              <a:buClrTx/>
              <a:buSzTx/>
              <a:buNone/>
            </a:pPr>
            <a:r>
              <a:rPr lang="en-US" altLang="zh-CN" sz="2000" dirty="0">
                <a:latin typeface="Verdana" panose="020B0604030504040204" pitchFamily="34" charset="0"/>
                <a:ea typeface="楷体_GB2312" pitchFamily="49" charset="-122"/>
                <a:sym typeface="Symbol" panose="05050102010706020507" pitchFamily="18" charset="2"/>
              </a:rPr>
              <a:t>9</a:t>
            </a:r>
            <a:r>
              <a:rPr lang="zh-CN" altLang="en-US" sz="2000" dirty="0">
                <a:latin typeface="Verdana" panose="020B0604030504040204" pitchFamily="34" charset="0"/>
                <a:ea typeface="楷体_GB2312" pitchFamily="49" charset="-122"/>
                <a:sym typeface="Symbol" panose="05050102010706020507" pitchFamily="18" charset="2"/>
              </a:rPr>
              <a:t>、在连续</a:t>
            </a:r>
            <a:r>
              <a:rPr lang="en-US" altLang="zh-CN" sz="2000" dirty="0">
                <a:latin typeface="Verdana" panose="020B0604030504040204" pitchFamily="34" charset="0"/>
                <a:ea typeface="楷体_GB2312" pitchFamily="49" charset="-122"/>
                <a:sym typeface="Symbol" panose="05050102010706020507" pitchFamily="18" charset="2"/>
              </a:rPr>
              <a:t>ARQ</a:t>
            </a:r>
            <a:r>
              <a:rPr lang="zh-CN" altLang="en-US" sz="2000" dirty="0">
                <a:latin typeface="Verdana" panose="020B0604030504040204" pitchFamily="34" charset="0"/>
                <a:ea typeface="楷体_GB2312" pitchFamily="49" charset="-122"/>
                <a:sym typeface="Symbol" panose="05050102010706020507" pitchFamily="18" charset="2"/>
              </a:rPr>
              <a:t>协议中，设编号用</a:t>
            </a:r>
            <a:r>
              <a:rPr lang="en-US" altLang="zh-CN" sz="2000" dirty="0">
                <a:latin typeface="Verdana" panose="020B0604030504040204" pitchFamily="34" charset="0"/>
                <a:ea typeface="楷体_GB2312" pitchFamily="49" charset="-122"/>
                <a:sym typeface="Symbol" panose="05050102010706020507" pitchFamily="18" charset="2"/>
              </a:rPr>
              <a:t>3</a:t>
            </a:r>
            <a:r>
              <a:rPr lang="zh-CN" altLang="en-US" sz="2000" dirty="0">
                <a:latin typeface="Verdana" panose="020B0604030504040204" pitchFamily="34" charset="0"/>
                <a:ea typeface="楷体_GB2312" pitchFamily="49" charset="-122"/>
                <a:sym typeface="Symbol" panose="05050102010706020507" pitchFamily="18" charset="2"/>
              </a:rPr>
              <a:t>比特，发送窗口</a:t>
            </a:r>
            <a:r>
              <a:rPr lang="en-US" altLang="zh-CN" sz="2000" i="1" dirty="0">
                <a:latin typeface="Verdana" panose="020B0604030504040204" pitchFamily="34" charset="0"/>
                <a:ea typeface="楷体_GB2312" pitchFamily="49" charset="-122"/>
                <a:sym typeface="Symbol" panose="05050102010706020507" pitchFamily="18" charset="2"/>
              </a:rPr>
              <a:t>W</a:t>
            </a:r>
            <a:r>
              <a:rPr lang="en-US" altLang="zh-CN" sz="2000" i="1" baseline="-25000" dirty="0">
                <a:latin typeface="Verdana" panose="020B0604030504040204" pitchFamily="34" charset="0"/>
                <a:ea typeface="楷体_GB2312" pitchFamily="49" charset="-122"/>
                <a:sym typeface="Symbol" panose="05050102010706020507" pitchFamily="18" charset="2"/>
              </a:rPr>
              <a:t>T</a:t>
            </a:r>
            <a:r>
              <a:rPr lang="en-US" altLang="zh-CN" sz="2000" dirty="0">
                <a:latin typeface="Verdana" panose="020B0604030504040204" pitchFamily="34" charset="0"/>
                <a:ea typeface="楷体_GB2312" pitchFamily="49" charset="-122"/>
                <a:sym typeface="Symbol" panose="05050102010706020507" pitchFamily="18" charset="2"/>
              </a:rPr>
              <a:t>=8</a:t>
            </a:r>
            <a:r>
              <a:rPr lang="zh-CN" altLang="en-US" sz="2000" dirty="0">
                <a:latin typeface="Verdana" panose="020B0604030504040204" pitchFamily="34" charset="0"/>
                <a:ea typeface="楷体_GB2312" pitchFamily="49" charset="-122"/>
                <a:sym typeface="Symbol" panose="05050102010706020507" pitchFamily="18" charset="2"/>
              </a:rPr>
              <a:t>。试找出使协议不能正确工作的一种情况。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r>
              <a:rPr lang="en-US" altLang="zh-CN"/>
              <a:t>Computer Network</a:t>
            </a:r>
          </a:p>
        </p:txBody>
      </p:sp>
      <p:sp>
        <p:nvSpPr>
          <p:cNvPr id="10854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CC2291-74D1-40F8-9E63-B683CAD36BD8}" type="slidenum">
              <a:rPr lang="en-US" altLang="zh-CN" sz="1200">
                <a:latin typeface="Arial Black" panose="020B0A04020102020204" pitchFamily="34" charset="0"/>
              </a:rPr>
              <a:pPr>
                <a:spcBef>
                  <a:spcPct val="0"/>
                </a:spcBef>
                <a:buClrTx/>
                <a:buSzTx/>
                <a:buFontTx/>
                <a:buNone/>
              </a:pPr>
              <a:t>5</a:t>
            </a:fld>
            <a:endParaRPr lang="en-US" altLang="zh-CN" sz="1200">
              <a:latin typeface="Arial Black" panose="020B0A04020102020204" pitchFamily="34" charset="0"/>
            </a:endParaRPr>
          </a:p>
        </p:txBody>
      </p:sp>
      <p:sp>
        <p:nvSpPr>
          <p:cNvPr id="6" name="日期占位符 3"/>
          <p:cNvSpPr>
            <a:spLocks noGrp="1"/>
          </p:cNvSpPr>
          <p:nvPr>
            <p:ph type="dt" sz="quarter" idx="12"/>
          </p:nvPr>
        </p:nvSpPr>
        <p:spPr/>
        <p:txBody>
          <a:bodyPr/>
          <a:lstStyle/>
          <a:p>
            <a:pPr>
              <a:defRPr/>
            </a:pPr>
            <a:fld id="{72B47261-5E61-48EE-9CF2-E53237386CB3}" type="datetime1">
              <a:rPr lang="zh-CN" altLang="en-US"/>
              <a:pPr>
                <a:defRPr/>
              </a:pPr>
              <a:t>2024/12/23</a:t>
            </a:fld>
            <a:endParaRPr lang="en-US" altLang="zh-CN" dirty="0"/>
          </a:p>
        </p:txBody>
      </p:sp>
      <p:sp>
        <p:nvSpPr>
          <p:cNvPr id="894978" name="Rectangle 2"/>
          <p:cNvSpPr>
            <a:spLocks noChangeArrowheads="1"/>
          </p:cNvSpPr>
          <p:nvPr/>
        </p:nvSpPr>
        <p:spPr bwMode="auto">
          <a:xfrm>
            <a:off x="2208213" y="836614"/>
            <a:ext cx="7772400" cy="515937"/>
          </a:xfrm>
          <a:prstGeom prst="rect">
            <a:avLst/>
          </a:prstGeom>
          <a:noFill/>
          <a:ln>
            <a:noFill/>
          </a:ln>
          <a:effectLst/>
        </p:spPr>
        <p:txBody>
          <a:bodyPr lIns="92075" tIns="46038" rIns="92075" bIns="46038" anchor="ctr"/>
          <a:lstStyle/>
          <a:p>
            <a:pPr algn="ctr" eaLnBrk="1" hangingPunct="1">
              <a:defRPr/>
            </a:pPr>
            <a:r>
              <a:rPr lang="zh-CN" altLang="en-US" sz="3600" dirty="0">
                <a:solidFill>
                  <a:srgbClr val="0000FF"/>
                </a:solidFill>
                <a:effectLst>
                  <a:outerShdw blurRad="38100" dist="38100" dir="2700000" algn="tl">
                    <a:srgbClr val="C0C0C0"/>
                  </a:outerShdw>
                </a:effectLst>
                <a:latin typeface="Verdana" pitchFamily="34" charset="0"/>
              </a:rPr>
              <a:t>习  题</a:t>
            </a:r>
          </a:p>
        </p:txBody>
      </p:sp>
      <p:sp>
        <p:nvSpPr>
          <p:cNvPr id="108550" name="Rectangle 3"/>
          <p:cNvSpPr>
            <a:spLocks noChangeArrowheads="1"/>
          </p:cNvSpPr>
          <p:nvPr/>
        </p:nvSpPr>
        <p:spPr bwMode="auto">
          <a:xfrm>
            <a:off x="2135189" y="1484314"/>
            <a:ext cx="7845425"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buSzPct val="90000"/>
              <a:buNone/>
            </a:pPr>
            <a:r>
              <a:rPr lang="en-US" altLang="zh-CN" sz="2000" dirty="0">
                <a:solidFill>
                  <a:srgbClr val="000000"/>
                </a:solidFill>
                <a:latin typeface="Verdana" panose="020B0604030504040204" pitchFamily="34" charset="0"/>
                <a:ea typeface="楷体_GB2312" pitchFamily="49" charset="-122"/>
              </a:rPr>
              <a:t>1</a:t>
            </a:r>
            <a:r>
              <a:rPr lang="zh-CN" altLang="en-US" sz="2000" dirty="0">
                <a:solidFill>
                  <a:srgbClr val="000000"/>
                </a:solidFill>
                <a:latin typeface="Verdana" panose="020B0604030504040204" pitchFamily="34" charset="0"/>
                <a:ea typeface="楷体_GB2312" pitchFamily="49" charset="-122"/>
              </a:rPr>
              <a:t>、数据率为</a:t>
            </a:r>
            <a:r>
              <a:rPr lang="en-US" altLang="zh-CN" sz="2000" dirty="0">
                <a:solidFill>
                  <a:srgbClr val="000000"/>
                </a:solidFill>
                <a:latin typeface="Verdana" panose="020B0604030504040204" pitchFamily="34" charset="0"/>
                <a:ea typeface="楷体_GB2312" pitchFamily="49" charset="-122"/>
              </a:rPr>
              <a:t>10 Mb/s</a:t>
            </a:r>
            <a:r>
              <a:rPr lang="zh-CN" altLang="en-US" sz="2000" dirty="0">
                <a:solidFill>
                  <a:srgbClr val="000000"/>
                </a:solidFill>
                <a:latin typeface="Verdana" panose="020B0604030504040204" pitchFamily="34" charset="0"/>
                <a:ea typeface="楷体_GB2312" pitchFamily="49" charset="-122"/>
              </a:rPr>
              <a:t>的以太网码元传输速率是多少波特？（提示：采用曼彻斯特编码）</a:t>
            </a:r>
            <a:endParaRPr lang="en-US" altLang="zh-CN" sz="2000" dirty="0">
              <a:latin typeface="Verdana" panose="020B0604030504040204" pitchFamily="34" charset="0"/>
              <a:ea typeface="楷体_GB2312" pitchFamily="49" charset="-122"/>
            </a:endParaRPr>
          </a:p>
          <a:p>
            <a:pPr eaLnBrk="1" hangingPunct="1">
              <a:lnSpc>
                <a:spcPct val="125000"/>
              </a:lnSpc>
              <a:buSzPct val="90000"/>
              <a:buFont typeface="Wingdings" panose="05000000000000000000" pitchFamily="2" charset="2"/>
              <a:buNone/>
            </a:pPr>
            <a:r>
              <a:rPr lang="en-US" altLang="zh-CN" sz="2000" dirty="0">
                <a:solidFill>
                  <a:srgbClr val="000000"/>
                </a:solidFill>
                <a:latin typeface="Verdana" panose="020B0604030504040204" pitchFamily="34" charset="0"/>
                <a:ea typeface="楷体_GB2312" pitchFamily="49" charset="-122"/>
              </a:rPr>
              <a:t>2</a:t>
            </a:r>
            <a:r>
              <a:rPr lang="zh-CN" altLang="en-US" sz="2000" dirty="0">
                <a:solidFill>
                  <a:srgbClr val="000000"/>
                </a:solidFill>
                <a:latin typeface="Verdana" panose="020B0604030504040204" pitchFamily="34" charset="0"/>
                <a:ea typeface="楷体_GB2312" pitchFamily="49" charset="-122"/>
              </a:rPr>
              <a:t>、以太网上只有两个站，它们同时发送数据，产生了冲突。于是按二进制指数类型退避算法进行重传。重传次数记为</a:t>
            </a:r>
            <a:r>
              <a:rPr lang="en-US" altLang="zh-CN" sz="2000" i="1" dirty="0" err="1">
                <a:solidFill>
                  <a:srgbClr val="000000"/>
                </a:solidFill>
                <a:latin typeface="Verdana" panose="020B0604030504040204" pitchFamily="34" charset="0"/>
                <a:ea typeface="楷体_GB2312" pitchFamily="49" charset="-122"/>
              </a:rPr>
              <a:t>i</a:t>
            </a:r>
            <a:r>
              <a:rPr lang="zh-CN" altLang="en-US" sz="2000" dirty="0">
                <a:solidFill>
                  <a:srgbClr val="000000"/>
                </a:solidFill>
                <a:latin typeface="Verdana" panose="020B0604030504040204" pitchFamily="34" charset="0"/>
                <a:ea typeface="楷体_GB2312" pitchFamily="49" charset="-122"/>
              </a:rPr>
              <a:t>，</a:t>
            </a:r>
            <a:r>
              <a:rPr lang="en-US" altLang="zh-CN" sz="2000" i="1" dirty="0" err="1">
                <a:solidFill>
                  <a:srgbClr val="000000"/>
                </a:solidFill>
                <a:latin typeface="Verdana" panose="020B0604030504040204" pitchFamily="34" charset="0"/>
                <a:ea typeface="楷体_GB2312" pitchFamily="49" charset="-122"/>
              </a:rPr>
              <a:t>i</a:t>
            </a:r>
            <a:r>
              <a:rPr lang="en-US" altLang="zh-CN" sz="2000" dirty="0">
                <a:solidFill>
                  <a:srgbClr val="000000"/>
                </a:solidFill>
                <a:latin typeface="Verdana" panose="020B0604030504040204" pitchFamily="34" charset="0"/>
                <a:ea typeface="楷体_GB2312" pitchFamily="49" charset="-122"/>
              </a:rPr>
              <a:t> = 1, 2, 3, …</a:t>
            </a:r>
            <a:r>
              <a:rPr lang="zh-CN" altLang="en-US" sz="2000" dirty="0">
                <a:solidFill>
                  <a:srgbClr val="000000"/>
                </a:solidFill>
                <a:latin typeface="Verdana" panose="020B0604030504040204" pitchFamily="34" charset="0"/>
                <a:ea typeface="楷体_GB2312" pitchFamily="49" charset="-122"/>
              </a:rPr>
              <a:t>。试计算第</a:t>
            </a:r>
            <a:r>
              <a:rPr lang="en-US" altLang="zh-CN" sz="2000" dirty="0">
                <a:solidFill>
                  <a:srgbClr val="000000"/>
                </a:solidFill>
                <a:latin typeface="Verdana" panose="020B0604030504040204" pitchFamily="34" charset="0"/>
                <a:ea typeface="楷体_GB2312" pitchFamily="49" charset="-122"/>
              </a:rPr>
              <a:t>1</a:t>
            </a:r>
            <a:r>
              <a:rPr lang="zh-CN" altLang="en-US" sz="2000" dirty="0">
                <a:solidFill>
                  <a:srgbClr val="000000"/>
                </a:solidFill>
                <a:latin typeface="Verdana" panose="020B0604030504040204" pitchFamily="34" charset="0"/>
                <a:ea typeface="楷体_GB2312" pitchFamily="49" charset="-122"/>
              </a:rPr>
              <a:t>次重传失败的概率、第</a:t>
            </a:r>
            <a:r>
              <a:rPr lang="en-US" altLang="zh-CN" sz="2000" dirty="0">
                <a:solidFill>
                  <a:srgbClr val="000000"/>
                </a:solidFill>
                <a:latin typeface="Verdana" panose="020B0604030504040204" pitchFamily="34" charset="0"/>
                <a:ea typeface="楷体_GB2312" pitchFamily="49" charset="-122"/>
              </a:rPr>
              <a:t>2</a:t>
            </a:r>
            <a:r>
              <a:rPr lang="zh-CN" altLang="en-US" sz="2000" dirty="0">
                <a:solidFill>
                  <a:srgbClr val="000000"/>
                </a:solidFill>
                <a:latin typeface="Verdana" panose="020B0604030504040204" pitchFamily="34" charset="0"/>
                <a:ea typeface="楷体_GB2312" pitchFamily="49" charset="-122"/>
              </a:rPr>
              <a:t>次重传失败的概率、第</a:t>
            </a:r>
            <a:r>
              <a:rPr lang="en-US" altLang="zh-CN" sz="2000" dirty="0">
                <a:solidFill>
                  <a:srgbClr val="000000"/>
                </a:solidFill>
                <a:latin typeface="Verdana" panose="020B0604030504040204" pitchFamily="34" charset="0"/>
                <a:ea typeface="楷体_GB2312" pitchFamily="49" charset="-122"/>
              </a:rPr>
              <a:t>3</a:t>
            </a:r>
            <a:r>
              <a:rPr lang="zh-CN" altLang="en-US" sz="2000" dirty="0">
                <a:solidFill>
                  <a:srgbClr val="000000"/>
                </a:solidFill>
                <a:latin typeface="Verdana" panose="020B0604030504040204" pitchFamily="34" charset="0"/>
                <a:ea typeface="楷体_GB2312" pitchFamily="49" charset="-122"/>
              </a:rPr>
              <a:t>次重传失败的概率，以及一个站成功发送数据之前的平均重传次数 </a:t>
            </a:r>
            <a:r>
              <a:rPr lang="en-US" altLang="zh-CN" sz="2000" i="1" dirty="0">
                <a:solidFill>
                  <a:srgbClr val="000000"/>
                </a:solidFill>
                <a:latin typeface="Verdana" panose="020B0604030504040204" pitchFamily="34" charset="0"/>
                <a:ea typeface="楷体_GB2312" pitchFamily="49" charset="-122"/>
              </a:rPr>
              <a:t>I</a:t>
            </a:r>
            <a:r>
              <a:rPr lang="zh-CN" altLang="en-US" sz="2000" dirty="0">
                <a:solidFill>
                  <a:srgbClr val="000000"/>
                </a:solidFill>
                <a:latin typeface="Verdana" panose="020B0604030504040204" pitchFamily="34" charset="0"/>
                <a:ea typeface="楷体_GB2312" pitchFamily="49" charset="-122"/>
              </a:rPr>
              <a:t>。</a:t>
            </a:r>
            <a:r>
              <a:rPr lang="zh-CN" altLang="en-US" sz="2000" dirty="0">
                <a:latin typeface="Verdana" panose="020B0604030504040204" pitchFamily="34" charset="0"/>
                <a:ea typeface="楷体_GB2312" pitchFamily="49" charset="-122"/>
              </a:rPr>
              <a:t> </a:t>
            </a:r>
            <a:endParaRPr lang="en-US" altLang="zh-CN" sz="2000" dirty="0">
              <a:latin typeface="Verdana" panose="020B0604030504040204" pitchFamily="34" charset="0"/>
              <a:ea typeface="楷体_GB2312" pitchFamily="49" charset="-122"/>
            </a:endParaRPr>
          </a:p>
          <a:p>
            <a:pPr eaLnBrk="1" hangingPunct="1">
              <a:lnSpc>
                <a:spcPct val="125000"/>
              </a:lnSpc>
              <a:buSzPct val="90000"/>
              <a:buFont typeface="Wingdings" panose="05000000000000000000" pitchFamily="2" charset="2"/>
              <a:buNone/>
            </a:pPr>
            <a:r>
              <a:rPr lang="en-US" altLang="zh-CN" sz="2000" dirty="0">
                <a:solidFill>
                  <a:srgbClr val="000000"/>
                </a:solidFill>
                <a:latin typeface="Verdana" panose="020B0604030504040204" pitchFamily="34" charset="0"/>
                <a:ea typeface="楷体_GB2312" pitchFamily="49" charset="-122"/>
              </a:rPr>
              <a:t>3</a:t>
            </a:r>
            <a:r>
              <a:rPr lang="zh-CN" altLang="en-US" sz="2000" dirty="0">
                <a:solidFill>
                  <a:srgbClr val="000000"/>
                </a:solidFill>
                <a:latin typeface="Verdana" panose="020B0604030504040204" pitchFamily="34" charset="0"/>
                <a:ea typeface="楷体_GB2312" pitchFamily="49" charset="-122"/>
              </a:rPr>
              <a:t>、假定</a:t>
            </a:r>
            <a:r>
              <a:rPr lang="en-US" altLang="zh-CN" sz="2000" dirty="0">
                <a:solidFill>
                  <a:srgbClr val="000000"/>
                </a:solidFill>
                <a:latin typeface="Verdana" panose="020B0604030504040204" pitchFamily="34" charset="0"/>
                <a:ea typeface="楷体_GB2312" pitchFamily="49" charset="-122"/>
              </a:rPr>
              <a:t>1 km</a:t>
            </a:r>
            <a:r>
              <a:rPr lang="zh-CN" altLang="en-US" sz="2000" dirty="0">
                <a:solidFill>
                  <a:srgbClr val="000000"/>
                </a:solidFill>
                <a:latin typeface="Verdana" panose="020B0604030504040204" pitchFamily="34" charset="0"/>
                <a:ea typeface="楷体_GB2312" pitchFamily="49" charset="-122"/>
              </a:rPr>
              <a:t>长的</a:t>
            </a:r>
            <a:r>
              <a:rPr lang="en-US" altLang="zh-CN" sz="2000" dirty="0">
                <a:solidFill>
                  <a:srgbClr val="000000"/>
                </a:solidFill>
                <a:latin typeface="Verdana" panose="020B0604030504040204" pitchFamily="34" charset="0"/>
                <a:ea typeface="楷体_GB2312" pitchFamily="49" charset="-122"/>
              </a:rPr>
              <a:t>CSMA/CD</a:t>
            </a:r>
            <a:r>
              <a:rPr lang="zh-CN" altLang="en-US" sz="2000" dirty="0">
                <a:solidFill>
                  <a:srgbClr val="000000"/>
                </a:solidFill>
                <a:latin typeface="Verdana" panose="020B0604030504040204" pitchFamily="34" charset="0"/>
                <a:ea typeface="楷体_GB2312" pitchFamily="49" charset="-122"/>
              </a:rPr>
              <a:t>网络数据率为</a:t>
            </a:r>
            <a:r>
              <a:rPr lang="en-US" altLang="zh-CN" sz="2000" dirty="0">
                <a:solidFill>
                  <a:srgbClr val="000000"/>
                </a:solidFill>
                <a:latin typeface="Verdana" panose="020B0604030504040204" pitchFamily="34" charset="0"/>
                <a:ea typeface="楷体_GB2312" pitchFamily="49" charset="-122"/>
              </a:rPr>
              <a:t>1 Gb/s</a:t>
            </a:r>
            <a:r>
              <a:rPr lang="zh-CN" altLang="en-US" sz="2000" dirty="0">
                <a:solidFill>
                  <a:srgbClr val="000000"/>
                </a:solidFill>
                <a:latin typeface="Verdana" panose="020B0604030504040204" pitchFamily="34" charset="0"/>
                <a:ea typeface="楷体_GB2312" pitchFamily="49" charset="-122"/>
              </a:rPr>
              <a:t>。设信号在网络上的传播速率为</a:t>
            </a:r>
            <a:r>
              <a:rPr lang="en-US" altLang="zh-CN" sz="2000" dirty="0">
                <a:solidFill>
                  <a:srgbClr val="000000"/>
                </a:solidFill>
                <a:latin typeface="Verdana" panose="020B0604030504040204" pitchFamily="34" charset="0"/>
                <a:ea typeface="楷体_GB2312" pitchFamily="49" charset="-122"/>
              </a:rPr>
              <a:t>200000 km/s</a:t>
            </a:r>
            <a:r>
              <a:rPr lang="zh-CN" altLang="en-US" sz="2000" dirty="0">
                <a:solidFill>
                  <a:srgbClr val="000000"/>
                </a:solidFill>
                <a:latin typeface="Verdana" panose="020B0604030504040204" pitchFamily="34" charset="0"/>
                <a:ea typeface="楷体_GB2312" pitchFamily="49" charset="-122"/>
              </a:rPr>
              <a:t>。求能够使用此协议的最短帧长。</a:t>
            </a:r>
            <a:endParaRPr lang="en-US" altLang="zh-CN" sz="2000" dirty="0">
              <a:latin typeface="Verdana" panose="020B0604030504040204" pitchFamily="34" charset="0"/>
              <a:ea typeface="楷体_GB2312" pitchFamily="49" charset="-122"/>
            </a:endParaRPr>
          </a:p>
          <a:p>
            <a:pPr eaLnBrk="1" hangingPunct="1">
              <a:lnSpc>
                <a:spcPct val="125000"/>
              </a:lnSpc>
              <a:buSzPct val="90000"/>
              <a:buFont typeface="Wingdings" panose="05000000000000000000" pitchFamily="2" charset="2"/>
              <a:buNone/>
            </a:pPr>
            <a:r>
              <a:rPr lang="en-US" altLang="zh-CN" sz="2000" dirty="0">
                <a:latin typeface="Verdana" panose="020B0604030504040204" pitchFamily="34" charset="0"/>
                <a:ea typeface="楷体_GB2312" pitchFamily="49" charset="-122"/>
              </a:rPr>
              <a:t>4</a:t>
            </a:r>
            <a:r>
              <a:rPr lang="zh-CN" altLang="en-US" sz="2000" dirty="0">
                <a:latin typeface="Verdana" panose="020B0604030504040204" pitchFamily="34" charset="0"/>
                <a:ea typeface="楷体_GB2312" pitchFamily="49" charset="-122"/>
              </a:rPr>
              <a:t>、</a:t>
            </a:r>
            <a:r>
              <a:rPr lang="en-US" altLang="zh-CN" sz="2000" dirty="0">
                <a:latin typeface="Verdana" panose="020B0604030504040204" pitchFamily="34" charset="0"/>
                <a:ea typeface="楷体_GB2312" pitchFamily="49" charset="-122"/>
              </a:rPr>
              <a:t>10Base5</a:t>
            </a:r>
            <a:r>
              <a:rPr lang="zh-CN" altLang="en-US" sz="2000" dirty="0">
                <a:latin typeface="Verdana" panose="020B0604030504040204" pitchFamily="34" charset="0"/>
                <a:ea typeface="楷体_GB2312" pitchFamily="49" charset="-122"/>
              </a:rPr>
              <a:t>系统最大配置图（参看课件</a:t>
            </a:r>
            <a:r>
              <a:rPr lang="en-US" altLang="zh-CN" sz="2000" dirty="0">
                <a:latin typeface="Verdana" panose="020B0604030504040204" pitchFamily="34" charset="0"/>
                <a:ea typeface="楷体_GB2312" pitchFamily="49" charset="-122"/>
              </a:rPr>
              <a:t>PPT</a:t>
            </a:r>
            <a:r>
              <a:rPr lang="zh-CN" altLang="en-US" sz="2000" dirty="0">
                <a:latin typeface="Verdana" panose="020B0604030504040204" pitchFamily="34" charset="0"/>
                <a:ea typeface="楷体_GB2312" pitchFamily="49" charset="-122"/>
              </a:rPr>
              <a:t>）中，为什么最小帧长为</a:t>
            </a:r>
            <a:r>
              <a:rPr lang="en-US" altLang="zh-CN" sz="2000" dirty="0">
                <a:latin typeface="Verdana" panose="020B0604030504040204" pitchFamily="34" charset="0"/>
                <a:ea typeface="楷体_GB2312" pitchFamily="49" charset="-122"/>
              </a:rPr>
              <a:t>512bit ? </a:t>
            </a:r>
            <a:endParaRPr lang="zh-CN" altLang="en-US" sz="2000" dirty="0">
              <a:latin typeface="Verdana" panose="020B0604030504040204" pitchFamily="34" charset="0"/>
              <a:ea typeface="楷体_GB2312" pitchFamily="49" charset="-122"/>
            </a:endParaRPr>
          </a:p>
        </p:txBody>
      </p:sp>
      <p:sp>
        <p:nvSpPr>
          <p:cNvPr id="2" name="文本框 1"/>
          <p:cNvSpPr txBox="1"/>
          <p:nvPr/>
        </p:nvSpPr>
        <p:spPr>
          <a:xfrm>
            <a:off x="1703512" y="836613"/>
            <a:ext cx="2287806" cy="369332"/>
          </a:xfrm>
          <a:prstGeom prst="rect">
            <a:avLst/>
          </a:prstGeom>
          <a:noFill/>
        </p:spPr>
        <p:txBody>
          <a:bodyPr wrap="none" rtlCol="0">
            <a:spAutoFit/>
          </a:bodyPr>
          <a:lstStyle/>
          <a:p>
            <a:r>
              <a:rPr lang="zh-CN" altLang="en-US" dirty="0">
                <a:solidFill>
                  <a:srgbClr val="FF0000"/>
                </a:solidFill>
                <a:highlight>
                  <a:srgbClr val="FFFF00"/>
                </a:highlight>
              </a:rPr>
              <a:t>作业交：</a:t>
            </a:r>
            <a:r>
              <a:rPr lang="en-US" altLang="zh-CN" dirty="0">
                <a:solidFill>
                  <a:srgbClr val="FF0000"/>
                </a:solidFill>
                <a:highlight>
                  <a:srgbClr val="FFFF00"/>
                </a:highlight>
              </a:rPr>
              <a:t>1</a:t>
            </a:r>
            <a:r>
              <a:rPr lang="zh-CN" altLang="en-US" dirty="0">
                <a:solidFill>
                  <a:srgbClr val="FF0000"/>
                </a:solidFill>
                <a:highlight>
                  <a:srgbClr val="FFFF00"/>
                </a:highlight>
              </a:rPr>
              <a:t>、</a:t>
            </a:r>
            <a:r>
              <a:rPr lang="en-US" altLang="zh-CN" dirty="0">
                <a:solidFill>
                  <a:srgbClr val="FF0000"/>
                </a:solidFill>
                <a:highlight>
                  <a:srgbClr val="FFFF00"/>
                </a:highlight>
              </a:rPr>
              <a:t>2</a:t>
            </a:r>
            <a:r>
              <a:rPr lang="zh-CN" altLang="en-US" dirty="0">
                <a:solidFill>
                  <a:srgbClr val="FF0000"/>
                </a:solidFill>
                <a:highlight>
                  <a:srgbClr val="FFFF00"/>
                </a:highlight>
              </a:rPr>
              <a:t>、</a:t>
            </a:r>
            <a:r>
              <a:rPr lang="en-US" altLang="zh-CN" dirty="0">
                <a:solidFill>
                  <a:srgbClr val="FF0000"/>
                </a:solidFill>
                <a:highlight>
                  <a:srgbClr val="FFFF00"/>
                </a:highlight>
              </a:rPr>
              <a:t>8</a:t>
            </a:r>
            <a:r>
              <a:rPr lang="zh-CN" altLang="en-US" dirty="0">
                <a:solidFill>
                  <a:srgbClr val="FF0000"/>
                </a:solidFill>
                <a:highlight>
                  <a:srgbClr val="FFFF00"/>
                </a:highlight>
              </a:rPr>
              <a:t>、</a:t>
            </a:r>
            <a:r>
              <a:rPr lang="en-US" altLang="zh-CN" dirty="0">
                <a:solidFill>
                  <a:srgbClr val="FF0000"/>
                </a:solidFill>
                <a:highlight>
                  <a:srgbClr val="FFFF00"/>
                </a:highlight>
              </a:rPr>
              <a:t>9</a:t>
            </a:r>
            <a:endParaRPr lang="en-US" dirty="0">
              <a:solidFill>
                <a:srgbClr val="FF0000"/>
              </a:solidFill>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p:cNvSpPr>
            <a:spLocks noGrp="1"/>
          </p:cNvSpPr>
          <p:nvPr>
            <p:ph type="ftr" sz="quarter" idx="10"/>
          </p:nvPr>
        </p:nvSpPr>
        <p:spPr/>
        <p:txBody>
          <a:bodyPr/>
          <a:lstStyle/>
          <a:p>
            <a:pPr>
              <a:defRPr/>
            </a:pPr>
            <a:r>
              <a:rPr lang="en-US" altLang="zh-CN" dirty="0"/>
              <a:t>Computer Network</a:t>
            </a:r>
          </a:p>
        </p:txBody>
      </p:sp>
      <p:sp>
        <p:nvSpPr>
          <p:cNvPr id="10957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834B00-A0B1-471B-9F71-43D3E03817FF}" type="slidenum">
              <a:rPr lang="en-US" altLang="zh-CN" sz="1200">
                <a:latin typeface="Arial Black" panose="020B0A04020102020204" pitchFamily="34" charset="0"/>
              </a:rPr>
              <a:pPr>
                <a:spcBef>
                  <a:spcPct val="0"/>
                </a:spcBef>
                <a:buClrTx/>
                <a:buSzTx/>
                <a:buFontTx/>
                <a:buNone/>
              </a:pPr>
              <a:t>6</a:t>
            </a:fld>
            <a:endParaRPr lang="en-US" altLang="zh-CN" sz="1200">
              <a:latin typeface="Arial Black" panose="020B0A04020102020204" pitchFamily="34" charset="0"/>
            </a:endParaRPr>
          </a:p>
        </p:txBody>
      </p:sp>
      <p:sp>
        <p:nvSpPr>
          <p:cNvPr id="5" name="日期占位符 3"/>
          <p:cNvSpPr>
            <a:spLocks noGrp="1"/>
          </p:cNvSpPr>
          <p:nvPr>
            <p:ph type="dt" sz="quarter" idx="12"/>
          </p:nvPr>
        </p:nvSpPr>
        <p:spPr/>
        <p:txBody>
          <a:bodyPr/>
          <a:lstStyle/>
          <a:p>
            <a:pPr>
              <a:defRPr/>
            </a:pPr>
            <a:fld id="{623D4F65-3473-43E9-9280-C45F117AA909}" type="datetime1">
              <a:rPr lang="zh-CN" altLang="en-US"/>
              <a:pPr>
                <a:defRPr/>
              </a:pPr>
              <a:t>2024/12/23</a:t>
            </a:fld>
            <a:endParaRPr lang="en-US" altLang="zh-CN"/>
          </a:p>
        </p:txBody>
      </p:sp>
      <p:sp>
        <p:nvSpPr>
          <p:cNvPr id="109573" name="Rectangle 4"/>
          <p:cNvSpPr>
            <a:spLocks noChangeArrowheads="1"/>
          </p:cNvSpPr>
          <p:nvPr/>
        </p:nvSpPr>
        <p:spPr bwMode="auto">
          <a:xfrm>
            <a:off x="2135189" y="880741"/>
            <a:ext cx="7920037" cy="51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5000"/>
              </a:lnSpc>
              <a:spcBef>
                <a:spcPts val="300"/>
              </a:spcBef>
              <a:buClrTx/>
              <a:buSzTx/>
              <a:buNone/>
            </a:pPr>
            <a:r>
              <a:rPr lang="en-US" altLang="zh-CN" sz="2000" dirty="0">
                <a:ea typeface="楷体_GB2312" pitchFamily="49" charset="-122"/>
              </a:rPr>
              <a:t>5</a:t>
            </a:r>
            <a:r>
              <a:rPr lang="zh-CN" altLang="en-US" sz="2000" dirty="0">
                <a:ea typeface="楷体_GB2312" pitchFamily="49" charset="-122"/>
              </a:rPr>
              <a:t>、一座</a:t>
            </a:r>
            <a:r>
              <a:rPr lang="en-US" altLang="zh-CN" sz="2000" dirty="0">
                <a:ea typeface="楷体_GB2312" pitchFamily="49" charset="-122"/>
              </a:rPr>
              <a:t>7</a:t>
            </a:r>
            <a:r>
              <a:rPr lang="zh-CN" altLang="en-US" sz="2000" dirty="0">
                <a:ea typeface="楷体_GB2312" pitchFamily="49" charset="-122"/>
              </a:rPr>
              <a:t>层办公楼的每层都有</a:t>
            </a:r>
            <a:r>
              <a:rPr lang="en-US" altLang="zh-CN" sz="2000" dirty="0">
                <a:ea typeface="楷体_GB2312" pitchFamily="49" charset="-122"/>
              </a:rPr>
              <a:t>15</a:t>
            </a:r>
            <a:r>
              <a:rPr lang="zh-CN" altLang="en-US" sz="2000" dirty="0">
                <a:ea typeface="楷体_GB2312" pitchFamily="49" charset="-122"/>
              </a:rPr>
              <a:t>个相互领接的办公室，在各办公室的前墙上均有一终端插座，这些终端插座在垂直的平面上形成一个矩形格栅，插座间垂直和水平间隔都是</a:t>
            </a:r>
            <a:r>
              <a:rPr lang="en-US" altLang="zh-CN" sz="2000" dirty="0">
                <a:ea typeface="楷体_GB2312" pitchFamily="49" charset="-122"/>
              </a:rPr>
              <a:t>4</a:t>
            </a:r>
            <a:r>
              <a:rPr lang="zh-CN" altLang="en-US" sz="2000" dirty="0">
                <a:ea typeface="楷体_GB2312" pitchFamily="49" charset="-122"/>
              </a:rPr>
              <a:t>米。假定在任一对插座之间</a:t>
            </a:r>
            <a:r>
              <a:rPr lang="en-US" altLang="zh-CN" sz="2000" dirty="0">
                <a:ea typeface="楷体_GB2312" pitchFamily="49" charset="-122"/>
              </a:rPr>
              <a:t>(</a:t>
            </a:r>
            <a:r>
              <a:rPr lang="zh-CN" altLang="en-US" sz="2000" dirty="0">
                <a:ea typeface="楷体_GB2312" pitchFamily="49" charset="-122"/>
              </a:rPr>
              <a:t>垂直方向、水平方向或对角线</a:t>
            </a:r>
            <a:r>
              <a:rPr lang="en-US" altLang="zh-CN" sz="2000" dirty="0">
                <a:ea typeface="楷体_GB2312" pitchFamily="49" charset="-122"/>
              </a:rPr>
              <a:t>)</a:t>
            </a:r>
            <a:r>
              <a:rPr lang="zh-CN" altLang="en-US" sz="2000" dirty="0">
                <a:ea typeface="楷体_GB2312" pitchFamily="49" charset="-122"/>
              </a:rPr>
              <a:t>都可以连一条直的电缆，那么采用：</a:t>
            </a:r>
          </a:p>
          <a:p>
            <a:pPr>
              <a:lnSpc>
                <a:spcPct val="125000"/>
              </a:lnSpc>
              <a:spcBef>
                <a:spcPts val="300"/>
              </a:spcBef>
              <a:buClrTx/>
              <a:buSzTx/>
              <a:buNone/>
            </a:pPr>
            <a:r>
              <a:rPr lang="zh-CN" altLang="en-US" sz="2000" dirty="0">
                <a:ea typeface="楷体_GB2312" pitchFamily="49" charset="-122"/>
              </a:rPr>
              <a:t> </a:t>
            </a:r>
            <a:r>
              <a:rPr lang="en-US" altLang="zh-CN" sz="2000" dirty="0">
                <a:solidFill>
                  <a:srgbClr val="FF0000"/>
                </a:solidFill>
                <a:ea typeface="楷体_GB2312" pitchFamily="49" charset="-122"/>
              </a:rPr>
              <a:t>a</a:t>
            </a:r>
            <a:r>
              <a:rPr lang="zh-CN" altLang="en-US" sz="2000" dirty="0">
                <a:solidFill>
                  <a:srgbClr val="FF0000"/>
                </a:solidFill>
                <a:ea typeface="楷体_GB2312" pitchFamily="49" charset="-122"/>
              </a:rPr>
              <a:t>、</a:t>
            </a:r>
            <a:r>
              <a:rPr lang="zh-CN" altLang="en-US" sz="2000" dirty="0">
                <a:ea typeface="楷体_GB2312" pitchFamily="49" charset="-122"/>
              </a:rPr>
              <a:t>中央有一个路由器的星型配置；</a:t>
            </a:r>
            <a:r>
              <a:rPr lang="en-US" altLang="zh-CN" sz="2000" dirty="0">
                <a:solidFill>
                  <a:srgbClr val="FF0000"/>
                </a:solidFill>
                <a:ea typeface="楷体_GB2312" pitchFamily="49" charset="-122"/>
              </a:rPr>
              <a:t>b</a:t>
            </a:r>
            <a:r>
              <a:rPr lang="zh-CN" altLang="en-US" sz="2000" dirty="0">
                <a:solidFill>
                  <a:srgbClr val="FF0000"/>
                </a:solidFill>
                <a:ea typeface="楷体_GB2312" pitchFamily="49" charset="-122"/>
              </a:rPr>
              <a:t>、</a:t>
            </a:r>
            <a:r>
              <a:rPr lang="zh-CN" altLang="en-US" sz="2000" dirty="0">
                <a:ea typeface="楷体_GB2312" pitchFamily="49" charset="-122"/>
              </a:rPr>
              <a:t>一个</a:t>
            </a:r>
            <a:r>
              <a:rPr lang="en-US" altLang="zh-CN" sz="2000" dirty="0">
                <a:ea typeface="楷体_GB2312" pitchFamily="49" charset="-122"/>
              </a:rPr>
              <a:t>802.3LAN</a:t>
            </a:r>
            <a:r>
              <a:rPr lang="zh-CN" altLang="en-US" sz="2000" dirty="0">
                <a:ea typeface="楷体_GB2312" pitchFamily="49" charset="-122"/>
              </a:rPr>
              <a:t>；</a:t>
            </a:r>
            <a:r>
              <a:rPr lang="en-US" altLang="zh-CN" sz="2000" dirty="0">
                <a:solidFill>
                  <a:srgbClr val="FF0000"/>
                </a:solidFill>
                <a:ea typeface="楷体_GB2312" pitchFamily="49" charset="-122"/>
              </a:rPr>
              <a:t>c</a:t>
            </a:r>
            <a:r>
              <a:rPr lang="zh-CN" altLang="en-US" sz="2000" dirty="0">
                <a:solidFill>
                  <a:srgbClr val="FF0000"/>
                </a:solidFill>
                <a:ea typeface="楷体_GB2312" pitchFamily="49" charset="-122"/>
              </a:rPr>
              <a:t>、</a:t>
            </a:r>
            <a:r>
              <a:rPr lang="zh-CN" altLang="en-US" sz="2000" dirty="0">
                <a:ea typeface="楷体_GB2312" pitchFamily="49" charset="-122"/>
              </a:rPr>
              <a:t>环网</a:t>
            </a:r>
            <a:endParaRPr lang="en-US" altLang="zh-CN" sz="2000" dirty="0">
              <a:ea typeface="楷体_GB2312" pitchFamily="49" charset="-122"/>
            </a:endParaRPr>
          </a:p>
          <a:p>
            <a:pPr>
              <a:lnSpc>
                <a:spcPct val="125000"/>
              </a:lnSpc>
              <a:spcBef>
                <a:spcPts val="300"/>
              </a:spcBef>
              <a:buClrTx/>
              <a:buSzTx/>
              <a:buNone/>
            </a:pPr>
            <a:r>
              <a:rPr lang="en-US" altLang="zh-CN" sz="2000" dirty="0">
                <a:ea typeface="楷体_GB2312" pitchFamily="49" charset="-122"/>
              </a:rPr>
              <a:t> </a:t>
            </a:r>
            <a:r>
              <a:rPr lang="zh-CN" altLang="en-US" sz="2000" dirty="0">
                <a:ea typeface="楷体_GB2312" pitchFamily="49" charset="-122"/>
              </a:rPr>
              <a:t>连接所有的插座各需多少米电缆？ </a:t>
            </a:r>
            <a:r>
              <a:rPr lang="en-US" altLang="zh-CN" sz="2000" dirty="0">
                <a:solidFill>
                  <a:srgbClr val="FF0000"/>
                </a:solidFill>
                <a:ea typeface="楷体_GB2312" pitchFamily="49" charset="-122"/>
              </a:rPr>
              <a:t>4-03</a:t>
            </a:r>
          </a:p>
          <a:p>
            <a:pPr>
              <a:lnSpc>
                <a:spcPct val="125000"/>
              </a:lnSpc>
              <a:spcBef>
                <a:spcPts val="300"/>
              </a:spcBef>
              <a:buClrTx/>
              <a:buSzTx/>
              <a:buNone/>
            </a:pPr>
            <a:r>
              <a:rPr lang="en-US" altLang="zh-CN" sz="2000" dirty="0">
                <a:ea typeface="楷体_GB2312" pitchFamily="49" charset="-122"/>
              </a:rPr>
              <a:t>6</a:t>
            </a:r>
            <a:r>
              <a:rPr lang="zh-CN" altLang="en-US" sz="2000" dirty="0">
                <a:ea typeface="楷体_GB2312" pitchFamily="49" charset="-122"/>
              </a:rPr>
              <a:t>、有</a:t>
            </a:r>
            <a:r>
              <a:rPr lang="en-US" altLang="zh-CN" sz="2000" dirty="0">
                <a:ea typeface="楷体_GB2312" pitchFamily="49" charset="-122"/>
              </a:rPr>
              <a:t>3</a:t>
            </a:r>
            <a:r>
              <a:rPr lang="zh-CN" altLang="en-US" sz="2000" dirty="0">
                <a:ea typeface="楷体_GB2312" pitchFamily="49" charset="-122"/>
              </a:rPr>
              <a:t>个以太网段，经两个透明桥接器（</a:t>
            </a:r>
            <a:r>
              <a:rPr lang="en-US" altLang="zh-CN" sz="2000" dirty="0">
                <a:ea typeface="楷体_GB2312" pitchFamily="49" charset="-122"/>
              </a:rPr>
              <a:t>STP</a:t>
            </a:r>
            <a:r>
              <a:rPr lang="zh-CN" altLang="en-US" sz="2000" dirty="0">
                <a:ea typeface="楷体_GB2312" pitchFamily="49" charset="-122"/>
              </a:rPr>
              <a:t>默认打开）连接成一个线型网络。有一天新来的管理员注意到网络的两个端头没有连接，随即订购了一个新的透明桥接器，把两个敞开的头都连到桥上，形成了一个闭和环。这样做之后会发生什么现象？</a:t>
            </a:r>
          </a:p>
          <a:p>
            <a:pPr>
              <a:lnSpc>
                <a:spcPct val="125000"/>
              </a:lnSpc>
              <a:spcBef>
                <a:spcPts val="300"/>
              </a:spcBef>
              <a:buClrTx/>
              <a:buSzTx/>
              <a:buNone/>
            </a:pPr>
            <a:r>
              <a:rPr lang="en-US" altLang="zh-CN" sz="2000" dirty="0">
                <a:ea typeface="楷体_GB2312" pitchFamily="49" charset="-122"/>
              </a:rPr>
              <a:t>7</a:t>
            </a:r>
            <a:r>
              <a:rPr lang="zh-CN" altLang="en-US" sz="2000" dirty="0">
                <a:ea typeface="楷体_GB2312" pitchFamily="49" charset="-122"/>
              </a:rPr>
              <a:t>、设想有</a:t>
            </a:r>
            <a:r>
              <a:rPr lang="en-US" altLang="zh-CN" sz="2000" dirty="0">
                <a:ea typeface="楷体_GB2312" pitchFamily="49" charset="-122"/>
              </a:rPr>
              <a:t>2</a:t>
            </a:r>
            <a:r>
              <a:rPr lang="zh-CN" altLang="en-US" sz="2000" dirty="0">
                <a:ea typeface="楷体_GB2312" pitchFamily="49" charset="-122"/>
              </a:rPr>
              <a:t>个</a:t>
            </a:r>
            <a:r>
              <a:rPr lang="en-US" altLang="zh-CN" sz="2000" dirty="0">
                <a:ea typeface="楷体_GB2312" pitchFamily="49" charset="-122"/>
              </a:rPr>
              <a:t>LAN</a:t>
            </a:r>
            <a:r>
              <a:rPr lang="zh-CN" altLang="en-US" sz="2000" dirty="0">
                <a:ea typeface="楷体_GB2312" pitchFamily="49" charset="-122"/>
              </a:rPr>
              <a:t>网桥，都连着一对</a:t>
            </a:r>
            <a:r>
              <a:rPr lang="en-US" altLang="zh-CN" sz="2000" dirty="0">
                <a:ea typeface="楷体_GB2312" pitchFamily="49" charset="-122"/>
              </a:rPr>
              <a:t>802.3</a:t>
            </a:r>
            <a:r>
              <a:rPr lang="zh-CN" altLang="en-US" sz="2000" dirty="0">
                <a:ea typeface="楷体_GB2312" pitchFamily="49" charset="-122"/>
              </a:rPr>
              <a:t>网络，第一个网桥每秒收到</a:t>
            </a:r>
            <a:r>
              <a:rPr lang="en-US" altLang="zh-CN" sz="2000" dirty="0">
                <a:ea typeface="楷体_GB2312" pitchFamily="49" charset="-122"/>
              </a:rPr>
              <a:t>1000</a:t>
            </a:r>
            <a:r>
              <a:rPr lang="zh-CN" altLang="en-US" sz="2000" dirty="0">
                <a:ea typeface="楷体_GB2312" pitchFamily="49" charset="-122"/>
              </a:rPr>
              <a:t>个要转发的</a:t>
            </a:r>
            <a:r>
              <a:rPr lang="en-US" altLang="zh-CN" sz="2000" dirty="0">
                <a:ea typeface="楷体_GB2312" pitchFamily="49" charset="-122"/>
              </a:rPr>
              <a:t>512</a:t>
            </a:r>
            <a:r>
              <a:rPr lang="zh-CN" altLang="en-US" sz="2000" dirty="0">
                <a:ea typeface="楷体_GB2312" pitchFamily="49" charset="-122"/>
              </a:rPr>
              <a:t>字节的帧，第</a:t>
            </a:r>
            <a:r>
              <a:rPr lang="en-US" altLang="zh-CN" sz="2000" dirty="0">
                <a:ea typeface="楷体_GB2312" pitchFamily="49" charset="-122"/>
              </a:rPr>
              <a:t>2</a:t>
            </a:r>
            <a:r>
              <a:rPr lang="zh-CN" altLang="en-US" sz="2000" dirty="0">
                <a:ea typeface="楷体_GB2312" pitchFamily="49" charset="-122"/>
              </a:rPr>
              <a:t>个网桥每秒收到</a:t>
            </a:r>
            <a:r>
              <a:rPr lang="en-US" altLang="zh-CN" sz="2000" dirty="0">
                <a:ea typeface="楷体_GB2312" pitchFamily="49" charset="-122"/>
              </a:rPr>
              <a:t>200</a:t>
            </a:r>
            <a:r>
              <a:rPr lang="zh-CN" altLang="en-US" sz="2000" dirty="0">
                <a:ea typeface="楷体_GB2312" pitchFamily="49" charset="-122"/>
              </a:rPr>
              <a:t>个要转发的</a:t>
            </a:r>
            <a:r>
              <a:rPr lang="en-US" altLang="zh-CN" sz="2000" dirty="0">
                <a:ea typeface="楷体_GB2312" pitchFamily="49" charset="-122"/>
              </a:rPr>
              <a:t>2560</a:t>
            </a:r>
            <a:r>
              <a:rPr lang="zh-CN" altLang="en-US" sz="2000" dirty="0">
                <a:ea typeface="楷体_GB2312" pitchFamily="49" charset="-122"/>
              </a:rPr>
              <a:t>字节的帧，哪个网桥需要更快的</a:t>
            </a:r>
            <a:r>
              <a:rPr lang="en-US" altLang="zh-CN" sz="2000" dirty="0">
                <a:ea typeface="楷体_GB2312" pitchFamily="49" charset="-122"/>
              </a:rPr>
              <a:t>CPU</a:t>
            </a:r>
            <a:r>
              <a:rPr lang="zh-CN" altLang="en-US" sz="2000" dirty="0">
                <a:ea typeface="楷体_GB2312" pitchFamily="49" charset="-122"/>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a:t>Computer Network</a:t>
            </a:r>
          </a:p>
        </p:txBody>
      </p:sp>
      <p:sp>
        <p:nvSpPr>
          <p:cNvPr id="11059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C35930-7A45-456B-937F-D88F1F2B8484}" type="slidenum">
              <a:rPr lang="en-US" altLang="zh-CN" sz="1200">
                <a:latin typeface="Arial Black" panose="020B0A04020102020204" pitchFamily="34" charset="0"/>
              </a:rPr>
              <a:pPr>
                <a:spcBef>
                  <a:spcPct val="0"/>
                </a:spcBef>
                <a:buClrTx/>
                <a:buSzTx/>
                <a:buFontTx/>
                <a:buNone/>
              </a:pPr>
              <a:t>7</a:t>
            </a:fld>
            <a:endParaRPr lang="en-US" altLang="zh-CN" sz="1200">
              <a:latin typeface="Arial Black" panose="020B0A04020102020204" pitchFamily="34" charset="0"/>
            </a:endParaRPr>
          </a:p>
        </p:txBody>
      </p:sp>
      <p:sp>
        <p:nvSpPr>
          <p:cNvPr id="4" name="日期占位符 3"/>
          <p:cNvSpPr>
            <a:spLocks noGrp="1"/>
          </p:cNvSpPr>
          <p:nvPr>
            <p:ph type="dt" sz="quarter" idx="12"/>
          </p:nvPr>
        </p:nvSpPr>
        <p:spPr/>
        <p:txBody>
          <a:bodyPr/>
          <a:lstStyle/>
          <a:p>
            <a:pPr>
              <a:defRPr/>
            </a:pPr>
            <a:fld id="{AFA6053B-3606-483C-BE4F-44223FDB060A}" type="datetime1">
              <a:rPr lang="zh-CN" altLang="en-US" smtClean="0"/>
              <a:pPr>
                <a:defRPr/>
              </a:pPr>
              <a:t>2024/12/23</a:t>
            </a:fld>
            <a:endParaRPr lang="en-US" altLang="zh-CN"/>
          </a:p>
        </p:txBody>
      </p:sp>
      <p:sp>
        <p:nvSpPr>
          <p:cNvPr id="109573" name="Rectangle 55"/>
          <p:cNvSpPr>
            <a:spLocks noChangeArrowheads="1"/>
          </p:cNvSpPr>
          <p:nvPr/>
        </p:nvSpPr>
        <p:spPr bwMode="auto">
          <a:xfrm>
            <a:off x="2165350" y="792164"/>
            <a:ext cx="7459042" cy="2955925"/>
          </a:xfrm>
          <a:prstGeom prst="rect">
            <a:avLst/>
          </a:prstGeom>
          <a:noFill/>
          <a:ln>
            <a:noFill/>
          </a:ln>
          <a:effectLst/>
        </p:spPr>
        <p:txBody>
          <a:bodyPr wrap="square" lIns="0" tIns="0" rIns="0" bIns="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SzTx/>
              <a:buFontTx/>
              <a:buNone/>
              <a:defRPr/>
            </a:pPr>
            <a:r>
              <a:rPr lang="en-US" altLang="zh-CN" sz="2000" dirty="0">
                <a:solidFill>
                  <a:srgbClr val="FF0000"/>
                </a:solidFill>
                <a:effectLst>
                  <a:outerShdw blurRad="38100" dist="38100" dir="2700000" algn="tl">
                    <a:srgbClr val="000000">
                      <a:alpha val="43137"/>
                    </a:srgbClr>
                  </a:outerShdw>
                </a:effectLst>
                <a:latin typeface="Verdana" panose="020B0604030504040204" pitchFamily="34" charset="0"/>
                <a:ea typeface="楷体_GB2312" pitchFamily="49" charset="-122"/>
                <a:cs typeface="Times New Roman" panose="02020603050405020304" pitchFamily="18" charset="0"/>
              </a:rPr>
              <a:t>8</a:t>
            </a:r>
            <a:r>
              <a:rPr lang="zh-CN" altLang="en-US" sz="2000" dirty="0">
                <a:solidFill>
                  <a:srgbClr val="FF0000"/>
                </a:solidFill>
                <a:effectLst>
                  <a:outerShdw blurRad="38100" dist="38100" dir="2700000" algn="tl">
                    <a:srgbClr val="000000">
                      <a:alpha val="43137"/>
                    </a:srgbClr>
                  </a:outerShdw>
                </a:effectLst>
                <a:latin typeface="Verdana" panose="020B0604030504040204" pitchFamily="34" charset="0"/>
                <a:ea typeface="楷体_GB2312" pitchFamily="49" charset="-122"/>
                <a:cs typeface="Times New Roman" panose="02020603050405020304" pitchFamily="18" charset="0"/>
              </a:rPr>
              <a:t>、</a:t>
            </a:r>
            <a:r>
              <a:rPr lang="zh-CN" altLang="en-US" sz="2000" dirty="0">
                <a:latin typeface="Verdana" panose="020B0604030504040204" pitchFamily="34" charset="0"/>
                <a:ea typeface="楷体_GB2312" pitchFamily="49" charset="-122"/>
                <a:cs typeface="Times New Roman" panose="02020603050405020304" pitchFamily="18" charset="0"/>
              </a:rPr>
              <a:t>假若</a:t>
            </a:r>
            <a:r>
              <a:rPr lang="en-US" altLang="zh-CN" sz="2000" dirty="0">
                <a:latin typeface="Verdana" panose="020B0604030504040204" pitchFamily="34" charset="0"/>
                <a:ea typeface="楷体_GB2312" pitchFamily="49" charset="-122"/>
                <a:cs typeface="Times New Roman" panose="02020603050405020304" pitchFamily="18" charset="0"/>
              </a:rPr>
              <a:t>10M bps</a:t>
            </a:r>
            <a:r>
              <a:rPr lang="zh-CN" altLang="en-US" sz="2000" dirty="0">
                <a:latin typeface="Verdana" panose="020B0604030504040204" pitchFamily="34" charset="0"/>
                <a:ea typeface="楷体_GB2312" pitchFamily="49" charset="-122"/>
                <a:cs typeface="Times New Roman" panose="02020603050405020304" pitchFamily="18" charset="0"/>
              </a:rPr>
              <a:t>以太网采用如图所示的方式联网，通过</a:t>
            </a:r>
            <a:r>
              <a:rPr lang="en-US" altLang="zh-CN" sz="2000" dirty="0">
                <a:latin typeface="Verdana" panose="020B0604030504040204" pitchFamily="34" charset="0"/>
                <a:ea typeface="楷体_GB2312" pitchFamily="49" charset="-122"/>
                <a:cs typeface="Times New Roman" panose="02020603050405020304" pitchFamily="18" charset="0"/>
              </a:rPr>
              <a:t>4</a:t>
            </a:r>
            <a:r>
              <a:rPr lang="zh-CN" altLang="en-US" sz="2000" dirty="0">
                <a:latin typeface="Verdana" panose="020B0604030504040204" pitchFamily="34" charset="0"/>
                <a:ea typeface="楷体_GB2312" pitchFamily="49" charset="-122"/>
                <a:cs typeface="Times New Roman" panose="02020603050405020304" pitchFamily="18" charset="0"/>
              </a:rPr>
              <a:t>个中继器连接</a:t>
            </a:r>
            <a:r>
              <a:rPr lang="en-US" altLang="zh-CN" sz="2000" dirty="0">
                <a:latin typeface="Verdana" panose="020B0604030504040204" pitchFamily="34" charset="0"/>
                <a:ea typeface="楷体_GB2312" pitchFamily="49" charset="-122"/>
                <a:cs typeface="Times New Roman" panose="02020603050405020304" pitchFamily="18" charset="0"/>
              </a:rPr>
              <a:t>5</a:t>
            </a:r>
            <a:r>
              <a:rPr lang="zh-CN" altLang="en-US" sz="2000" dirty="0">
                <a:latin typeface="Verdana" panose="020B0604030504040204" pitchFamily="34" charset="0"/>
                <a:ea typeface="楷体_GB2312" pitchFamily="49" charset="-122"/>
                <a:cs typeface="Times New Roman" panose="02020603050405020304" pitchFamily="18" charset="0"/>
              </a:rPr>
              <a:t>个网段。假设电信号在电缆上的传播速度为</a:t>
            </a:r>
            <a:r>
              <a:rPr lang="en-US" altLang="zh-CN" sz="2000" dirty="0">
                <a:latin typeface="Verdana" panose="020B0604030504040204" pitchFamily="34" charset="0"/>
                <a:ea typeface="楷体_GB2312" pitchFamily="49" charset="-122"/>
                <a:cs typeface="Times New Roman" panose="02020603050405020304" pitchFamily="18" charset="0"/>
              </a:rPr>
              <a:t>21</a:t>
            </a:r>
            <a:r>
              <a:rPr lang="zh-CN" altLang="en-US" sz="2000" dirty="0">
                <a:latin typeface="Verdana" panose="020B0604030504040204" pitchFamily="34" charset="0"/>
                <a:ea typeface="楷体_GB2312" pitchFamily="49" charset="-122"/>
                <a:cs typeface="Times New Roman" panose="02020603050405020304" pitchFamily="18" charset="0"/>
              </a:rPr>
              <a:t>万公里</a:t>
            </a:r>
            <a:r>
              <a:rPr lang="en-US" altLang="zh-CN" sz="2000" dirty="0">
                <a:latin typeface="Verdana" panose="020B0604030504040204" pitchFamily="34" charset="0"/>
                <a:ea typeface="楷体_GB2312" pitchFamily="49" charset="-122"/>
                <a:cs typeface="Times New Roman" panose="02020603050405020304" pitchFamily="18" charset="0"/>
              </a:rPr>
              <a:t>/</a:t>
            </a:r>
            <a:r>
              <a:rPr lang="zh-CN" altLang="en-US" sz="2000" dirty="0">
                <a:latin typeface="Verdana" panose="020B0604030504040204" pitchFamily="34" charset="0"/>
                <a:ea typeface="楷体_GB2312" pitchFamily="49" charset="-122"/>
                <a:cs typeface="Times New Roman" panose="02020603050405020304" pitchFamily="18" charset="0"/>
              </a:rPr>
              <a:t>秒，设转发器的时延为</a:t>
            </a:r>
            <a:r>
              <a:rPr lang="en-US" altLang="zh-CN" sz="2000" dirty="0" err="1">
                <a:latin typeface="Verdana" panose="020B0604030504040204" pitchFamily="34" charset="0"/>
                <a:ea typeface="楷体_GB2312" pitchFamily="49" charset="-122"/>
                <a:cs typeface="Times New Roman" panose="02020603050405020304" pitchFamily="18" charset="0"/>
              </a:rPr>
              <a:t>t</a:t>
            </a:r>
            <a:r>
              <a:rPr lang="en-US" altLang="zh-CN" sz="2000" baseline="-25000" dirty="0" err="1">
                <a:latin typeface="Verdana" panose="020B0604030504040204" pitchFamily="34" charset="0"/>
                <a:ea typeface="楷体_GB2312" pitchFamily="49" charset="-122"/>
                <a:cs typeface="Times New Roman" panose="02020603050405020304" pitchFamily="18" charset="0"/>
              </a:rPr>
              <a:t>R</a:t>
            </a:r>
            <a:r>
              <a:rPr lang="en-US" altLang="zh-CN" sz="2000" dirty="0">
                <a:latin typeface="Verdana" panose="020B0604030504040204" pitchFamily="34" charset="0"/>
                <a:ea typeface="楷体_GB2312" pitchFamily="49" charset="-122"/>
                <a:cs typeface="Times New Roman" panose="02020603050405020304" pitchFamily="18" charset="0"/>
              </a:rPr>
              <a:t> =2μS</a:t>
            </a:r>
            <a:r>
              <a:rPr lang="zh-CN" altLang="en-US" sz="2000" dirty="0">
                <a:latin typeface="Verdana" panose="020B0604030504040204" pitchFamily="34" charset="0"/>
                <a:ea typeface="楷体_GB2312" pitchFamily="49" charset="-122"/>
                <a:cs typeface="Times New Roman" panose="02020603050405020304" pitchFamily="18" charset="0"/>
              </a:rPr>
              <a:t>。每个同轴电缆网段的长度均为</a:t>
            </a:r>
            <a:r>
              <a:rPr lang="en-US" altLang="zh-CN" sz="2000" dirty="0">
                <a:latin typeface="Verdana" panose="020B0604030504040204" pitchFamily="34" charset="0"/>
                <a:ea typeface="楷体_GB2312" pitchFamily="49" charset="-122"/>
                <a:cs typeface="Times New Roman" panose="02020603050405020304" pitchFamily="18" charset="0"/>
              </a:rPr>
              <a:t>500</a:t>
            </a:r>
            <a:r>
              <a:rPr lang="zh-CN" altLang="en-US" sz="2000" dirty="0">
                <a:latin typeface="Verdana" panose="020B0604030504040204" pitchFamily="34" charset="0"/>
                <a:ea typeface="楷体_GB2312" pitchFamily="49" charset="-122"/>
                <a:cs typeface="Times New Roman" panose="02020603050405020304" pitchFamily="18" charset="0"/>
              </a:rPr>
              <a:t>米，连接同轴电缆与主机或转发器的收发器电缆的长度均为</a:t>
            </a:r>
            <a:r>
              <a:rPr lang="en-US" altLang="zh-CN" sz="2000" dirty="0">
                <a:latin typeface="Verdana" panose="020B0604030504040204" pitchFamily="34" charset="0"/>
                <a:ea typeface="楷体_GB2312" pitchFamily="49" charset="-122"/>
                <a:cs typeface="Times New Roman" panose="02020603050405020304" pitchFamily="18" charset="0"/>
              </a:rPr>
              <a:t>50</a:t>
            </a:r>
            <a:r>
              <a:rPr lang="zh-CN" altLang="en-US" sz="2000" dirty="0">
                <a:latin typeface="Verdana" panose="020B0604030504040204" pitchFamily="34" charset="0"/>
                <a:ea typeface="楷体_GB2312" pitchFamily="49" charset="-122"/>
                <a:cs typeface="Times New Roman" panose="02020603050405020304" pitchFamily="18" charset="0"/>
              </a:rPr>
              <a:t>米。请计算</a:t>
            </a:r>
            <a:r>
              <a:rPr lang="en-US" altLang="zh-CN" sz="2000" dirty="0">
                <a:latin typeface="Verdana" panose="020B0604030504040204" pitchFamily="34" charset="0"/>
                <a:ea typeface="楷体_GB2312" pitchFamily="49" charset="-122"/>
                <a:cs typeface="Times New Roman" panose="02020603050405020304" pitchFamily="18" charset="0"/>
              </a:rPr>
              <a:t>A</a:t>
            </a:r>
            <a:r>
              <a:rPr lang="zh-CN" altLang="en-US" sz="2000" dirty="0">
                <a:latin typeface="Verdana" panose="020B0604030504040204" pitchFamily="34" charset="0"/>
                <a:ea typeface="楷体_GB2312" pitchFamily="49" charset="-122"/>
                <a:cs typeface="Times New Roman" panose="02020603050405020304" pitchFamily="18" charset="0"/>
              </a:rPr>
              <a:t>与</a:t>
            </a:r>
            <a:r>
              <a:rPr lang="en-US" altLang="zh-CN" sz="2000" dirty="0">
                <a:latin typeface="Verdana" panose="020B0604030504040204" pitchFamily="34" charset="0"/>
                <a:ea typeface="楷体_GB2312" pitchFamily="49" charset="-122"/>
                <a:cs typeface="Times New Roman" panose="02020603050405020304" pitchFamily="18" charset="0"/>
              </a:rPr>
              <a:t>B</a:t>
            </a:r>
            <a:r>
              <a:rPr lang="zh-CN" altLang="en-US" sz="2000" dirty="0">
                <a:latin typeface="Verdana" panose="020B0604030504040204" pitchFamily="34" charset="0"/>
                <a:ea typeface="楷体_GB2312" pitchFamily="49" charset="-122"/>
                <a:cs typeface="Times New Roman" panose="02020603050405020304" pitchFamily="18" charset="0"/>
              </a:rPr>
              <a:t>之间通信时的：</a:t>
            </a:r>
            <a:endParaRPr lang="zh-CN" altLang="en-US" sz="2000" dirty="0">
              <a:ea typeface="楷体_GB2312" pitchFamily="49" charset="-122"/>
              <a:cs typeface="Times New Roman" panose="02020603050405020304" pitchFamily="18" charset="0"/>
            </a:endParaRPr>
          </a:p>
          <a:p>
            <a:pPr>
              <a:lnSpc>
                <a:spcPct val="120000"/>
              </a:lnSpc>
              <a:spcBef>
                <a:spcPct val="0"/>
              </a:spcBef>
              <a:buClrTx/>
              <a:buSzTx/>
              <a:buFontTx/>
              <a:buNone/>
              <a:defRPr/>
            </a:pPr>
            <a:r>
              <a:rPr lang="zh-CN" altLang="en-US" sz="2000" dirty="0">
                <a:latin typeface="Verdana" panose="020B0604030504040204" pitchFamily="34" charset="0"/>
                <a:ea typeface="楷体_GB2312" pitchFamily="49" charset="-122"/>
                <a:cs typeface="Times New Roman" panose="02020603050405020304" pitchFamily="18" charset="0"/>
              </a:rPr>
              <a:t>（</a:t>
            </a:r>
            <a:r>
              <a:rPr lang="en-US" altLang="zh-CN" sz="2000" dirty="0">
                <a:latin typeface="Verdana" panose="020B0604030504040204" pitchFamily="34" charset="0"/>
                <a:ea typeface="楷体_GB2312" pitchFamily="49" charset="-122"/>
                <a:cs typeface="Times New Roman" panose="02020603050405020304" pitchFamily="18" charset="0"/>
              </a:rPr>
              <a:t>1</a:t>
            </a:r>
            <a:r>
              <a:rPr lang="zh-CN" altLang="en-US" sz="2000" dirty="0">
                <a:latin typeface="Verdana" panose="020B0604030504040204" pitchFamily="34" charset="0"/>
                <a:ea typeface="楷体_GB2312" pitchFamily="49" charset="-122"/>
                <a:cs typeface="Times New Roman" panose="02020603050405020304" pitchFamily="18" charset="0"/>
              </a:rPr>
              <a:t>）碰撞窗口大小 ；</a:t>
            </a:r>
            <a:endParaRPr lang="zh-CN" altLang="en-US" sz="2000" dirty="0">
              <a:ea typeface="楷体_GB2312" pitchFamily="49" charset="-122"/>
              <a:cs typeface="Times New Roman" panose="02020603050405020304" pitchFamily="18" charset="0"/>
            </a:endParaRPr>
          </a:p>
          <a:p>
            <a:pPr>
              <a:lnSpc>
                <a:spcPct val="120000"/>
              </a:lnSpc>
              <a:spcBef>
                <a:spcPct val="0"/>
              </a:spcBef>
              <a:buClrTx/>
              <a:buSzTx/>
              <a:buFontTx/>
              <a:buNone/>
              <a:defRPr/>
            </a:pPr>
            <a:r>
              <a:rPr lang="zh-CN" altLang="en-US" sz="2000" dirty="0">
                <a:latin typeface="Verdana" panose="020B0604030504040204" pitchFamily="34" charset="0"/>
                <a:ea typeface="楷体_GB2312" pitchFamily="49" charset="-122"/>
                <a:cs typeface="Times New Roman" panose="02020603050405020304" pitchFamily="18" charset="0"/>
              </a:rPr>
              <a:t>（</a:t>
            </a:r>
            <a:r>
              <a:rPr lang="en-US" altLang="zh-CN" sz="2000" dirty="0">
                <a:latin typeface="Verdana" panose="020B0604030504040204" pitchFamily="34" charset="0"/>
                <a:ea typeface="楷体_GB2312" pitchFamily="49" charset="-122"/>
                <a:cs typeface="Times New Roman" panose="02020603050405020304" pitchFamily="18" charset="0"/>
              </a:rPr>
              <a:t>2</a:t>
            </a:r>
            <a:r>
              <a:rPr lang="zh-CN" altLang="en-US" sz="2000" dirty="0">
                <a:latin typeface="Verdana" panose="020B0604030504040204" pitchFamily="34" charset="0"/>
                <a:ea typeface="楷体_GB2312" pitchFamily="49" charset="-122"/>
                <a:cs typeface="Times New Roman" panose="02020603050405020304" pitchFamily="18" charset="0"/>
              </a:rPr>
              <a:t>）要求的最小帧长；</a:t>
            </a:r>
            <a:endParaRPr lang="zh-CN" altLang="en-US" sz="2000" dirty="0">
              <a:ea typeface="楷体_GB2312" pitchFamily="49" charset="-122"/>
              <a:cs typeface="Times New Roman" panose="02020603050405020304" pitchFamily="18" charset="0"/>
            </a:endParaRPr>
          </a:p>
          <a:p>
            <a:pPr>
              <a:lnSpc>
                <a:spcPct val="120000"/>
              </a:lnSpc>
              <a:spcBef>
                <a:spcPct val="0"/>
              </a:spcBef>
              <a:buClrTx/>
              <a:buSzTx/>
              <a:buFontTx/>
              <a:buNone/>
              <a:defRPr/>
            </a:pPr>
            <a:endParaRPr lang="zh-CN" altLang="en-US" sz="2000" dirty="0">
              <a:ea typeface="楷体_GB2312" pitchFamily="49" charset="-122"/>
              <a:cs typeface="Times New Roman" panose="02020603050405020304" pitchFamily="18" charset="0"/>
            </a:endParaRPr>
          </a:p>
        </p:txBody>
      </p:sp>
      <p:grpSp>
        <p:nvGrpSpPr>
          <p:cNvPr id="110598" name="Group 1"/>
          <p:cNvGrpSpPr>
            <a:grpSpLocks/>
          </p:cNvGrpSpPr>
          <p:nvPr/>
        </p:nvGrpSpPr>
        <p:grpSpPr bwMode="auto">
          <a:xfrm>
            <a:off x="2855914" y="3760788"/>
            <a:ext cx="6264275" cy="2322512"/>
            <a:chOff x="2099" y="1797"/>
            <a:chExt cx="8318" cy="2859"/>
          </a:xfrm>
        </p:grpSpPr>
        <p:sp>
          <p:nvSpPr>
            <p:cNvPr id="110600" name="Text Box 54"/>
            <p:cNvSpPr txBox="1">
              <a:spLocks noChangeArrowheads="1"/>
            </p:cNvSpPr>
            <p:nvPr/>
          </p:nvSpPr>
          <p:spPr bwMode="auto">
            <a:xfrm>
              <a:off x="3930" y="3468"/>
              <a:ext cx="1260"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900">
                  <a:latin typeface="Times New Roman" panose="02020603050405020304" pitchFamily="18" charset="0"/>
                  <a:ea typeface="楷体_GB2312" pitchFamily="49" charset="-122"/>
                  <a:cs typeface="Times New Roman" panose="02020603050405020304" pitchFamily="18" charset="0"/>
                </a:rPr>
                <a:t>收发器电缆</a:t>
              </a:r>
              <a:endParaRPr lang="zh-CN" altLang="zh-CN" sz="600">
                <a:ea typeface="楷体_GB2312" pitchFamily="49" charset="-122"/>
                <a:cs typeface="Times New Roman" panose="02020603050405020304" pitchFamily="18" charset="0"/>
              </a:endParaRPr>
            </a:p>
            <a:p>
              <a:pPr algn="ctr">
                <a:spcBef>
                  <a:spcPct val="0"/>
                </a:spcBef>
                <a:buClrTx/>
                <a:buSzTx/>
                <a:buFontTx/>
                <a:buNone/>
              </a:pPr>
              <a:r>
                <a:rPr lang="en-US" altLang="zh-CN" sz="900">
                  <a:latin typeface="Times New Roman" panose="02020603050405020304" pitchFamily="18" charset="0"/>
                  <a:ea typeface="楷体_GB2312" pitchFamily="49" charset="-122"/>
                  <a:cs typeface="Times New Roman" panose="02020603050405020304" pitchFamily="18" charset="0"/>
                </a:rPr>
                <a:t>50</a:t>
              </a:r>
              <a:r>
                <a:rPr lang="zh-CN" altLang="en-US" sz="900">
                  <a:latin typeface="Times New Roman" panose="02020603050405020304" pitchFamily="18" charset="0"/>
                  <a:ea typeface="楷体_GB2312" pitchFamily="49" charset="-122"/>
                  <a:cs typeface="Times New Roman" panose="02020603050405020304" pitchFamily="18" charset="0"/>
                </a:rPr>
                <a:t>米</a:t>
              </a:r>
              <a:endParaRPr lang="zh-CN" altLang="en-US" sz="2000">
                <a:ea typeface="楷体_GB2312" pitchFamily="49" charset="-122"/>
                <a:cs typeface="Times New Roman" panose="02020603050405020304" pitchFamily="18" charset="0"/>
              </a:endParaRPr>
            </a:p>
          </p:txBody>
        </p:sp>
        <p:sp>
          <p:nvSpPr>
            <p:cNvPr id="110601" name="Text Box 53"/>
            <p:cNvSpPr txBox="1">
              <a:spLocks noChangeArrowheads="1"/>
            </p:cNvSpPr>
            <p:nvPr/>
          </p:nvSpPr>
          <p:spPr bwMode="auto">
            <a:xfrm>
              <a:off x="9060" y="4002"/>
              <a:ext cx="1080"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900">
                  <a:latin typeface="Times New Roman" panose="02020603050405020304" pitchFamily="18" charset="0"/>
                  <a:ea typeface="楷体_GB2312" pitchFamily="49" charset="-122"/>
                  <a:cs typeface="Times New Roman" panose="02020603050405020304" pitchFamily="18" charset="0"/>
                </a:rPr>
                <a:t>同轴电缆</a:t>
              </a:r>
              <a:endParaRPr lang="zh-CN" altLang="zh-CN" sz="600">
                <a:ea typeface="楷体_GB2312" pitchFamily="49" charset="-122"/>
                <a:cs typeface="Times New Roman" panose="02020603050405020304" pitchFamily="18" charset="0"/>
              </a:endParaRPr>
            </a:p>
            <a:p>
              <a:pPr algn="ctr">
                <a:spcBef>
                  <a:spcPct val="0"/>
                </a:spcBef>
                <a:buClrTx/>
                <a:buSzTx/>
                <a:buFontTx/>
                <a:buNone/>
              </a:pPr>
              <a:r>
                <a:rPr lang="en-US" altLang="zh-CN" sz="900">
                  <a:latin typeface="Times New Roman" panose="02020603050405020304" pitchFamily="18" charset="0"/>
                  <a:ea typeface="楷体_GB2312" pitchFamily="49" charset="-122"/>
                  <a:cs typeface="Times New Roman" panose="02020603050405020304" pitchFamily="18" charset="0"/>
                </a:rPr>
                <a:t>500</a:t>
              </a:r>
              <a:r>
                <a:rPr lang="zh-CN" altLang="en-US" sz="900">
                  <a:latin typeface="Times New Roman" panose="02020603050405020304" pitchFamily="18" charset="0"/>
                  <a:ea typeface="楷体_GB2312" pitchFamily="49" charset="-122"/>
                  <a:cs typeface="Times New Roman" panose="02020603050405020304" pitchFamily="18" charset="0"/>
                </a:rPr>
                <a:t>米</a:t>
              </a:r>
              <a:endParaRPr lang="zh-CN" altLang="en-US" sz="2000">
                <a:ea typeface="楷体_GB2312" pitchFamily="49" charset="-122"/>
                <a:cs typeface="Times New Roman" panose="02020603050405020304" pitchFamily="18" charset="0"/>
              </a:endParaRPr>
            </a:p>
          </p:txBody>
        </p:sp>
        <p:sp>
          <p:nvSpPr>
            <p:cNvPr id="110602" name="Text Box 52"/>
            <p:cNvSpPr txBox="1">
              <a:spLocks noChangeArrowheads="1"/>
            </p:cNvSpPr>
            <p:nvPr/>
          </p:nvSpPr>
          <p:spPr bwMode="auto">
            <a:xfrm>
              <a:off x="7200" y="3423"/>
              <a:ext cx="1080"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900">
                  <a:latin typeface="Times New Roman" panose="02020603050405020304" pitchFamily="18" charset="0"/>
                  <a:ea typeface="楷体_GB2312" pitchFamily="49" charset="-122"/>
                  <a:cs typeface="Times New Roman" panose="02020603050405020304" pitchFamily="18" charset="0"/>
                </a:rPr>
                <a:t>同轴电缆</a:t>
              </a:r>
              <a:endParaRPr lang="zh-CN" altLang="zh-CN" sz="600">
                <a:ea typeface="楷体_GB2312" pitchFamily="49" charset="-122"/>
                <a:cs typeface="Times New Roman" panose="02020603050405020304" pitchFamily="18" charset="0"/>
              </a:endParaRPr>
            </a:p>
            <a:p>
              <a:pPr algn="ctr">
                <a:spcBef>
                  <a:spcPct val="0"/>
                </a:spcBef>
                <a:buClrTx/>
                <a:buSzTx/>
                <a:buFontTx/>
                <a:buNone/>
              </a:pPr>
              <a:r>
                <a:rPr lang="en-US" altLang="zh-CN" sz="900">
                  <a:latin typeface="Times New Roman" panose="02020603050405020304" pitchFamily="18" charset="0"/>
                  <a:ea typeface="楷体_GB2312" pitchFamily="49" charset="-122"/>
                  <a:cs typeface="Times New Roman" panose="02020603050405020304" pitchFamily="18" charset="0"/>
                </a:rPr>
                <a:t>500</a:t>
              </a:r>
              <a:r>
                <a:rPr lang="zh-CN" altLang="en-US" sz="900">
                  <a:latin typeface="Times New Roman" panose="02020603050405020304" pitchFamily="18" charset="0"/>
                  <a:ea typeface="楷体_GB2312" pitchFamily="49" charset="-122"/>
                  <a:cs typeface="Times New Roman" panose="02020603050405020304" pitchFamily="18" charset="0"/>
                </a:rPr>
                <a:t>米</a:t>
              </a:r>
              <a:endParaRPr lang="zh-CN" altLang="en-US" sz="2000">
                <a:ea typeface="楷体_GB2312" pitchFamily="49" charset="-122"/>
                <a:cs typeface="Times New Roman" panose="02020603050405020304" pitchFamily="18" charset="0"/>
              </a:endParaRPr>
            </a:p>
          </p:txBody>
        </p:sp>
        <p:sp>
          <p:nvSpPr>
            <p:cNvPr id="110603" name="Text Box 51"/>
            <p:cNvSpPr txBox="1">
              <a:spLocks noChangeArrowheads="1"/>
            </p:cNvSpPr>
            <p:nvPr/>
          </p:nvSpPr>
          <p:spPr bwMode="auto">
            <a:xfrm>
              <a:off x="5460" y="3936"/>
              <a:ext cx="1080"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900">
                  <a:latin typeface="Times New Roman" panose="02020603050405020304" pitchFamily="18" charset="0"/>
                  <a:ea typeface="楷体_GB2312" pitchFamily="49" charset="-122"/>
                  <a:cs typeface="Times New Roman" panose="02020603050405020304" pitchFamily="18" charset="0"/>
                </a:rPr>
                <a:t>同轴电缆</a:t>
              </a:r>
              <a:endParaRPr lang="zh-CN" altLang="zh-CN" sz="600">
                <a:ea typeface="楷体_GB2312" pitchFamily="49" charset="-122"/>
                <a:cs typeface="Times New Roman" panose="02020603050405020304" pitchFamily="18" charset="0"/>
              </a:endParaRPr>
            </a:p>
            <a:p>
              <a:pPr algn="ctr">
                <a:spcBef>
                  <a:spcPct val="0"/>
                </a:spcBef>
                <a:buClrTx/>
                <a:buSzTx/>
                <a:buFontTx/>
                <a:buNone/>
              </a:pPr>
              <a:r>
                <a:rPr lang="en-US" altLang="zh-CN" sz="900">
                  <a:latin typeface="Times New Roman" panose="02020603050405020304" pitchFamily="18" charset="0"/>
                  <a:ea typeface="楷体_GB2312" pitchFamily="49" charset="-122"/>
                  <a:cs typeface="Times New Roman" panose="02020603050405020304" pitchFamily="18" charset="0"/>
                </a:rPr>
                <a:t>500</a:t>
              </a:r>
              <a:r>
                <a:rPr lang="zh-CN" altLang="en-US" sz="900">
                  <a:latin typeface="Times New Roman" panose="02020603050405020304" pitchFamily="18" charset="0"/>
                  <a:ea typeface="楷体_GB2312" pitchFamily="49" charset="-122"/>
                  <a:cs typeface="Times New Roman" panose="02020603050405020304" pitchFamily="18" charset="0"/>
                </a:rPr>
                <a:t>米</a:t>
              </a:r>
              <a:endParaRPr lang="zh-CN" altLang="en-US" sz="2000">
                <a:ea typeface="楷体_GB2312" pitchFamily="49" charset="-122"/>
                <a:cs typeface="Times New Roman" panose="02020603050405020304" pitchFamily="18" charset="0"/>
              </a:endParaRPr>
            </a:p>
          </p:txBody>
        </p:sp>
        <p:sp>
          <p:nvSpPr>
            <p:cNvPr id="110604" name="Text Box 50"/>
            <p:cNvSpPr txBox="1">
              <a:spLocks noChangeArrowheads="1"/>
            </p:cNvSpPr>
            <p:nvPr/>
          </p:nvSpPr>
          <p:spPr bwMode="auto">
            <a:xfrm>
              <a:off x="2340" y="2115"/>
              <a:ext cx="1080"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900">
                  <a:latin typeface="Times New Roman" panose="02020603050405020304" pitchFamily="18" charset="0"/>
                  <a:ea typeface="楷体_GB2312" pitchFamily="49" charset="-122"/>
                  <a:cs typeface="Times New Roman" panose="02020603050405020304" pitchFamily="18" charset="0"/>
                </a:rPr>
                <a:t>同轴电缆</a:t>
              </a:r>
              <a:endParaRPr lang="zh-CN" altLang="zh-CN" sz="600">
                <a:ea typeface="楷体_GB2312" pitchFamily="49" charset="-122"/>
                <a:cs typeface="Times New Roman" panose="02020603050405020304" pitchFamily="18" charset="0"/>
              </a:endParaRPr>
            </a:p>
            <a:p>
              <a:pPr algn="ctr">
                <a:spcBef>
                  <a:spcPct val="0"/>
                </a:spcBef>
                <a:buClrTx/>
                <a:buSzTx/>
                <a:buFontTx/>
                <a:buNone/>
              </a:pPr>
              <a:r>
                <a:rPr lang="en-US" altLang="zh-CN" sz="900">
                  <a:latin typeface="Times New Roman" panose="02020603050405020304" pitchFamily="18" charset="0"/>
                  <a:ea typeface="楷体_GB2312" pitchFamily="49" charset="-122"/>
                  <a:cs typeface="Times New Roman" panose="02020603050405020304" pitchFamily="18" charset="0"/>
                </a:rPr>
                <a:t>500</a:t>
              </a:r>
              <a:r>
                <a:rPr lang="zh-CN" altLang="en-US" sz="900">
                  <a:latin typeface="Times New Roman" panose="02020603050405020304" pitchFamily="18" charset="0"/>
                  <a:ea typeface="楷体_GB2312" pitchFamily="49" charset="-122"/>
                  <a:cs typeface="Times New Roman" panose="02020603050405020304" pitchFamily="18" charset="0"/>
                </a:rPr>
                <a:t>米</a:t>
              </a:r>
              <a:endParaRPr lang="zh-CN" altLang="en-US" sz="2000">
                <a:ea typeface="楷体_GB2312" pitchFamily="49" charset="-122"/>
                <a:cs typeface="Times New Roman" panose="02020603050405020304" pitchFamily="18" charset="0"/>
              </a:endParaRPr>
            </a:p>
          </p:txBody>
        </p:sp>
        <p:sp>
          <p:nvSpPr>
            <p:cNvPr id="110605" name="Text Box 49"/>
            <p:cNvSpPr txBox="1">
              <a:spLocks noChangeArrowheads="1"/>
            </p:cNvSpPr>
            <p:nvPr/>
          </p:nvSpPr>
          <p:spPr bwMode="auto">
            <a:xfrm>
              <a:off x="4170" y="2082"/>
              <a:ext cx="1080"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900">
                  <a:latin typeface="Times New Roman" panose="02020603050405020304" pitchFamily="18" charset="0"/>
                  <a:ea typeface="楷体_GB2312" pitchFamily="49" charset="-122"/>
                  <a:cs typeface="Times New Roman" panose="02020603050405020304" pitchFamily="18" charset="0"/>
                </a:rPr>
                <a:t>同轴电缆</a:t>
              </a:r>
              <a:endParaRPr lang="zh-CN" altLang="zh-CN" sz="600">
                <a:ea typeface="楷体_GB2312" pitchFamily="49" charset="-122"/>
                <a:cs typeface="Times New Roman" panose="02020603050405020304" pitchFamily="18" charset="0"/>
              </a:endParaRPr>
            </a:p>
            <a:p>
              <a:pPr algn="ctr">
                <a:spcBef>
                  <a:spcPct val="0"/>
                </a:spcBef>
                <a:buClrTx/>
                <a:buSzTx/>
                <a:buFontTx/>
                <a:buNone/>
              </a:pPr>
              <a:r>
                <a:rPr lang="en-US" altLang="zh-CN" sz="900">
                  <a:latin typeface="Times New Roman" panose="02020603050405020304" pitchFamily="18" charset="0"/>
                  <a:ea typeface="楷体_GB2312" pitchFamily="49" charset="-122"/>
                  <a:cs typeface="Times New Roman" panose="02020603050405020304" pitchFamily="18" charset="0"/>
                </a:rPr>
                <a:t>500</a:t>
              </a:r>
              <a:r>
                <a:rPr lang="zh-CN" altLang="en-US" sz="900">
                  <a:latin typeface="Times New Roman" panose="02020603050405020304" pitchFamily="18" charset="0"/>
                  <a:ea typeface="楷体_GB2312" pitchFamily="49" charset="-122"/>
                  <a:cs typeface="Times New Roman" panose="02020603050405020304" pitchFamily="18" charset="0"/>
                </a:rPr>
                <a:t>米</a:t>
              </a:r>
              <a:endParaRPr lang="zh-CN" altLang="en-US" sz="2000">
                <a:ea typeface="楷体_GB2312" pitchFamily="49" charset="-122"/>
                <a:cs typeface="Times New Roman" panose="02020603050405020304" pitchFamily="18" charset="0"/>
              </a:endParaRPr>
            </a:p>
          </p:txBody>
        </p:sp>
        <p:sp>
          <p:nvSpPr>
            <p:cNvPr id="110606" name="Text Box 48"/>
            <p:cNvSpPr txBox="1">
              <a:spLocks noChangeArrowheads="1"/>
            </p:cNvSpPr>
            <p:nvPr/>
          </p:nvSpPr>
          <p:spPr bwMode="auto">
            <a:xfrm>
              <a:off x="5415" y="3129"/>
              <a:ext cx="1080" cy="3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900">
                  <a:latin typeface="Times New Roman" panose="02020603050405020304" pitchFamily="18" charset="0"/>
                  <a:ea typeface="楷体_GB2312" pitchFamily="49" charset="-122"/>
                  <a:cs typeface="Times New Roman" panose="02020603050405020304" pitchFamily="18" charset="0"/>
                </a:rPr>
                <a:t>转发器</a:t>
              </a:r>
              <a:endParaRPr lang="zh-CN" altLang="zh-CN" sz="2000">
                <a:ea typeface="楷体_GB2312" pitchFamily="49" charset="-122"/>
                <a:cs typeface="Times New Roman" panose="02020603050405020304" pitchFamily="18" charset="0"/>
              </a:endParaRPr>
            </a:p>
          </p:txBody>
        </p:sp>
        <p:sp>
          <p:nvSpPr>
            <p:cNvPr id="110607" name="Text Box 47"/>
            <p:cNvSpPr txBox="1">
              <a:spLocks noChangeArrowheads="1"/>
            </p:cNvSpPr>
            <p:nvPr/>
          </p:nvSpPr>
          <p:spPr bwMode="auto">
            <a:xfrm>
              <a:off x="2099" y="1797"/>
              <a:ext cx="241" cy="312"/>
            </a:xfrm>
            <a:prstGeom prst="rect">
              <a:avLst/>
            </a:prstGeom>
            <a:solidFill>
              <a:srgbClr val="FFFF00"/>
            </a:solidFill>
            <a:ln w="9525">
              <a:solidFill>
                <a:srgbClr val="000000"/>
              </a:solidFill>
              <a:miter lim="800000"/>
              <a:headEnd/>
              <a:tailEnd/>
            </a:ln>
          </p:spPr>
          <p:txBody>
            <a:bodyPr lIns="0" tIns="0" rIns="0" b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000">
                  <a:solidFill>
                    <a:srgbClr val="FF0000"/>
                  </a:solidFill>
                  <a:latin typeface="Times New Roman" panose="02020603050405020304" pitchFamily="18" charset="0"/>
                  <a:ea typeface="楷体_GB2312" pitchFamily="49" charset="-122"/>
                  <a:cs typeface="Times New Roman" panose="02020603050405020304" pitchFamily="18" charset="0"/>
                </a:rPr>
                <a:t>A</a:t>
              </a:r>
              <a:endParaRPr lang="en-US" altLang="zh-CN" sz="2000">
                <a:solidFill>
                  <a:srgbClr val="FF0000"/>
                </a:solidFill>
                <a:ea typeface="楷体_GB2312" pitchFamily="49" charset="-122"/>
                <a:cs typeface="Times New Roman" panose="02020603050405020304" pitchFamily="18" charset="0"/>
              </a:endParaRPr>
            </a:p>
          </p:txBody>
        </p:sp>
        <p:sp>
          <p:nvSpPr>
            <p:cNvPr id="110608" name="Line 46"/>
            <p:cNvSpPr>
              <a:spLocks noChangeShapeType="1"/>
            </p:cNvSpPr>
            <p:nvPr/>
          </p:nvSpPr>
          <p:spPr bwMode="auto">
            <a:xfrm>
              <a:off x="2250" y="2121"/>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609" name="Group 42"/>
            <p:cNvGrpSpPr>
              <a:grpSpLocks/>
            </p:cNvGrpSpPr>
            <p:nvPr/>
          </p:nvGrpSpPr>
          <p:grpSpPr bwMode="auto">
            <a:xfrm>
              <a:off x="2160" y="2607"/>
              <a:ext cx="1455" cy="158"/>
              <a:chOff x="2160" y="2607"/>
              <a:chExt cx="1455" cy="158"/>
            </a:xfrm>
          </p:grpSpPr>
          <p:sp>
            <p:nvSpPr>
              <p:cNvPr id="110650" name="Line 45"/>
              <p:cNvSpPr>
                <a:spLocks noChangeShapeType="1"/>
              </p:cNvSpPr>
              <p:nvPr/>
            </p:nvSpPr>
            <p:spPr bwMode="auto">
              <a:xfrm>
                <a:off x="2160" y="26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1" name="Rectangle 44"/>
              <p:cNvSpPr>
                <a:spLocks noChangeArrowheads="1"/>
              </p:cNvSpPr>
              <p:nvPr/>
            </p:nvSpPr>
            <p:spPr bwMode="auto">
              <a:xfrm>
                <a:off x="2160" y="2610"/>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sp>
            <p:nvSpPr>
              <p:cNvPr id="110652" name="Rectangle 43"/>
              <p:cNvSpPr>
                <a:spLocks noChangeArrowheads="1"/>
              </p:cNvSpPr>
              <p:nvPr/>
            </p:nvSpPr>
            <p:spPr bwMode="auto">
              <a:xfrm>
                <a:off x="3435" y="2607"/>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grpSp>
          <p:nvGrpSpPr>
            <p:cNvPr id="110610" name="Group 38"/>
            <p:cNvGrpSpPr>
              <a:grpSpLocks/>
            </p:cNvGrpSpPr>
            <p:nvPr/>
          </p:nvGrpSpPr>
          <p:grpSpPr bwMode="auto">
            <a:xfrm>
              <a:off x="3990" y="2607"/>
              <a:ext cx="1455" cy="158"/>
              <a:chOff x="2160" y="2607"/>
              <a:chExt cx="1455" cy="158"/>
            </a:xfrm>
          </p:grpSpPr>
          <p:sp>
            <p:nvSpPr>
              <p:cNvPr id="110647" name="Line 41"/>
              <p:cNvSpPr>
                <a:spLocks noChangeShapeType="1"/>
              </p:cNvSpPr>
              <p:nvPr/>
            </p:nvSpPr>
            <p:spPr bwMode="auto">
              <a:xfrm flipV="1">
                <a:off x="2250" y="2688"/>
                <a:ext cx="1335" cy="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8" name="Rectangle 40"/>
              <p:cNvSpPr>
                <a:spLocks noChangeArrowheads="1"/>
              </p:cNvSpPr>
              <p:nvPr/>
            </p:nvSpPr>
            <p:spPr bwMode="auto">
              <a:xfrm>
                <a:off x="2160" y="2610"/>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sp>
            <p:nvSpPr>
              <p:cNvPr id="110649" name="Rectangle 39"/>
              <p:cNvSpPr>
                <a:spLocks noChangeArrowheads="1"/>
              </p:cNvSpPr>
              <p:nvPr/>
            </p:nvSpPr>
            <p:spPr bwMode="auto">
              <a:xfrm>
                <a:off x="3435" y="2607"/>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grpSp>
          <p:nvGrpSpPr>
            <p:cNvPr id="110611" name="Group 34"/>
            <p:cNvGrpSpPr>
              <a:grpSpLocks/>
            </p:cNvGrpSpPr>
            <p:nvPr/>
          </p:nvGrpSpPr>
          <p:grpSpPr bwMode="auto">
            <a:xfrm>
              <a:off x="5265" y="3900"/>
              <a:ext cx="1455" cy="158"/>
              <a:chOff x="2160" y="2607"/>
              <a:chExt cx="1455" cy="158"/>
            </a:xfrm>
          </p:grpSpPr>
          <p:sp>
            <p:nvSpPr>
              <p:cNvPr id="110644" name="Line 37"/>
              <p:cNvSpPr>
                <a:spLocks noChangeShapeType="1"/>
              </p:cNvSpPr>
              <p:nvPr/>
            </p:nvSpPr>
            <p:spPr bwMode="auto">
              <a:xfrm>
                <a:off x="2160" y="26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5" name="Rectangle 36"/>
              <p:cNvSpPr>
                <a:spLocks noChangeArrowheads="1"/>
              </p:cNvSpPr>
              <p:nvPr/>
            </p:nvSpPr>
            <p:spPr bwMode="auto">
              <a:xfrm>
                <a:off x="2160" y="2610"/>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sp>
            <p:nvSpPr>
              <p:cNvPr id="110646" name="Rectangle 35"/>
              <p:cNvSpPr>
                <a:spLocks noChangeArrowheads="1"/>
              </p:cNvSpPr>
              <p:nvPr/>
            </p:nvSpPr>
            <p:spPr bwMode="auto">
              <a:xfrm>
                <a:off x="3435" y="2607"/>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grpSp>
          <p:nvGrpSpPr>
            <p:cNvPr id="110612" name="Group 30"/>
            <p:cNvGrpSpPr>
              <a:grpSpLocks/>
            </p:cNvGrpSpPr>
            <p:nvPr/>
          </p:nvGrpSpPr>
          <p:grpSpPr bwMode="auto">
            <a:xfrm>
              <a:off x="7080" y="3915"/>
              <a:ext cx="1455" cy="158"/>
              <a:chOff x="2160" y="2607"/>
              <a:chExt cx="1455" cy="158"/>
            </a:xfrm>
          </p:grpSpPr>
          <p:sp>
            <p:nvSpPr>
              <p:cNvPr id="110641" name="Line 33"/>
              <p:cNvSpPr>
                <a:spLocks noChangeShapeType="1"/>
              </p:cNvSpPr>
              <p:nvPr/>
            </p:nvSpPr>
            <p:spPr bwMode="auto">
              <a:xfrm>
                <a:off x="2160" y="26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2" name="Rectangle 32"/>
              <p:cNvSpPr>
                <a:spLocks noChangeArrowheads="1"/>
              </p:cNvSpPr>
              <p:nvPr/>
            </p:nvSpPr>
            <p:spPr bwMode="auto">
              <a:xfrm>
                <a:off x="2160" y="2610"/>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sp>
            <p:nvSpPr>
              <p:cNvPr id="110643" name="Rectangle 31"/>
              <p:cNvSpPr>
                <a:spLocks noChangeArrowheads="1"/>
              </p:cNvSpPr>
              <p:nvPr/>
            </p:nvSpPr>
            <p:spPr bwMode="auto">
              <a:xfrm>
                <a:off x="3435" y="2607"/>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grpSp>
          <p:nvGrpSpPr>
            <p:cNvPr id="110613" name="Group 26"/>
            <p:cNvGrpSpPr>
              <a:grpSpLocks/>
            </p:cNvGrpSpPr>
            <p:nvPr/>
          </p:nvGrpSpPr>
          <p:grpSpPr bwMode="auto">
            <a:xfrm>
              <a:off x="8895" y="3930"/>
              <a:ext cx="1455" cy="158"/>
              <a:chOff x="2160" y="2607"/>
              <a:chExt cx="1455" cy="158"/>
            </a:xfrm>
          </p:grpSpPr>
          <p:sp>
            <p:nvSpPr>
              <p:cNvPr id="110638" name="Line 29"/>
              <p:cNvSpPr>
                <a:spLocks noChangeShapeType="1"/>
              </p:cNvSpPr>
              <p:nvPr/>
            </p:nvSpPr>
            <p:spPr bwMode="auto">
              <a:xfrm>
                <a:off x="2160" y="26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9" name="Rectangle 28"/>
              <p:cNvSpPr>
                <a:spLocks noChangeArrowheads="1"/>
              </p:cNvSpPr>
              <p:nvPr/>
            </p:nvSpPr>
            <p:spPr bwMode="auto">
              <a:xfrm>
                <a:off x="2160" y="2610"/>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sp>
            <p:nvSpPr>
              <p:cNvPr id="110640" name="Rectangle 27"/>
              <p:cNvSpPr>
                <a:spLocks noChangeArrowheads="1"/>
              </p:cNvSpPr>
              <p:nvPr/>
            </p:nvSpPr>
            <p:spPr bwMode="auto">
              <a:xfrm>
                <a:off x="3435" y="2607"/>
                <a:ext cx="180" cy="155"/>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grpSp>
          <p:nvGrpSpPr>
            <p:cNvPr id="110614" name="Group 21"/>
            <p:cNvGrpSpPr>
              <a:grpSpLocks/>
            </p:cNvGrpSpPr>
            <p:nvPr/>
          </p:nvGrpSpPr>
          <p:grpSpPr bwMode="auto">
            <a:xfrm>
              <a:off x="3540" y="2769"/>
              <a:ext cx="540" cy="564"/>
              <a:chOff x="3540" y="2769"/>
              <a:chExt cx="540" cy="564"/>
            </a:xfrm>
          </p:grpSpPr>
          <p:sp>
            <p:nvSpPr>
              <p:cNvPr id="110634" name="Line 25"/>
              <p:cNvSpPr>
                <a:spLocks noChangeShapeType="1"/>
              </p:cNvSpPr>
              <p:nvPr/>
            </p:nvSpPr>
            <p:spPr bwMode="auto">
              <a:xfrm>
                <a:off x="3540" y="2769"/>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5" name="Line 24"/>
              <p:cNvSpPr>
                <a:spLocks noChangeShapeType="1"/>
              </p:cNvSpPr>
              <p:nvPr/>
            </p:nvSpPr>
            <p:spPr bwMode="auto">
              <a:xfrm>
                <a:off x="4080" y="2778"/>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6" name="Line 23"/>
              <p:cNvSpPr>
                <a:spLocks noChangeShapeType="1"/>
              </p:cNvSpPr>
              <p:nvPr/>
            </p:nvSpPr>
            <p:spPr bwMode="auto">
              <a:xfrm>
                <a:off x="3540" y="3261"/>
                <a:ext cx="54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7" name="Oval 22"/>
              <p:cNvSpPr>
                <a:spLocks noChangeArrowheads="1"/>
              </p:cNvSpPr>
              <p:nvPr/>
            </p:nvSpPr>
            <p:spPr bwMode="auto">
              <a:xfrm>
                <a:off x="3735" y="3177"/>
                <a:ext cx="180" cy="156"/>
              </a:xfrm>
              <a:prstGeom prst="ellipse">
                <a:avLst/>
              </a:prstGeom>
              <a:solidFill>
                <a:srgbClr val="FF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grpSp>
          <p:nvGrpSpPr>
            <p:cNvPr id="110615" name="Group 17"/>
            <p:cNvGrpSpPr>
              <a:grpSpLocks/>
            </p:cNvGrpSpPr>
            <p:nvPr/>
          </p:nvGrpSpPr>
          <p:grpSpPr bwMode="auto">
            <a:xfrm>
              <a:off x="5265" y="2763"/>
              <a:ext cx="180" cy="1146"/>
              <a:chOff x="5265" y="2763"/>
              <a:chExt cx="180" cy="1146"/>
            </a:xfrm>
          </p:grpSpPr>
          <p:sp>
            <p:nvSpPr>
              <p:cNvPr id="110631" name="Oval 20"/>
              <p:cNvSpPr>
                <a:spLocks noChangeArrowheads="1"/>
              </p:cNvSpPr>
              <p:nvPr/>
            </p:nvSpPr>
            <p:spPr bwMode="auto">
              <a:xfrm>
                <a:off x="5265" y="3267"/>
                <a:ext cx="180" cy="156"/>
              </a:xfrm>
              <a:prstGeom prst="ellipse">
                <a:avLst/>
              </a:prstGeom>
              <a:solidFill>
                <a:srgbClr val="FF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sp>
            <p:nvSpPr>
              <p:cNvPr id="110632" name="Line 19"/>
              <p:cNvSpPr>
                <a:spLocks noChangeShapeType="1"/>
              </p:cNvSpPr>
              <p:nvPr/>
            </p:nvSpPr>
            <p:spPr bwMode="auto">
              <a:xfrm>
                <a:off x="5355" y="2763"/>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3" name="Line 18"/>
              <p:cNvSpPr>
                <a:spLocks noChangeShapeType="1"/>
              </p:cNvSpPr>
              <p:nvPr/>
            </p:nvSpPr>
            <p:spPr bwMode="auto">
              <a:xfrm>
                <a:off x="5355" y="3423"/>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0616" name="Group 12"/>
            <p:cNvGrpSpPr>
              <a:grpSpLocks/>
            </p:cNvGrpSpPr>
            <p:nvPr/>
          </p:nvGrpSpPr>
          <p:grpSpPr bwMode="auto">
            <a:xfrm>
              <a:off x="6645" y="4056"/>
              <a:ext cx="540" cy="564"/>
              <a:chOff x="3540" y="2769"/>
              <a:chExt cx="540" cy="564"/>
            </a:xfrm>
          </p:grpSpPr>
          <p:sp>
            <p:nvSpPr>
              <p:cNvPr id="110627" name="Line 16"/>
              <p:cNvSpPr>
                <a:spLocks noChangeShapeType="1"/>
              </p:cNvSpPr>
              <p:nvPr/>
            </p:nvSpPr>
            <p:spPr bwMode="auto">
              <a:xfrm>
                <a:off x="3540" y="2769"/>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8" name="Line 15"/>
              <p:cNvSpPr>
                <a:spLocks noChangeShapeType="1"/>
              </p:cNvSpPr>
              <p:nvPr/>
            </p:nvSpPr>
            <p:spPr bwMode="auto">
              <a:xfrm>
                <a:off x="4080" y="2778"/>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14"/>
              <p:cNvSpPr>
                <a:spLocks noChangeShapeType="1"/>
              </p:cNvSpPr>
              <p:nvPr/>
            </p:nvSpPr>
            <p:spPr bwMode="auto">
              <a:xfrm>
                <a:off x="3540" y="3261"/>
                <a:ext cx="54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Oval 13"/>
              <p:cNvSpPr>
                <a:spLocks noChangeArrowheads="1"/>
              </p:cNvSpPr>
              <p:nvPr/>
            </p:nvSpPr>
            <p:spPr bwMode="auto">
              <a:xfrm>
                <a:off x="3735" y="3177"/>
                <a:ext cx="180" cy="156"/>
              </a:xfrm>
              <a:prstGeom prst="ellipse">
                <a:avLst/>
              </a:prstGeom>
              <a:solidFill>
                <a:srgbClr val="FF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grpSp>
          <p:nvGrpSpPr>
            <p:cNvPr id="110617" name="Group 7"/>
            <p:cNvGrpSpPr>
              <a:grpSpLocks/>
            </p:cNvGrpSpPr>
            <p:nvPr/>
          </p:nvGrpSpPr>
          <p:grpSpPr bwMode="auto">
            <a:xfrm>
              <a:off x="8460" y="4092"/>
              <a:ext cx="540" cy="564"/>
              <a:chOff x="3540" y="2769"/>
              <a:chExt cx="540" cy="564"/>
            </a:xfrm>
          </p:grpSpPr>
          <p:sp>
            <p:nvSpPr>
              <p:cNvPr id="110623" name="Line 11"/>
              <p:cNvSpPr>
                <a:spLocks noChangeShapeType="1"/>
              </p:cNvSpPr>
              <p:nvPr/>
            </p:nvSpPr>
            <p:spPr bwMode="auto">
              <a:xfrm>
                <a:off x="3540" y="2769"/>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4" name="Line 10"/>
              <p:cNvSpPr>
                <a:spLocks noChangeShapeType="1"/>
              </p:cNvSpPr>
              <p:nvPr/>
            </p:nvSpPr>
            <p:spPr bwMode="auto">
              <a:xfrm>
                <a:off x="4080" y="2778"/>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5" name="Line 9"/>
              <p:cNvSpPr>
                <a:spLocks noChangeShapeType="1"/>
              </p:cNvSpPr>
              <p:nvPr/>
            </p:nvSpPr>
            <p:spPr bwMode="auto">
              <a:xfrm>
                <a:off x="3540" y="3261"/>
                <a:ext cx="54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6" name="Oval 8"/>
              <p:cNvSpPr>
                <a:spLocks noChangeArrowheads="1"/>
              </p:cNvSpPr>
              <p:nvPr/>
            </p:nvSpPr>
            <p:spPr bwMode="auto">
              <a:xfrm>
                <a:off x="3735" y="3177"/>
                <a:ext cx="180" cy="156"/>
              </a:xfrm>
              <a:prstGeom prst="ellipse">
                <a:avLst/>
              </a:prstGeom>
              <a:solidFill>
                <a:srgbClr val="FF0000"/>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pSp>
        <p:sp>
          <p:nvSpPr>
            <p:cNvPr id="110618" name="Text Box 6"/>
            <p:cNvSpPr txBox="1">
              <a:spLocks noChangeArrowheads="1"/>
            </p:cNvSpPr>
            <p:nvPr/>
          </p:nvSpPr>
          <p:spPr bwMode="auto">
            <a:xfrm>
              <a:off x="10170" y="3126"/>
              <a:ext cx="247" cy="312"/>
            </a:xfrm>
            <a:prstGeom prst="rect">
              <a:avLst/>
            </a:prstGeom>
            <a:solidFill>
              <a:srgbClr val="FFFF00"/>
            </a:solidFill>
            <a:ln w="9525">
              <a:solidFill>
                <a:srgbClr val="000000"/>
              </a:solidFill>
              <a:miter lim="800000"/>
              <a:headEnd/>
              <a:tailEnd/>
            </a:ln>
          </p:spPr>
          <p:txBody>
            <a:bodyPr lIns="0" tIns="0" rIns="0" bIns="36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000">
                  <a:solidFill>
                    <a:srgbClr val="FF0000"/>
                  </a:solidFill>
                  <a:latin typeface="Times New Roman" panose="02020603050405020304" pitchFamily="18" charset="0"/>
                  <a:ea typeface="楷体_GB2312" pitchFamily="49" charset="-122"/>
                  <a:cs typeface="Times New Roman" panose="02020603050405020304" pitchFamily="18" charset="0"/>
                </a:rPr>
                <a:t>B</a:t>
              </a:r>
              <a:endParaRPr lang="en-US" altLang="zh-CN" sz="2000">
                <a:solidFill>
                  <a:srgbClr val="FF0000"/>
                </a:solidFill>
                <a:ea typeface="楷体_GB2312" pitchFamily="49" charset="-122"/>
                <a:cs typeface="Times New Roman" panose="02020603050405020304" pitchFamily="18" charset="0"/>
              </a:endParaRPr>
            </a:p>
          </p:txBody>
        </p:sp>
        <p:sp>
          <p:nvSpPr>
            <p:cNvPr id="110619" name="Line 5"/>
            <p:cNvSpPr>
              <a:spLocks noChangeShapeType="1"/>
            </p:cNvSpPr>
            <p:nvPr/>
          </p:nvSpPr>
          <p:spPr bwMode="auto">
            <a:xfrm>
              <a:off x="10248" y="3450"/>
              <a:ext cx="0" cy="48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0" name="Line 4"/>
            <p:cNvSpPr>
              <a:spLocks noChangeShapeType="1"/>
            </p:cNvSpPr>
            <p:nvPr/>
          </p:nvSpPr>
          <p:spPr bwMode="auto">
            <a:xfrm flipH="1" flipV="1">
              <a:off x="4140" y="3156"/>
              <a:ext cx="360" cy="312"/>
            </a:xfrm>
            <a:prstGeom prst="line">
              <a:avLst/>
            </a:prstGeom>
            <a:noFill/>
            <a:ln w="9525">
              <a:solidFill>
                <a:srgbClr val="00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0621" name="Line 3"/>
            <p:cNvSpPr>
              <a:spLocks noChangeShapeType="1"/>
            </p:cNvSpPr>
            <p:nvPr/>
          </p:nvSpPr>
          <p:spPr bwMode="auto">
            <a:xfrm flipV="1">
              <a:off x="4650" y="3030"/>
              <a:ext cx="720" cy="468"/>
            </a:xfrm>
            <a:prstGeom prst="line">
              <a:avLst/>
            </a:prstGeom>
            <a:noFill/>
            <a:ln w="9525">
              <a:solidFill>
                <a:srgbClr val="00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0622" name="Line 2"/>
            <p:cNvSpPr>
              <a:spLocks noChangeShapeType="1"/>
            </p:cNvSpPr>
            <p:nvPr/>
          </p:nvSpPr>
          <p:spPr bwMode="auto">
            <a:xfrm>
              <a:off x="5010" y="3699"/>
              <a:ext cx="360" cy="0"/>
            </a:xfrm>
            <a:prstGeom prst="line">
              <a:avLst/>
            </a:prstGeom>
            <a:noFill/>
            <a:ln w="9525">
              <a:solidFill>
                <a:srgbClr val="00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0599" name="Rectangle 65"/>
          <p:cNvSpPr>
            <a:spLocks noChangeArrowheads="1"/>
          </p:cNvSpPr>
          <p:nvPr/>
        </p:nvSpPr>
        <p:spPr bwMode="auto">
          <a:xfrm>
            <a:off x="4929189" y="3644901"/>
            <a:ext cx="32670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zh-CN" sz="1400">
                <a:latin typeface="Times New Roman" panose="02020603050405020304" pitchFamily="18" charset="0"/>
                <a:ea typeface="楷体_GB2312" pitchFamily="49" charset="-122"/>
                <a:cs typeface="Times New Roman" panose="02020603050405020304" pitchFamily="18" charset="0"/>
              </a:rPr>
              <a:t>图假设的</a:t>
            </a:r>
            <a:r>
              <a:rPr lang="en-US" altLang="zh-CN" sz="1400">
                <a:latin typeface="Times New Roman" panose="02020603050405020304" pitchFamily="18" charset="0"/>
                <a:ea typeface="楷体_GB2312" pitchFamily="49" charset="-122"/>
                <a:cs typeface="Times New Roman" panose="02020603050405020304" pitchFamily="18" charset="0"/>
              </a:rPr>
              <a:t>10Mpbs</a:t>
            </a:r>
            <a:r>
              <a:rPr lang="zh-CN" altLang="en-US" sz="1400">
                <a:latin typeface="Times New Roman" panose="02020603050405020304" pitchFamily="18" charset="0"/>
                <a:ea typeface="楷体_GB2312" pitchFamily="49" charset="-122"/>
                <a:cs typeface="Times New Roman" panose="02020603050405020304" pitchFamily="18" charset="0"/>
              </a:rPr>
              <a:t>粗同轴以太网</a:t>
            </a:r>
            <a:endParaRPr lang="zh-CN" altLang="en-US" sz="1400">
              <a:ea typeface="楷体_GB2312" pitchFamily="49"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a:t>Computer Network</a:t>
            </a:r>
          </a:p>
        </p:txBody>
      </p:sp>
      <p:sp>
        <p:nvSpPr>
          <p:cNvPr id="11264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B693D3-9778-4972-B660-9A17E1D1501B}" type="slidenum">
              <a:rPr lang="en-US" altLang="zh-CN" sz="1200">
                <a:latin typeface="Arial Black" panose="020B0A04020102020204" pitchFamily="34" charset="0"/>
              </a:rPr>
              <a:pPr>
                <a:spcBef>
                  <a:spcPct val="0"/>
                </a:spcBef>
                <a:buClrTx/>
                <a:buSzTx/>
                <a:buFontTx/>
                <a:buNone/>
              </a:pPr>
              <a:t>8</a:t>
            </a:fld>
            <a:endParaRPr lang="en-US" altLang="zh-CN" sz="1200">
              <a:latin typeface="Arial Black" panose="020B0A04020102020204" pitchFamily="34" charset="0"/>
            </a:endParaRPr>
          </a:p>
        </p:txBody>
      </p:sp>
      <p:sp>
        <p:nvSpPr>
          <p:cNvPr id="4" name="日期占位符 3"/>
          <p:cNvSpPr>
            <a:spLocks noGrp="1"/>
          </p:cNvSpPr>
          <p:nvPr>
            <p:ph type="dt" sz="quarter" idx="12"/>
          </p:nvPr>
        </p:nvSpPr>
        <p:spPr/>
        <p:txBody>
          <a:bodyPr/>
          <a:lstStyle/>
          <a:p>
            <a:pPr>
              <a:defRPr/>
            </a:pPr>
            <a:fld id="{AFA6053B-3606-483C-BE4F-44223FDB060A}" type="datetime1">
              <a:rPr lang="zh-CN" altLang="en-US" smtClean="0"/>
              <a:pPr>
                <a:defRPr/>
              </a:pPr>
              <a:t>2024/12/23</a:t>
            </a:fld>
            <a:endParaRPr lang="en-US" altLang="zh-CN"/>
          </a:p>
        </p:txBody>
      </p:sp>
      <p:sp>
        <p:nvSpPr>
          <p:cNvPr id="10" name="矩形 9"/>
          <p:cNvSpPr/>
          <p:nvPr/>
        </p:nvSpPr>
        <p:spPr>
          <a:xfrm>
            <a:off x="2130425" y="822326"/>
            <a:ext cx="7931150" cy="1728165"/>
          </a:xfrm>
          <a:prstGeom prst="rect">
            <a:avLst/>
          </a:prstGeom>
        </p:spPr>
        <p:txBody>
          <a:bodyPr>
            <a:spAutoFit/>
          </a:bodyPr>
          <a:lstStyle/>
          <a:p>
            <a:pPr>
              <a:lnSpc>
                <a:spcPct val="120000"/>
              </a:lnSpc>
              <a:defRP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有五个站分别连接在三个局域网上，且用两个透明网桥连接起来，如下图所示。每一个网桥的两个端口号都标明在图上。在一开始，两个网桥中的转发表都是空的。以后有以下各站向其他的站发送了数据帧，即</a:t>
            </a:r>
            <a:r>
              <a:rPr lang="en-US" altLang="zh-CN" kern="100" dirty="0">
                <a:latin typeface="Times New Roman" panose="02020603050405020304" pitchFamily="18" charset="0"/>
                <a:ea typeface="宋体" panose="02010600030101010101" pitchFamily="2" charset="-122"/>
              </a:rPr>
              <a:t>H1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发送给</a:t>
            </a:r>
            <a:r>
              <a:rPr lang="en-US" altLang="zh-CN" kern="100" dirty="0">
                <a:latin typeface="Times New Roman" panose="02020603050405020304" pitchFamily="18" charset="0"/>
                <a:ea typeface="宋体" panose="02010600030101010101" pitchFamily="2" charset="-122"/>
              </a:rPr>
              <a:t>H5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H3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发送给</a:t>
            </a:r>
            <a:r>
              <a:rPr lang="en-US" altLang="zh-CN" kern="100" dirty="0">
                <a:latin typeface="Times New Roman" panose="02020603050405020304" pitchFamily="18" charset="0"/>
                <a:ea typeface="宋体" panose="02010600030101010101" pitchFamily="2" charset="-122"/>
              </a:rPr>
              <a:t>H2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H4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发送给</a:t>
            </a:r>
            <a:r>
              <a:rPr lang="en-US" altLang="zh-CN" kern="100" dirty="0">
                <a:latin typeface="Times New Roman" panose="02020603050405020304" pitchFamily="18" charset="0"/>
                <a:ea typeface="宋体" panose="02010600030101010101" pitchFamily="2" charset="-122"/>
              </a:rPr>
              <a:t>H3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H2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发送给</a:t>
            </a:r>
            <a:r>
              <a:rPr lang="en-US" altLang="zh-CN" kern="100" dirty="0">
                <a:latin typeface="Times New Roman" panose="02020603050405020304" pitchFamily="18" charset="0"/>
                <a:ea typeface="宋体" panose="02010600030101010101" pitchFamily="2" charset="-122"/>
              </a:rPr>
              <a:t>H1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。试将有关数据填写在下表中</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4-23</a:t>
            </a:r>
            <a:r>
              <a:rPr lang="zh-CN" altLang="en-US"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rgbClr val="FF0000"/>
              </a:solidFill>
              <a:effectLst>
                <a:outerShdw blurRad="38100" dist="38100" dir="2700000" algn="tl">
                  <a:srgbClr val="000000">
                    <a:alpha val="43137"/>
                  </a:srgbClr>
                </a:outerShdw>
              </a:effectLst>
            </a:endParaRPr>
          </a:p>
        </p:txBody>
      </p:sp>
      <p:sp>
        <p:nvSpPr>
          <p:cNvPr id="112646" name="Rectangle 5"/>
          <p:cNvSpPr>
            <a:spLocks noChangeArrowheads="1"/>
          </p:cNvSpPr>
          <p:nvPr/>
        </p:nvSpPr>
        <p:spPr bwMode="auto">
          <a:xfrm>
            <a:off x="3216276" y="2627413"/>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000">
              <a:ea typeface="楷体_GB2312" pitchFamily="49" charset="-122"/>
            </a:endParaRPr>
          </a:p>
        </p:txBody>
      </p:sp>
      <p:graphicFrame>
        <p:nvGraphicFramePr>
          <p:cNvPr id="112647" name="对象 11"/>
          <p:cNvGraphicFramePr>
            <a:graphicFrameLocks noChangeAspect="1"/>
          </p:cNvGraphicFramePr>
          <p:nvPr/>
        </p:nvGraphicFramePr>
        <p:xfrm>
          <a:off x="3575051" y="2924175"/>
          <a:ext cx="4733925" cy="1714500"/>
        </p:xfrm>
        <a:graphic>
          <a:graphicData uri="http://schemas.openxmlformats.org/presentationml/2006/ole">
            <mc:AlternateContent xmlns:mc="http://schemas.openxmlformats.org/markup-compatibility/2006">
              <mc:Choice xmlns:v="urn:schemas-microsoft-com:vml" Requires="v">
                <p:oleObj name="Visio" r:id="rId2" imgW="5444706" imgH="1772728" progId="Visio.Drawing.11">
                  <p:embed/>
                </p:oleObj>
              </mc:Choice>
              <mc:Fallback>
                <p:oleObj name="Visio" r:id="rId2" imgW="5444706" imgH="1772728" progId="Visio.Drawing.11">
                  <p:embed/>
                  <p:pic>
                    <p:nvPicPr>
                      <p:cNvPr id="112647" name="对象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1" y="2924175"/>
                        <a:ext cx="4733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表格 12"/>
          <p:cNvGraphicFramePr>
            <a:graphicFrameLocks noGrp="1"/>
          </p:cNvGraphicFramePr>
          <p:nvPr/>
        </p:nvGraphicFramePr>
        <p:xfrm>
          <a:off x="3354388" y="4884738"/>
          <a:ext cx="5283200" cy="1119188"/>
        </p:xfrm>
        <a:graphic>
          <a:graphicData uri="http://schemas.openxmlformats.org/drawingml/2006/table">
            <a:tbl>
              <a:tblPr/>
              <a:tblGrid>
                <a:gridCol w="757646">
                  <a:extLst>
                    <a:ext uri="{9D8B030D-6E8A-4147-A177-3AD203B41FA5}">
                      <a16:colId xmlns:a16="http://schemas.microsoft.com/office/drawing/2014/main" val="20000"/>
                    </a:ext>
                  </a:extLst>
                </a:gridCol>
                <a:gridCol w="753201">
                  <a:extLst>
                    <a:ext uri="{9D8B030D-6E8A-4147-A177-3AD203B41FA5}">
                      <a16:colId xmlns:a16="http://schemas.microsoft.com/office/drawing/2014/main" val="20001"/>
                    </a:ext>
                  </a:extLst>
                </a:gridCol>
                <a:gridCol w="582693">
                  <a:extLst>
                    <a:ext uri="{9D8B030D-6E8A-4147-A177-3AD203B41FA5}">
                      <a16:colId xmlns:a16="http://schemas.microsoft.com/office/drawing/2014/main" val="20002"/>
                    </a:ext>
                  </a:extLst>
                </a:gridCol>
                <a:gridCol w="789071">
                  <a:extLst>
                    <a:ext uri="{9D8B030D-6E8A-4147-A177-3AD203B41FA5}">
                      <a16:colId xmlns:a16="http://schemas.microsoft.com/office/drawing/2014/main" val="20003"/>
                    </a:ext>
                  </a:extLst>
                </a:gridCol>
                <a:gridCol w="457255">
                  <a:extLst>
                    <a:ext uri="{9D8B030D-6E8A-4147-A177-3AD203B41FA5}">
                      <a16:colId xmlns:a16="http://schemas.microsoft.com/office/drawing/2014/main" val="20004"/>
                    </a:ext>
                  </a:extLst>
                </a:gridCol>
                <a:gridCol w="1028824">
                  <a:extLst>
                    <a:ext uri="{9D8B030D-6E8A-4147-A177-3AD203B41FA5}">
                      <a16:colId xmlns:a16="http://schemas.microsoft.com/office/drawing/2014/main" val="20005"/>
                    </a:ext>
                  </a:extLst>
                </a:gridCol>
                <a:gridCol w="914510">
                  <a:extLst>
                    <a:ext uri="{9D8B030D-6E8A-4147-A177-3AD203B41FA5}">
                      <a16:colId xmlns:a16="http://schemas.microsoft.com/office/drawing/2014/main" val="20006"/>
                    </a:ext>
                  </a:extLst>
                </a:gridCol>
              </a:tblGrid>
              <a:tr h="159884">
                <a:tc rowSpan="2">
                  <a:txBody>
                    <a:bodyPr/>
                    <a:lstStyle/>
                    <a:p>
                      <a:pPr algn="ctr">
                        <a:spcAft>
                          <a:spcPts val="0"/>
                        </a:spcAft>
                      </a:pPr>
                      <a:r>
                        <a:rPr lang="zh-CN" sz="1000" kern="100" dirty="0">
                          <a:effectLst/>
                          <a:latin typeface="Times New Roman" panose="02020603050405020304" pitchFamily="18" charset="0"/>
                          <a:ea typeface="宋体" panose="02010600030101010101" pitchFamily="2" charset="-122"/>
                        </a:rPr>
                        <a:t>发送的帧</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000" kern="100" dirty="0">
                          <a:effectLst/>
                          <a:latin typeface="Times New Roman" panose="02020603050405020304" pitchFamily="18" charset="0"/>
                          <a:ea typeface="宋体" panose="02010600030101010101" pitchFamily="2" charset="-122"/>
                        </a:rPr>
                        <a:t>网桥</a:t>
                      </a:r>
                      <a:r>
                        <a:rPr lang="en-US" sz="1000" kern="100" dirty="0">
                          <a:effectLst/>
                          <a:latin typeface="Times New Roman" panose="02020603050405020304" pitchFamily="18" charset="0"/>
                          <a:ea typeface="宋体" panose="02010600030101010101" pitchFamily="2" charset="-122"/>
                        </a:rPr>
                        <a:t>1</a:t>
                      </a:r>
                      <a:r>
                        <a:rPr lang="zh-CN" sz="1000" kern="100" dirty="0">
                          <a:effectLst/>
                          <a:latin typeface="Times New Roman" panose="02020603050405020304" pitchFamily="18" charset="0"/>
                          <a:ea typeface="宋体" panose="02010600030101010101" pitchFamily="2" charset="-122"/>
                        </a:rPr>
                        <a:t>的转发表</a:t>
                      </a:r>
                      <a:r>
                        <a:rPr lang="zh-CN" altLang="en-US" sz="1000" kern="100" dirty="0">
                          <a:effectLst/>
                          <a:latin typeface="Times New Roman" panose="02020603050405020304" pitchFamily="18" charset="0"/>
                          <a:ea typeface="宋体" panose="02010600030101010101" pitchFamily="2" charset="-122"/>
                        </a:rPr>
                        <a:t>（</a:t>
                      </a:r>
                      <a:r>
                        <a:rPr lang="en-US" altLang="zh-CN" sz="1000" kern="100" dirty="0">
                          <a:effectLst/>
                          <a:latin typeface="Times New Roman" panose="02020603050405020304" pitchFamily="18" charset="0"/>
                          <a:ea typeface="宋体" panose="02010600030101010101" pitchFamily="2" charset="-122"/>
                        </a:rPr>
                        <a:t>B1</a:t>
                      </a:r>
                      <a:r>
                        <a:rPr lang="zh-CN" altLang="en-US" sz="1000" kern="100" dirty="0">
                          <a:effectLst/>
                          <a:latin typeface="Times New Roman" panose="02020603050405020304" pitchFamily="18" charset="0"/>
                          <a:ea typeface="宋体" panose="02010600030101010101" pitchFamily="2" charset="-122"/>
                        </a:rPr>
                        <a:t>）</a:t>
                      </a: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000" kern="100" dirty="0">
                          <a:effectLst/>
                          <a:latin typeface="Times New Roman" panose="02020603050405020304" pitchFamily="18" charset="0"/>
                          <a:ea typeface="宋体" panose="02010600030101010101" pitchFamily="2" charset="-122"/>
                        </a:rPr>
                        <a:t>网桥</a:t>
                      </a:r>
                      <a:r>
                        <a:rPr lang="en-US" sz="1000" kern="100" dirty="0">
                          <a:effectLst/>
                          <a:latin typeface="Times New Roman" panose="02020603050405020304" pitchFamily="18" charset="0"/>
                          <a:ea typeface="宋体" panose="02010600030101010101" pitchFamily="2" charset="-122"/>
                        </a:rPr>
                        <a:t>2</a:t>
                      </a:r>
                      <a:r>
                        <a:rPr lang="zh-CN" sz="1000" kern="100" dirty="0">
                          <a:effectLst/>
                          <a:latin typeface="Times New Roman" panose="02020603050405020304" pitchFamily="18" charset="0"/>
                          <a:ea typeface="宋体" panose="02010600030101010101" pitchFamily="2" charset="-122"/>
                        </a:rPr>
                        <a:t>的转发表</a:t>
                      </a:r>
                      <a:r>
                        <a:rPr lang="zh-CN" altLang="en-US" sz="1000" kern="100" dirty="0">
                          <a:effectLst/>
                          <a:latin typeface="Times New Roman" panose="02020603050405020304" pitchFamily="18" charset="0"/>
                          <a:ea typeface="宋体" panose="02010600030101010101" pitchFamily="2" charset="-122"/>
                        </a:rPr>
                        <a:t>（</a:t>
                      </a:r>
                      <a:r>
                        <a:rPr lang="en-US" altLang="zh-CN" sz="1000" kern="100" dirty="0">
                          <a:effectLst/>
                          <a:latin typeface="Times New Roman" panose="02020603050405020304" pitchFamily="18" charset="0"/>
                          <a:ea typeface="宋体" panose="02010600030101010101" pitchFamily="2" charset="-122"/>
                        </a:rPr>
                        <a:t>B2</a:t>
                      </a:r>
                      <a:r>
                        <a:rPr lang="zh-CN" altLang="en-US" sz="1000" kern="100" dirty="0">
                          <a:effectLst/>
                          <a:latin typeface="Times New Roman" panose="02020603050405020304" pitchFamily="18" charset="0"/>
                          <a:ea typeface="宋体" panose="02010600030101010101" pitchFamily="2" charset="-122"/>
                        </a:rPr>
                        <a:t>）</a:t>
                      </a: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marL="92075" indent="-160020" algn="ctr">
                        <a:spcAft>
                          <a:spcPts val="0"/>
                        </a:spcAft>
                      </a:pPr>
                      <a:r>
                        <a:rPr lang="zh-CN" sz="1000" kern="100" dirty="0">
                          <a:effectLst/>
                          <a:latin typeface="Times New Roman" panose="02020603050405020304" pitchFamily="18" charset="0"/>
                          <a:ea typeface="宋体" panose="02010600030101010101" pitchFamily="2" charset="-122"/>
                        </a:rPr>
                        <a:t>网桥</a:t>
                      </a:r>
                      <a:r>
                        <a:rPr lang="en-US" sz="1000" kern="100" dirty="0">
                          <a:effectLst/>
                          <a:latin typeface="Times New Roman" panose="02020603050405020304" pitchFamily="18" charset="0"/>
                          <a:ea typeface="宋体" panose="02010600030101010101" pitchFamily="2" charset="-122"/>
                        </a:rPr>
                        <a:t>1</a:t>
                      </a:r>
                      <a:r>
                        <a:rPr lang="zh-CN" sz="1000" kern="100" dirty="0">
                          <a:effectLst/>
                          <a:latin typeface="Times New Roman" panose="02020603050405020304" pitchFamily="18" charset="0"/>
                          <a:ea typeface="宋体" panose="02010600030101010101" pitchFamily="2" charset="-122"/>
                        </a:rPr>
                        <a:t>的处理</a:t>
                      </a:r>
                    </a:p>
                    <a:p>
                      <a:pPr marL="92075" indent="-160020" algn="ctr">
                        <a:spcAft>
                          <a:spcPts val="0"/>
                        </a:spcAft>
                      </a:pPr>
                      <a:r>
                        <a:rPr lang="zh-CN" sz="1000" kern="100" dirty="0">
                          <a:effectLst/>
                          <a:latin typeface="Times New Roman" panose="02020603050405020304" pitchFamily="18" charset="0"/>
                          <a:ea typeface="宋体" panose="02010600030101010101" pitchFamily="2" charset="-122"/>
                        </a:rPr>
                        <a:t>（转发？丢弃？登记？）</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kern="100">
                          <a:effectLst/>
                          <a:latin typeface="Times New Roman" panose="02020603050405020304" pitchFamily="18" charset="0"/>
                          <a:ea typeface="宋体" panose="02010600030101010101" pitchFamily="2" charset="-122"/>
                        </a:rPr>
                        <a:t>网桥</a:t>
                      </a:r>
                      <a:r>
                        <a:rPr lang="en-US" sz="1000" kern="100">
                          <a:effectLst/>
                          <a:latin typeface="Times New Roman" panose="02020603050405020304" pitchFamily="18" charset="0"/>
                          <a:ea typeface="宋体" panose="02010600030101010101" pitchFamily="2" charset="-122"/>
                        </a:rPr>
                        <a:t>2</a:t>
                      </a:r>
                      <a:r>
                        <a:rPr lang="zh-CN" sz="1000" kern="100">
                          <a:effectLst/>
                          <a:latin typeface="Times New Roman" panose="02020603050405020304" pitchFamily="18" charset="0"/>
                          <a:ea typeface="宋体" panose="02010600030101010101" pitchFamily="2" charset="-122"/>
                        </a:rPr>
                        <a:t>的处理</a:t>
                      </a:r>
                    </a:p>
                    <a:p>
                      <a:pPr algn="just">
                        <a:spcAft>
                          <a:spcPts val="0"/>
                        </a:spcAft>
                      </a:pPr>
                      <a:r>
                        <a:rPr lang="zh-CN" sz="1000" kern="100">
                          <a:effectLst/>
                          <a:latin typeface="Times New Roman" panose="02020603050405020304" pitchFamily="18" charset="0"/>
                          <a:ea typeface="宋体" panose="02010600030101010101" pitchFamily="2" charset="-122"/>
                        </a:rPr>
                        <a:t>（转发？丢弃？登记？）</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9768">
                <a:tc vMerge="1">
                  <a:txBody>
                    <a:bodyPr/>
                    <a:lstStyle/>
                    <a:p>
                      <a:endParaRPr lang="zh-CN" altLang="en-US"/>
                    </a:p>
                  </a:txBody>
                  <a:tcPr/>
                </a:tc>
                <a:tc>
                  <a:txBody>
                    <a:bodyPr/>
                    <a:lstStyle/>
                    <a:p>
                      <a:pPr algn="ctr">
                        <a:spcAft>
                          <a:spcPts val="0"/>
                        </a:spcAft>
                      </a:pPr>
                      <a:r>
                        <a:rPr lang="zh-CN" sz="1000" kern="100">
                          <a:effectLst/>
                          <a:latin typeface="Times New Roman" panose="02020603050405020304" pitchFamily="18" charset="0"/>
                          <a:ea typeface="宋体" panose="02010600030101010101" pitchFamily="2" charset="-122"/>
                        </a:rPr>
                        <a:t>站地址</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panose="02020603050405020304" pitchFamily="18" charset="0"/>
                          <a:ea typeface="宋体" panose="02010600030101010101" pitchFamily="2" charset="-122"/>
                        </a:rPr>
                        <a:t>端口</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panose="02020603050405020304" pitchFamily="18" charset="0"/>
                          <a:ea typeface="宋体" panose="02010600030101010101" pitchFamily="2" charset="-122"/>
                        </a:rPr>
                        <a:t>站地址</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panose="02020603050405020304" pitchFamily="18" charset="0"/>
                          <a:ea typeface="宋体" panose="02010600030101010101" pitchFamily="2" charset="-122"/>
                        </a:rPr>
                        <a:t>端口</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159884">
                <a:tc>
                  <a:txBody>
                    <a:bodyPr/>
                    <a:lstStyle/>
                    <a:p>
                      <a:pPr algn="ctr">
                        <a:spcAft>
                          <a:spcPts val="0"/>
                        </a:spcAft>
                      </a:pPr>
                      <a:r>
                        <a:rPr lang="en-US" sz="1000" kern="100">
                          <a:effectLst/>
                          <a:latin typeface="Times New Roman" panose="02020603050405020304" pitchFamily="18" charset="0"/>
                          <a:ea typeface="宋体" panose="02010600030101010101" pitchFamily="2" charset="-122"/>
                        </a:rPr>
                        <a:t>H1</a:t>
                      </a:r>
                      <a:r>
                        <a:rPr lang="en-US" sz="1000" kern="100">
                          <a:effectLst/>
                          <a:latin typeface="Times New Roman" panose="02020603050405020304" pitchFamily="18" charset="0"/>
                          <a:ea typeface="宋体" panose="02010600030101010101" pitchFamily="2" charset="-122"/>
                          <a:sym typeface="Wingdings" panose="05000000000000000000" pitchFamily="2" charset="2"/>
                        </a:rPr>
                        <a:t></a:t>
                      </a:r>
                      <a:r>
                        <a:rPr lang="en-US" sz="1000" kern="100">
                          <a:effectLst/>
                          <a:latin typeface="Times New Roman" panose="02020603050405020304" pitchFamily="18" charset="0"/>
                          <a:ea typeface="宋体" panose="02010600030101010101" pitchFamily="2" charset="-122"/>
                        </a:rPr>
                        <a:t>H5</a:t>
                      </a: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9884">
                <a:tc>
                  <a:txBody>
                    <a:bodyPr/>
                    <a:lstStyle/>
                    <a:p>
                      <a:pPr algn="ctr">
                        <a:spcAft>
                          <a:spcPts val="0"/>
                        </a:spcAft>
                      </a:pPr>
                      <a:r>
                        <a:rPr lang="en-US" sz="1000" kern="100">
                          <a:effectLst/>
                          <a:latin typeface="Times New Roman" panose="02020603050405020304" pitchFamily="18" charset="0"/>
                          <a:ea typeface="宋体" panose="02010600030101010101" pitchFamily="2" charset="-122"/>
                        </a:rPr>
                        <a:t>H3</a:t>
                      </a:r>
                      <a:r>
                        <a:rPr lang="en-US" sz="1000" kern="100">
                          <a:effectLst/>
                          <a:latin typeface="Times New Roman" panose="02020603050405020304" pitchFamily="18" charset="0"/>
                          <a:ea typeface="宋体" panose="02010600030101010101" pitchFamily="2" charset="-122"/>
                          <a:sym typeface="Wingdings" panose="05000000000000000000" pitchFamily="2" charset="2"/>
                        </a:rPr>
                        <a:t></a:t>
                      </a:r>
                      <a:r>
                        <a:rPr lang="en-US" sz="1000" kern="100">
                          <a:effectLst/>
                          <a:latin typeface="Times New Roman" panose="02020603050405020304" pitchFamily="18" charset="0"/>
                          <a:ea typeface="宋体" panose="02010600030101010101" pitchFamily="2" charset="-122"/>
                        </a:rPr>
                        <a:t>H2</a:t>
                      </a: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9884">
                <a:tc>
                  <a:txBody>
                    <a:bodyPr/>
                    <a:lstStyle/>
                    <a:p>
                      <a:pPr algn="ctr">
                        <a:spcAft>
                          <a:spcPts val="0"/>
                        </a:spcAft>
                      </a:pPr>
                      <a:r>
                        <a:rPr lang="en-US" sz="1000" kern="100">
                          <a:effectLst/>
                          <a:latin typeface="Times New Roman" panose="02020603050405020304" pitchFamily="18" charset="0"/>
                          <a:ea typeface="宋体" panose="02010600030101010101" pitchFamily="2" charset="-122"/>
                        </a:rPr>
                        <a:t>H4</a:t>
                      </a:r>
                      <a:r>
                        <a:rPr lang="en-US" sz="1000" kern="100">
                          <a:effectLst/>
                          <a:latin typeface="Times New Roman" panose="02020603050405020304" pitchFamily="18" charset="0"/>
                          <a:ea typeface="宋体" panose="02010600030101010101" pitchFamily="2" charset="-122"/>
                          <a:sym typeface="Wingdings" panose="05000000000000000000" pitchFamily="2" charset="2"/>
                        </a:rPr>
                        <a:t></a:t>
                      </a:r>
                      <a:r>
                        <a:rPr lang="en-US" sz="1000" kern="100">
                          <a:effectLst/>
                          <a:latin typeface="Times New Roman" panose="02020603050405020304" pitchFamily="18" charset="0"/>
                          <a:ea typeface="宋体" panose="02010600030101010101" pitchFamily="2" charset="-122"/>
                        </a:rPr>
                        <a:t>H3</a:t>
                      </a: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9884">
                <a:tc>
                  <a:txBody>
                    <a:bodyPr/>
                    <a:lstStyle/>
                    <a:p>
                      <a:pPr algn="ctr">
                        <a:spcAft>
                          <a:spcPts val="0"/>
                        </a:spcAft>
                      </a:pPr>
                      <a:r>
                        <a:rPr lang="en-US" sz="1000" kern="100">
                          <a:effectLst/>
                          <a:latin typeface="Times New Roman" panose="02020603050405020304" pitchFamily="18" charset="0"/>
                          <a:ea typeface="宋体" panose="02010600030101010101" pitchFamily="2" charset="-122"/>
                        </a:rPr>
                        <a:t>H2</a:t>
                      </a:r>
                      <a:r>
                        <a:rPr lang="en-US" sz="1000" kern="100">
                          <a:effectLst/>
                          <a:latin typeface="Times New Roman" panose="02020603050405020304" pitchFamily="18" charset="0"/>
                          <a:ea typeface="宋体" panose="02010600030101010101" pitchFamily="2" charset="-122"/>
                          <a:sym typeface="Wingdings" panose="05000000000000000000" pitchFamily="2" charset="2"/>
                        </a:rPr>
                        <a:t></a:t>
                      </a:r>
                      <a:r>
                        <a:rPr lang="en-US" sz="1000" kern="100">
                          <a:effectLst/>
                          <a:latin typeface="Times New Roman" panose="02020603050405020304" pitchFamily="18" charset="0"/>
                          <a:ea typeface="宋体" panose="02010600030101010101" pitchFamily="2" charset="-122"/>
                        </a:rPr>
                        <a:t>H1</a:t>
                      </a: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00" kern="100" dirty="0">
                        <a:effectLst/>
                        <a:latin typeface="Times New Roman" panose="02020603050405020304" pitchFamily="18" charset="0"/>
                        <a:ea typeface="宋体" panose="02010600030101010101" pitchFamily="2" charset="-122"/>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p:cNvSpPr>
            <a:spLocks noGrp="1"/>
          </p:cNvSpPr>
          <p:nvPr>
            <p:ph type="ftr" sz="quarter" idx="10"/>
          </p:nvPr>
        </p:nvSpPr>
        <p:spPr/>
        <p:txBody>
          <a:bodyPr/>
          <a:lstStyle/>
          <a:p>
            <a:pPr>
              <a:defRPr/>
            </a:pPr>
            <a:r>
              <a:rPr lang="en-US" altLang="zh-CN"/>
              <a:t>Computer Network</a:t>
            </a:r>
          </a:p>
        </p:txBody>
      </p:sp>
      <p:sp>
        <p:nvSpPr>
          <p:cNvPr id="11571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822F7F-C4E8-481C-A221-BA511B3D0A11}" type="slidenum">
              <a:rPr lang="en-US" altLang="zh-CN" sz="1200">
                <a:latin typeface="Arial Black" panose="020B0A04020102020204" pitchFamily="34" charset="0"/>
              </a:rPr>
              <a:pPr>
                <a:spcBef>
                  <a:spcPct val="0"/>
                </a:spcBef>
                <a:buClrTx/>
                <a:buSzTx/>
                <a:buFontTx/>
                <a:buNone/>
              </a:pPr>
              <a:t>9</a:t>
            </a:fld>
            <a:endParaRPr lang="en-US" altLang="zh-CN" sz="1200">
              <a:latin typeface="Arial Black" panose="020B0A04020102020204" pitchFamily="34" charset="0"/>
            </a:endParaRPr>
          </a:p>
        </p:txBody>
      </p:sp>
      <p:sp>
        <p:nvSpPr>
          <p:cNvPr id="10" name="日期占位符 3"/>
          <p:cNvSpPr>
            <a:spLocks noGrp="1"/>
          </p:cNvSpPr>
          <p:nvPr>
            <p:ph type="dt" sz="quarter" idx="12"/>
          </p:nvPr>
        </p:nvSpPr>
        <p:spPr/>
        <p:txBody>
          <a:bodyPr/>
          <a:lstStyle/>
          <a:p>
            <a:pPr>
              <a:defRPr/>
            </a:pPr>
            <a:fld id="{03049740-210A-4932-89DD-CFE516CA54F8}" type="datetime1">
              <a:rPr lang="zh-CN" altLang="en-US"/>
              <a:pPr>
                <a:defRPr/>
              </a:pPr>
              <a:t>2024/12/23</a:t>
            </a:fld>
            <a:endParaRPr lang="en-US" altLang="zh-CN"/>
          </a:p>
        </p:txBody>
      </p:sp>
      <p:sp>
        <p:nvSpPr>
          <p:cNvPr id="890882" name="Rectangle 2"/>
          <p:cNvSpPr>
            <a:spLocks noChangeArrowheads="1"/>
          </p:cNvSpPr>
          <p:nvPr/>
        </p:nvSpPr>
        <p:spPr bwMode="auto">
          <a:xfrm>
            <a:off x="2135188" y="765175"/>
            <a:ext cx="7772400" cy="685800"/>
          </a:xfrm>
          <a:prstGeom prst="rect">
            <a:avLst/>
          </a:prstGeom>
          <a:noFill/>
          <a:ln>
            <a:noFill/>
          </a:ln>
          <a:effectLst/>
        </p:spPr>
        <p:txBody>
          <a:bodyPr lIns="92075" tIns="46038" rIns="92075" bIns="46038" anchor="ctr"/>
          <a:lstStyle/>
          <a:p>
            <a:pPr eaLnBrk="1" hangingPunct="1">
              <a:defRPr/>
            </a:pPr>
            <a:r>
              <a:rPr lang="zh-CN" altLang="en-US" sz="3600" dirty="0">
                <a:solidFill>
                  <a:srgbClr val="0000FF"/>
                </a:solidFill>
                <a:effectLst>
                  <a:outerShdw blurRad="38100" dist="38100" dir="2700000" algn="tl">
                    <a:srgbClr val="C0C0C0"/>
                  </a:outerShdw>
                </a:effectLst>
                <a:latin typeface="楷体_GB2312" pitchFamily="49" charset="-122"/>
              </a:rPr>
              <a:t>习 题</a:t>
            </a:r>
          </a:p>
        </p:txBody>
      </p:sp>
      <p:sp>
        <p:nvSpPr>
          <p:cNvPr id="115718" name="Rectangle 3"/>
          <p:cNvSpPr>
            <a:spLocks noChangeArrowheads="1"/>
          </p:cNvSpPr>
          <p:nvPr/>
        </p:nvSpPr>
        <p:spPr bwMode="auto">
          <a:xfrm>
            <a:off x="2135188" y="3213101"/>
            <a:ext cx="77724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楷体_GB2312" pitchFamily="49" charset="-122"/>
              </a:rPr>
              <a:t>1. </a:t>
            </a:r>
            <a:r>
              <a:rPr lang="zh-CN" altLang="en-US" sz="2000" dirty="0">
                <a:latin typeface="Times New Roman" panose="02020603050405020304" pitchFamily="18" charset="0"/>
                <a:ea typeface="楷体_GB2312" pitchFamily="49" charset="-122"/>
              </a:rPr>
              <a:t>有没有虚电路服务需要以非顺序方式投递分组的情况？请解释。</a:t>
            </a:r>
          </a:p>
          <a:p>
            <a:pPr algn="just"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楷体_GB2312" pitchFamily="49" charset="-122"/>
              </a:rPr>
              <a:t>2. </a:t>
            </a:r>
            <a:r>
              <a:rPr lang="zh-CN" altLang="en-US" sz="2000" dirty="0">
                <a:latin typeface="Times New Roman" panose="02020603050405020304" pitchFamily="18" charset="0"/>
                <a:ea typeface="楷体_GB2312" pitchFamily="49" charset="-122"/>
              </a:rPr>
              <a:t>网络拓扑</a:t>
            </a:r>
            <a:r>
              <a:rPr lang="zh-CN" altLang="en-US" sz="2000" dirty="0">
                <a:solidFill>
                  <a:srgbClr val="000000"/>
                </a:solidFill>
                <a:latin typeface="Times New Roman" panose="02020603050405020304" pitchFamily="18" charset="0"/>
                <a:ea typeface="楷体_GB2312" pitchFamily="49" charset="-122"/>
              </a:rPr>
              <a:t>如所示。现使用</a:t>
            </a:r>
            <a:r>
              <a:rPr lang="zh-CN" altLang="en-US" sz="2000" dirty="0">
                <a:solidFill>
                  <a:srgbClr val="0000FF"/>
                </a:solidFill>
                <a:latin typeface="Times New Roman" panose="02020603050405020304" pitchFamily="18" charset="0"/>
                <a:ea typeface="楷体_GB2312" pitchFamily="49" charset="-122"/>
              </a:rPr>
              <a:t>距离向量算法</a:t>
            </a:r>
            <a:r>
              <a:rPr lang="zh-CN" altLang="en-US" sz="2000" dirty="0">
                <a:solidFill>
                  <a:srgbClr val="000000"/>
                </a:solidFill>
                <a:latin typeface="Times New Roman" panose="02020603050405020304" pitchFamily="18" charset="0"/>
                <a:ea typeface="楷体_GB2312" pitchFamily="49" charset="-122"/>
              </a:rPr>
              <a:t>。假定在某一个时刻到达结点</a:t>
            </a:r>
            <a:r>
              <a:rPr lang="en-US" altLang="zh-CN" sz="2000" dirty="0">
                <a:solidFill>
                  <a:srgbClr val="000000"/>
                </a:solidFill>
                <a:latin typeface="Times New Roman" panose="02020603050405020304" pitchFamily="18" charset="0"/>
                <a:ea typeface="楷体_GB2312" pitchFamily="49" charset="-122"/>
              </a:rPr>
              <a:t>C</a:t>
            </a:r>
            <a:r>
              <a:rPr lang="zh-CN" altLang="en-US" sz="2000" dirty="0">
                <a:solidFill>
                  <a:srgbClr val="000000"/>
                </a:solidFill>
                <a:latin typeface="Times New Roman" panose="02020603050405020304" pitchFamily="18" charset="0"/>
                <a:ea typeface="楷体_GB2312" pitchFamily="49" charset="-122"/>
              </a:rPr>
              <a:t>的向量如下</a:t>
            </a:r>
            <a:r>
              <a:rPr lang="en-US" altLang="zh-CN" sz="2000" dirty="0">
                <a:solidFill>
                  <a:srgbClr val="000000"/>
                </a:solidFill>
                <a:latin typeface="Times New Roman" panose="02020603050405020304" pitchFamily="18" charset="0"/>
                <a:ea typeface="楷体_GB2312" pitchFamily="49" charset="-122"/>
              </a:rPr>
              <a:t>(</a:t>
            </a:r>
            <a:r>
              <a:rPr lang="zh-CN" altLang="en-US" sz="2000" dirty="0">
                <a:solidFill>
                  <a:srgbClr val="000000"/>
                </a:solidFill>
                <a:latin typeface="Times New Roman" panose="02020603050405020304" pitchFamily="18" charset="0"/>
                <a:ea typeface="楷体_GB2312" pitchFamily="49" charset="-122"/>
              </a:rPr>
              <a:t>为书写方便，此处使用行向量，结点顺序是</a:t>
            </a:r>
            <a:r>
              <a:rPr lang="en-US" altLang="zh-CN" sz="2000" dirty="0">
                <a:solidFill>
                  <a:srgbClr val="000000"/>
                </a:solidFill>
                <a:latin typeface="Times New Roman" panose="02020603050405020304" pitchFamily="18" charset="0"/>
                <a:ea typeface="楷体_GB2312" pitchFamily="49" charset="-122"/>
              </a:rPr>
              <a:t>A, B, C, D, E, F)</a:t>
            </a:r>
            <a:r>
              <a:rPr lang="zh-CN" altLang="en-US" sz="2000" dirty="0">
                <a:solidFill>
                  <a:srgbClr val="000000"/>
                </a:solidFill>
                <a:latin typeface="Times New Roman" panose="02020603050405020304" pitchFamily="18" charset="0"/>
                <a:ea typeface="楷体_GB2312" pitchFamily="49" charset="-122"/>
              </a:rPr>
              <a:t>：</a:t>
            </a:r>
          </a:p>
          <a:p>
            <a:pPr algn="just" eaLnBrk="1" hangingPunct="1">
              <a:lnSpc>
                <a:spcPct val="120000"/>
              </a:lnSpc>
              <a:buFont typeface="Wingdings" panose="05000000000000000000" pitchFamily="2" charset="2"/>
              <a:buNone/>
            </a:pPr>
            <a:r>
              <a:rPr lang="zh-CN" altLang="en-US" sz="2000" dirty="0">
                <a:solidFill>
                  <a:srgbClr val="000000"/>
                </a:solidFill>
                <a:latin typeface="Times New Roman" panose="02020603050405020304" pitchFamily="18" charset="0"/>
                <a:ea typeface="楷体_GB2312" pitchFamily="49" charset="-122"/>
              </a:rPr>
              <a:t>    从</a:t>
            </a:r>
            <a:r>
              <a:rPr lang="en-US" altLang="zh-CN" sz="2000" dirty="0">
                <a:solidFill>
                  <a:srgbClr val="000000"/>
                </a:solidFill>
                <a:latin typeface="Times New Roman" panose="02020603050405020304" pitchFamily="18" charset="0"/>
                <a:ea typeface="楷体_GB2312" pitchFamily="49" charset="-122"/>
              </a:rPr>
              <a:t>B: (5, 0, 8, 12, 6, 2)</a:t>
            </a:r>
            <a:r>
              <a:rPr lang="zh-CN" altLang="en-US" sz="2000" dirty="0">
                <a:solidFill>
                  <a:srgbClr val="000000"/>
                </a:solidFill>
                <a:latin typeface="Times New Roman" panose="02020603050405020304" pitchFamily="18" charset="0"/>
                <a:ea typeface="楷体_GB2312" pitchFamily="49" charset="-122"/>
              </a:rPr>
              <a:t>；从</a:t>
            </a:r>
            <a:r>
              <a:rPr lang="en-US" altLang="zh-CN" sz="2000" dirty="0">
                <a:solidFill>
                  <a:srgbClr val="000000"/>
                </a:solidFill>
                <a:latin typeface="Times New Roman" panose="02020603050405020304" pitchFamily="18" charset="0"/>
                <a:ea typeface="楷体_GB2312" pitchFamily="49" charset="-122"/>
              </a:rPr>
              <a:t>D: (16, 12, 6, 0, 9, 10)</a:t>
            </a:r>
            <a:r>
              <a:rPr lang="zh-CN" altLang="en-US" sz="2000" dirty="0">
                <a:solidFill>
                  <a:srgbClr val="000000"/>
                </a:solidFill>
                <a:latin typeface="Times New Roman" panose="02020603050405020304" pitchFamily="18" charset="0"/>
                <a:ea typeface="楷体_GB2312" pitchFamily="49" charset="-122"/>
              </a:rPr>
              <a:t>；从</a:t>
            </a:r>
            <a:r>
              <a:rPr lang="en-US" altLang="zh-CN" sz="2000" dirty="0">
                <a:solidFill>
                  <a:srgbClr val="000000"/>
                </a:solidFill>
                <a:latin typeface="Times New Roman" panose="02020603050405020304" pitchFamily="18" charset="0"/>
                <a:ea typeface="楷体_GB2312" pitchFamily="49" charset="-122"/>
              </a:rPr>
              <a:t>E: (7, 6, 3, 9, 0, 4)</a:t>
            </a:r>
          </a:p>
          <a:p>
            <a:pPr algn="just" eaLnBrk="1" hangingPunct="1">
              <a:lnSpc>
                <a:spcPct val="120000"/>
              </a:lnSpc>
              <a:buFont typeface="Wingdings" panose="05000000000000000000" pitchFamily="2" charset="2"/>
              <a:buNone/>
            </a:pPr>
            <a:r>
              <a:rPr lang="en-US" altLang="zh-CN" sz="2000" dirty="0">
                <a:solidFill>
                  <a:srgbClr val="000000"/>
                </a:solidFill>
                <a:latin typeface="Times New Roman" panose="02020603050405020304" pitchFamily="18" charset="0"/>
                <a:ea typeface="楷体_GB2312" pitchFamily="49" charset="-122"/>
              </a:rPr>
              <a:t>       </a:t>
            </a:r>
            <a:r>
              <a:rPr lang="zh-CN" altLang="en-US" sz="2000" dirty="0">
                <a:solidFill>
                  <a:srgbClr val="000000"/>
                </a:solidFill>
                <a:latin typeface="Times New Roman" panose="02020603050405020304" pitchFamily="18" charset="0"/>
                <a:ea typeface="楷体_GB2312" pitchFamily="49" charset="-122"/>
              </a:rPr>
              <a:t>而</a:t>
            </a:r>
            <a:r>
              <a:rPr lang="en-US" altLang="zh-CN" sz="2000" dirty="0">
                <a:solidFill>
                  <a:srgbClr val="000000"/>
                </a:solidFill>
                <a:latin typeface="Times New Roman" panose="02020603050405020304" pitchFamily="18" charset="0"/>
                <a:ea typeface="楷体_GB2312" pitchFamily="49" charset="-122"/>
              </a:rPr>
              <a:t>C</a:t>
            </a:r>
            <a:r>
              <a:rPr lang="zh-CN" altLang="en-US" sz="2000" dirty="0">
                <a:solidFill>
                  <a:srgbClr val="000000"/>
                </a:solidFill>
                <a:latin typeface="Times New Roman" panose="02020603050405020304" pitchFamily="18" charset="0"/>
                <a:ea typeface="楷体_GB2312" pitchFamily="49" charset="-122"/>
              </a:rPr>
              <a:t>测量出到</a:t>
            </a:r>
            <a:r>
              <a:rPr lang="en-US" altLang="zh-CN" sz="2000" dirty="0">
                <a:solidFill>
                  <a:srgbClr val="000000"/>
                </a:solidFill>
                <a:latin typeface="Times New Roman" panose="02020603050405020304" pitchFamily="18" charset="0"/>
                <a:ea typeface="楷体_GB2312" pitchFamily="49" charset="-122"/>
              </a:rPr>
              <a:t>B</a:t>
            </a:r>
            <a:r>
              <a:rPr lang="zh-CN" altLang="en-US" sz="2000" dirty="0">
                <a:solidFill>
                  <a:srgbClr val="000000"/>
                </a:solidFill>
                <a:latin typeface="Times New Roman" panose="02020603050405020304" pitchFamily="18" charset="0"/>
                <a:ea typeface="楷体_GB2312" pitchFamily="49" charset="-122"/>
              </a:rPr>
              <a:t>，</a:t>
            </a:r>
            <a:r>
              <a:rPr lang="en-US" altLang="zh-CN" sz="2000" dirty="0">
                <a:solidFill>
                  <a:srgbClr val="000000"/>
                </a:solidFill>
                <a:latin typeface="Times New Roman" panose="02020603050405020304" pitchFamily="18" charset="0"/>
                <a:ea typeface="楷体_GB2312" pitchFamily="49" charset="-122"/>
              </a:rPr>
              <a:t>D</a:t>
            </a:r>
            <a:r>
              <a:rPr lang="zh-CN" altLang="en-US" sz="2000" dirty="0">
                <a:solidFill>
                  <a:srgbClr val="000000"/>
                </a:solidFill>
                <a:latin typeface="Times New Roman" panose="02020603050405020304" pitchFamily="18" charset="0"/>
                <a:ea typeface="楷体_GB2312" pitchFamily="49" charset="-122"/>
              </a:rPr>
              <a:t>和</a:t>
            </a:r>
            <a:r>
              <a:rPr lang="en-US" altLang="zh-CN" sz="2000" dirty="0">
                <a:solidFill>
                  <a:srgbClr val="000000"/>
                </a:solidFill>
                <a:latin typeface="Times New Roman" panose="02020603050405020304" pitchFamily="18" charset="0"/>
                <a:ea typeface="楷体_GB2312" pitchFamily="49" charset="-122"/>
              </a:rPr>
              <a:t>E</a:t>
            </a:r>
            <a:r>
              <a:rPr lang="zh-CN" altLang="en-US" sz="2000" dirty="0">
                <a:solidFill>
                  <a:srgbClr val="000000"/>
                </a:solidFill>
                <a:latin typeface="Times New Roman" panose="02020603050405020304" pitchFamily="18" charset="0"/>
                <a:ea typeface="楷体_GB2312" pitchFamily="49" charset="-122"/>
              </a:rPr>
              <a:t>的时延分别为</a:t>
            </a:r>
            <a:r>
              <a:rPr lang="en-US" altLang="zh-CN" sz="2000" dirty="0">
                <a:solidFill>
                  <a:srgbClr val="000000"/>
                </a:solidFill>
                <a:latin typeface="Times New Roman" panose="02020603050405020304" pitchFamily="18" charset="0"/>
                <a:ea typeface="楷体_GB2312" pitchFamily="49" charset="-122"/>
              </a:rPr>
              <a:t>6, 3</a:t>
            </a:r>
            <a:r>
              <a:rPr lang="zh-CN" altLang="en-US" sz="2000" dirty="0">
                <a:solidFill>
                  <a:srgbClr val="000000"/>
                </a:solidFill>
                <a:latin typeface="Times New Roman" panose="02020603050405020304" pitchFamily="18" charset="0"/>
                <a:ea typeface="楷体_GB2312" pitchFamily="49" charset="-122"/>
              </a:rPr>
              <a:t>和</a:t>
            </a:r>
            <a:r>
              <a:rPr lang="en-US" altLang="zh-CN" sz="2000" dirty="0">
                <a:solidFill>
                  <a:srgbClr val="000000"/>
                </a:solidFill>
                <a:latin typeface="Times New Roman" panose="02020603050405020304" pitchFamily="18" charset="0"/>
                <a:ea typeface="楷体_GB2312" pitchFamily="49" charset="-122"/>
              </a:rPr>
              <a:t>5</a:t>
            </a:r>
            <a:r>
              <a:rPr lang="zh-CN" altLang="en-US" sz="2000" dirty="0">
                <a:solidFill>
                  <a:srgbClr val="000000"/>
                </a:solidFill>
                <a:latin typeface="Times New Roman" panose="02020603050405020304" pitchFamily="18" charset="0"/>
                <a:ea typeface="楷体_GB2312" pitchFamily="49" charset="-122"/>
              </a:rPr>
              <a:t>。试计算结点</a:t>
            </a:r>
            <a:r>
              <a:rPr lang="en-US" altLang="zh-CN" sz="2000" dirty="0">
                <a:solidFill>
                  <a:srgbClr val="000000"/>
                </a:solidFill>
                <a:latin typeface="Times New Roman" panose="02020603050405020304" pitchFamily="18" charset="0"/>
                <a:ea typeface="楷体_GB2312" pitchFamily="49" charset="-122"/>
              </a:rPr>
              <a:t>C</a:t>
            </a:r>
            <a:r>
              <a:rPr lang="zh-CN" altLang="en-US" sz="2000" dirty="0">
                <a:solidFill>
                  <a:srgbClr val="000000"/>
                </a:solidFill>
                <a:latin typeface="Times New Roman" panose="02020603050405020304" pitchFamily="18" charset="0"/>
                <a:ea typeface="楷体_GB2312" pitchFamily="49" charset="-122"/>
              </a:rPr>
              <a:t>新的路由表，和给出</a:t>
            </a:r>
            <a:r>
              <a:rPr lang="en-US" altLang="zh-CN" sz="2000" dirty="0">
                <a:solidFill>
                  <a:srgbClr val="000000"/>
                </a:solidFill>
                <a:latin typeface="Times New Roman" panose="02020603050405020304" pitchFamily="18" charset="0"/>
                <a:ea typeface="楷体_GB2312" pitchFamily="49" charset="-122"/>
              </a:rPr>
              <a:t>C</a:t>
            </a:r>
            <a:r>
              <a:rPr lang="zh-CN" altLang="en-US" sz="2000" dirty="0">
                <a:solidFill>
                  <a:srgbClr val="000000"/>
                </a:solidFill>
                <a:latin typeface="Times New Roman" panose="02020603050405020304" pitchFamily="18" charset="0"/>
                <a:ea typeface="楷体_GB2312" pitchFamily="49" charset="-122"/>
              </a:rPr>
              <a:t>到各结点的下一站路由。</a:t>
            </a:r>
          </a:p>
        </p:txBody>
      </p:sp>
      <p:sp>
        <p:nvSpPr>
          <p:cNvPr id="115719" name="Text Box 6"/>
          <p:cNvSpPr txBox="1">
            <a:spLocks noChangeArrowheads="1"/>
          </p:cNvSpPr>
          <p:nvPr/>
        </p:nvSpPr>
        <p:spPr bwMode="auto">
          <a:xfrm>
            <a:off x="7175501" y="2708275"/>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GB" sz="2000">
                <a:ea typeface="楷体_GB2312" pitchFamily="49" charset="-122"/>
              </a:rPr>
              <a:t>第</a:t>
            </a:r>
            <a:r>
              <a:rPr lang="en-GB" altLang="zh-CN" sz="2000">
                <a:ea typeface="楷体_GB2312" pitchFamily="49" charset="-122"/>
              </a:rPr>
              <a:t>4</a:t>
            </a:r>
            <a:r>
              <a:rPr lang="zh-CN" altLang="en-GB" sz="2000">
                <a:ea typeface="楷体_GB2312" pitchFamily="49" charset="-122"/>
              </a:rPr>
              <a:t>题</a:t>
            </a:r>
            <a:endParaRPr lang="zh-CN" altLang="en-US" sz="2000">
              <a:ea typeface="楷体_GB2312" pitchFamily="49" charset="-122"/>
            </a:endParaRPr>
          </a:p>
        </p:txBody>
      </p:sp>
      <p:graphicFrame>
        <p:nvGraphicFramePr>
          <p:cNvPr id="115720" name="Object 4"/>
          <p:cNvGraphicFramePr>
            <a:graphicFrameLocks noChangeAspect="1"/>
          </p:cNvGraphicFramePr>
          <p:nvPr/>
        </p:nvGraphicFramePr>
        <p:xfrm>
          <a:off x="2063750" y="1484314"/>
          <a:ext cx="3124200" cy="1533525"/>
        </p:xfrm>
        <a:graphic>
          <a:graphicData uri="http://schemas.openxmlformats.org/presentationml/2006/ole">
            <mc:AlternateContent xmlns:mc="http://schemas.openxmlformats.org/markup-compatibility/2006">
              <mc:Choice xmlns:v="urn:schemas-microsoft-com:vml" Requires="v">
                <p:oleObj name="位图图像" r:id="rId2" imgW="2133898" imgH="1047619" progId="PBrush">
                  <p:embed/>
                </p:oleObj>
              </mc:Choice>
              <mc:Fallback>
                <p:oleObj name="位图图像" r:id="rId2" imgW="2133898" imgH="1047619" progId="PBrush">
                  <p:embed/>
                  <p:pic>
                    <p:nvPicPr>
                      <p:cNvPr id="1157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1484314"/>
                        <a:ext cx="31242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pic>
        <p:nvPicPr>
          <p:cNvPr id="11572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376" y="549275"/>
            <a:ext cx="550862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2" name="Text Box 8"/>
          <p:cNvSpPr txBox="1">
            <a:spLocks noChangeArrowheads="1"/>
          </p:cNvSpPr>
          <p:nvPr/>
        </p:nvSpPr>
        <p:spPr bwMode="auto">
          <a:xfrm>
            <a:off x="4440239" y="2781300"/>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GB" sz="2000">
                <a:ea typeface="楷体_GB2312" pitchFamily="49" charset="-122"/>
              </a:rPr>
              <a:t>第</a:t>
            </a:r>
            <a:r>
              <a:rPr lang="en-GB" altLang="zh-CN" sz="2000">
                <a:ea typeface="楷体_GB2312" pitchFamily="49" charset="-122"/>
              </a:rPr>
              <a:t>2</a:t>
            </a:r>
            <a:r>
              <a:rPr lang="zh-CN" altLang="en-GB" sz="2000">
                <a:ea typeface="楷体_GB2312" pitchFamily="49" charset="-122"/>
              </a:rPr>
              <a:t>题</a:t>
            </a:r>
            <a:endParaRPr lang="zh-CN" altLang="en-US" sz="2000">
              <a:ea typeface="楷体_GB2312" pitchFamily="49" charset="-122"/>
            </a:endParaRPr>
          </a:p>
        </p:txBody>
      </p:sp>
      <p:sp>
        <p:nvSpPr>
          <p:cNvPr id="2" name="文本框 1"/>
          <p:cNvSpPr txBox="1"/>
          <p:nvPr/>
        </p:nvSpPr>
        <p:spPr>
          <a:xfrm>
            <a:off x="392123" y="2557052"/>
            <a:ext cx="1820514" cy="646331"/>
          </a:xfrm>
          <a:prstGeom prst="rect">
            <a:avLst/>
          </a:prstGeom>
          <a:noFill/>
        </p:spPr>
        <p:txBody>
          <a:bodyPr wrap="square" rtlCol="0">
            <a:spAutoFit/>
          </a:bodyPr>
          <a:lstStyle/>
          <a:p>
            <a:r>
              <a:rPr lang="zh-CN" altLang="en-US" dirty="0">
                <a:solidFill>
                  <a:srgbClr val="FF0000"/>
                </a:solidFill>
              </a:rPr>
              <a:t>作业交：</a:t>
            </a:r>
            <a:br>
              <a:rPr lang="en-US" altLang="zh-CN" dirty="0">
                <a:solidFill>
                  <a:srgbClr val="FF0000"/>
                </a:solidFill>
              </a:rPr>
            </a:br>
            <a:r>
              <a:rPr lang="en-US" altLang="zh-CN" dirty="0">
                <a:solidFill>
                  <a:srgbClr val="FF0000"/>
                </a:solidFill>
                <a:highlight>
                  <a:srgbClr val="FFFF00"/>
                </a:highlight>
              </a:rPr>
              <a:t>2</a:t>
            </a:r>
            <a:r>
              <a:rPr lang="zh-CN" altLang="en-US" dirty="0">
                <a:solidFill>
                  <a:srgbClr val="FF0000"/>
                </a:solidFill>
                <a:highlight>
                  <a:srgbClr val="FFFF00"/>
                </a:highlight>
              </a:rPr>
              <a:t>、</a:t>
            </a:r>
            <a:r>
              <a:rPr lang="en-US" altLang="zh-CN" dirty="0">
                <a:solidFill>
                  <a:srgbClr val="FF0000"/>
                </a:solidFill>
                <a:highlight>
                  <a:srgbClr val="FFFF00"/>
                </a:highlight>
              </a:rPr>
              <a:t>3</a:t>
            </a:r>
            <a:r>
              <a:rPr lang="zh-CN" altLang="en-US" dirty="0">
                <a:solidFill>
                  <a:srgbClr val="FF0000"/>
                </a:solidFill>
                <a:highlight>
                  <a:srgbClr val="FFFF00"/>
                </a:highlight>
              </a:rPr>
              <a:t>、</a:t>
            </a:r>
            <a:r>
              <a:rPr lang="en-US" altLang="zh-CN" dirty="0">
                <a:solidFill>
                  <a:srgbClr val="FF0000"/>
                </a:solidFill>
                <a:highlight>
                  <a:srgbClr val="FFFF00"/>
                </a:highlight>
              </a:rPr>
              <a:t>4</a:t>
            </a:r>
            <a:endParaRPr lang="en-US" dirty="0">
              <a:solidFill>
                <a:srgbClr val="FF0000"/>
              </a:solidFill>
              <a:highlight>
                <a:srgbClr val="FFFF00"/>
              </a:highligh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2857</Words>
  <Application>Microsoft Office PowerPoint</Application>
  <PresentationFormat>宽屏</PresentationFormat>
  <Paragraphs>151</Paragraphs>
  <Slides>14</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6" baseType="lpstr">
      <vt:lpstr>等线</vt:lpstr>
      <vt:lpstr>等线 Light</vt:lpstr>
      <vt:lpstr>楷体_GB2312</vt:lpstr>
      <vt:lpstr>宋体</vt:lpstr>
      <vt:lpstr>Arial</vt:lpstr>
      <vt:lpstr>Arial Black</vt:lpstr>
      <vt:lpstr>Times New Roman</vt:lpstr>
      <vt:lpstr>Verdana</vt:lpstr>
      <vt:lpstr>Wingdings</vt:lpstr>
      <vt:lpstr>Office 主题​​</vt:lpstr>
      <vt:lpstr>Visio</vt:lpstr>
      <vt:lpstr>位图图像</vt:lpstr>
      <vt:lpstr>作业</vt:lpstr>
      <vt:lpstr>作业（不交）</vt:lpstr>
      <vt:lpstr>习 题 （作业交1、2、3、6-9）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丹阳 郑</dc:creator>
  <cp:lastModifiedBy>丹阳 郑</cp:lastModifiedBy>
  <cp:revision>1</cp:revision>
  <dcterms:created xsi:type="dcterms:W3CDTF">2024-12-23T03:52:46Z</dcterms:created>
  <dcterms:modified xsi:type="dcterms:W3CDTF">2024-12-23T03:54:41Z</dcterms:modified>
</cp:coreProperties>
</file>