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4" r:id="rId3"/>
    <p:sldId id="284" r:id="rId4"/>
    <p:sldId id="296" r:id="rId5"/>
    <p:sldId id="292" r:id="rId6"/>
    <p:sldId id="293" r:id="rId7"/>
    <p:sldId id="295" r:id="rId8"/>
    <p:sldId id="280" r:id="rId9"/>
    <p:sldId id="29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DB3C-2944-4F4D-B2ED-F6005CC9E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F68BDD-5567-4C9F-B30B-796DA88090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EE8537-BB66-436F-8860-CAC1017D2DFD}"/>
              </a:ext>
            </a:extLst>
          </p:cNvPr>
          <p:cNvSpPr>
            <a:spLocks noGrp="1"/>
          </p:cNvSpPr>
          <p:nvPr>
            <p:ph type="dt" sz="half" idx="10"/>
          </p:nvPr>
        </p:nvSpPr>
        <p:spPr/>
        <p:txBody>
          <a:bodyPr/>
          <a:lstStyle/>
          <a:p>
            <a:fld id="{3DA27654-644B-4C3A-9678-9BC3014C2985}" type="datetimeFigureOut">
              <a:rPr lang="en-US" smtClean="0"/>
              <a:t>10/28/2024</a:t>
            </a:fld>
            <a:endParaRPr lang="en-US"/>
          </a:p>
        </p:txBody>
      </p:sp>
      <p:sp>
        <p:nvSpPr>
          <p:cNvPr id="5" name="Footer Placeholder 4">
            <a:extLst>
              <a:ext uri="{FF2B5EF4-FFF2-40B4-BE49-F238E27FC236}">
                <a16:creationId xmlns:a16="http://schemas.microsoft.com/office/drawing/2014/main" id="{7D17F443-4FAA-42CD-BAA1-5A04C750B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EF69FB-4E50-4D80-B280-416133B9DA93}"/>
              </a:ext>
            </a:extLst>
          </p:cNvPr>
          <p:cNvSpPr>
            <a:spLocks noGrp="1"/>
          </p:cNvSpPr>
          <p:nvPr>
            <p:ph type="sldNum" sz="quarter" idx="12"/>
          </p:nvPr>
        </p:nvSpPr>
        <p:spPr/>
        <p:txBody>
          <a:bodyPr/>
          <a:lstStyle/>
          <a:p>
            <a:fld id="{51A16374-C902-4952-B97F-C956DC6AFA03}" type="slidenum">
              <a:rPr lang="en-US" smtClean="0"/>
              <a:t>‹#›</a:t>
            </a:fld>
            <a:endParaRPr lang="en-US"/>
          </a:p>
        </p:txBody>
      </p:sp>
    </p:spTree>
    <p:extLst>
      <p:ext uri="{BB962C8B-B14F-4D97-AF65-F5344CB8AC3E}">
        <p14:creationId xmlns:p14="http://schemas.microsoft.com/office/powerpoint/2010/main" val="2925115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7B6F4-3539-4153-8589-A99681A24D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AA9F83-50AD-4CDE-A5C6-74343F7E38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A0F397-B1C8-41F6-96D6-65AF0E8FBE9D}"/>
              </a:ext>
            </a:extLst>
          </p:cNvPr>
          <p:cNvSpPr>
            <a:spLocks noGrp="1"/>
          </p:cNvSpPr>
          <p:nvPr>
            <p:ph type="dt" sz="half" idx="10"/>
          </p:nvPr>
        </p:nvSpPr>
        <p:spPr/>
        <p:txBody>
          <a:bodyPr/>
          <a:lstStyle/>
          <a:p>
            <a:fld id="{3DA27654-644B-4C3A-9678-9BC3014C2985}" type="datetimeFigureOut">
              <a:rPr lang="en-US" smtClean="0"/>
              <a:t>10/28/2024</a:t>
            </a:fld>
            <a:endParaRPr lang="en-US"/>
          </a:p>
        </p:txBody>
      </p:sp>
      <p:sp>
        <p:nvSpPr>
          <p:cNvPr id="5" name="Footer Placeholder 4">
            <a:extLst>
              <a:ext uri="{FF2B5EF4-FFF2-40B4-BE49-F238E27FC236}">
                <a16:creationId xmlns:a16="http://schemas.microsoft.com/office/drawing/2014/main" id="{AADBD7D6-D841-47B8-9407-1D2D223FF0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F09845-EE3E-4DFC-AC8C-C14098D2C7E8}"/>
              </a:ext>
            </a:extLst>
          </p:cNvPr>
          <p:cNvSpPr>
            <a:spLocks noGrp="1"/>
          </p:cNvSpPr>
          <p:nvPr>
            <p:ph type="sldNum" sz="quarter" idx="12"/>
          </p:nvPr>
        </p:nvSpPr>
        <p:spPr/>
        <p:txBody>
          <a:bodyPr/>
          <a:lstStyle/>
          <a:p>
            <a:fld id="{51A16374-C902-4952-B97F-C956DC6AFA03}" type="slidenum">
              <a:rPr lang="en-US" smtClean="0"/>
              <a:t>‹#›</a:t>
            </a:fld>
            <a:endParaRPr lang="en-US"/>
          </a:p>
        </p:txBody>
      </p:sp>
    </p:spTree>
    <p:extLst>
      <p:ext uri="{BB962C8B-B14F-4D97-AF65-F5344CB8AC3E}">
        <p14:creationId xmlns:p14="http://schemas.microsoft.com/office/powerpoint/2010/main" val="65066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6064B6-573E-4BBD-A0E6-6E538887B1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B9788F-F23B-41D7-9100-C5BC8DDE03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BA818-BB5F-4FB2-8548-3F4F8C9A5869}"/>
              </a:ext>
            </a:extLst>
          </p:cNvPr>
          <p:cNvSpPr>
            <a:spLocks noGrp="1"/>
          </p:cNvSpPr>
          <p:nvPr>
            <p:ph type="dt" sz="half" idx="10"/>
          </p:nvPr>
        </p:nvSpPr>
        <p:spPr/>
        <p:txBody>
          <a:bodyPr/>
          <a:lstStyle/>
          <a:p>
            <a:fld id="{3DA27654-644B-4C3A-9678-9BC3014C2985}" type="datetimeFigureOut">
              <a:rPr lang="en-US" smtClean="0"/>
              <a:t>10/28/2024</a:t>
            </a:fld>
            <a:endParaRPr lang="en-US"/>
          </a:p>
        </p:txBody>
      </p:sp>
      <p:sp>
        <p:nvSpPr>
          <p:cNvPr id="5" name="Footer Placeholder 4">
            <a:extLst>
              <a:ext uri="{FF2B5EF4-FFF2-40B4-BE49-F238E27FC236}">
                <a16:creationId xmlns:a16="http://schemas.microsoft.com/office/drawing/2014/main" id="{127E8A0A-071D-43F4-BD96-E7E9DD6AE5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37AF3-D9C5-41D1-80C2-91C3B43CAFD1}"/>
              </a:ext>
            </a:extLst>
          </p:cNvPr>
          <p:cNvSpPr>
            <a:spLocks noGrp="1"/>
          </p:cNvSpPr>
          <p:nvPr>
            <p:ph type="sldNum" sz="quarter" idx="12"/>
          </p:nvPr>
        </p:nvSpPr>
        <p:spPr/>
        <p:txBody>
          <a:bodyPr/>
          <a:lstStyle/>
          <a:p>
            <a:fld id="{51A16374-C902-4952-B97F-C956DC6AFA03}" type="slidenum">
              <a:rPr lang="en-US" smtClean="0"/>
              <a:t>‹#›</a:t>
            </a:fld>
            <a:endParaRPr lang="en-US"/>
          </a:p>
        </p:txBody>
      </p:sp>
    </p:spTree>
    <p:extLst>
      <p:ext uri="{BB962C8B-B14F-4D97-AF65-F5344CB8AC3E}">
        <p14:creationId xmlns:p14="http://schemas.microsoft.com/office/powerpoint/2010/main" val="408641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9B6E-DD8C-4825-A8A5-701E9088E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77F51F-8418-4184-A6D6-5759C3601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60DCA-FDD5-4C98-87C4-4D1A032AC5FB}"/>
              </a:ext>
            </a:extLst>
          </p:cNvPr>
          <p:cNvSpPr>
            <a:spLocks noGrp="1"/>
          </p:cNvSpPr>
          <p:nvPr>
            <p:ph type="dt" sz="half" idx="10"/>
          </p:nvPr>
        </p:nvSpPr>
        <p:spPr/>
        <p:txBody>
          <a:bodyPr/>
          <a:lstStyle/>
          <a:p>
            <a:fld id="{3DA27654-644B-4C3A-9678-9BC3014C2985}" type="datetimeFigureOut">
              <a:rPr lang="en-US" smtClean="0"/>
              <a:t>10/28/2024</a:t>
            </a:fld>
            <a:endParaRPr lang="en-US"/>
          </a:p>
        </p:txBody>
      </p:sp>
      <p:sp>
        <p:nvSpPr>
          <p:cNvPr id="5" name="Footer Placeholder 4">
            <a:extLst>
              <a:ext uri="{FF2B5EF4-FFF2-40B4-BE49-F238E27FC236}">
                <a16:creationId xmlns:a16="http://schemas.microsoft.com/office/drawing/2014/main" id="{DD508D15-5ACD-4FBC-AF46-53851D0CD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69DBAE-E45B-4AF7-8F1C-9EA05EC29ED1}"/>
              </a:ext>
            </a:extLst>
          </p:cNvPr>
          <p:cNvSpPr>
            <a:spLocks noGrp="1"/>
          </p:cNvSpPr>
          <p:nvPr>
            <p:ph type="sldNum" sz="quarter" idx="12"/>
          </p:nvPr>
        </p:nvSpPr>
        <p:spPr/>
        <p:txBody>
          <a:bodyPr/>
          <a:lstStyle/>
          <a:p>
            <a:fld id="{51A16374-C902-4952-B97F-C956DC6AFA03}" type="slidenum">
              <a:rPr lang="en-US" smtClean="0"/>
              <a:t>‹#›</a:t>
            </a:fld>
            <a:endParaRPr lang="en-US"/>
          </a:p>
        </p:txBody>
      </p:sp>
    </p:spTree>
    <p:extLst>
      <p:ext uri="{BB962C8B-B14F-4D97-AF65-F5344CB8AC3E}">
        <p14:creationId xmlns:p14="http://schemas.microsoft.com/office/powerpoint/2010/main" val="294541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976F-4AB8-4938-9D55-34E7B4B069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025234-BB0C-43EF-B30A-8E80632A8B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204839-6CB1-4465-AC6D-B0FF1CFBAC7A}"/>
              </a:ext>
            </a:extLst>
          </p:cNvPr>
          <p:cNvSpPr>
            <a:spLocks noGrp="1"/>
          </p:cNvSpPr>
          <p:nvPr>
            <p:ph type="dt" sz="half" idx="10"/>
          </p:nvPr>
        </p:nvSpPr>
        <p:spPr/>
        <p:txBody>
          <a:bodyPr/>
          <a:lstStyle/>
          <a:p>
            <a:fld id="{3DA27654-644B-4C3A-9678-9BC3014C2985}" type="datetimeFigureOut">
              <a:rPr lang="en-US" smtClean="0"/>
              <a:t>10/28/2024</a:t>
            </a:fld>
            <a:endParaRPr lang="en-US"/>
          </a:p>
        </p:txBody>
      </p:sp>
      <p:sp>
        <p:nvSpPr>
          <p:cNvPr id="5" name="Footer Placeholder 4">
            <a:extLst>
              <a:ext uri="{FF2B5EF4-FFF2-40B4-BE49-F238E27FC236}">
                <a16:creationId xmlns:a16="http://schemas.microsoft.com/office/drawing/2014/main" id="{EAA32F9A-A19D-4665-A726-5FDF85333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92144-D757-4DA4-B75A-712CD9105894}"/>
              </a:ext>
            </a:extLst>
          </p:cNvPr>
          <p:cNvSpPr>
            <a:spLocks noGrp="1"/>
          </p:cNvSpPr>
          <p:nvPr>
            <p:ph type="sldNum" sz="quarter" idx="12"/>
          </p:nvPr>
        </p:nvSpPr>
        <p:spPr/>
        <p:txBody>
          <a:bodyPr/>
          <a:lstStyle/>
          <a:p>
            <a:fld id="{51A16374-C902-4952-B97F-C956DC6AFA03}" type="slidenum">
              <a:rPr lang="en-US" smtClean="0"/>
              <a:t>‹#›</a:t>
            </a:fld>
            <a:endParaRPr lang="en-US"/>
          </a:p>
        </p:txBody>
      </p:sp>
    </p:spTree>
    <p:extLst>
      <p:ext uri="{BB962C8B-B14F-4D97-AF65-F5344CB8AC3E}">
        <p14:creationId xmlns:p14="http://schemas.microsoft.com/office/powerpoint/2010/main" val="419789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4B96-CAF2-4DC6-B16E-84BF2711EB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4119E0-EAC5-4B5B-B162-221F4CE590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F05827-36D7-42C6-A856-E7A9C2E87D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C88557-B555-48F0-B515-8DE94B9AA306}"/>
              </a:ext>
            </a:extLst>
          </p:cNvPr>
          <p:cNvSpPr>
            <a:spLocks noGrp="1"/>
          </p:cNvSpPr>
          <p:nvPr>
            <p:ph type="dt" sz="half" idx="10"/>
          </p:nvPr>
        </p:nvSpPr>
        <p:spPr/>
        <p:txBody>
          <a:bodyPr/>
          <a:lstStyle/>
          <a:p>
            <a:fld id="{3DA27654-644B-4C3A-9678-9BC3014C2985}" type="datetimeFigureOut">
              <a:rPr lang="en-US" smtClean="0"/>
              <a:t>10/28/2024</a:t>
            </a:fld>
            <a:endParaRPr lang="en-US"/>
          </a:p>
        </p:txBody>
      </p:sp>
      <p:sp>
        <p:nvSpPr>
          <p:cNvPr id="6" name="Footer Placeholder 5">
            <a:extLst>
              <a:ext uri="{FF2B5EF4-FFF2-40B4-BE49-F238E27FC236}">
                <a16:creationId xmlns:a16="http://schemas.microsoft.com/office/drawing/2014/main" id="{28D578F0-AD0E-4155-A5E9-2D11B723A6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9BB5-3DF6-4199-B2B4-FA49E7F6BA00}"/>
              </a:ext>
            </a:extLst>
          </p:cNvPr>
          <p:cNvSpPr>
            <a:spLocks noGrp="1"/>
          </p:cNvSpPr>
          <p:nvPr>
            <p:ph type="sldNum" sz="quarter" idx="12"/>
          </p:nvPr>
        </p:nvSpPr>
        <p:spPr/>
        <p:txBody>
          <a:bodyPr/>
          <a:lstStyle/>
          <a:p>
            <a:fld id="{51A16374-C902-4952-B97F-C956DC6AFA03}" type="slidenum">
              <a:rPr lang="en-US" smtClean="0"/>
              <a:t>‹#›</a:t>
            </a:fld>
            <a:endParaRPr lang="en-US"/>
          </a:p>
        </p:txBody>
      </p:sp>
    </p:spTree>
    <p:extLst>
      <p:ext uri="{BB962C8B-B14F-4D97-AF65-F5344CB8AC3E}">
        <p14:creationId xmlns:p14="http://schemas.microsoft.com/office/powerpoint/2010/main" val="1564613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8EA1A-4737-4BC9-AF6E-B8F1A57A42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5D65AD-E12D-4852-BDD5-BD771302B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0245EA-5961-466E-AC53-ED5CC0FBA7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0B368-949C-410F-9F2C-8FF41DF98D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0D4A3F-F197-439A-9564-BF3DDAF9B9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8158AD-2D4A-4968-9138-02EB7046DE93}"/>
              </a:ext>
            </a:extLst>
          </p:cNvPr>
          <p:cNvSpPr>
            <a:spLocks noGrp="1"/>
          </p:cNvSpPr>
          <p:nvPr>
            <p:ph type="dt" sz="half" idx="10"/>
          </p:nvPr>
        </p:nvSpPr>
        <p:spPr/>
        <p:txBody>
          <a:bodyPr/>
          <a:lstStyle/>
          <a:p>
            <a:fld id="{3DA27654-644B-4C3A-9678-9BC3014C2985}" type="datetimeFigureOut">
              <a:rPr lang="en-US" smtClean="0"/>
              <a:t>10/28/2024</a:t>
            </a:fld>
            <a:endParaRPr lang="en-US"/>
          </a:p>
        </p:txBody>
      </p:sp>
      <p:sp>
        <p:nvSpPr>
          <p:cNvPr id="8" name="Footer Placeholder 7">
            <a:extLst>
              <a:ext uri="{FF2B5EF4-FFF2-40B4-BE49-F238E27FC236}">
                <a16:creationId xmlns:a16="http://schemas.microsoft.com/office/drawing/2014/main" id="{D20B0675-C6B6-462E-9461-E95B90736B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2EBCA-CEFE-4AC5-AB45-AA5EFE75E19E}"/>
              </a:ext>
            </a:extLst>
          </p:cNvPr>
          <p:cNvSpPr>
            <a:spLocks noGrp="1"/>
          </p:cNvSpPr>
          <p:nvPr>
            <p:ph type="sldNum" sz="quarter" idx="12"/>
          </p:nvPr>
        </p:nvSpPr>
        <p:spPr/>
        <p:txBody>
          <a:bodyPr/>
          <a:lstStyle/>
          <a:p>
            <a:fld id="{51A16374-C902-4952-B97F-C956DC6AFA03}" type="slidenum">
              <a:rPr lang="en-US" smtClean="0"/>
              <a:t>‹#›</a:t>
            </a:fld>
            <a:endParaRPr lang="en-US"/>
          </a:p>
        </p:txBody>
      </p:sp>
    </p:spTree>
    <p:extLst>
      <p:ext uri="{BB962C8B-B14F-4D97-AF65-F5344CB8AC3E}">
        <p14:creationId xmlns:p14="http://schemas.microsoft.com/office/powerpoint/2010/main" val="2662482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B888-35CE-48F3-9F62-1FF64120D4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707AEC-28E4-4307-A3C7-10191F72213C}"/>
              </a:ext>
            </a:extLst>
          </p:cNvPr>
          <p:cNvSpPr>
            <a:spLocks noGrp="1"/>
          </p:cNvSpPr>
          <p:nvPr>
            <p:ph type="dt" sz="half" idx="10"/>
          </p:nvPr>
        </p:nvSpPr>
        <p:spPr/>
        <p:txBody>
          <a:bodyPr/>
          <a:lstStyle/>
          <a:p>
            <a:fld id="{3DA27654-644B-4C3A-9678-9BC3014C2985}" type="datetimeFigureOut">
              <a:rPr lang="en-US" smtClean="0"/>
              <a:t>10/28/2024</a:t>
            </a:fld>
            <a:endParaRPr lang="en-US"/>
          </a:p>
        </p:txBody>
      </p:sp>
      <p:sp>
        <p:nvSpPr>
          <p:cNvPr id="4" name="Footer Placeholder 3">
            <a:extLst>
              <a:ext uri="{FF2B5EF4-FFF2-40B4-BE49-F238E27FC236}">
                <a16:creationId xmlns:a16="http://schemas.microsoft.com/office/drawing/2014/main" id="{D6648FE5-0BD0-47ED-8897-613E6F4B8F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44A440-E918-481C-B5AE-0A800587AC70}"/>
              </a:ext>
            </a:extLst>
          </p:cNvPr>
          <p:cNvSpPr>
            <a:spLocks noGrp="1"/>
          </p:cNvSpPr>
          <p:nvPr>
            <p:ph type="sldNum" sz="quarter" idx="12"/>
          </p:nvPr>
        </p:nvSpPr>
        <p:spPr/>
        <p:txBody>
          <a:bodyPr/>
          <a:lstStyle/>
          <a:p>
            <a:fld id="{51A16374-C902-4952-B97F-C956DC6AFA03}" type="slidenum">
              <a:rPr lang="en-US" smtClean="0"/>
              <a:t>‹#›</a:t>
            </a:fld>
            <a:endParaRPr lang="en-US"/>
          </a:p>
        </p:txBody>
      </p:sp>
    </p:spTree>
    <p:extLst>
      <p:ext uri="{BB962C8B-B14F-4D97-AF65-F5344CB8AC3E}">
        <p14:creationId xmlns:p14="http://schemas.microsoft.com/office/powerpoint/2010/main" val="28714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DF8715-0B3F-493E-8F2C-74189349DA44}"/>
              </a:ext>
            </a:extLst>
          </p:cNvPr>
          <p:cNvSpPr>
            <a:spLocks noGrp="1"/>
          </p:cNvSpPr>
          <p:nvPr>
            <p:ph type="dt" sz="half" idx="10"/>
          </p:nvPr>
        </p:nvSpPr>
        <p:spPr/>
        <p:txBody>
          <a:bodyPr/>
          <a:lstStyle/>
          <a:p>
            <a:fld id="{3DA27654-644B-4C3A-9678-9BC3014C2985}" type="datetimeFigureOut">
              <a:rPr lang="en-US" smtClean="0"/>
              <a:t>10/28/2024</a:t>
            </a:fld>
            <a:endParaRPr lang="en-US"/>
          </a:p>
        </p:txBody>
      </p:sp>
      <p:sp>
        <p:nvSpPr>
          <p:cNvPr id="3" name="Footer Placeholder 2">
            <a:extLst>
              <a:ext uri="{FF2B5EF4-FFF2-40B4-BE49-F238E27FC236}">
                <a16:creationId xmlns:a16="http://schemas.microsoft.com/office/drawing/2014/main" id="{69E709B5-4F46-459A-8FBD-566F82AF61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D1F7F8-D4C1-47C2-9EF3-4EBE00B5EF71}"/>
              </a:ext>
            </a:extLst>
          </p:cNvPr>
          <p:cNvSpPr>
            <a:spLocks noGrp="1"/>
          </p:cNvSpPr>
          <p:nvPr>
            <p:ph type="sldNum" sz="quarter" idx="12"/>
          </p:nvPr>
        </p:nvSpPr>
        <p:spPr/>
        <p:txBody>
          <a:bodyPr/>
          <a:lstStyle/>
          <a:p>
            <a:fld id="{51A16374-C902-4952-B97F-C956DC6AFA03}" type="slidenum">
              <a:rPr lang="en-US" smtClean="0"/>
              <a:t>‹#›</a:t>
            </a:fld>
            <a:endParaRPr lang="en-US"/>
          </a:p>
        </p:txBody>
      </p:sp>
    </p:spTree>
    <p:extLst>
      <p:ext uri="{BB962C8B-B14F-4D97-AF65-F5344CB8AC3E}">
        <p14:creationId xmlns:p14="http://schemas.microsoft.com/office/powerpoint/2010/main" val="2204722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8D295-3154-4F21-9995-DE5AE1E85D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5BBF8B-5125-46E0-B6F1-34214EA550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2638DD-394B-4CE3-AB32-7DC38887DF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2233F-AE0E-4405-B706-635B44B54784}"/>
              </a:ext>
            </a:extLst>
          </p:cNvPr>
          <p:cNvSpPr>
            <a:spLocks noGrp="1"/>
          </p:cNvSpPr>
          <p:nvPr>
            <p:ph type="dt" sz="half" idx="10"/>
          </p:nvPr>
        </p:nvSpPr>
        <p:spPr/>
        <p:txBody>
          <a:bodyPr/>
          <a:lstStyle/>
          <a:p>
            <a:fld id="{3DA27654-644B-4C3A-9678-9BC3014C2985}" type="datetimeFigureOut">
              <a:rPr lang="en-US" smtClean="0"/>
              <a:t>10/28/2024</a:t>
            </a:fld>
            <a:endParaRPr lang="en-US"/>
          </a:p>
        </p:txBody>
      </p:sp>
      <p:sp>
        <p:nvSpPr>
          <p:cNvPr id="6" name="Footer Placeholder 5">
            <a:extLst>
              <a:ext uri="{FF2B5EF4-FFF2-40B4-BE49-F238E27FC236}">
                <a16:creationId xmlns:a16="http://schemas.microsoft.com/office/drawing/2014/main" id="{FF6164D9-B626-489E-A352-EBF446C7D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221C4-7E0A-46F7-94F8-3710FA8DC7EC}"/>
              </a:ext>
            </a:extLst>
          </p:cNvPr>
          <p:cNvSpPr>
            <a:spLocks noGrp="1"/>
          </p:cNvSpPr>
          <p:nvPr>
            <p:ph type="sldNum" sz="quarter" idx="12"/>
          </p:nvPr>
        </p:nvSpPr>
        <p:spPr/>
        <p:txBody>
          <a:bodyPr/>
          <a:lstStyle/>
          <a:p>
            <a:fld id="{51A16374-C902-4952-B97F-C956DC6AFA03}" type="slidenum">
              <a:rPr lang="en-US" smtClean="0"/>
              <a:t>‹#›</a:t>
            </a:fld>
            <a:endParaRPr lang="en-US"/>
          </a:p>
        </p:txBody>
      </p:sp>
    </p:spTree>
    <p:extLst>
      <p:ext uri="{BB962C8B-B14F-4D97-AF65-F5344CB8AC3E}">
        <p14:creationId xmlns:p14="http://schemas.microsoft.com/office/powerpoint/2010/main" val="469689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FF9B-91CE-463B-96DA-37E076B5A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AB5D99-DC44-4CDD-9758-8291B2BDA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68D857-DEED-4085-B811-C0B565B23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489FB-419C-4EA9-A1C1-76D24E7796F4}"/>
              </a:ext>
            </a:extLst>
          </p:cNvPr>
          <p:cNvSpPr>
            <a:spLocks noGrp="1"/>
          </p:cNvSpPr>
          <p:nvPr>
            <p:ph type="dt" sz="half" idx="10"/>
          </p:nvPr>
        </p:nvSpPr>
        <p:spPr/>
        <p:txBody>
          <a:bodyPr/>
          <a:lstStyle/>
          <a:p>
            <a:fld id="{3DA27654-644B-4C3A-9678-9BC3014C2985}" type="datetimeFigureOut">
              <a:rPr lang="en-US" smtClean="0"/>
              <a:t>10/28/2024</a:t>
            </a:fld>
            <a:endParaRPr lang="en-US"/>
          </a:p>
        </p:txBody>
      </p:sp>
      <p:sp>
        <p:nvSpPr>
          <p:cNvPr id="6" name="Footer Placeholder 5">
            <a:extLst>
              <a:ext uri="{FF2B5EF4-FFF2-40B4-BE49-F238E27FC236}">
                <a16:creationId xmlns:a16="http://schemas.microsoft.com/office/drawing/2014/main" id="{7A116918-F0EA-496D-AF5C-EBF6362129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7F157-5FF6-4996-ACBA-765E828187E0}"/>
              </a:ext>
            </a:extLst>
          </p:cNvPr>
          <p:cNvSpPr>
            <a:spLocks noGrp="1"/>
          </p:cNvSpPr>
          <p:nvPr>
            <p:ph type="sldNum" sz="quarter" idx="12"/>
          </p:nvPr>
        </p:nvSpPr>
        <p:spPr/>
        <p:txBody>
          <a:bodyPr/>
          <a:lstStyle/>
          <a:p>
            <a:fld id="{51A16374-C902-4952-B97F-C956DC6AFA03}" type="slidenum">
              <a:rPr lang="en-US" smtClean="0"/>
              <a:t>‹#›</a:t>
            </a:fld>
            <a:endParaRPr lang="en-US"/>
          </a:p>
        </p:txBody>
      </p:sp>
    </p:spTree>
    <p:extLst>
      <p:ext uri="{BB962C8B-B14F-4D97-AF65-F5344CB8AC3E}">
        <p14:creationId xmlns:p14="http://schemas.microsoft.com/office/powerpoint/2010/main" val="371643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28E63-86BC-41EA-A1AA-2EAE903099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1A0520-DBDE-464A-976F-E41C685B4E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7CF3C3-18DD-4A86-830A-C5C38352E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27654-644B-4C3A-9678-9BC3014C2985}" type="datetimeFigureOut">
              <a:rPr lang="en-US" smtClean="0"/>
              <a:t>10/28/2024</a:t>
            </a:fld>
            <a:endParaRPr lang="en-US"/>
          </a:p>
        </p:txBody>
      </p:sp>
      <p:sp>
        <p:nvSpPr>
          <p:cNvPr id="5" name="Footer Placeholder 4">
            <a:extLst>
              <a:ext uri="{FF2B5EF4-FFF2-40B4-BE49-F238E27FC236}">
                <a16:creationId xmlns:a16="http://schemas.microsoft.com/office/drawing/2014/main" id="{46E6EEED-21AF-463D-BF60-258C150265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DF97AD-FEBF-43EE-AB1C-7D4981995E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A16374-C902-4952-B97F-C956DC6AFA03}" type="slidenum">
              <a:rPr lang="en-US" smtClean="0"/>
              <a:t>‹#›</a:t>
            </a:fld>
            <a:endParaRPr lang="en-US"/>
          </a:p>
        </p:txBody>
      </p:sp>
    </p:spTree>
    <p:extLst>
      <p:ext uri="{BB962C8B-B14F-4D97-AF65-F5344CB8AC3E}">
        <p14:creationId xmlns:p14="http://schemas.microsoft.com/office/powerpoint/2010/main" val="30638388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C6F21FD-A1D1-460D-A0CF-E3CDE9DBC471}"/>
              </a:ext>
            </a:extLst>
          </p:cNvPr>
          <p:cNvSpPr/>
          <p:nvPr/>
        </p:nvSpPr>
        <p:spPr>
          <a:xfrm>
            <a:off x="154745" y="1645920"/>
            <a:ext cx="11826768" cy="49966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D40B9-AE40-48D4-9A72-845B947BB2E9}"/>
              </a:ext>
            </a:extLst>
          </p:cNvPr>
          <p:cNvSpPr>
            <a:spLocks noGrp="1"/>
          </p:cNvSpPr>
          <p:nvPr>
            <p:ph type="title"/>
          </p:nvPr>
        </p:nvSpPr>
        <p:spPr>
          <a:xfrm>
            <a:off x="838200" y="365126"/>
            <a:ext cx="10515600" cy="896914"/>
          </a:xfrm>
        </p:spPr>
        <p:txBody>
          <a:bodyPr/>
          <a:lstStyle/>
          <a:p>
            <a:pPr algn="ctr"/>
            <a:r>
              <a:rPr lang="en-US" b="1">
                <a:latin typeface="Bookman Old Style" panose="02050604050505020204" pitchFamily="18" charset="0"/>
              </a:rPr>
              <a:t>Argumentative Essay</a:t>
            </a:r>
            <a:endParaRPr lang="en-US" b="1"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91B10A6-126F-4EF3-8458-A0191D216EEE}"/>
              </a:ext>
            </a:extLst>
          </p:cNvPr>
          <p:cNvSpPr>
            <a:spLocks noGrp="1"/>
          </p:cNvSpPr>
          <p:nvPr>
            <p:ph idx="1"/>
          </p:nvPr>
        </p:nvSpPr>
        <p:spPr>
          <a:xfrm>
            <a:off x="231853" y="1411777"/>
            <a:ext cx="11672552" cy="5081098"/>
          </a:xfrm>
        </p:spPr>
        <p:txBody>
          <a:bodyPr>
            <a:normAutofit fontScale="62500" lnSpcReduction="20000"/>
          </a:bodyPr>
          <a:lstStyle/>
          <a:p>
            <a:r>
              <a:rPr lang="en-US" b="1" u="sng" dirty="0">
                <a:latin typeface="Bookman Old Style" panose="02050604050505020204" pitchFamily="18" charset="0"/>
              </a:rPr>
              <a:t>I Can statements:</a:t>
            </a:r>
          </a:p>
          <a:p>
            <a:pPr marL="514350" indent="-514350" fontAlgn="t">
              <a:buAutoNum type="arabicPeriod"/>
            </a:pPr>
            <a:r>
              <a:rPr lang="en-US" sz="3000" dirty="0">
                <a:solidFill>
                  <a:schemeClr val="accent6">
                    <a:lumMod val="40000"/>
                    <a:lumOff val="60000"/>
                  </a:schemeClr>
                </a:solidFill>
                <a:latin typeface="Bookman Old Style" panose="02050604050505020204" pitchFamily="18" charset="0"/>
              </a:rPr>
              <a:t>I can </a:t>
            </a:r>
            <a:r>
              <a:rPr lang="en-US" sz="3000" b="1" dirty="0">
                <a:solidFill>
                  <a:schemeClr val="accent6">
                    <a:lumMod val="40000"/>
                    <a:lumOff val="60000"/>
                  </a:schemeClr>
                </a:solidFill>
                <a:latin typeface="Bookman Old Style" panose="02050604050505020204" pitchFamily="18" charset="0"/>
              </a:rPr>
              <a:t>write an argument to support a claim</a:t>
            </a:r>
            <a:r>
              <a:rPr lang="en-US" sz="3000" dirty="0">
                <a:solidFill>
                  <a:schemeClr val="accent6">
                    <a:lumMod val="40000"/>
                    <a:lumOff val="60000"/>
                  </a:schemeClr>
                </a:solidFill>
                <a:latin typeface="Bookman Old Style" panose="02050604050505020204" pitchFamily="18" charset="0"/>
              </a:rPr>
              <a:t>, using valid reasoning and relevant and sufficient evidence which”</a:t>
            </a:r>
          </a:p>
          <a:p>
            <a:pPr fontAlgn="t"/>
            <a:r>
              <a:rPr lang="en-US" sz="3000" b="1" dirty="0">
                <a:solidFill>
                  <a:schemeClr val="accent6">
                    <a:lumMod val="40000"/>
                    <a:lumOff val="60000"/>
                  </a:schemeClr>
                </a:solidFill>
                <a:latin typeface="Bookman Old Style" panose="02050604050505020204" pitchFamily="18" charset="0"/>
              </a:rPr>
              <a:t>introduces</a:t>
            </a:r>
            <a:r>
              <a:rPr lang="en-US" sz="3000" dirty="0">
                <a:solidFill>
                  <a:schemeClr val="accent6">
                    <a:lumMod val="40000"/>
                    <a:lumOff val="60000"/>
                  </a:schemeClr>
                </a:solidFill>
                <a:latin typeface="Bookman Old Style" panose="02050604050505020204" pitchFamily="18" charset="0"/>
              </a:rPr>
              <a:t> a </a:t>
            </a:r>
            <a:r>
              <a:rPr lang="en-US" sz="3000" b="1" dirty="0">
                <a:solidFill>
                  <a:schemeClr val="accent6">
                    <a:lumMod val="40000"/>
                    <a:lumOff val="60000"/>
                  </a:schemeClr>
                </a:solidFill>
                <a:latin typeface="Bookman Old Style" panose="02050604050505020204" pitchFamily="18" charset="0"/>
              </a:rPr>
              <a:t>precise, knowledgeable claim</a:t>
            </a:r>
          </a:p>
          <a:p>
            <a:pPr fontAlgn="t"/>
            <a:r>
              <a:rPr lang="en-US" sz="3000" b="1" dirty="0">
                <a:solidFill>
                  <a:schemeClr val="accent6">
                    <a:lumMod val="40000"/>
                    <a:lumOff val="60000"/>
                  </a:schemeClr>
                </a:solidFill>
                <a:latin typeface="Bookman Old Style" panose="02050604050505020204" pitchFamily="18" charset="0"/>
              </a:rPr>
              <a:t>establishes the significance of the claim</a:t>
            </a:r>
          </a:p>
          <a:p>
            <a:pPr fontAlgn="t"/>
            <a:r>
              <a:rPr lang="en-US" sz="3000" dirty="0">
                <a:solidFill>
                  <a:schemeClr val="accent6">
                    <a:lumMod val="40000"/>
                    <a:lumOff val="60000"/>
                  </a:schemeClr>
                </a:solidFill>
                <a:latin typeface="Bookman Old Style" panose="02050604050505020204" pitchFamily="18" charset="0"/>
              </a:rPr>
              <a:t>distinguishes claim from alternate or </a:t>
            </a:r>
            <a:r>
              <a:rPr lang="en-US" sz="3000" b="1" dirty="0">
                <a:solidFill>
                  <a:schemeClr val="accent6">
                    <a:lumMod val="40000"/>
                    <a:lumOff val="60000"/>
                  </a:schemeClr>
                </a:solidFill>
                <a:latin typeface="Bookman Old Style" panose="02050604050505020204" pitchFamily="18" charset="0"/>
              </a:rPr>
              <a:t>opposing claim</a:t>
            </a:r>
          </a:p>
          <a:p>
            <a:pPr fontAlgn="t"/>
            <a:r>
              <a:rPr lang="en-US" sz="3000" dirty="0">
                <a:solidFill>
                  <a:schemeClr val="accent6">
                    <a:lumMod val="40000"/>
                    <a:lumOff val="60000"/>
                  </a:schemeClr>
                </a:solidFill>
                <a:latin typeface="Bookman Old Style" panose="02050604050505020204" pitchFamily="18" charset="0"/>
              </a:rPr>
              <a:t>creates an </a:t>
            </a:r>
            <a:r>
              <a:rPr lang="en-US" sz="3000" b="1" dirty="0">
                <a:solidFill>
                  <a:schemeClr val="accent6">
                    <a:lumMod val="40000"/>
                    <a:lumOff val="60000"/>
                  </a:schemeClr>
                </a:solidFill>
                <a:latin typeface="Bookman Old Style" panose="02050604050505020204" pitchFamily="18" charset="0"/>
              </a:rPr>
              <a:t>organization</a:t>
            </a:r>
            <a:r>
              <a:rPr lang="en-US" sz="3000" dirty="0">
                <a:solidFill>
                  <a:schemeClr val="accent6">
                    <a:lumMod val="40000"/>
                    <a:lumOff val="60000"/>
                  </a:schemeClr>
                </a:solidFill>
                <a:latin typeface="Bookman Old Style" panose="02050604050505020204" pitchFamily="18" charset="0"/>
              </a:rPr>
              <a:t> that logically sequences claim, counterclaim, reasons, and  evidence</a:t>
            </a:r>
          </a:p>
          <a:p>
            <a:pPr fontAlgn="t"/>
            <a:r>
              <a:rPr lang="en-US" sz="3000" dirty="0">
                <a:solidFill>
                  <a:schemeClr val="accent6">
                    <a:lumMod val="40000"/>
                    <a:lumOff val="60000"/>
                  </a:schemeClr>
                </a:solidFill>
                <a:latin typeface="Bookman Old Style" panose="02050604050505020204" pitchFamily="18" charset="0"/>
              </a:rPr>
              <a:t>develops claim and counterclaim fairly and thoroughly, with the </a:t>
            </a:r>
            <a:r>
              <a:rPr lang="en-US" sz="3000" b="1" dirty="0">
                <a:solidFill>
                  <a:schemeClr val="accent6">
                    <a:lumMod val="40000"/>
                    <a:lumOff val="60000"/>
                  </a:schemeClr>
                </a:solidFill>
                <a:latin typeface="Bookman Old Style" panose="02050604050505020204" pitchFamily="18" charset="0"/>
              </a:rPr>
              <a:t>most relevant  evidence for each</a:t>
            </a:r>
          </a:p>
          <a:p>
            <a:pPr fontAlgn="t"/>
            <a:r>
              <a:rPr lang="en-US" sz="3000" dirty="0">
                <a:solidFill>
                  <a:schemeClr val="accent6">
                    <a:lumMod val="40000"/>
                    <a:lumOff val="60000"/>
                  </a:schemeClr>
                </a:solidFill>
                <a:latin typeface="Bookman Old Style" panose="02050604050505020204" pitchFamily="18" charset="0"/>
              </a:rPr>
              <a:t>points out </a:t>
            </a:r>
            <a:r>
              <a:rPr lang="en-US" sz="3000" b="1" dirty="0">
                <a:solidFill>
                  <a:schemeClr val="accent6">
                    <a:lumMod val="40000"/>
                    <a:lumOff val="60000"/>
                  </a:schemeClr>
                </a:solidFill>
                <a:latin typeface="Bookman Old Style" panose="02050604050505020204" pitchFamily="18" charset="0"/>
              </a:rPr>
              <a:t>strengths and limitations of claim and counterclaim</a:t>
            </a:r>
          </a:p>
          <a:p>
            <a:pPr fontAlgn="t"/>
            <a:r>
              <a:rPr lang="en-US" sz="3000" dirty="0">
                <a:solidFill>
                  <a:schemeClr val="accent6">
                    <a:lumMod val="40000"/>
                    <a:lumOff val="60000"/>
                  </a:schemeClr>
                </a:solidFill>
                <a:latin typeface="Bookman Old Style" panose="02050604050505020204" pitchFamily="18" charset="0"/>
              </a:rPr>
              <a:t>anticipates </a:t>
            </a:r>
            <a:r>
              <a:rPr lang="en-US" sz="3000" b="1" dirty="0">
                <a:solidFill>
                  <a:schemeClr val="accent6">
                    <a:lumMod val="40000"/>
                    <a:lumOff val="60000"/>
                  </a:schemeClr>
                </a:solidFill>
                <a:latin typeface="Bookman Old Style" panose="02050604050505020204" pitchFamily="18" charset="0"/>
              </a:rPr>
              <a:t>the audience’s knowledge level, concerns, and possible biases</a:t>
            </a:r>
          </a:p>
          <a:p>
            <a:pPr fontAlgn="t"/>
            <a:r>
              <a:rPr lang="en-US" sz="3000" dirty="0">
                <a:solidFill>
                  <a:schemeClr val="accent6">
                    <a:lumMod val="40000"/>
                    <a:lumOff val="60000"/>
                  </a:schemeClr>
                </a:solidFill>
                <a:latin typeface="Bookman Old Style" panose="02050604050505020204" pitchFamily="18" charset="0"/>
              </a:rPr>
              <a:t>uses words, phrases, and clauses as well as varied syntax to link sections of text, </a:t>
            </a:r>
            <a:r>
              <a:rPr lang="en-US" sz="3000" b="1" dirty="0">
                <a:solidFill>
                  <a:schemeClr val="accent6">
                    <a:lumMod val="40000"/>
                    <a:lumOff val="60000"/>
                  </a:schemeClr>
                </a:solidFill>
                <a:latin typeface="Bookman Old Style" panose="02050604050505020204" pitchFamily="18" charset="0"/>
              </a:rPr>
              <a:t>create  cohesion, and clarify relationships</a:t>
            </a:r>
          </a:p>
          <a:p>
            <a:pPr fontAlgn="t"/>
            <a:r>
              <a:rPr lang="en-US" sz="3000" dirty="0">
                <a:solidFill>
                  <a:schemeClr val="accent6">
                    <a:lumMod val="40000"/>
                    <a:lumOff val="60000"/>
                  </a:schemeClr>
                </a:solidFill>
                <a:latin typeface="Bookman Old Style" panose="02050604050505020204" pitchFamily="18" charset="0"/>
              </a:rPr>
              <a:t>establishes and maintains </a:t>
            </a:r>
            <a:r>
              <a:rPr lang="en-US" sz="3000" b="1" dirty="0">
                <a:solidFill>
                  <a:schemeClr val="accent6">
                    <a:lumMod val="40000"/>
                    <a:lumOff val="60000"/>
                  </a:schemeClr>
                </a:solidFill>
                <a:latin typeface="Bookman Old Style" panose="02050604050505020204" pitchFamily="18" charset="0"/>
              </a:rPr>
              <a:t>formal style </a:t>
            </a:r>
            <a:r>
              <a:rPr lang="en-US" sz="3000" dirty="0">
                <a:solidFill>
                  <a:schemeClr val="accent6">
                    <a:lumMod val="40000"/>
                    <a:lumOff val="60000"/>
                  </a:schemeClr>
                </a:solidFill>
                <a:latin typeface="Bookman Old Style" panose="02050604050505020204" pitchFamily="18" charset="0"/>
              </a:rPr>
              <a:t>and</a:t>
            </a:r>
            <a:r>
              <a:rPr lang="en-US" sz="3000" b="1" dirty="0">
                <a:solidFill>
                  <a:schemeClr val="accent6">
                    <a:lumMod val="40000"/>
                    <a:lumOff val="60000"/>
                  </a:schemeClr>
                </a:solidFill>
                <a:latin typeface="Bookman Old Style" panose="02050604050505020204" pitchFamily="18" charset="0"/>
              </a:rPr>
              <a:t> objective tone</a:t>
            </a:r>
          </a:p>
          <a:p>
            <a:pPr fontAlgn="t"/>
            <a:r>
              <a:rPr lang="en-US" sz="3000" dirty="0">
                <a:solidFill>
                  <a:schemeClr val="accent6">
                    <a:lumMod val="40000"/>
                    <a:lumOff val="60000"/>
                  </a:schemeClr>
                </a:solidFill>
                <a:latin typeface="Bookman Old Style" panose="02050604050505020204" pitchFamily="18" charset="0"/>
              </a:rPr>
              <a:t>provides a </a:t>
            </a:r>
            <a:r>
              <a:rPr lang="en-US" sz="3000" b="1" dirty="0">
                <a:solidFill>
                  <a:schemeClr val="accent6">
                    <a:lumMod val="40000"/>
                    <a:lumOff val="60000"/>
                  </a:schemeClr>
                </a:solidFill>
                <a:latin typeface="Bookman Old Style" panose="02050604050505020204" pitchFamily="18" charset="0"/>
              </a:rPr>
              <a:t>concluding statement </a:t>
            </a:r>
            <a:r>
              <a:rPr lang="en-US" sz="3000" dirty="0">
                <a:solidFill>
                  <a:schemeClr val="accent6">
                    <a:lumMod val="40000"/>
                    <a:lumOff val="60000"/>
                  </a:schemeClr>
                </a:solidFill>
                <a:latin typeface="Bookman Old Style" panose="02050604050505020204" pitchFamily="18" charset="0"/>
              </a:rPr>
              <a:t>that follows from and supports the argument  presented</a:t>
            </a:r>
          </a:p>
          <a:p>
            <a:pPr marL="0" indent="0" fontAlgn="t">
              <a:buNone/>
            </a:pPr>
            <a:r>
              <a:rPr lang="en-US" sz="3000" dirty="0">
                <a:solidFill>
                  <a:schemeClr val="accent6">
                    <a:lumMod val="40000"/>
                    <a:lumOff val="60000"/>
                  </a:schemeClr>
                </a:solidFill>
                <a:latin typeface="Bookman Old Style" panose="02050604050505020204" pitchFamily="18" charset="0"/>
              </a:rPr>
              <a:t>2. I can recognize </a:t>
            </a:r>
            <a:r>
              <a:rPr lang="en-US" sz="3000" b="1" dirty="0">
                <a:solidFill>
                  <a:schemeClr val="accent6">
                    <a:lumMod val="40000"/>
                    <a:lumOff val="60000"/>
                  </a:schemeClr>
                </a:solidFill>
                <a:latin typeface="Bookman Old Style" panose="02050604050505020204" pitchFamily="18" charset="0"/>
              </a:rPr>
              <a:t>formal style </a:t>
            </a:r>
            <a:r>
              <a:rPr lang="en-US" sz="3000" dirty="0">
                <a:solidFill>
                  <a:schemeClr val="accent6">
                    <a:lumMod val="40000"/>
                    <a:lumOff val="60000"/>
                  </a:schemeClr>
                </a:solidFill>
                <a:latin typeface="Bookman Old Style" panose="02050604050505020204" pitchFamily="18" charset="0"/>
              </a:rPr>
              <a:t>and </a:t>
            </a:r>
            <a:r>
              <a:rPr lang="en-US" sz="3000" b="1" dirty="0">
                <a:solidFill>
                  <a:schemeClr val="accent6">
                    <a:lumMod val="40000"/>
                    <a:lumOff val="60000"/>
                  </a:schemeClr>
                </a:solidFill>
                <a:latin typeface="Bookman Old Style" panose="02050604050505020204" pitchFamily="18" charset="0"/>
              </a:rPr>
              <a:t>objective tone.</a:t>
            </a:r>
          </a:p>
          <a:p>
            <a:pPr marL="0" indent="0" fontAlgn="t">
              <a:buNone/>
            </a:pPr>
            <a:endParaRPr lang="en-US"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372777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6082" y="874426"/>
            <a:ext cx="11857220" cy="4692937"/>
          </a:xfrm>
        </p:spPr>
        <p:txBody>
          <a:bodyPr>
            <a:normAutofit/>
          </a:bodyPr>
          <a:lstStyle/>
          <a:p>
            <a:pPr marL="0" indent="0">
              <a:buNone/>
            </a:pPr>
            <a:r>
              <a:rPr lang="en-US" dirty="0">
                <a:latin typeface="Bookman Old Style" panose="02050604050505020204" pitchFamily="18" charset="0"/>
              </a:rPr>
              <a:t>We will tackle </a:t>
            </a:r>
            <a:r>
              <a:rPr lang="en-US" b="1" dirty="0">
                <a:latin typeface="Bookman Old Style" panose="02050604050505020204" pitchFamily="18" charset="0"/>
              </a:rPr>
              <a:t>Argumentative Writing</a:t>
            </a:r>
            <a:r>
              <a:rPr lang="en-US" dirty="0">
                <a:latin typeface="Bookman Old Style" panose="02050604050505020204" pitchFamily="18" charset="0"/>
              </a:rPr>
              <a:t>, but before we start the process, we need to check how much you remember about this type of writing.</a:t>
            </a:r>
          </a:p>
          <a:p>
            <a:pPr marL="0" indent="0">
              <a:buNone/>
            </a:pPr>
            <a:endParaRPr lang="en-US" dirty="0">
              <a:latin typeface="Bookman Old Style" panose="02050604050505020204" pitchFamily="18" charset="0"/>
            </a:endParaRPr>
          </a:p>
          <a:p>
            <a:pPr marL="0" indent="0">
              <a:buNone/>
            </a:pPr>
            <a:r>
              <a:rPr lang="en-US" dirty="0">
                <a:latin typeface="Bookman Old Style" panose="02050604050505020204" pitchFamily="18" charset="0"/>
              </a:rPr>
              <a:t>Complete </a:t>
            </a:r>
            <a:r>
              <a:rPr lang="en-US" b="1" dirty="0">
                <a:latin typeface="Bookman Old Style" panose="02050604050505020204" pitchFamily="18" charset="0"/>
              </a:rPr>
              <a:t>a pre-assessment </a:t>
            </a:r>
            <a:r>
              <a:rPr lang="en-US" dirty="0">
                <a:latin typeface="Bookman Old Style" panose="02050604050505020204" pitchFamily="18" charset="0"/>
              </a:rPr>
              <a:t>before we start, so we can see what your mastery areas are and what your areas of struggles are.</a:t>
            </a:r>
          </a:p>
          <a:p>
            <a:pPr marL="0" indent="0">
              <a:buNone/>
            </a:pPr>
            <a:r>
              <a:rPr lang="en-US" dirty="0">
                <a:latin typeface="Bookman Old Style" panose="02050604050505020204" pitchFamily="18" charset="0"/>
              </a:rPr>
              <a:t>Go to </a:t>
            </a:r>
            <a:r>
              <a:rPr lang="en-US" dirty="0" err="1">
                <a:latin typeface="Bookman Old Style" panose="02050604050505020204" pitchFamily="18" charset="0"/>
              </a:rPr>
              <a:t>Quizziz</a:t>
            </a:r>
            <a:r>
              <a:rPr lang="en-US" dirty="0">
                <a:latin typeface="Bookman Old Style" panose="02050604050505020204" pitchFamily="18" charset="0"/>
              </a:rPr>
              <a:t> &amp; I will share the code.</a:t>
            </a:r>
          </a:p>
          <a:p>
            <a:pPr marL="0" indent="0">
              <a:buNone/>
            </a:pPr>
            <a:endParaRPr lang="en-US" dirty="0">
              <a:latin typeface="Bookman Old Style" panose="02050604050505020204" pitchFamily="18" charset="0"/>
            </a:endParaRPr>
          </a:p>
          <a:p>
            <a:pPr marL="0" indent="0">
              <a:buNone/>
            </a:pPr>
            <a:endParaRPr lang="en-US" dirty="0">
              <a:latin typeface="Bookman Old Style" panose="02050604050505020204" pitchFamily="18" charset="0"/>
            </a:endParaRPr>
          </a:p>
          <a:p>
            <a:pPr marL="0" indent="0">
              <a:buNone/>
            </a:pPr>
            <a:endParaRPr lang="en-US" dirty="0">
              <a:latin typeface="Bookman Old Style" panose="02050604050505020204" pitchFamily="18" charset="0"/>
            </a:endParaRPr>
          </a:p>
          <a:p>
            <a:pPr marL="0" indent="0">
              <a:buNone/>
            </a:pPr>
            <a:endParaRPr lang="en-US" dirty="0">
              <a:latin typeface="Bookman Old Style" panose="02050604050505020204" pitchFamily="18" charset="0"/>
            </a:endParaRPr>
          </a:p>
        </p:txBody>
      </p:sp>
    </p:spTree>
    <p:extLst>
      <p:ext uri="{BB962C8B-B14F-4D97-AF65-F5344CB8AC3E}">
        <p14:creationId xmlns:p14="http://schemas.microsoft.com/office/powerpoint/2010/main" val="263548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413657"/>
            <a:ext cx="5344886" cy="5299072"/>
          </a:xfrm>
        </p:spPr>
        <p:txBody>
          <a:bodyPr>
            <a:normAutofit/>
          </a:bodyPr>
          <a:lstStyle/>
          <a:p>
            <a:pPr marL="0" indent="0">
              <a:buNone/>
            </a:pPr>
            <a:r>
              <a:rPr lang="en-US" dirty="0">
                <a:latin typeface="Bookman Old Style" panose="02050604050505020204" pitchFamily="18" charset="0"/>
              </a:rPr>
              <a:t>We have checked how much you remember of </a:t>
            </a:r>
            <a:r>
              <a:rPr lang="en-US" b="1" dirty="0">
                <a:latin typeface="Bookman Old Style" panose="02050604050505020204" pitchFamily="18" charset="0"/>
              </a:rPr>
              <a:t>Argumentative Writing, </a:t>
            </a:r>
            <a:r>
              <a:rPr lang="en-US" dirty="0">
                <a:latin typeface="Bookman Old Style" panose="02050604050505020204" pitchFamily="18" charset="0"/>
              </a:rPr>
              <a:t>and based on the results, I have found a few resources for you to check on </a:t>
            </a:r>
            <a:r>
              <a:rPr lang="en-US" b="1" dirty="0">
                <a:solidFill>
                  <a:srgbClr val="0070C0"/>
                </a:solidFill>
                <a:latin typeface="Bookman Old Style" panose="02050604050505020204" pitchFamily="18" charset="0"/>
              </a:rPr>
              <a:t>SAVVAS</a:t>
            </a:r>
            <a:r>
              <a:rPr lang="en-US" dirty="0">
                <a:latin typeface="Bookman Old Style" panose="02050604050505020204" pitchFamily="18" charset="0"/>
              </a:rPr>
              <a:t>.</a:t>
            </a:r>
          </a:p>
          <a:p>
            <a:pPr marL="0" indent="0">
              <a:buNone/>
            </a:pPr>
            <a:endParaRPr lang="en-US" dirty="0">
              <a:latin typeface="Bookman Old Style" panose="02050604050505020204" pitchFamily="18" charset="0"/>
            </a:endParaRPr>
          </a:p>
          <a:p>
            <a:pPr marL="0" indent="0">
              <a:buNone/>
            </a:pPr>
            <a:r>
              <a:rPr lang="en-US" dirty="0">
                <a:latin typeface="Bookman Old Style" panose="02050604050505020204" pitchFamily="18" charset="0"/>
              </a:rPr>
              <a:t>Now you can tackle the area(s) you are struggling in. You can refer to the resource that will help you develop it/them. </a:t>
            </a:r>
          </a:p>
        </p:txBody>
      </p:sp>
      <p:sp>
        <p:nvSpPr>
          <p:cNvPr id="7" name="Arrow: Notched Right 6">
            <a:extLst>
              <a:ext uri="{FF2B5EF4-FFF2-40B4-BE49-F238E27FC236}">
                <a16:creationId xmlns:a16="http://schemas.microsoft.com/office/drawing/2014/main" id="{6A80CA80-B1BB-4FFA-A1E0-66BF8E6DA71C}"/>
              </a:ext>
            </a:extLst>
          </p:cNvPr>
          <p:cNvSpPr/>
          <p:nvPr/>
        </p:nvSpPr>
        <p:spPr>
          <a:xfrm>
            <a:off x="384604" y="5574616"/>
            <a:ext cx="4903676" cy="12833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Bookman Old Style" panose="02050604050505020204" pitchFamily="18" charset="0"/>
              </a:rPr>
              <a:t>Needed resources on SAVVAS</a:t>
            </a:r>
            <a:endParaRPr lang="en-AE" b="1" dirty="0">
              <a:latin typeface="Bookman Old Style" panose="02050604050505020204" pitchFamily="18" charset="0"/>
            </a:endParaRPr>
          </a:p>
        </p:txBody>
      </p:sp>
      <p:pic>
        <p:nvPicPr>
          <p:cNvPr id="12" name="Content Placeholder 11">
            <a:extLst>
              <a:ext uri="{FF2B5EF4-FFF2-40B4-BE49-F238E27FC236}">
                <a16:creationId xmlns:a16="http://schemas.microsoft.com/office/drawing/2014/main" id="{9641D13C-CA05-47C6-AFBC-888D8F3045B3}"/>
              </a:ext>
            </a:extLst>
          </p:cNvPr>
          <p:cNvPicPr>
            <a:picLocks noGrp="1" noChangeAspect="1"/>
          </p:cNvPicPr>
          <p:nvPr>
            <p:ph sz="half" idx="2"/>
          </p:nvPr>
        </p:nvPicPr>
        <p:blipFill>
          <a:blip r:embed="rId2"/>
          <a:stretch>
            <a:fillRect/>
          </a:stretch>
        </p:blipFill>
        <p:spPr>
          <a:xfrm>
            <a:off x="6174586" y="1676400"/>
            <a:ext cx="5632810" cy="4811486"/>
          </a:xfrm>
        </p:spPr>
      </p:pic>
    </p:spTree>
    <p:extLst>
      <p:ext uri="{BB962C8B-B14F-4D97-AF65-F5344CB8AC3E}">
        <p14:creationId xmlns:p14="http://schemas.microsoft.com/office/powerpoint/2010/main" val="174422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555170" y="976240"/>
            <a:ext cx="10755087" cy="4351338"/>
          </a:xfrm>
        </p:spPr>
        <p:txBody>
          <a:bodyPr>
            <a:normAutofit/>
          </a:bodyPr>
          <a:lstStyle/>
          <a:p>
            <a:pPr marL="0" indent="0">
              <a:buNone/>
            </a:pPr>
            <a:r>
              <a:rPr lang="en-US" dirty="0">
                <a:latin typeface="Bookman Old Style" panose="02050604050505020204" pitchFamily="18" charset="0"/>
              </a:rPr>
              <a:t>Before we proceed to the writing process, we will work together to </a:t>
            </a:r>
            <a:r>
              <a:rPr lang="en-US" b="1" u="sng" dirty="0">
                <a:solidFill>
                  <a:srgbClr val="7030A0"/>
                </a:solidFill>
                <a:latin typeface="Bookman Old Style" panose="02050604050505020204" pitchFamily="18" charset="0"/>
              </a:rPr>
              <a:t>annotate an argumentative essay </a:t>
            </a:r>
            <a:r>
              <a:rPr lang="en-US" dirty="0">
                <a:latin typeface="Bookman Old Style" panose="02050604050505020204" pitchFamily="18" charset="0"/>
              </a:rPr>
              <a:t>written by a student last year.</a:t>
            </a:r>
          </a:p>
          <a:p>
            <a:pPr marL="0" indent="0">
              <a:buNone/>
            </a:pPr>
            <a:endParaRPr lang="en-US" dirty="0">
              <a:latin typeface="Bookman Old Style" panose="02050604050505020204" pitchFamily="18" charset="0"/>
            </a:endParaRPr>
          </a:p>
          <a:p>
            <a:pPr marL="0" indent="0">
              <a:buNone/>
            </a:pPr>
            <a:r>
              <a:rPr lang="en-US" b="1" u="sng" dirty="0">
                <a:latin typeface="Bookman Old Style" panose="02050604050505020204" pitchFamily="18" charset="0"/>
              </a:rPr>
              <a:t>We need to focus on:</a:t>
            </a:r>
          </a:p>
          <a:p>
            <a:r>
              <a:rPr lang="en-US" dirty="0">
                <a:latin typeface="Bookman Old Style" panose="02050604050505020204" pitchFamily="18" charset="0"/>
              </a:rPr>
              <a:t>Hook</a:t>
            </a:r>
          </a:p>
          <a:p>
            <a:r>
              <a:rPr lang="en-US" dirty="0">
                <a:latin typeface="Bookman Old Style" panose="02050604050505020204" pitchFamily="18" charset="0"/>
              </a:rPr>
              <a:t>Thesis statement</a:t>
            </a:r>
          </a:p>
          <a:p>
            <a:r>
              <a:rPr lang="en-US" dirty="0">
                <a:latin typeface="Bookman Old Style" panose="02050604050505020204" pitchFamily="18" charset="0"/>
              </a:rPr>
              <a:t>Key points</a:t>
            </a:r>
          </a:p>
          <a:p>
            <a:pPr marL="0" indent="0">
              <a:buNone/>
            </a:pPr>
            <a:r>
              <a:rPr lang="en-US" dirty="0">
                <a:latin typeface="Bookman Old Style" panose="02050604050505020204" pitchFamily="18" charset="0"/>
              </a:rPr>
              <a:t>What else do we need in an argumentative essay?</a:t>
            </a:r>
          </a:p>
        </p:txBody>
      </p:sp>
    </p:spTree>
    <p:extLst>
      <p:ext uri="{BB962C8B-B14F-4D97-AF65-F5344CB8AC3E}">
        <p14:creationId xmlns:p14="http://schemas.microsoft.com/office/powerpoint/2010/main" val="2332847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 calcmode="lin" valueType="num">
                                      <p:cBhvr additive="base">
                                        <p:cTn id="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7F91-8D7D-D47E-ABD1-15FEA65BCEE8}"/>
              </a:ext>
            </a:extLst>
          </p:cNvPr>
          <p:cNvSpPr>
            <a:spLocks noGrp="1"/>
          </p:cNvSpPr>
          <p:nvPr>
            <p:ph type="title"/>
          </p:nvPr>
        </p:nvSpPr>
        <p:spPr>
          <a:xfrm>
            <a:off x="359229" y="166468"/>
            <a:ext cx="10515600" cy="765517"/>
          </a:xfrm>
        </p:spPr>
        <p:txBody>
          <a:bodyPr>
            <a:normAutofit/>
          </a:bodyPr>
          <a:lstStyle/>
          <a:p>
            <a:r>
              <a:rPr lang="en-US" sz="3600" b="1" dirty="0">
                <a:latin typeface="Bookman Old Style" panose="02050604050505020204" pitchFamily="18" charset="0"/>
              </a:rPr>
              <a:t>Live Word Document</a:t>
            </a:r>
          </a:p>
        </p:txBody>
      </p:sp>
      <p:sp>
        <p:nvSpPr>
          <p:cNvPr id="3" name="Content Placeholder 2">
            <a:extLst>
              <a:ext uri="{FF2B5EF4-FFF2-40B4-BE49-F238E27FC236}">
                <a16:creationId xmlns:a16="http://schemas.microsoft.com/office/drawing/2014/main" id="{C327B62A-679F-9421-DD82-DDAFAC9F6C7F}"/>
              </a:ext>
            </a:extLst>
          </p:cNvPr>
          <p:cNvSpPr>
            <a:spLocks noGrp="1"/>
          </p:cNvSpPr>
          <p:nvPr>
            <p:ph idx="1"/>
          </p:nvPr>
        </p:nvSpPr>
        <p:spPr>
          <a:xfrm>
            <a:off x="240890" y="791306"/>
            <a:ext cx="11710220" cy="5900225"/>
          </a:xfrm>
        </p:spPr>
        <p:txBody>
          <a:bodyPr>
            <a:noAutofit/>
          </a:bodyPr>
          <a:lstStyle/>
          <a:p>
            <a:pPr marL="0" indent="0">
              <a:buNone/>
            </a:pPr>
            <a:r>
              <a:rPr lang="en-US" sz="2100" dirty="0">
                <a:latin typeface="Bookman Old Style" panose="02050604050505020204" pitchFamily="18" charset="0"/>
              </a:rPr>
              <a:t>Today, we will start planning for the Argumentative Writing.</a:t>
            </a:r>
          </a:p>
          <a:p>
            <a:pPr marL="0" indent="0">
              <a:buNone/>
            </a:pPr>
            <a:r>
              <a:rPr lang="en-US" sz="2100" i="0" dirty="0">
                <a:effectLst/>
                <a:latin typeface="Bookman Old Style" panose="02050604050505020204" pitchFamily="18" charset="0"/>
              </a:rPr>
              <a:t>If OneNote is still not working, create a word document with your school email. You will use it for your planning process.</a:t>
            </a:r>
          </a:p>
          <a:p>
            <a:pPr marL="0" indent="0" algn="l" rtl="0">
              <a:buNone/>
            </a:pPr>
            <a:endParaRPr lang="en-US" sz="2100" b="0" i="0" dirty="0">
              <a:effectLst/>
              <a:latin typeface="Bookman Old Style" panose="02050604050505020204" pitchFamily="18" charset="0"/>
            </a:endParaRPr>
          </a:p>
          <a:p>
            <a:pPr marL="0" indent="0" algn="l" rtl="0">
              <a:buNone/>
            </a:pPr>
            <a:r>
              <a:rPr lang="en-US" sz="2100" b="0" i="0" dirty="0">
                <a:effectLst/>
                <a:latin typeface="Bookman Old Style" panose="02050604050505020204" pitchFamily="18" charset="0"/>
              </a:rPr>
              <a:t>Steps to create the Writing document:</a:t>
            </a:r>
          </a:p>
          <a:p>
            <a:pPr algn="l">
              <a:buFont typeface="+mj-lt"/>
              <a:buAutoNum type="arabicPeriod"/>
            </a:pPr>
            <a:r>
              <a:rPr lang="en-US" sz="2100" b="0" dirty="0">
                <a:effectLst/>
                <a:latin typeface="Bookman Old Style" panose="02050604050505020204" pitchFamily="18" charset="0"/>
              </a:rPr>
              <a:t>Log in to your </a:t>
            </a:r>
            <a:r>
              <a:rPr lang="en-US" sz="2100" b="1" dirty="0">
                <a:effectLst/>
                <a:latin typeface="Bookman Old Style" panose="02050604050505020204" pitchFamily="18" charset="0"/>
              </a:rPr>
              <a:t>school email</a:t>
            </a:r>
            <a:r>
              <a:rPr lang="en-US" sz="2100" b="0" dirty="0">
                <a:effectLst/>
                <a:latin typeface="Bookman Old Style" panose="02050604050505020204" pitchFamily="18" charset="0"/>
              </a:rPr>
              <a:t>.</a:t>
            </a:r>
          </a:p>
          <a:p>
            <a:pPr algn="l">
              <a:buFont typeface="+mj-lt"/>
              <a:buAutoNum type="arabicPeriod"/>
            </a:pPr>
            <a:r>
              <a:rPr lang="en-US" sz="2100" dirty="0">
                <a:latin typeface="Bookman Old Style" panose="02050604050505020204" pitchFamily="18" charset="0"/>
              </a:rPr>
              <a:t>Access </a:t>
            </a:r>
            <a:r>
              <a:rPr lang="en-US" sz="2100" b="1" dirty="0">
                <a:latin typeface="Bookman Old Style" panose="02050604050505020204" pitchFamily="18" charset="0"/>
              </a:rPr>
              <a:t>WORD</a:t>
            </a:r>
            <a:r>
              <a:rPr lang="en-US" sz="2100" dirty="0">
                <a:latin typeface="Bookman Old Style" panose="02050604050505020204" pitchFamily="18" charset="0"/>
              </a:rPr>
              <a:t> by clicking the </a:t>
            </a:r>
            <a:r>
              <a:rPr lang="en-US" sz="2100" b="1" dirty="0">
                <a:latin typeface="Bookman Old Style" panose="02050604050505020204" pitchFamily="18" charset="0"/>
              </a:rPr>
              <a:t>APP Launcher </a:t>
            </a:r>
            <a:r>
              <a:rPr lang="en-US" sz="2100" dirty="0">
                <a:latin typeface="Bookman Old Style" panose="02050604050505020204" pitchFamily="18" charset="0"/>
              </a:rPr>
              <a:t>at the top left.</a:t>
            </a:r>
          </a:p>
          <a:p>
            <a:pPr algn="l">
              <a:buFont typeface="+mj-lt"/>
              <a:buAutoNum type="arabicPeriod"/>
            </a:pPr>
            <a:r>
              <a:rPr lang="en-US" sz="2100" b="0" dirty="0">
                <a:effectLst/>
                <a:latin typeface="Bookman Old Style" panose="02050604050505020204" pitchFamily="18" charset="0"/>
              </a:rPr>
              <a:t>Click on </a:t>
            </a:r>
            <a:r>
              <a:rPr lang="en-US" sz="2100" b="1" dirty="0">
                <a:effectLst/>
                <a:latin typeface="Bookman Old Style" panose="02050604050505020204" pitchFamily="18" charset="0"/>
              </a:rPr>
              <a:t>New Blank Document </a:t>
            </a:r>
            <a:r>
              <a:rPr lang="en-US" sz="2100" b="0" dirty="0">
                <a:effectLst/>
                <a:latin typeface="Bookman Old Style" panose="02050604050505020204" pitchFamily="18" charset="0"/>
              </a:rPr>
              <a:t>to create a new Document.</a:t>
            </a:r>
          </a:p>
          <a:p>
            <a:pPr algn="l">
              <a:buFont typeface="+mj-lt"/>
              <a:buAutoNum type="arabicPeriod"/>
            </a:pPr>
            <a:r>
              <a:rPr lang="en-US" sz="2100" dirty="0">
                <a:latin typeface="Bookman Old Style" panose="02050604050505020204" pitchFamily="18" charset="0"/>
              </a:rPr>
              <a:t>Click </a:t>
            </a:r>
            <a:r>
              <a:rPr lang="en-US" sz="2100" b="1" dirty="0">
                <a:latin typeface="Bookman Old Style" panose="02050604050505020204" pitchFamily="18" charset="0"/>
              </a:rPr>
              <a:t>File&gt;Save As </a:t>
            </a:r>
            <a:r>
              <a:rPr lang="en-US" sz="2100" dirty="0">
                <a:latin typeface="Bookman Old Style" panose="02050604050505020204" pitchFamily="18" charset="0"/>
              </a:rPr>
              <a:t>and N</a:t>
            </a:r>
            <a:r>
              <a:rPr lang="en-US" sz="2100" b="0" dirty="0">
                <a:effectLst/>
                <a:latin typeface="Bookman Old Style" panose="02050604050505020204" pitchFamily="18" charset="0"/>
              </a:rPr>
              <a:t>ame it as </a:t>
            </a:r>
            <a:r>
              <a:rPr lang="en-US" sz="2100" b="1" i="1" dirty="0">
                <a:effectLst/>
                <a:latin typeface="Bookman Old Style" panose="02050604050505020204" pitchFamily="18" charset="0"/>
              </a:rPr>
              <a:t>Your Name</a:t>
            </a:r>
            <a:r>
              <a:rPr lang="en-US" sz="2100" b="1" i="0" dirty="0">
                <a:effectLst/>
                <a:latin typeface="Bookman Old Style" panose="02050604050505020204" pitchFamily="18" charset="0"/>
              </a:rPr>
              <a:t> </a:t>
            </a:r>
            <a:r>
              <a:rPr lang="en-US" sz="2100" b="1" i="1" dirty="0">
                <a:effectLst/>
                <a:latin typeface="Bookman Old Style" panose="02050604050505020204" pitchFamily="18" charset="0"/>
              </a:rPr>
              <a:t>Gr.12_Eng. </a:t>
            </a:r>
            <a:r>
              <a:rPr lang="en-US" sz="2100" b="1" i="1" dirty="0">
                <a:latin typeface="Bookman Old Style" panose="02050604050505020204" pitchFamily="18" charset="0"/>
              </a:rPr>
              <a:t>Argumentative Essay </a:t>
            </a:r>
            <a:r>
              <a:rPr lang="en-US" sz="2100" b="1" i="1" dirty="0">
                <a:effectLst/>
                <a:latin typeface="Bookman Old Style" panose="02050604050505020204" pitchFamily="18" charset="0"/>
              </a:rPr>
              <a:t>2024</a:t>
            </a:r>
          </a:p>
          <a:p>
            <a:pPr algn="l">
              <a:buFont typeface="+mj-lt"/>
              <a:buAutoNum type="arabicPeriod"/>
            </a:pPr>
            <a:r>
              <a:rPr lang="en-US" sz="2100" dirty="0">
                <a:latin typeface="Bookman Old Style" panose="02050604050505020204" pitchFamily="18" charset="0"/>
              </a:rPr>
              <a:t>Click </a:t>
            </a:r>
            <a:r>
              <a:rPr lang="en-US" sz="2100" b="1" dirty="0">
                <a:latin typeface="Bookman Old Style" panose="02050604050505020204" pitchFamily="18" charset="0"/>
              </a:rPr>
              <a:t>Share</a:t>
            </a:r>
            <a:r>
              <a:rPr lang="en-US" sz="2100" dirty="0">
                <a:latin typeface="Bookman Old Style" panose="02050604050505020204" pitchFamily="18" charset="0"/>
              </a:rPr>
              <a:t> and then copy link. Make sure you click the </a:t>
            </a:r>
            <a:r>
              <a:rPr lang="en-US" sz="2100" b="1" dirty="0">
                <a:latin typeface="Bookman Old Style" panose="02050604050505020204" pitchFamily="18" charset="0"/>
              </a:rPr>
              <a:t>pencil</a:t>
            </a:r>
            <a:r>
              <a:rPr lang="en-US" sz="2100" dirty="0">
                <a:latin typeface="Bookman Old Style" panose="02050604050505020204" pitchFamily="18" charset="0"/>
              </a:rPr>
              <a:t> and choose </a:t>
            </a:r>
            <a:r>
              <a:rPr lang="en-US" sz="2100" b="1" dirty="0">
                <a:latin typeface="Bookman Old Style" panose="02050604050505020204" pitchFamily="18" charset="0"/>
              </a:rPr>
              <a:t>Can Edit so I can add feedback.</a:t>
            </a:r>
          </a:p>
          <a:p>
            <a:pPr algn="l">
              <a:buFont typeface="+mj-lt"/>
              <a:buAutoNum type="arabicPeriod"/>
            </a:pPr>
            <a:r>
              <a:rPr lang="en-US" sz="2100" b="0" dirty="0">
                <a:effectLst/>
                <a:latin typeface="Bookman Old Style" panose="02050604050505020204" pitchFamily="18" charset="0"/>
              </a:rPr>
              <a:t>Access the Submission Folder under Monday and share your link there.</a:t>
            </a:r>
          </a:p>
          <a:p>
            <a:pPr algn="l">
              <a:buFont typeface="+mj-lt"/>
              <a:buAutoNum type="arabicPeriod"/>
            </a:pPr>
            <a:r>
              <a:rPr lang="en-US" sz="2100" b="0" dirty="0">
                <a:effectLst/>
                <a:latin typeface="Bookman Old Style" panose="02050604050505020204" pitchFamily="18" charset="0"/>
              </a:rPr>
              <a:t>On this shared document, you will paste the Graphic Organizer and fill it in, write the first draft, get feedback from your partner, and then use the proofreading marks and checklist to improve it. Finally, you will write the final draft.</a:t>
            </a:r>
            <a:r>
              <a:rPr lang="en-US" sz="2100" b="1" i="0" dirty="0">
                <a:effectLst/>
                <a:latin typeface="Bookman Old Style" panose="02050604050505020204" pitchFamily="18" charset="0"/>
              </a:rPr>
              <a:t> </a:t>
            </a:r>
            <a:endParaRPr lang="en-US" sz="2100" b="0" i="0" dirty="0">
              <a:effectLst/>
              <a:latin typeface="Bookman Old Style" panose="02050604050505020204" pitchFamily="18" charset="0"/>
            </a:endParaRPr>
          </a:p>
        </p:txBody>
      </p:sp>
    </p:spTree>
    <p:extLst>
      <p:ext uri="{BB962C8B-B14F-4D97-AF65-F5344CB8AC3E}">
        <p14:creationId xmlns:p14="http://schemas.microsoft.com/office/powerpoint/2010/main" val="36879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3400"/>
            <a:ext cx="10515600" cy="5643563"/>
          </a:xfrm>
        </p:spPr>
        <p:txBody>
          <a:bodyPr>
            <a:normAutofit fontScale="85000" lnSpcReduction="10000"/>
          </a:bodyPr>
          <a:lstStyle/>
          <a:p>
            <a:pPr marL="514350" indent="-514350">
              <a:buFont typeface="+mj-lt"/>
              <a:buAutoNum type="arabicPeriod"/>
            </a:pPr>
            <a:r>
              <a:rPr lang="en-US" dirty="0">
                <a:latin typeface="Bookman Old Style" panose="02050604050505020204" pitchFamily="18" charset="0"/>
              </a:rPr>
              <a:t>Choose </a:t>
            </a:r>
            <a:r>
              <a:rPr lang="en-US" b="1" dirty="0">
                <a:solidFill>
                  <a:srgbClr val="FF0000"/>
                </a:solidFill>
                <a:latin typeface="Bookman Old Style" panose="02050604050505020204" pitchFamily="18" charset="0"/>
              </a:rPr>
              <a:t>ONE</a:t>
            </a:r>
            <a:r>
              <a:rPr lang="en-US" dirty="0">
                <a:latin typeface="Bookman Old Style" panose="02050604050505020204" pitchFamily="18" charset="0"/>
              </a:rPr>
              <a:t> of the topics for your </a:t>
            </a:r>
            <a:r>
              <a:rPr lang="en-US" b="1" dirty="0">
                <a:latin typeface="Bookman Old Style" panose="02050604050505020204" pitchFamily="18" charset="0"/>
              </a:rPr>
              <a:t>Argumentative Writing </a:t>
            </a:r>
            <a:r>
              <a:rPr lang="en-US" dirty="0">
                <a:latin typeface="Bookman Old Style" panose="02050604050505020204" pitchFamily="18" charset="0"/>
              </a:rPr>
              <a:t>and plan for it on the </a:t>
            </a:r>
            <a:r>
              <a:rPr lang="en-US" b="1" dirty="0">
                <a:latin typeface="Bookman Old Style" panose="02050604050505020204" pitchFamily="18" charset="0"/>
              </a:rPr>
              <a:t>Live Document</a:t>
            </a:r>
            <a:r>
              <a:rPr lang="en-US" dirty="0">
                <a:latin typeface="Bookman Old Style" panose="02050604050505020204" pitchFamily="18" charset="0"/>
              </a:rPr>
              <a:t>.</a:t>
            </a:r>
          </a:p>
          <a:p>
            <a:pPr marL="514350" indent="-514350">
              <a:buFont typeface="+mj-lt"/>
              <a:buAutoNum type="arabicPeriod"/>
            </a:pPr>
            <a:r>
              <a:rPr lang="en-US" dirty="0">
                <a:latin typeface="Bookman Old Style" panose="02050604050505020204" pitchFamily="18" charset="0"/>
              </a:rPr>
              <a:t>Download the Graphic Organizer under Monday.</a:t>
            </a:r>
          </a:p>
          <a:p>
            <a:pPr marL="514350" indent="-514350">
              <a:buFont typeface="+mj-lt"/>
              <a:buAutoNum type="arabicPeriod"/>
            </a:pPr>
            <a:r>
              <a:rPr lang="en-US" dirty="0">
                <a:latin typeface="Bookman Old Style" panose="02050604050505020204" pitchFamily="18" charset="0"/>
              </a:rPr>
              <a:t>Copy and paste the GO on your Live Document. Make sure you complete brainstorming by today.</a:t>
            </a:r>
          </a:p>
          <a:p>
            <a:pPr marL="514350" indent="-514350">
              <a:buFont typeface="+mj-lt"/>
              <a:buAutoNum type="arabicPeriod"/>
            </a:pPr>
            <a:r>
              <a:rPr lang="en-US" dirty="0">
                <a:latin typeface="Bookman Old Style" panose="02050604050505020204" pitchFamily="18" charset="0"/>
              </a:rPr>
              <a:t>During the 2nd session, you MUST start your drafting process.</a:t>
            </a:r>
          </a:p>
          <a:p>
            <a:pPr marL="514350" indent="-514350">
              <a:buFont typeface="+mj-lt"/>
              <a:buAutoNum type="arabicPeriod"/>
            </a:pPr>
            <a:r>
              <a:rPr lang="en-US" dirty="0">
                <a:latin typeface="Bookman Old Style" panose="02050604050505020204" pitchFamily="18" charset="0"/>
              </a:rPr>
              <a:t>Your drafting process MUST be completed during class, and </a:t>
            </a:r>
            <a:r>
              <a:rPr lang="en-US" u="sng" dirty="0">
                <a:latin typeface="Bookman Old Style" panose="02050604050505020204" pitchFamily="18" charset="0"/>
              </a:rPr>
              <a:t>it should not take you more than 2 sessions.</a:t>
            </a:r>
          </a:p>
          <a:p>
            <a:pPr marL="514350" indent="-514350">
              <a:buFont typeface="+mj-lt"/>
              <a:buAutoNum type="arabicPeriod"/>
            </a:pPr>
            <a:r>
              <a:rPr lang="en-US" dirty="0">
                <a:latin typeface="Bookman Old Style" panose="02050604050505020204" pitchFamily="18" charset="0"/>
              </a:rPr>
              <a:t>When you are done with your drafting, share your </a:t>
            </a:r>
            <a:r>
              <a:rPr lang="en-US" b="1" dirty="0">
                <a:latin typeface="Bookman Old Style" panose="02050604050505020204" pitchFamily="18" charset="0"/>
              </a:rPr>
              <a:t>Argumentative Writing </a:t>
            </a:r>
            <a:r>
              <a:rPr lang="en-US" dirty="0">
                <a:latin typeface="Bookman Old Style" panose="02050604050505020204" pitchFamily="18" charset="0"/>
              </a:rPr>
              <a:t>Live</a:t>
            </a:r>
            <a:r>
              <a:rPr lang="en-US" b="1" dirty="0">
                <a:latin typeface="Bookman Old Style" panose="02050604050505020204" pitchFamily="18" charset="0"/>
              </a:rPr>
              <a:t> </a:t>
            </a:r>
            <a:r>
              <a:rPr lang="en-US" dirty="0">
                <a:latin typeface="Bookman Old Style" panose="02050604050505020204" pitchFamily="18" charset="0"/>
              </a:rPr>
              <a:t>Document with a peer and complete a peer assessment using a check list titled </a:t>
            </a:r>
            <a:r>
              <a:rPr lang="en-US" i="1" u="sng" dirty="0">
                <a:latin typeface="Bookman Old Style" panose="02050604050505020204" pitchFamily="18" charset="0"/>
              </a:rPr>
              <a:t>Peer Assessment. </a:t>
            </a:r>
          </a:p>
          <a:p>
            <a:pPr marL="514350" indent="-514350">
              <a:buFont typeface="+mj-lt"/>
              <a:buAutoNum type="arabicPeriod"/>
            </a:pPr>
            <a:r>
              <a:rPr lang="en-US" dirty="0">
                <a:latin typeface="Bookman Old Style" panose="02050604050505020204" pitchFamily="18" charset="0"/>
              </a:rPr>
              <a:t>When you are done with your </a:t>
            </a:r>
            <a:r>
              <a:rPr lang="en-US" i="1" dirty="0">
                <a:latin typeface="Bookman Old Style" panose="02050604050505020204" pitchFamily="18" charset="0"/>
              </a:rPr>
              <a:t>Peer Assessment</a:t>
            </a:r>
            <a:r>
              <a:rPr lang="en-US" dirty="0">
                <a:latin typeface="Bookman Old Style" panose="02050604050505020204" pitchFamily="18" charset="0"/>
              </a:rPr>
              <a:t>, revise then edit your drat based on your peer’s suggestions.</a:t>
            </a:r>
          </a:p>
          <a:p>
            <a:pPr marL="514350" indent="-514350">
              <a:buFont typeface="+mj-lt"/>
              <a:buAutoNum type="arabicPeriod"/>
            </a:pPr>
            <a:r>
              <a:rPr lang="en-US" dirty="0">
                <a:latin typeface="Bookman Old Style" panose="02050604050505020204" pitchFamily="18" charset="0"/>
              </a:rPr>
              <a:t>Submit your final draft on a word document </a:t>
            </a:r>
            <a:r>
              <a:rPr lang="en-US" u="sng" dirty="0">
                <a:latin typeface="Bookman Old Style" panose="02050604050505020204" pitchFamily="18" charset="0"/>
              </a:rPr>
              <a:t>without the peer assessment</a:t>
            </a:r>
            <a:r>
              <a:rPr lang="en-US" dirty="0">
                <a:latin typeface="Bookman Old Style" panose="02050604050505020204" pitchFamily="18" charset="0"/>
              </a:rPr>
              <a:t>. </a:t>
            </a:r>
          </a:p>
        </p:txBody>
      </p:sp>
    </p:spTree>
    <p:extLst>
      <p:ext uri="{BB962C8B-B14F-4D97-AF65-F5344CB8AC3E}">
        <p14:creationId xmlns:p14="http://schemas.microsoft.com/office/powerpoint/2010/main" val="2556348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6609" y="163286"/>
            <a:ext cx="11968409" cy="6634822"/>
          </a:xfrm>
        </p:spPr>
        <p:txBody>
          <a:bodyPr>
            <a:normAutofit fontScale="85000" lnSpcReduction="20000"/>
          </a:bodyPr>
          <a:lstStyle/>
          <a:p>
            <a:pPr marL="0" indent="0">
              <a:buNone/>
            </a:pPr>
            <a:r>
              <a:rPr lang="en-US" b="1" i="1" dirty="0">
                <a:latin typeface="Bookman Old Style" panose="02050604050505020204" pitchFamily="18" charset="0"/>
              </a:rPr>
              <a:t>1. </a:t>
            </a:r>
            <a:r>
              <a:rPr lang="en-US" dirty="0">
                <a:latin typeface="Bookman Old Style" panose="02050604050505020204" pitchFamily="18" charset="0"/>
              </a:rPr>
              <a:t> </a:t>
            </a:r>
            <a:r>
              <a:rPr lang="en-US" b="1" i="1" dirty="0">
                <a:latin typeface="Bookman Old Style" panose="02050604050505020204" pitchFamily="18" charset="0"/>
              </a:rPr>
              <a:t>Requirements for the Argumentative Writing:</a:t>
            </a:r>
          </a:p>
          <a:p>
            <a:r>
              <a:rPr lang="en-US" i="1" dirty="0">
                <a:latin typeface="Bookman Old Style" panose="02050604050505020204" pitchFamily="18" charset="0"/>
              </a:rPr>
              <a:t>It will be 700 to 1000 words (if you want to exceed the 1000 words, refer to me first).</a:t>
            </a:r>
          </a:p>
          <a:p>
            <a:r>
              <a:rPr lang="en-US" i="1" dirty="0">
                <a:latin typeface="Bookman Old Style" panose="02050604050505020204" pitchFamily="18" charset="0"/>
              </a:rPr>
              <a:t>Use bookman old style size 12.</a:t>
            </a:r>
          </a:p>
          <a:p>
            <a:r>
              <a:rPr lang="en-US" i="1" dirty="0">
                <a:latin typeface="Bookman Old Style" panose="02050604050505020204" pitchFamily="18" charset="0"/>
              </a:rPr>
              <a:t>You can use bold for the title.</a:t>
            </a:r>
          </a:p>
          <a:p>
            <a:r>
              <a:rPr lang="en-US" i="1" dirty="0">
                <a:latin typeface="Bookman Old Style" panose="02050604050505020204" pitchFamily="18" charset="0"/>
              </a:rPr>
              <a:t>You must indent each paragraph.</a:t>
            </a:r>
          </a:p>
          <a:p>
            <a:r>
              <a:rPr lang="en-US" i="1" dirty="0">
                <a:latin typeface="Bookman Old Style" panose="02050604050505020204" pitchFamily="18" charset="0"/>
              </a:rPr>
              <a:t>Skip 2 lines between introduction to body and 2 lines between body and conclusion.</a:t>
            </a:r>
          </a:p>
          <a:p>
            <a:pPr marL="0" indent="0">
              <a:buNone/>
            </a:pPr>
            <a:endParaRPr lang="en-US" b="1" i="1" dirty="0">
              <a:solidFill>
                <a:srgbClr val="7030A0"/>
              </a:solidFill>
              <a:latin typeface="Bookman Old Style" panose="02050604050505020204" pitchFamily="18" charset="0"/>
            </a:endParaRPr>
          </a:p>
          <a:p>
            <a:pPr marL="0" indent="0">
              <a:buNone/>
            </a:pPr>
            <a:r>
              <a:rPr lang="en-US" b="1" i="1" dirty="0">
                <a:solidFill>
                  <a:srgbClr val="7030A0"/>
                </a:solidFill>
                <a:latin typeface="Bookman Old Style" panose="02050604050505020204" pitchFamily="18" charset="0"/>
              </a:rPr>
              <a:t>2. Steps to consider while drafting:</a:t>
            </a:r>
          </a:p>
          <a:p>
            <a:pPr marL="514350" indent="-514350">
              <a:buFont typeface="+mj-lt"/>
              <a:buAutoNum type="arabicPeriod"/>
            </a:pPr>
            <a:r>
              <a:rPr lang="en-US" b="1" i="1" dirty="0">
                <a:latin typeface="Bookman Old Style" panose="02050604050505020204" pitchFamily="18" charset="0"/>
              </a:rPr>
              <a:t>Title should be catchy and relatable.</a:t>
            </a:r>
          </a:p>
          <a:p>
            <a:pPr marL="514350" indent="-514350">
              <a:buFont typeface="+mj-lt"/>
              <a:buAutoNum type="arabicPeriod"/>
            </a:pPr>
            <a:r>
              <a:rPr lang="en-US" b="1" i="1" dirty="0">
                <a:latin typeface="Bookman Old Style" panose="02050604050505020204" pitchFamily="18" charset="0"/>
              </a:rPr>
              <a:t>Considering your audience will make things easier for you (which rhetorical devices and appeals would serve your purpose?)</a:t>
            </a:r>
          </a:p>
          <a:p>
            <a:pPr marL="514350" indent="-514350">
              <a:buFont typeface="+mj-lt"/>
              <a:buAutoNum type="arabicPeriod"/>
            </a:pPr>
            <a:r>
              <a:rPr lang="en-US" b="1" i="1" dirty="0">
                <a:latin typeface="Bookman Old Style" panose="02050604050505020204" pitchFamily="18" charset="0"/>
              </a:rPr>
              <a:t>Considering your diction will make your essay more relatable (do NOT get lost in technical terms)</a:t>
            </a:r>
          </a:p>
          <a:p>
            <a:pPr marL="514350" indent="-514350">
              <a:buFont typeface="+mj-lt"/>
              <a:buAutoNum type="arabicPeriod"/>
            </a:pPr>
            <a:r>
              <a:rPr lang="en-US" b="1" i="1" dirty="0">
                <a:latin typeface="Bookman Old Style" panose="02050604050505020204" pitchFamily="18" charset="0"/>
              </a:rPr>
              <a:t>Use of logical transitions to link ideas and paragraphs is highly important</a:t>
            </a:r>
          </a:p>
          <a:p>
            <a:pPr marL="514350" indent="-514350">
              <a:buFont typeface="+mj-lt"/>
              <a:buAutoNum type="arabicPeriod"/>
            </a:pPr>
            <a:r>
              <a:rPr lang="en-US" b="1" i="1" dirty="0">
                <a:latin typeface="Bookman Old Style" panose="02050604050505020204" pitchFamily="18" charset="0"/>
              </a:rPr>
              <a:t>You can use graphs if it is absolutely necessary</a:t>
            </a:r>
          </a:p>
          <a:p>
            <a:pPr marL="0" indent="0">
              <a:buNone/>
            </a:pPr>
            <a:endParaRPr lang="en-US" b="1" i="1" dirty="0">
              <a:solidFill>
                <a:srgbClr val="00B050"/>
              </a:solidFill>
              <a:latin typeface="Bookman Old Style" panose="02050604050505020204" pitchFamily="18" charset="0"/>
            </a:endParaRPr>
          </a:p>
          <a:p>
            <a:endParaRPr lang="en-US" dirty="0"/>
          </a:p>
        </p:txBody>
      </p:sp>
    </p:spTree>
    <p:extLst>
      <p:ext uri="{BB962C8B-B14F-4D97-AF65-F5344CB8AC3E}">
        <p14:creationId xmlns:p14="http://schemas.microsoft.com/office/powerpoint/2010/main" val="249592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42875" y="76201"/>
            <a:ext cx="12049125" cy="6684818"/>
          </a:xfrm>
        </p:spPr>
        <p:txBody>
          <a:bodyPr>
            <a:noAutofit/>
          </a:bodyPr>
          <a:lstStyle/>
          <a:p>
            <a:pPr marL="342900" indent="-342900">
              <a:buFont typeface="+mj-lt"/>
              <a:buAutoNum type="arabicPeriod"/>
            </a:pPr>
            <a:r>
              <a:rPr lang="en-US" sz="1800" b="1" dirty="0">
                <a:latin typeface="Bookman Old Style" panose="02050604050505020204" pitchFamily="18" charset="0"/>
              </a:rPr>
              <a:t>Power and Corruption in Macbeth</a:t>
            </a:r>
          </a:p>
          <a:p>
            <a:pPr marL="0" indent="0">
              <a:buNone/>
            </a:pPr>
            <a:r>
              <a:rPr lang="en-US" sz="1800" dirty="0">
                <a:latin typeface="Bookman Old Style" panose="02050604050505020204" pitchFamily="18" charset="0"/>
              </a:rPr>
              <a:t>Argue for or against the idea that Macbeth portrays power as naturally corrupting, and explain how this impacts relationships and society in the play.</a:t>
            </a:r>
          </a:p>
          <a:p>
            <a:pPr marL="0" indent="0">
              <a:buNone/>
            </a:pPr>
            <a:r>
              <a:rPr lang="en-US" sz="1800" b="1" dirty="0">
                <a:latin typeface="Bookman Old Style" panose="02050604050505020204" pitchFamily="18" charset="0"/>
              </a:rPr>
              <a:t>2. Guilt as Macbeth's Downfall</a:t>
            </a:r>
          </a:p>
          <a:p>
            <a:pPr marL="0" indent="0">
              <a:buNone/>
            </a:pPr>
            <a:r>
              <a:rPr lang="en-US" sz="1800" dirty="0">
                <a:latin typeface="Bookman Old Style" panose="02050604050505020204" pitchFamily="18" charset="0"/>
              </a:rPr>
              <a:t>Argue for or against the idea that Macbeth’s overwhelming sense of guilt is the primary cause of his tragic downfall, rather than his ambition or external forces.</a:t>
            </a:r>
          </a:p>
          <a:p>
            <a:pPr marL="0" indent="0">
              <a:buNone/>
            </a:pPr>
            <a:r>
              <a:rPr lang="en-US" sz="1800" b="1" dirty="0">
                <a:latin typeface="Bookman Old Style" panose="02050604050505020204" pitchFamily="18" charset="0"/>
              </a:rPr>
              <a:t>3. The Relevance of Macbeth to Modern Society</a:t>
            </a:r>
          </a:p>
          <a:p>
            <a:pPr marL="0" indent="0">
              <a:buNone/>
            </a:pPr>
            <a:r>
              <a:rPr lang="en-US" sz="1800" dirty="0">
                <a:latin typeface="Bookman Old Style" panose="02050604050505020204" pitchFamily="18" charset="0"/>
              </a:rPr>
              <a:t>Argue for or against the idea that Macbeth remains relevant to modern society, particularly in its portrayal of political corruption and social issues.</a:t>
            </a:r>
          </a:p>
          <a:p>
            <a:pPr marL="0" indent="0">
              <a:buNone/>
            </a:pPr>
            <a:r>
              <a:rPr lang="en-US" sz="1800" b="1" dirty="0">
                <a:latin typeface="Bookman Old Style" panose="02050604050505020204" pitchFamily="18" charset="0"/>
              </a:rPr>
              <a:t>4. The Influence of Ambition on Morality</a:t>
            </a:r>
          </a:p>
          <a:p>
            <a:pPr marL="0" indent="0">
              <a:buNone/>
            </a:pPr>
            <a:r>
              <a:rPr lang="en-US" sz="1800" dirty="0">
                <a:latin typeface="Bookman Old Style" panose="02050604050505020204" pitchFamily="18" charset="0"/>
              </a:rPr>
              <a:t>Argue for or against the idea that excessive ambition inevitably leads to moral corruption, using examples from historical or contemporary figures.</a:t>
            </a:r>
          </a:p>
          <a:p>
            <a:pPr marL="0" indent="0">
              <a:buNone/>
            </a:pPr>
            <a:r>
              <a:rPr lang="en-US" sz="1800" b="1" dirty="0">
                <a:latin typeface="Bookman Old Style" panose="02050604050505020204" pitchFamily="18" charset="0"/>
              </a:rPr>
              <a:t>5. The Role of Superstition in Decision-Making</a:t>
            </a:r>
          </a:p>
          <a:p>
            <a:pPr marL="0" indent="0">
              <a:buNone/>
            </a:pPr>
            <a:r>
              <a:rPr lang="en-US" sz="1800" dirty="0">
                <a:latin typeface="Bookman Old Style" panose="02050604050505020204" pitchFamily="18" charset="0"/>
              </a:rPr>
              <a:t>Argue for or against the idea that belief in superstition significantly impacts human behavior and decision-making, even in modern society.</a:t>
            </a:r>
          </a:p>
          <a:p>
            <a:pPr marL="0" indent="0">
              <a:buNone/>
            </a:pPr>
            <a:endParaRPr lang="en-US" sz="1400" dirty="0">
              <a:latin typeface="Bookman Old Style" panose="02050604050505020204" pitchFamily="18" charset="0"/>
            </a:endParaRPr>
          </a:p>
        </p:txBody>
      </p:sp>
    </p:spTree>
    <p:extLst>
      <p:ext uri="{BB962C8B-B14F-4D97-AF65-F5344CB8AC3E}">
        <p14:creationId xmlns:p14="http://schemas.microsoft.com/office/powerpoint/2010/main" val="3967168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7030A0"/>
                </a:solidFill>
                <a:latin typeface="Bookman Old Style" panose="02050604050505020204" pitchFamily="18" charset="0"/>
              </a:rPr>
              <a:t>BEFORE YOU SUBMIT YOUR FINAL PRODUCT ON A WORD DOC:</a:t>
            </a:r>
          </a:p>
        </p:txBody>
      </p:sp>
      <p:sp>
        <p:nvSpPr>
          <p:cNvPr id="3" name="Content Placeholder 2"/>
          <p:cNvSpPr>
            <a:spLocks noGrp="1"/>
          </p:cNvSpPr>
          <p:nvPr>
            <p:ph idx="1"/>
          </p:nvPr>
        </p:nvSpPr>
        <p:spPr/>
        <p:txBody>
          <a:bodyPr/>
          <a:lstStyle/>
          <a:p>
            <a:pPr marL="0" indent="0">
              <a:buNone/>
            </a:pPr>
            <a:r>
              <a:rPr lang="en-US" dirty="0">
                <a:latin typeface="Bookman Old Style" panose="02050604050505020204" pitchFamily="18" charset="0"/>
              </a:rPr>
              <a:t>Highlight the following </a:t>
            </a:r>
            <a:r>
              <a:rPr lang="en-US" b="1" u="sng" dirty="0">
                <a:solidFill>
                  <a:srgbClr val="002060"/>
                </a:solidFill>
                <a:latin typeface="Bookman Old Style" panose="02050604050505020204" pitchFamily="18" charset="0"/>
              </a:rPr>
              <a:t>ON YOUR FINAL PRODUCT:</a:t>
            </a:r>
          </a:p>
          <a:p>
            <a:pPr marL="0" indent="0">
              <a:buNone/>
            </a:pPr>
            <a:endParaRPr lang="en-US" b="1" u="sng" dirty="0">
              <a:solidFill>
                <a:srgbClr val="002060"/>
              </a:solidFill>
              <a:latin typeface="Bookman Old Style" panose="02050604050505020204" pitchFamily="18" charset="0"/>
            </a:endParaRPr>
          </a:p>
          <a:p>
            <a:r>
              <a:rPr lang="en-US" dirty="0">
                <a:latin typeface="Bookman Old Style" panose="02050604050505020204" pitchFamily="18" charset="0"/>
              </a:rPr>
              <a:t>Thesis statement in yellow</a:t>
            </a:r>
          </a:p>
          <a:p>
            <a:r>
              <a:rPr lang="en-US" dirty="0">
                <a:latin typeface="Bookman Old Style" panose="02050604050505020204" pitchFamily="18" charset="0"/>
              </a:rPr>
              <a:t>Arguments in green</a:t>
            </a:r>
          </a:p>
          <a:p>
            <a:r>
              <a:rPr lang="en-US" dirty="0">
                <a:latin typeface="Bookman Old Style" panose="02050604050505020204" pitchFamily="18" charset="0"/>
              </a:rPr>
              <a:t>Evidence in red</a:t>
            </a:r>
          </a:p>
          <a:p>
            <a:r>
              <a:rPr lang="en-US" dirty="0">
                <a:latin typeface="Bookman Old Style" panose="02050604050505020204" pitchFamily="18" charset="0"/>
              </a:rPr>
              <a:t>Counter argument in pink</a:t>
            </a:r>
          </a:p>
          <a:p>
            <a:r>
              <a:rPr lang="en-US" dirty="0">
                <a:latin typeface="Bookman Old Style" panose="02050604050505020204" pitchFamily="18" charset="0"/>
              </a:rPr>
              <a:t>Rebuttal in blue</a:t>
            </a:r>
          </a:p>
          <a:p>
            <a:r>
              <a:rPr lang="en-US" dirty="0">
                <a:latin typeface="Bookman Old Style" panose="02050604050505020204" pitchFamily="18" charset="0"/>
              </a:rPr>
              <a:t>Transition words in grey</a:t>
            </a:r>
          </a:p>
          <a:p>
            <a:pPr marL="0" indent="0">
              <a:buNone/>
            </a:pPr>
            <a:endParaRPr lang="en-US" dirty="0"/>
          </a:p>
        </p:txBody>
      </p:sp>
    </p:spTree>
    <p:extLst>
      <p:ext uri="{BB962C8B-B14F-4D97-AF65-F5344CB8AC3E}">
        <p14:creationId xmlns:p14="http://schemas.microsoft.com/office/powerpoint/2010/main" val="2529514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976</Words>
  <Application>Microsoft Office PowerPoint</Application>
  <PresentationFormat>Widescreen</PresentationFormat>
  <Paragraphs>83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Calibri Light</vt:lpstr>
      <vt:lpstr>Office Theme</vt:lpstr>
      <vt:lpstr>Argumentative Essay</vt:lpstr>
      <vt:lpstr>PowerPoint Presentation</vt:lpstr>
      <vt:lpstr>PowerPoint Presentation</vt:lpstr>
      <vt:lpstr>PowerPoint Presentation</vt:lpstr>
      <vt:lpstr>Live Word Document</vt:lpstr>
      <vt:lpstr>PowerPoint Presentation</vt:lpstr>
      <vt:lpstr>PowerPoint Presentation</vt:lpstr>
      <vt:lpstr>PowerPoint Presentation</vt:lpstr>
      <vt:lpstr>BEFORE YOU SUBMIT YOUR FINAL PRODUCT ON A WORD DOC: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 Day 1</dc:title>
  <dc:creator>Rosine</dc:creator>
  <cp:lastModifiedBy>Zeina Fakih</cp:lastModifiedBy>
  <cp:revision>106</cp:revision>
  <dcterms:created xsi:type="dcterms:W3CDTF">2020-08-25T06:26:00Z</dcterms:created>
  <dcterms:modified xsi:type="dcterms:W3CDTF">2024-10-28T03:45:20Z</dcterms:modified>
</cp:coreProperties>
</file>