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2" r:id="rId7"/>
    <p:sldId id="257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>
        <p:scale>
          <a:sx n="100" d="100"/>
          <a:sy n="100" d="100"/>
        </p:scale>
        <p:origin x="56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419F-E31E-4C08-F4AF-E62E28D16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B61E4-DECE-8AE4-328F-A4DB1153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D94-62C3-4CFF-96AB-74E20D4A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0520-57DD-1551-A4DD-B8B23EF4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2DBE-4DD2-8F52-98AB-74067370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673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663B-FEB0-B1A1-1161-CBB4ACD7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9E64-726E-79A3-C675-A8A98463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E08F-ED90-E513-7E62-E8BA25B7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44CF-74F5-4CAA-02D1-E6CACB19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7A6E-E19F-7AF4-282A-C744DD51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0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54216-A577-BAA0-23E1-90207884D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AFAB6-0A8D-8A46-B8DF-50124E4E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6082-44B8-F510-B77C-1E1FB7B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7296-803E-D008-2E2D-8F590F1A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9DD4-C4C0-BC89-0813-18E897B7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73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7AC-8CFF-9023-A568-3442AE5D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AC98-BC05-1736-6907-E95C9FE1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135A-ED78-E9B1-0962-69EE6A85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AA7F-4A10-61B8-F1CF-A726821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CD5B-5A33-D216-E6EC-6353A5EF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54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0BA-4123-DFF0-4FA3-463CDBFE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8B1F-F06D-2EF6-42A8-0DC09CFE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3CB5-37B2-4345-9716-2970ABED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4E76-C3A2-966A-011C-98505EA1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DF10-AEF1-364B-D862-EA85E46E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73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A8E-3062-7606-D228-B3BBCA24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9B0F-1B64-4F7C-1686-719CDE24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8EE85-DFBB-E7A3-6DBF-B3C6EAE3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DFB5A-7C30-91E0-1571-2C12EF9B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1F28-6C83-8234-2C40-B662396C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AAB7-3938-3768-D809-FC8A4C37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1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9EDF-CCC0-9212-9001-BBACDE3D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E042-DC8F-A9E9-7FEF-57422556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9ED5-2520-A6A2-9939-A9C7B141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B0E3F-053B-012F-A98A-5DB078EB1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0C9F-EC4B-60FC-E9D5-90D46B280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530FA-3A84-6906-50A8-BF4777FD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7CA91-F5EF-9F79-DD35-DCED7908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A54D4-2647-12AD-B646-B53915D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5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9BA6-A8E6-52CB-8621-52A5C0A0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AC0A-44F4-D258-A7C2-34083449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4330F-FED7-5D93-2437-655D717A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9E235-93C9-9BE2-943E-3484B927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1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24396-D60A-EBB9-9F15-F0856BA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F308E-12DE-984E-D5A7-37DE1040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16065-ABDA-8F8E-C4BD-9AC4586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32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FF64-425B-B0E0-D987-C65CA7B4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4498-3EF8-98DF-4E97-C0EF1958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B216-5734-1527-62B4-E22A6B98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255-318B-95B2-0F30-DD16A81F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7C2A-93A0-7120-8F20-E8C1B251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53383-93CC-6EE9-A588-C0E1C6DD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54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3220-518B-9972-5BC5-705939B0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0FA31-8296-B6F5-2276-FFFFFE822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3D8E-C755-D365-2A06-6235D365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1DE88-5FB7-228B-100E-FBB4B2FD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583E-1FF4-6BB0-3836-741C8EF4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7688-AF05-4AA9-756F-AACDDA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35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46E5-57C3-D49E-77CA-C1B58EC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FE676-C8D6-6B8D-1296-82DB5F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E9FC-8E37-6A83-C80F-3739D2D7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9ADA-9EF1-4157-A543-7D8D2D7E3861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1868-4517-F8B5-27BE-1F260B2F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3E09-4F10-1A98-8B05-9A674A0E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83B0-896B-4BAE-B0FA-280FBE2095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200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google.com/spreadsheets/d/1Akupq7_J_Cp61tRmJFGYCN54-Id6QptDwPbXXz7CP-I/edit#gid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F4DEB3-83C3-8753-AD27-BBAF12E6AA5D}"/>
              </a:ext>
            </a:extLst>
          </p:cNvPr>
          <p:cNvSpPr txBox="1"/>
          <p:nvPr/>
        </p:nvSpPr>
        <p:spPr>
          <a:xfrm>
            <a:off x="1228725" y="2609850"/>
            <a:ext cx="931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Sulaiman Ali Data Engineer Test Akal </a:t>
            </a:r>
            <a:r>
              <a:rPr lang="en-US" sz="2800" dirty="0" err="1"/>
              <a:t>Karya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649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FEB91-D2C0-C04C-E8AD-5E8BA29D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376823"/>
            <a:ext cx="5982535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D8DC5-7757-DFE5-A43E-95B5F430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322" y="961951"/>
            <a:ext cx="3347225" cy="2721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C58B3-8116-328D-09D3-34EAAF0BD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66" b="54279"/>
          <a:stretch/>
        </p:blipFill>
        <p:spPr>
          <a:xfrm>
            <a:off x="276225" y="961951"/>
            <a:ext cx="7038975" cy="2721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FE5608-1ED9-35D3-87EB-68C2BA865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032" y="4238480"/>
            <a:ext cx="6039693" cy="20767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A8029-C187-7397-6D76-0BF11E941A1F}"/>
              </a:ext>
            </a:extLst>
          </p:cNvPr>
          <p:cNvSpPr txBox="1"/>
          <p:nvPr/>
        </p:nvSpPr>
        <p:spPr>
          <a:xfrm>
            <a:off x="638174" y="3869148"/>
            <a:ext cx="745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proses </a:t>
            </a:r>
            <a:r>
              <a:rPr lang="en-US" sz="1800" dirty="0" err="1"/>
              <a:t>etl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sql</a:t>
            </a:r>
            <a:r>
              <a:rPr lang="en-US" sz="1800" dirty="0"/>
              <a:t> azure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ssis</a:t>
            </a:r>
            <a:endParaRPr lang="id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F68BE-D747-3C0B-6395-5D5625701A48}"/>
              </a:ext>
            </a:extLst>
          </p:cNvPr>
          <p:cNvSpPr txBox="1"/>
          <p:nvPr/>
        </p:nvSpPr>
        <p:spPr>
          <a:xfrm>
            <a:off x="638173" y="315266"/>
            <a:ext cx="745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Create ETL SSIS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4044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361A-75FD-EEE6-645E-FAFFC10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from Google Sheet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6DD8-DC5D-2EBB-80B6-91654E35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https://docs.google.com/spreadsheets/d/1Akupq7_J_Cp61tRmJFGYCN54-Id6QptDwPbXXz7CP-I/edit#gid=0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BF846-7A7E-392C-634B-15559766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25750"/>
            <a:ext cx="7334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8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A8B6-3597-C2BA-77E4-8291A23C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Credential to Access Sheet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61AF-6E19-AC08-8E49-D33C728F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4E7BA-5607-D4AA-0759-B552658B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0" y="1927319"/>
            <a:ext cx="10709530" cy="49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7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847F-09B0-DEFB-86E8-C434E8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Linked Services </a:t>
            </a:r>
            <a:r>
              <a:rPr lang="en-US" dirty="0" err="1"/>
              <a:t>dari</a:t>
            </a:r>
            <a:r>
              <a:rPr lang="en-US" dirty="0"/>
              <a:t> GCP and From </a:t>
            </a:r>
            <a:r>
              <a:rPr lang="en-US" dirty="0" err="1"/>
              <a:t>AzureSQL</a:t>
            </a:r>
            <a:r>
              <a:rPr lang="en-US" dirty="0"/>
              <a:t> Database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092F-D059-98D4-3825-D125D905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9A01E-2726-2A1C-E312-0C05B9A5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0" y="1825625"/>
            <a:ext cx="10737159" cy="37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9899-B4C7-A3BC-3DBA-ABE3E00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HistoryTrainingEmployee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3BF98-5722-1F7C-7C5C-B98BE350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86" y="1895198"/>
            <a:ext cx="66493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2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E933-484E-395E-3AF3-813377E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5156-CED8-7209-A0F5-16FE2B54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3900" cy="4351338"/>
          </a:xfrm>
        </p:spPr>
        <p:txBody>
          <a:bodyPr/>
          <a:lstStyle/>
          <a:p>
            <a:r>
              <a:rPr lang="en-US" dirty="0"/>
              <a:t>Create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pipline</a:t>
            </a:r>
            <a:r>
              <a:rPr lang="en-US" dirty="0"/>
              <a:t> to flow data from google sheet to azure dataset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C567F-6B68-F53D-FD92-FC44BBE2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5" y="1825625"/>
            <a:ext cx="2905530" cy="12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83FA-956B-08E4-456B-68FAB819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64" y="3218037"/>
            <a:ext cx="4382311" cy="27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07B1F-B2EE-A64B-C86D-6E5C9029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872191" cy="39019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E1BC21-3CA3-3010-4E4C-466F4B90036C}"/>
              </a:ext>
            </a:extLst>
          </p:cNvPr>
          <p:cNvSpPr txBox="1">
            <a:spLocks/>
          </p:cNvSpPr>
          <p:nvPr/>
        </p:nvSpPr>
        <p:spPr>
          <a:xfrm>
            <a:off x="838200" y="920750"/>
            <a:ext cx="4533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Pipeline</a:t>
            </a:r>
          </a:p>
          <a:p>
            <a:r>
              <a:rPr lang="en-US" dirty="0"/>
              <a:t>Check on </a:t>
            </a:r>
            <a:r>
              <a:rPr lang="en-US" dirty="0" err="1"/>
              <a:t>Sql</a:t>
            </a:r>
            <a:r>
              <a:rPr lang="en-US" dirty="0"/>
              <a:t> Azure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0C4E7-6A7E-608D-64A0-FFC0C07A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8" y="2380504"/>
            <a:ext cx="4867782" cy="42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90BC13-878B-E0CA-60C6-AD1AD521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559477"/>
            <a:ext cx="8487471" cy="48036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87AA81-575A-A581-42E1-78EE1B74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Dashboard Simple with Power BI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45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BE00A-14DE-FDEC-E533-259F9FB1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26" y="1952625"/>
            <a:ext cx="10070348" cy="24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46E5-693A-C9D8-B725-F1E7C8E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419F4-5851-CB65-4DED-B9293D44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6" y="2710898"/>
            <a:ext cx="4677428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A1339-FFCF-E487-93FD-863B0033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527" y="2710898"/>
            <a:ext cx="6792273" cy="2991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1DE49-C7A5-DFBD-3729-ACBA534B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49" y="851569"/>
            <a:ext cx="4677428" cy="9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56A5-B1D9-7AA6-A172-ACB3EA3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F444B-C253-11D8-B598-711DB313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757129"/>
            <a:ext cx="7278116" cy="334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1FE63-AE05-7D62-7D59-AAF49CF6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82" y="804037"/>
            <a:ext cx="1028843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15E46-6CE8-5960-E2DF-079F7C5A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8"/>
          <a:stretch/>
        </p:blipFill>
        <p:spPr>
          <a:xfrm>
            <a:off x="2333100" y="938416"/>
            <a:ext cx="7525800" cy="57386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64CD45-0B4C-AD7E-A100-53367706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650"/>
            <a:ext cx="10515600" cy="1325563"/>
          </a:xfrm>
        </p:spPr>
        <p:txBody>
          <a:bodyPr/>
          <a:lstStyle/>
          <a:p>
            <a:r>
              <a:rPr lang="en-US" dirty="0"/>
              <a:t>3.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A6FB6-E2B3-8838-D241-12DDB782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30" y="385403"/>
            <a:ext cx="8978140" cy="5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1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60953-409B-CF81-FAB3-8EC3868B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1057275"/>
            <a:ext cx="79812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7E1C09-7709-4B16-84DF-8418DDC1E4FE}"/>
              </a:ext>
            </a:extLst>
          </p:cNvPr>
          <p:cNvSpPr/>
          <p:nvPr/>
        </p:nvSpPr>
        <p:spPr>
          <a:xfrm>
            <a:off x="0" y="1551434"/>
            <a:ext cx="3994028" cy="219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93B12-FCC7-AEA0-3F57-92C780CE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332983"/>
            <a:ext cx="4323460" cy="498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Schema</a:t>
            </a:r>
            <a:endParaRPr lang="id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9127-E1F8-ED99-92C7-FABA70A9A003}"/>
              </a:ext>
            </a:extLst>
          </p:cNvPr>
          <p:cNvGrpSpPr/>
          <p:nvPr/>
        </p:nvGrpSpPr>
        <p:grpSpPr>
          <a:xfrm>
            <a:off x="148081" y="2118095"/>
            <a:ext cx="982767" cy="713961"/>
            <a:chOff x="216070" y="1485916"/>
            <a:chExt cx="982767" cy="713961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456F83CA-F90F-A4D3-508D-94FBD15EDD24}"/>
                </a:ext>
              </a:extLst>
            </p:cNvPr>
            <p:cNvSpPr txBox="1">
              <a:spLocks/>
            </p:cNvSpPr>
            <p:nvPr/>
          </p:nvSpPr>
          <p:spPr>
            <a:xfrm>
              <a:off x="216070" y="1972700"/>
              <a:ext cx="982767" cy="227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Google Sheet</a:t>
              </a:r>
              <a:endParaRPr lang="id-ID" dirty="0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6AA1793-06DB-A54F-F710-18B24B815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50" y="1485916"/>
              <a:ext cx="310318" cy="42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Google Cloud Platform And It's Products For Beginners.(Overview) | by  Sarveshwaran | Medium">
            <a:extLst>
              <a:ext uri="{FF2B5EF4-FFF2-40B4-BE49-F238E27FC236}">
                <a16:creationId xmlns:a16="http://schemas.microsoft.com/office/drawing/2014/main" id="{B92EDFE0-EF26-636B-D04C-99A59BF7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72" y="2070755"/>
            <a:ext cx="1333392" cy="77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F117CB-5E74-088C-6B07-802A29CB3753}"/>
              </a:ext>
            </a:extLst>
          </p:cNvPr>
          <p:cNvCxnSpPr/>
          <p:nvPr/>
        </p:nvCxnSpPr>
        <p:spPr>
          <a:xfrm>
            <a:off x="1130848" y="2509929"/>
            <a:ext cx="422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Lessons learned from Azure Data Factory | by Guang X | Medium">
            <a:extLst>
              <a:ext uri="{FF2B5EF4-FFF2-40B4-BE49-F238E27FC236}">
                <a16:creationId xmlns:a16="http://schemas.microsoft.com/office/drawing/2014/main" id="{3CA89325-435A-0160-F783-D5B836F90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6565" r="14999" b="9908"/>
          <a:stretch/>
        </p:blipFill>
        <p:spPr bwMode="auto">
          <a:xfrm>
            <a:off x="5701451" y="3257721"/>
            <a:ext cx="1379546" cy="47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1409FC-3C49-B4D9-A589-814B4DAD5A2B}"/>
              </a:ext>
            </a:extLst>
          </p:cNvPr>
          <p:cNvCxnSpPr>
            <a:cxnSpLocks/>
          </p:cNvCxnSpPr>
          <p:nvPr/>
        </p:nvCxnSpPr>
        <p:spPr>
          <a:xfrm>
            <a:off x="4101981" y="1228155"/>
            <a:ext cx="0" cy="50163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D2A681D-C395-78E8-3D7B-CF4DAE28AA64}"/>
              </a:ext>
            </a:extLst>
          </p:cNvPr>
          <p:cNvSpPr txBox="1">
            <a:spLocks/>
          </p:cNvSpPr>
          <p:nvPr/>
        </p:nvSpPr>
        <p:spPr>
          <a:xfrm>
            <a:off x="5645809" y="1013083"/>
            <a:ext cx="2648440" cy="43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Azure</a:t>
            </a:r>
            <a:endParaRPr lang="id-ID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045A8B-A205-E0F5-1DFA-41C9F5DFB3C5}"/>
              </a:ext>
            </a:extLst>
          </p:cNvPr>
          <p:cNvGrpSpPr/>
          <p:nvPr/>
        </p:nvGrpSpPr>
        <p:grpSpPr>
          <a:xfrm>
            <a:off x="10279656" y="3320011"/>
            <a:ext cx="1428084" cy="748477"/>
            <a:chOff x="10057465" y="3239611"/>
            <a:chExt cx="1428084" cy="748477"/>
          </a:xfrm>
        </p:grpSpPr>
        <p:pic>
          <p:nvPicPr>
            <p:cNvPr id="1038" name="Picture 14" descr="power-bi-icon-7 | ITRAK 365">
              <a:extLst>
                <a:ext uri="{FF2B5EF4-FFF2-40B4-BE49-F238E27FC236}">
                  <a16:creationId xmlns:a16="http://schemas.microsoft.com/office/drawing/2014/main" id="{54E4B746-8EE9-CA39-203A-EE2D5521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465" y="3239611"/>
              <a:ext cx="1428084" cy="378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3E06469A-BA0E-8F30-9D8B-D28857CB85DD}"/>
                </a:ext>
              </a:extLst>
            </p:cNvPr>
            <p:cNvSpPr txBox="1">
              <a:spLocks/>
            </p:cNvSpPr>
            <p:nvPr/>
          </p:nvSpPr>
          <p:spPr>
            <a:xfrm>
              <a:off x="10280124" y="3760911"/>
              <a:ext cx="982767" cy="227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Dashboard</a:t>
              </a:r>
              <a:endParaRPr lang="id-ID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E49127-BCAC-317D-6BC7-93FEDF66B137}"/>
              </a:ext>
            </a:extLst>
          </p:cNvPr>
          <p:cNvCxnSpPr>
            <a:cxnSpLocks/>
          </p:cNvCxnSpPr>
          <p:nvPr/>
        </p:nvCxnSpPr>
        <p:spPr>
          <a:xfrm>
            <a:off x="9780608" y="1228155"/>
            <a:ext cx="0" cy="50163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42A3CAE5-A39F-B91A-092A-63E5EAC5CA34}"/>
              </a:ext>
            </a:extLst>
          </p:cNvPr>
          <p:cNvSpPr txBox="1">
            <a:spLocks/>
          </p:cNvSpPr>
          <p:nvPr/>
        </p:nvSpPr>
        <p:spPr>
          <a:xfrm>
            <a:off x="9459839" y="1013083"/>
            <a:ext cx="2648440" cy="43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Present</a:t>
            </a:r>
            <a:endParaRPr lang="id-ID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784CDA-9233-1976-9CEA-85B38832A94D}"/>
              </a:ext>
            </a:extLst>
          </p:cNvPr>
          <p:cNvGrpSpPr/>
          <p:nvPr/>
        </p:nvGrpSpPr>
        <p:grpSpPr>
          <a:xfrm>
            <a:off x="0" y="3907766"/>
            <a:ext cx="4029332" cy="2199430"/>
            <a:chOff x="0" y="3907766"/>
            <a:chExt cx="4029332" cy="21994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6A56E7-3F03-162E-EC07-555AC93F5550}"/>
                </a:ext>
              </a:extLst>
            </p:cNvPr>
            <p:cNvGrpSpPr/>
            <p:nvPr/>
          </p:nvGrpSpPr>
          <p:grpSpPr>
            <a:xfrm>
              <a:off x="0" y="3907766"/>
              <a:ext cx="4029332" cy="2199430"/>
              <a:chOff x="-1470" y="3502630"/>
              <a:chExt cx="4029332" cy="2199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E202CB-3D4A-228F-8576-12B6765AB969}"/>
                  </a:ext>
                </a:extLst>
              </p:cNvPr>
              <p:cNvSpPr/>
              <p:nvPr/>
            </p:nvSpPr>
            <p:spPr>
              <a:xfrm>
                <a:off x="33834" y="3502630"/>
                <a:ext cx="3994028" cy="21994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384186-1F01-94B1-2B54-ACD1C62AD4EE}"/>
                  </a:ext>
                </a:extLst>
              </p:cNvPr>
              <p:cNvGrpSpPr/>
              <p:nvPr/>
            </p:nvGrpSpPr>
            <p:grpSpPr>
              <a:xfrm>
                <a:off x="-1470" y="4151498"/>
                <a:ext cx="3877943" cy="1302676"/>
                <a:chOff x="-1470" y="3451277"/>
                <a:chExt cx="3877943" cy="130267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6CF7FCB-4AF7-8D30-E5F7-F407153E4E30}"/>
                    </a:ext>
                  </a:extLst>
                </p:cNvPr>
                <p:cNvGrpSpPr/>
                <p:nvPr/>
              </p:nvGrpSpPr>
              <p:grpSpPr>
                <a:xfrm>
                  <a:off x="1349878" y="3451277"/>
                  <a:ext cx="982767" cy="1008203"/>
                  <a:chOff x="1349878" y="3451277"/>
                  <a:chExt cx="982767" cy="1008203"/>
                </a:xfrm>
              </p:grpSpPr>
              <p:pic>
                <p:nvPicPr>
                  <p:cNvPr id="1028" name="Picture 4" descr="SQL Database (Generic)&quot; Icon - Download for free – Iconduck">
                    <a:extLst>
                      <a:ext uri="{FF2B5EF4-FFF2-40B4-BE49-F238E27FC236}">
                        <a16:creationId xmlns:a16="http://schemas.microsoft.com/office/drawing/2014/main" id="{46A79751-F7A4-FD99-C1BC-930303023C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20889" y="3451277"/>
                    <a:ext cx="491771" cy="66259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Title 1">
                    <a:extLst>
                      <a:ext uri="{FF2B5EF4-FFF2-40B4-BE49-F238E27FC236}">
                        <a16:creationId xmlns:a16="http://schemas.microsoft.com/office/drawing/2014/main" id="{C2549200-192A-3785-0231-9430AC5D21F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49878" y="4232303"/>
                    <a:ext cx="982767" cy="22717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25000" lnSpcReduction="20000"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/>
                      <a:t>SQL Server</a:t>
                    </a:r>
                    <a:br>
                      <a:rPr lang="en-US" dirty="0"/>
                    </a:br>
                    <a:r>
                      <a:rPr lang="en-US" dirty="0"/>
                      <a:t>(Oreo281)</a:t>
                    </a:r>
                    <a:endParaRPr lang="id-ID" dirty="0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F608A47-5682-ED48-5FFF-491FA7795039}"/>
                    </a:ext>
                  </a:extLst>
                </p:cNvPr>
                <p:cNvGrpSpPr/>
                <p:nvPr/>
              </p:nvGrpSpPr>
              <p:grpSpPr>
                <a:xfrm>
                  <a:off x="0" y="3500086"/>
                  <a:ext cx="982767" cy="521650"/>
                  <a:chOff x="0" y="3500086"/>
                  <a:chExt cx="982767" cy="521650"/>
                </a:xfrm>
              </p:grpSpPr>
              <p:pic>
                <p:nvPicPr>
                  <p:cNvPr id="1030" name="Picture 6" descr="database table&quot; Icon - Download for free – Iconduck">
                    <a:extLst>
                      <a:ext uri="{FF2B5EF4-FFF2-40B4-BE49-F238E27FC236}">
                        <a16:creationId xmlns:a16="http://schemas.microsoft.com/office/drawing/2014/main" id="{400261AD-4E52-697A-943B-DB1EFD7471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0110" y="3500086"/>
                    <a:ext cx="260825" cy="2608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Title 1">
                    <a:extLst>
                      <a:ext uri="{FF2B5EF4-FFF2-40B4-BE49-F238E27FC236}">
                        <a16:creationId xmlns:a16="http://schemas.microsoft.com/office/drawing/2014/main" id="{AFBD13DD-2F08-6D9F-FAEF-FFE3D3D894B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0" y="3794559"/>
                    <a:ext cx="982767" cy="22717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25000" lnSpcReduction="20000"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/>
                      <a:t>Employee</a:t>
                    </a:r>
                    <a:endParaRPr lang="id-ID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182C2AA-112F-3B40-F3D4-AE37A7ED213F}"/>
                    </a:ext>
                  </a:extLst>
                </p:cNvPr>
                <p:cNvGrpSpPr/>
                <p:nvPr/>
              </p:nvGrpSpPr>
              <p:grpSpPr>
                <a:xfrm>
                  <a:off x="-1470" y="4232303"/>
                  <a:ext cx="982767" cy="521650"/>
                  <a:chOff x="0" y="3500086"/>
                  <a:chExt cx="982767" cy="521650"/>
                </a:xfrm>
              </p:grpSpPr>
              <p:pic>
                <p:nvPicPr>
                  <p:cNvPr id="11" name="Picture 6" descr="database table&quot; Icon - Download for free – Iconduck">
                    <a:extLst>
                      <a:ext uri="{FF2B5EF4-FFF2-40B4-BE49-F238E27FC236}">
                        <a16:creationId xmlns:a16="http://schemas.microsoft.com/office/drawing/2014/main" id="{FF12424D-A3A8-CA7B-CF22-5C8717FA36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0110" y="3500086"/>
                    <a:ext cx="260825" cy="2608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Title 1">
                    <a:extLst>
                      <a:ext uri="{FF2B5EF4-FFF2-40B4-BE49-F238E27FC236}">
                        <a16:creationId xmlns:a16="http://schemas.microsoft.com/office/drawing/2014/main" id="{37966069-19FC-2571-2518-81966A66EE1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0" y="3794559"/>
                    <a:ext cx="982767" cy="22717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25000" lnSpcReduction="20000"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/>
                      <a:t>Position History</a:t>
                    </a:r>
                    <a:endParaRPr lang="id-ID" dirty="0"/>
                  </a:p>
                </p:txBody>
              </p: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72DD3E7-0074-B048-2D6E-1CEE256169C2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>
                  <a:off x="982767" y="3908148"/>
                  <a:ext cx="4529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988DC03-CB98-737B-03CE-EA2CC91EDF5A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 flipV="1">
                  <a:off x="981297" y="4087025"/>
                  <a:ext cx="454396" cy="5533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AD94272-5B2E-AA47-5EB1-96A807DDA340}"/>
                    </a:ext>
                  </a:extLst>
                </p:cNvPr>
                <p:cNvGrpSpPr/>
                <p:nvPr/>
              </p:nvGrpSpPr>
              <p:grpSpPr>
                <a:xfrm>
                  <a:off x="2613164" y="3546201"/>
                  <a:ext cx="1263309" cy="910784"/>
                  <a:chOff x="2613164" y="3546201"/>
                  <a:chExt cx="1263309" cy="910784"/>
                </a:xfrm>
              </p:grpSpPr>
              <p:pic>
                <p:nvPicPr>
                  <p:cNvPr id="1032" name="Picture 8" descr="Create Integration Services (SSIS) solution | Adatis">
                    <a:extLst>
                      <a:ext uri="{FF2B5EF4-FFF2-40B4-BE49-F238E27FC236}">
                        <a16:creationId xmlns:a16="http://schemas.microsoft.com/office/drawing/2014/main" id="{4B50823C-16E3-3781-A0B4-401E364A90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13164" y="3546201"/>
                    <a:ext cx="1263309" cy="6861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" name="Title 1">
                    <a:extLst>
                      <a:ext uri="{FF2B5EF4-FFF2-40B4-BE49-F238E27FC236}">
                        <a16:creationId xmlns:a16="http://schemas.microsoft.com/office/drawing/2014/main" id="{D368C247-FE57-7F81-0400-92CB751B230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701226" y="4229808"/>
                    <a:ext cx="982767" cy="227177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25000" lnSpcReduction="20000"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dirty="0"/>
                      <a:t>SSIS</a:t>
                    </a:r>
                    <a:endParaRPr lang="id-ID" dirty="0"/>
                  </a:p>
                </p:txBody>
              </p: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BA0A344-FD60-F35A-101C-5FC5713C92CC}"/>
                    </a:ext>
                  </a:extLst>
                </p:cNvPr>
                <p:cNvCxnSpPr>
                  <a:endCxn id="1032" idx="1"/>
                </p:cNvCxnSpPr>
                <p:nvPr/>
              </p:nvCxnSpPr>
              <p:spPr>
                <a:xfrm>
                  <a:off x="2196269" y="3908147"/>
                  <a:ext cx="33328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85DA8E7D-404E-72DE-3E8E-AF606A799C05}"/>
                </a:ext>
              </a:extLst>
            </p:cNvPr>
            <p:cNvSpPr txBox="1">
              <a:spLocks/>
            </p:cNvSpPr>
            <p:nvPr/>
          </p:nvSpPr>
          <p:spPr>
            <a:xfrm>
              <a:off x="1437163" y="4049970"/>
              <a:ext cx="982767" cy="227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Source Data</a:t>
              </a:r>
              <a:br>
                <a:rPr lang="en-US" dirty="0"/>
              </a:br>
              <a:r>
                <a:rPr lang="en-US" dirty="0"/>
                <a:t>on Premise</a:t>
              </a:r>
              <a:endParaRPr lang="id-ID" dirty="0"/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F59ADDF7-CBE4-52D7-D310-722CF944F12F}"/>
              </a:ext>
            </a:extLst>
          </p:cNvPr>
          <p:cNvSpPr txBox="1">
            <a:spLocks/>
          </p:cNvSpPr>
          <p:nvPr/>
        </p:nvSpPr>
        <p:spPr>
          <a:xfrm>
            <a:off x="1279772" y="1619843"/>
            <a:ext cx="1333392" cy="227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Source Data on Google Platform</a:t>
            </a:r>
            <a:endParaRPr lang="id-ID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DD6972E-13A1-2D63-D2EA-7D9E2562A02B}"/>
              </a:ext>
            </a:extLst>
          </p:cNvPr>
          <p:cNvCxnSpPr>
            <a:cxnSpLocks/>
            <a:stCxn id="1036" idx="3"/>
            <a:endCxn id="1040" idx="1"/>
          </p:cNvCxnSpPr>
          <p:nvPr/>
        </p:nvCxnSpPr>
        <p:spPr>
          <a:xfrm>
            <a:off x="2613164" y="2459004"/>
            <a:ext cx="3088287" cy="1038029"/>
          </a:xfrm>
          <a:prstGeom prst="bentConnector3">
            <a:avLst>
              <a:gd name="adj1" fmla="val 27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B0AA1-34DE-8F0A-41DD-03EE5E151B50}"/>
              </a:ext>
            </a:extLst>
          </p:cNvPr>
          <p:cNvGrpSpPr/>
          <p:nvPr/>
        </p:nvGrpSpPr>
        <p:grpSpPr>
          <a:xfrm>
            <a:off x="4454960" y="4801424"/>
            <a:ext cx="1372583" cy="712783"/>
            <a:chOff x="4800039" y="4706776"/>
            <a:chExt cx="1372583" cy="7127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669C6F-94E6-39DD-0969-0D57F591B80A}"/>
                </a:ext>
              </a:extLst>
            </p:cNvPr>
            <p:cNvGrpSpPr/>
            <p:nvPr/>
          </p:nvGrpSpPr>
          <p:grpSpPr>
            <a:xfrm>
              <a:off x="4838113" y="4706776"/>
              <a:ext cx="1334509" cy="392712"/>
              <a:chOff x="4838113" y="4481120"/>
              <a:chExt cx="1334509" cy="392712"/>
            </a:xfrm>
          </p:grpSpPr>
          <p:pic>
            <p:nvPicPr>
              <p:cNvPr id="55" name="Picture 4" descr="SQL Database (Generic)&quot; Icon - Download for free – Iconduck">
                <a:extLst>
                  <a:ext uri="{FF2B5EF4-FFF2-40B4-BE49-F238E27FC236}">
                    <a16:creationId xmlns:a16="http://schemas.microsoft.com/office/drawing/2014/main" id="{1EE88E40-F864-CBEA-D20F-FD363EDA2A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113" y="4481120"/>
                <a:ext cx="291466" cy="392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Drupal driver for SQL Server and SQL Azure | Drupal.org">
                <a:extLst>
                  <a:ext uri="{FF2B5EF4-FFF2-40B4-BE49-F238E27FC236}">
                    <a16:creationId xmlns:a16="http://schemas.microsoft.com/office/drawing/2014/main" id="{30949DC4-72D1-7F86-1FD9-0711A26BC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414" y="4492422"/>
                <a:ext cx="1117208" cy="344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Title 1">
              <a:extLst>
                <a:ext uri="{FF2B5EF4-FFF2-40B4-BE49-F238E27FC236}">
                  <a16:creationId xmlns:a16="http://schemas.microsoft.com/office/drawing/2014/main" id="{D455660F-364F-FF67-18F1-553CD4C33DA4}"/>
                </a:ext>
              </a:extLst>
            </p:cNvPr>
            <p:cNvSpPr txBox="1">
              <a:spLocks/>
            </p:cNvSpPr>
            <p:nvPr/>
          </p:nvSpPr>
          <p:spPr>
            <a:xfrm>
              <a:off x="4800039" y="5192382"/>
              <a:ext cx="1249383" cy="2271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Azure SQL Server</a:t>
              </a:r>
              <a:br>
                <a:rPr lang="en-US" dirty="0"/>
              </a:br>
              <a:r>
                <a:rPr lang="en-US" dirty="0"/>
                <a:t>(Oreo2811)</a:t>
              </a:r>
              <a:endParaRPr lang="id-ID" dirty="0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9AEB29-1BCC-A6C6-A5DA-016F2A6E2623}"/>
              </a:ext>
            </a:extLst>
          </p:cNvPr>
          <p:cNvCxnSpPr/>
          <p:nvPr/>
        </p:nvCxnSpPr>
        <p:spPr>
          <a:xfrm>
            <a:off x="3877943" y="5007481"/>
            <a:ext cx="59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ube Icon #137666 - Free Icons Library">
            <a:extLst>
              <a:ext uri="{FF2B5EF4-FFF2-40B4-BE49-F238E27FC236}">
                <a16:creationId xmlns:a16="http://schemas.microsoft.com/office/drawing/2014/main" id="{7FE23E26-BA6C-7122-A412-9AE7AF37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49" y="3270595"/>
            <a:ext cx="447852" cy="4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905C05BD-4158-F060-7468-268D7E355D11}"/>
              </a:ext>
            </a:extLst>
          </p:cNvPr>
          <p:cNvSpPr txBox="1">
            <a:spLocks/>
          </p:cNvSpPr>
          <p:nvPr/>
        </p:nvSpPr>
        <p:spPr>
          <a:xfrm>
            <a:off x="7900264" y="3794177"/>
            <a:ext cx="1249383" cy="227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Sql</a:t>
            </a:r>
            <a:r>
              <a:rPr lang="en-US" dirty="0"/>
              <a:t> Azure Cloud</a:t>
            </a:r>
            <a:endParaRPr lang="id-ID" dirty="0"/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1DC9E84-97A8-FBBC-CBF1-7A2FEA2F3E32}"/>
              </a:ext>
            </a:extLst>
          </p:cNvPr>
          <p:cNvCxnSpPr>
            <a:cxnSpLocks/>
          </p:cNvCxnSpPr>
          <p:nvPr/>
        </p:nvCxnSpPr>
        <p:spPr>
          <a:xfrm>
            <a:off x="8984487" y="3517737"/>
            <a:ext cx="110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itle 1">
            <a:extLst>
              <a:ext uri="{FF2B5EF4-FFF2-40B4-BE49-F238E27FC236}">
                <a16:creationId xmlns:a16="http://schemas.microsoft.com/office/drawing/2014/main" id="{AD4805A8-977E-EF7A-9E8D-3F70CC3378AF}"/>
              </a:ext>
            </a:extLst>
          </p:cNvPr>
          <p:cNvSpPr txBox="1">
            <a:spLocks/>
          </p:cNvSpPr>
          <p:nvPr/>
        </p:nvSpPr>
        <p:spPr>
          <a:xfrm>
            <a:off x="499395" y="1018627"/>
            <a:ext cx="2648440" cy="43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Source Data</a:t>
            </a:r>
            <a:endParaRPr lang="id-ID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0C5B69D-43E1-791C-9140-567B068AE0BF}"/>
              </a:ext>
            </a:extLst>
          </p:cNvPr>
          <p:cNvCxnSpPr>
            <a:cxnSpLocks/>
            <a:stCxn id="1042" idx="3"/>
            <a:endCxn id="1040" idx="2"/>
          </p:cNvCxnSpPr>
          <p:nvPr/>
        </p:nvCxnSpPr>
        <p:spPr>
          <a:xfrm flipV="1">
            <a:off x="5827543" y="3736345"/>
            <a:ext cx="563681" cy="1248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8EC6377-1624-6415-8F98-A6DAA288F499}"/>
              </a:ext>
            </a:extLst>
          </p:cNvPr>
          <p:cNvCxnSpPr>
            <a:cxnSpLocks/>
            <a:stCxn id="1040" idx="3"/>
            <a:endCxn id="1044" idx="1"/>
          </p:cNvCxnSpPr>
          <p:nvPr/>
        </p:nvCxnSpPr>
        <p:spPr>
          <a:xfrm flipV="1">
            <a:off x="7080997" y="3494521"/>
            <a:ext cx="1213252" cy="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3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D267-EB9C-710D-FFDD-313C23AB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Azure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D3E9-6EC3-1BCE-B8F8-4C8942F6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Database Cloud Azure</a:t>
            </a:r>
          </a:p>
          <a:p>
            <a:r>
              <a:rPr lang="en-US" dirty="0"/>
              <a:t>NAMA SERVER :oreo2811.database.windows.net</a:t>
            </a:r>
          </a:p>
          <a:p>
            <a:r>
              <a:rPr lang="en-US" dirty="0"/>
              <a:t>USER:oreo2811</a:t>
            </a:r>
          </a:p>
          <a:p>
            <a:r>
              <a:rPr lang="en-US" dirty="0"/>
              <a:t>PASS:Pa55word@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61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229A-CDB4-6B6C-9DC8-C46B980E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288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Penambahan</a:t>
            </a:r>
            <a:r>
              <a:rPr lang="en-US" sz="2000" dirty="0"/>
              <a:t> Source dan </a:t>
            </a:r>
            <a:r>
              <a:rPr lang="en-US" sz="2000" dirty="0" err="1"/>
              <a:t>sync_Date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etl</a:t>
            </a:r>
            <a:r>
              <a:rPr lang="en-US" sz="2000" dirty="0"/>
              <a:t> di azure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17022-7DC4-BC5F-2DAB-D7BC3245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99" y="1204583"/>
            <a:ext cx="609685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1.</vt:lpstr>
      <vt:lpstr>2.</vt:lpstr>
      <vt:lpstr>3.</vt:lpstr>
      <vt:lpstr>PowerPoint Presentation</vt:lpstr>
      <vt:lpstr>Data Schema</vt:lpstr>
      <vt:lpstr>SQL Server Azure</vt:lpstr>
      <vt:lpstr>PowerPoint Presentation</vt:lpstr>
      <vt:lpstr>PowerPoint Presentation</vt:lpstr>
      <vt:lpstr>Source from Google Sheet</vt:lpstr>
      <vt:lpstr>Make Credential to Access Sheet </vt:lpstr>
      <vt:lpstr>Create Linked Services dari GCP and From AzureSQL Database</vt:lpstr>
      <vt:lpstr>Create Table HistoryTrainingEmployee</vt:lpstr>
      <vt:lpstr>PowerPoint Presentation</vt:lpstr>
      <vt:lpstr>PowerPoint Presentation</vt:lpstr>
      <vt:lpstr>Dashboard Simple with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ali</dc:creator>
  <cp:lastModifiedBy>sulaiman ali</cp:lastModifiedBy>
  <cp:revision>5</cp:revision>
  <dcterms:created xsi:type="dcterms:W3CDTF">2023-12-19T13:58:58Z</dcterms:created>
  <dcterms:modified xsi:type="dcterms:W3CDTF">2023-12-19T20:31:40Z</dcterms:modified>
</cp:coreProperties>
</file>