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2" r:id="rId9"/>
    <p:sldId id="263" r:id="rId10"/>
    <p:sldId id="267" r:id="rId11"/>
    <p:sldId id="264" r:id="rId12"/>
    <p:sldId id="269" r:id="rId13"/>
    <p:sldId id="271" r:id="rId14"/>
    <p:sldId id="265" r:id="rId15"/>
    <p:sldId id="268" r:id="rId16"/>
    <p:sldId id="270" r:id="rId1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19B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8B5685-324F-476F-8102-035C03CB3AB3}" v="76" dt="2024-04-24T17:03:45.17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36" y="8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800475" y="144661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3800475" y="3200400"/>
            <a:ext cx="4347466" cy="847668"/>
          </a:xfrm>
          <a:prstGeom prst="rect">
            <a:avLst/>
          </a:prstGeom>
        </p:spPr>
        <p:txBody>
          <a:bodyPr vert="horz" wrap="square" lIns="0" tIns="16510" rIns="0" bIns="0" rtlCol="0">
            <a:spAutoFit/>
          </a:bodyPr>
          <a:lstStyle/>
          <a:p>
            <a:pPr marL="12700">
              <a:lnSpc>
                <a:spcPct val="100000"/>
              </a:lnSpc>
              <a:spcBef>
                <a:spcPts val="130"/>
              </a:spcBef>
            </a:pPr>
            <a:r>
              <a:rPr lang="en-IN" sz="5400" b="1" dirty="0">
                <a:solidFill>
                  <a:schemeClr val="accent5">
                    <a:lumMod val="75000"/>
                  </a:schemeClr>
                </a:solidFill>
                <a:latin typeface="SimSun-ExtB" panose="02010609060101010101" pitchFamily="49" charset="-122"/>
                <a:ea typeface="SimSun-ExtB" panose="02010609060101010101" pitchFamily="49" charset="-122"/>
                <a:cs typeface="Trebuchet MS"/>
              </a:rPr>
              <a:t>Sulaksha B K</a:t>
            </a:r>
            <a:endParaRPr sz="5400" b="1" dirty="0">
              <a:solidFill>
                <a:schemeClr val="accent5">
                  <a:lumMod val="75000"/>
                </a:schemeClr>
              </a:solidFill>
              <a:latin typeface="SimSun-ExtB" panose="02010609060101010101" pitchFamily="49" charset="-122"/>
              <a:ea typeface="SimSun-ExtB" panose="02010609060101010101" pitchFamily="49" charset="-122"/>
              <a:cs typeface="Trebuchet MS"/>
            </a:endParaRPr>
          </a:p>
        </p:txBody>
      </p:sp>
      <p:sp>
        <p:nvSpPr>
          <p:cNvPr id="8" name="object 8"/>
          <p:cNvSpPr txBox="1"/>
          <p:nvPr/>
        </p:nvSpPr>
        <p:spPr>
          <a:xfrm>
            <a:off x="3124200" y="4170128"/>
            <a:ext cx="6248400" cy="443711"/>
          </a:xfrm>
          <a:prstGeom prst="rect">
            <a:avLst/>
          </a:prstGeom>
        </p:spPr>
        <p:txBody>
          <a:bodyPr vert="horz" wrap="square" lIns="0" tIns="12700" rIns="0" bIns="0" rtlCol="0">
            <a:spAutoFit/>
          </a:bodyPr>
          <a:lstStyle/>
          <a:p>
            <a:pPr marL="12700">
              <a:lnSpc>
                <a:spcPct val="100000"/>
              </a:lnSpc>
              <a:spcBef>
                <a:spcPts val="100"/>
              </a:spcBef>
            </a:pPr>
            <a:r>
              <a:rPr sz="2800" b="1" dirty="0">
                <a:solidFill>
                  <a:srgbClr val="00B050"/>
                </a:solidFill>
                <a:latin typeface="Trebuchet MS" panose="020B0603020202020204" pitchFamily="34" charset="0"/>
                <a:cs typeface="Trebuchet MS"/>
              </a:rPr>
              <a:t>Final</a:t>
            </a:r>
            <a:r>
              <a:rPr sz="2800" b="1" spc="-40" dirty="0">
                <a:solidFill>
                  <a:srgbClr val="00B050"/>
                </a:solidFill>
                <a:latin typeface="Trebuchet MS" panose="020B0603020202020204" pitchFamily="34" charset="0"/>
                <a:cs typeface="Trebuchet MS"/>
              </a:rPr>
              <a:t> </a:t>
            </a:r>
            <a:r>
              <a:rPr sz="2800" b="1" spc="-10" dirty="0">
                <a:solidFill>
                  <a:srgbClr val="00B050"/>
                </a:solidFill>
                <a:latin typeface="Trebuchet MS" panose="020B0603020202020204" pitchFamily="34" charset="0"/>
                <a:ea typeface="SimSun-ExtB" panose="02010609060101010101" pitchFamily="49" charset="-122"/>
                <a:cs typeface="Trebuchet MS"/>
              </a:rPr>
              <a:t>Project</a:t>
            </a:r>
            <a:r>
              <a:rPr lang="en-IN" sz="2800" b="1" spc="-10" dirty="0">
                <a:solidFill>
                  <a:srgbClr val="00B050"/>
                </a:solidFill>
                <a:latin typeface="Trebuchet MS" panose="020B0603020202020204" pitchFamily="34" charset="0"/>
                <a:ea typeface="SimSun-ExtB" panose="02010609060101010101" pitchFamily="49" charset="-122"/>
                <a:cs typeface="Trebuchet MS"/>
              </a:rPr>
              <a:t> </a:t>
            </a:r>
            <a:r>
              <a:rPr lang="en-IN" sz="2800" b="1" spc="-10" dirty="0">
                <a:solidFill>
                  <a:srgbClr val="00B050"/>
                </a:solidFill>
                <a:latin typeface="Trebuchet MS" panose="020B0603020202020204" pitchFamily="34" charset="0"/>
                <a:cs typeface="Trebuchet MS"/>
              </a:rPr>
              <a:t>- Mood Prediction using</a:t>
            </a:r>
            <a:r>
              <a:rPr lang="en-IN" sz="2800" b="1" spc="-10" dirty="0">
                <a:solidFill>
                  <a:srgbClr val="2D936B"/>
                </a:solidFill>
                <a:latin typeface="Trebuchet MS" panose="020B0603020202020204" pitchFamily="34" charset="0"/>
                <a:cs typeface="Trebuchet MS"/>
              </a:rPr>
              <a:t> </a:t>
            </a:r>
            <a:endParaRPr sz="2800" dirty="0">
              <a:latin typeface="Trebuchet MS" panose="020B0603020202020204" pitchFamily="34"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Rectangle 1">
            <a:extLst>
              <a:ext uri="{FF2B5EF4-FFF2-40B4-BE49-F238E27FC236}">
                <a16:creationId xmlns:a16="http://schemas.microsoft.com/office/drawing/2014/main" id="{B58E7230-FE20-B427-BDC7-0984D3EE5D6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Rectangle 2">
            <a:extLst>
              <a:ext uri="{FF2B5EF4-FFF2-40B4-BE49-F238E27FC236}">
                <a16:creationId xmlns:a16="http://schemas.microsoft.com/office/drawing/2014/main" id="{8201E7B2-033D-8287-83FF-46B5C284EB75}"/>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3">
            <a:extLst>
              <a:ext uri="{FF2B5EF4-FFF2-40B4-BE49-F238E27FC236}">
                <a16:creationId xmlns:a16="http://schemas.microsoft.com/office/drawing/2014/main" id="{3E460867-B2A6-62C1-6EAF-94E2B21C5901}"/>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4">
            <a:extLst>
              <a:ext uri="{FF2B5EF4-FFF2-40B4-BE49-F238E27FC236}">
                <a16:creationId xmlns:a16="http://schemas.microsoft.com/office/drawing/2014/main" id="{ABA65EE2-86B8-4F57-AD36-08B2A8D72CFD}"/>
              </a:ext>
            </a:extLst>
          </p:cNvPr>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TextBox 15">
            <a:extLst>
              <a:ext uri="{FF2B5EF4-FFF2-40B4-BE49-F238E27FC236}">
                <a16:creationId xmlns:a16="http://schemas.microsoft.com/office/drawing/2014/main" id="{86C52A65-0D33-65D7-5879-B2362875FAE1}"/>
              </a:ext>
            </a:extLst>
          </p:cNvPr>
          <p:cNvSpPr txBox="1"/>
          <p:nvPr/>
        </p:nvSpPr>
        <p:spPr>
          <a:xfrm>
            <a:off x="152400" y="355312"/>
            <a:ext cx="9613900" cy="584775"/>
          </a:xfrm>
          <a:prstGeom prst="rect">
            <a:avLst/>
          </a:prstGeom>
          <a:noFill/>
        </p:spPr>
        <p:txBody>
          <a:bodyPr wrap="square" rtlCol="0">
            <a:spAutoFit/>
          </a:bodyPr>
          <a:lstStyle/>
          <a:p>
            <a:r>
              <a:rPr lang="en-IN" sz="3200" b="1" i="0" dirty="0">
                <a:solidFill>
                  <a:schemeClr val="accent1"/>
                </a:solidFill>
                <a:effectLst/>
              </a:rPr>
              <a:t>TNSDC - GENERATIVE AI FOR ENGINEERING</a:t>
            </a:r>
            <a:endParaRPr lang="en-IN" sz="3200" dirty="0">
              <a:solidFill>
                <a:schemeClr val="accent1"/>
              </a:solidFill>
            </a:endParaRPr>
          </a:p>
        </p:txBody>
      </p:sp>
      <p:sp>
        <p:nvSpPr>
          <p:cNvPr id="17" name="TextBox 16">
            <a:extLst>
              <a:ext uri="{FF2B5EF4-FFF2-40B4-BE49-F238E27FC236}">
                <a16:creationId xmlns:a16="http://schemas.microsoft.com/office/drawing/2014/main" id="{988567DE-EB21-2BDF-F091-F01122988141}"/>
              </a:ext>
            </a:extLst>
          </p:cNvPr>
          <p:cNvSpPr txBox="1"/>
          <p:nvPr/>
        </p:nvSpPr>
        <p:spPr>
          <a:xfrm>
            <a:off x="6324600" y="4559736"/>
            <a:ext cx="3496470" cy="369332"/>
          </a:xfrm>
          <a:prstGeom prst="rect">
            <a:avLst/>
          </a:prstGeom>
          <a:noFill/>
        </p:spPr>
        <p:txBody>
          <a:bodyPr wrap="none" rtlCol="0">
            <a:spAutoFit/>
          </a:bodyPr>
          <a:lstStyle/>
          <a:p>
            <a:r>
              <a:rPr lang="en-IN" b="1" dirty="0">
                <a:solidFill>
                  <a:srgbClr val="00B050"/>
                </a:solidFill>
              </a:rPr>
              <a:t>Social </a:t>
            </a:r>
            <a:r>
              <a:rPr lang="en-IN" b="1" dirty="0">
                <a:solidFill>
                  <a:srgbClr val="00B050"/>
                </a:solidFill>
                <a:latin typeface="Trebuchet MS" panose="020B0603020202020204" pitchFamily="34" charset="0"/>
              </a:rPr>
              <a:t>Media</a:t>
            </a:r>
            <a:r>
              <a:rPr lang="en-IN" b="1" dirty="0">
                <a:solidFill>
                  <a:srgbClr val="00B050"/>
                </a:solidFill>
              </a:rPr>
              <a:t> Posts using RNN</a:t>
            </a:r>
          </a:p>
        </p:txBody>
      </p:sp>
      <p:sp>
        <p:nvSpPr>
          <p:cNvPr id="18" name="TextBox 17">
            <a:extLst>
              <a:ext uri="{FF2B5EF4-FFF2-40B4-BE49-F238E27FC236}">
                <a16:creationId xmlns:a16="http://schemas.microsoft.com/office/drawing/2014/main" id="{879938FF-02B7-38FE-445B-7181F51AB978}"/>
              </a:ext>
            </a:extLst>
          </p:cNvPr>
          <p:cNvSpPr txBox="1"/>
          <p:nvPr/>
        </p:nvSpPr>
        <p:spPr>
          <a:xfrm>
            <a:off x="7943633" y="3687242"/>
            <a:ext cx="1877437" cy="369332"/>
          </a:xfrm>
          <a:prstGeom prst="rect">
            <a:avLst/>
          </a:prstGeom>
          <a:noFill/>
        </p:spPr>
        <p:txBody>
          <a:bodyPr wrap="none" rtlCol="0">
            <a:spAutoFit/>
          </a:bodyPr>
          <a:lstStyle/>
          <a:p>
            <a:r>
              <a:rPr lang="en-IN" dirty="0">
                <a:solidFill>
                  <a:srgbClr val="0070C0"/>
                </a:solidFill>
              </a:rPr>
              <a:t>(</a:t>
            </a:r>
            <a:r>
              <a:rPr lang="en-IN" dirty="0">
                <a:solidFill>
                  <a:schemeClr val="accent5">
                    <a:lumMod val="75000"/>
                  </a:schemeClr>
                </a:solidFill>
              </a:rPr>
              <a:t>311521104059</a:t>
            </a:r>
            <a:r>
              <a:rPr lang="en-IN" dirty="0">
                <a:solidFill>
                  <a:srgbClr val="0070C0"/>
                </a:solidFill>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404414-CA76-F028-0AAC-F1719A8AC3D9}"/>
              </a:ext>
            </a:extLst>
          </p:cNvPr>
          <p:cNvSpPr txBox="1"/>
          <p:nvPr/>
        </p:nvSpPr>
        <p:spPr>
          <a:xfrm>
            <a:off x="228600" y="152400"/>
            <a:ext cx="8458200" cy="2123658"/>
          </a:xfrm>
          <a:prstGeom prst="rect">
            <a:avLst/>
          </a:prstGeom>
          <a:noFill/>
        </p:spPr>
        <p:txBody>
          <a:bodyPr wrap="square" rtlCol="0">
            <a:spAutoFit/>
          </a:bodyPr>
          <a:lstStyle/>
          <a:p>
            <a:r>
              <a:rPr lang="en-IN" sz="6600" b="1" dirty="0">
                <a:solidFill>
                  <a:schemeClr val="accent5">
                    <a:lumMod val="75000"/>
                  </a:schemeClr>
                </a:solidFill>
                <a:latin typeface="Trebuchet MS" panose="020B0603020202020204" pitchFamily="34" charset="0"/>
              </a:rPr>
              <a:t>WOW FACTOR IN SOLUTION</a:t>
            </a:r>
          </a:p>
        </p:txBody>
      </p:sp>
      <p:sp>
        <p:nvSpPr>
          <p:cNvPr id="7" name="TextBox 6">
            <a:extLst>
              <a:ext uri="{FF2B5EF4-FFF2-40B4-BE49-F238E27FC236}">
                <a16:creationId xmlns:a16="http://schemas.microsoft.com/office/drawing/2014/main" id="{22D90263-2893-42B3-A5EF-33E6384E4DB3}"/>
              </a:ext>
            </a:extLst>
          </p:cNvPr>
          <p:cNvSpPr txBox="1"/>
          <p:nvPr/>
        </p:nvSpPr>
        <p:spPr>
          <a:xfrm>
            <a:off x="533400" y="2667000"/>
            <a:ext cx="8839200" cy="2308324"/>
          </a:xfrm>
          <a:prstGeom prst="rect">
            <a:avLst/>
          </a:prstGeom>
          <a:noFill/>
        </p:spPr>
        <p:txBody>
          <a:bodyPr wrap="square" rtlCol="0">
            <a:spAutoFit/>
          </a:bodyPr>
          <a:lstStyle/>
          <a:p>
            <a:pPr algn="just"/>
            <a:r>
              <a:rPr lang="en-US" sz="2400" dirty="0">
                <a:solidFill>
                  <a:schemeClr val="accent5">
                    <a:lumMod val="75000"/>
                  </a:schemeClr>
                </a:solidFill>
                <a:latin typeface="Times New Roman" panose="02020603050405020304" pitchFamily="18" charset="0"/>
                <a:cs typeface="Times New Roman" panose="02020603050405020304" pitchFamily="18" charset="0"/>
              </a:rPr>
              <a:t>The "wow factor" lies in the project's ability to harness cutting-edge AI technology to analyze social media texts, accurately predicting mood states in real-time. This innovative approach offers personalized support, business insights, and public health surveillance capabilities, revolutionizing our understanding and response to human emotions in the digital era.</a:t>
            </a:r>
            <a:endParaRPr lang="en-IN" sz="2400"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8564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758362" y="541622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058400" y="65288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object 8"/>
          <p:cNvSpPr txBox="1">
            <a:spLocks noGrp="1"/>
          </p:cNvSpPr>
          <p:nvPr>
            <p:ph type="ctrTitle"/>
          </p:nvPr>
        </p:nvSpPr>
        <p:spPr>
          <a:xfrm>
            <a:off x="739774" y="291147"/>
            <a:ext cx="5661025" cy="1029128"/>
          </a:xfrm>
          <a:prstGeom prst="rect">
            <a:avLst/>
          </a:prstGeom>
        </p:spPr>
        <p:txBody>
          <a:bodyPr vert="horz" wrap="square" lIns="0" tIns="13335" rIns="0" bIns="0" rtlCol="0">
            <a:spAutoFit/>
          </a:bodyPr>
          <a:lstStyle/>
          <a:p>
            <a:pPr marL="12700">
              <a:lnSpc>
                <a:spcPct val="100000"/>
              </a:lnSpc>
              <a:spcBef>
                <a:spcPts val="105"/>
              </a:spcBef>
            </a:pPr>
            <a:r>
              <a:rPr sz="6600" spc="-10" dirty="0">
                <a:solidFill>
                  <a:schemeClr val="accent5">
                    <a:lumMod val="75000"/>
                  </a:schemeClr>
                </a:solidFill>
              </a:rPr>
              <a:t>MODELLING</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pic>
        <p:nvPicPr>
          <p:cNvPr id="6" name="Picture 5">
            <a:extLst>
              <a:ext uri="{FF2B5EF4-FFF2-40B4-BE49-F238E27FC236}">
                <a16:creationId xmlns:a16="http://schemas.microsoft.com/office/drawing/2014/main" id="{1F5F00C2-1A6A-1E15-0E19-A13543049C86}"/>
              </a:ext>
            </a:extLst>
          </p:cNvPr>
          <p:cNvPicPr>
            <a:picLocks noChangeAspect="1"/>
          </p:cNvPicPr>
          <p:nvPr/>
        </p:nvPicPr>
        <p:blipFill>
          <a:blip r:embed="rId2"/>
          <a:stretch>
            <a:fillRect/>
          </a:stretch>
        </p:blipFill>
        <p:spPr>
          <a:xfrm>
            <a:off x="1520174" y="1337637"/>
            <a:ext cx="9151651" cy="499292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60706948-D4BE-AEDA-197E-6761F5C23634}"/>
              </a:ext>
            </a:extLst>
          </p:cNvPr>
          <p:cNvSpPr txBox="1"/>
          <p:nvPr/>
        </p:nvSpPr>
        <p:spPr>
          <a:xfrm>
            <a:off x="502534" y="6248400"/>
            <a:ext cx="8670291" cy="324448"/>
          </a:xfrm>
          <a:prstGeom prst="rect">
            <a:avLst/>
          </a:prstGeom>
        </p:spPr>
        <p:txBody>
          <a:bodyPr vert="horz" wrap="square" lIns="0" tIns="16510" rIns="0" bIns="0" rtlCol="0">
            <a:spAutoFit/>
          </a:bodyPr>
          <a:lstStyle/>
          <a:p>
            <a:pPr marL="12700">
              <a:lnSpc>
                <a:spcPct val="100000"/>
              </a:lnSpc>
              <a:spcBef>
                <a:spcPts val="130"/>
              </a:spcBef>
            </a:pPr>
            <a:r>
              <a:rPr lang="en-IN" sz="2000" dirty="0">
                <a:solidFill>
                  <a:schemeClr val="accent5">
                    <a:lumMod val="75000"/>
                  </a:schemeClr>
                </a:solidFill>
                <a:latin typeface="Trebuchet MS"/>
                <a:cs typeface="Trebuchet MS"/>
              </a:rPr>
              <a:t>https://github.com/sulakshabk/TNSDC-Generative-AI-Naan-Mudhalvan</a:t>
            </a:r>
            <a:endParaRPr sz="2000" dirty="0">
              <a:solidFill>
                <a:schemeClr val="accent5">
                  <a:lumMod val="75000"/>
                </a:schemeClr>
              </a:solidFill>
              <a:latin typeface="Trebuchet MS"/>
              <a:cs typeface="Trebuchet MS"/>
            </a:endParaRPr>
          </a:p>
        </p:txBody>
      </p:sp>
      <p:sp>
        <p:nvSpPr>
          <p:cNvPr id="4" name="TextBox 3">
            <a:extLst>
              <a:ext uri="{FF2B5EF4-FFF2-40B4-BE49-F238E27FC236}">
                <a16:creationId xmlns:a16="http://schemas.microsoft.com/office/drawing/2014/main" id="{72F293F7-BE5A-1633-86B1-498689B69327}"/>
              </a:ext>
            </a:extLst>
          </p:cNvPr>
          <p:cNvSpPr txBox="1"/>
          <p:nvPr/>
        </p:nvSpPr>
        <p:spPr>
          <a:xfrm>
            <a:off x="367496" y="295502"/>
            <a:ext cx="6099858" cy="1107996"/>
          </a:xfrm>
          <a:prstGeom prst="rect">
            <a:avLst/>
          </a:prstGeom>
          <a:noFill/>
        </p:spPr>
        <p:txBody>
          <a:bodyPr wrap="square">
            <a:spAutoFit/>
          </a:bodyPr>
          <a:lstStyle/>
          <a:p>
            <a:r>
              <a:rPr lang="en-IN" sz="6600" b="1" spc="-60" dirty="0">
                <a:solidFill>
                  <a:schemeClr val="accent5">
                    <a:lumMod val="75000"/>
                  </a:schemeClr>
                </a:solidFill>
                <a:latin typeface="Trebuchet MS" panose="020B0603020202020204" pitchFamily="34" charset="0"/>
              </a:rPr>
              <a:t>RESULT</a:t>
            </a:r>
            <a:endParaRPr lang="en-IN" sz="6600" b="1" dirty="0">
              <a:latin typeface="Trebuchet MS" panose="020B0603020202020204" pitchFamily="34" charset="0"/>
            </a:endParaRPr>
          </a:p>
        </p:txBody>
      </p:sp>
      <p:sp>
        <p:nvSpPr>
          <p:cNvPr id="8" name="TextBox 7">
            <a:extLst>
              <a:ext uri="{FF2B5EF4-FFF2-40B4-BE49-F238E27FC236}">
                <a16:creationId xmlns:a16="http://schemas.microsoft.com/office/drawing/2014/main" id="{1CC7CFD9-0D73-A5A4-EAA9-3222A2A87AD4}"/>
              </a:ext>
            </a:extLst>
          </p:cNvPr>
          <p:cNvSpPr txBox="1"/>
          <p:nvPr/>
        </p:nvSpPr>
        <p:spPr>
          <a:xfrm flipH="1">
            <a:off x="502534" y="1659285"/>
            <a:ext cx="8153400" cy="2308324"/>
          </a:xfrm>
          <a:prstGeom prst="rect">
            <a:avLst/>
          </a:prstGeom>
          <a:noFill/>
        </p:spPr>
        <p:txBody>
          <a:bodyPr wrap="square" rtlCol="0">
            <a:spAutoFit/>
          </a:bodyPr>
          <a:lstStyle/>
          <a:p>
            <a:pPr algn="just"/>
            <a:r>
              <a:rPr lang="en-US" sz="2400" b="0" i="0" dirty="0">
                <a:solidFill>
                  <a:schemeClr val="accent5">
                    <a:lumMod val="75000"/>
                  </a:schemeClr>
                </a:solidFill>
                <a:effectLst/>
                <a:latin typeface="Times New Roman" panose="02020603050405020304" pitchFamily="18" charset="0"/>
                <a:cs typeface="Times New Roman" panose="02020603050405020304" pitchFamily="18" charset="0"/>
              </a:rPr>
              <a:t>The mood prediction project successfully developed an AI model capable of accurately predicting individuals' mood states based on social media texts. The model achieved a high level of accuracy in real-time predictions, facilitating personalized interventions, business strategies, and public health surveillance efforts with actionable insights derived from social media data.</a:t>
            </a:r>
            <a:endParaRPr lang="en-IN" sz="24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FB64DEB-24FA-B0E3-3D35-1402B300AD85}"/>
              </a:ext>
            </a:extLst>
          </p:cNvPr>
          <p:cNvSpPr txBox="1"/>
          <p:nvPr/>
        </p:nvSpPr>
        <p:spPr>
          <a:xfrm>
            <a:off x="381000" y="5848202"/>
            <a:ext cx="1633781" cy="369332"/>
          </a:xfrm>
          <a:prstGeom prst="rect">
            <a:avLst/>
          </a:prstGeom>
          <a:noFill/>
        </p:spPr>
        <p:txBody>
          <a:bodyPr wrap="none" rtlCol="0">
            <a:spAutoFit/>
          </a:bodyPr>
          <a:lstStyle/>
          <a:p>
            <a:r>
              <a:rPr lang="en-IN" dirty="0">
                <a:solidFill>
                  <a:srgbClr val="FF0000"/>
                </a:solidFill>
              </a:rPr>
              <a:t>GITHUB LINK</a:t>
            </a:r>
          </a:p>
        </p:txBody>
      </p:sp>
      <p:pic>
        <p:nvPicPr>
          <p:cNvPr id="5" name="Picture 4">
            <a:extLst>
              <a:ext uri="{FF2B5EF4-FFF2-40B4-BE49-F238E27FC236}">
                <a16:creationId xmlns:a16="http://schemas.microsoft.com/office/drawing/2014/main" id="{DD8F2D48-040F-1003-FCC6-47992C3BDC1F}"/>
              </a:ext>
            </a:extLst>
          </p:cNvPr>
          <p:cNvPicPr>
            <a:picLocks noChangeAspect="1"/>
          </p:cNvPicPr>
          <p:nvPr/>
        </p:nvPicPr>
        <p:blipFill>
          <a:blip r:embed="rId2"/>
          <a:stretch>
            <a:fillRect/>
          </a:stretch>
        </p:blipFill>
        <p:spPr>
          <a:xfrm>
            <a:off x="1192103" y="4223396"/>
            <a:ext cx="6771499" cy="975319"/>
          </a:xfrm>
          <a:prstGeom prst="rect">
            <a:avLst/>
          </a:prstGeom>
        </p:spPr>
      </p:pic>
    </p:spTree>
    <p:extLst>
      <p:ext uri="{BB962C8B-B14F-4D97-AF65-F5344CB8AC3E}">
        <p14:creationId xmlns:p14="http://schemas.microsoft.com/office/powerpoint/2010/main" val="3915554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2D3563-7F5D-9FF3-9A46-36B7278A4082}"/>
              </a:ext>
            </a:extLst>
          </p:cNvPr>
          <p:cNvSpPr txBox="1"/>
          <p:nvPr/>
        </p:nvSpPr>
        <p:spPr>
          <a:xfrm>
            <a:off x="609600" y="152400"/>
            <a:ext cx="6099858" cy="1200329"/>
          </a:xfrm>
          <a:prstGeom prst="rect">
            <a:avLst/>
          </a:prstGeom>
          <a:noFill/>
        </p:spPr>
        <p:txBody>
          <a:bodyPr wrap="square">
            <a:spAutoFit/>
          </a:bodyPr>
          <a:lstStyle/>
          <a:p>
            <a:r>
              <a:rPr lang="en-IN" sz="7200" b="1" spc="-60" dirty="0">
                <a:solidFill>
                  <a:schemeClr val="accent5">
                    <a:lumMod val="75000"/>
                  </a:schemeClr>
                </a:solidFill>
                <a:latin typeface="Trebuchet MS" panose="020B0603020202020204" pitchFamily="34" charset="0"/>
              </a:rPr>
              <a:t>INPUT</a:t>
            </a:r>
            <a:endParaRPr lang="en-IN" sz="7200" b="1" dirty="0">
              <a:latin typeface="Trebuchet MS" panose="020B0603020202020204" pitchFamily="34" charset="0"/>
            </a:endParaRPr>
          </a:p>
        </p:txBody>
      </p:sp>
      <p:pic>
        <p:nvPicPr>
          <p:cNvPr id="5" name="Picture 4">
            <a:extLst>
              <a:ext uri="{FF2B5EF4-FFF2-40B4-BE49-F238E27FC236}">
                <a16:creationId xmlns:a16="http://schemas.microsoft.com/office/drawing/2014/main" id="{7CAB0ACD-103B-63B5-BB1D-3832BDEF4C91}"/>
              </a:ext>
            </a:extLst>
          </p:cNvPr>
          <p:cNvPicPr>
            <a:picLocks noChangeAspect="1"/>
          </p:cNvPicPr>
          <p:nvPr/>
        </p:nvPicPr>
        <p:blipFill rotWithShape="1">
          <a:blip r:embed="rId2"/>
          <a:srcRect l="4137" b="67363"/>
          <a:stretch/>
        </p:blipFill>
        <p:spPr>
          <a:xfrm>
            <a:off x="152400" y="3200400"/>
            <a:ext cx="11674856" cy="2362200"/>
          </a:xfrm>
          <a:prstGeom prst="rect">
            <a:avLst/>
          </a:prstGeom>
        </p:spPr>
      </p:pic>
      <p:sp>
        <p:nvSpPr>
          <p:cNvPr id="6" name="TextBox 5">
            <a:extLst>
              <a:ext uri="{FF2B5EF4-FFF2-40B4-BE49-F238E27FC236}">
                <a16:creationId xmlns:a16="http://schemas.microsoft.com/office/drawing/2014/main" id="{6FDD8FAE-8493-0E6F-B00F-3DEFD871D601}"/>
              </a:ext>
            </a:extLst>
          </p:cNvPr>
          <p:cNvSpPr txBox="1"/>
          <p:nvPr/>
        </p:nvSpPr>
        <p:spPr>
          <a:xfrm>
            <a:off x="609600" y="1447800"/>
            <a:ext cx="2310248" cy="523220"/>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Sentiment.csv</a:t>
            </a:r>
          </a:p>
        </p:txBody>
      </p:sp>
      <p:sp>
        <p:nvSpPr>
          <p:cNvPr id="7" name="TextBox 6">
            <a:extLst>
              <a:ext uri="{FF2B5EF4-FFF2-40B4-BE49-F238E27FC236}">
                <a16:creationId xmlns:a16="http://schemas.microsoft.com/office/drawing/2014/main" id="{8B3A378E-35A7-7CA4-CDB6-0917F3601BB5}"/>
              </a:ext>
            </a:extLst>
          </p:cNvPr>
          <p:cNvSpPr txBox="1"/>
          <p:nvPr/>
        </p:nvSpPr>
        <p:spPr>
          <a:xfrm>
            <a:off x="838200" y="2667000"/>
            <a:ext cx="1184940" cy="369332"/>
          </a:xfrm>
          <a:prstGeom prst="rect">
            <a:avLst/>
          </a:prstGeom>
          <a:noFill/>
        </p:spPr>
        <p:txBody>
          <a:bodyPr wrap="none" rtlCol="0">
            <a:spAutoFit/>
          </a:bodyPr>
          <a:lstStyle/>
          <a:p>
            <a:r>
              <a:rPr lang="en-IN" dirty="0"/>
              <a:t>SAMPLE:</a:t>
            </a:r>
          </a:p>
        </p:txBody>
      </p:sp>
    </p:spTree>
    <p:extLst>
      <p:ext uri="{BB962C8B-B14F-4D97-AF65-F5344CB8AC3E}">
        <p14:creationId xmlns:p14="http://schemas.microsoft.com/office/powerpoint/2010/main" val="1935161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95021" y="10350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81475"/>
            <a:ext cx="9764395" cy="1029128"/>
          </a:xfrm>
          <a:prstGeom prst="rect">
            <a:avLst/>
          </a:prstGeom>
        </p:spPr>
        <p:txBody>
          <a:bodyPr vert="horz" wrap="square" lIns="0" tIns="13335" rIns="0" bIns="0" rtlCol="0">
            <a:spAutoFit/>
          </a:bodyPr>
          <a:lstStyle/>
          <a:p>
            <a:pPr marL="209550">
              <a:lnSpc>
                <a:spcPct val="100000"/>
              </a:lnSpc>
              <a:spcBef>
                <a:spcPts val="105"/>
              </a:spcBef>
            </a:pPr>
            <a:r>
              <a:rPr lang="en-IN" sz="6600" spc="-60" dirty="0">
                <a:solidFill>
                  <a:schemeClr val="accent5">
                    <a:lumMod val="75000"/>
                  </a:schemeClr>
                </a:solidFill>
              </a:rPr>
              <a:t>OUTPUT</a:t>
            </a:r>
            <a:endParaRPr sz="6600" spc="-60" dirty="0">
              <a:solidFill>
                <a:schemeClr val="accent5">
                  <a:lumMod val="75000"/>
                </a:schemeClr>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14</a:t>
            </a:fld>
            <a:endParaRPr spc="-25" dirty="0"/>
          </a:p>
        </p:txBody>
      </p:sp>
      <p:sp>
        <p:nvSpPr>
          <p:cNvPr id="8" name="object 8"/>
          <p:cNvSpPr txBox="1"/>
          <p:nvPr/>
        </p:nvSpPr>
        <p:spPr>
          <a:xfrm>
            <a:off x="752475" y="6077426"/>
            <a:ext cx="8670291" cy="324448"/>
          </a:xfrm>
          <a:prstGeom prst="rect">
            <a:avLst/>
          </a:prstGeom>
        </p:spPr>
        <p:txBody>
          <a:bodyPr vert="horz" wrap="square" lIns="0" tIns="16510" rIns="0" bIns="0" rtlCol="0">
            <a:spAutoFit/>
          </a:bodyPr>
          <a:lstStyle/>
          <a:p>
            <a:pPr marL="12700">
              <a:lnSpc>
                <a:spcPct val="100000"/>
              </a:lnSpc>
              <a:spcBef>
                <a:spcPts val="130"/>
              </a:spcBef>
            </a:pPr>
            <a:r>
              <a:rPr lang="en-IN" sz="2000" dirty="0">
                <a:solidFill>
                  <a:schemeClr val="accent5">
                    <a:lumMod val="75000"/>
                  </a:schemeClr>
                </a:solidFill>
                <a:latin typeface="Trebuchet MS"/>
                <a:cs typeface="Trebuchet MS"/>
              </a:rPr>
              <a:t>https://github.com/sulakshabk/TNSDC-Generative-AI-Naan-Mudhalvan</a:t>
            </a:r>
            <a:endParaRPr sz="2000" dirty="0">
              <a:solidFill>
                <a:schemeClr val="accent5">
                  <a:lumMod val="75000"/>
                </a:schemeClr>
              </a:solidFill>
              <a:latin typeface="Trebuchet MS"/>
              <a:cs typeface="Trebuchet MS"/>
            </a:endParaRPr>
          </a:p>
        </p:txBody>
      </p:sp>
      <p:pic>
        <p:nvPicPr>
          <p:cNvPr id="11" name="Picture 10">
            <a:extLst>
              <a:ext uri="{FF2B5EF4-FFF2-40B4-BE49-F238E27FC236}">
                <a16:creationId xmlns:a16="http://schemas.microsoft.com/office/drawing/2014/main" id="{DD8E9289-8099-957E-B09B-1B0F940BCAAD}"/>
              </a:ext>
            </a:extLst>
          </p:cNvPr>
          <p:cNvPicPr>
            <a:picLocks noChangeAspect="1"/>
          </p:cNvPicPr>
          <p:nvPr/>
        </p:nvPicPr>
        <p:blipFill rotWithShape="1">
          <a:blip r:embed="rId3"/>
          <a:srcRect b="30345"/>
          <a:stretch/>
        </p:blipFill>
        <p:spPr>
          <a:xfrm>
            <a:off x="2796530" y="1965559"/>
            <a:ext cx="4933334" cy="3983041"/>
          </a:xfrm>
          <a:prstGeom prst="rect">
            <a:avLst/>
          </a:prstGeom>
        </p:spPr>
      </p:pic>
      <p:sp>
        <p:nvSpPr>
          <p:cNvPr id="12" name="TextBox 11">
            <a:extLst>
              <a:ext uri="{FF2B5EF4-FFF2-40B4-BE49-F238E27FC236}">
                <a16:creationId xmlns:a16="http://schemas.microsoft.com/office/drawing/2014/main" id="{D9E93619-68D1-88F0-0B9C-9A5F670E8F23}"/>
              </a:ext>
            </a:extLst>
          </p:cNvPr>
          <p:cNvSpPr txBox="1"/>
          <p:nvPr/>
        </p:nvSpPr>
        <p:spPr>
          <a:xfrm>
            <a:off x="381000" y="1110838"/>
            <a:ext cx="3895725" cy="523220"/>
          </a:xfrm>
          <a:prstGeom prst="rect">
            <a:avLst/>
          </a:prstGeom>
          <a:noFill/>
        </p:spPr>
        <p:txBody>
          <a:bodyPr wrap="square" rtlCol="0">
            <a:spAutoFit/>
          </a:bodyPr>
          <a:lstStyle/>
          <a:p>
            <a:r>
              <a:rPr lang="en-IN" sz="2800" b="1" dirty="0">
                <a:latin typeface="Trebuchet MS" panose="020B0603020202020204" pitchFamily="34" charset="0"/>
              </a:rPr>
              <a:t>predicted_labels.csv</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3CAE3-274E-1FFE-7EC0-15EA9375D693}"/>
              </a:ext>
            </a:extLst>
          </p:cNvPr>
          <p:cNvSpPr>
            <a:spLocks noGrp="1"/>
          </p:cNvSpPr>
          <p:nvPr>
            <p:ph type="title"/>
          </p:nvPr>
        </p:nvSpPr>
        <p:spPr>
          <a:xfrm>
            <a:off x="533400" y="95932"/>
            <a:ext cx="9764395" cy="1015663"/>
          </a:xfrm>
        </p:spPr>
        <p:txBody>
          <a:bodyPr/>
          <a:lstStyle/>
          <a:p>
            <a:r>
              <a:rPr lang="en-IN" sz="6600" dirty="0">
                <a:solidFill>
                  <a:schemeClr val="accent5">
                    <a:lumMod val="75000"/>
                  </a:schemeClr>
                </a:solidFill>
              </a:rPr>
              <a:t>OUTPUT</a:t>
            </a:r>
          </a:p>
        </p:txBody>
      </p:sp>
      <p:sp>
        <p:nvSpPr>
          <p:cNvPr id="3" name="Text Placeholder 2">
            <a:extLst>
              <a:ext uri="{FF2B5EF4-FFF2-40B4-BE49-F238E27FC236}">
                <a16:creationId xmlns:a16="http://schemas.microsoft.com/office/drawing/2014/main" id="{720BDBB0-6F2A-51C7-A4D9-A6B27F50EF0E}"/>
              </a:ext>
            </a:extLst>
          </p:cNvPr>
          <p:cNvSpPr>
            <a:spLocks noGrp="1"/>
          </p:cNvSpPr>
          <p:nvPr>
            <p:ph type="body" idx="1"/>
          </p:nvPr>
        </p:nvSpPr>
        <p:spPr>
          <a:xfrm>
            <a:off x="228600" y="1100985"/>
            <a:ext cx="10972800" cy="430887"/>
          </a:xfrm>
        </p:spPr>
        <p:txBody>
          <a:bodyPr/>
          <a:lstStyle/>
          <a:p>
            <a:r>
              <a:rPr lang="en-IN" sz="2800" b="1" dirty="0">
                <a:latin typeface="Trebuchet MS" panose="020B0603020202020204" pitchFamily="34" charset="0"/>
                <a:cs typeface="Times New Roman" panose="02020603050405020304" pitchFamily="18" charset="0"/>
              </a:rPr>
              <a:t>Classification Report</a:t>
            </a:r>
          </a:p>
        </p:txBody>
      </p:sp>
      <p:pic>
        <p:nvPicPr>
          <p:cNvPr id="4" name="Picture 3">
            <a:extLst>
              <a:ext uri="{FF2B5EF4-FFF2-40B4-BE49-F238E27FC236}">
                <a16:creationId xmlns:a16="http://schemas.microsoft.com/office/drawing/2014/main" id="{3C3214B4-DC49-234B-8E2A-4BED3D0320FF}"/>
              </a:ext>
            </a:extLst>
          </p:cNvPr>
          <p:cNvPicPr>
            <a:picLocks noChangeAspect="1"/>
          </p:cNvPicPr>
          <p:nvPr/>
        </p:nvPicPr>
        <p:blipFill>
          <a:blip r:embed="rId2"/>
          <a:stretch>
            <a:fillRect/>
          </a:stretch>
        </p:blipFill>
        <p:spPr>
          <a:xfrm>
            <a:off x="3923364" y="626618"/>
            <a:ext cx="6374431" cy="6135450"/>
          </a:xfrm>
          <a:prstGeom prst="rect">
            <a:avLst/>
          </a:prstGeom>
        </p:spPr>
      </p:pic>
    </p:spTree>
    <p:extLst>
      <p:ext uri="{BB962C8B-B14F-4D97-AF65-F5344CB8AC3E}">
        <p14:creationId xmlns:p14="http://schemas.microsoft.com/office/powerpoint/2010/main" val="1826391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567070-5FA0-3F3F-9925-084F16792030}"/>
              </a:ext>
            </a:extLst>
          </p:cNvPr>
          <p:cNvSpPr txBox="1"/>
          <p:nvPr/>
        </p:nvSpPr>
        <p:spPr>
          <a:xfrm>
            <a:off x="762000" y="334589"/>
            <a:ext cx="8347157" cy="1862048"/>
          </a:xfrm>
          <a:prstGeom prst="rect">
            <a:avLst/>
          </a:prstGeom>
          <a:noFill/>
        </p:spPr>
        <p:txBody>
          <a:bodyPr wrap="none" rtlCol="0">
            <a:spAutoFit/>
          </a:bodyPr>
          <a:lstStyle/>
          <a:p>
            <a:r>
              <a:rPr lang="en-IN" sz="11500" dirty="0">
                <a:solidFill>
                  <a:schemeClr val="accent5">
                    <a:lumMod val="75000"/>
                  </a:schemeClr>
                </a:solidFill>
                <a:latin typeface="Trebuchet MS" panose="020B0603020202020204" pitchFamily="34" charset="0"/>
              </a:rPr>
              <a:t>THANK YOU </a:t>
            </a:r>
          </a:p>
        </p:txBody>
      </p:sp>
      <p:pic>
        <p:nvPicPr>
          <p:cNvPr id="3" name="Picture 2" descr="Time for a Mood Check">
            <a:extLst>
              <a:ext uri="{FF2B5EF4-FFF2-40B4-BE49-F238E27FC236}">
                <a16:creationId xmlns:a16="http://schemas.microsoft.com/office/drawing/2014/main" id="{6A78016A-0A48-8CEF-A78C-7E28C57400B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2215928"/>
            <a:ext cx="11106453" cy="4035425"/>
          </a:xfrm>
          <a:prstGeom prst="rect">
            <a:avLst/>
          </a:prstGeom>
          <a:noFill/>
          <a:ln>
            <a:noFill/>
          </a:ln>
        </p:spPr>
      </p:pic>
    </p:spTree>
    <p:extLst>
      <p:ext uri="{BB962C8B-B14F-4D97-AF65-F5344CB8AC3E}">
        <p14:creationId xmlns:p14="http://schemas.microsoft.com/office/powerpoint/2010/main" val="2804223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84772" y="3884619"/>
            <a:ext cx="6516728" cy="3126168"/>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1597"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758534" y="49006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35804" y="547093"/>
            <a:ext cx="9764395" cy="1203855"/>
          </a:xfrm>
          <a:prstGeom prst="rect">
            <a:avLst/>
          </a:prstGeom>
        </p:spPr>
        <p:txBody>
          <a:bodyPr vert="horz" wrap="square" lIns="0" tIns="460692" rIns="0" bIns="0" rtlCol="0">
            <a:spAutoFit/>
          </a:bodyPr>
          <a:lstStyle/>
          <a:p>
            <a:pPr marL="193675">
              <a:lnSpc>
                <a:spcPct val="100000"/>
              </a:lnSpc>
              <a:spcBef>
                <a:spcPts val="130"/>
              </a:spcBef>
            </a:pPr>
            <a:r>
              <a:rPr dirty="0">
                <a:solidFill>
                  <a:schemeClr val="accent5">
                    <a:lumMod val="50000"/>
                  </a:schemeClr>
                </a:solidFill>
              </a:rPr>
              <a:t>PROJECT</a:t>
            </a:r>
            <a:r>
              <a:rPr spc="-90" dirty="0">
                <a:solidFill>
                  <a:schemeClr val="accent5">
                    <a:lumMod val="50000"/>
                  </a:schemeClr>
                </a:solidFill>
              </a:rPr>
              <a:t> </a:t>
            </a:r>
            <a:r>
              <a:rPr spc="-10" dirty="0">
                <a:solidFill>
                  <a:schemeClr val="accent5">
                    <a:lumMod val="50000"/>
                  </a:schemeClr>
                </a:solidFill>
              </a:rPr>
              <a:t>TITLE</a:t>
            </a:r>
            <a:endParaRPr dirty="0">
              <a:solidFill>
                <a:schemeClr val="accent5">
                  <a:lumMod val="50000"/>
                </a:schemeClr>
              </a:solidFill>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47222B5A-AE18-8CEA-C3E3-9A323377BCFE}"/>
              </a:ext>
            </a:extLst>
          </p:cNvPr>
          <p:cNvSpPr txBox="1"/>
          <p:nvPr/>
        </p:nvSpPr>
        <p:spPr>
          <a:xfrm>
            <a:off x="607489" y="1691279"/>
            <a:ext cx="9551401" cy="1569660"/>
          </a:xfrm>
          <a:prstGeom prst="rect">
            <a:avLst/>
          </a:prstGeom>
          <a:noFill/>
        </p:spPr>
        <p:txBody>
          <a:bodyPr wrap="square" rtlCol="0">
            <a:spAutoFit/>
          </a:bodyPr>
          <a:lstStyle/>
          <a:p>
            <a:r>
              <a:rPr lang="en-IN" sz="4800" dirty="0">
                <a:solidFill>
                  <a:schemeClr val="accent5">
                    <a:lumMod val="75000"/>
                  </a:schemeClr>
                </a:solidFill>
                <a:latin typeface="Trebuchet MS" panose="020B0603020202020204" pitchFamily="34" charset="0"/>
              </a:rPr>
              <a:t>MOOD PREDICTION USING SOCIAL MEDIA USING RNN</a:t>
            </a:r>
          </a:p>
        </p:txBody>
      </p:sp>
      <p:sp>
        <p:nvSpPr>
          <p:cNvPr id="24" name="Rectangle 1">
            <a:extLst>
              <a:ext uri="{FF2B5EF4-FFF2-40B4-BE49-F238E27FC236}">
                <a16:creationId xmlns:a16="http://schemas.microsoft.com/office/drawing/2014/main" id="{C496C0FB-4EB1-A16C-64F9-258D849167D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6" name="Picture 2" descr="7 Songs for 7 Moods. “Music can evoke the deepest emotions… | by Susan  Scileppi | Medium">
            <a:extLst>
              <a:ext uri="{FF2B5EF4-FFF2-40B4-BE49-F238E27FC236}">
                <a16:creationId xmlns:a16="http://schemas.microsoft.com/office/drawing/2014/main" id="{EAC5446C-598D-0BAF-E90B-A3B41D187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430" y="3592060"/>
            <a:ext cx="6400800" cy="24848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562" y="-203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1089657"/>
          </a:xfrm>
          <a:prstGeom prst="rect">
            <a:avLst/>
          </a:prstGeom>
        </p:spPr>
        <p:txBody>
          <a:bodyPr vert="horz" wrap="square" lIns="0" tIns="73279" rIns="0" bIns="0" rtlCol="0">
            <a:spAutoFit/>
          </a:bodyPr>
          <a:lstStyle/>
          <a:p>
            <a:pPr marL="193675">
              <a:lnSpc>
                <a:spcPct val="100000"/>
              </a:lnSpc>
              <a:spcBef>
                <a:spcPts val="105"/>
              </a:spcBef>
            </a:pPr>
            <a:r>
              <a:rPr sz="6600" spc="-10" dirty="0">
                <a:solidFill>
                  <a:schemeClr val="accent5">
                    <a:lumMod val="75000"/>
                  </a:schemeClr>
                </a:solidFill>
              </a:rPr>
              <a:t>AGENDA</a:t>
            </a:r>
            <a:endParaRPr spc="-10" dirty="0">
              <a:solidFill>
                <a:schemeClr val="accent5">
                  <a:lumMod val="75000"/>
                </a:schemeClr>
              </a:solidFill>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AA2D9EB4-0A45-8455-5E9F-3BD8EA4424F4}"/>
              </a:ext>
            </a:extLst>
          </p:cNvPr>
          <p:cNvSpPr txBox="1"/>
          <p:nvPr/>
        </p:nvSpPr>
        <p:spPr>
          <a:xfrm>
            <a:off x="890651" y="1388497"/>
            <a:ext cx="4615366" cy="5172570"/>
          </a:xfrm>
          <a:prstGeom prst="rect">
            <a:avLst/>
          </a:prstGeom>
          <a:noFill/>
        </p:spPr>
        <p:txBody>
          <a:bodyPr wrap="none" rtlCol="0">
            <a:spAutoFit/>
          </a:bodyPr>
          <a:lstStyle/>
          <a:p>
            <a:pPr marL="457200" indent="-457200">
              <a:lnSpc>
                <a:spcPct val="150000"/>
              </a:lnSpc>
              <a:buFont typeface="Wingdings" panose="05000000000000000000" pitchFamily="2" charset="2"/>
              <a:buChar char="ü"/>
            </a:pPr>
            <a:r>
              <a:rPr lang="en-IN" sz="3200" dirty="0">
                <a:solidFill>
                  <a:schemeClr val="accent5">
                    <a:lumMod val="75000"/>
                  </a:schemeClr>
                </a:solidFill>
                <a:latin typeface="Trebuchet MS" panose="020B0603020202020204" pitchFamily="34" charset="0"/>
              </a:rPr>
              <a:t>PROBLEM STATEMENT</a:t>
            </a:r>
          </a:p>
          <a:p>
            <a:pPr marL="457200" indent="-457200">
              <a:lnSpc>
                <a:spcPct val="150000"/>
              </a:lnSpc>
              <a:buFont typeface="Wingdings" panose="05000000000000000000" pitchFamily="2" charset="2"/>
              <a:buChar char="ü"/>
            </a:pPr>
            <a:r>
              <a:rPr lang="en-IN" sz="3200" dirty="0">
                <a:solidFill>
                  <a:schemeClr val="accent5">
                    <a:lumMod val="75000"/>
                  </a:schemeClr>
                </a:solidFill>
                <a:latin typeface="Trebuchet MS" panose="020B0603020202020204" pitchFamily="34" charset="0"/>
              </a:rPr>
              <a:t>PROJECT OVERVIEW</a:t>
            </a:r>
          </a:p>
          <a:p>
            <a:pPr marL="457200" indent="-457200">
              <a:lnSpc>
                <a:spcPct val="150000"/>
              </a:lnSpc>
              <a:buFont typeface="Wingdings" panose="05000000000000000000" pitchFamily="2" charset="2"/>
              <a:buChar char="ü"/>
            </a:pPr>
            <a:r>
              <a:rPr lang="en-IN" sz="3200" dirty="0">
                <a:solidFill>
                  <a:schemeClr val="accent5">
                    <a:lumMod val="75000"/>
                  </a:schemeClr>
                </a:solidFill>
                <a:latin typeface="Trebuchet MS" panose="020B0603020202020204" pitchFamily="34" charset="0"/>
              </a:rPr>
              <a:t>END USERS</a:t>
            </a:r>
          </a:p>
          <a:p>
            <a:pPr marL="457200" indent="-457200">
              <a:lnSpc>
                <a:spcPct val="150000"/>
              </a:lnSpc>
              <a:buFont typeface="Wingdings" panose="05000000000000000000" pitchFamily="2" charset="2"/>
              <a:buChar char="ü"/>
            </a:pPr>
            <a:r>
              <a:rPr lang="en-IN" sz="3200" dirty="0">
                <a:solidFill>
                  <a:schemeClr val="accent5">
                    <a:lumMod val="75000"/>
                  </a:schemeClr>
                </a:solidFill>
                <a:latin typeface="Trebuchet MS" panose="020B0603020202020204" pitchFamily="34" charset="0"/>
              </a:rPr>
              <a:t>VALUE PROPOSITION</a:t>
            </a:r>
          </a:p>
          <a:p>
            <a:pPr marL="457200" indent="-457200">
              <a:lnSpc>
                <a:spcPct val="150000"/>
              </a:lnSpc>
              <a:buFont typeface="Wingdings" panose="05000000000000000000" pitchFamily="2" charset="2"/>
              <a:buChar char="ü"/>
            </a:pPr>
            <a:r>
              <a:rPr lang="en-IN" sz="3200" dirty="0">
                <a:solidFill>
                  <a:schemeClr val="accent5">
                    <a:lumMod val="75000"/>
                  </a:schemeClr>
                </a:solidFill>
                <a:latin typeface="Trebuchet MS" panose="020B0603020202020204" pitchFamily="34" charset="0"/>
              </a:rPr>
              <a:t>SOLUTION</a:t>
            </a:r>
          </a:p>
          <a:p>
            <a:pPr marL="457200" indent="-457200">
              <a:lnSpc>
                <a:spcPct val="150000"/>
              </a:lnSpc>
              <a:buFont typeface="Wingdings" panose="05000000000000000000" pitchFamily="2" charset="2"/>
              <a:buChar char="ü"/>
            </a:pPr>
            <a:r>
              <a:rPr lang="en-IN" sz="3200" dirty="0">
                <a:solidFill>
                  <a:schemeClr val="accent5">
                    <a:lumMod val="75000"/>
                  </a:schemeClr>
                </a:solidFill>
                <a:latin typeface="Trebuchet MS" panose="020B0603020202020204" pitchFamily="34" charset="0"/>
              </a:rPr>
              <a:t>MODELLING</a:t>
            </a:r>
          </a:p>
          <a:p>
            <a:pPr marL="457200" indent="-457200">
              <a:lnSpc>
                <a:spcPct val="150000"/>
              </a:lnSpc>
              <a:buFont typeface="Wingdings" panose="05000000000000000000" pitchFamily="2" charset="2"/>
              <a:buChar char="ü"/>
            </a:pPr>
            <a:r>
              <a:rPr lang="en-IN" sz="3200" dirty="0">
                <a:solidFill>
                  <a:schemeClr val="accent5">
                    <a:lumMod val="75000"/>
                  </a:schemeClr>
                </a:solidFill>
                <a:latin typeface="Trebuchet MS" panose="020B0603020202020204" pitchFamily="34" charset="0"/>
              </a:rPr>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610600" y="5867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10196" y="291641"/>
            <a:ext cx="9224329" cy="103233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6600" spc="-10" dirty="0">
                <a:solidFill>
                  <a:schemeClr val="accent5">
                    <a:lumMod val="75000"/>
                  </a:schemeClr>
                </a:solidFill>
              </a:rPr>
              <a:t>PROBLEM</a:t>
            </a:r>
            <a:r>
              <a:rPr lang="en-IN" sz="6600" spc="-10" dirty="0">
                <a:solidFill>
                  <a:schemeClr val="accent5">
                    <a:lumMod val="75000"/>
                  </a:schemeClr>
                </a:solidFill>
              </a:rPr>
              <a:t>  </a:t>
            </a:r>
            <a:r>
              <a:rPr sz="6600" spc="-75" dirty="0">
                <a:solidFill>
                  <a:schemeClr val="accent5">
                    <a:lumMod val="75000"/>
                  </a:schemeClr>
                </a:solidFill>
              </a:rPr>
              <a:t>STATEMENT</a:t>
            </a:r>
            <a:endParaRPr sz="6600" dirty="0">
              <a:solidFill>
                <a:schemeClr val="accent5">
                  <a:lumMod val="75000"/>
                </a:schemeClr>
              </a:solidFill>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278E5DD3-609A-D7CE-06B4-A0BE4C2A1D36}"/>
              </a:ext>
            </a:extLst>
          </p:cNvPr>
          <p:cNvSpPr txBox="1"/>
          <p:nvPr/>
        </p:nvSpPr>
        <p:spPr>
          <a:xfrm>
            <a:off x="693725" y="1905000"/>
            <a:ext cx="8470603" cy="2422907"/>
          </a:xfrm>
          <a:prstGeom prst="rect">
            <a:avLst/>
          </a:prstGeom>
          <a:noFill/>
        </p:spPr>
        <p:txBody>
          <a:bodyPr wrap="square" rtlCol="0">
            <a:spAutoFit/>
          </a:bodyPr>
          <a:lstStyle/>
          <a:p>
            <a:pPr algn="just">
              <a:lnSpc>
                <a:spcPct val="106000"/>
              </a:lnSpc>
              <a:spcAft>
                <a:spcPts val="800"/>
              </a:spcAft>
            </a:pPr>
            <a:r>
              <a:rPr lang="en-IN" sz="2400" dirty="0">
                <a:solidFill>
                  <a:schemeClr val="accent5">
                    <a:lumMod val="75000"/>
                  </a:schemeClr>
                </a:solidFill>
                <a:effectLst/>
                <a:latin typeface="Times New Roman" panose="02020603050405020304" pitchFamily="18" charset="0"/>
                <a:ea typeface="Times New Roman" panose="02020603050405020304" pitchFamily="18" charset="0"/>
              </a:rPr>
              <a:t>Developing a robust mood prediction system using social media texts poses challenges in capturing nuanced emotional expressions, handling vast data volumes, and ensuring user privacy. This project aims to address these challenges by leveraging Generative AI to enhance accuracy, scalability, and ethical compliance in mood forecasting algorithms.</a:t>
            </a:r>
            <a:endParaRPr lang="en-IN" sz="2400" dirty="0">
              <a:solidFill>
                <a:schemeClr val="accent5">
                  <a:lumMod val="75000"/>
                </a:schemeClr>
              </a:solidFill>
              <a:effectLst/>
              <a:latin typeface="Calibri" panose="020F0502020204030204" pitchFamily="34" charset="0"/>
              <a:ea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658225" y="5402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30200" y="400050"/>
            <a:ext cx="8328025" cy="1032334"/>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6600" spc="-10" dirty="0">
                <a:solidFill>
                  <a:schemeClr val="accent5">
                    <a:lumMod val="75000"/>
                  </a:schemeClr>
                </a:solidFill>
              </a:rPr>
              <a:t>PROJECT</a:t>
            </a:r>
            <a:r>
              <a:rPr sz="6600" dirty="0">
                <a:solidFill>
                  <a:schemeClr val="accent5">
                    <a:lumMod val="75000"/>
                  </a:schemeClr>
                </a:solidFill>
              </a:rPr>
              <a:t>	</a:t>
            </a:r>
            <a:r>
              <a:rPr sz="6600" spc="-10" dirty="0">
                <a:solidFill>
                  <a:schemeClr val="accent5">
                    <a:lumMod val="75000"/>
                  </a:schemeClr>
                </a:solidFill>
              </a:rPr>
              <a:t>OVERVIEW</a:t>
            </a:r>
            <a:endParaRPr sz="6600" dirty="0">
              <a:solidFill>
                <a:schemeClr val="accent5">
                  <a:lumMod val="75000"/>
                </a:schemeClr>
              </a:solidFill>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14C8913E-4775-1D14-60FD-070CF3D39761}"/>
              </a:ext>
            </a:extLst>
          </p:cNvPr>
          <p:cNvSpPr txBox="1"/>
          <p:nvPr/>
        </p:nvSpPr>
        <p:spPr>
          <a:xfrm>
            <a:off x="304800" y="2232626"/>
            <a:ext cx="9194800" cy="3046988"/>
          </a:xfrm>
          <a:prstGeom prst="rect">
            <a:avLst/>
          </a:prstGeom>
          <a:noFill/>
        </p:spPr>
        <p:txBody>
          <a:bodyPr wrap="square" rtlCol="0">
            <a:spAutoFit/>
          </a:bodyPr>
          <a:lstStyle/>
          <a:p>
            <a:pPr algn="just"/>
            <a:r>
              <a:rPr lang="en-US" sz="2400" b="0" i="0" dirty="0">
                <a:solidFill>
                  <a:schemeClr val="accent5">
                    <a:lumMod val="75000"/>
                  </a:schemeClr>
                </a:solidFill>
                <a:effectLst/>
                <a:latin typeface="Times New Roman" panose="02020603050405020304" pitchFamily="18" charset="0"/>
                <a:cs typeface="Times New Roman" panose="02020603050405020304" pitchFamily="18" charset="0"/>
              </a:rPr>
              <a:t>The "Mood Prediction using Social Media Texts" project utilizes AI to analyze social media posts, predicting mood states accurately. It offers real-time insights for personalized interventions and societal understanding while addressing ethical concerns. Through interdisciplinary collaboration and technological innovation, the project aims to enhance mental health monitoring, public health interventions, and user experiences in the digital age, fostering a more empathetic and inclusive society.</a:t>
            </a:r>
            <a:endParaRPr lang="en-IN" sz="2400" dirty="0">
              <a:solidFill>
                <a:schemeClr val="accent5">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981227" y="49289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33923" y="331849"/>
            <a:ext cx="9764395" cy="1543627"/>
          </a:xfrm>
          <a:prstGeom prst="rect">
            <a:avLst/>
          </a:prstGeom>
        </p:spPr>
        <p:txBody>
          <a:bodyPr vert="horz" wrap="square" lIns="0" tIns="522858" rIns="0" bIns="0" rtlCol="0">
            <a:spAutoFit/>
          </a:bodyPr>
          <a:lstStyle/>
          <a:p>
            <a:pPr marL="153670">
              <a:lnSpc>
                <a:spcPct val="100000"/>
              </a:lnSpc>
              <a:spcBef>
                <a:spcPts val="130"/>
              </a:spcBef>
            </a:pPr>
            <a:r>
              <a:rPr sz="6600" dirty="0">
                <a:solidFill>
                  <a:schemeClr val="accent5">
                    <a:lumMod val="75000"/>
                  </a:schemeClr>
                </a:solidFill>
              </a:rPr>
              <a:t>END</a:t>
            </a:r>
            <a:r>
              <a:rPr sz="6600" spc="-70" dirty="0">
                <a:solidFill>
                  <a:schemeClr val="accent5">
                    <a:lumMod val="75000"/>
                  </a:schemeClr>
                </a:solidFill>
              </a:rPr>
              <a:t> </a:t>
            </a:r>
            <a:r>
              <a:rPr sz="6600" spc="-10" dirty="0">
                <a:solidFill>
                  <a:schemeClr val="accent5">
                    <a:lumMod val="75000"/>
                  </a:schemeClr>
                </a:solidFill>
              </a:rPr>
              <a:t>USERS</a:t>
            </a:r>
            <a:endParaRPr sz="6600" dirty="0">
              <a:solidFill>
                <a:schemeClr val="accent5">
                  <a:lumMod val="75000"/>
                </a:schemeClr>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Oval 8">
            <a:extLst>
              <a:ext uri="{FF2B5EF4-FFF2-40B4-BE49-F238E27FC236}">
                <a16:creationId xmlns:a16="http://schemas.microsoft.com/office/drawing/2014/main" id="{F81C5015-E461-0CE7-80D2-5B5D2AE5E978}"/>
              </a:ext>
            </a:extLst>
          </p:cNvPr>
          <p:cNvSpPr/>
          <p:nvPr/>
        </p:nvSpPr>
        <p:spPr>
          <a:xfrm>
            <a:off x="642632" y="2387512"/>
            <a:ext cx="2851097" cy="2835367"/>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2" name="Oval 11">
            <a:extLst>
              <a:ext uri="{FF2B5EF4-FFF2-40B4-BE49-F238E27FC236}">
                <a16:creationId xmlns:a16="http://schemas.microsoft.com/office/drawing/2014/main" id="{B23D8CAF-3AAF-398C-EC9C-5779FD8C4C0E}"/>
              </a:ext>
            </a:extLst>
          </p:cNvPr>
          <p:cNvSpPr/>
          <p:nvPr/>
        </p:nvSpPr>
        <p:spPr>
          <a:xfrm>
            <a:off x="3841697" y="2438400"/>
            <a:ext cx="2975611" cy="2924175"/>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3" name="Oval 12">
            <a:extLst>
              <a:ext uri="{FF2B5EF4-FFF2-40B4-BE49-F238E27FC236}">
                <a16:creationId xmlns:a16="http://schemas.microsoft.com/office/drawing/2014/main" id="{4736A7FB-CB4D-5B12-64AF-F63DDE13262E}"/>
              </a:ext>
            </a:extLst>
          </p:cNvPr>
          <p:cNvSpPr/>
          <p:nvPr/>
        </p:nvSpPr>
        <p:spPr>
          <a:xfrm>
            <a:off x="6986340" y="2438400"/>
            <a:ext cx="2975611" cy="2924175"/>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24" name="TextBox 23">
            <a:extLst>
              <a:ext uri="{FF2B5EF4-FFF2-40B4-BE49-F238E27FC236}">
                <a16:creationId xmlns:a16="http://schemas.microsoft.com/office/drawing/2014/main" id="{D4D39476-F893-E84A-ECDA-CE4B18026AF8}"/>
              </a:ext>
            </a:extLst>
          </p:cNvPr>
          <p:cNvSpPr txBox="1"/>
          <p:nvPr/>
        </p:nvSpPr>
        <p:spPr>
          <a:xfrm>
            <a:off x="4409896" y="5591175"/>
            <a:ext cx="1784430" cy="646331"/>
          </a:xfrm>
          <a:prstGeom prst="rect">
            <a:avLst/>
          </a:prstGeom>
          <a:noFill/>
        </p:spPr>
        <p:txBody>
          <a:bodyPr wrap="square">
            <a:spAutoFit/>
          </a:bodyPr>
          <a:lstStyle/>
          <a:p>
            <a:pPr algn="ctr"/>
            <a:r>
              <a:rPr lang="en-IN" b="1" dirty="0">
                <a:solidFill>
                  <a:srgbClr val="0D0D0D"/>
                </a:solidFill>
                <a:latin typeface="Söhne"/>
              </a:rPr>
              <a:t>MARKET RESEARCHERS</a:t>
            </a:r>
            <a:endParaRPr lang="en-IN" dirty="0"/>
          </a:p>
        </p:txBody>
      </p:sp>
      <p:sp>
        <p:nvSpPr>
          <p:cNvPr id="25" name="TextBox 24">
            <a:extLst>
              <a:ext uri="{FF2B5EF4-FFF2-40B4-BE49-F238E27FC236}">
                <a16:creationId xmlns:a16="http://schemas.microsoft.com/office/drawing/2014/main" id="{B06C3DF1-7366-BE06-53E4-E516E9312238}"/>
              </a:ext>
            </a:extLst>
          </p:cNvPr>
          <p:cNvSpPr txBox="1"/>
          <p:nvPr/>
        </p:nvSpPr>
        <p:spPr>
          <a:xfrm>
            <a:off x="933237" y="5591175"/>
            <a:ext cx="2269885" cy="646331"/>
          </a:xfrm>
          <a:prstGeom prst="rect">
            <a:avLst/>
          </a:prstGeom>
          <a:noFill/>
        </p:spPr>
        <p:txBody>
          <a:bodyPr wrap="square">
            <a:spAutoFit/>
          </a:bodyPr>
          <a:lstStyle/>
          <a:p>
            <a:pPr algn="ctr"/>
            <a:r>
              <a:rPr lang="en-IN" b="1" dirty="0">
                <a:solidFill>
                  <a:srgbClr val="0D0D0D"/>
                </a:solidFill>
                <a:latin typeface="Söhne"/>
              </a:rPr>
              <a:t>MENTAL HEALTH SPECIALISTS</a:t>
            </a:r>
            <a:endParaRPr lang="en-IN" dirty="0"/>
          </a:p>
        </p:txBody>
      </p:sp>
      <p:sp>
        <p:nvSpPr>
          <p:cNvPr id="26" name="TextBox 25">
            <a:extLst>
              <a:ext uri="{FF2B5EF4-FFF2-40B4-BE49-F238E27FC236}">
                <a16:creationId xmlns:a16="http://schemas.microsoft.com/office/drawing/2014/main" id="{31945BD8-F8F5-729F-8B13-95C1970894E8}"/>
              </a:ext>
            </a:extLst>
          </p:cNvPr>
          <p:cNvSpPr txBox="1"/>
          <p:nvPr/>
        </p:nvSpPr>
        <p:spPr>
          <a:xfrm>
            <a:off x="7401100" y="5591175"/>
            <a:ext cx="1946035" cy="646331"/>
          </a:xfrm>
          <a:prstGeom prst="rect">
            <a:avLst/>
          </a:prstGeom>
          <a:noFill/>
        </p:spPr>
        <p:txBody>
          <a:bodyPr wrap="square">
            <a:spAutoFit/>
          </a:bodyPr>
          <a:lstStyle/>
          <a:p>
            <a:pPr algn="ctr"/>
            <a:r>
              <a:rPr lang="en-IN" b="1" dirty="0">
                <a:latin typeface="Söhne"/>
              </a:rPr>
              <a:t>PUBLIC HEALTH AGENCIES</a:t>
            </a:r>
          </a:p>
        </p:txBody>
      </p:sp>
      <p:pic>
        <p:nvPicPr>
          <p:cNvPr id="2052" name="Picture 4" descr="mental health and medical therapy prevention of mental problems concept  7851925 Vector Art at Vecteezy">
            <a:extLst>
              <a:ext uri="{FF2B5EF4-FFF2-40B4-BE49-F238E27FC236}">
                <a16:creationId xmlns:a16="http://schemas.microsoft.com/office/drawing/2014/main" id="{9685E546-C34D-0329-3210-9439D2C320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460" y="2886228"/>
            <a:ext cx="2432820" cy="182461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n Introduction to Data Collection within Marketing Research. | Kadence">
            <a:extLst>
              <a:ext uri="{FF2B5EF4-FFF2-40B4-BE49-F238E27FC236}">
                <a16:creationId xmlns:a16="http://schemas.microsoft.com/office/drawing/2014/main" id="{B29F648B-6676-81A6-68B9-04A2EA76700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166" t="16667" r="8365" b="16667"/>
          <a:stretch/>
        </p:blipFill>
        <p:spPr bwMode="auto">
          <a:xfrm>
            <a:off x="4114800" y="3009323"/>
            <a:ext cx="2374622" cy="191960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516,400+ Public Health Professional Stock Illustrations, Royalty-Free  Vector Graphics &amp; Clip Art - iStock | Self-care + public health professional">
            <a:extLst>
              <a:ext uri="{FF2B5EF4-FFF2-40B4-BE49-F238E27FC236}">
                <a16:creationId xmlns:a16="http://schemas.microsoft.com/office/drawing/2014/main" id="{9033CA3B-8817-D86D-2306-70711554D2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563" t="15155" r="11192" b="9279"/>
          <a:stretch/>
        </p:blipFill>
        <p:spPr bwMode="auto">
          <a:xfrm>
            <a:off x="7161418" y="3124201"/>
            <a:ext cx="2611398" cy="17078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C2B52C-EE34-AA99-0E77-183B29B1A97A}"/>
              </a:ext>
            </a:extLst>
          </p:cNvPr>
          <p:cNvSpPr txBox="1"/>
          <p:nvPr/>
        </p:nvSpPr>
        <p:spPr>
          <a:xfrm>
            <a:off x="762000" y="457200"/>
            <a:ext cx="6099858" cy="1107996"/>
          </a:xfrm>
          <a:prstGeom prst="rect">
            <a:avLst/>
          </a:prstGeom>
          <a:noFill/>
        </p:spPr>
        <p:txBody>
          <a:bodyPr wrap="square">
            <a:spAutoFit/>
          </a:bodyPr>
          <a:lstStyle/>
          <a:p>
            <a:r>
              <a:rPr lang="en-IN" sz="6600" b="1" dirty="0">
                <a:solidFill>
                  <a:schemeClr val="accent5">
                    <a:lumMod val="75000"/>
                  </a:schemeClr>
                </a:solidFill>
                <a:latin typeface="Trebuchet MS" panose="020B0603020202020204" pitchFamily="34" charset="0"/>
              </a:rPr>
              <a:t>END</a:t>
            </a:r>
            <a:r>
              <a:rPr lang="en-IN" sz="6600" b="1" spc="-70" dirty="0">
                <a:solidFill>
                  <a:schemeClr val="accent5">
                    <a:lumMod val="75000"/>
                  </a:schemeClr>
                </a:solidFill>
                <a:latin typeface="Trebuchet MS" panose="020B0603020202020204" pitchFamily="34" charset="0"/>
              </a:rPr>
              <a:t> </a:t>
            </a:r>
            <a:r>
              <a:rPr lang="en-IN" sz="6600" b="1" spc="-10" dirty="0">
                <a:solidFill>
                  <a:schemeClr val="accent5">
                    <a:lumMod val="75000"/>
                  </a:schemeClr>
                </a:solidFill>
                <a:latin typeface="Trebuchet MS" panose="020B0603020202020204" pitchFamily="34" charset="0"/>
              </a:rPr>
              <a:t>USERS</a:t>
            </a:r>
            <a:endParaRPr lang="en-IN" sz="6600" b="1" dirty="0">
              <a:latin typeface="Trebuchet MS" panose="020B0603020202020204" pitchFamily="34" charset="0"/>
            </a:endParaRPr>
          </a:p>
        </p:txBody>
      </p:sp>
      <p:sp>
        <p:nvSpPr>
          <p:cNvPr id="4" name="Oval 3">
            <a:extLst>
              <a:ext uri="{FF2B5EF4-FFF2-40B4-BE49-F238E27FC236}">
                <a16:creationId xmlns:a16="http://schemas.microsoft.com/office/drawing/2014/main" id="{95D7EE20-F6BD-6B4D-CBB9-D6D436D16E6A}"/>
              </a:ext>
            </a:extLst>
          </p:cNvPr>
          <p:cNvSpPr/>
          <p:nvPr/>
        </p:nvSpPr>
        <p:spPr>
          <a:xfrm>
            <a:off x="5374052" y="2438399"/>
            <a:ext cx="2975611" cy="2924175"/>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5" name="Oval 4">
            <a:extLst>
              <a:ext uri="{FF2B5EF4-FFF2-40B4-BE49-F238E27FC236}">
                <a16:creationId xmlns:a16="http://schemas.microsoft.com/office/drawing/2014/main" id="{3BD67DBD-4D4F-BF00-896F-02BB11B92748}"/>
              </a:ext>
            </a:extLst>
          </p:cNvPr>
          <p:cNvSpPr/>
          <p:nvPr/>
        </p:nvSpPr>
        <p:spPr>
          <a:xfrm>
            <a:off x="1295400" y="2438399"/>
            <a:ext cx="2975611" cy="2924175"/>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7B1F6D1B-B6FD-99B1-32B6-97001CD96E20}"/>
              </a:ext>
            </a:extLst>
          </p:cNvPr>
          <p:cNvSpPr txBox="1"/>
          <p:nvPr/>
        </p:nvSpPr>
        <p:spPr>
          <a:xfrm>
            <a:off x="1387035" y="5524522"/>
            <a:ext cx="2792338" cy="646331"/>
          </a:xfrm>
          <a:prstGeom prst="rect">
            <a:avLst/>
          </a:prstGeom>
          <a:noFill/>
        </p:spPr>
        <p:txBody>
          <a:bodyPr wrap="square">
            <a:spAutoFit/>
          </a:bodyPr>
          <a:lstStyle/>
          <a:p>
            <a:pPr algn="ctr"/>
            <a:r>
              <a:rPr lang="en-IN" b="1" dirty="0">
                <a:solidFill>
                  <a:srgbClr val="0D0D0D"/>
                </a:solidFill>
                <a:latin typeface="Söhne"/>
              </a:rPr>
              <a:t>CUSTOMER ENGAGEMENT</a:t>
            </a:r>
          </a:p>
          <a:p>
            <a:pPr algn="ctr"/>
            <a:r>
              <a:rPr lang="en-IN" b="1" dirty="0">
                <a:solidFill>
                  <a:srgbClr val="0D0D0D"/>
                </a:solidFill>
                <a:latin typeface="Söhne"/>
              </a:rPr>
              <a:t>ENTHUSIASTS</a:t>
            </a:r>
            <a:endParaRPr lang="en-IN" dirty="0"/>
          </a:p>
        </p:txBody>
      </p:sp>
      <p:sp>
        <p:nvSpPr>
          <p:cNvPr id="11" name="TextBox 10">
            <a:extLst>
              <a:ext uri="{FF2B5EF4-FFF2-40B4-BE49-F238E27FC236}">
                <a16:creationId xmlns:a16="http://schemas.microsoft.com/office/drawing/2014/main" id="{D1236036-AE0F-860B-EC4B-B45C75996B54}"/>
              </a:ext>
            </a:extLst>
          </p:cNvPr>
          <p:cNvSpPr txBox="1"/>
          <p:nvPr/>
        </p:nvSpPr>
        <p:spPr>
          <a:xfrm>
            <a:off x="5726914" y="5590475"/>
            <a:ext cx="2269885" cy="646331"/>
          </a:xfrm>
          <a:prstGeom prst="rect">
            <a:avLst/>
          </a:prstGeom>
          <a:noFill/>
        </p:spPr>
        <p:txBody>
          <a:bodyPr wrap="square">
            <a:spAutoFit/>
          </a:bodyPr>
          <a:lstStyle/>
          <a:p>
            <a:pPr algn="ctr"/>
            <a:r>
              <a:rPr lang="en-IN" b="1" dirty="0">
                <a:solidFill>
                  <a:srgbClr val="0D0D0D"/>
                </a:solidFill>
                <a:latin typeface="Söhne"/>
              </a:rPr>
              <a:t>SOCIAL MEDIA ANALYSTS</a:t>
            </a:r>
            <a:endParaRPr lang="en-IN" dirty="0"/>
          </a:p>
        </p:txBody>
      </p:sp>
      <p:pic>
        <p:nvPicPr>
          <p:cNvPr id="3074" name="Picture 2" descr="7 Things Customer-Centric Companies Do | EOU Online">
            <a:extLst>
              <a:ext uri="{FF2B5EF4-FFF2-40B4-BE49-F238E27FC236}">
                <a16:creationId xmlns:a16="http://schemas.microsoft.com/office/drawing/2014/main" id="{9C0E4107-B1BF-3A45-88D3-411564B6130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50366" y="3047951"/>
            <a:ext cx="2665677"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op 5 Reasons Why You Need a Social Media Manager">
            <a:extLst>
              <a:ext uri="{FF2B5EF4-FFF2-40B4-BE49-F238E27FC236}">
                <a16:creationId xmlns:a16="http://schemas.microsoft.com/office/drawing/2014/main" id="{58EDC586-AE9B-1E6C-52C6-844B40359E1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584" r="18646"/>
          <a:stretch/>
        </p:blipFill>
        <p:spPr bwMode="auto">
          <a:xfrm>
            <a:off x="5726915" y="2895600"/>
            <a:ext cx="2269885" cy="1912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277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060442" y="330798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96047" y="0"/>
            <a:ext cx="9764395" cy="1506182"/>
          </a:xfrm>
          <a:prstGeom prst="rect">
            <a:avLst/>
          </a:prstGeom>
        </p:spPr>
        <p:txBody>
          <a:bodyPr vert="horz" wrap="square" lIns="0" tIns="485775" rIns="0" bIns="0" rtlCol="0">
            <a:spAutoFit/>
          </a:bodyPr>
          <a:lstStyle/>
          <a:p>
            <a:pPr marL="12700">
              <a:lnSpc>
                <a:spcPct val="100000"/>
              </a:lnSpc>
              <a:spcBef>
                <a:spcPts val="105"/>
              </a:spcBef>
            </a:pPr>
            <a:r>
              <a:rPr sz="6600" spc="-20" dirty="0">
                <a:solidFill>
                  <a:schemeClr val="accent5">
                    <a:lumMod val="75000"/>
                  </a:schemeClr>
                </a:solidFill>
              </a:rPr>
              <a:t>VALUE</a:t>
            </a:r>
            <a:r>
              <a:rPr sz="6600" spc="-120" dirty="0">
                <a:solidFill>
                  <a:schemeClr val="accent5">
                    <a:lumMod val="75000"/>
                  </a:schemeClr>
                </a:solidFill>
              </a:rPr>
              <a:t> </a:t>
            </a:r>
            <a:r>
              <a:rPr sz="6600" spc="-10" dirty="0">
                <a:solidFill>
                  <a:schemeClr val="accent5">
                    <a:lumMod val="75000"/>
                  </a:schemeClr>
                </a:solidFill>
              </a:rPr>
              <a:t>PROPOSITION</a:t>
            </a:r>
            <a:endParaRPr sz="6600" dirty="0">
              <a:solidFill>
                <a:schemeClr val="accent5">
                  <a:lumMod val="75000"/>
                </a:schemeClr>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C56F1F1C-5D6A-D45D-992B-543E06769E21}"/>
              </a:ext>
            </a:extLst>
          </p:cNvPr>
          <p:cNvSpPr txBox="1"/>
          <p:nvPr/>
        </p:nvSpPr>
        <p:spPr>
          <a:xfrm>
            <a:off x="624048" y="1487855"/>
            <a:ext cx="9186702" cy="4678204"/>
          </a:xfrm>
          <a:prstGeom prst="rect">
            <a:avLst/>
          </a:prstGeom>
          <a:noFill/>
        </p:spPr>
        <p:txBody>
          <a:bodyPr wrap="square" rtlCol="0">
            <a:spAutoFit/>
          </a:bodyPr>
          <a:lstStyle/>
          <a:p>
            <a:pPr algn="just"/>
            <a:r>
              <a:rPr lang="en-US" sz="2400" b="1" dirty="0">
                <a:solidFill>
                  <a:schemeClr val="accent5">
                    <a:lumMod val="75000"/>
                  </a:schemeClr>
                </a:solidFill>
                <a:latin typeface="Trebuchet MS" panose="020B0603020202020204" pitchFamily="34" charset="0"/>
              </a:rPr>
              <a:t>1. Personalized Support: </a:t>
            </a:r>
            <a:r>
              <a:rPr lang="en-US" sz="1600" b="1" dirty="0">
                <a:solidFill>
                  <a:schemeClr val="accent5">
                    <a:lumMod val="75000"/>
                  </a:schemeClr>
                </a:solidFill>
                <a:latin typeface="Trebuchet MS" panose="020B0603020202020204" pitchFamily="34" charset="0"/>
              </a:rPr>
              <a:t>Individuals benefit from personalized interventions and support tailored to their emotional well-being, enhancing their overall mental health and quality of life.</a:t>
            </a:r>
            <a:endParaRPr lang="en-US" sz="2400" b="1" dirty="0">
              <a:solidFill>
                <a:schemeClr val="accent5">
                  <a:lumMod val="75000"/>
                </a:schemeClr>
              </a:solidFill>
              <a:latin typeface="Trebuchet MS" panose="020B0603020202020204" pitchFamily="34" charset="0"/>
            </a:endParaRPr>
          </a:p>
          <a:p>
            <a:pPr algn="just"/>
            <a:r>
              <a:rPr lang="en-US" sz="2400" b="1" dirty="0">
                <a:solidFill>
                  <a:schemeClr val="accent5">
                    <a:lumMod val="75000"/>
                  </a:schemeClr>
                </a:solidFill>
                <a:latin typeface="Trebuchet MS" panose="020B0603020202020204" pitchFamily="34" charset="0"/>
              </a:rPr>
              <a:t>2. Business Intelligence: </a:t>
            </a:r>
            <a:r>
              <a:rPr lang="en-US" sz="1600" b="1" dirty="0">
                <a:solidFill>
                  <a:schemeClr val="accent5">
                    <a:lumMod val="75000"/>
                  </a:schemeClr>
                </a:solidFill>
                <a:latin typeface="Trebuchet MS" panose="020B0603020202020204" pitchFamily="34" charset="0"/>
              </a:rPr>
              <a:t>Organizations gain valuable insights into consumer sentiment, market trends, and brand perception, enabling them to make data-driven decisions and optimize their strategies for better customer engagement and satisfaction.</a:t>
            </a:r>
            <a:endParaRPr lang="en-US" sz="2400" b="1" dirty="0">
              <a:solidFill>
                <a:schemeClr val="accent5">
                  <a:lumMod val="75000"/>
                </a:schemeClr>
              </a:solidFill>
              <a:latin typeface="Trebuchet MS" panose="020B0603020202020204" pitchFamily="34" charset="0"/>
            </a:endParaRPr>
          </a:p>
          <a:p>
            <a:pPr algn="just"/>
            <a:r>
              <a:rPr lang="en-US" sz="2400" b="1" dirty="0">
                <a:solidFill>
                  <a:schemeClr val="accent5">
                    <a:lumMod val="75000"/>
                  </a:schemeClr>
                </a:solidFill>
                <a:latin typeface="Trebuchet MS" panose="020B0603020202020204" pitchFamily="34" charset="0"/>
              </a:rPr>
              <a:t>3. Public Health Surveillance: </a:t>
            </a:r>
            <a:r>
              <a:rPr lang="en-US" sz="1600" b="1" dirty="0">
                <a:solidFill>
                  <a:schemeClr val="accent5">
                    <a:lumMod val="75000"/>
                  </a:schemeClr>
                </a:solidFill>
                <a:latin typeface="Trebuchet MS" panose="020B0603020202020204" pitchFamily="34" charset="0"/>
              </a:rPr>
              <a:t>Public health agencies leverage mood prediction for early detection of mental health issues, crisis detection, and intervention planning, ultimately improving community well-being and resilience.</a:t>
            </a:r>
            <a:endParaRPr lang="en-US" sz="2400" b="1" dirty="0">
              <a:solidFill>
                <a:schemeClr val="accent5">
                  <a:lumMod val="75000"/>
                </a:schemeClr>
              </a:solidFill>
              <a:latin typeface="Trebuchet MS" panose="020B0603020202020204" pitchFamily="34" charset="0"/>
            </a:endParaRPr>
          </a:p>
          <a:p>
            <a:pPr algn="just"/>
            <a:r>
              <a:rPr lang="en-US" sz="2400" b="1" dirty="0">
                <a:solidFill>
                  <a:schemeClr val="accent5">
                    <a:lumMod val="75000"/>
                  </a:schemeClr>
                </a:solidFill>
                <a:latin typeface="Trebuchet MS" panose="020B0603020202020204" pitchFamily="34" charset="0"/>
              </a:rPr>
              <a:t>4. Research Advancements: </a:t>
            </a:r>
            <a:r>
              <a:rPr lang="en-US" sz="1600" b="1" dirty="0">
                <a:solidFill>
                  <a:schemeClr val="accent5">
                    <a:lumMod val="75000"/>
                  </a:schemeClr>
                </a:solidFill>
                <a:latin typeface="Trebuchet MS" panose="020B0603020202020204" pitchFamily="34" charset="0"/>
              </a:rPr>
              <a:t>Researchers access a rich source of data for studying human emotions, behavior, and societal trends, leading to advancements in psychology, sociology, and data science.</a:t>
            </a:r>
            <a:endParaRPr lang="en-US" sz="2400" b="1" dirty="0">
              <a:solidFill>
                <a:schemeClr val="accent5">
                  <a:lumMod val="75000"/>
                </a:schemeClr>
              </a:solidFill>
              <a:latin typeface="Trebuchet MS" panose="020B0603020202020204" pitchFamily="34" charset="0"/>
            </a:endParaRPr>
          </a:p>
          <a:p>
            <a:pPr algn="just"/>
            <a:r>
              <a:rPr lang="en-US" sz="2400" b="1" dirty="0">
                <a:solidFill>
                  <a:schemeClr val="accent5">
                    <a:lumMod val="75000"/>
                  </a:schemeClr>
                </a:solidFill>
                <a:latin typeface="Trebuchet MS" panose="020B0603020202020204" pitchFamily="34" charset="0"/>
              </a:rPr>
              <a:t>5. Ethical and Inclusive Technology: </a:t>
            </a:r>
            <a:r>
              <a:rPr lang="en-US" sz="1600" b="1" dirty="0">
                <a:solidFill>
                  <a:schemeClr val="accent5">
                    <a:lumMod val="75000"/>
                  </a:schemeClr>
                </a:solidFill>
                <a:latin typeface="Trebuchet MS" panose="020B0603020202020204" pitchFamily="34" charset="0"/>
              </a:rPr>
              <a:t>The project emphasizes ethical considerations, privacy protection, and inclusivity, ensuring responsible use of AI technology and fostering trust among users.</a:t>
            </a:r>
            <a:endParaRPr lang="en-US" sz="1600" dirty="0"/>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396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304800" y="-127649"/>
            <a:ext cx="9764395" cy="1304460"/>
          </a:xfrm>
          <a:prstGeom prst="rect">
            <a:avLst/>
          </a:prstGeom>
        </p:spPr>
        <p:txBody>
          <a:bodyPr vert="horz" wrap="square" lIns="0" tIns="286004" rIns="0" bIns="0" rtlCol="0">
            <a:spAutoFit/>
          </a:bodyPr>
          <a:lstStyle/>
          <a:p>
            <a:pPr marL="193675">
              <a:lnSpc>
                <a:spcPct val="100000"/>
              </a:lnSpc>
              <a:spcBef>
                <a:spcPts val="130"/>
              </a:spcBef>
            </a:pPr>
            <a:r>
              <a:rPr sz="6600" spc="-10" dirty="0">
                <a:solidFill>
                  <a:schemeClr val="accent5">
                    <a:lumMod val="75000"/>
                  </a:schemeClr>
                </a:solidFill>
              </a:rPr>
              <a:t>SOLUTION</a:t>
            </a:r>
            <a:endParaRPr sz="6600" dirty="0">
              <a:solidFill>
                <a:schemeClr val="accent5">
                  <a:lumMod val="75000"/>
                </a:schemeClr>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9" name="TextBox 8">
            <a:extLst>
              <a:ext uri="{FF2B5EF4-FFF2-40B4-BE49-F238E27FC236}">
                <a16:creationId xmlns:a16="http://schemas.microsoft.com/office/drawing/2014/main" id="{00194151-EEAD-3D34-D391-D568FB5BB1B7}"/>
              </a:ext>
            </a:extLst>
          </p:cNvPr>
          <p:cNvSpPr txBox="1"/>
          <p:nvPr/>
        </p:nvSpPr>
        <p:spPr>
          <a:xfrm>
            <a:off x="516450" y="1176811"/>
            <a:ext cx="9294300" cy="4832092"/>
          </a:xfrm>
          <a:prstGeom prst="rect">
            <a:avLst/>
          </a:prstGeom>
          <a:noFill/>
        </p:spPr>
        <p:txBody>
          <a:bodyPr wrap="square" rtlCol="0">
            <a:spAutoFit/>
          </a:bodyPr>
          <a:lstStyle/>
          <a:p>
            <a:pPr algn="just"/>
            <a:r>
              <a:rPr lang="en-US" sz="2000" b="1" dirty="0">
                <a:solidFill>
                  <a:schemeClr val="accent5">
                    <a:lumMod val="75000"/>
                  </a:schemeClr>
                </a:solidFill>
                <a:latin typeface="Trebuchet MS" panose="020B0603020202020204" pitchFamily="34" charset="0"/>
              </a:rPr>
              <a:t>1. Data Collection: </a:t>
            </a:r>
            <a:r>
              <a:rPr lang="en-US" sz="1600" b="1" dirty="0">
                <a:solidFill>
                  <a:schemeClr val="accent5">
                    <a:lumMod val="75000"/>
                  </a:schemeClr>
                </a:solidFill>
                <a:latin typeface="Trebuchet MS" panose="020B0603020202020204" pitchFamily="34" charset="0"/>
              </a:rPr>
              <a:t>Gathering a diverse range of social media texts from platforms like Twitter, Facebook, and Instagram.</a:t>
            </a:r>
          </a:p>
          <a:p>
            <a:pPr algn="just"/>
            <a:endParaRPr lang="en-US" sz="2000" b="1" dirty="0">
              <a:solidFill>
                <a:schemeClr val="accent5">
                  <a:lumMod val="75000"/>
                </a:schemeClr>
              </a:solidFill>
              <a:latin typeface="Trebuchet MS" panose="020B0603020202020204" pitchFamily="34" charset="0"/>
            </a:endParaRPr>
          </a:p>
          <a:p>
            <a:pPr algn="just"/>
            <a:r>
              <a:rPr lang="en-US" sz="2000" b="1" dirty="0">
                <a:solidFill>
                  <a:schemeClr val="accent5">
                    <a:lumMod val="75000"/>
                  </a:schemeClr>
                </a:solidFill>
                <a:latin typeface="Trebuchet MS" panose="020B0603020202020204" pitchFamily="34" charset="0"/>
              </a:rPr>
              <a:t>2. Preprocessing: </a:t>
            </a:r>
            <a:r>
              <a:rPr lang="en-US" sz="1600" b="1" dirty="0">
                <a:solidFill>
                  <a:schemeClr val="accent5">
                    <a:lumMod val="75000"/>
                  </a:schemeClr>
                </a:solidFill>
                <a:latin typeface="Trebuchet MS" panose="020B0603020202020204" pitchFamily="34" charset="0"/>
              </a:rPr>
              <a:t>Ensuring data quality and consistency through preprocessing techniques such as text normalization and sentiment annotation.</a:t>
            </a:r>
          </a:p>
          <a:p>
            <a:pPr algn="just"/>
            <a:endParaRPr lang="en-US" sz="2000" b="1" dirty="0">
              <a:solidFill>
                <a:schemeClr val="accent5">
                  <a:lumMod val="75000"/>
                </a:schemeClr>
              </a:solidFill>
              <a:latin typeface="Trebuchet MS" panose="020B0603020202020204" pitchFamily="34" charset="0"/>
            </a:endParaRPr>
          </a:p>
          <a:p>
            <a:pPr algn="just"/>
            <a:r>
              <a:rPr lang="en-US" sz="2000" b="1" dirty="0">
                <a:solidFill>
                  <a:schemeClr val="accent5">
                    <a:lumMod val="75000"/>
                  </a:schemeClr>
                </a:solidFill>
                <a:latin typeface="Trebuchet MS" panose="020B0603020202020204" pitchFamily="34" charset="0"/>
              </a:rPr>
              <a:t>3. Model Training</a:t>
            </a:r>
            <a:r>
              <a:rPr lang="en-US" sz="1600" b="1" dirty="0">
                <a:solidFill>
                  <a:schemeClr val="accent5">
                    <a:lumMod val="75000"/>
                  </a:schemeClr>
                </a:solidFill>
                <a:latin typeface="Trebuchet MS" panose="020B0603020202020204" pitchFamily="34" charset="0"/>
              </a:rPr>
              <a:t>: Training AI models, such as deep learning architectures like recurrent neural networks (RNNs) or transformer models, on the preprocessed data to learn patterns and nuances of human expression.</a:t>
            </a:r>
          </a:p>
          <a:p>
            <a:pPr algn="just"/>
            <a:endParaRPr lang="en-US" sz="2000" b="1" dirty="0">
              <a:solidFill>
                <a:schemeClr val="accent5">
                  <a:lumMod val="75000"/>
                </a:schemeClr>
              </a:solidFill>
              <a:latin typeface="Trebuchet MS" panose="020B0603020202020204" pitchFamily="34" charset="0"/>
            </a:endParaRPr>
          </a:p>
          <a:p>
            <a:pPr algn="just"/>
            <a:r>
              <a:rPr lang="en-US" sz="2000" b="1" dirty="0">
                <a:solidFill>
                  <a:schemeClr val="accent5">
                    <a:lumMod val="75000"/>
                  </a:schemeClr>
                </a:solidFill>
                <a:latin typeface="Trebuchet MS" panose="020B0603020202020204" pitchFamily="34" charset="0"/>
              </a:rPr>
              <a:t>4. Prediction and Insights: </a:t>
            </a:r>
            <a:r>
              <a:rPr lang="en-US" sz="1600" b="1" dirty="0">
                <a:solidFill>
                  <a:schemeClr val="accent5">
                    <a:lumMod val="75000"/>
                  </a:schemeClr>
                </a:solidFill>
                <a:latin typeface="Trebuchet MS" panose="020B0603020202020204" pitchFamily="34" charset="0"/>
              </a:rPr>
              <a:t>Utilizing trained models to predict mood states in real-time, providing insights for personalized interventions, business strategies, and public health surveillance.</a:t>
            </a:r>
          </a:p>
          <a:p>
            <a:pPr algn="just"/>
            <a:endParaRPr lang="en-US" sz="1600" b="1" dirty="0">
              <a:solidFill>
                <a:schemeClr val="accent5">
                  <a:lumMod val="75000"/>
                </a:schemeClr>
              </a:solidFill>
              <a:latin typeface="Trebuchet MS" panose="020B0603020202020204" pitchFamily="34" charset="0"/>
            </a:endParaRPr>
          </a:p>
          <a:p>
            <a:pPr algn="just"/>
            <a:r>
              <a:rPr lang="en-US" sz="2000" b="1" dirty="0">
                <a:solidFill>
                  <a:schemeClr val="accent5">
                    <a:lumMod val="75000"/>
                  </a:schemeClr>
                </a:solidFill>
                <a:latin typeface="Trebuchet MS" panose="020B0603020202020204" pitchFamily="34" charset="0"/>
              </a:rPr>
              <a:t>5. Ethical Considerations: </a:t>
            </a:r>
            <a:r>
              <a:rPr lang="en-US" sz="1600" b="1" dirty="0">
                <a:solidFill>
                  <a:schemeClr val="accent5">
                    <a:lumMod val="75000"/>
                  </a:schemeClr>
                </a:solidFill>
                <a:latin typeface="Trebuchet MS" panose="020B0603020202020204" pitchFamily="34" charset="0"/>
              </a:rPr>
              <a:t>Addressing privacy concerns and ethical considerations by implementing measures to safeguard user data and ensure responsible use of AI technology.</a:t>
            </a:r>
          </a:p>
          <a:p>
            <a:endParaRPr lang="en-US" sz="2000" b="1" dirty="0">
              <a:solidFill>
                <a:schemeClr val="accent5">
                  <a:lumMod val="75000"/>
                </a:schemeClr>
              </a:solidFill>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224</TotalTime>
  <Words>667</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SimSun-ExtB</vt:lpstr>
      <vt:lpstr>Arial</vt:lpstr>
      <vt:lpstr>Calibri</vt:lpstr>
      <vt:lpstr>Söhne</vt:lpstr>
      <vt:lpstr>Times New Roman</vt:lpstr>
      <vt:lpstr>Trebuchet MS</vt:lpstr>
      <vt:lpstr>Wingdings</vt:lpstr>
      <vt:lpstr>Office Theme</vt:lpstr>
      <vt:lpstr>PowerPoint Presentation</vt:lpstr>
      <vt:lpstr>PROJECT TITLE</vt:lpstr>
      <vt:lpstr>AGENDA</vt:lpstr>
      <vt:lpstr>PROBLEM  STATEMENT</vt:lpstr>
      <vt:lpstr>PROJECT OVERVIEW</vt:lpstr>
      <vt:lpstr>END USERS</vt:lpstr>
      <vt:lpstr>PowerPoint Presentation</vt:lpstr>
      <vt:lpstr>VALUE PROPOSITION</vt:lpstr>
      <vt:lpstr>SOLUTION</vt:lpstr>
      <vt:lpstr>PowerPoint Presentation</vt:lpstr>
      <vt:lpstr>MODELLING</vt:lpstr>
      <vt:lpstr>PowerPoint Presentation</vt:lpstr>
      <vt:lpstr>PowerPoint Presentation</vt:lpstr>
      <vt:lpstr>OUTPUT</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Sulaksha B K</dc:creator>
  <cp:lastModifiedBy>Sulaksha B K</cp:lastModifiedBy>
  <cp:revision>2</cp:revision>
  <dcterms:created xsi:type="dcterms:W3CDTF">2024-04-01T13:30:36Z</dcterms:created>
  <dcterms:modified xsi:type="dcterms:W3CDTF">2024-04-24T17:04:54Z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