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EB829-4899-4938-BEB3-334D808B512D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D30E6-63FA-499B-A87D-906E760E4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200" dirty="0" smtClean="0">
                <a:solidFill>
                  <a:srgbClr val="CC3300"/>
                </a:solidFill>
                <a:latin typeface="Verdana" pitchFamily="34" charset="0"/>
              </a:rPr>
              <a:t>Note: The notation “-&gt;” is read “functional determines”.</a:t>
            </a:r>
          </a:p>
          <a:p>
            <a:pPr>
              <a:buFont typeface="Wingdings" pitchFamily="2" charset="2"/>
              <a:buNone/>
            </a:pPr>
            <a:r>
              <a:rPr lang="en-US" sz="1200" dirty="0" smtClean="0">
                <a:solidFill>
                  <a:srgbClr val="CC3300"/>
                </a:solidFill>
                <a:latin typeface="Verdana" pitchFamily="34" charset="0"/>
              </a:rPr>
              <a:t>	       The attribute on LHS of FD is called determinant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D30E6-63FA-499B-A87D-906E760E44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6182-5D63-445C-B1D9-898E133BBCE3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96FC-FBFE-452E-AA37-0CB37F34C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err="1" smtClean="0"/>
              <a:t>Unnormalized</a:t>
            </a:r>
            <a:r>
              <a:rPr lang="en-US" sz="3200" dirty="0" smtClean="0"/>
              <a:t> table design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838200"/>
          <a:ext cx="8534400" cy="5623560"/>
        </p:xfrm>
        <a:graphic>
          <a:graphicData uri="http://schemas.openxmlformats.org/drawingml/2006/table">
            <a:tbl>
              <a:tblPr/>
              <a:tblGrid>
                <a:gridCol w="631825"/>
                <a:gridCol w="1044575"/>
                <a:gridCol w="762000"/>
                <a:gridCol w="1428750"/>
                <a:gridCol w="842963"/>
                <a:gridCol w="1454150"/>
                <a:gridCol w="1343025"/>
                <a:gridCol w="10271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Completion_Date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Hrs_Wrk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Johes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SMNT-FlowStream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Johney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SMNT-FlowStream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Hari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SMNT-FlowStream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Sudha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Designer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McGraw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Designer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SMNT-FlowStream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Mayuri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Abrahms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Solution - Second Normal form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219200"/>
          <a:ext cx="3514725" cy="5266944"/>
        </p:xfrm>
        <a:graphic>
          <a:graphicData uri="http://schemas.openxmlformats.org/drawingml/2006/table">
            <a:tbl>
              <a:tblPr/>
              <a:tblGrid>
                <a:gridCol w="700088"/>
                <a:gridCol w="976312"/>
                <a:gridCol w="619125"/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Johes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Johney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Hari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Sudha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Designer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McGraw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Designer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Mayuri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Abrahms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154"/>
          <p:cNvSpPr>
            <a:spLocks noChangeArrowheads="1"/>
          </p:cNvSpPr>
          <p:nvPr/>
        </p:nvSpPr>
        <p:spPr bwMode="auto">
          <a:xfrm>
            <a:off x="381000" y="6858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Employee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371600"/>
          <a:ext cx="2438400" cy="2651760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  <a:gridCol w="838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Completion_Date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FlowStream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3733800" y="7620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Project</a:t>
            </a: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auto">
          <a:xfrm>
            <a:off x="6248400" y="6858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Employee-Project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1371600"/>
          <a:ext cx="2286000" cy="5090160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  <a:gridCol w="762000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Hrs_Wrk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Finding the Solution - Eliminate Transitive Dependency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Third Normal Form (3NF) statement</a:t>
            </a:r>
          </a:p>
          <a:p>
            <a:endParaRPr lang="en-US" sz="2000" dirty="0" smtClean="0">
              <a:latin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	“ A table is in the Third Normal Form (3NF) </a:t>
            </a:r>
            <a:r>
              <a:rPr lang="en-US" sz="2000" dirty="0" err="1" smtClean="0">
                <a:solidFill>
                  <a:srgbClr val="CC3300"/>
                </a:solidFill>
                <a:latin typeface="Verdana" pitchFamily="34" charset="0"/>
              </a:rPr>
              <a:t>iff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 it is in Second Normal Form, and No </a:t>
            </a:r>
            <a:r>
              <a:rPr lang="en-US" sz="2000" dirty="0" err="1" smtClean="0">
                <a:solidFill>
                  <a:srgbClr val="CC3300"/>
                </a:solidFill>
                <a:latin typeface="Verdana" pitchFamily="34" charset="0"/>
              </a:rPr>
              <a:t>nonkey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 attributes that are transitively dependent on any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candidate key”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Or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   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“A table is in the Third Normal Form (3NF) </a:t>
            </a:r>
            <a:r>
              <a:rPr lang="en-US" sz="2000" dirty="0" err="1" smtClean="0">
                <a:solidFill>
                  <a:srgbClr val="CC3300"/>
                </a:solidFill>
                <a:latin typeface="Verdana" pitchFamily="34" charset="0"/>
              </a:rPr>
              <a:t>iff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 it is in Second Normal Form, and every non key attribute is non transitively dependant on candidate key”</a:t>
            </a:r>
          </a:p>
          <a:p>
            <a:pPr algn="ctr">
              <a:buFont typeface="Wingdings" pitchFamily="2" charset="2"/>
              <a:buNone/>
            </a:pPr>
            <a:endParaRPr lang="en-US" sz="2000" dirty="0" smtClean="0">
              <a:solidFill>
                <a:srgbClr val="CC3300"/>
              </a:solidFill>
              <a:latin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</a:rPr>
              <a:t>Third normal form (3NF) goes one large step further: 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Meet all the requirements of the second normal form. 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Remove columns that are not dependent upon the primary key. 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Action: Identify Transitive Dependency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144780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In our scenario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	Emp_No -&gt; </a:t>
            </a:r>
            <a:r>
              <a:rPr lang="en-US" sz="2000" dirty="0" err="1" smtClean="0">
                <a:latin typeface="Verdana" pitchFamily="34" charset="0"/>
              </a:rPr>
              <a:t>Job_Code</a:t>
            </a:r>
            <a:endParaRPr lang="en-US" sz="2000" dirty="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	</a:t>
            </a:r>
            <a:r>
              <a:rPr lang="en-US" sz="2000" dirty="0" err="1" smtClean="0">
                <a:latin typeface="Verdana" pitchFamily="34" charset="0"/>
              </a:rPr>
              <a:t>Job_Code</a:t>
            </a:r>
            <a:r>
              <a:rPr lang="en-US" sz="2000" dirty="0" smtClean="0">
                <a:latin typeface="Verdana" pitchFamily="34" charset="0"/>
              </a:rPr>
              <a:t> -&gt; </a:t>
            </a:r>
            <a:r>
              <a:rPr lang="en-US" sz="2000" dirty="0" err="1" smtClean="0">
                <a:latin typeface="Verdana" pitchFamily="34" charset="0"/>
              </a:rPr>
              <a:t>Job_Title</a:t>
            </a:r>
            <a:endParaRPr lang="en-US" sz="2000" dirty="0" smtClean="0">
              <a:latin typeface="Verdana" pitchFamily="34" charset="0"/>
            </a:endParaRPr>
          </a:p>
          <a:p>
            <a:endParaRPr lang="en-US" sz="2000" dirty="0" smtClean="0">
              <a:latin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</a:rPr>
              <a:t>To place our data in third normal form we must remove transitive dependency. This is done by placing the ‘Job Title’ and ‘Job code’ columns in a separate table as 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Jobs</a:t>
            </a:r>
          </a:p>
          <a:p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Solution- Third Normal form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2057400"/>
          <a:ext cx="2286000" cy="4050030"/>
        </p:xfrm>
        <a:graphic>
          <a:graphicData uri="http://schemas.openxmlformats.org/drawingml/2006/table">
            <a:tbl>
              <a:tblPr/>
              <a:tblGrid>
                <a:gridCol w="623888"/>
                <a:gridCol w="868362"/>
                <a:gridCol w="7937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Emp_Name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Johes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Johney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Hari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Sudha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McGraw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Mayuri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Abrahms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057400"/>
          <a:ext cx="1600200" cy="2244090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Job_code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Job_Title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Designer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1828800"/>
          <a:ext cx="2133600" cy="2712720"/>
        </p:xfrm>
        <a:graphic>
          <a:graphicData uri="http://schemas.openxmlformats.org/drawingml/2006/table">
            <a:tbl>
              <a:tblPr/>
              <a:tblGrid>
                <a:gridCol w="609600"/>
                <a:gridCol w="862013"/>
                <a:gridCol w="66198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Completion_Date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FlowStream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29400" y="1600200"/>
          <a:ext cx="2286000" cy="5090160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  <a:gridCol w="762000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Hrs_Wrk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60"/>
          <p:cNvSpPr>
            <a:spLocks noChangeArrowheads="1"/>
          </p:cNvSpPr>
          <p:nvPr/>
        </p:nvSpPr>
        <p:spPr bwMode="auto">
          <a:xfrm>
            <a:off x="228600" y="1219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Employee</a:t>
            </a: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2590800" y="1371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Jobs</a:t>
            </a:r>
          </a:p>
        </p:txBody>
      </p:sp>
      <p:sp>
        <p:nvSpPr>
          <p:cNvPr id="9" name="Rectangle 162"/>
          <p:cNvSpPr>
            <a:spLocks noChangeArrowheads="1"/>
          </p:cNvSpPr>
          <p:nvPr/>
        </p:nvSpPr>
        <p:spPr bwMode="auto">
          <a:xfrm>
            <a:off x="4419600" y="12954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Project</a:t>
            </a:r>
          </a:p>
        </p:txBody>
      </p:sp>
      <p:sp>
        <p:nvSpPr>
          <p:cNvPr id="10" name="Rectangle 163"/>
          <p:cNvSpPr>
            <a:spLocks noChangeArrowheads="1"/>
          </p:cNvSpPr>
          <p:nvPr/>
        </p:nvSpPr>
        <p:spPr bwMode="auto">
          <a:xfrm>
            <a:off x="6477000" y="10668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Employee-Project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So, what’s wrong with that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6248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The given relational design may not work, as we have, poor database design typically results in repetition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In this case, lots of repetition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</a:rPr>
              <a:t>Formally, we say that repetition causes the following anomalies: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 Insertion</a:t>
            </a:r>
            <a:r>
              <a:rPr lang="en-US" sz="2000" dirty="0" smtClean="0">
                <a:latin typeface="Verdana" pitchFamily="34" charset="0"/>
              </a:rPr>
              <a:t> anomalies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 Deletion</a:t>
            </a:r>
            <a:r>
              <a:rPr lang="en-US" sz="2000" dirty="0" smtClean="0">
                <a:latin typeface="Verdana" pitchFamily="34" charset="0"/>
              </a:rPr>
              <a:t> anomalies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 Update </a:t>
            </a:r>
            <a:r>
              <a:rPr lang="en-US" sz="2000" dirty="0" smtClean="0">
                <a:latin typeface="Verdana" pitchFamily="34" charset="0"/>
              </a:rPr>
              <a:t>anomalies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So, what’s wrong with that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Verdana" pitchFamily="34" charset="0"/>
              </a:rPr>
              <a:t>Insertion</a:t>
            </a:r>
            <a:r>
              <a:rPr lang="en-US" sz="2000" dirty="0" smtClean="0">
                <a:latin typeface="Verdana" pitchFamily="34" charset="0"/>
              </a:rPr>
              <a:t> anomalies: Project can not entered in the relation, until there are employees working in it.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Verdana" pitchFamily="34" charset="0"/>
              </a:rPr>
              <a:t>Deletion</a:t>
            </a:r>
            <a:r>
              <a:rPr lang="en-US" sz="2000" dirty="0" smtClean="0">
                <a:latin typeface="Verdana" pitchFamily="34" charset="0"/>
              </a:rPr>
              <a:t> anomalies : Suppose an employee is working on only one project. Now if he stops working on the project, then deleting the </a:t>
            </a:r>
            <a:r>
              <a:rPr lang="en-US" sz="2000" dirty="0" err="1" smtClean="0">
                <a:latin typeface="Verdana" pitchFamily="34" charset="0"/>
              </a:rPr>
              <a:t>tuple</a:t>
            </a:r>
            <a:r>
              <a:rPr lang="en-US" sz="2000" dirty="0" smtClean="0">
                <a:latin typeface="Verdana" pitchFamily="34" charset="0"/>
              </a:rPr>
              <a:t> containing that employee information, not only deletes the employee information, but also information on that project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r>
              <a:rPr lang="en-US" sz="2000" dirty="0" err="1" smtClean="0">
                <a:solidFill>
                  <a:srgbClr val="C00000"/>
                </a:solidFill>
                <a:latin typeface="Verdana" pitchFamily="34" charset="0"/>
              </a:rPr>
              <a:t>Updation</a:t>
            </a:r>
            <a:r>
              <a:rPr lang="en-US" sz="2000" dirty="0" smtClean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anomalies: Suppose an employee changes his job from “Programmer” to “Designer”. This </a:t>
            </a:r>
            <a:r>
              <a:rPr lang="en-US" sz="2000" dirty="0" err="1" smtClean="0">
                <a:latin typeface="Verdana" pitchFamily="34" charset="0"/>
              </a:rPr>
              <a:t>updation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involes</a:t>
            </a:r>
            <a:r>
              <a:rPr lang="en-US" sz="2000" dirty="0" smtClean="0">
                <a:latin typeface="Verdana" pitchFamily="34" charset="0"/>
              </a:rPr>
              <a:t> a lots of searching and updating a number of records, since the employee may appear in a number of </a:t>
            </a:r>
            <a:r>
              <a:rPr lang="en-US" sz="2000" dirty="0" err="1" smtClean="0">
                <a:latin typeface="Verdana" pitchFamily="34" charset="0"/>
              </a:rPr>
              <a:t>tuples</a:t>
            </a:r>
            <a:r>
              <a:rPr lang="en-US" sz="2000" dirty="0" smtClean="0">
                <a:latin typeface="Verdana" pitchFamily="34" charset="0"/>
              </a:rPr>
              <a:t>. 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Finding the Solution-Reducing Data redundancy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62000" y="1371600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These problems can be sorted out by applying the FIRST NORMAL FORM (1NF), which states </a:t>
            </a:r>
            <a:r>
              <a:rPr lang="en-US" sz="2000" dirty="0" smtClean="0">
                <a:latin typeface="Verdana" pitchFamily="34" charset="0"/>
                <a:sym typeface="Wingdings" pitchFamily="2" charset="2"/>
              </a:rPr>
              <a:t></a:t>
            </a:r>
            <a:endParaRPr lang="en-US" sz="2000" dirty="0" smtClean="0">
              <a:latin typeface="Verdana" pitchFamily="34" charset="0"/>
            </a:endParaRPr>
          </a:p>
          <a:p>
            <a:endParaRPr lang="en-US" sz="2000" dirty="0" smtClean="0">
              <a:latin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“A table (relation) is in First Normal Form (1NF) if it does not 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 contain repeating groups”</a:t>
            </a:r>
          </a:p>
          <a:p>
            <a:endParaRPr lang="en-US" sz="2000" dirty="0" smtClean="0">
              <a:solidFill>
                <a:srgbClr val="CC3300"/>
              </a:solidFill>
              <a:latin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</a:rPr>
              <a:t>First normal form (1NF) sets the very basic rules for an organized database: 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pPr lvl="1"/>
            <a:r>
              <a:rPr lang="en-US" sz="2000" dirty="0" smtClean="0">
                <a:latin typeface="Verdana" pitchFamily="34" charset="0"/>
              </a:rPr>
              <a:t>Eliminate duplicative columns from the same table. 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Create separate tables for each group of related data and identify each row with a unique column or set of columns (the primary key). 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Solution- First Normal Form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990600"/>
          <a:ext cx="3657600" cy="5150739"/>
        </p:xfrm>
        <a:graphic>
          <a:graphicData uri="http://schemas.openxmlformats.org/drawingml/2006/table">
            <a:tbl>
              <a:tblPr/>
              <a:tblGrid>
                <a:gridCol w="685800"/>
                <a:gridCol w="1081088"/>
                <a:gridCol w="747712"/>
                <a:gridCol w="11430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Johney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Hari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Sudha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Designer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McGraw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Designer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Mayuri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Abrahms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7200" y="754697"/>
          <a:ext cx="4876800" cy="6103303"/>
        </p:xfrm>
        <a:graphic>
          <a:graphicData uri="http://schemas.openxmlformats.org/drawingml/2006/table">
            <a:tbl>
              <a:tblPr/>
              <a:tblGrid>
                <a:gridCol w="719138"/>
                <a:gridCol w="719137"/>
                <a:gridCol w="1390650"/>
                <a:gridCol w="1233488"/>
                <a:gridCol w="814387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Emp_No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Project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Completion_Date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Hrs_Wrk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SMNT-FlowStream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FlowStream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FlowStream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SMNT-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FlowStream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5658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Siebel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7/17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IA-CHESS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3/21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5658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Finding the Solution- Eliminate Non-full functional dependency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This problem can be sorted out by applying the Second Normal Form (2NF), whose rule states: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“A relation is said to be in 2NF if and only if it is in 1NF, and every Non-Key attribute is fully functionally dependent on the Primary Key (no partial dependency)”</a:t>
            </a:r>
          </a:p>
          <a:p>
            <a:pPr>
              <a:buFont typeface="Wingdings" pitchFamily="2" charset="2"/>
              <a:buNone/>
            </a:pPr>
            <a:endParaRPr lang="en-US" sz="2000" b="1" dirty="0" smtClean="0">
              <a:solidFill>
                <a:srgbClr val="CC3300"/>
              </a:solidFill>
              <a:latin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</a:rPr>
              <a:t>Second normal form (2NF) further addresses the concept of removing duplicative data: 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Meet all the requirements of the first normal form. 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Identify functional dependencies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Eliminate attributes on right side of FD from 1NF and place them in separate tables. </a:t>
            </a:r>
          </a:p>
          <a:p>
            <a:pPr lvl="1"/>
            <a:r>
              <a:rPr lang="en-US" sz="2000" dirty="0" smtClean="0">
                <a:latin typeface="Verdana" pitchFamily="34" charset="0"/>
              </a:rPr>
              <a:t>Create relationships between these new tables and their predecessors through the use of foreign key. 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5775" y="274638"/>
            <a:ext cx="9172575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What is functional dependency??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04800" y="917912"/>
            <a:ext cx="8153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Functional dependency</a:t>
            </a:r>
            <a:r>
              <a:rPr lang="en-US" sz="2000" dirty="0" smtClean="0">
                <a:latin typeface="Verdana" pitchFamily="34" charset="0"/>
              </a:rPr>
              <a:t>: The </a:t>
            </a:r>
            <a:r>
              <a:rPr lang="en-US" sz="2000" dirty="0" err="1" smtClean="0">
                <a:latin typeface="Verdana" pitchFamily="34" charset="0"/>
              </a:rPr>
              <a:t>tuple</a:t>
            </a:r>
            <a:r>
              <a:rPr lang="en-US" sz="2000" dirty="0" smtClean="0">
                <a:latin typeface="Verdana" pitchFamily="34" charset="0"/>
              </a:rPr>
              <a:t> value in one attribute uniquely determines </a:t>
            </a:r>
            <a:r>
              <a:rPr lang="en-US" sz="2000" dirty="0" err="1" smtClean="0">
                <a:latin typeface="Verdana" pitchFamily="34" charset="0"/>
              </a:rPr>
              <a:t>tuple</a:t>
            </a:r>
            <a:r>
              <a:rPr lang="en-US" sz="2000" dirty="0" smtClean="0">
                <a:latin typeface="Verdana" pitchFamily="34" charset="0"/>
              </a:rPr>
              <a:t> value in another attribute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pPr lvl="2"/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Partial dependency</a:t>
            </a:r>
            <a:r>
              <a:rPr lang="en-US" sz="2000" dirty="0" smtClean="0">
                <a:latin typeface="Verdana" pitchFamily="34" charset="0"/>
              </a:rPr>
              <a:t>: Partial dependency exist if at all the candidate key is composed of more than one attribute and all non key attributes depends on just part of candidate key</a:t>
            </a:r>
          </a:p>
          <a:p>
            <a:pPr lvl="2"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pPr lvl="3"/>
            <a:r>
              <a:rPr lang="en-US" sz="2000" dirty="0" err="1" smtClean="0">
                <a:latin typeface="Verdana" pitchFamily="34" charset="0"/>
              </a:rPr>
              <a:t>Eg</a:t>
            </a:r>
            <a:r>
              <a:rPr lang="en-US" sz="2000" dirty="0" smtClean="0">
                <a:latin typeface="Verdana" pitchFamily="34" charset="0"/>
              </a:rPr>
              <a:t>: {AB} is candidate key</a:t>
            </a:r>
          </a:p>
          <a:p>
            <a:pPr lvl="4"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 A -&gt; C</a:t>
            </a:r>
          </a:p>
          <a:p>
            <a:pPr lvl="4"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 B -&gt; D</a:t>
            </a:r>
          </a:p>
          <a:p>
            <a:pPr lvl="2"/>
            <a:endParaRPr lang="en-US" sz="2000" dirty="0" smtClean="0">
              <a:latin typeface="Verdana" pitchFamily="34" charset="0"/>
            </a:endParaRPr>
          </a:p>
          <a:p>
            <a:pPr lvl="2"/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Transitive dependency</a:t>
            </a:r>
            <a:r>
              <a:rPr lang="en-US" sz="2000" dirty="0" smtClean="0">
                <a:latin typeface="Verdana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Transitive dependency</a:t>
            </a:r>
            <a:r>
              <a:rPr lang="en-US" sz="2000" dirty="0" smtClean="0">
                <a:latin typeface="Verdana" pitchFamily="34" charset="0"/>
              </a:rPr>
              <a:t> a functional dependency between two </a:t>
            </a:r>
            <a:r>
              <a:rPr lang="en-US" sz="2000" dirty="0" err="1" smtClean="0">
                <a:latin typeface="Verdana" pitchFamily="34" charset="0"/>
              </a:rPr>
              <a:t>nonkey</a:t>
            </a:r>
            <a:r>
              <a:rPr lang="en-US" sz="2000" dirty="0" smtClean="0">
                <a:latin typeface="Verdana" pitchFamily="34" charset="0"/>
              </a:rPr>
              <a:t> attributes, which are both dependent on a third attribute</a:t>
            </a:r>
          </a:p>
          <a:p>
            <a:pPr lvl="3"/>
            <a:r>
              <a:rPr lang="en-US" sz="2000" dirty="0" err="1" smtClean="0">
                <a:latin typeface="Verdana" pitchFamily="34" charset="0"/>
              </a:rPr>
              <a:t>Eg</a:t>
            </a:r>
            <a:r>
              <a:rPr lang="en-US" sz="2000" dirty="0" smtClean="0">
                <a:latin typeface="Verdana" pitchFamily="34" charset="0"/>
              </a:rPr>
              <a:t> : A -&gt; B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		  B -&gt;C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		  then A -&gt; C</a:t>
            </a:r>
          </a:p>
          <a:p>
            <a:pPr lvl="3"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Functional Dependency Diagram</a:t>
            </a:r>
            <a:endParaRPr lang="en-US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29000" y="1219200"/>
            <a:ext cx="213360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33800" y="17526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00" dirty="0">
                <a:latin typeface="Verdana" pitchFamily="34" charset="0"/>
              </a:rPr>
              <a:t>Emp_No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0" y="4038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00" dirty="0">
                <a:latin typeface="Verdana" pitchFamily="34" charset="0"/>
              </a:rPr>
              <a:t>Project_No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21336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124200"/>
            <a:ext cx="117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atin typeface="Verdana" pitchFamily="34" charset="0"/>
              </a:rPr>
              <a:t>Hrs_Wrk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257800" y="1981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257800" y="2057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477000" y="17526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00" dirty="0" err="1">
                <a:latin typeface="Verdana" pitchFamily="34" charset="0"/>
              </a:rPr>
              <a:t>Emp</a:t>
            </a:r>
            <a:r>
              <a:rPr lang="en-US" sz="1900" dirty="0">
                <a:latin typeface="Verdana" pitchFamily="34" charset="0"/>
              </a:rPr>
              <a:t>-Name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629400" y="2667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00" dirty="0" err="1">
                <a:latin typeface="Verdana" pitchFamily="34" charset="0"/>
              </a:rPr>
              <a:t>Job_Code</a:t>
            </a:r>
            <a:endParaRPr lang="en-US" sz="1900" dirty="0">
              <a:latin typeface="Verdana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7162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502400" y="3505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00" dirty="0" err="1">
                <a:latin typeface="Verdana" pitchFamily="34" charset="0"/>
              </a:rPr>
              <a:t>Job_Title</a:t>
            </a:r>
            <a:endParaRPr lang="en-US" sz="1900" dirty="0">
              <a:latin typeface="Verdana" pitchFamily="34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257800" y="4343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257800" y="43434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477000" y="41148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00" dirty="0" err="1">
                <a:latin typeface="Verdana" pitchFamily="34" charset="0"/>
              </a:rPr>
              <a:t>Project_Name</a:t>
            </a:r>
            <a:endParaRPr lang="en-US" sz="1900" dirty="0">
              <a:latin typeface="Verdana" pitchFamily="34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400800" y="4876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900" dirty="0" err="1">
                <a:latin typeface="Verdana" pitchFamily="34" charset="0"/>
              </a:rPr>
              <a:t>Completion_Date</a:t>
            </a:r>
            <a:endParaRPr lang="en-US" sz="1900" dirty="0">
              <a:latin typeface="Verdana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590800" y="5703888"/>
            <a:ext cx="509511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00" dirty="0">
                <a:latin typeface="Verdana" pitchFamily="34" charset="0"/>
              </a:rPr>
              <a:t>{Emp_No, Project_No} is candidate key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Action: identify Partial dependency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7848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In our scenario, following are partial dependencies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  Emp_No -&gt; </a:t>
            </a:r>
            <a:r>
              <a:rPr lang="en-US" sz="2000" dirty="0" err="1" smtClean="0">
                <a:latin typeface="Verdana" pitchFamily="34" charset="0"/>
              </a:rPr>
              <a:t>Emp_Name</a:t>
            </a:r>
            <a:r>
              <a:rPr lang="en-US" sz="2000" dirty="0" smtClean="0">
                <a:latin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</a:rPr>
              <a:t>Job_Code</a:t>
            </a:r>
            <a:r>
              <a:rPr lang="en-US" sz="2000" dirty="0" smtClean="0">
                <a:latin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</a:rPr>
              <a:t>Job_Title</a:t>
            </a:r>
            <a:endParaRPr lang="en-US" sz="2000" dirty="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Verdana" pitchFamily="34" charset="0"/>
              </a:rPr>
              <a:t>  Project_No -&gt; Project Name, </a:t>
            </a:r>
            <a:r>
              <a:rPr lang="en-US" sz="2000" dirty="0" err="1" smtClean="0">
                <a:latin typeface="Verdana" pitchFamily="34" charset="0"/>
              </a:rPr>
              <a:t>Completion_Date</a:t>
            </a:r>
            <a:endParaRPr lang="en-US" sz="2000" dirty="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Verdana" pitchFamily="34" charset="0"/>
            </a:endParaRPr>
          </a:p>
          <a:p>
            <a:endParaRPr lang="en-US" sz="2000" dirty="0" smtClean="0">
              <a:latin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</a:rPr>
              <a:t>To place our data in Second normal form we must remove partial dependency. This is done by placing the ‘</a:t>
            </a:r>
            <a:r>
              <a:rPr lang="en-US" sz="2000" dirty="0" err="1" smtClean="0">
                <a:latin typeface="Verdana" pitchFamily="34" charset="0"/>
              </a:rPr>
              <a:t>Emp_Name</a:t>
            </a:r>
            <a:r>
              <a:rPr lang="en-US" sz="2000" dirty="0" smtClean="0">
                <a:latin typeface="Verdana" pitchFamily="34" charset="0"/>
              </a:rPr>
              <a:t>’, ‘</a:t>
            </a:r>
            <a:r>
              <a:rPr lang="en-US" sz="2000" dirty="0" err="1" smtClean="0">
                <a:latin typeface="Verdana" pitchFamily="34" charset="0"/>
              </a:rPr>
              <a:t>Job_Code</a:t>
            </a:r>
            <a:r>
              <a:rPr lang="en-US" sz="2000" dirty="0" smtClean="0">
                <a:latin typeface="Verdana" pitchFamily="34" charset="0"/>
              </a:rPr>
              <a:t>’, ‘</a:t>
            </a:r>
            <a:r>
              <a:rPr lang="en-US" sz="2000" dirty="0" err="1" smtClean="0">
                <a:latin typeface="Verdana" pitchFamily="34" charset="0"/>
              </a:rPr>
              <a:t>Job_Title</a:t>
            </a:r>
            <a:r>
              <a:rPr lang="en-US" sz="2000" dirty="0" smtClean="0">
                <a:latin typeface="Verdana" pitchFamily="34" charset="0"/>
              </a:rPr>
              <a:t>’ columns in a separate table as 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Employee table</a:t>
            </a:r>
            <a:r>
              <a:rPr lang="en-US" sz="2000" dirty="0" smtClean="0">
                <a:latin typeface="Verdana" pitchFamily="34" charset="0"/>
              </a:rPr>
              <a:t>, ‘Project No’, ‘</a:t>
            </a:r>
            <a:r>
              <a:rPr lang="en-US" sz="2000" dirty="0" err="1" smtClean="0">
                <a:latin typeface="Verdana" pitchFamily="34" charset="0"/>
              </a:rPr>
              <a:t>Project_Name</a:t>
            </a:r>
            <a:r>
              <a:rPr lang="en-US" sz="2000" dirty="0" smtClean="0">
                <a:latin typeface="Verdana" pitchFamily="34" charset="0"/>
              </a:rPr>
              <a:t>’ and ‘</a:t>
            </a:r>
            <a:r>
              <a:rPr lang="en-US" sz="2000" dirty="0" err="1" smtClean="0">
                <a:latin typeface="Verdana" pitchFamily="34" charset="0"/>
              </a:rPr>
              <a:t>Completion_Date</a:t>
            </a:r>
            <a:r>
              <a:rPr lang="en-US" sz="2000" dirty="0" smtClean="0">
                <a:latin typeface="Verdana" pitchFamily="34" charset="0"/>
              </a:rPr>
              <a:t>’ columns in 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Project table</a:t>
            </a:r>
            <a:r>
              <a:rPr lang="en-US" sz="2000" dirty="0" smtClean="0">
                <a:latin typeface="Verdana" pitchFamily="34" charset="0"/>
              </a:rPr>
              <a:t> and relation between those tables in separate table as </a:t>
            </a:r>
            <a:r>
              <a:rPr lang="en-US" sz="2000" dirty="0" err="1" smtClean="0">
                <a:solidFill>
                  <a:srgbClr val="CC3300"/>
                </a:solidFill>
                <a:latin typeface="Verdana" pitchFamily="34" charset="0"/>
              </a:rPr>
              <a:t>Emplyee</a:t>
            </a:r>
            <a:r>
              <a:rPr lang="en-US" sz="2000" dirty="0" smtClean="0">
                <a:solidFill>
                  <a:srgbClr val="CC3300"/>
                </a:solidFill>
                <a:latin typeface="Verdana" pitchFamily="34" charset="0"/>
              </a:rPr>
              <a:t>-Project</a:t>
            </a:r>
            <a:r>
              <a:rPr lang="en-US" sz="2000" dirty="0" smtClean="0">
                <a:latin typeface="Verdana" pitchFamily="34" charset="0"/>
              </a:rPr>
              <a:t> table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1082</Words>
  <Application>Microsoft Office PowerPoint</Application>
  <PresentationFormat>On-screen Show (4:3)</PresentationFormat>
  <Paragraphs>518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Unnormalized table design</vt:lpstr>
      <vt:lpstr>So, what’s wrong with that</vt:lpstr>
      <vt:lpstr>So, what’s wrong with that</vt:lpstr>
      <vt:lpstr>Finding the Solution-Reducing Data redundancy</vt:lpstr>
      <vt:lpstr>Solution- First Normal Form</vt:lpstr>
      <vt:lpstr>Finding the Solution- Eliminate Non-full functional dependency</vt:lpstr>
      <vt:lpstr>What is functional dependency??</vt:lpstr>
      <vt:lpstr>Functional Dependency Diagram</vt:lpstr>
      <vt:lpstr>Action: identify Partial dependency</vt:lpstr>
      <vt:lpstr>Solution - Second Normal form</vt:lpstr>
      <vt:lpstr>Finding the Solution - Eliminate Transitive Dependency</vt:lpstr>
      <vt:lpstr>Action: Identify Transitive Dependency</vt:lpstr>
      <vt:lpstr>Solution- Third Normal 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unnormalized table design</dc:title>
  <dc:creator>Vinsys IT</dc:creator>
  <cp:lastModifiedBy>Vinsys IT</cp:lastModifiedBy>
  <cp:revision>36</cp:revision>
  <dcterms:created xsi:type="dcterms:W3CDTF">2012-07-09T04:08:12Z</dcterms:created>
  <dcterms:modified xsi:type="dcterms:W3CDTF">2013-08-23T07:07:15Z</dcterms:modified>
</cp:coreProperties>
</file>