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9"/>
  </p:notesMasterIdLst>
  <p:handoutMasterIdLst>
    <p:handoutMasterId r:id="rId110"/>
  </p:handoutMasterIdLst>
  <p:sldIdLst>
    <p:sldId id="267" r:id="rId2"/>
    <p:sldId id="281" r:id="rId3"/>
    <p:sldId id="282" r:id="rId4"/>
    <p:sldId id="283" r:id="rId5"/>
    <p:sldId id="284" r:id="rId6"/>
    <p:sldId id="285" r:id="rId7"/>
    <p:sldId id="286" r:id="rId8"/>
    <p:sldId id="287" r:id="rId9"/>
    <p:sldId id="288" r:id="rId10"/>
    <p:sldId id="289" r:id="rId11"/>
    <p:sldId id="290" r:id="rId12"/>
    <p:sldId id="295" r:id="rId13"/>
    <p:sldId id="296" r:id="rId14"/>
    <p:sldId id="297" r:id="rId15"/>
    <p:sldId id="298" r:id="rId16"/>
    <p:sldId id="299" r:id="rId17"/>
    <p:sldId id="300" r:id="rId18"/>
    <p:sldId id="301" r:id="rId19"/>
    <p:sldId id="302" r:id="rId20"/>
    <p:sldId id="304" r:id="rId21"/>
    <p:sldId id="305" r:id="rId22"/>
    <p:sldId id="306" r:id="rId23"/>
    <p:sldId id="307" r:id="rId24"/>
    <p:sldId id="309" r:id="rId25"/>
    <p:sldId id="310" r:id="rId26"/>
    <p:sldId id="311" r:id="rId27"/>
    <p:sldId id="312"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405" r:id="rId88"/>
    <p:sldId id="406" r:id="rId89"/>
    <p:sldId id="407" r:id="rId90"/>
    <p:sldId id="416" r:id="rId91"/>
    <p:sldId id="417" r:id="rId92"/>
    <p:sldId id="418" r:id="rId93"/>
    <p:sldId id="419" r:id="rId94"/>
    <p:sldId id="420" r:id="rId95"/>
    <p:sldId id="421" r:id="rId96"/>
    <p:sldId id="422" r:id="rId97"/>
    <p:sldId id="423" r:id="rId98"/>
    <p:sldId id="256" r:id="rId99"/>
    <p:sldId id="263" r:id="rId100"/>
    <p:sldId id="264" r:id="rId101"/>
    <p:sldId id="265" r:id="rId102"/>
    <p:sldId id="266" r:id="rId103"/>
    <p:sldId id="258" r:id="rId104"/>
    <p:sldId id="259" r:id="rId105"/>
    <p:sldId id="260" r:id="rId106"/>
    <p:sldId id="261" r:id="rId107"/>
    <p:sldId id="262" r:id="rId10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a:srgbClr val="00FF00"/>
    <a:srgbClr val="66FF66"/>
    <a:srgbClr val="99FF99"/>
    <a:srgbClr val="33CCFF"/>
    <a:srgbClr val="3366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00"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a:t>
            </a:r>
            <a:r>
              <a:rPr lang="en-US" baseline="0" dirty="0"/>
              <a:t> Can be Store in Different Media like –</a:t>
            </a:r>
          </a:p>
          <a:p>
            <a:pPr marL="241653" indent="-241653">
              <a:buAutoNum type="arabicParenR"/>
            </a:pPr>
            <a:r>
              <a:rPr lang="en-US" sz="1300" b="1" dirty="0">
                <a:latin typeface="+mn-lt"/>
              </a:rPr>
              <a:t>Electronic Spreadsheet</a:t>
            </a:r>
          </a:p>
          <a:p>
            <a:pPr marL="241653" indent="-241653">
              <a:buAutoNum type="arabicParenR"/>
            </a:pPr>
            <a:r>
              <a:rPr lang="en-US" sz="1300" b="1" dirty="0">
                <a:latin typeface="+mn-lt"/>
              </a:rPr>
              <a:t>Filing cabinet</a:t>
            </a:r>
          </a:p>
          <a:p>
            <a:pPr marL="241653" indent="-241653">
              <a:buAutoNum type="arabicParenR"/>
            </a:pPr>
            <a:r>
              <a:rPr lang="en-US" sz="1300" b="1" dirty="0">
                <a:latin typeface="+mn-lt"/>
              </a:rPr>
              <a:t>Database</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b="1" dirty="0">
                <a:latin typeface="+mn-lt"/>
              </a:rPr>
              <a:t>Benefits of ER Modeling</a:t>
            </a:r>
          </a:p>
          <a:p>
            <a:r>
              <a:rPr lang="en-US" sz="1300" dirty="0">
                <a:latin typeface="+mn-lt"/>
              </a:rPr>
              <a:t>• Documents information for the organization in a clear, precise format</a:t>
            </a:r>
          </a:p>
          <a:p>
            <a:r>
              <a:rPr lang="en-US" sz="1300" dirty="0">
                <a:latin typeface="+mn-lt"/>
              </a:rPr>
              <a:t>• Provides a clear picture of the scope of the information requirement</a:t>
            </a:r>
          </a:p>
          <a:p>
            <a:r>
              <a:rPr lang="en-US" sz="1300" dirty="0">
                <a:latin typeface="+mn-lt"/>
              </a:rPr>
              <a:t>• Provides an easily understood pictorial map for the database design</a:t>
            </a:r>
          </a:p>
          <a:p>
            <a:r>
              <a:rPr lang="en-US" sz="1300" dirty="0">
                <a:latin typeface="+mn-lt"/>
              </a:rPr>
              <a:t>• Offers an effective framework for integrating multiple applications</a:t>
            </a:r>
          </a:p>
          <a:p>
            <a:endParaRPr lang="en-US" sz="1300" dirty="0">
              <a:latin typeface="+mn-lt"/>
            </a:endParaRPr>
          </a:p>
          <a:p>
            <a:r>
              <a:rPr lang="en-US" sz="1300" b="1" dirty="0">
                <a:latin typeface="+mn-lt"/>
              </a:rPr>
              <a:t>Key Components</a:t>
            </a:r>
          </a:p>
          <a:p>
            <a:r>
              <a:rPr lang="en-US" sz="1300" dirty="0">
                <a:latin typeface="+mn-lt"/>
              </a:rPr>
              <a:t>• Entity: A thing of significance about which information needs to be known. Examples are</a:t>
            </a:r>
          </a:p>
          <a:p>
            <a:r>
              <a:rPr lang="en-US" sz="1300" dirty="0">
                <a:latin typeface="+mn-lt"/>
              </a:rPr>
              <a:t>departments, employees, and orders.</a:t>
            </a:r>
          </a:p>
          <a:p>
            <a:r>
              <a:rPr lang="en-US" sz="1300" dirty="0">
                <a:latin typeface="+mn-lt"/>
              </a:rPr>
              <a:t>• Attribute: Something that describes or qualifies an entity. For example, for the employee entity,</a:t>
            </a:r>
          </a:p>
          <a:p>
            <a:r>
              <a:rPr lang="en-US" sz="1300" dirty="0">
                <a:latin typeface="+mn-lt"/>
              </a:rPr>
              <a:t>the attributes would be the employee number, name, job title, hire date, department number, and</a:t>
            </a:r>
          </a:p>
          <a:p>
            <a:r>
              <a:rPr lang="en-US" sz="1300" dirty="0">
                <a:latin typeface="+mn-lt"/>
              </a:rPr>
              <a:t>so on. Each of the attributes is either required or optional. This state is called </a:t>
            </a:r>
            <a:r>
              <a:rPr lang="en-US" sz="1300" i="1" dirty="0" err="1">
                <a:latin typeface="+mn-lt"/>
              </a:rPr>
              <a:t>optionality</a:t>
            </a:r>
            <a:r>
              <a:rPr lang="en-US" sz="1300" i="1" dirty="0">
                <a:latin typeface="+mn-lt"/>
              </a:rPr>
              <a:t>.</a:t>
            </a:r>
          </a:p>
          <a:p>
            <a:r>
              <a:rPr lang="en-US" sz="1300" dirty="0">
                <a:latin typeface="+mn-lt"/>
              </a:rPr>
              <a:t>• Relationship: A named association between entities showing </a:t>
            </a:r>
            <a:r>
              <a:rPr lang="en-US" sz="1300" dirty="0" err="1">
                <a:latin typeface="+mn-lt"/>
              </a:rPr>
              <a:t>optionality</a:t>
            </a:r>
            <a:r>
              <a:rPr lang="en-US" sz="1300" dirty="0">
                <a:latin typeface="+mn-lt"/>
              </a:rPr>
              <a:t> and degree. Examples</a:t>
            </a:r>
          </a:p>
          <a:p>
            <a:r>
              <a:rPr lang="en-US" sz="1300" dirty="0">
                <a:latin typeface="+mn-lt"/>
              </a:rPr>
              <a:t>are employees and departments, and orders and items.</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Entities</a:t>
            </a:r>
          </a:p>
          <a:p>
            <a:r>
              <a:rPr lang="en-US" sz="1300" dirty="0">
                <a:latin typeface="+mn-lt"/>
              </a:rPr>
              <a:t>To represent an entity in a model, use the following conventions:</a:t>
            </a:r>
          </a:p>
          <a:p>
            <a:r>
              <a:rPr lang="en-US" sz="1300" dirty="0">
                <a:latin typeface="+mn-lt"/>
              </a:rPr>
              <a:t>• Soft box with any dimensions</a:t>
            </a:r>
          </a:p>
          <a:p>
            <a:r>
              <a:rPr lang="en-US" sz="1300" dirty="0">
                <a:latin typeface="+mn-lt"/>
              </a:rPr>
              <a:t>• Singular, unique entity name</a:t>
            </a:r>
          </a:p>
          <a:p>
            <a:r>
              <a:rPr lang="en-US" sz="1300" dirty="0">
                <a:latin typeface="+mn-lt"/>
              </a:rPr>
              <a:t>• Entity name in uppercase</a:t>
            </a:r>
          </a:p>
          <a:p>
            <a:r>
              <a:rPr lang="en-US" sz="1300" dirty="0">
                <a:latin typeface="+mn-lt"/>
              </a:rPr>
              <a:t>• Optional synonym names in uppercase within parentheses: ( )</a:t>
            </a:r>
          </a:p>
          <a:p>
            <a:r>
              <a:rPr lang="en-US" sz="1300" b="1" dirty="0">
                <a:latin typeface="+mn-lt"/>
              </a:rPr>
              <a:t>Attributes</a:t>
            </a:r>
          </a:p>
          <a:p>
            <a:r>
              <a:rPr lang="en-US" sz="1300" dirty="0">
                <a:latin typeface="+mn-lt"/>
              </a:rPr>
              <a:t>To represent an attribute in a model, use the following conventions:</a:t>
            </a:r>
          </a:p>
          <a:p>
            <a:r>
              <a:rPr lang="en-US" sz="1300" dirty="0">
                <a:latin typeface="+mn-lt"/>
              </a:rPr>
              <a:t>• Use singular names in lowercase.</a:t>
            </a:r>
          </a:p>
          <a:p>
            <a:r>
              <a:rPr lang="en-US" sz="1300" dirty="0">
                <a:latin typeface="+mn-lt"/>
              </a:rPr>
              <a:t>• Tag mandatory attributes, or values that must be known, with an asterisk: *.</a:t>
            </a:r>
          </a:p>
          <a:p>
            <a:r>
              <a:rPr lang="en-US" sz="1300" dirty="0">
                <a:latin typeface="+mn-lt"/>
              </a:rPr>
              <a:t>• Tag optional attributes, or values that may be known, with the letter o.</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endParaRPr lang="en-US" b="1" dirty="0"/>
          </a:p>
          <a:p>
            <a:pPr marL="241653" indent="-241653" defTabSz="966612" fontAlgn="auto">
              <a:spcBef>
                <a:spcPts val="0"/>
              </a:spcBef>
              <a:spcAft>
                <a:spcPts val="0"/>
              </a:spcAft>
              <a:buFontTx/>
              <a:buAutoNum type="arabicParenR"/>
              <a:defRPr/>
            </a:pPr>
            <a:r>
              <a:rPr lang="en-US" b="1" dirty="0"/>
              <a:t>One – One </a:t>
            </a:r>
          </a:p>
          <a:p>
            <a:pPr marL="241653" indent="-241653" defTabSz="966612" fontAlgn="auto">
              <a:spcBef>
                <a:spcPts val="0"/>
              </a:spcBef>
              <a:spcAft>
                <a:spcPts val="0"/>
              </a:spcAft>
              <a:defRPr/>
            </a:pPr>
            <a:r>
              <a:rPr lang="en-US" b="1" dirty="0"/>
              <a:t>     - </a:t>
            </a:r>
            <a:r>
              <a:rPr lang="en-US" sz="1300" dirty="0"/>
              <a:t>One Customer can hold one Salary Account in a bank.</a:t>
            </a:r>
          </a:p>
          <a:p>
            <a:pPr marL="241653" indent="-241653" defTabSz="966612" fontAlgn="auto">
              <a:spcBef>
                <a:spcPts val="0"/>
              </a:spcBef>
              <a:spcAft>
                <a:spcPts val="0"/>
              </a:spcAft>
              <a:defRPr/>
            </a:pPr>
            <a:r>
              <a:rPr lang="en-US" sz="1300" b="1" dirty="0"/>
              <a:t>2) </a:t>
            </a:r>
            <a:r>
              <a:rPr lang="en-US" b="1" dirty="0"/>
              <a:t>One – Many</a:t>
            </a:r>
          </a:p>
          <a:p>
            <a:pPr marL="241653" indent="-241653" defTabSz="966612" fontAlgn="auto">
              <a:spcBef>
                <a:spcPts val="0"/>
              </a:spcBef>
              <a:spcAft>
                <a:spcPts val="0"/>
              </a:spcAft>
              <a:defRPr/>
            </a:pPr>
            <a:r>
              <a:rPr lang="en-US" b="1" dirty="0"/>
              <a:t>    - </a:t>
            </a:r>
            <a:r>
              <a:rPr lang="en-US" sz="1300" dirty="0"/>
              <a:t>One Customer can avail different services provided by the bank</a:t>
            </a:r>
          </a:p>
          <a:p>
            <a:pPr marL="241653" indent="-241653" defTabSz="966612" fontAlgn="auto">
              <a:spcBef>
                <a:spcPts val="0"/>
              </a:spcBef>
              <a:spcAft>
                <a:spcPts val="0"/>
              </a:spcAft>
              <a:defRPr/>
            </a:pPr>
            <a:r>
              <a:rPr lang="en-US" b="1" dirty="0"/>
              <a:t>3)</a:t>
            </a:r>
            <a:r>
              <a:rPr lang="en-US" b="1" baseline="0" dirty="0"/>
              <a:t> Many – One </a:t>
            </a:r>
          </a:p>
          <a:p>
            <a:pPr marL="241653" indent="-241653" defTabSz="966612" fontAlgn="auto">
              <a:spcBef>
                <a:spcPts val="0"/>
              </a:spcBef>
              <a:spcAft>
                <a:spcPts val="0"/>
              </a:spcAft>
              <a:defRPr/>
            </a:pPr>
            <a:r>
              <a:rPr lang="en-US" b="1" baseline="0" dirty="0"/>
              <a:t>    - </a:t>
            </a:r>
            <a:r>
              <a:rPr lang="en-US" sz="1300" dirty="0"/>
              <a:t>Many Customers can hold different Accounts in one bank.</a:t>
            </a:r>
          </a:p>
          <a:p>
            <a:pPr marL="241653" indent="-241653" defTabSz="966612" fontAlgn="auto">
              <a:spcBef>
                <a:spcPts val="0"/>
              </a:spcBef>
              <a:spcAft>
                <a:spcPts val="0"/>
              </a:spcAft>
              <a:defRPr/>
            </a:pPr>
            <a:r>
              <a:rPr lang="en-US" b="1" dirty="0"/>
              <a:t>4)</a:t>
            </a:r>
            <a:r>
              <a:rPr lang="en-US" b="1" baseline="0" dirty="0"/>
              <a:t> Many – Many</a:t>
            </a:r>
          </a:p>
          <a:p>
            <a:pPr>
              <a:lnSpc>
                <a:spcPct val="80000"/>
              </a:lnSpc>
              <a:spcBef>
                <a:spcPct val="0"/>
              </a:spcBef>
              <a:buClrTx/>
            </a:pPr>
            <a:r>
              <a:rPr lang="en-US" b="1" baseline="0" dirty="0"/>
              <a:t>   -</a:t>
            </a:r>
            <a:r>
              <a:rPr lang="en-US" b="1" baseline="0" dirty="0">
                <a:solidFill>
                  <a:srgbClr val="000000"/>
                </a:solidFill>
              </a:rPr>
              <a:t> </a:t>
            </a:r>
            <a:r>
              <a:rPr lang="en-US" dirty="0"/>
              <a:t>Many products purchased by many customers</a:t>
            </a:r>
          </a:p>
          <a:p>
            <a:pPr marL="241653" indent="-241653" defTabSz="966612" fontAlgn="auto">
              <a:spcBef>
                <a:spcPts val="0"/>
              </a:spcBef>
              <a:spcAft>
                <a:spcPts val="0"/>
              </a:spcAft>
              <a:defRPr/>
            </a:pPr>
            <a:endParaRPr lang="en-US" b="1" dirty="0"/>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SELECT</a:t>
            </a:r>
            <a:r>
              <a:rPr lang="en-US" baseline="0" dirty="0"/>
              <a:t> STAT - </a:t>
            </a:r>
            <a:r>
              <a:rPr lang="en-US" sz="1300" dirty="0">
                <a:latin typeface="+mn-lt"/>
              </a:rPr>
              <a:t>Retrieves data from the database.</a:t>
            </a:r>
            <a:endParaRPr lang="en-US" dirty="0"/>
          </a:p>
          <a:p>
            <a:endParaRPr lang="en-US" dirty="0"/>
          </a:p>
          <a:p>
            <a:pPr>
              <a:buFont typeface="Arial" pitchFamily="34" charset="0"/>
              <a:buChar char="•"/>
            </a:pPr>
            <a:r>
              <a:rPr lang="en-US" dirty="0"/>
              <a:t> DDL</a:t>
            </a:r>
            <a:r>
              <a:rPr lang="en-US" baseline="0" dirty="0"/>
              <a:t> – </a:t>
            </a:r>
            <a:r>
              <a:rPr lang="en-US" sz="1300" dirty="0">
                <a:latin typeface="+mn-lt"/>
              </a:rPr>
              <a:t>Sets up, changes, and removes data structures from tables. Collectively</a:t>
            </a:r>
          </a:p>
          <a:p>
            <a:r>
              <a:rPr lang="en-US" sz="1300" dirty="0">
                <a:latin typeface="+mn-lt"/>
              </a:rPr>
              <a:t>known as </a:t>
            </a:r>
            <a:r>
              <a:rPr lang="en-US" sz="1300" i="1" dirty="0">
                <a:latin typeface="+mn-lt"/>
              </a:rPr>
              <a:t>data definition language (DDL).</a:t>
            </a:r>
            <a:endParaRPr lang="en-US" baseline="0" dirty="0"/>
          </a:p>
          <a:p>
            <a:endParaRPr lang="en-US" dirty="0"/>
          </a:p>
          <a:p>
            <a:pPr>
              <a:buFont typeface="Arial" pitchFamily="34" charset="0"/>
              <a:buChar char="•"/>
            </a:pPr>
            <a:r>
              <a:rPr lang="en-US" dirty="0"/>
              <a:t> TCL -</a:t>
            </a:r>
            <a:r>
              <a:rPr lang="en-US" baseline="0" dirty="0"/>
              <a:t> </a:t>
            </a:r>
            <a:r>
              <a:rPr lang="en-US" sz="1300" dirty="0">
                <a:latin typeface="+mn-lt"/>
              </a:rPr>
              <a:t>Manages the changes made by DML statements. Changes to the data can</a:t>
            </a:r>
          </a:p>
          <a:p>
            <a:r>
              <a:rPr lang="en-US" sz="1300" dirty="0">
                <a:latin typeface="+mn-lt"/>
              </a:rPr>
              <a:t>be grouped together into logical transactions.</a:t>
            </a:r>
          </a:p>
          <a:p>
            <a:endParaRPr lang="en-US" dirty="0"/>
          </a:p>
          <a:p>
            <a:pPr>
              <a:buFont typeface="Arial" pitchFamily="34" charset="0"/>
              <a:buChar char="•"/>
            </a:pPr>
            <a:r>
              <a:rPr lang="en-US" dirty="0"/>
              <a:t> DML -</a:t>
            </a:r>
            <a:r>
              <a:rPr lang="en-US" sz="1300" dirty="0">
                <a:latin typeface="+mn-lt"/>
              </a:rPr>
              <a:t>Enters new rows, changes existing rows, and removes unwanted rows</a:t>
            </a:r>
          </a:p>
          <a:p>
            <a:r>
              <a:rPr lang="en-US" sz="1300" dirty="0">
                <a:latin typeface="+mn-lt"/>
              </a:rPr>
              <a:t>from tables in the database, respectively. Collectively known as </a:t>
            </a:r>
            <a:r>
              <a:rPr lang="en-US" sz="1300" i="1" dirty="0">
                <a:latin typeface="+mn-lt"/>
              </a:rPr>
              <a:t>data</a:t>
            </a:r>
          </a:p>
          <a:p>
            <a:r>
              <a:rPr lang="en-US" sz="1300" i="1" dirty="0">
                <a:latin typeface="+mn-lt"/>
              </a:rPr>
              <a:t>manipulation language (DML).</a:t>
            </a:r>
          </a:p>
          <a:p>
            <a:endParaRPr lang="en-US" sz="1300" i="1" dirty="0">
              <a:latin typeface="+mn-lt"/>
            </a:endParaRPr>
          </a:p>
          <a:p>
            <a:pPr>
              <a:buFont typeface="Arial" pitchFamily="34" charset="0"/>
              <a:buChar char="•"/>
            </a:pPr>
            <a:r>
              <a:rPr lang="en-US" dirty="0"/>
              <a:t> DCL -</a:t>
            </a:r>
            <a:r>
              <a:rPr lang="en-US" sz="1300" dirty="0">
                <a:latin typeface="+mn-lt"/>
              </a:rPr>
              <a:t>Gives or removes access rights to both the Oracle database and the</a:t>
            </a:r>
          </a:p>
          <a:p>
            <a:r>
              <a:rPr lang="en-US" sz="1300" dirty="0">
                <a:latin typeface="+mn-lt"/>
              </a:rPr>
              <a:t>structures within it. Collectively known as </a:t>
            </a:r>
            <a:r>
              <a:rPr lang="en-US" sz="1300" i="1" dirty="0">
                <a:latin typeface="+mn-lt"/>
              </a:rPr>
              <a:t>data control language</a:t>
            </a:r>
          </a:p>
          <a:p>
            <a:r>
              <a:rPr lang="en-US" sz="1300" dirty="0">
                <a:latin typeface="+mn-lt"/>
              </a:rPr>
              <a:t>(DCL).</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Short Note:</a:t>
            </a:r>
          </a:p>
          <a:p>
            <a:endParaRPr lang="en-US" dirty="0"/>
          </a:p>
          <a:p>
            <a:r>
              <a:rPr lang="en-US" b="1" dirty="0"/>
              <a:t>Projection</a:t>
            </a:r>
            <a:r>
              <a:rPr lang="en-US" b="1" baseline="0" dirty="0"/>
              <a:t> </a:t>
            </a:r>
            <a:r>
              <a:rPr lang="en-US" baseline="0" dirty="0"/>
              <a:t>- </a:t>
            </a:r>
            <a:r>
              <a:rPr lang="en-US" sz="1300" dirty="0"/>
              <a:t>You can choose as few or as many columns of the table as you require.</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fontAlgn="auto">
              <a:spcBef>
                <a:spcPts val="0"/>
              </a:spcBef>
              <a:spcAft>
                <a:spcPts val="0"/>
              </a:spcAft>
              <a:defRPr/>
            </a:pPr>
            <a:r>
              <a:rPr lang="en-US" b="1" dirty="0"/>
              <a:t>Selection</a:t>
            </a:r>
            <a:r>
              <a:rPr lang="en-US" baseline="0" dirty="0"/>
              <a:t> - </a:t>
            </a:r>
            <a:r>
              <a:rPr lang="en-US" sz="1300" dirty="0"/>
              <a:t>You can use various criteria to restrict the rows that you see.</a:t>
            </a:r>
          </a:p>
          <a:p>
            <a:r>
              <a:rPr lang="en-US" b="1" dirty="0"/>
              <a:t>Joining</a:t>
            </a:r>
            <a:r>
              <a:rPr lang="en-US" dirty="0"/>
              <a:t> – You can join different table for data retrieving purpose.</a:t>
            </a:r>
            <a:r>
              <a:rPr lang="en-US" baseline="0" dirty="0"/>
              <a:t> </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Note: Throughout this course, the words </a:t>
            </a:r>
            <a:r>
              <a:rPr lang="en-US" sz="1300" b="1" i="1" dirty="0">
                <a:latin typeface="+mn-lt"/>
              </a:rPr>
              <a:t>keyword, clause, and statement are used as follows:</a:t>
            </a:r>
          </a:p>
          <a:p>
            <a:r>
              <a:rPr lang="en-US" sz="1300" dirty="0">
                <a:latin typeface="+mn-lt"/>
              </a:rPr>
              <a:t>• A </a:t>
            </a:r>
            <a:r>
              <a:rPr lang="en-US" sz="1300" i="1" dirty="0">
                <a:latin typeface="+mn-lt"/>
              </a:rPr>
              <a:t>keyword refers to an individual SQL element.</a:t>
            </a:r>
          </a:p>
          <a:p>
            <a:r>
              <a:rPr lang="en-US" sz="1300" dirty="0">
                <a:latin typeface="+mn-lt"/>
              </a:rPr>
              <a:t>For example, SELECT and FROM are keywords.</a:t>
            </a:r>
          </a:p>
          <a:p>
            <a:endParaRPr lang="en-US" sz="1300" dirty="0">
              <a:latin typeface="+mn-lt"/>
            </a:endParaRPr>
          </a:p>
          <a:p>
            <a:r>
              <a:rPr lang="en-US" sz="1300" dirty="0">
                <a:latin typeface="+mn-lt"/>
              </a:rPr>
              <a:t>• A </a:t>
            </a:r>
            <a:r>
              <a:rPr lang="en-US" sz="1300" i="1" dirty="0">
                <a:latin typeface="+mn-lt"/>
              </a:rPr>
              <a:t>clause is a part of a SQL statement.</a:t>
            </a:r>
          </a:p>
          <a:p>
            <a:r>
              <a:rPr lang="en-US" sz="1300" dirty="0">
                <a:latin typeface="+mn-lt"/>
              </a:rPr>
              <a:t>For example, SELECT </a:t>
            </a:r>
            <a:r>
              <a:rPr lang="en-US" sz="1300" dirty="0" err="1">
                <a:latin typeface="+mn-lt"/>
              </a:rPr>
              <a:t>employee_id</a:t>
            </a:r>
            <a:r>
              <a:rPr lang="en-US" sz="1300" dirty="0">
                <a:latin typeface="+mn-lt"/>
              </a:rPr>
              <a:t>, last_name, ... is a clause.</a:t>
            </a:r>
          </a:p>
          <a:p>
            <a:endParaRPr lang="en-US" sz="1300" dirty="0">
              <a:latin typeface="+mn-lt"/>
            </a:endParaRPr>
          </a:p>
          <a:p>
            <a:r>
              <a:rPr lang="en-US" sz="1300" dirty="0">
                <a:latin typeface="+mn-lt"/>
              </a:rPr>
              <a:t>• A </a:t>
            </a:r>
            <a:r>
              <a:rPr lang="en-US" sz="1300" i="1" dirty="0">
                <a:latin typeface="+mn-lt"/>
              </a:rPr>
              <a:t>statement is a combination of two or more clauses.</a:t>
            </a:r>
          </a:p>
          <a:p>
            <a:r>
              <a:rPr lang="en-US" sz="1300" dirty="0">
                <a:latin typeface="+mn-lt"/>
              </a:rPr>
              <a:t>For example, SELECT * FROM employees is a SQL statement.</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Instructor Note</a:t>
            </a:r>
          </a:p>
          <a:p>
            <a:r>
              <a:rPr lang="en-US" sz="1300" dirty="0">
                <a:latin typeface="+mn-lt"/>
              </a:rPr>
              <a:t>You can also select from pseudocolumns. A pseudocolumn behaves like a table column but is not</a:t>
            </a:r>
          </a:p>
          <a:p>
            <a:r>
              <a:rPr lang="en-US" sz="1300" dirty="0">
                <a:latin typeface="+mn-lt"/>
              </a:rPr>
              <a:t>actually stored in the table. You cannot insert or delete values of the pseudocolumns. Some available</a:t>
            </a:r>
          </a:p>
          <a:p>
            <a:r>
              <a:rPr lang="en-US" sz="1300" dirty="0">
                <a:latin typeface="+mn-lt"/>
              </a:rPr>
              <a:t>pseudocolumns are CURRVAL, NEXTVAL, LEVEL, ROWID, and ROWNUM.</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300" dirty="0"/>
              <a:t> An arithmetic expression can contain column names, constant numeric values, and the arithmetic operators.</a:t>
            </a:r>
          </a:p>
          <a:p>
            <a:endParaRPr lang="en-US" dirty="0"/>
          </a:p>
          <a:p>
            <a:pPr>
              <a:buFont typeface="Arial" pitchFamily="34" charset="0"/>
              <a:buChar char="•"/>
            </a:pPr>
            <a:r>
              <a:rPr lang="en-US" sz="1300" dirty="0">
                <a:latin typeface="+mn-lt"/>
              </a:rPr>
              <a:t> You can use the addition and subtraction operators only with DATE and TIMESTAMP data types.</a:t>
            </a:r>
          </a:p>
          <a:p>
            <a:pPr>
              <a:buFont typeface="Arial" pitchFamily="34" charset="0"/>
              <a:buChar char="•"/>
            </a:pPr>
            <a:endParaRPr lang="en-US" sz="1300" dirty="0">
              <a:latin typeface="+mn-lt"/>
            </a:endParaRPr>
          </a:p>
          <a:p>
            <a:pPr>
              <a:buFont typeface="Arial" pitchFamily="34" charset="0"/>
              <a:buChar char="•"/>
            </a:pPr>
            <a:r>
              <a:rPr lang="en-US" sz="1300" dirty="0">
                <a:latin typeface="+mn-lt"/>
              </a:rPr>
              <a:t> The Oracle9i server ignores blank spaces before and after the arithmetic operator.</a:t>
            </a:r>
            <a:endParaRPr lang="en-US" i="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endParaRPr lang="en-US" b="1" dirty="0"/>
          </a:p>
          <a:p>
            <a:r>
              <a:rPr lang="en-US" dirty="0"/>
              <a:t>1 . select </a:t>
            </a:r>
            <a:r>
              <a:rPr lang="en-US" dirty="0" err="1"/>
              <a:t>ename</a:t>
            </a:r>
            <a:r>
              <a:rPr lang="en-US" dirty="0"/>
              <a:t> as </a:t>
            </a:r>
            <a:r>
              <a:rPr lang="en-US" dirty="0" err="1"/>
              <a:t>employee_name</a:t>
            </a:r>
            <a:r>
              <a:rPr lang="en-US" dirty="0"/>
              <a:t> from </a:t>
            </a:r>
            <a:r>
              <a:rPr lang="en-US" dirty="0" err="1"/>
              <a:t>emp</a:t>
            </a:r>
            <a:r>
              <a:rPr lang="en-US" dirty="0"/>
              <a:t>;</a:t>
            </a:r>
          </a:p>
          <a:p>
            <a:endParaRPr lang="en-US" dirty="0"/>
          </a:p>
          <a:p>
            <a:r>
              <a:rPr lang="en-US" dirty="0"/>
              <a:t>2. select </a:t>
            </a:r>
            <a:r>
              <a:rPr lang="en-US" dirty="0" err="1"/>
              <a:t>ename</a:t>
            </a:r>
            <a:r>
              <a:rPr lang="en-US" dirty="0"/>
              <a:t> “</a:t>
            </a:r>
            <a:r>
              <a:rPr lang="en-US" dirty="0" err="1"/>
              <a:t>employee_name</a:t>
            </a:r>
            <a:r>
              <a:rPr lang="en-US" dirty="0"/>
              <a:t>” from </a:t>
            </a:r>
            <a:r>
              <a:rPr lang="en-US" dirty="0" err="1"/>
              <a:t>emp</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Explanation for above points –</a:t>
            </a:r>
          </a:p>
          <a:p>
            <a:endParaRPr lang="en-US" dirty="0"/>
          </a:p>
          <a:p>
            <a:pPr defTabSz="966612" fontAlgn="auto">
              <a:spcBef>
                <a:spcPts val="0"/>
              </a:spcBef>
              <a:spcAft>
                <a:spcPts val="0"/>
              </a:spcAft>
              <a:defRPr/>
            </a:pPr>
            <a:r>
              <a:rPr lang="en-US" b="1" dirty="0"/>
              <a:t>1)</a:t>
            </a:r>
            <a:r>
              <a:rPr lang="en-US" sz="1300" b="1" dirty="0">
                <a:solidFill>
                  <a:srgbClr val="000000"/>
                </a:solidFill>
                <a:latin typeface="Arial" pitchFamily="34" charset="0"/>
              </a:rPr>
              <a:t> Data Dependency -</a:t>
            </a:r>
            <a:r>
              <a:rPr lang="en-US" sz="1300" dirty="0">
                <a:solidFill>
                  <a:srgbClr val="000000"/>
                </a:solidFill>
                <a:latin typeface="Arial" pitchFamily="34" charset="0"/>
              </a:rPr>
              <a:t>Data dependency means that the application program is dependant on the data. So any modifications made on the data affects the application program using it, forcing it to be rewritten.</a:t>
            </a:r>
          </a:p>
          <a:p>
            <a:pPr defTabSz="966612" fontAlgn="auto">
              <a:spcBef>
                <a:spcPts val="0"/>
              </a:spcBef>
              <a:spcAft>
                <a:spcPts val="0"/>
              </a:spcAft>
              <a:defRPr/>
            </a:pPr>
            <a:endParaRPr lang="en-US" sz="1300" b="1" dirty="0">
              <a:solidFill>
                <a:srgbClr val="000000"/>
              </a:solidFill>
              <a:latin typeface="Arial" pitchFamily="34" charset="0"/>
            </a:endParaRPr>
          </a:p>
          <a:p>
            <a:pPr defTabSz="966612" eaLnBrk="0" hangingPunct="0">
              <a:spcBef>
                <a:spcPct val="20000"/>
              </a:spcBef>
              <a:buClr>
                <a:schemeClr val="tx1"/>
              </a:buClr>
            </a:pPr>
            <a:r>
              <a:rPr lang="en-US" sz="1300" b="1" dirty="0">
                <a:solidFill>
                  <a:srgbClr val="000000"/>
                </a:solidFill>
                <a:latin typeface="Arial" pitchFamily="34" charset="0"/>
              </a:rPr>
              <a:t>2)</a:t>
            </a:r>
            <a:r>
              <a:rPr lang="en-US" sz="1300" b="1" dirty="0">
                <a:solidFill>
                  <a:srgbClr val="000000"/>
                </a:solidFill>
                <a:latin typeface="+mn-lt"/>
              </a:rPr>
              <a:t> Redundancy - </a:t>
            </a:r>
            <a:r>
              <a:rPr lang="en-US" sz="1300" dirty="0">
                <a:solidFill>
                  <a:srgbClr val="000000"/>
                </a:solidFill>
                <a:latin typeface="Arial" pitchFamily="34" charset="0"/>
              </a:rPr>
              <a:t>Redundancy is the repetition of data. </a:t>
            </a:r>
          </a:p>
          <a:p>
            <a:pPr defTabSz="966612" eaLnBrk="0" hangingPunct="0">
              <a:spcBef>
                <a:spcPct val="20000"/>
              </a:spcBef>
              <a:buClr>
                <a:schemeClr val="tx1"/>
              </a:buClr>
            </a:pPr>
            <a:r>
              <a:rPr lang="en-US" sz="1300" dirty="0">
                <a:solidFill>
                  <a:srgbClr val="000000"/>
                </a:solidFill>
                <a:latin typeface="Arial" pitchFamily="34" charset="0"/>
              </a:rPr>
              <a:t>Data duplication was allowed in the traditional approach. </a:t>
            </a:r>
          </a:p>
          <a:p>
            <a:pPr defTabSz="966612" eaLnBrk="0" hangingPunct="0">
              <a:spcBef>
                <a:spcPct val="20000"/>
              </a:spcBef>
              <a:buClr>
                <a:schemeClr val="tx1"/>
              </a:buClr>
            </a:pPr>
            <a:r>
              <a:rPr lang="en-US" sz="1300" dirty="0">
                <a:solidFill>
                  <a:srgbClr val="000000"/>
                </a:solidFill>
                <a:latin typeface="Arial" pitchFamily="34" charset="0"/>
              </a:rPr>
              <a:t>Data redundancy caused data inconsistency to occur in the data.</a:t>
            </a:r>
          </a:p>
          <a:p>
            <a:pPr defTabSz="966612" fontAlgn="auto">
              <a:spcBef>
                <a:spcPts val="0"/>
              </a:spcBef>
              <a:spcAft>
                <a:spcPts val="0"/>
              </a:spcAft>
              <a:defRPr/>
            </a:pPr>
            <a:endParaRPr lang="en-US" sz="1300" b="1" dirty="0">
              <a:solidFill>
                <a:srgbClr val="000000"/>
              </a:solidFill>
              <a:latin typeface="Arial" pitchFamily="34" charset="0"/>
            </a:endParaRPr>
          </a:p>
          <a:p>
            <a:pPr rtl="0" eaLnBrk="0" fontAlgn="base" latinLnBrk="0" hangingPunct="0"/>
            <a:r>
              <a:rPr lang="en-US" sz="1300" b="1" dirty="0">
                <a:solidFill>
                  <a:srgbClr val="000000"/>
                </a:solidFill>
                <a:latin typeface="Arial" pitchFamily="34" charset="0"/>
              </a:rPr>
              <a:t>3) Sharing - </a:t>
            </a:r>
            <a:r>
              <a:rPr lang="en-US" sz="1300" dirty="0">
                <a:latin typeface="+mn-lt"/>
              </a:rPr>
              <a:t>Data Sharing was difficult or impossible with traditional systems.</a:t>
            </a:r>
          </a:p>
          <a:p>
            <a:pPr rtl="0" eaLnBrk="0" fontAlgn="base" latinLnBrk="0" hangingPunct="0"/>
            <a:endParaRPr lang="en-US" sz="1300" dirty="0">
              <a:latin typeface="+mn-lt"/>
            </a:endParaRPr>
          </a:p>
          <a:p>
            <a:pPr rtl="0" eaLnBrk="0" fontAlgn="base" latinLnBrk="0" hangingPunct="0"/>
            <a:r>
              <a:rPr lang="en-US" sz="1300" b="1" dirty="0">
                <a:latin typeface="+mn-lt"/>
              </a:rPr>
              <a:t>4) Security - </a:t>
            </a:r>
            <a:r>
              <a:rPr lang="en-US" sz="1300" dirty="0">
                <a:latin typeface="+mn-lt"/>
              </a:rPr>
              <a:t>Data stored on the computer must be secured.</a:t>
            </a:r>
          </a:p>
          <a:p>
            <a:pPr rtl="0" eaLnBrk="0" fontAlgn="base" latinLnBrk="0" hangingPunct="0"/>
            <a:r>
              <a:rPr lang="en-US" sz="1300" dirty="0">
                <a:latin typeface="+mn-lt"/>
              </a:rPr>
              <a:t>It was difficult to enforce independent information security in traditional approach.</a:t>
            </a:r>
          </a:p>
          <a:p>
            <a:pPr defTabSz="966612" fontAlgn="auto">
              <a:spcBef>
                <a:spcPts val="0"/>
              </a:spcBef>
              <a:spcAft>
                <a:spcPts val="0"/>
              </a:spcAft>
              <a:defRPr/>
            </a:pPr>
            <a:endParaRPr lang="en-US" sz="1300" b="1" dirty="0">
              <a:solidFill>
                <a:srgbClr val="000000"/>
              </a:solidFill>
              <a:latin typeface="Arial" pitchFamily="34" charset="0"/>
            </a:endParaRPr>
          </a:p>
          <a:p>
            <a:pPr defTabSz="966612" eaLnBrk="0" hangingPunct="0">
              <a:spcBef>
                <a:spcPct val="20000"/>
              </a:spcBef>
              <a:buClr>
                <a:schemeClr val="tx1"/>
              </a:buClr>
            </a:pPr>
            <a:r>
              <a:rPr lang="en-US" sz="1300" b="1" dirty="0">
                <a:solidFill>
                  <a:srgbClr val="000000"/>
                </a:solidFill>
                <a:latin typeface="Arial" pitchFamily="34" charset="0"/>
              </a:rPr>
              <a:t>5) Transaction Control  -</a:t>
            </a:r>
            <a:r>
              <a:rPr lang="en-US" sz="1300" dirty="0">
                <a:solidFill>
                  <a:srgbClr val="000000"/>
                </a:solidFill>
                <a:latin typeface="Arial" pitchFamily="34" charset="0"/>
              </a:rPr>
              <a:t>Transaction is unit of work.</a:t>
            </a:r>
          </a:p>
          <a:p>
            <a:pPr defTabSz="966612" eaLnBrk="0" hangingPunct="0">
              <a:spcBef>
                <a:spcPct val="20000"/>
              </a:spcBef>
              <a:buClr>
                <a:schemeClr val="tx1"/>
              </a:buClr>
            </a:pPr>
            <a:r>
              <a:rPr lang="en-US" sz="1300" dirty="0">
                <a:solidFill>
                  <a:srgbClr val="000000"/>
                </a:solidFill>
                <a:latin typeface="Arial" pitchFamily="34" charset="0"/>
              </a:rPr>
              <a:t>If one is performing some work ( for e.g. inserting some records) other persons should not be able to use that particular data. There was no way to isolate independent units of work in traditional approach.</a:t>
            </a:r>
          </a:p>
          <a:p>
            <a:pPr defTabSz="966612" fontAlgn="auto">
              <a:spcBef>
                <a:spcPts val="0"/>
              </a:spcBef>
              <a:spcAft>
                <a:spcPts val="0"/>
              </a:spcAft>
              <a:defRPr/>
            </a:pPr>
            <a:endParaRPr lang="en-US" sz="1300" b="1" dirty="0">
              <a:solidFill>
                <a:srgbClr val="000000"/>
              </a:solidFill>
              <a:latin typeface="Arial" pitchFamily="34" charset="0"/>
            </a:endParaRPr>
          </a:p>
          <a:p>
            <a:pPr defTabSz="966612" fontAlgn="auto">
              <a:spcBef>
                <a:spcPts val="0"/>
              </a:spcBef>
              <a:spcAft>
                <a:spcPts val="0"/>
              </a:spcAft>
              <a:defRPr/>
            </a:pPr>
            <a:endParaRPr lang="en-US" sz="1300" b="1" dirty="0">
              <a:solidFill>
                <a:srgbClr val="000000"/>
              </a:solidFill>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pPr marL="241653" indent="-241653">
              <a:buFont typeface="+mj-lt"/>
              <a:buAutoNum type="arabicPeriod"/>
            </a:pPr>
            <a:r>
              <a:rPr lang="en-US" dirty="0"/>
              <a:t>select </a:t>
            </a:r>
            <a:r>
              <a:rPr lang="en-US" dirty="0" err="1"/>
              <a:t>ename</a:t>
            </a:r>
            <a:r>
              <a:rPr lang="en-US" dirty="0"/>
              <a:t>||</a:t>
            </a:r>
            <a:r>
              <a:rPr lang="en-US" dirty="0" err="1"/>
              <a:t>sal</a:t>
            </a:r>
            <a:r>
              <a:rPr lang="en-US" dirty="0"/>
              <a:t> "employee salary" from </a:t>
            </a:r>
            <a:r>
              <a:rPr lang="en-US" dirty="0" err="1"/>
              <a:t>emp</a:t>
            </a:r>
            <a:r>
              <a:rPr lang="en-US" dirty="0"/>
              <a:t>;</a:t>
            </a:r>
          </a:p>
          <a:p>
            <a:pPr marL="241653" indent="-241653"/>
            <a:endParaRPr lang="en-US" dirty="0"/>
          </a:p>
          <a:p>
            <a:pPr marL="241653" indent="-241653">
              <a:buFont typeface="+mj-lt"/>
              <a:buAutoNum type="arabicPeriod" startAt="2"/>
            </a:pPr>
            <a:r>
              <a:rPr lang="en-US" dirty="0"/>
              <a:t>select </a:t>
            </a:r>
            <a:r>
              <a:rPr lang="en-US" dirty="0" err="1"/>
              <a:t>ename</a:t>
            </a:r>
            <a:r>
              <a:rPr lang="en-US" dirty="0"/>
              <a:t>||'  '||</a:t>
            </a:r>
            <a:r>
              <a:rPr lang="en-US" dirty="0" err="1"/>
              <a:t>sal</a:t>
            </a:r>
            <a:r>
              <a:rPr lang="en-US" dirty="0"/>
              <a:t> "employee salary" from </a:t>
            </a:r>
            <a:r>
              <a:rPr lang="en-US" dirty="0" err="1"/>
              <a:t>emp</a:t>
            </a:r>
            <a:r>
              <a:rPr lang="en-US" dirty="0"/>
              <a:t>;</a:t>
            </a:r>
          </a:p>
          <a:p>
            <a:pPr marL="241653" indent="-241653"/>
            <a:endParaRPr lang="en-US" dirty="0"/>
          </a:p>
          <a:p>
            <a:pPr marL="241653" indent="-241653"/>
            <a:r>
              <a:rPr lang="en-US" dirty="0"/>
              <a:t>3.  select </a:t>
            </a:r>
            <a:r>
              <a:rPr lang="en-US" dirty="0" err="1"/>
              <a:t>ename</a:t>
            </a:r>
            <a:r>
              <a:rPr lang="en-US" dirty="0"/>
              <a:t>||'  '||</a:t>
            </a:r>
            <a:r>
              <a:rPr lang="en-US" dirty="0" err="1"/>
              <a:t>sal</a:t>
            </a:r>
            <a:r>
              <a:rPr lang="en-US" dirty="0"/>
              <a:t> as "employee salary" from </a:t>
            </a:r>
            <a:r>
              <a:rPr lang="en-US" dirty="0" err="1"/>
              <a:t>emp</a:t>
            </a:r>
            <a:r>
              <a:rPr lang="en-US" dirty="0"/>
              <a:t>;</a:t>
            </a:r>
          </a:p>
          <a:p>
            <a:pPr marL="241653" indent="-241653"/>
            <a:endParaRPr lang="en-US" dirty="0"/>
          </a:p>
          <a:p>
            <a:r>
              <a:rPr lang="en-US" dirty="0"/>
              <a:t>4.  </a:t>
            </a:r>
            <a:r>
              <a:rPr lang="en-US" sz="1300" dirty="0">
                <a:latin typeface="+mn-lt"/>
              </a:rPr>
              <a:t>select last_name ||’: 1 Month salary = ’||salary Monthly from employees;</a:t>
            </a:r>
            <a:endParaRPr lang="en-US" dirty="0"/>
          </a:p>
          <a:p>
            <a:pPr marL="241653" indent="-241653"/>
            <a:endParaRPr lang="en-US" dirty="0"/>
          </a:p>
          <a:p>
            <a:pPr marL="241653" indent="-241653">
              <a:buFont typeface="+mj-lt"/>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a:t>
            </a:r>
            <a:r>
              <a:rPr lang="en-US" dirty="0"/>
              <a:t> </a:t>
            </a:r>
          </a:p>
          <a:p>
            <a:endParaRPr lang="en-US" b="0" dirty="0"/>
          </a:p>
          <a:p>
            <a:pPr marL="241653" indent="-241653">
              <a:buAutoNum type="arabicPeriod"/>
            </a:pPr>
            <a:r>
              <a:rPr lang="en-US" sz="1300" dirty="0">
                <a:latin typeface="+mn-lt"/>
              </a:rPr>
              <a:t>select DISTINCT </a:t>
            </a:r>
            <a:r>
              <a:rPr lang="en-US" sz="1300" dirty="0" err="1">
                <a:latin typeface="+mn-lt"/>
              </a:rPr>
              <a:t>deptno</a:t>
            </a:r>
            <a:r>
              <a:rPr lang="en-US" sz="1300" dirty="0">
                <a:latin typeface="+mn-lt"/>
              </a:rPr>
              <a:t>  from </a:t>
            </a:r>
            <a:r>
              <a:rPr lang="en-US" sz="1300" dirty="0" err="1">
                <a:latin typeface="+mn-lt"/>
              </a:rPr>
              <a:t>emp</a:t>
            </a:r>
            <a:r>
              <a:rPr lang="en-US" sz="1300" dirty="0">
                <a:latin typeface="+mn-lt"/>
              </a:rPr>
              <a:t>;</a:t>
            </a:r>
          </a:p>
          <a:p>
            <a:pPr marL="241653" indent="-241653">
              <a:buAutoNum type="arabicPeriod"/>
            </a:pPr>
            <a:endParaRPr lang="en-US" sz="1300" dirty="0">
              <a:latin typeface="+mn-lt"/>
            </a:endParaRPr>
          </a:p>
          <a:p>
            <a:pPr marL="241653" indent="-241653">
              <a:buAutoNum type="arabicPeriod"/>
            </a:pPr>
            <a:r>
              <a:rPr lang="en-US" sz="1300" dirty="0">
                <a:latin typeface="+mn-lt"/>
              </a:rPr>
              <a:t>select DISTINCT </a:t>
            </a:r>
            <a:r>
              <a:rPr lang="en-US" sz="1300" dirty="0" err="1">
                <a:latin typeface="+mn-lt"/>
              </a:rPr>
              <a:t>deptno</a:t>
            </a:r>
            <a:r>
              <a:rPr lang="en-US" sz="1300" dirty="0">
                <a:latin typeface="+mn-lt"/>
              </a:rPr>
              <a:t> ,</a:t>
            </a:r>
            <a:r>
              <a:rPr lang="en-US" sz="1300" dirty="0" err="1">
                <a:latin typeface="+mn-lt"/>
              </a:rPr>
              <a:t>job_id</a:t>
            </a:r>
            <a:r>
              <a:rPr lang="en-US" sz="1300" dirty="0">
                <a:latin typeface="+mn-lt"/>
              </a:rPr>
              <a:t> from </a:t>
            </a:r>
            <a:r>
              <a:rPr lang="en-US" sz="1300" dirty="0" err="1">
                <a:latin typeface="+mn-lt"/>
              </a:rPr>
              <a:t>emp</a:t>
            </a:r>
            <a:r>
              <a:rPr lang="en-US" sz="1300" dirty="0">
                <a:latin typeface="+mn-lt"/>
              </a:rPr>
              <a:t>;</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latin typeface="+mn-lt"/>
              </a:rPr>
              <a:t>The WHERE clause can compare values in columns, literal values, arithmetic expressions, or functions.</a:t>
            </a:r>
          </a:p>
          <a:p>
            <a:r>
              <a:rPr lang="en-US" sz="1300" dirty="0">
                <a:latin typeface="+mn-lt"/>
              </a:rPr>
              <a:t>It consists of three elements:</a:t>
            </a:r>
          </a:p>
          <a:p>
            <a:r>
              <a:rPr lang="en-US" sz="1300" dirty="0">
                <a:latin typeface="+mn-lt"/>
              </a:rPr>
              <a:t>• Column name</a:t>
            </a:r>
          </a:p>
          <a:p>
            <a:r>
              <a:rPr lang="en-US" sz="1300" dirty="0">
                <a:latin typeface="+mn-lt"/>
              </a:rPr>
              <a:t>• Comparison condition</a:t>
            </a:r>
          </a:p>
          <a:p>
            <a:r>
              <a:rPr lang="en-US" sz="1300" dirty="0">
                <a:latin typeface="+mn-lt"/>
              </a:rPr>
              <a:t>• Column name, constant, or list of values</a:t>
            </a:r>
          </a:p>
          <a:p>
            <a:endParaRPr lang="en-US" sz="1300" dirty="0">
              <a:latin typeface="+mn-lt"/>
            </a:endParaRPr>
          </a:p>
          <a:p>
            <a:r>
              <a:rPr lang="en-US" sz="1300" b="1" dirty="0">
                <a:latin typeface="+mn-lt"/>
              </a:rPr>
              <a:t>Example –</a:t>
            </a:r>
          </a:p>
          <a:p>
            <a:r>
              <a:rPr lang="en-US" sz="1300" dirty="0">
                <a:latin typeface="+mn-lt"/>
              </a:rPr>
              <a:t>1.</a:t>
            </a:r>
          </a:p>
          <a:p>
            <a:r>
              <a:rPr lang="en-US" sz="1300" dirty="0">
                <a:latin typeface="+mn-lt"/>
              </a:rPr>
              <a:t>SELECT </a:t>
            </a:r>
            <a:r>
              <a:rPr lang="en-US" sz="1300" dirty="0" err="1">
                <a:latin typeface="+mn-lt"/>
              </a:rPr>
              <a:t>employee_id</a:t>
            </a:r>
            <a:r>
              <a:rPr lang="en-US" sz="1300" dirty="0">
                <a:latin typeface="+mn-lt"/>
              </a:rPr>
              <a:t>, last_name, </a:t>
            </a:r>
            <a:r>
              <a:rPr lang="en-US" sz="1300" dirty="0" err="1">
                <a:latin typeface="+mn-lt"/>
              </a:rPr>
              <a:t>job_id</a:t>
            </a:r>
            <a:r>
              <a:rPr lang="en-US" sz="1300" dirty="0">
                <a:latin typeface="+mn-lt"/>
              </a:rPr>
              <a:t>, </a:t>
            </a:r>
            <a:r>
              <a:rPr lang="en-US" sz="1300" dirty="0" err="1">
                <a:latin typeface="+mn-lt"/>
              </a:rPr>
              <a:t>department_id</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department_id</a:t>
            </a:r>
            <a:r>
              <a:rPr lang="en-US" sz="1300" dirty="0">
                <a:latin typeface="+mn-lt"/>
              </a:rPr>
              <a:t> = 90 ;</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endParaRPr lang="en-US" dirty="0"/>
          </a:p>
          <a:p>
            <a:r>
              <a:rPr lang="en-US" sz="1300" b="1" dirty="0">
                <a:latin typeface="+mn-lt"/>
              </a:rPr>
              <a:t>1. </a:t>
            </a:r>
          </a:p>
          <a:p>
            <a:r>
              <a:rPr lang="en-US" sz="1300" dirty="0">
                <a:latin typeface="+mn-lt"/>
              </a:rPr>
              <a:t>SELECT last_name, </a:t>
            </a:r>
            <a:r>
              <a:rPr lang="en-US" sz="1300" dirty="0" err="1">
                <a:latin typeface="+mn-lt"/>
              </a:rPr>
              <a:t>job_id</a:t>
            </a:r>
            <a:r>
              <a:rPr lang="en-US" sz="1300" dirty="0">
                <a:latin typeface="+mn-lt"/>
              </a:rPr>
              <a:t>, </a:t>
            </a:r>
            <a:r>
              <a:rPr lang="en-US" sz="1300" dirty="0" err="1">
                <a:latin typeface="+mn-lt"/>
              </a:rPr>
              <a:t>department_id</a:t>
            </a:r>
            <a:endParaRPr lang="en-US" sz="1300" dirty="0">
              <a:latin typeface="+mn-lt"/>
            </a:endParaRPr>
          </a:p>
          <a:p>
            <a:r>
              <a:rPr lang="en-US" sz="1300" dirty="0">
                <a:latin typeface="+mn-lt"/>
              </a:rPr>
              <a:t>FROM employees</a:t>
            </a:r>
          </a:p>
          <a:p>
            <a:r>
              <a:rPr lang="en-US" sz="1300" dirty="0">
                <a:latin typeface="+mn-lt"/>
              </a:rPr>
              <a:t>WHERE last_name = ’Whalen’;</a:t>
            </a:r>
          </a:p>
          <a:p>
            <a:endParaRPr lang="en-US" sz="1300" dirty="0">
              <a:latin typeface="+mn-lt"/>
            </a:endParaRPr>
          </a:p>
          <a:p>
            <a:r>
              <a:rPr lang="en-US" sz="1300" b="1" dirty="0">
                <a:latin typeface="+mn-lt"/>
              </a:rPr>
              <a:t>2.</a:t>
            </a:r>
          </a:p>
          <a:p>
            <a:endParaRPr lang="en-US" sz="1300" b="1" dirty="0">
              <a:latin typeface="+mn-lt"/>
            </a:endParaRPr>
          </a:p>
          <a:p>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Note: </a:t>
            </a:r>
            <a:r>
              <a:rPr lang="en-US" sz="1300" dirty="0">
                <a:latin typeface="+mn-lt"/>
              </a:rPr>
              <a:t>The symbol != and ^= can also represent the </a:t>
            </a:r>
            <a:r>
              <a:rPr lang="en-US" sz="1300" i="1" dirty="0">
                <a:latin typeface="+mn-lt"/>
              </a:rPr>
              <a:t>not equal to condition</a:t>
            </a:r>
          </a:p>
          <a:p>
            <a:endParaRPr lang="en-US" sz="1300" b="1" i="1" dirty="0">
              <a:latin typeface="+mn-lt"/>
            </a:endParaRPr>
          </a:p>
          <a:p>
            <a:r>
              <a:rPr lang="en-US" sz="1300" b="1" dirty="0">
                <a:latin typeface="+mn-lt"/>
              </a:rPr>
              <a:t>Example  -</a:t>
            </a:r>
          </a:p>
          <a:p>
            <a:endParaRPr lang="en-US" sz="1300" b="1" dirty="0">
              <a:latin typeface="+mn-lt"/>
            </a:endParaRPr>
          </a:p>
          <a:p>
            <a:r>
              <a:rPr lang="en-US" sz="1300" b="1" dirty="0">
                <a:latin typeface="+mn-lt"/>
              </a:rPr>
              <a:t>1. </a:t>
            </a:r>
          </a:p>
          <a:p>
            <a:r>
              <a:rPr lang="en-US" sz="1300" dirty="0">
                <a:latin typeface="+mn-lt"/>
              </a:rPr>
              <a:t>SELECT last_name, salary</a:t>
            </a:r>
          </a:p>
          <a:p>
            <a:r>
              <a:rPr lang="en-US" sz="1300" dirty="0">
                <a:latin typeface="+mn-lt"/>
              </a:rPr>
              <a:t>FROM employees</a:t>
            </a:r>
          </a:p>
          <a:p>
            <a:r>
              <a:rPr lang="en-US" sz="1300" dirty="0">
                <a:latin typeface="+mn-lt"/>
              </a:rPr>
              <a:t>WHERE salary &lt;= 3000;</a:t>
            </a:r>
          </a:p>
          <a:p>
            <a:endParaRPr lang="en-US" sz="1300" dirty="0">
              <a:latin typeface="+mn-lt"/>
            </a:endParaRPr>
          </a:p>
          <a:p>
            <a:r>
              <a:rPr lang="en-US" sz="1300" b="1" dirty="0">
                <a:latin typeface="+mn-lt"/>
              </a:rPr>
              <a:t>2. </a:t>
            </a:r>
          </a:p>
          <a:p>
            <a:r>
              <a:rPr lang="en-US" sz="1300" dirty="0">
                <a:latin typeface="+mn-lt"/>
              </a:rPr>
              <a:t>Select * from </a:t>
            </a:r>
            <a:r>
              <a:rPr lang="en-US" sz="1300" dirty="0" err="1">
                <a:latin typeface="+mn-lt"/>
              </a:rPr>
              <a:t>emp</a:t>
            </a:r>
            <a:r>
              <a:rPr lang="en-US" sz="1300" dirty="0">
                <a:latin typeface="+mn-lt"/>
              </a:rPr>
              <a:t> where </a:t>
            </a:r>
            <a:r>
              <a:rPr lang="en-US" sz="1300" dirty="0" err="1">
                <a:latin typeface="+mn-lt"/>
              </a:rPr>
              <a:t>deptno</a:t>
            </a:r>
            <a:r>
              <a:rPr lang="en-US" sz="1300" dirty="0">
                <a:latin typeface="+mn-lt"/>
              </a:rPr>
              <a:t> !=10;</a:t>
            </a:r>
          </a:p>
          <a:p>
            <a:endParaRPr lang="en-US" sz="1300" dirty="0">
              <a:latin typeface="+mn-lt"/>
            </a:endParaRPr>
          </a:p>
          <a:p>
            <a:r>
              <a:rPr lang="en-US" sz="1300" b="1" dirty="0">
                <a:latin typeface="+mn-lt"/>
              </a:rPr>
              <a:t>3. </a:t>
            </a:r>
          </a:p>
          <a:p>
            <a:pPr defTabSz="966612" fontAlgn="auto">
              <a:spcBef>
                <a:spcPts val="0"/>
              </a:spcBef>
              <a:spcAft>
                <a:spcPts val="0"/>
              </a:spcAft>
              <a:defRPr/>
            </a:pPr>
            <a:r>
              <a:rPr lang="en-US" sz="1300" dirty="0">
                <a:latin typeface="+mn-lt"/>
              </a:rPr>
              <a:t>Select * from </a:t>
            </a:r>
            <a:r>
              <a:rPr lang="en-US" sz="1300" dirty="0" err="1">
                <a:latin typeface="+mn-lt"/>
              </a:rPr>
              <a:t>emp</a:t>
            </a:r>
            <a:r>
              <a:rPr lang="en-US" sz="1300" dirty="0">
                <a:latin typeface="+mn-lt"/>
              </a:rPr>
              <a:t> where </a:t>
            </a:r>
            <a:r>
              <a:rPr lang="en-US" sz="1300" dirty="0" err="1">
                <a:latin typeface="+mn-lt"/>
              </a:rPr>
              <a:t>deptno</a:t>
            </a:r>
            <a:r>
              <a:rPr lang="en-US" sz="1300" dirty="0">
                <a:latin typeface="+mn-lt"/>
              </a:rPr>
              <a:t> ^=10;</a:t>
            </a:r>
          </a:p>
          <a:p>
            <a:endParaRPr lang="en-US" sz="1300" b="1" dirty="0">
              <a:latin typeface="+mn-lt"/>
            </a:endParaRPr>
          </a:p>
        </p:txBody>
      </p:sp>
      <p:sp>
        <p:nvSpPr>
          <p:cNvPr id="4" name="Slide Number Placeholder 3"/>
          <p:cNvSpPr>
            <a:spLocks noGrp="1"/>
          </p:cNvSpPr>
          <p:nvPr>
            <p:ph type="sldNum" sz="quarter" idx="10"/>
          </p:nvPr>
        </p:nvSpPr>
        <p:spPr/>
        <p:txBody>
          <a:bodyPr/>
          <a:lstStyle/>
          <a:p>
            <a:fld id="{B6964736-C0D7-46C3-83E6-89BA17F23343}" type="slidenum">
              <a:rPr lang="en-US" smtClean="0"/>
              <a:pPr/>
              <a:t>49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Example</a:t>
            </a:r>
            <a:r>
              <a:rPr lang="en-US" b="1" baseline="0" dirty="0"/>
              <a:t> –</a:t>
            </a:r>
          </a:p>
          <a:p>
            <a:pPr marL="241653" indent="-241653">
              <a:buFont typeface="+mj-lt"/>
              <a:buAutoNum type="arabicPeriod"/>
            </a:pPr>
            <a:endParaRPr lang="en-US" b="1" baseline="0" dirty="0"/>
          </a:p>
          <a:p>
            <a:r>
              <a:rPr lang="en-US" sz="1300" b="1" dirty="0">
                <a:latin typeface="+mn-lt"/>
              </a:rPr>
              <a:t>1. </a:t>
            </a:r>
          </a:p>
          <a:p>
            <a:r>
              <a:rPr lang="en-US" sz="1300" dirty="0">
                <a:latin typeface="+mn-lt"/>
              </a:rPr>
              <a:t>SELECT last_name, salary</a:t>
            </a:r>
          </a:p>
          <a:p>
            <a:r>
              <a:rPr lang="en-US" sz="1300" dirty="0">
                <a:latin typeface="+mn-lt"/>
              </a:rPr>
              <a:t>FROM employees</a:t>
            </a:r>
          </a:p>
          <a:p>
            <a:r>
              <a:rPr lang="en-US" sz="1300" dirty="0">
                <a:latin typeface="+mn-lt"/>
              </a:rPr>
              <a:t>WHERE salary BETWEEN 2500 AND 3500;</a:t>
            </a:r>
          </a:p>
          <a:p>
            <a:endParaRPr lang="en-US" sz="1300" dirty="0">
              <a:latin typeface="+mn-lt"/>
            </a:endParaRPr>
          </a:p>
          <a:p>
            <a:r>
              <a:rPr lang="en-US" sz="1300" b="1" dirty="0">
                <a:latin typeface="+mn-lt"/>
              </a:rPr>
              <a:t>2. </a:t>
            </a:r>
            <a:endParaRPr lang="en-US" sz="1300" dirty="0">
              <a:latin typeface="+mn-lt"/>
            </a:endParaRPr>
          </a:p>
          <a:p>
            <a:r>
              <a:rPr lang="en-US" sz="1300" dirty="0">
                <a:latin typeface="+mn-lt"/>
              </a:rPr>
              <a:t>SELECT </a:t>
            </a:r>
            <a:r>
              <a:rPr lang="en-US" sz="1300" dirty="0" err="1">
                <a:latin typeface="+mn-lt"/>
              </a:rPr>
              <a:t>employee_id</a:t>
            </a:r>
            <a:r>
              <a:rPr lang="en-US" sz="1300" dirty="0">
                <a:latin typeface="+mn-lt"/>
              </a:rPr>
              <a:t>, last_name, salary, </a:t>
            </a:r>
            <a:r>
              <a:rPr lang="en-US" sz="1300" dirty="0" err="1">
                <a:latin typeface="+mn-lt"/>
              </a:rPr>
              <a:t>manager_id</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manager_id</a:t>
            </a:r>
            <a:r>
              <a:rPr lang="en-US" sz="1300" dirty="0">
                <a:latin typeface="+mn-lt"/>
              </a:rPr>
              <a:t> IN (100, 101, 201);</a:t>
            </a:r>
          </a:p>
          <a:p>
            <a:endParaRPr lang="en-US" sz="1300" dirty="0">
              <a:latin typeface="+mn-lt"/>
            </a:endParaRPr>
          </a:p>
          <a:p>
            <a:endParaRPr lang="en-US" sz="1300" dirty="0">
              <a:latin typeface="+mn-lt"/>
            </a:endParaRPr>
          </a:p>
          <a:p>
            <a:r>
              <a:rPr lang="en-US" sz="1300" b="1" dirty="0">
                <a:latin typeface="+mn-lt"/>
              </a:rPr>
              <a:t>3. </a:t>
            </a:r>
          </a:p>
          <a:p>
            <a:r>
              <a:rPr lang="en-US" sz="1300" dirty="0">
                <a:latin typeface="+mn-lt"/>
              </a:rPr>
              <a:t>SELECT last_name, </a:t>
            </a:r>
            <a:r>
              <a:rPr lang="en-US" sz="1300" dirty="0" err="1">
                <a:latin typeface="+mn-lt"/>
              </a:rPr>
              <a:t>manager_id</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manager_id</a:t>
            </a:r>
            <a:r>
              <a:rPr lang="en-US" sz="1300" dirty="0">
                <a:latin typeface="+mn-lt"/>
              </a:rPr>
              <a:t> IS NULL;</a:t>
            </a:r>
          </a:p>
          <a:p>
            <a:endParaRPr lang="en-US" sz="1300" dirty="0">
              <a:latin typeface="+mn-lt"/>
            </a:endParaRPr>
          </a:p>
          <a:p>
            <a:r>
              <a:rPr lang="en-US" sz="1300" b="1" dirty="0">
                <a:latin typeface="+mn-lt"/>
              </a:rPr>
              <a:t>4. </a:t>
            </a:r>
            <a:r>
              <a:rPr lang="en-US" sz="1300" dirty="0">
                <a:latin typeface="+mn-lt"/>
              </a:rPr>
              <a:t>To display last name, job ID, and commission for all employees who are NOT</a:t>
            </a:r>
          </a:p>
          <a:p>
            <a:r>
              <a:rPr lang="en-US" sz="1300" dirty="0">
                <a:latin typeface="+mn-lt"/>
              </a:rPr>
              <a:t>entitled to get a commission, use the following SQL statement:</a:t>
            </a:r>
          </a:p>
          <a:p>
            <a:endParaRPr lang="en-US" sz="1300" dirty="0">
              <a:latin typeface="+mn-lt"/>
            </a:endParaRPr>
          </a:p>
          <a:p>
            <a:r>
              <a:rPr lang="en-US" sz="1300" dirty="0">
                <a:latin typeface="+mn-lt"/>
              </a:rPr>
              <a:t>SELECT last_name, </a:t>
            </a:r>
            <a:r>
              <a:rPr lang="en-US" sz="1300" dirty="0" err="1">
                <a:latin typeface="+mn-lt"/>
              </a:rPr>
              <a:t>job_id</a:t>
            </a:r>
            <a:r>
              <a:rPr lang="en-US" sz="1300" dirty="0">
                <a:latin typeface="+mn-lt"/>
              </a:rPr>
              <a:t>, </a:t>
            </a:r>
            <a:r>
              <a:rPr lang="en-US" sz="1300" dirty="0" err="1">
                <a:latin typeface="+mn-lt"/>
              </a:rPr>
              <a:t>commission_pct</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commission_pct</a:t>
            </a:r>
            <a:r>
              <a:rPr lang="en-US" sz="1300" dirty="0">
                <a:latin typeface="+mn-lt"/>
              </a:rPr>
              <a:t> IS NULL;</a:t>
            </a:r>
          </a:p>
        </p:txBody>
      </p:sp>
      <p:sp>
        <p:nvSpPr>
          <p:cNvPr id="4" name="Slide Number Placeholder 3"/>
          <p:cNvSpPr>
            <a:spLocks noGrp="1"/>
          </p:cNvSpPr>
          <p:nvPr>
            <p:ph type="sldNum" sz="quarter" idx="10"/>
          </p:nvPr>
        </p:nvSpPr>
        <p:spPr/>
        <p:txBody>
          <a:bodyPr/>
          <a:lstStyle/>
          <a:p>
            <a:fld id="{B6964736-C0D7-46C3-83E6-89BA17F23343}" type="slidenum">
              <a:rPr lang="en-US" smtClean="0"/>
              <a:pPr/>
              <a:t>51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Example –</a:t>
            </a:r>
          </a:p>
          <a:p>
            <a:endParaRPr lang="en-US" dirty="0"/>
          </a:p>
          <a:p>
            <a:r>
              <a:rPr lang="en-US" b="1" dirty="0"/>
              <a:t>1.</a:t>
            </a:r>
          </a:p>
          <a:p>
            <a:r>
              <a:rPr lang="en-US" sz="1300" dirty="0">
                <a:latin typeface="+mn-lt"/>
              </a:rPr>
              <a:t>SELECT </a:t>
            </a:r>
            <a:r>
              <a:rPr lang="en-US" sz="1300" dirty="0" err="1">
                <a:latin typeface="+mn-lt"/>
              </a:rPr>
              <a:t>first_name</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first_name</a:t>
            </a:r>
            <a:r>
              <a:rPr lang="en-US" sz="1300" dirty="0">
                <a:latin typeface="+mn-lt"/>
              </a:rPr>
              <a:t> LIKE ’S%’;</a:t>
            </a:r>
          </a:p>
          <a:p>
            <a:endParaRPr lang="en-US" sz="1300" b="1" dirty="0">
              <a:latin typeface="+mn-lt"/>
            </a:endParaRPr>
          </a:p>
          <a:p>
            <a:r>
              <a:rPr lang="en-US" sz="1300" b="1" dirty="0">
                <a:latin typeface="+mn-lt"/>
              </a:rPr>
              <a:t>2. </a:t>
            </a:r>
          </a:p>
          <a:p>
            <a:r>
              <a:rPr lang="en-US" sz="1300" dirty="0">
                <a:latin typeface="+mn-lt"/>
              </a:rPr>
              <a:t>SELECT last_name, </a:t>
            </a:r>
            <a:r>
              <a:rPr lang="en-US" sz="1300" dirty="0" err="1">
                <a:latin typeface="+mn-lt"/>
              </a:rPr>
              <a:t>hire_date</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hire_date</a:t>
            </a:r>
            <a:r>
              <a:rPr lang="en-US" sz="1300" dirty="0">
                <a:latin typeface="+mn-lt"/>
              </a:rPr>
              <a:t> LIKE ’%95’;</a:t>
            </a:r>
            <a:endParaRPr lang="en-US" sz="1300" b="1" dirty="0">
              <a:latin typeface="+mn-lt"/>
            </a:endParaRPr>
          </a:p>
          <a:p>
            <a:endParaRPr lang="en-US" b="0" dirty="0"/>
          </a:p>
          <a:p>
            <a:r>
              <a:rPr lang="en-US" sz="1300" b="1" dirty="0">
                <a:latin typeface="+mn-lt"/>
              </a:rPr>
              <a:t>The ESCAPE Option</a:t>
            </a:r>
          </a:p>
          <a:p>
            <a:r>
              <a:rPr lang="en-US" sz="1300" dirty="0">
                <a:latin typeface="+mn-lt"/>
              </a:rPr>
              <a:t>When you need to have an exact match for the actual </a:t>
            </a:r>
            <a:r>
              <a:rPr lang="en-US" sz="1300" i="1" dirty="0">
                <a:latin typeface="+mn-lt"/>
              </a:rPr>
              <a:t>% and _ characters, use the ESCAPE option.</a:t>
            </a:r>
          </a:p>
          <a:p>
            <a:r>
              <a:rPr lang="en-US" sz="1300" dirty="0">
                <a:latin typeface="+mn-lt"/>
              </a:rPr>
              <a:t>This option specifies what the escape character is. If you want to search for strings that contain ‘SA_’,</a:t>
            </a:r>
          </a:p>
          <a:p>
            <a:r>
              <a:rPr lang="en-US" sz="1300" dirty="0">
                <a:latin typeface="+mn-lt"/>
              </a:rPr>
              <a:t>you can use the following SQL statement:</a:t>
            </a:r>
          </a:p>
          <a:p>
            <a:endParaRPr lang="en-US" sz="1300" dirty="0">
              <a:latin typeface="+mn-lt"/>
            </a:endParaRPr>
          </a:p>
          <a:p>
            <a:r>
              <a:rPr lang="en-US" sz="1300" dirty="0">
                <a:latin typeface="+mn-lt"/>
              </a:rPr>
              <a:t>SELECT </a:t>
            </a:r>
            <a:r>
              <a:rPr lang="en-US" sz="1300" dirty="0" err="1">
                <a:latin typeface="+mn-lt"/>
              </a:rPr>
              <a:t>employee_id</a:t>
            </a:r>
            <a:r>
              <a:rPr lang="en-US" sz="1300" dirty="0">
                <a:latin typeface="+mn-lt"/>
              </a:rPr>
              <a:t>, last_name, </a:t>
            </a:r>
            <a:r>
              <a:rPr lang="en-US" sz="1300" dirty="0" err="1">
                <a:latin typeface="+mn-lt"/>
              </a:rPr>
              <a:t>job_id</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job_id</a:t>
            </a:r>
            <a:r>
              <a:rPr lang="en-US" sz="1300" dirty="0">
                <a:latin typeface="+mn-lt"/>
              </a:rPr>
              <a:t> LIKE ’%SA\_%’ ESCAPE ’\’;</a:t>
            </a:r>
          </a:p>
          <a:p>
            <a:endParaRPr lang="en-US" sz="1300" dirty="0">
              <a:latin typeface="+mn-lt"/>
            </a:endParaRPr>
          </a:p>
          <a:p>
            <a:endParaRPr lang="en-US" sz="1300" dirty="0">
              <a:latin typeface="+mn-lt"/>
            </a:endParaRPr>
          </a:p>
          <a:p>
            <a:r>
              <a:rPr lang="en-US" sz="1300" dirty="0">
                <a:latin typeface="+mn-lt"/>
              </a:rPr>
              <a:t>The ESCAPE option identifies the backslash (\) as the escape character. In the pattern, the escape</a:t>
            </a:r>
          </a:p>
          <a:p>
            <a:r>
              <a:rPr lang="en-US" sz="1300" dirty="0">
                <a:latin typeface="+mn-lt"/>
              </a:rPr>
              <a:t>character precedes the underscore (_). This causes the Oracle Server to interpret the underscore</a:t>
            </a:r>
          </a:p>
          <a:p>
            <a:r>
              <a:rPr lang="en-US" sz="1300" dirty="0">
                <a:latin typeface="+mn-lt"/>
              </a:rPr>
              <a:t>literally</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Example –</a:t>
            </a:r>
          </a:p>
          <a:p>
            <a:endParaRPr lang="en-US" b="1" dirty="0"/>
          </a:p>
          <a:p>
            <a:r>
              <a:rPr lang="en-US" b="1" dirty="0"/>
              <a:t>1.</a:t>
            </a:r>
            <a:endParaRPr lang="en-US" b="0" dirty="0"/>
          </a:p>
          <a:p>
            <a:r>
              <a:rPr lang="en-US" sz="1300" dirty="0">
                <a:latin typeface="+mn-lt"/>
              </a:rPr>
              <a:t>SELECT </a:t>
            </a:r>
            <a:r>
              <a:rPr lang="en-US" sz="1300" dirty="0" err="1">
                <a:latin typeface="+mn-lt"/>
              </a:rPr>
              <a:t>employee_id</a:t>
            </a:r>
            <a:r>
              <a:rPr lang="en-US" sz="1300" dirty="0">
                <a:latin typeface="+mn-lt"/>
              </a:rPr>
              <a:t>, last_name, </a:t>
            </a:r>
            <a:r>
              <a:rPr lang="en-US" sz="1300" dirty="0" err="1">
                <a:latin typeface="+mn-lt"/>
              </a:rPr>
              <a:t>job_id</a:t>
            </a:r>
            <a:r>
              <a:rPr lang="en-US" sz="1300" dirty="0">
                <a:latin typeface="+mn-lt"/>
              </a:rPr>
              <a:t>, salary</a:t>
            </a:r>
          </a:p>
          <a:p>
            <a:r>
              <a:rPr lang="en-US" sz="1300" dirty="0">
                <a:latin typeface="+mn-lt"/>
              </a:rPr>
              <a:t>FROM employees</a:t>
            </a:r>
          </a:p>
          <a:p>
            <a:r>
              <a:rPr lang="en-US" sz="1300" dirty="0">
                <a:latin typeface="+mn-lt"/>
              </a:rPr>
              <a:t>WHERE salary &gt;=10000</a:t>
            </a:r>
          </a:p>
          <a:p>
            <a:r>
              <a:rPr lang="en-US" sz="1300" dirty="0">
                <a:latin typeface="+mn-lt"/>
              </a:rPr>
              <a:t>AND </a:t>
            </a:r>
            <a:r>
              <a:rPr lang="en-US" sz="1300" dirty="0" err="1">
                <a:latin typeface="+mn-lt"/>
              </a:rPr>
              <a:t>job_id</a:t>
            </a:r>
            <a:r>
              <a:rPr lang="en-US" sz="1300" dirty="0">
                <a:latin typeface="+mn-lt"/>
              </a:rPr>
              <a:t> LIKE ’%MAN%’;</a:t>
            </a:r>
            <a:endParaRPr lang="en-US" b="0" dirty="0"/>
          </a:p>
          <a:p>
            <a:endParaRPr lang="en-US" dirty="0"/>
          </a:p>
          <a:p>
            <a:r>
              <a:rPr lang="en-US" b="1" dirty="0"/>
              <a:t>2. </a:t>
            </a:r>
            <a:endParaRPr lang="en-US" b="0" dirty="0"/>
          </a:p>
          <a:p>
            <a:r>
              <a:rPr lang="en-US" sz="1300" dirty="0">
                <a:latin typeface="+mn-lt"/>
              </a:rPr>
              <a:t>SELECT </a:t>
            </a:r>
            <a:r>
              <a:rPr lang="en-US" sz="1300" dirty="0" err="1">
                <a:latin typeface="+mn-lt"/>
              </a:rPr>
              <a:t>employee_id</a:t>
            </a:r>
            <a:r>
              <a:rPr lang="en-US" sz="1300" dirty="0">
                <a:latin typeface="+mn-lt"/>
              </a:rPr>
              <a:t>, last_name, </a:t>
            </a:r>
            <a:r>
              <a:rPr lang="en-US" sz="1300" dirty="0" err="1">
                <a:latin typeface="+mn-lt"/>
              </a:rPr>
              <a:t>job_id</a:t>
            </a:r>
            <a:r>
              <a:rPr lang="en-US" sz="1300" dirty="0">
                <a:latin typeface="+mn-lt"/>
              </a:rPr>
              <a:t>, salary</a:t>
            </a:r>
          </a:p>
          <a:p>
            <a:r>
              <a:rPr lang="en-US" sz="1300" dirty="0">
                <a:latin typeface="+mn-lt"/>
              </a:rPr>
              <a:t>FROM employees</a:t>
            </a:r>
          </a:p>
          <a:p>
            <a:r>
              <a:rPr lang="en-US" sz="1300" dirty="0">
                <a:latin typeface="+mn-lt"/>
              </a:rPr>
              <a:t>WHERE salary &gt;= 10000</a:t>
            </a:r>
          </a:p>
          <a:p>
            <a:r>
              <a:rPr lang="en-US" sz="1300" dirty="0">
                <a:latin typeface="+mn-lt"/>
              </a:rPr>
              <a:t>OR </a:t>
            </a:r>
            <a:r>
              <a:rPr lang="en-US" sz="1300" dirty="0" err="1">
                <a:latin typeface="+mn-lt"/>
              </a:rPr>
              <a:t>job_id</a:t>
            </a:r>
            <a:r>
              <a:rPr lang="en-US" sz="1300" dirty="0">
                <a:latin typeface="+mn-lt"/>
              </a:rPr>
              <a:t> LIKE ’%MAN%’;</a:t>
            </a:r>
          </a:p>
          <a:p>
            <a:endParaRPr lang="en-US" sz="1300" dirty="0">
              <a:latin typeface="+mn-lt"/>
            </a:endParaRPr>
          </a:p>
          <a:p>
            <a:r>
              <a:rPr lang="en-US" sz="1300" b="1" dirty="0">
                <a:latin typeface="+mn-lt"/>
              </a:rPr>
              <a:t>3.</a:t>
            </a:r>
            <a:endParaRPr lang="en-US" sz="1300" dirty="0">
              <a:latin typeface="+mn-lt"/>
            </a:endParaRPr>
          </a:p>
          <a:p>
            <a:r>
              <a:rPr lang="en-US" sz="1300" dirty="0">
                <a:latin typeface="+mn-lt"/>
              </a:rPr>
              <a:t>SELECT last_name, </a:t>
            </a:r>
            <a:r>
              <a:rPr lang="en-US" sz="1300" dirty="0" err="1">
                <a:latin typeface="+mn-lt"/>
              </a:rPr>
              <a:t>job_id</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job_id</a:t>
            </a:r>
            <a:endParaRPr lang="en-US" sz="1300" dirty="0">
              <a:latin typeface="+mn-lt"/>
            </a:endParaRPr>
          </a:p>
          <a:p>
            <a:r>
              <a:rPr lang="en-US" sz="1300" dirty="0">
                <a:latin typeface="+mn-lt"/>
              </a:rPr>
              <a:t>NOT IN (’IT_PROG’, ’ST_CLERK’, ’SA_REP’);</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66612" fontAlgn="auto">
              <a:spcBef>
                <a:spcPts val="0"/>
              </a:spcBef>
              <a:spcAft>
                <a:spcPts val="0"/>
              </a:spcAft>
              <a:defRPr/>
            </a:pPr>
            <a:r>
              <a:rPr lang="en-US" sz="1300" b="1" dirty="0">
                <a:latin typeface="+mn-lt"/>
              </a:rPr>
              <a:t>Example –</a:t>
            </a:r>
          </a:p>
          <a:p>
            <a:endParaRPr lang="en-US" sz="1300" b="1" dirty="0">
              <a:latin typeface="+mn-lt"/>
            </a:endParaRPr>
          </a:p>
          <a:p>
            <a:r>
              <a:rPr lang="en-US" sz="1300" b="1" dirty="0">
                <a:latin typeface="+mn-lt"/>
              </a:rPr>
              <a:t>1. </a:t>
            </a:r>
          </a:p>
          <a:p>
            <a:r>
              <a:rPr lang="en-US" sz="1300" dirty="0">
                <a:latin typeface="+mn-lt"/>
              </a:rPr>
              <a:t>SELECT last_name, </a:t>
            </a:r>
            <a:r>
              <a:rPr lang="en-US" sz="1300" dirty="0" err="1">
                <a:latin typeface="+mn-lt"/>
              </a:rPr>
              <a:t>job_id</a:t>
            </a:r>
            <a:r>
              <a:rPr lang="en-US" sz="1300" dirty="0">
                <a:latin typeface="+mn-lt"/>
              </a:rPr>
              <a:t>, salary</a:t>
            </a:r>
          </a:p>
          <a:p>
            <a:r>
              <a:rPr lang="en-US" sz="1300" dirty="0">
                <a:latin typeface="+mn-lt"/>
              </a:rPr>
              <a:t>FROM employees</a:t>
            </a:r>
          </a:p>
          <a:p>
            <a:r>
              <a:rPr lang="en-US" sz="1300" dirty="0">
                <a:latin typeface="+mn-lt"/>
              </a:rPr>
              <a:t>WHERE </a:t>
            </a:r>
            <a:r>
              <a:rPr lang="en-US" sz="1300" dirty="0" err="1">
                <a:latin typeface="+mn-lt"/>
              </a:rPr>
              <a:t>job_id</a:t>
            </a:r>
            <a:r>
              <a:rPr lang="en-US" sz="1300" dirty="0">
                <a:latin typeface="+mn-lt"/>
              </a:rPr>
              <a:t> = ’SA_REP’</a:t>
            </a:r>
          </a:p>
          <a:p>
            <a:r>
              <a:rPr lang="en-US" sz="1300" dirty="0">
                <a:latin typeface="+mn-lt"/>
              </a:rPr>
              <a:t>OR </a:t>
            </a:r>
            <a:r>
              <a:rPr lang="en-US" sz="1300" dirty="0" err="1">
                <a:latin typeface="+mn-lt"/>
              </a:rPr>
              <a:t>job_id</a:t>
            </a:r>
            <a:r>
              <a:rPr lang="en-US" sz="1300" dirty="0">
                <a:latin typeface="+mn-lt"/>
              </a:rPr>
              <a:t> = ’AD_PRES’</a:t>
            </a:r>
          </a:p>
          <a:p>
            <a:r>
              <a:rPr lang="en-US" sz="1300" dirty="0">
                <a:latin typeface="+mn-lt"/>
              </a:rPr>
              <a:t>AND salary &gt; 15000;</a:t>
            </a:r>
          </a:p>
          <a:p>
            <a:endParaRPr lang="en-US" sz="1300" b="1" dirty="0">
              <a:latin typeface="+mn-lt"/>
            </a:endParaRPr>
          </a:p>
          <a:p>
            <a:endParaRPr lang="en-US" sz="1300" b="1" dirty="0">
              <a:latin typeface="+mn-lt"/>
            </a:endParaRPr>
          </a:p>
          <a:p>
            <a:r>
              <a:rPr lang="en-US" sz="1300" b="1" dirty="0">
                <a:latin typeface="+mn-lt"/>
              </a:rPr>
              <a:t>Override rules of precedence by using parentheses.</a:t>
            </a:r>
          </a:p>
          <a:p>
            <a:r>
              <a:rPr lang="en-US" sz="1300" b="1" dirty="0">
                <a:latin typeface="+mn-lt"/>
              </a:rPr>
              <a:t>2.</a:t>
            </a:r>
          </a:p>
          <a:p>
            <a:endParaRPr lang="en-US" sz="1300" b="1" dirty="0">
              <a:latin typeface="+mn-lt"/>
            </a:endParaRPr>
          </a:p>
          <a:p>
            <a:r>
              <a:rPr lang="en-US" sz="1300" dirty="0">
                <a:latin typeface="+mn-lt"/>
              </a:rPr>
              <a:t>SELECT last_name, </a:t>
            </a:r>
            <a:r>
              <a:rPr lang="en-US" sz="1300" dirty="0" err="1">
                <a:latin typeface="+mn-lt"/>
              </a:rPr>
              <a:t>job_id</a:t>
            </a:r>
            <a:r>
              <a:rPr lang="en-US" sz="1300" dirty="0">
                <a:latin typeface="+mn-lt"/>
              </a:rPr>
              <a:t>, salary</a:t>
            </a:r>
          </a:p>
          <a:p>
            <a:r>
              <a:rPr lang="en-US" sz="1300" dirty="0">
                <a:latin typeface="+mn-lt"/>
              </a:rPr>
              <a:t>FROM employees</a:t>
            </a:r>
          </a:p>
          <a:p>
            <a:r>
              <a:rPr lang="en-US" sz="1300" dirty="0">
                <a:latin typeface="+mn-lt"/>
              </a:rPr>
              <a:t>WHERE (</a:t>
            </a:r>
            <a:r>
              <a:rPr lang="en-US" sz="1300" dirty="0" err="1">
                <a:latin typeface="+mn-lt"/>
              </a:rPr>
              <a:t>job_id</a:t>
            </a:r>
            <a:r>
              <a:rPr lang="en-US" sz="1300" dirty="0">
                <a:latin typeface="+mn-lt"/>
              </a:rPr>
              <a:t> = ’SA_REP’</a:t>
            </a:r>
          </a:p>
          <a:p>
            <a:r>
              <a:rPr lang="en-US" sz="1300" dirty="0">
                <a:latin typeface="+mn-lt"/>
              </a:rPr>
              <a:t>OR </a:t>
            </a:r>
            <a:r>
              <a:rPr lang="en-US" sz="1300" dirty="0" err="1">
                <a:latin typeface="+mn-lt"/>
              </a:rPr>
              <a:t>job_id</a:t>
            </a:r>
            <a:r>
              <a:rPr lang="en-US" sz="1300" dirty="0">
                <a:latin typeface="+mn-lt"/>
              </a:rPr>
              <a:t> = ’AD_PRES’)</a:t>
            </a:r>
          </a:p>
          <a:p>
            <a:r>
              <a:rPr lang="en-US" sz="1300" dirty="0">
                <a:latin typeface="+mn-lt"/>
              </a:rPr>
              <a:t>AND salary &gt; 15000;</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Example –</a:t>
            </a:r>
          </a:p>
          <a:p>
            <a:endParaRPr lang="en-US" b="0" dirty="0"/>
          </a:p>
          <a:p>
            <a:r>
              <a:rPr lang="en-US" b="1" dirty="0"/>
              <a:t>1. Ascending order by default </a:t>
            </a:r>
          </a:p>
          <a:p>
            <a:r>
              <a:rPr lang="en-US" sz="1300" dirty="0">
                <a:latin typeface="+mn-lt"/>
              </a:rPr>
              <a:t>SELECT last_name, </a:t>
            </a:r>
            <a:r>
              <a:rPr lang="en-US" sz="1300" dirty="0" err="1">
                <a:latin typeface="+mn-lt"/>
              </a:rPr>
              <a:t>job_id</a:t>
            </a:r>
            <a:r>
              <a:rPr lang="en-US" sz="1300" dirty="0">
                <a:latin typeface="+mn-lt"/>
              </a:rPr>
              <a:t>, </a:t>
            </a:r>
            <a:r>
              <a:rPr lang="en-US" sz="1300" dirty="0" err="1">
                <a:latin typeface="+mn-lt"/>
              </a:rPr>
              <a:t>department_id</a:t>
            </a:r>
            <a:r>
              <a:rPr lang="en-US" sz="1300" dirty="0">
                <a:latin typeface="+mn-lt"/>
              </a:rPr>
              <a:t>, </a:t>
            </a:r>
            <a:r>
              <a:rPr lang="en-US" sz="1300" dirty="0" err="1">
                <a:latin typeface="+mn-lt"/>
              </a:rPr>
              <a:t>hire_date</a:t>
            </a:r>
            <a:endParaRPr lang="en-US" sz="1300" dirty="0">
              <a:latin typeface="+mn-lt"/>
            </a:endParaRPr>
          </a:p>
          <a:p>
            <a:r>
              <a:rPr lang="en-US" sz="1300" dirty="0">
                <a:latin typeface="+mn-lt"/>
              </a:rPr>
              <a:t>FROM employees</a:t>
            </a:r>
          </a:p>
          <a:p>
            <a:r>
              <a:rPr lang="en-US" sz="1300" dirty="0">
                <a:latin typeface="+mn-lt"/>
              </a:rPr>
              <a:t>ORDER BY </a:t>
            </a:r>
            <a:r>
              <a:rPr lang="en-US" sz="1300" dirty="0" err="1">
                <a:latin typeface="+mn-lt"/>
              </a:rPr>
              <a:t>hire_date</a:t>
            </a:r>
            <a:r>
              <a:rPr lang="en-US" sz="1300" dirty="0">
                <a:latin typeface="+mn-lt"/>
              </a:rPr>
              <a:t> ;</a:t>
            </a:r>
          </a:p>
          <a:p>
            <a:endParaRPr lang="en-US" sz="1300" dirty="0">
              <a:latin typeface="+mn-lt"/>
            </a:endParaRPr>
          </a:p>
          <a:p>
            <a:endParaRPr lang="en-US" sz="1300" dirty="0">
              <a:latin typeface="+mn-lt"/>
            </a:endParaRPr>
          </a:p>
          <a:p>
            <a:r>
              <a:rPr lang="en-US" sz="1300" b="1" dirty="0">
                <a:latin typeface="+mn-lt"/>
              </a:rPr>
              <a:t>2. </a:t>
            </a:r>
          </a:p>
          <a:p>
            <a:r>
              <a:rPr lang="en-US" sz="1300" dirty="0">
                <a:latin typeface="+mn-lt"/>
              </a:rPr>
              <a:t>SELECT last_name, </a:t>
            </a:r>
            <a:r>
              <a:rPr lang="en-US" sz="1300" dirty="0" err="1">
                <a:latin typeface="+mn-lt"/>
              </a:rPr>
              <a:t>job_id</a:t>
            </a:r>
            <a:r>
              <a:rPr lang="en-US" sz="1300" dirty="0">
                <a:latin typeface="+mn-lt"/>
              </a:rPr>
              <a:t>, </a:t>
            </a:r>
            <a:r>
              <a:rPr lang="en-US" sz="1300" dirty="0" err="1">
                <a:latin typeface="+mn-lt"/>
              </a:rPr>
              <a:t>department_id</a:t>
            </a:r>
            <a:r>
              <a:rPr lang="en-US" sz="1300" dirty="0">
                <a:latin typeface="+mn-lt"/>
              </a:rPr>
              <a:t>, </a:t>
            </a:r>
            <a:r>
              <a:rPr lang="en-US" sz="1300" dirty="0" err="1">
                <a:latin typeface="+mn-lt"/>
              </a:rPr>
              <a:t>hire_date</a:t>
            </a:r>
            <a:endParaRPr lang="en-US" sz="1300" dirty="0">
              <a:latin typeface="+mn-lt"/>
            </a:endParaRPr>
          </a:p>
          <a:p>
            <a:r>
              <a:rPr lang="en-US" sz="1300" dirty="0">
                <a:latin typeface="+mn-lt"/>
              </a:rPr>
              <a:t>FROM employees</a:t>
            </a:r>
          </a:p>
          <a:p>
            <a:r>
              <a:rPr lang="en-US" sz="1300" dirty="0">
                <a:latin typeface="+mn-lt"/>
              </a:rPr>
              <a:t>ORDER BY </a:t>
            </a:r>
            <a:r>
              <a:rPr lang="en-US" sz="1300" dirty="0" err="1">
                <a:latin typeface="+mn-lt"/>
              </a:rPr>
              <a:t>hire_date</a:t>
            </a:r>
            <a:r>
              <a:rPr lang="en-US" sz="1300" dirty="0">
                <a:latin typeface="+mn-lt"/>
              </a:rPr>
              <a:t> DESC ;</a:t>
            </a:r>
          </a:p>
          <a:p>
            <a:endParaRPr lang="en-US" sz="1300" dirty="0">
              <a:latin typeface="+mn-lt"/>
            </a:endParaRPr>
          </a:p>
          <a:p>
            <a:r>
              <a:rPr lang="en-US" sz="1300" b="1" dirty="0">
                <a:latin typeface="+mn-lt"/>
              </a:rPr>
              <a:t>3. you can also sort by a column number in the SELECT list. The following</a:t>
            </a:r>
          </a:p>
          <a:p>
            <a:r>
              <a:rPr lang="en-US" sz="1300" b="1" dirty="0">
                <a:latin typeface="+mn-lt"/>
              </a:rPr>
              <a:t>example sorts the output in the descending order by salary:</a:t>
            </a:r>
          </a:p>
          <a:p>
            <a:endParaRPr lang="en-US" sz="1300" dirty="0">
              <a:latin typeface="+mn-lt"/>
            </a:endParaRPr>
          </a:p>
          <a:p>
            <a:r>
              <a:rPr lang="en-US" sz="1300" dirty="0">
                <a:latin typeface="+mn-lt"/>
              </a:rPr>
              <a:t>SELECT last_name, salary</a:t>
            </a:r>
          </a:p>
          <a:p>
            <a:r>
              <a:rPr lang="en-US" sz="1300" dirty="0">
                <a:latin typeface="+mn-lt"/>
              </a:rPr>
              <a:t>FROM employees</a:t>
            </a:r>
          </a:p>
          <a:p>
            <a:r>
              <a:rPr lang="en-US" sz="1300" dirty="0">
                <a:latin typeface="+mn-lt"/>
              </a:rPr>
              <a:t>ORDER BY 2 DESC</a:t>
            </a:r>
          </a:p>
          <a:p>
            <a:endParaRPr lang="en-US" sz="1300" dirty="0">
              <a:latin typeface="+mn-lt"/>
            </a:endParaRPr>
          </a:p>
          <a:p>
            <a:endParaRPr lang="en-US" sz="1300" dirty="0">
              <a:latin typeface="+mn-lt"/>
            </a:endParaRPr>
          </a:p>
          <a:p>
            <a:r>
              <a:rPr lang="en-US" sz="1300" b="1" dirty="0">
                <a:latin typeface="+mn-lt"/>
              </a:rPr>
              <a:t>4. Sorting by Column Alias</a:t>
            </a:r>
          </a:p>
          <a:p>
            <a:r>
              <a:rPr lang="en-US" sz="1300" dirty="0">
                <a:latin typeface="+mn-lt"/>
              </a:rPr>
              <a:t>SELECT </a:t>
            </a:r>
            <a:r>
              <a:rPr lang="en-US" sz="1300" dirty="0" err="1">
                <a:latin typeface="+mn-lt"/>
              </a:rPr>
              <a:t>employee_id</a:t>
            </a:r>
            <a:r>
              <a:rPr lang="en-US" sz="1300" dirty="0">
                <a:latin typeface="+mn-lt"/>
              </a:rPr>
              <a:t>, last_name, salary*12 </a:t>
            </a:r>
            <a:r>
              <a:rPr lang="en-US" sz="1300" dirty="0" err="1">
                <a:latin typeface="+mn-lt"/>
              </a:rPr>
              <a:t>annsal</a:t>
            </a:r>
            <a:endParaRPr lang="en-US" sz="1300" dirty="0">
              <a:latin typeface="+mn-lt"/>
            </a:endParaRPr>
          </a:p>
          <a:p>
            <a:r>
              <a:rPr lang="en-US" sz="1300" dirty="0">
                <a:latin typeface="+mn-lt"/>
              </a:rPr>
              <a:t>FROM employees</a:t>
            </a:r>
          </a:p>
          <a:p>
            <a:r>
              <a:rPr lang="en-US" sz="1300" dirty="0">
                <a:latin typeface="+mn-lt"/>
              </a:rPr>
              <a:t>ORDER BY </a:t>
            </a:r>
            <a:r>
              <a:rPr lang="en-US" sz="1300" dirty="0" err="1">
                <a:latin typeface="+mn-lt"/>
              </a:rPr>
              <a:t>annsal</a:t>
            </a:r>
            <a:r>
              <a:rPr lang="en-US" sz="1300" dirty="0">
                <a:latin typeface="+mn-lt"/>
              </a:rPr>
              <a:t>;</a:t>
            </a:r>
          </a:p>
          <a:p>
            <a:endParaRPr lang="en-US" sz="1300" dirty="0">
              <a:latin typeface="+mn-lt"/>
            </a:endParaRPr>
          </a:p>
          <a:p>
            <a:endParaRPr lang="en-US" sz="1300" dirty="0">
              <a:latin typeface="+mn-lt"/>
            </a:endParaRPr>
          </a:p>
          <a:p>
            <a:r>
              <a:rPr lang="en-US" sz="1300" b="1" dirty="0">
                <a:latin typeface="+mn-lt"/>
              </a:rPr>
              <a:t>5. Sorting by Multiple Columns</a:t>
            </a:r>
          </a:p>
          <a:p>
            <a:r>
              <a:rPr lang="en-US" sz="1300" b="1" dirty="0">
                <a:latin typeface="+mn-lt"/>
              </a:rPr>
              <a:t>-The order of ORDER BY list is the order of sort.</a:t>
            </a:r>
          </a:p>
          <a:p>
            <a:r>
              <a:rPr lang="en-US" sz="1300" b="1" dirty="0">
                <a:latin typeface="+mn-lt"/>
              </a:rPr>
              <a:t>-You can sort by a column that is not in the  SELECT list.</a:t>
            </a:r>
          </a:p>
          <a:p>
            <a:endParaRPr lang="en-US" sz="1300" b="1" dirty="0">
              <a:latin typeface="+mn-lt"/>
            </a:endParaRPr>
          </a:p>
          <a:p>
            <a:r>
              <a:rPr lang="en-US" sz="1300" dirty="0">
                <a:latin typeface="+mn-lt"/>
              </a:rPr>
              <a:t>SELECT last_name, </a:t>
            </a:r>
            <a:r>
              <a:rPr lang="en-US" sz="1300" dirty="0" err="1">
                <a:latin typeface="+mn-lt"/>
              </a:rPr>
              <a:t>department_id</a:t>
            </a:r>
            <a:r>
              <a:rPr lang="en-US" sz="1300" dirty="0">
                <a:latin typeface="+mn-lt"/>
              </a:rPr>
              <a:t>, salary</a:t>
            </a:r>
          </a:p>
          <a:p>
            <a:r>
              <a:rPr lang="en-US" sz="1300" dirty="0">
                <a:latin typeface="+mn-lt"/>
              </a:rPr>
              <a:t>FROM employees</a:t>
            </a:r>
          </a:p>
          <a:p>
            <a:r>
              <a:rPr lang="en-US" sz="1300" dirty="0">
                <a:latin typeface="+mn-lt"/>
              </a:rPr>
              <a:t>ORDER BY </a:t>
            </a:r>
            <a:r>
              <a:rPr lang="en-US" sz="1300" dirty="0" err="1">
                <a:latin typeface="+mn-lt"/>
              </a:rPr>
              <a:t>department_id</a:t>
            </a:r>
            <a:r>
              <a:rPr lang="en-US" sz="1300" dirty="0">
                <a:latin typeface="+mn-lt"/>
              </a:rPr>
              <a:t>, salary DESC;</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 You can explain What is </a:t>
            </a:r>
          </a:p>
          <a:p>
            <a:r>
              <a:rPr lang="en-US" dirty="0">
                <a:latin typeface="Arial" charset="0"/>
              </a:rPr>
              <a:t>	-	Data               -&gt;          row facts/figures</a:t>
            </a:r>
          </a:p>
          <a:p>
            <a:r>
              <a:rPr lang="en-US" dirty="0">
                <a:latin typeface="Arial" charset="0"/>
              </a:rPr>
              <a:t>	-	Data Base	</a:t>
            </a:r>
            <a:r>
              <a:rPr lang="en-US" baseline="0" dirty="0">
                <a:latin typeface="Arial" charset="0"/>
              </a:rPr>
              <a:t>   </a:t>
            </a:r>
            <a:r>
              <a:rPr lang="en-US" dirty="0">
                <a:latin typeface="Arial" charset="0"/>
              </a:rPr>
              <a:t>-&gt;</a:t>
            </a:r>
            <a:r>
              <a:rPr lang="en-US" baseline="0" dirty="0">
                <a:latin typeface="Arial" charset="0"/>
              </a:rPr>
              <a:t>         </a:t>
            </a:r>
            <a:r>
              <a:rPr lang="en-US" dirty="0">
                <a:latin typeface="Arial" charset="0"/>
              </a:rPr>
              <a:t>organized collection of data</a:t>
            </a:r>
          </a:p>
          <a:p>
            <a:r>
              <a:rPr lang="en-US" dirty="0">
                <a:latin typeface="Arial" charset="0"/>
              </a:rPr>
              <a:t>	-	DB- Management -&gt;      Add, Update, Delete, Retrieve data</a:t>
            </a:r>
          </a:p>
          <a:p>
            <a:r>
              <a:rPr lang="en-US" dirty="0">
                <a:latin typeface="Arial" charset="0"/>
              </a:rPr>
              <a:t>	-	DBM – System</a:t>
            </a:r>
            <a:r>
              <a:rPr lang="en-US" baseline="0" dirty="0">
                <a:latin typeface="Arial" charset="0"/>
              </a:rPr>
              <a:t>     </a:t>
            </a:r>
            <a:r>
              <a:rPr lang="en-US" dirty="0">
                <a:latin typeface="Arial" charset="0"/>
              </a:rPr>
              <a:t>-&gt;</a:t>
            </a:r>
            <a:r>
              <a:rPr lang="en-US" baseline="0" dirty="0">
                <a:latin typeface="Arial" charset="0"/>
              </a:rPr>
              <a:t>      </a:t>
            </a:r>
            <a:r>
              <a:rPr lang="en-US" dirty="0">
                <a:latin typeface="Arial" charset="0"/>
              </a:rPr>
              <a:t>Software which facilitates DBM</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Single-Row Functions</a:t>
            </a:r>
          </a:p>
          <a:p>
            <a:r>
              <a:rPr lang="en-US" sz="1300" dirty="0">
                <a:latin typeface="+mn-lt"/>
              </a:rPr>
              <a:t>These functions operate on single rows only and return one result per row. There are different types of</a:t>
            </a:r>
          </a:p>
          <a:p>
            <a:r>
              <a:rPr lang="en-US" sz="1300" dirty="0">
                <a:latin typeface="+mn-lt"/>
              </a:rPr>
              <a:t>single-row functions</a:t>
            </a:r>
          </a:p>
          <a:p>
            <a:pPr>
              <a:buFont typeface="Arial" pitchFamily="34" charset="0"/>
              <a:buChar char="•"/>
            </a:pPr>
            <a:r>
              <a:rPr lang="en-US" sz="1300" dirty="0">
                <a:latin typeface="+mn-lt"/>
              </a:rPr>
              <a:t> Character</a:t>
            </a:r>
          </a:p>
          <a:p>
            <a:r>
              <a:rPr lang="en-US" sz="1300" dirty="0">
                <a:latin typeface="+mn-lt"/>
              </a:rPr>
              <a:t>• Number</a:t>
            </a:r>
          </a:p>
          <a:p>
            <a:r>
              <a:rPr lang="en-US" sz="1300" dirty="0">
                <a:latin typeface="+mn-lt"/>
              </a:rPr>
              <a:t>• Date</a:t>
            </a:r>
          </a:p>
          <a:p>
            <a:r>
              <a:rPr lang="en-US" sz="1300" dirty="0">
                <a:latin typeface="+mn-lt"/>
              </a:rPr>
              <a:t>• Conversion</a:t>
            </a:r>
          </a:p>
          <a:p>
            <a:endParaRPr lang="en-US" sz="1300" dirty="0">
              <a:latin typeface="+mn-lt"/>
            </a:endParaRPr>
          </a:p>
          <a:p>
            <a:r>
              <a:rPr lang="en-US" sz="1300" b="1" dirty="0">
                <a:latin typeface="+mn-lt"/>
              </a:rPr>
              <a:t>Multiple-Row Functions</a:t>
            </a:r>
          </a:p>
          <a:p>
            <a:r>
              <a:rPr lang="en-US" sz="1300" dirty="0">
                <a:latin typeface="+mn-lt"/>
              </a:rPr>
              <a:t>Functions can manipulate groups of rows to give one result per group of rows. These functions are</a:t>
            </a:r>
          </a:p>
          <a:p>
            <a:r>
              <a:rPr lang="en-US" sz="1300" dirty="0">
                <a:latin typeface="+mn-lt"/>
              </a:rPr>
              <a:t>known as group functions</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latin typeface="+mn-lt"/>
              </a:rPr>
              <a:t>An argument can be one of the following:</a:t>
            </a:r>
          </a:p>
          <a:p>
            <a:r>
              <a:rPr lang="en-US" sz="1300" dirty="0">
                <a:latin typeface="+mn-lt"/>
              </a:rPr>
              <a:t>• User-supplied constant</a:t>
            </a:r>
          </a:p>
          <a:p>
            <a:r>
              <a:rPr lang="en-US" sz="1300" dirty="0">
                <a:latin typeface="+mn-lt"/>
              </a:rPr>
              <a:t>• Variable value</a:t>
            </a:r>
          </a:p>
          <a:p>
            <a:r>
              <a:rPr lang="en-US" sz="1300" dirty="0">
                <a:latin typeface="+mn-lt"/>
              </a:rPr>
              <a:t>• Column name</a:t>
            </a:r>
          </a:p>
          <a:p>
            <a:r>
              <a:rPr lang="en-US" sz="1300" dirty="0">
                <a:latin typeface="+mn-lt"/>
              </a:rPr>
              <a:t>• Expression</a:t>
            </a:r>
          </a:p>
          <a:p>
            <a:endParaRPr lang="en-US" sz="1300" dirty="0">
              <a:latin typeface="+mn-lt"/>
            </a:endParaRPr>
          </a:p>
          <a:p>
            <a:r>
              <a:rPr lang="en-US" sz="1300" b="1" dirty="0">
                <a:latin typeface="+mn-lt"/>
              </a:rPr>
              <a:t>Features of single-row </a:t>
            </a:r>
            <a:r>
              <a:rPr lang="en-US" sz="1300" dirty="0">
                <a:latin typeface="+mn-lt"/>
              </a:rPr>
              <a:t>functions include:</a:t>
            </a:r>
          </a:p>
          <a:p>
            <a:endParaRPr lang="en-US" sz="1300" dirty="0">
              <a:latin typeface="+mn-lt"/>
            </a:endParaRPr>
          </a:p>
          <a:p>
            <a:r>
              <a:rPr lang="en-US" sz="1300" dirty="0">
                <a:latin typeface="+mn-lt"/>
              </a:rPr>
              <a:t>• Possibly returning a data value of a different type than that referenced</a:t>
            </a:r>
          </a:p>
          <a:p>
            <a:r>
              <a:rPr lang="en-US" sz="1300" dirty="0">
                <a:latin typeface="+mn-lt"/>
              </a:rPr>
              <a:t>• Possibly expecting one or more arguments</a:t>
            </a:r>
          </a:p>
          <a:p>
            <a:r>
              <a:rPr lang="en-US" sz="1300" dirty="0">
                <a:latin typeface="+mn-lt"/>
              </a:rPr>
              <a:t>• Can be used in SELECT, WHERE, and ORDER BY clauses; can be nested</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60</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a:latin typeface="+mn-lt"/>
              </a:rPr>
              <a:t>DUAL is a dummy table you can use to view results</a:t>
            </a:r>
          </a:p>
          <a:p>
            <a:r>
              <a:rPr lang="en-US" sz="1300" b="1" dirty="0">
                <a:latin typeface="+mn-lt"/>
              </a:rPr>
              <a:t>from functions and calculations.</a:t>
            </a:r>
          </a:p>
          <a:p>
            <a:endParaRPr lang="en-US" sz="1300" b="1" dirty="0">
              <a:latin typeface="+mn-lt"/>
            </a:endParaRPr>
          </a:p>
          <a:p>
            <a:r>
              <a:rPr lang="en-US" sz="1300" b="1" dirty="0">
                <a:latin typeface="+mn-lt"/>
              </a:rPr>
              <a:t>Example –</a:t>
            </a:r>
          </a:p>
          <a:p>
            <a:endParaRPr lang="en-US" sz="1300" b="1" dirty="0">
              <a:latin typeface="+mn-lt"/>
            </a:endParaRPr>
          </a:p>
          <a:p>
            <a:r>
              <a:rPr lang="en-US" sz="1300" dirty="0">
                <a:latin typeface="+mn-lt"/>
              </a:rPr>
              <a:t>1 ) </a:t>
            </a:r>
          </a:p>
          <a:p>
            <a:r>
              <a:rPr lang="en-US" sz="1300" dirty="0">
                <a:latin typeface="+mn-lt"/>
              </a:rPr>
              <a:t>SELECT ROUND(45.923,2), ROUND(45.923,0),</a:t>
            </a:r>
          </a:p>
          <a:p>
            <a:r>
              <a:rPr lang="en-US" sz="1300" dirty="0">
                <a:latin typeface="+mn-lt"/>
              </a:rPr>
              <a:t>ROUND(45.923,-1)</a:t>
            </a:r>
          </a:p>
          <a:p>
            <a:r>
              <a:rPr lang="en-US" sz="1300" dirty="0">
                <a:latin typeface="+mn-lt"/>
              </a:rPr>
              <a:t>FROM DUAL;</a:t>
            </a:r>
          </a:p>
          <a:p>
            <a:endParaRPr lang="en-US" sz="1300" dirty="0">
              <a:latin typeface="+mn-lt"/>
            </a:endParaRPr>
          </a:p>
          <a:p>
            <a:r>
              <a:rPr lang="en-US" sz="1300" dirty="0">
                <a:latin typeface="+mn-lt"/>
              </a:rPr>
              <a:t>2) </a:t>
            </a:r>
          </a:p>
          <a:p>
            <a:r>
              <a:rPr lang="en-US" sz="1300" dirty="0">
                <a:latin typeface="+mn-lt"/>
              </a:rPr>
              <a:t>SELECT TRUNC(45.923,2), TRUNC(45.923),</a:t>
            </a:r>
          </a:p>
          <a:p>
            <a:r>
              <a:rPr lang="en-US" sz="1300" dirty="0">
                <a:latin typeface="+mn-lt"/>
              </a:rPr>
              <a:t>TRUNC(45.923,-2)</a:t>
            </a:r>
          </a:p>
          <a:p>
            <a:r>
              <a:rPr lang="en-US" sz="1300" dirty="0">
                <a:latin typeface="+mn-lt"/>
              </a:rPr>
              <a:t>FROM DUAL;</a:t>
            </a:r>
          </a:p>
          <a:p>
            <a:endParaRPr lang="en-US" sz="1300" dirty="0">
              <a:latin typeface="+mn-lt"/>
            </a:endParaRPr>
          </a:p>
          <a:p>
            <a:r>
              <a:rPr lang="en-US" sz="1300" dirty="0">
                <a:latin typeface="+mn-lt"/>
              </a:rPr>
              <a:t>3)</a:t>
            </a:r>
          </a:p>
          <a:p>
            <a:r>
              <a:rPr lang="en-US" sz="1300" dirty="0">
                <a:latin typeface="+mn-lt"/>
              </a:rPr>
              <a:t>SELECT last_name, salary, MOD(salary, 5000)</a:t>
            </a:r>
          </a:p>
          <a:p>
            <a:r>
              <a:rPr lang="en-US" sz="1300" dirty="0">
                <a:latin typeface="+mn-lt"/>
              </a:rPr>
              <a:t>FROM employees</a:t>
            </a:r>
          </a:p>
          <a:p>
            <a:r>
              <a:rPr lang="en-US" sz="1300" dirty="0">
                <a:latin typeface="+mn-lt"/>
              </a:rPr>
              <a:t>WHERE </a:t>
            </a:r>
            <a:r>
              <a:rPr lang="en-US" sz="1300" dirty="0" err="1">
                <a:latin typeface="+mn-lt"/>
              </a:rPr>
              <a:t>job_id</a:t>
            </a:r>
            <a:r>
              <a:rPr lang="en-US" sz="1300" dirty="0">
                <a:latin typeface="+mn-lt"/>
              </a:rPr>
              <a:t> = ’SA_REP’;</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Example </a:t>
            </a:r>
          </a:p>
          <a:p>
            <a:endParaRPr lang="en-US" sz="1300" b="1" dirty="0">
              <a:latin typeface="+mn-lt"/>
            </a:endParaRPr>
          </a:p>
          <a:p>
            <a:r>
              <a:rPr lang="en-US" sz="1300" dirty="0">
                <a:latin typeface="+mn-lt"/>
              </a:rPr>
              <a:t>1)</a:t>
            </a:r>
          </a:p>
          <a:p>
            <a:r>
              <a:rPr lang="en-US" sz="1300" dirty="0">
                <a:latin typeface="+mn-lt"/>
              </a:rPr>
              <a:t>SELECT  </a:t>
            </a:r>
            <a:r>
              <a:rPr lang="en-US" sz="1300" dirty="0" err="1">
                <a:latin typeface="+mn-lt"/>
              </a:rPr>
              <a:t>ename</a:t>
            </a:r>
            <a:r>
              <a:rPr lang="en-US" sz="1300" dirty="0">
                <a:latin typeface="+mn-lt"/>
              </a:rPr>
              <a:t>, job, </a:t>
            </a:r>
            <a:r>
              <a:rPr lang="en-US" sz="1300" dirty="0" err="1">
                <a:latin typeface="+mn-lt"/>
              </a:rPr>
              <a:t>sal</a:t>
            </a:r>
            <a:r>
              <a:rPr lang="en-US" sz="1300" dirty="0">
                <a:latin typeface="+mn-lt"/>
              </a:rPr>
              <a:t>,</a:t>
            </a:r>
          </a:p>
          <a:p>
            <a:r>
              <a:rPr lang="en-US" sz="1300" dirty="0">
                <a:latin typeface="+mn-lt"/>
              </a:rPr>
              <a:t>CASE job  WHEN ‘MANAGER’ THEN 1.10*</a:t>
            </a:r>
            <a:r>
              <a:rPr lang="en-US" sz="1300" dirty="0" err="1">
                <a:latin typeface="+mn-lt"/>
              </a:rPr>
              <a:t>sal</a:t>
            </a:r>
            <a:endParaRPr lang="en-US" sz="1300" dirty="0">
              <a:latin typeface="+mn-lt"/>
            </a:endParaRPr>
          </a:p>
          <a:p>
            <a:r>
              <a:rPr lang="en-US" sz="1300" dirty="0">
                <a:latin typeface="+mn-lt"/>
              </a:rPr>
              <a:t>WHEN ’CLERK’ THEN 1.15*</a:t>
            </a:r>
            <a:r>
              <a:rPr lang="en-US" sz="1300" dirty="0" err="1">
                <a:latin typeface="+mn-lt"/>
              </a:rPr>
              <a:t>sal</a:t>
            </a:r>
            <a:endParaRPr lang="en-US" sz="1300" dirty="0">
              <a:latin typeface="+mn-lt"/>
            </a:endParaRPr>
          </a:p>
          <a:p>
            <a:r>
              <a:rPr lang="en-US" sz="1300" dirty="0">
                <a:latin typeface="+mn-lt"/>
              </a:rPr>
              <a:t>WHEN ’ADMIN’ THEN 1.20*</a:t>
            </a:r>
            <a:r>
              <a:rPr lang="en-US" sz="1300" dirty="0" err="1">
                <a:latin typeface="+mn-lt"/>
              </a:rPr>
              <a:t>sal</a:t>
            </a:r>
            <a:endParaRPr lang="en-US" sz="1300" dirty="0">
              <a:latin typeface="+mn-lt"/>
            </a:endParaRPr>
          </a:p>
          <a:p>
            <a:r>
              <a:rPr lang="en-US" sz="1300" dirty="0">
                <a:latin typeface="+mn-lt"/>
              </a:rPr>
              <a:t>ELSE </a:t>
            </a:r>
            <a:r>
              <a:rPr lang="en-US" sz="1300" dirty="0" err="1">
                <a:latin typeface="+mn-lt"/>
              </a:rPr>
              <a:t>sal</a:t>
            </a:r>
            <a:r>
              <a:rPr lang="en-US" sz="1300" dirty="0">
                <a:latin typeface="+mn-lt"/>
              </a:rPr>
              <a:t> END "REVISED_SALARY"</a:t>
            </a:r>
          </a:p>
          <a:p>
            <a:r>
              <a:rPr lang="en-US" sz="1300" dirty="0">
                <a:latin typeface="+mn-lt"/>
              </a:rPr>
              <a:t>FROM </a:t>
            </a:r>
            <a:r>
              <a:rPr lang="en-US" sz="1300" dirty="0" err="1">
                <a:latin typeface="+mn-lt"/>
              </a:rPr>
              <a:t>emp</a:t>
            </a:r>
            <a:r>
              <a:rPr lang="en-US" sz="1300" dirty="0">
                <a:latin typeface="+mn-lt"/>
              </a:rPr>
              <a:t>;</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a:latin typeface="+mn-lt"/>
              </a:rPr>
              <a:t>Database Objects</a:t>
            </a:r>
          </a:p>
          <a:p>
            <a:r>
              <a:rPr lang="en-US" sz="1300" dirty="0">
                <a:latin typeface="+mn-lt"/>
              </a:rPr>
              <a:t>An Oracle database can contain multiple data structures. Each structure should be outlined in the database</a:t>
            </a:r>
          </a:p>
          <a:p>
            <a:r>
              <a:rPr lang="en-US" sz="1300" dirty="0">
                <a:latin typeface="+mn-lt"/>
              </a:rPr>
              <a:t>design so that it can be created during the build stage of database development.</a:t>
            </a:r>
          </a:p>
          <a:p>
            <a:r>
              <a:rPr lang="en-US" sz="1300" dirty="0">
                <a:latin typeface="+mn-lt"/>
              </a:rPr>
              <a:t>• Table: Stores data</a:t>
            </a:r>
          </a:p>
          <a:p>
            <a:r>
              <a:rPr lang="en-US" sz="1300" dirty="0">
                <a:latin typeface="+mn-lt"/>
              </a:rPr>
              <a:t>• View: Subset of data from one or more tables</a:t>
            </a:r>
          </a:p>
          <a:p>
            <a:r>
              <a:rPr lang="en-US" sz="1300" dirty="0">
                <a:latin typeface="+mn-lt"/>
              </a:rPr>
              <a:t>• Sequence: Numeric value generator</a:t>
            </a:r>
          </a:p>
          <a:p>
            <a:r>
              <a:rPr lang="en-US" sz="1300" dirty="0">
                <a:latin typeface="+mn-lt"/>
              </a:rPr>
              <a:t>• Index: Improves the performance of some queries</a:t>
            </a:r>
          </a:p>
          <a:p>
            <a:r>
              <a:rPr lang="en-US" sz="1300" dirty="0">
                <a:latin typeface="+mn-lt"/>
              </a:rPr>
              <a:t>• Synonym: Gives alternative names to objects</a:t>
            </a:r>
          </a:p>
          <a:p>
            <a:endParaRPr lang="en-US" sz="1300" dirty="0">
              <a:latin typeface="+mn-lt"/>
            </a:endParaRPr>
          </a:p>
          <a:p>
            <a:endParaRPr lang="en-US" sz="1300" dirty="0">
              <a:latin typeface="+mn-lt"/>
            </a:endParaRPr>
          </a:p>
          <a:p>
            <a:r>
              <a:rPr lang="en-US" sz="1300" b="1" dirty="0">
                <a:latin typeface="+mn-lt"/>
              </a:rPr>
              <a:t>Oracle9</a:t>
            </a:r>
            <a:r>
              <a:rPr lang="en-US" sz="1300" b="1" i="1" dirty="0">
                <a:latin typeface="+mn-lt"/>
              </a:rPr>
              <a:t>i Table Structures</a:t>
            </a:r>
          </a:p>
          <a:p>
            <a:r>
              <a:rPr lang="en-US" sz="1300" dirty="0">
                <a:latin typeface="+mn-lt"/>
              </a:rPr>
              <a:t>• Tables can be created at any time, even while users are using the database.</a:t>
            </a:r>
          </a:p>
          <a:p>
            <a:r>
              <a:rPr lang="en-US" sz="1300" dirty="0">
                <a:latin typeface="+mn-lt"/>
              </a:rPr>
              <a:t>• You do not need to specify the size of any table. The size is ultimately defined by the amount of</a:t>
            </a:r>
          </a:p>
          <a:p>
            <a:r>
              <a:rPr lang="en-US" sz="1300" dirty="0">
                <a:latin typeface="+mn-lt"/>
              </a:rPr>
              <a:t>space allocated to the database as a whole. It is important, however, to estimate how much space a</a:t>
            </a:r>
          </a:p>
          <a:p>
            <a:r>
              <a:rPr lang="en-US" sz="1300" dirty="0">
                <a:latin typeface="+mn-lt"/>
              </a:rPr>
              <a:t>table will use over time.</a:t>
            </a:r>
          </a:p>
          <a:p>
            <a:r>
              <a:rPr lang="en-US" sz="1300" dirty="0">
                <a:latin typeface="+mn-lt"/>
              </a:rPr>
              <a:t>• Table structure can be modified online.</a:t>
            </a:r>
          </a:p>
          <a:p>
            <a:pPr>
              <a:buFont typeface="Arial" pitchFamily="34" charset="0"/>
              <a:buChar char="•"/>
            </a:pPr>
            <a:r>
              <a:rPr lang="en-US" sz="1300" dirty="0">
                <a:latin typeface="+mn-lt"/>
              </a:rPr>
              <a:t> Tables can have up to 1,000 columns.</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a:solidFill>
                  <a:srgbClr val="002060"/>
                </a:solidFill>
              </a:rPr>
              <a:t>Naming Rules for creating tables</a:t>
            </a:r>
            <a:br>
              <a:rPr lang="en-US" sz="1300" b="1" dirty="0">
                <a:solidFill>
                  <a:srgbClr val="002060"/>
                </a:solidFill>
              </a:rPr>
            </a:br>
            <a:r>
              <a:rPr lang="en-US" sz="1300" dirty="0"/>
              <a:t>Table names and column names:</a:t>
            </a:r>
          </a:p>
          <a:p>
            <a:r>
              <a:rPr lang="en-US" sz="1300" dirty="0"/>
              <a:t>• Must begin with a letter</a:t>
            </a:r>
          </a:p>
          <a:p>
            <a:r>
              <a:rPr lang="en-US" sz="1300" dirty="0"/>
              <a:t>• Must be 1–30 characters long</a:t>
            </a:r>
          </a:p>
          <a:p>
            <a:r>
              <a:rPr lang="en-US" sz="1300" dirty="0"/>
              <a:t>• Must contain only A–Z, a–z, 0–9, _, $, and #</a:t>
            </a:r>
          </a:p>
          <a:p>
            <a:r>
              <a:rPr lang="en-US" sz="1300" dirty="0"/>
              <a:t>• Must not duplicate the name of another object  owned by the same user</a:t>
            </a:r>
          </a:p>
          <a:p>
            <a:r>
              <a:rPr lang="en-US" sz="1300" dirty="0"/>
              <a:t>• Must not be an Oracle server reserved word</a:t>
            </a:r>
          </a:p>
          <a:p>
            <a:endParaRPr lang="en-US" b="0" dirty="0"/>
          </a:p>
          <a:p>
            <a:r>
              <a:rPr lang="en-US" sz="1300" dirty="0">
                <a:latin typeface="+mn-lt"/>
              </a:rPr>
              <a:t>To create a table, a user must have the CREATE TABLE privilege and a storage area in which to</a:t>
            </a:r>
          </a:p>
          <a:p>
            <a:r>
              <a:rPr lang="en-US" sz="1300" dirty="0">
                <a:latin typeface="+mn-lt"/>
              </a:rPr>
              <a:t>create objects. The database administrator uses data control language (DCL) statements, which are</a:t>
            </a:r>
          </a:p>
          <a:p>
            <a:r>
              <a:rPr lang="en-US" sz="1300" dirty="0">
                <a:latin typeface="+mn-lt"/>
              </a:rPr>
              <a:t>covered in a later lesson, to grant privileges to users.</a:t>
            </a:r>
          </a:p>
          <a:p>
            <a:r>
              <a:rPr lang="en-US" sz="1300" b="1" dirty="0">
                <a:latin typeface="+mn-lt"/>
              </a:rPr>
              <a:t>In the syntax:</a:t>
            </a:r>
          </a:p>
          <a:p>
            <a:r>
              <a:rPr lang="en-US" sz="1300" i="1" dirty="0">
                <a:latin typeface="+mn-lt"/>
              </a:rPr>
              <a:t>schema                         is the same as the owner’s name</a:t>
            </a:r>
          </a:p>
          <a:p>
            <a:r>
              <a:rPr lang="en-US" sz="1300" i="1" dirty="0">
                <a:latin typeface="+mn-lt"/>
              </a:rPr>
              <a:t>table                             is the name of the table</a:t>
            </a:r>
          </a:p>
          <a:p>
            <a:r>
              <a:rPr lang="en-US" sz="1300" dirty="0">
                <a:latin typeface="+mn-lt"/>
              </a:rPr>
              <a:t>DEFAULT                      </a:t>
            </a:r>
            <a:r>
              <a:rPr lang="en-US" sz="1300" i="1" dirty="0">
                <a:latin typeface="+mn-lt"/>
              </a:rPr>
              <a:t>expr specifies a default value if a value is omitted in the INSERT</a:t>
            </a:r>
            <a:endParaRPr lang="en-US" sz="1300" dirty="0">
              <a:latin typeface="+mn-lt"/>
            </a:endParaRPr>
          </a:p>
          <a:p>
            <a:r>
              <a:rPr lang="en-US" sz="1300" i="1" dirty="0">
                <a:latin typeface="+mn-lt"/>
              </a:rPr>
              <a:t>column                         is the name of the column</a:t>
            </a:r>
          </a:p>
          <a:p>
            <a:r>
              <a:rPr lang="en-US" sz="1300" i="1" dirty="0" err="1">
                <a:latin typeface="+mn-lt"/>
              </a:rPr>
              <a:t>datatype</a:t>
            </a:r>
            <a:r>
              <a:rPr lang="en-US" sz="1300" i="1" dirty="0">
                <a:latin typeface="+mn-lt"/>
              </a:rPr>
              <a:t>                       is the column’s data type and length</a:t>
            </a:r>
          </a:p>
          <a:p>
            <a:endParaRPr lang="en-US" sz="1300" i="1" dirty="0">
              <a:latin typeface="+mn-lt"/>
            </a:endParaRPr>
          </a:p>
          <a:p>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latin typeface="+mn-lt"/>
              </a:rPr>
              <a:t>If a table does not belong to the user, the owner’s name must be prefixed to the table. For example, if</a:t>
            </a:r>
          </a:p>
          <a:p>
            <a:r>
              <a:rPr lang="en-US" sz="1300" dirty="0">
                <a:latin typeface="+mn-lt"/>
              </a:rPr>
              <a:t>there is a schema named USER_B, and USER_B has an EMPLOYEES table, then specify the following to</a:t>
            </a:r>
          </a:p>
          <a:p>
            <a:r>
              <a:rPr lang="en-US" sz="1300" dirty="0">
                <a:latin typeface="+mn-lt"/>
              </a:rPr>
              <a:t>retrieve data from that table:</a:t>
            </a:r>
          </a:p>
          <a:p>
            <a:endParaRPr lang="en-US" sz="1300" dirty="0">
              <a:latin typeface="+mn-lt"/>
            </a:endParaRPr>
          </a:p>
          <a:p>
            <a:r>
              <a:rPr lang="en-US" sz="1300" dirty="0">
                <a:latin typeface="+mn-lt"/>
              </a:rPr>
              <a:t>SELECT * FROM </a:t>
            </a:r>
            <a:r>
              <a:rPr lang="en-US" sz="1300" dirty="0" err="1">
                <a:latin typeface="+mn-lt"/>
              </a:rPr>
              <a:t>user_b.employees</a:t>
            </a:r>
            <a:r>
              <a:rPr lang="en-US" sz="1300" dirty="0">
                <a:latin typeface="+mn-lt"/>
              </a:rPr>
              <a:t>;</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nSpc>
                <a:spcPct val="90000"/>
              </a:lnSpc>
            </a:pPr>
            <a:r>
              <a:rPr lang="en-US" sz="1300" b="1" dirty="0"/>
              <a:t>Explanation of above points :</a:t>
            </a:r>
          </a:p>
          <a:p>
            <a:pPr>
              <a:lnSpc>
                <a:spcPct val="90000"/>
              </a:lnSpc>
            </a:pPr>
            <a:endParaRPr lang="en-US" sz="1300" b="1" dirty="0"/>
          </a:p>
          <a:p>
            <a:pPr>
              <a:lnSpc>
                <a:spcPct val="90000"/>
              </a:lnSpc>
            </a:pPr>
            <a:r>
              <a:rPr lang="en-US" sz="1300" b="1" dirty="0"/>
              <a:t>Data Concurrency</a:t>
            </a:r>
          </a:p>
          <a:p>
            <a:pPr>
              <a:lnSpc>
                <a:spcPct val="90000"/>
              </a:lnSpc>
            </a:pPr>
            <a:r>
              <a:rPr lang="en-US" sz="1300" dirty="0"/>
              <a:t>Databases allow multiple users to access the same database simultaneously.</a:t>
            </a:r>
          </a:p>
          <a:p>
            <a:pPr>
              <a:lnSpc>
                <a:spcPct val="90000"/>
              </a:lnSpc>
            </a:pPr>
            <a:endParaRPr lang="en-US" sz="1300" b="1" dirty="0"/>
          </a:p>
          <a:p>
            <a:pPr>
              <a:lnSpc>
                <a:spcPct val="90000"/>
              </a:lnSpc>
            </a:pPr>
            <a:r>
              <a:rPr lang="en-US" sz="1300" b="1" dirty="0"/>
              <a:t>Data Redundancy</a:t>
            </a:r>
          </a:p>
          <a:p>
            <a:pPr>
              <a:lnSpc>
                <a:spcPct val="90000"/>
              </a:lnSpc>
            </a:pPr>
            <a:r>
              <a:rPr lang="en-US" sz="1300" dirty="0"/>
              <a:t>A properly set-up database minimizes data redundancy. It will avoid data repetition in the databases.</a:t>
            </a:r>
          </a:p>
          <a:p>
            <a:pPr>
              <a:lnSpc>
                <a:spcPct val="90000"/>
              </a:lnSpc>
            </a:pPr>
            <a:endParaRPr lang="en-US" sz="1300" dirty="0"/>
          </a:p>
          <a:p>
            <a:pPr>
              <a:lnSpc>
                <a:spcPct val="90000"/>
              </a:lnSpc>
            </a:pPr>
            <a:r>
              <a:rPr lang="en-US" sz="1300" b="1" dirty="0"/>
              <a:t>Data Validity</a:t>
            </a:r>
          </a:p>
          <a:p>
            <a:pPr>
              <a:lnSpc>
                <a:spcPct val="90000"/>
              </a:lnSpc>
            </a:pPr>
            <a:r>
              <a:rPr lang="en-US" sz="1300" dirty="0"/>
              <a:t>Databases allow you to set up rules that ensure that data remains consistent when add or modify data. </a:t>
            </a:r>
          </a:p>
          <a:p>
            <a:pPr>
              <a:lnSpc>
                <a:spcPct val="90000"/>
              </a:lnSpc>
            </a:pPr>
            <a:r>
              <a:rPr lang="en-US" sz="1300" b="1" dirty="0"/>
              <a:t>Data Sharing</a:t>
            </a:r>
          </a:p>
          <a:p>
            <a:pPr>
              <a:lnSpc>
                <a:spcPct val="90000"/>
              </a:lnSpc>
            </a:pPr>
            <a:r>
              <a:rPr lang="en-US" sz="1300" dirty="0"/>
              <a:t>Sharing data is also much easier using a database. You can share data among a number of users on the same computer or among users on different computers linked via a network or the Internet. Databases also allow more than one person to access the database at the same time and change the data stored; the database management system handles simultaneous changes. </a:t>
            </a:r>
          </a:p>
          <a:p>
            <a:pPr>
              <a:lnSpc>
                <a:spcPct val="90000"/>
              </a:lnSpc>
            </a:pPr>
            <a:endParaRPr lang="en-US" sz="1300" dirty="0"/>
          </a:p>
          <a:p>
            <a:pPr>
              <a:lnSpc>
                <a:spcPct val="90000"/>
              </a:lnSpc>
            </a:pPr>
            <a:r>
              <a:rPr lang="en-US" sz="1300" b="1" dirty="0"/>
              <a:t>Data Security</a:t>
            </a:r>
          </a:p>
          <a:p>
            <a:pPr>
              <a:lnSpc>
                <a:spcPct val="90000"/>
              </a:lnSpc>
            </a:pPr>
            <a:r>
              <a:rPr lang="en-US" sz="1300" dirty="0"/>
              <a:t>One final advantage of databases is security. Most database management systems allow you to create users in order to indicate various levels of security. Before someone accesses the database, he or she must log on as a specific user. Each user has various rights and limits. Someone who maintains the database has full ability to edit data, modify the database’s structure, add and delete users, and so on. Other users may only have the ability to view data but not change it, or you may even want to limit what data they can view. Many database management systems provide a granular level of security, that is, they are very specific as to what a user can do. </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DATA TYPE with</a:t>
            </a:r>
            <a:r>
              <a:rPr lang="en-US" baseline="0" dirty="0"/>
              <a:t> SIZE:</a:t>
            </a:r>
          </a:p>
          <a:p>
            <a:endParaRPr lang="en-US" i="0" baseline="0" dirty="0"/>
          </a:p>
          <a:p>
            <a:pPr>
              <a:buFont typeface="Arial" pitchFamily="34" charset="0"/>
              <a:buChar char="•"/>
            </a:pPr>
            <a:r>
              <a:rPr lang="en-US" b="1" i="0" baseline="0" dirty="0"/>
              <a:t> VARCHAR2(SIZE) - </a:t>
            </a:r>
            <a:r>
              <a:rPr lang="en-US" sz="1300" dirty="0">
                <a:latin typeface="+mn-lt"/>
              </a:rPr>
              <a:t>Variable-length character data (a maximum </a:t>
            </a:r>
            <a:r>
              <a:rPr lang="en-US" sz="1300" i="1" dirty="0">
                <a:latin typeface="+mn-lt"/>
              </a:rPr>
              <a:t>size must be specified:</a:t>
            </a:r>
          </a:p>
          <a:p>
            <a:r>
              <a:rPr lang="en-US" sz="1300" dirty="0">
                <a:latin typeface="+mn-lt"/>
              </a:rPr>
              <a:t>Minimum </a:t>
            </a:r>
            <a:r>
              <a:rPr lang="en-US" sz="1300" i="1" dirty="0">
                <a:latin typeface="+mn-lt"/>
              </a:rPr>
              <a:t>size is 1; maximum size is 4000)</a:t>
            </a:r>
          </a:p>
          <a:p>
            <a:pPr>
              <a:buFont typeface="Arial" pitchFamily="34" charset="0"/>
              <a:buChar char="•"/>
            </a:pPr>
            <a:endParaRPr lang="en-US" sz="1300" b="1" i="1" dirty="0">
              <a:latin typeface="+mn-lt"/>
            </a:endParaRPr>
          </a:p>
          <a:p>
            <a:pPr>
              <a:buFont typeface="Arial" pitchFamily="34" charset="0"/>
              <a:buChar char="•"/>
            </a:pPr>
            <a:r>
              <a:rPr lang="en-US" sz="1300" b="1" dirty="0">
                <a:latin typeface="+mn-lt"/>
              </a:rPr>
              <a:t> CHAR (SIZE) - </a:t>
            </a:r>
            <a:r>
              <a:rPr lang="en-US" sz="1300" dirty="0">
                <a:latin typeface="+mn-lt"/>
              </a:rPr>
              <a:t>Fixed-length character data of length </a:t>
            </a:r>
            <a:r>
              <a:rPr lang="en-US" sz="1300" i="1" dirty="0">
                <a:latin typeface="+mn-lt"/>
              </a:rPr>
              <a:t>size bytes (default and minimum</a:t>
            </a:r>
          </a:p>
          <a:p>
            <a:r>
              <a:rPr lang="en-US" sz="1300" i="1" dirty="0">
                <a:latin typeface="+mn-lt"/>
              </a:rPr>
              <a:t>size is 1; maximum size is 2000)</a:t>
            </a:r>
          </a:p>
          <a:p>
            <a:endParaRPr lang="en-US" sz="1300" b="1" i="1" dirty="0">
              <a:latin typeface="+mn-lt"/>
            </a:endParaRPr>
          </a:p>
          <a:p>
            <a:pPr>
              <a:buFont typeface="Arial" pitchFamily="34" charset="0"/>
              <a:buChar char="•"/>
            </a:pPr>
            <a:r>
              <a:rPr lang="en-US" sz="1300" b="1" dirty="0">
                <a:latin typeface="+mn-lt"/>
              </a:rPr>
              <a:t> NUMBER - </a:t>
            </a:r>
            <a:r>
              <a:rPr lang="en-US" sz="1300" dirty="0">
                <a:latin typeface="+mn-lt"/>
              </a:rPr>
              <a:t>Number having precision </a:t>
            </a:r>
            <a:r>
              <a:rPr lang="en-US" sz="1300" i="1" dirty="0">
                <a:latin typeface="+mn-lt"/>
              </a:rPr>
              <a:t>p and scale s (The precision is the total  </a:t>
            </a:r>
            <a:r>
              <a:rPr lang="en-US" sz="1300" dirty="0">
                <a:latin typeface="+mn-lt"/>
              </a:rPr>
              <a:t>number of decimal digits, and the scale is the number of digits to the right of the decimal point; the precision can range from 1 to 38 and</a:t>
            </a:r>
          </a:p>
          <a:p>
            <a:r>
              <a:rPr lang="en-US" sz="1300" dirty="0">
                <a:latin typeface="+mn-lt"/>
              </a:rPr>
              <a:t>the scale can range from -84 to 127)</a:t>
            </a:r>
          </a:p>
          <a:p>
            <a:endParaRPr lang="en-US" sz="1300" b="1" dirty="0">
              <a:latin typeface="+mn-lt"/>
            </a:endParaRPr>
          </a:p>
          <a:p>
            <a:pPr>
              <a:buFont typeface="Arial" pitchFamily="34" charset="0"/>
              <a:buChar char="•"/>
            </a:pPr>
            <a:r>
              <a:rPr lang="en-US" sz="1300" b="1" dirty="0">
                <a:latin typeface="+mn-lt"/>
              </a:rPr>
              <a:t> DATE -</a:t>
            </a:r>
            <a:r>
              <a:rPr lang="en-US" sz="1300" dirty="0">
                <a:latin typeface="+mn-lt"/>
              </a:rPr>
              <a:t>Date and time values to the nearest second between January 1, 4712</a:t>
            </a:r>
          </a:p>
          <a:p>
            <a:r>
              <a:rPr lang="en-US" sz="1300" dirty="0">
                <a:latin typeface="+mn-lt"/>
              </a:rPr>
              <a:t>B.C., and December 31, 9999 A.D. </a:t>
            </a:r>
          </a:p>
          <a:p>
            <a:endParaRPr lang="en-US" sz="1300" b="1" dirty="0">
              <a:latin typeface="+mn-lt"/>
            </a:endParaRPr>
          </a:p>
          <a:p>
            <a:pPr>
              <a:buFont typeface="Arial" pitchFamily="34" charset="0"/>
              <a:buChar char="•"/>
            </a:pPr>
            <a:r>
              <a:rPr lang="en-US" sz="1300" b="1" dirty="0">
                <a:latin typeface="+mn-lt"/>
              </a:rPr>
              <a:t> LONG - </a:t>
            </a:r>
            <a:r>
              <a:rPr lang="en-US" sz="1300" dirty="0">
                <a:latin typeface="+mn-lt"/>
              </a:rPr>
              <a:t>Variable-length character data up to 2 gigabytes</a:t>
            </a:r>
          </a:p>
          <a:p>
            <a:pPr>
              <a:buFont typeface="Arial" pitchFamily="34" charset="0"/>
              <a:buChar char="•"/>
            </a:pPr>
            <a:endParaRPr lang="en-US" sz="1300" b="1" dirty="0">
              <a:latin typeface="+mn-lt"/>
            </a:endParaRPr>
          </a:p>
          <a:p>
            <a:pPr>
              <a:buFont typeface="Arial" pitchFamily="34" charset="0"/>
              <a:buChar char="•"/>
            </a:pPr>
            <a:r>
              <a:rPr lang="en-US" sz="1300" b="1" dirty="0">
                <a:latin typeface="+mn-lt"/>
              </a:rPr>
              <a:t> CLOB - </a:t>
            </a:r>
            <a:r>
              <a:rPr lang="en-US" sz="1300" dirty="0">
                <a:latin typeface="+mn-lt"/>
              </a:rPr>
              <a:t>Character data up to 4 gigabytes</a:t>
            </a:r>
          </a:p>
          <a:p>
            <a:pPr>
              <a:buFont typeface="Arial" pitchFamily="34" charset="0"/>
              <a:buChar char="•"/>
            </a:pPr>
            <a:endParaRPr lang="en-US" sz="1300" b="1" dirty="0">
              <a:latin typeface="+mn-lt"/>
            </a:endParaRPr>
          </a:p>
          <a:p>
            <a:pPr>
              <a:buFont typeface="Arial" pitchFamily="34" charset="0"/>
              <a:buChar char="•"/>
            </a:pPr>
            <a:r>
              <a:rPr lang="en-US" sz="1300" b="1" dirty="0">
                <a:latin typeface="+mn-lt"/>
              </a:rPr>
              <a:t> RAW (SIZE) -</a:t>
            </a:r>
            <a:r>
              <a:rPr lang="en-US" sz="1300" dirty="0">
                <a:latin typeface="+mn-lt"/>
              </a:rPr>
              <a:t>Raw binary data of length </a:t>
            </a:r>
            <a:r>
              <a:rPr lang="en-US" sz="1300" i="1" dirty="0">
                <a:latin typeface="+mn-lt"/>
              </a:rPr>
              <a:t>size (a maximum size must be specified.</a:t>
            </a:r>
          </a:p>
          <a:p>
            <a:r>
              <a:rPr lang="en-US" sz="1300" dirty="0">
                <a:latin typeface="+mn-lt"/>
              </a:rPr>
              <a:t>maximum </a:t>
            </a:r>
            <a:r>
              <a:rPr lang="en-US" sz="1300" i="1" dirty="0">
                <a:latin typeface="+mn-lt"/>
              </a:rPr>
              <a:t>size is 2000)</a:t>
            </a:r>
          </a:p>
          <a:p>
            <a:endParaRPr lang="en-US" sz="1300" b="1" i="1" dirty="0">
              <a:latin typeface="+mn-lt"/>
            </a:endParaRPr>
          </a:p>
          <a:p>
            <a:pPr>
              <a:buFont typeface="Arial" pitchFamily="34" charset="0"/>
              <a:buChar char="•"/>
            </a:pPr>
            <a:r>
              <a:rPr lang="en-US" sz="1300" b="1" dirty="0">
                <a:latin typeface="+mn-lt"/>
              </a:rPr>
              <a:t> LONG RAW - </a:t>
            </a:r>
            <a:r>
              <a:rPr lang="en-US" sz="1300" dirty="0">
                <a:latin typeface="+mn-lt"/>
              </a:rPr>
              <a:t>Raw binary data of variable length up to 2 gigabytes</a:t>
            </a:r>
          </a:p>
          <a:p>
            <a:pPr>
              <a:buFont typeface="Arial" pitchFamily="34" charset="0"/>
              <a:buChar char="•"/>
            </a:pPr>
            <a:endParaRPr lang="en-US" sz="1300" b="1" dirty="0">
              <a:latin typeface="+mn-lt"/>
            </a:endParaRPr>
          </a:p>
          <a:p>
            <a:pPr>
              <a:buFont typeface="Arial" pitchFamily="34" charset="0"/>
              <a:buChar char="•"/>
            </a:pPr>
            <a:r>
              <a:rPr lang="en-US" sz="1300" b="1" dirty="0">
                <a:latin typeface="+mn-lt"/>
              </a:rPr>
              <a:t> BLOB –</a:t>
            </a:r>
            <a:r>
              <a:rPr lang="en-US" sz="1300" dirty="0">
                <a:latin typeface="+mn-lt"/>
              </a:rPr>
              <a:t>Binary data up to 4 gigabytes</a:t>
            </a:r>
            <a:endParaRPr lang="en-US" sz="1300" b="1" dirty="0">
              <a:latin typeface="+mn-lt"/>
            </a:endParaRPr>
          </a:p>
          <a:p>
            <a:pPr>
              <a:buFont typeface="Arial" pitchFamily="34" charset="0"/>
              <a:buChar char="•"/>
            </a:pPr>
            <a:endParaRPr lang="en-US" sz="1300" b="1" dirty="0">
              <a:latin typeface="+mn-lt"/>
            </a:endParaRPr>
          </a:p>
          <a:p>
            <a:pPr>
              <a:buFont typeface="Arial" pitchFamily="34" charset="0"/>
              <a:buChar char="•"/>
            </a:pPr>
            <a:r>
              <a:rPr lang="en-US" sz="1300" b="1" dirty="0">
                <a:latin typeface="+mn-lt"/>
              </a:rPr>
              <a:t> BFILE –</a:t>
            </a:r>
            <a:r>
              <a:rPr lang="en-US" sz="1300" dirty="0">
                <a:latin typeface="+mn-lt"/>
              </a:rPr>
              <a:t>Binary data stored in an external file; up to 4 gigabytes</a:t>
            </a:r>
            <a:endParaRPr lang="en-US" sz="1300" b="1" dirty="0">
              <a:latin typeface="+mn-lt"/>
            </a:endParaRPr>
          </a:p>
          <a:p>
            <a:pPr>
              <a:buFont typeface="Arial" pitchFamily="34" charset="0"/>
              <a:buChar char="•"/>
            </a:pPr>
            <a:endParaRPr lang="en-US" sz="1300" b="1" dirty="0">
              <a:latin typeface="+mn-lt"/>
            </a:endParaRPr>
          </a:p>
          <a:p>
            <a:pPr>
              <a:buFont typeface="Arial" pitchFamily="34" charset="0"/>
              <a:buChar char="•"/>
            </a:pPr>
            <a:r>
              <a:rPr lang="en-US" sz="1300" b="1" dirty="0">
                <a:latin typeface="+mn-lt"/>
              </a:rPr>
              <a:t> ROWID -</a:t>
            </a:r>
            <a:r>
              <a:rPr lang="en-US" sz="1300" dirty="0">
                <a:latin typeface="+mn-lt"/>
              </a:rPr>
              <a:t>A 64 base number system representing the unique address of a row</a:t>
            </a:r>
          </a:p>
          <a:p>
            <a:r>
              <a:rPr lang="en-US" sz="1300" dirty="0">
                <a:latin typeface="+mn-lt"/>
              </a:rPr>
              <a:t>in its table.</a:t>
            </a:r>
            <a:endParaRPr lang="en-US" sz="1300" b="1" dirty="0">
              <a:latin typeface="+mn-lt"/>
            </a:endParaRPr>
          </a:p>
          <a:p>
            <a:endParaRPr lang="en-US" b="1" i="0" dirty="0"/>
          </a:p>
          <a:p>
            <a:endParaRPr lang="en-US" b="1" i="0" dirty="0"/>
          </a:p>
          <a:p>
            <a:endParaRPr lang="en-US" b="1" i="0" dirty="0"/>
          </a:p>
          <a:p>
            <a:r>
              <a:rPr lang="en-US" sz="1300" dirty="0">
                <a:latin typeface="+mn-lt"/>
              </a:rPr>
              <a:t>A LONG column is not copied when a table is created using a subquery.</a:t>
            </a:r>
          </a:p>
          <a:p>
            <a:r>
              <a:rPr lang="en-US" sz="1300" dirty="0">
                <a:latin typeface="+mn-lt"/>
              </a:rPr>
              <a:t>• A LONG column cannot be included in a GROUP BY or an ORDER BY clause.</a:t>
            </a:r>
          </a:p>
          <a:p>
            <a:r>
              <a:rPr lang="en-US" sz="1300" dirty="0">
                <a:latin typeface="+mn-lt"/>
              </a:rPr>
              <a:t>• Only one LONG column can be used per table.</a:t>
            </a:r>
          </a:p>
          <a:p>
            <a:r>
              <a:rPr lang="en-US" sz="1300" dirty="0">
                <a:latin typeface="+mn-lt"/>
              </a:rPr>
              <a:t>• No constraints can be defined on a LONG column.</a:t>
            </a:r>
          </a:p>
          <a:p>
            <a:r>
              <a:rPr lang="en-US" sz="1300" dirty="0">
                <a:latin typeface="+mn-lt"/>
              </a:rPr>
              <a:t>• You may want to use a CLOB column rather than a LONG column.</a:t>
            </a:r>
          </a:p>
          <a:p>
            <a:r>
              <a:rPr lang="en-US" sz="1300" b="1" dirty="0">
                <a:latin typeface="+mn-lt"/>
              </a:rPr>
              <a:t>Instructor Note</a:t>
            </a:r>
          </a:p>
          <a:p>
            <a:r>
              <a:rPr lang="en-US" sz="1300" dirty="0">
                <a:latin typeface="+mn-lt"/>
              </a:rPr>
              <a:t>Oracle8 introduced large object (LOB) data types that can store large and unstructured data such as</a:t>
            </a:r>
          </a:p>
          <a:p>
            <a:r>
              <a:rPr lang="en-US" sz="1300" dirty="0">
                <a:latin typeface="+mn-lt"/>
              </a:rPr>
              <a:t>text, image, video, and spatial data, up to 4 gigabytes in size. In Oracle9</a:t>
            </a:r>
            <a:r>
              <a:rPr lang="en-US" sz="1300" i="1" dirty="0">
                <a:latin typeface="+mn-lt"/>
              </a:rPr>
              <a:t>i, LONG columns can be easily</a:t>
            </a:r>
          </a:p>
          <a:p>
            <a:r>
              <a:rPr lang="en-US" sz="1300" dirty="0">
                <a:latin typeface="+mn-lt"/>
              </a:rPr>
              <a:t>migrated to LOB columns.</a:t>
            </a:r>
            <a:endParaRPr lang="en-US" b="1" i="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r>
              <a:rPr lang="en-US" dirty="0"/>
              <a:t>1)</a:t>
            </a:r>
            <a:r>
              <a:rPr lang="en-US" baseline="0" dirty="0"/>
              <a:t> </a:t>
            </a:r>
            <a:endParaRPr lang="en-US" dirty="0"/>
          </a:p>
          <a:p>
            <a:r>
              <a:rPr lang="en-US" sz="1300" dirty="0">
                <a:latin typeface="+mn-lt"/>
              </a:rPr>
              <a:t>CREATE TABLE copyemp</a:t>
            </a:r>
          </a:p>
          <a:p>
            <a:r>
              <a:rPr lang="en-US" sz="1300" dirty="0">
                <a:latin typeface="+mn-lt"/>
              </a:rPr>
              <a:t>AS</a:t>
            </a:r>
          </a:p>
          <a:p>
            <a:r>
              <a:rPr lang="en-US" sz="1300" dirty="0">
                <a:latin typeface="+mn-lt"/>
              </a:rPr>
              <a:t>SELECT </a:t>
            </a:r>
            <a:r>
              <a:rPr lang="en-US" sz="1300" dirty="0" err="1">
                <a:latin typeface="+mn-lt"/>
              </a:rPr>
              <a:t>empno</a:t>
            </a:r>
            <a:r>
              <a:rPr lang="en-US" sz="1300" dirty="0">
                <a:latin typeface="+mn-lt"/>
              </a:rPr>
              <a:t>, </a:t>
            </a:r>
            <a:r>
              <a:rPr lang="en-US" sz="1300" dirty="0" err="1">
                <a:latin typeface="+mn-lt"/>
              </a:rPr>
              <a:t>ename</a:t>
            </a:r>
            <a:r>
              <a:rPr lang="en-US" sz="1300" dirty="0">
                <a:latin typeface="+mn-lt"/>
              </a:rPr>
              <a:t>, </a:t>
            </a:r>
            <a:r>
              <a:rPr lang="en-US" sz="1300" dirty="0" err="1">
                <a:latin typeface="+mn-lt"/>
              </a:rPr>
              <a:t>sal</a:t>
            </a:r>
            <a:r>
              <a:rPr lang="en-US" sz="1300" dirty="0">
                <a:latin typeface="+mn-lt"/>
              </a:rPr>
              <a:t>*12 ANNSAL, </a:t>
            </a:r>
            <a:r>
              <a:rPr lang="en-US" sz="1300" dirty="0" err="1">
                <a:latin typeface="+mn-lt"/>
              </a:rPr>
              <a:t>hire_date</a:t>
            </a:r>
            <a:endParaRPr lang="en-US" sz="1300" dirty="0">
              <a:latin typeface="+mn-lt"/>
            </a:endParaRPr>
          </a:p>
          <a:p>
            <a:r>
              <a:rPr lang="en-US" sz="1300" dirty="0">
                <a:latin typeface="+mn-lt"/>
              </a:rPr>
              <a:t>FROM emp</a:t>
            </a:r>
          </a:p>
          <a:p>
            <a:r>
              <a:rPr lang="en-US" sz="1300" dirty="0">
                <a:latin typeface="+mn-lt"/>
              </a:rPr>
              <a:t>WHERE </a:t>
            </a:r>
            <a:r>
              <a:rPr lang="en-US" sz="1300" dirty="0" err="1">
                <a:latin typeface="+mn-lt"/>
              </a:rPr>
              <a:t>deptno</a:t>
            </a:r>
            <a:r>
              <a:rPr lang="en-US" sz="1300" dirty="0">
                <a:latin typeface="+mn-lt"/>
              </a:rPr>
              <a:t> = 10;</a:t>
            </a:r>
          </a:p>
          <a:p>
            <a:endParaRPr lang="en-US" sz="1300" dirty="0">
              <a:latin typeface="+mn-lt"/>
            </a:endParaRPr>
          </a:p>
          <a:p>
            <a:r>
              <a:rPr lang="en-US" sz="1300" b="1" dirty="0">
                <a:latin typeface="+mn-lt"/>
              </a:rPr>
              <a:t>Table created.</a:t>
            </a:r>
          </a:p>
          <a:p>
            <a:endParaRPr lang="en-US" sz="1300" b="1" dirty="0">
              <a:latin typeface="+mn-lt"/>
            </a:endParaRPr>
          </a:p>
          <a:p>
            <a:r>
              <a:rPr lang="en-US" sz="1300" dirty="0">
                <a:latin typeface="+mn-lt"/>
              </a:rPr>
              <a:t>//Check description and records</a:t>
            </a:r>
          </a:p>
          <a:p>
            <a:r>
              <a:rPr lang="en-US" sz="1300" b="1" dirty="0">
                <a:latin typeface="+mn-lt"/>
              </a:rPr>
              <a:t>desc copyemp</a:t>
            </a:r>
            <a:endParaRPr lang="en-US" b="1"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300" b="1" dirty="0">
                <a:latin typeface="+mn-lt"/>
              </a:rPr>
              <a:t>Guidelines for Adding a Column</a:t>
            </a:r>
          </a:p>
          <a:p>
            <a:r>
              <a:rPr lang="en-US" sz="1300" dirty="0">
                <a:latin typeface="+mn-lt"/>
              </a:rPr>
              <a:t>• You can add or modify columns.</a:t>
            </a:r>
          </a:p>
          <a:p>
            <a:r>
              <a:rPr lang="en-US" sz="1300" dirty="0">
                <a:latin typeface="+mn-lt"/>
              </a:rPr>
              <a:t>• You cannot specify where the column is to appear. The new column becomes the last column</a:t>
            </a:r>
            <a:endParaRPr lang="en-US" sz="1300" b="1" dirty="0">
              <a:latin typeface="+mn-lt"/>
            </a:endParaRPr>
          </a:p>
          <a:p>
            <a:endParaRPr lang="en-US" sz="1300" b="1" dirty="0">
              <a:latin typeface="+mn-lt"/>
            </a:endParaRPr>
          </a:p>
          <a:p>
            <a:endParaRPr lang="en-US" sz="1300" b="1" dirty="0">
              <a:latin typeface="+mn-lt"/>
            </a:endParaRPr>
          </a:p>
          <a:p>
            <a:r>
              <a:rPr lang="en-US" sz="1300" b="1" dirty="0">
                <a:latin typeface="+mn-lt"/>
              </a:rPr>
              <a:t>Modifying a Column Guidelines</a:t>
            </a:r>
          </a:p>
          <a:p>
            <a:r>
              <a:rPr lang="en-US" sz="1300" dirty="0">
                <a:latin typeface="+mn-lt"/>
              </a:rPr>
              <a:t>• You can increase the width or precision of a numeric column.</a:t>
            </a:r>
          </a:p>
          <a:p>
            <a:r>
              <a:rPr lang="en-US" sz="1300" dirty="0">
                <a:latin typeface="+mn-lt"/>
              </a:rPr>
              <a:t>• You can increase the width of numeric or character columns.</a:t>
            </a:r>
          </a:p>
          <a:p>
            <a:r>
              <a:rPr lang="en-US" sz="1300" dirty="0">
                <a:latin typeface="+mn-lt"/>
              </a:rPr>
              <a:t>• You can decrease the width of a column only if the column contains only null values or if the</a:t>
            </a:r>
          </a:p>
          <a:p>
            <a:r>
              <a:rPr lang="en-US" sz="1300" dirty="0">
                <a:latin typeface="+mn-lt"/>
              </a:rPr>
              <a:t>table has no rows.</a:t>
            </a:r>
          </a:p>
          <a:p>
            <a:r>
              <a:rPr lang="en-US" sz="1300" dirty="0">
                <a:latin typeface="+mn-lt"/>
              </a:rPr>
              <a:t>• You can change the data type only if the column contains null values.</a:t>
            </a:r>
          </a:p>
          <a:p>
            <a:r>
              <a:rPr lang="en-US" sz="1300" dirty="0">
                <a:latin typeface="+mn-lt"/>
              </a:rPr>
              <a:t>• You can convert a CHAR column to the VARCHAR2 data type or convert a VARCHAR2 column</a:t>
            </a:r>
          </a:p>
          <a:p>
            <a:r>
              <a:rPr lang="en-US" sz="1300" dirty="0">
                <a:latin typeface="+mn-lt"/>
              </a:rPr>
              <a:t>to the CHAR data type only if the column contains null values or if you do not change the size.</a:t>
            </a:r>
          </a:p>
          <a:p>
            <a:r>
              <a:rPr lang="en-US" sz="1300" dirty="0">
                <a:latin typeface="+mn-lt"/>
              </a:rPr>
              <a:t>• A change to the default value of a column affects only subsequent insertions to the table.</a:t>
            </a:r>
          </a:p>
          <a:p>
            <a:endParaRPr lang="en-US" sz="1300" dirty="0">
              <a:latin typeface="+mn-lt"/>
            </a:endParaRPr>
          </a:p>
          <a:p>
            <a:endParaRPr lang="en-US" sz="1300" dirty="0">
              <a:latin typeface="+mn-lt"/>
            </a:endParaRPr>
          </a:p>
          <a:p>
            <a:r>
              <a:rPr lang="en-US" sz="1300" b="1" dirty="0">
                <a:latin typeface="+mn-lt"/>
              </a:rPr>
              <a:t>Dropping a Column Guidelines</a:t>
            </a:r>
          </a:p>
          <a:p>
            <a:r>
              <a:rPr lang="en-US" sz="1300" dirty="0">
                <a:latin typeface="+mn-lt"/>
              </a:rPr>
              <a:t>• The column may or may not contain data.</a:t>
            </a:r>
          </a:p>
          <a:p>
            <a:r>
              <a:rPr lang="en-US" sz="1300" dirty="0">
                <a:latin typeface="+mn-lt"/>
              </a:rPr>
              <a:t>• Using the ALTER TABLE statement, only one column can be dropped at a time.</a:t>
            </a:r>
          </a:p>
          <a:p>
            <a:r>
              <a:rPr lang="en-US" sz="1300" dirty="0">
                <a:latin typeface="+mn-lt"/>
              </a:rPr>
              <a:t>• The table must have at least one column remaining in it after it is altered.</a:t>
            </a:r>
          </a:p>
          <a:p>
            <a:r>
              <a:rPr lang="en-US" sz="1300" dirty="0">
                <a:latin typeface="+mn-lt"/>
              </a:rPr>
              <a:t>• Once a column is dropped, it cannot be recovered.</a:t>
            </a:r>
            <a:endParaRPr lang="en-US" sz="1300" b="1" dirty="0">
              <a:latin typeface="+mn-lt"/>
            </a:endParaRP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Example for</a:t>
            </a:r>
            <a:r>
              <a:rPr lang="en-US" baseline="0" dirty="0"/>
              <a:t> Alter Command </a:t>
            </a:r>
          </a:p>
          <a:p>
            <a:endParaRPr lang="en-US" baseline="0" dirty="0"/>
          </a:p>
          <a:p>
            <a:pPr marL="241653" indent="-241653">
              <a:buAutoNum type="arabicParenR"/>
            </a:pPr>
            <a:r>
              <a:rPr lang="en-US" b="1" baseline="0" dirty="0"/>
              <a:t>Adding Column –</a:t>
            </a:r>
            <a:r>
              <a:rPr lang="en-US" sz="1300" dirty="0">
                <a:latin typeface="+mn-lt"/>
              </a:rPr>
              <a:t>You use the ADD clause to add columns.</a:t>
            </a:r>
          </a:p>
          <a:p>
            <a:pPr marL="241653" indent="-241653"/>
            <a:endParaRPr lang="en-US" b="0" baseline="0" dirty="0"/>
          </a:p>
          <a:p>
            <a:pPr marL="241653" indent="-241653"/>
            <a:r>
              <a:rPr lang="en-US" dirty="0"/>
              <a:t>Alter table</a:t>
            </a:r>
            <a:r>
              <a:rPr lang="en-US" baseline="0" dirty="0"/>
              <a:t> copyemp</a:t>
            </a:r>
          </a:p>
          <a:p>
            <a:pPr marL="241653" indent="-241653"/>
            <a:r>
              <a:rPr lang="en-US" baseline="0" dirty="0"/>
              <a:t>Add dname varchar2(20)</a:t>
            </a:r>
          </a:p>
          <a:p>
            <a:pPr marL="241653" indent="-241653"/>
            <a:endParaRPr lang="en-US" sz="1300" b="1" dirty="0">
              <a:latin typeface="+mn-lt"/>
            </a:endParaRPr>
          </a:p>
          <a:p>
            <a:pPr marL="241653" indent="-241653"/>
            <a:r>
              <a:rPr lang="en-US" sz="1300" b="1" dirty="0">
                <a:latin typeface="+mn-lt"/>
              </a:rPr>
              <a:t>Table altered.</a:t>
            </a:r>
            <a:endParaRPr lang="en-US" sz="1300" dirty="0">
              <a:latin typeface="+mn-lt"/>
            </a:endParaRPr>
          </a:p>
          <a:p>
            <a:endParaRPr lang="en-US" sz="1300" b="1" dirty="0">
              <a:latin typeface="+mn-lt"/>
            </a:endParaRPr>
          </a:p>
          <a:p>
            <a:r>
              <a:rPr lang="en-US" sz="1300" b="1" dirty="0">
                <a:latin typeface="+mn-lt"/>
              </a:rPr>
              <a:t>--------------------------------------------------------------------------------------------------------------------</a:t>
            </a:r>
          </a:p>
          <a:p>
            <a:r>
              <a:rPr lang="en-US" sz="1300" b="1" dirty="0">
                <a:latin typeface="+mn-lt"/>
              </a:rPr>
              <a:t>2) Modify Column –</a:t>
            </a:r>
            <a:r>
              <a:rPr lang="en-US" sz="1300" dirty="0">
                <a:latin typeface="+mn-lt"/>
              </a:rPr>
              <a:t>You can change a column’s data type, size, and default value.</a:t>
            </a:r>
          </a:p>
          <a:p>
            <a:r>
              <a:rPr lang="en-US" sz="1300" dirty="0">
                <a:latin typeface="+mn-lt"/>
              </a:rPr>
              <a:t>A change to the default value affects only subsequent insertions to the table.</a:t>
            </a:r>
          </a:p>
          <a:p>
            <a:pPr marL="241653" indent="-241653"/>
            <a:endParaRPr lang="en-US" sz="1300" b="1" dirty="0">
              <a:latin typeface="+mn-lt"/>
            </a:endParaRPr>
          </a:p>
          <a:p>
            <a:pPr marL="241653" indent="-241653"/>
            <a:r>
              <a:rPr lang="en-US" sz="1300" dirty="0">
                <a:latin typeface="+mn-lt"/>
              </a:rPr>
              <a:t>Alter table copyemp</a:t>
            </a:r>
          </a:p>
          <a:p>
            <a:pPr marL="241653" indent="-241653"/>
            <a:r>
              <a:rPr lang="en-US" sz="1300" dirty="0">
                <a:latin typeface="+mn-lt"/>
              </a:rPr>
              <a:t>Modify </a:t>
            </a:r>
            <a:r>
              <a:rPr lang="en-US" sz="1300" dirty="0" err="1">
                <a:latin typeface="+mn-lt"/>
              </a:rPr>
              <a:t>empno</a:t>
            </a:r>
            <a:r>
              <a:rPr lang="en-US" sz="1300" dirty="0">
                <a:latin typeface="+mn-lt"/>
              </a:rPr>
              <a:t> number(20)</a:t>
            </a:r>
          </a:p>
          <a:p>
            <a:pPr marL="241653" indent="-241653"/>
            <a:endParaRPr lang="en-US" sz="1300" dirty="0">
              <a:latin typeface="+mn-lt"/>
            </a:endParaRPr>
          </a:p>
          <a:p>
            <a:pPr marL="241653" indent="-241653" defTabSz="966612" fontAlgn="auto">
              <a:spcBef>
                <a:spcPts val="0"/>
              </a:spcBef>
              <a:spcAft>
                <a:spcPts val="0"/>
              </a:spcAft>
              <a:defRPr/>
            </a:pPr>
            <a:r>
              <a:rPr lang="en-US" sz="1300" b="1" dirty="0">
                <a:latin typeface="+mn-lt"/>
              </a:rPr>
              <a:t>Table altered.</a:t>
            </a:r>
          </a:p>
          <a:p>
            <a:pPr marL="241653" indent="-241653"/>
            <a:endParaRPr lang="en-US" b="0" dirty="0"/>
          </a:p>
          <a:p>
            <a:pPr marL="241653" indent="-241653"/>
            <a:r>
              <a:rPr lang="en-US" b="0" dirty="0"/>
              <a:t>--------------------------------------------------------------------------------------------------------------------------------------</a:t>
            </a:r>
          </a:p>
          <a:p>
            <a:r>
              <a:rPr lang="en-US" b="1" dirty="0"/>
              <a:t>3)</a:t>
            </a:r>
            <a:r>
              <a:rPr lang="en-US" b="1" baseline="0" dirty="0"/>
              <a:t> Dropping  Column -</a:t>
            </a:r>
            <a:r>
              <a:rPr lang="en-US" sz="1300" dirty="0">
                <a:latin typeface="+mn-lt"/>
              </a:rPr>
              <a:t>Use the DROP COLUMN clause to drop columns you no</a:t>
            </a:r>
          </a:p>
          <a:p>
            <a:r>
              <a:rPr lang="en-US" sz="1300" dirty="0">
                <a:latin typeface="+mn-lt"/>
              </a:rPr>
              <a:t>longer need from the table.</a:t>
            </a:r>
          </a:p>
          <a:p>
            <a:endParaRPr lang="en-US" sz="1300" dirty="0">
              <a:latin typeface="+mn-lt"/>
            </a:endParaRPr>
          </a:p>
          <a:p>
            <a:r>
              <a:rPr lang="en-US" sz="1300" dirty="0">
                <a:latin typeface="+mn-lt"/>
              </a:rPr>
              <a:t>Alter  table  copyemp</a:t>
            </a:r>
          </a:p>
          <a:p>
            <a:r>
              <a:rPr lang="en-US" sz="1300" dirty="0">
                <a:latin typeface="+mn-lt"/>
              </a:rPr>
              <a:t>Drop  column  </a:t>
            </a:r>
            <a:r>
              <a:rPr lang="en-US" sz="1300" dirty="0" err="1">
                <a:latin typeface="+mn-lt"/>
              </a:rPr>
              <a:t>job_id</a:t>
            </a:r>
            <a:r>
              <a:rPr lang="en-US" sz="1300" dirty="0">
                <a:latin typeface="+mn-lt"/>
              </a:rPr>
              <a:t>;</a:t>
            </a:r>
          </a:p>
          <a:p>
            <a:endParaRPr lang="en-US" sz="1300" dirty="0">
              <a:latin typeface="+mn-lt"/>
            </a:endParaRPr>
          </a:p>
          <a:p>
            <a:r>
              <a:rPr lang="en-US" sz="1300" b="1" dirty="0">
                <a:latin typeface="+mn-lt"/>
              </a:rPr>
              <a:t>Table altered.</a:t>
            </a:r>
          </a:p>
          <a:p>
            <a:endParaRPr lang="en-US" sz="1300" b="1" dirty="0">
              <a:latin typeface="+mn-lt"/>
            </a:endParaRPr>
          </a:p>
          <a:p>
            <a:endParaRPr lang="en-US" sz="1300" b="1" dirty="0">
              <a:latin typeface="+mn-lt"/>
            </a:endParaRPr>
          </a:p>
          <a:p>
            <a:endParaRPr lang="en-US" sz="1300" b="1" dirty="0">
              <a:latin typeface="+mn-lt"/>
            </a:endParaRPr>
          </a:p>
          <a:p>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Guidelines</a:t>
            </a:r>
          </a:p>
          <a:p>
            <a:r>
              <a:rPr lang="en-US" sz="1300" dirty="0">
                <a:latin typeface="+mn-lt"/>
              </a:rPr>
              <a:t>• All data is deleted from the table.</a:t>
            </a:r>
          </a:p>
          <a:p>
            <a:r>
              <a:rPr lang="en-US" sz="1300" dirty="0">
                <a:latin typeface="+mn-lt"/>
              </a:rPr>
              <a:t>• Any views and synonyms remain but are invalid.</a:t>
            </a:r>
          </a:p>
          <a:p>
            <a:r>
              <a:rPr lang="en-US" sz="1300" dirty="0">
                <a:latin typeface="+mn-lt"/>
              </a:rPr>
              <a:t>• Any pending transactions are committed.</a:t>
            </a:r>
          </a:p>
          <a:p>
            <a:r>
              <a:rPr lang="en-US" sz="1300" dirty="0">
                <a:latin typeface="+mn-lt"/>
              </a:rPr>
              <a:t>• Only the creator of the table or a user with the DROP ANY TABLE privilege can remove a table.</a:t>
            </a:r>
            <a:endParaRPr lang="en-US" dirty="0"/>
          </a:p>
          <a:p>
            <a:endParaRPr lang="en-US" b="1" dirty="0"/>
          </a:p>
          <a:p>
            <a:r>
              <a:rPr lang="en-US" b="1" dirty="0"/>
              <a:t>Example </a:t>
            </a:r>
          </a:p>
          <a:p>
            <a:r>
              <a:rPr lang="en-US" dirty="0"/>
              <a:t>1) </a:t>
            </a:r>
          </a:p>
          <a:p>
            <a:r>
              <a:rPr lang="en-US" b="1" dirty="0"/>
              <a:t>Drop table </a:t>
            </a:r>
            <a:r>
              <a:rPr lang="en-US" b="1" dirty="0" err="1"/>
              <a:t>copyemp</a:t>
            </a:r>
            <a:r>
              <a:rPr lang="en-US" b="1" dirty="0"/>
              <a:t>;</a:t>
            </a:r>
          </a:p>
          <a:p>
            <a:endParaRPr lang="en-US" dirty="0"/>
          </a:p>
          <a:p>
            <a:r>
              <a:rPr lang="en-US" dirty="0"/>
              <a:t>Table</a:t>
            </a:r>
            <a:r>
              <a:rPr lang="en-US" baseline="0" dirty="0"/>
              <a:t> dropped</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endParaRPr lang="en-US" dirty="0"/>
          </a:p>
          <a:p>
            <a:pPr>
              <a:buFont typeface="Arial" pitchFamily="34" charset="0"/>
              <a:buChar char="•"/>
            </a:pPr>
            <a:r>
              <a:rPr lang="en-US" dirty="0"/>
              <a:t> alter table test1 rename TO test;</a:t>
            </a:r>
          </a:p>
          <a:p>
            <a:pPr>
              <a:buFont typeface="Arial" pitchFamily="34" charset="0"/>
              <a:buChar char="•"/>
            </a:pPr>
            <a:r>
              <a:rPr lang="en-US" dirty="0"/>
              <a:t> rename student to </a:t>
            </a:r>
            <a:r>
              <a:rPr lang="en-US" dirty="0" err="1"/>
              <a:t>studinfo</a:t>
            </a:r>
            <a:r>
              <a:rPr lang="en-US" dirty="0"/>
              <a:t>;</a:t>
            </a:r>
          </a:p>
        </p:txBody>
      </p:sp>
      <p:sp>
        <p:nvSpPr>
          <p:cNvPr id="4" name="Slide Number Placeholder 3"/>
          <p:cNvSpPr>
            <a:spLocks noGrp="1"/>
          </p:cNvSpPr>
          <p:nvPr>
            <p:ph type="sldNum" sz="quarter" idx="10"/>
          </p:nvPr>
        </p:nvSpPr>
        <p:spPr/>
        <p:txBody>
          <a:bodyPr/>
          <a:lstStyle/>
          <a:p>
            <a:fld id="{B6964736-C0D7-46C3-83E6-89BA17F23343}" type="slidenum">
              <a:rPr lang="en-US" smtClean="0"/>
              <a:pPr/>
              <a:t>79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Guidelines </a:t>
            </a:r>
          </a:p>
          <a:p>
            <a:endParaRPr lang="en-US" b="1" dirty="0"/>
          </a:p>
          <a:p>
            <a:r>
              <a:rPr lang="en-US" sz="1300" dirty="0">
                <a:latin typeface="+mn-lt"/>
              </a:rPr>
              <a:t>The DELETE statement can also remove all rows from a table, but it does not release storage space.</a:t>
            </a:r>
          </a:p>
          <a:p>
            <a:r>
              <a:rPr lang="en-US" sz="1300" dirty="0">
                <a:latin typeface="+mn-lt"/>
              </a:rPr>
              <a:t>The TRUNCATE command is faster. Removing rows with the TRUNCATE statement is faster than</a:t>
            </a:r>
          </a:p>
          <a:p>
            <a:r>
              <a:rPr lang="en-US" sz="1300" dirty="0">
                <a:latin typeface="+mn-lt"/>
              </a:rPr>
              <a:t>removing them with the DELETE statement for the following reasons:</a:t>
            </a:r>
          </a:p>
          <a:p>
            <a:endParaRPr lang="en-US" sz="1300" dirty="0">
              <a:latin typeface="+mn-lt"/>
            </a:endParaRPr>
          </a:p>
          <a:p>
            <a:r>
              <a:rPr lang="en-US" sz="1300" dirty="0">
                <a:latin typeface="+mn-lt"/>
              </a:rPr>
              <a:t>• The TRUNCATE statement is a data definition language (DDL) statement and generates no rollback information.</a:t>
            </a:r>
          </a:p>
          <a:p>
            <a:r>
              <a:rPr lang="en-US" sz="1300" dirty="0">
                <a:latin typeface="+mn-lt"/>
              </a:rPr>
              <a:t>• Truncating a table does not fire the delete triggers of the table.</a:t>
            </a:r>
          </a:p>
          <a:p>
            <a:r>
              <a:rPr lang="en-US" sz="1300" dirty="0">
                <a:latin typeface="+mn-lt"/>
              </a:rPr>
              <a:t>• If the table is the parent of a referential integrity constraint, you cannot truncate the table.</a:t>
            </a:r>
          </a:p>
          <a:p>
            <a:r>
              <a:rPr lang="en-US" sz="1300" dirty="0">
                <a:latin typeface="+mn-lt"/>
              </a:rPr>
              <a:t>Disable the constraint before issuing the TRUNCATE statement.</a:t>
            </a:r>
            <a:endParaRPr lang="en-US" b="1" dirty="0"/>
          </a:p>
          <a:p>
            <a:endParaRPr lang="en-US" b="1" dirty="0"/>
          </a:p>
          <a:p>
            <a:r>
              <a:rPr lang="en-US" b="1" dirty="0"/>
              <a:t>Example </a:t>
            </a:r>
          </a:p>
          <a:p>
            <a:endParaRPr lang="en-US" dirty="0"/>
          </a:p>
          <a:p>
            <a:pPr>
              <a:buFont typeface="Arial" pitchFamily="34" charset="0"/>
              <a:buChar char="•"/>
            </a:pPr>
            <a:r>
              <a:rPr lang="en-US" dirty="0"/>
              <a:t> Truncate</a:t>
            </a:r>
            <a:r>
              <a:rPr lang="en-US" baseline="0" dirty="0"/>
              <a:t> table </a:t>
            </a:r>
            <a:r>
              <a:rPr lang="en-US" baseline="0" dirty="0" err="1"/>
              <a:t>copyemp</a:t>
            </a:r>
            <a:r>
              <a:rPr lang="en-US" baseline="0" dirty="0"/>
              <a:t>;</a:t>
            </a:r>
          </a:p>
          <a:p>
            <a:r>
              <a:rPr lang="en-US" sz="1300" b="1" dirty="0">
                <a:latin typeface="+mn-lt"/>
              </a:rPr>
              <a:t>Table truncated.</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a:buFont typeface="Arial" pitchFamily="34" charset="0"/>
              <a:buChar char="•"/>
            </a:pPr>
            <a:r>
              <a:rPr lang="en-US" sz="1300" dirty="0">
                <a:latin typeface="+mn-lt"/>
              </a:rPr>
              <a:t>You can add a comment of up to 2,000 bytes about a column, table, view, or snapshot by using the</a:t>
            </a:r>
          </a:p>
          <a:p>
            <a:r>
              <a:rPr lang="en-US" sz="1300" dirty="0">
                <a:latin typeface="+mn-lt"/>
              </a:rPr>
              <a:t>COMMENT statement. </a:t>
            </a:r>
          </a:p>
          <a:p>
            <a:endParaRPr lang="en-US" sz="1300" dirty="0">
              <a:latin typeface="+mn-lt"/>
            </a:endParaRPr>
          </a:p>
          <a:p>
            <a:pPr>
              <a:buFont typeface="Arial" pitchFamily="34" charset="0"/>
              <a:buNone/>
            </a:pPr>
            <a:endParaRPr lang="en-US" sz="1300" b="1" dirty="0"/>
          </a:p>
          <a:p>
            <a:endParaRPr lang="en-US" sz="1300" dirty="0">
              <a:latin typeface="+mn-lt"/>
            </a:endParaRP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1300" dirty="0">
              <a:latin typeface="+mn-lt"/>
            </a:endParaRPr>
          </a:p>
          <a:p>
            <a:r>
              <a:rPr lang="en-US" sz="1300" dirty="0">
                <a:latin typeface="+mn-lt"/>
              </a:rPr>
              <a:t>You can drop a comment from the database by setting it to empty string (''):</a:t>
            </a:r>
          </a:p>
          <a:p>
            <a:r>
              <a:rPr lang="en-US" sz="1300" b="1" dirty="0">
                <a:latin typeface="+mn-lt"/>
              </a:rPr>
              <a:t>COMMENT ON TABLE employees IS ' ';</a:t>
            </a:r>
            <a:endParaRPr lang="en-US" b="1"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300" dirty="0">
                <a:latin typeface="+mn-lt"/>
              </a:rPr>
              <a:t> DML statements can be issued directly in </a:t>
            </a:r>
            <a:r>
              <a:rPr lang="en-US" sz="1300" i="1" dirty="0" err="1">
                <a:latin typeface="+mn-lt"/>
              </a:rPr>
              <a:t>iSQL</a:t>
            </a:r>
            <a:r>
              <a:rPr lang="en-US" sz="1300" i="1" dirty="0">
                <a:latin typeface="+mn-lt"/>
              </a:rPr>
              <a:t>*Plus, performed automatically by tools such as Oracle</a:t>
            </a:r>
          </a:p>
          <a:p>
            <a:r>
              <a:rPr lang="en-US" sz="1300" dirty="0">
                <a:latin typeface="+mn-lt"/>
              </a:rPr>
              <a:t>Forms Services, or programmed with tools such as the 3GL </a:t>
            </a:r>
            <a:r>
              <a:rPr lang="en-US" sz="1300" dirty="0" err="1">
                <a:latin typeface="+mn-lt"/>
              </a:rPr>
              <a:t>precompilers</a:t>
            </a:r>
            <a:r>
              <a:rPr lang="en-US" sz="1300" dirty="0">
                <a:latin typeface="+mn-lt"/>
              </a:rPr>
              <a:t>.</a:t>
            </a:r>
          </a:p>
          <a:p>
            <a:endParaRPr lang="en-US" sz="1300" dirty="0">
              <a:latin typeface="+mn-lt"/>
            </a:endParaRPr>
          </a:p>
          <a:p>
            <a:pPr>
              <a:buFont typeface="Arial" pitchFamily="34" charset="0"/>
              <a:buChar char="•"/>
            </a:pPr>
            <a:r>
              <a:rPr lang="en-US" sz="1300" dirty="0">
                <a:latin typeface="+mn-lt"/>
              </a:rPr>
              <a:t> Every table has INSERT, UPDATE, and DELETE privileges associated with it. These privileges are</a:t>
            </a:r>
          </a:p>
          <a:p>
            <a:r>
              <a:rPr lang="en-US" sz="1300" dirty="0">
                <a:latin typeface="+mn-lt"/>
              </a:rPr>
              <a:t>automatically granted to the creator of the table, but in general they must be explicitly granted to other</a:t>
            </a:r>
          </a:p>
          <a:p>
            <a:r>
              <a:rPr lang="en-US" sz="1300" dirty="0">
                <a:latin typeface="+mn-lt"/>
              </a:rPr>
              <a:t>users</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This diagram shows how application programs interact with the DBMS. DBMS actually is a repository of data which provide information to the application programs as well as storing information from the application programs.</a:t>
            </a:r>
          </a:p>
          <a:p>
            <a:r>
              <a:rPr lang="en-US" dirty="0">
                <a:latin typeface="Arial" charset="0"/>
              </a:rPr>
              <a:t>This is a typical example of a client-server system, where different application programs will access the DBMS via network. </a:t>
            </a:r>
          </a:p>
          <a:p>
            <a:r>
              <a:rPr lang="en-US" dirty="0">
                <a:latin typeface="Arial" charset="0"/>
              </a:rPr>
              <a:t>All the applications will access only one database. </a:t>
            </a:r>
          </a:p>
          <a:p>
            <a:r>
              <a:rPr lang="en-US" dirty="0">
                <a:latin typeface="Arial" charset="0"/>
              </a:rPr>
              <a:t>The DBMS is physically stored as Files in the Hard Disk of the system.</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 </a:t>
            </a:r>
          </a:p>
          <a:p>
            <a:r>
              <a:rPr lang="en-US" sz="1300" dirty="0">
                <a:latin typeface="+mn-lt"/>
              </a:rPr>
              <a:t>1)</a:t>
            </a:r>
          </a:p>
          <a:p>
            <a:r>
              <a:rPr lang="en-US" sz="1300" dirty="0">
                <a:latin typeface="+mn-lt"/>
              </a:rPr>
              <a:t>INSERT INTO </a:t>
            </a:r>
            <a:r>
              <a:rPr lang="en-US" sz="1300" dirty="0" err="1">
                <a:latin typeface="+mn-lt"/>
              </a:rPr>
              <a:t>sales_reps</a:t>
            </a:r>
            <a:r>
              <a:rPr lang="en-US" sz="1300" dirty="0">
                <a:latin typeface="+mn-lt"/>
              </a:rPr>
              <a:t>(id, name, salary, </a:t>
            </a:r>
            <a:r>
              <a:rPr lang="en-US" sz="1300" dirty="0" err="1">
                <a:latin typeface="+mn-lt"/>
              </a:rPr>
              <a:t>commission_pct</a:t>
            </a:r>
            <a:r>
              <a:rPr lang="en-US" sz="1300" dirty="0">
                <a:latin typeface="+mn-lt"/>
              </a:rPr>
              <a:t>)</a:t>
            </a:r>
          </a:p>
          <a:p>
            <a:r>
              <a:rPr lang="en-US" sz="1300" dirty="0">
                <a:latin typeface="+mn-lt"/>
              </a:rPr>
              <a:t>SELECT </a:t>
            </a:r>
            <a:r>
              <a:rPr lang="en-US" sz="1300" dirty="0" err="1">
                <a:latin typeface="+mn-lt"/>
              </a:rPr>
              <a:t>employee_id</a:t>
            </a:r>
            <a:r>
              <a:rPr lang="en-US" sz="1300" dirty="0">
                <a:latin typeface="+mn-lt"/>
              </a:rPr>
              <a:t>, last_name, salary, </a:t>
            </a:r>
            <a:r>
              <a:rPr lang="en-US" sz="1300" dirty="0" err="1">
                <a:latin typeface="+mn-lt"/>
              </a:rPr>
              <a:t>commission_pct</a:t>
            </a:r>
            <a:endParaRPr lang="en-US" sz="1300" dirty="0">
              <a:latin typeface="+mn-lt"/>
            </a:endParaRPr>
          </a:p>
          <a:p>
            <a:r>
              <a:rPr lang="en-US" sz="1300" dirty="0">
                <a:latin typeface="+mn-lt"/>
              </a:rPr>
              <a:t>FROM employees</a:t>
            </a:r>
          </a:p>
          <a:p>
            <a:r>
              <a:rPr lang="en-US" sz="1300" dirty="0">
                <a:latin typeface="+mn-lt"/>
              </a:rPr>
              <a:t>WHERE </a:t>
            </a:r>
            <a:r>
              <a:rPr lang="en-US" sz="1300" dirty="0" err="1">
                <a:latin typeface="+mn-lt"/>
              </a:rPr>
              <a:t>job_id</a:t>
            </a:r>
            <a:r>
              <a:rPr lang="en-US" sz="1300" dirty="0">
                <a:latin typeface="+mn-lt"/>
              </a:rPr>
              <a:t> LIKE ’%REP%’;</a:t>
            </a:r>
          </a:p>
          <a:p>
            <a:endParaRPr lang="en-US" sz="1300" dirty="0">
              <a:latin typeface="+mn-lt"/>
            </a:endParaRPr>
          </a:p>
          <a:p>
            <a:endParaRPr lang="en-US" sz="1300" dirty="0">
              <a:latin typeface="+mn-lt"/>
            </a:endParaRPr>
          </a:p>
          <a:p>
            <a:r>
              <a:rPr lang="en-US" b="0" dirty="0"/>
              <a:t>2)</a:t>
            </a:r>
          </a:p>
          <a:p>
            <a:r>
              <a:rPr lang="en-US" b="0" dirty="0"/>
              <a:t>Insert</a:t>
            </a:r>
            <a:r>
              <a:rPr lang="en-US" b="0" baseline="0" dirty="0"/>
              <a:t> into </a:t>
            </a:r>
            <a:r>
              <a:rPr lang="en-US" b="0" baseline="0" dirty="0" err="1"/>
              <a:t>emprec</a:t>
            </a:r>
            <a:r>
              <a:rPr lang="en-US" b="0" baseline="0" dirty="0"/>
              <a:t>(</a:t>
            </a:r>
            <a:r>
              <a:rPr lang="en-US" b="0" baseline="0" dirty="0" err="1"/>
              <a:t>empno,ename,sal,deptno</a:t>
            </a:r>
            <a:r>
              <a:rPr lang="en-US" b="0" baseline="0" dirty="0"/>
              <a:t>)</a:t>
            </a:r>
          </a:p>
          <a:p>
            <a:r>
              <a:rPr lang="en-US" b="0" baseline="0" dirty="0"/>
              <a:t>Select </a:t>
            </a:r>
            <a:r>
              <a:rPr lang="en-US" b="0" baseline="0" dirty="0" err="1"/>
              <a:t>empno,ename,sal,deptno</a:t>
            </a:r>
            <a:r>
              <a:rPr lang="en-US" b="0" baseline="0" dirty="0"/>
              <a:t> from emp</a:t>
            </a:r>
          </a:p>
          <a:p>
            <a:r>
              <a:rPr lang="en-US" b="0" dirty="0"/>
              <a:t>Where </a:t>
            </a:r>
            <a:r>
              <a:rPr lang="en-US" b="0" dirty="0" err="1"/>
              <a:t>dpetno</a:t>
            </a:r>
            <a:r>
              <a:rPr lang="en-US" b="0" baseline="0" dirty="0"/>
              <a:t> =10;</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Example</a:t>
            </a:r>
          </a:p>
          <a:p>
            <a:endParaRPr lang="en-US" dirty="0"/>
          </a:p>
          <a:p>
            <a:r>
              <a:rPr lang="en-US" b="1" dirty="0"/>
              <a:t>1) Update</a:t>
            </a:r>
            <a:r>
              <a:rPr lang="en-US" b="1" baseline="0" dirty="0"/>
              <a:t> only specific row using where clause.</a:t>
            </a:r>
            <a:endParaRPr lang="en-US" b="1" dirty="0"/>
          </a:p>
          <a:p>
            <a:r>
              <a:rPr lang="en-US" sz="1300" dirty="0">
                <a:latin typeface="+mn-lt"/>
              </a:rPr>
              <a:t>UPDATE employees</a:t>
            </a:r>
          </a:p>
          <a:p>
            <a:r>
              <a:rPr lang="en-US" sz="1300" dirty="0">
                <a:latin typeface="+mn-lt"/>
              </a:rPr>
              <a:t>SET </a:t>
            </a:r>
            <a:r>
              <a:rPr lang="en-US" sz="1300" dirty="0" err="1">
                <a:latin typeface="+mn-lt"/>
              </a:rPr>
              <a:t>department_id</a:t>
            </a:r>
            <a:r>
              <a:rPr lang="en-US" sz="1300" dirty="0">
                <a:latin typeface="+mn-lt"/>
              </a:rPr>
              <a:t> = 70</a:t>
            </a:r>
          </a:p>
          <a:p>
            <a:r>
              <a:rPr lang="en-US" sz="1300" dirty="0">
                <a:latin typeface="+mn-lt"/>
              </a:rPr>
              <a:t>WHERE </a:t>
            </a:r>
            <a:r>
              <a:rPr lang="en-US" sz="1300" dirty="0" err="1">
                <a:latin typeface="+mn-lt"/>
              </a:rPr>
              <a:t>employee_id</a:t>
            </a:r>
            <a:r>
              <a:rPr lang="en-US" sz="1300" dirty="0">
                <a:latin typeface="+mn-lt"/>
              </a:rPr>
              <a:t> = 113;</a:t>
            </a:r>
          </a:p>
          <a:p>
            <a:endParaRPr lang="en-US" sz="1300" b="1" dirty="0">
              <a:latin typeface="+mn-lt"/>
            </a:endParaRPr>
          </a:p>
          <a:p>
            <a:endParaRPr lang="en-US" sz="1300" b="1" dirty="0">
              <a:latin typeface="+mn-lt"/>
            </a:endParaRPr>
          </a:p>
          <a:p>
            <a:r>
              <a:rPr lang="en-US" sz="1300" b="1" dirty="0">
                <a:latin typeface="+mn-lt"/>
              </a:rPr>
              <a:t>2) Without where clause it will update all the rows in the table</a:t>
            </a:r>
          </a:p>
          <a:p>
            <a:r>
              <a:rPr lang="en-US" sz="1300" dirty="0">
                <a:latin typeface="+mn-lt"/>
              </a:rPr>
              <a:t>Update dept</a:t>
            </a:r>
          </a:p>
          <a:p>
            <a:r>
              <a:rPr lang="en-US" sz="1300" dirty="0">
                <a:latin typeface="+mn-lt"/>
              </a:rPr>
              <a:t>Set </a:t>
            </a:r>
            <a:r>
              <a:rPr lang="en-US" sz="1300" dirty="0" err="1">
                <a:latin typeface="+mn-lt"/>
              </a:rPr>
              <a:t>dname</a:t>
            </a:r>
            <a:r>
              <a:rPr lang="en-US" sz="1300" dirty="0">
                <a:latin typeface="+mn-lt"/>
              </a:rPr>
              <a:t>=‘HR’</a:t>
            </a:r>
          </a:p>
          <a:p>
            <a:endParaRPr lang="en-US" sz="1300" dirty="0">
              <a:latin typeface="+mn-lt"/>
            </a:endParaRPr>
          </a:p>
          <a:p>
            <a:endParaRPr lang="en-US" sz="1300" b="1" dirty="0">
              <a:latin typeface="+mn-lt"/>
            </a:endParaRPr>
          </a:p>
          <a:p>
            <a:r>
              <a:rPr lang="en-US" sz="1300" b="1" dirty="0">
                <a:latin typeface="+mn-lt"/>
              </a:rPr>
              <a:t>3) Update more than one column </a:t>
            </a:r>
          </a:p>
          <a:p>
            <a:r>
              <a:rPr lang="en-US" sz="1300" dirty="0">
                <a:latin typeface="+mn-lt"/>
              </a:rPr>
              <a:t>Update  </a:t>
            </a:r>
            <a:r>
              <a:rPr lang="en-US" sz="1300" dirty="0" err="1">
                <a:latin typeface="+mn-lt"/>
              </a:rPr>
              <a:t>emp</a:t>
            </a:r>
            <a:endParaRPr lang="en-US" sz="1300" dirty="0">
              <a:latin typeface="+mn-lt"/>
            </a:endParaRPr>
          </a:p>
          <a:p>
            <a:r>
              <a:rPr lang="en-US" sz="1300" dirty="0">
                <a:latin typeface="+mn-lt"/>
              </a:rPr>
              <a:t>Set </a:t>
            </a:r>
            <a:r>
              <a:rPr lang="en-US" sz="1300" dirty="0" err="1">
                <a:latin typeface="+mn-lt"/>
              </a:rPr>
              <a:t>sal</a:t>
            </a:r>
            <a:r>
              <a:rPr lang="en-US" sz="1300" dirty="0">
                <a:latin typeface="+mn-lt"/>
              </a:rPr>
              <a:t> =3000,</a:t>
            </a:r>
          </a:p>
          <a:p>
            <a:r>
              <a:rPr lang="en-US" sz="1300" dirty="0" err="1">
                <a:latin typeface="+mn-lt"/>
              </a:rPr>
              <a:t>Comm</a:t>
            </a:r>
            <a:r>
              <a:rPr lang="en-US" sz="1300" dirty="0">
                <a:latin typeface="+mn-lt"/>
              </a:rPr>
              <a:t>=200</a:t>
            </a:r>
          </a:p>
          <a:p>
            <a:r>
              <a:rPr lang="en-US" sz="1300" dirty="0">
                <a:latin typeface="+mn-lt"/>
              </a:rPr>
              <a:t>Where </a:t>
            </a:r>
            <a:r>
              <a:rPr lang="en-US" sz="1300" dirty="0" err="1">
                <a:latin typeface="+mn-lt"/>
              </a:rPr>
              <a:t>empno</a:t>
            </a:r>
            <a:r>
              <a:rPr lang="en-US" sz="1300" dirty="0">
                <a:latin typeface="+mn-lt"/>
              </a:rPr>
              <a:t>=7900;</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buFont typeface="Arial" pitchFamily="34" charset="0"/>
              <a:buNone/>
            </a:pPr>
            <a:r>
              <a:rPr lang="en-US" sz="1300" b="1" dirty="0">
                <a:latin typeface="+mn-lt"/>
              </a:rPr>
              <a:t>Example </a:t>
            </a:r>
          </a:p>
          <a:p>
            <a:pPr>
              <a:buFont typeface="Arial" pitchFamily="34" charset="0"/>
              <a:buNone/>
            </a:pPr>
            <a:endParaRPr lang="en-US" sz="1300" b="1" dirty="0">
              <a:latin typeface="+mn-lt"/>
            </a:endParaRPr>
          </a:p>
          <a:p>
            <a:pPr>
              <a:buFont typeface="Arial" pitchFamily="34" charset="0"/>
              <a:buNone/>
            </a:pPr>
            <a:r>
              <a:rPr lang="en-US" sz="1300" b="1" dirty="0">
                <a:latin typeface="+mn-lt"/>
              </a:rPr>
              <a:t>1) Delete specific row.</a:t>
            </a:r>
          </a:p>
          <a:p>
            <a:r>
              <a:rPr lang="en-US" sz="1300" dirty="0">
                <a:latin typeface="+mn-lt"/>
              </a:rPr>
              <a:t>DELETE FROM departments</a:t>
            </a:r>
          </a:p>
          <a:p>
            <a:r>
              <a:rPr lang="en-US" sz="1300" dirty="0">
                <a:latin typeface="+mn-lt"/>
              </a:rPr>
              <a:t>WHERE </a:t>
            </a:r>
            <a:r>
              <a:rPr lang="en-US" sz="1300" dirty="0" err="1">
                <a:latin typeface="+mn-lt"/>
              </a:rPr>
              <a:t>department_name</a:t>
            </a:r>
            <a:r>
              <a:rPr lang="en-US" sz="1300" dirty="0">
                <a:latin typeface="+mn-lt"/>
              </a:rPr>
              <a:t> = ’Finance’;</a:t>
            </a:r>
          </a:p>
          <a:p>
            <a:pPr>
              <a:buFont typeface="Arial" pitchFamily="34" charset="0"/>
              <a:buChar char="•"/>
            </a:pPr>
            <a:endParaRPr lang="en-US" sz="1300" b="1" dirty="0">
              <a:latin typeface="+mn-lt"/>
            </a:endParaRPr>
          </a:p>
          <a:p>
            <a:pPr>
              <a:buFont typeface="Arial" pitchFamily="34" charset="0"/>
              <a:buNone/>
            </a:pPr>
            <a:r>
              <a:rPr lang="en-US" sz="1300" b="1" dirty="0">
                <a:latin typeface="+mn-lt"/>
              </a:rPr>
              <a:t>2) Delete all rows.</a:t>
            </a:r>
          </a:p>
          <a:p>
            <a:pPr>
              <a:buFont typeface="Arial" pitchFamily="34" charset="0"/>
              <a:buNone/>
            </a:pPr>
            <a:r>
              <a:rPr lang="en-US" sz="1300" dirty="0">
                <a:latin typeface="+mn-lt"/>
              </a:rPr>
              <a:t>DELETE FROM </a:t>
            </a:r>
            <a:r>
              <a:rPr lang="en-US" sz="1300" dirty="0" err="1">
                <a:latin typeface="+mn-lt"/>
              </a:rPr>
              <a:t>copy_emp</a:t>
            </a:r>
            <a:r>
              <a:rPr lang="en-US" sz="1300" dirty="0">
                <a:latin typeface="+mn-lt"/>
              </a:rPr>
              <a:t>;</a:t>
            </a:r>
          </a:p>
          <a:p>
            <a:pPr>
              <a:buFont typeface="Arial" pitchFamily="34" charset="0"/>
              <a:buNone/>
            </a:pPr>
            <a:endParaRPr lang="en-US" sz="1300" dirty="0">
              <a:latin typeface="+mn-lt"/>
            </a:endParaRPr>
          </a:p>
          <a:p>
            <a:r>
              <a:rPr lang="en-US" sz="1300" b="1" dirty="0">
                <a:latin typeface="+mn-lt"/>
              </a:rPr>
              <a:t>3) Deleting 2 rows id 30 &amp; 40.</a:t>
            </a:r>
          </a:p>
          <a:p>
            <a:r>
              <a:rPr lang="en-US" sz="1300" dirty="0">
                <a:latin typeface="+mn-lt"/>
              </a:rPr>
              <a:t>DELETE FROM departments</a:t>
            </a:r>
          </a:p>
          <a:p>
            <a:r>
              <a:rPr lang="en-US" sz="1300" dirty="0">
                <a:latin typeface="+mn-lt"/>
              </a:rPr>
              <a:t>WHERE </a:t>
            </a:r>
            <a:r>
              <a:rPr lang="en-US" sz="1300" dirty="0" err="1">
                <a:latin typeface="+mn-lt"/>
              </a:rPr>
              <a:t>department_id</a:t>
            </a:r>
            <a:r>
              <a:rPr lang="en-US" sz="1300" dirty="0">
                <a:latin typeface="+mn-lt"/>
              </a:rPr>
              <a:t> IN (30, 40);</a:t>
            </a:r>
          </a:p>
          <a:p>
            <a:endParaRPr lang="en-US" sz="1300" dirty="0">
              <a:latin typeface="+mn-lt"/>
            </a:endParaRPr>
          </a:p>
          <a:p>
            <a:endParaRPr lang="en-US" sz="1300" dirty="0">
              <a:latin typeface="+mn-lt"/>
            </a:endParaRPr>
          </a:p>
          <a:p>
            <a:pPr>
              <a:buFont typeface="Arial" pitchFamily="34" charset="0"/>
              <a:buChar char="•"/>
            </a:pPr>
            <a:r>
              <a:rPr lang="en-US" sz="1300" dirty="0">
                <a:latin typeface="+mn-lt"/>
              </a:rPr>
              <a:t> The DELETE statement does not ask for confirmation. However, the delete operation is not made</a:t>
            </a:r>
          </a:p>
          <a:p>
            <a:r>
              <a:rPr lang="en-US" sz="1300" dirty="0">
                <a:latin typeface="+mn-lt"/>
              </a:rPr>
              <a:t>permanent until the data transaction is committed.</a:t>
            </a:r>
          </a:p>
          <a:p>
            <a:endParaRPr lang="en-US" sz="1300" dirty="0">
              <a:latin typeface="+mn-lt"/>
            </a:endParaRPr>
          </a:p>
          <a:p>
            <a:pPr>
              <a:buFont typeface="Arial" pitchFamily="34" charset="0"/>
              <a:buChar char="•"/>
            </a:pPr>
            <a:r>
              <a:rPr lang="en-US" sz="1300" dirty="0">
                <a:latin typeface="+mn-lt"/>
              </a:rPr>
              <a:t> Therefore, you can undo the operation with the ROLLBACK statement if you make a mistake.</a:t>
            </a:r>
          </a:p>
          <a:p>
            <a:pPr>
              <a:buFont typeface="Arial" pitchFamily="34" charset="0"/>
              <a:buChar char="•"/>
            </a:pPr>
            <a:endParaRPr lang="en-US" sz="1300" dirty="0">
              <a:latin typeface="+mn-lt"/>
            </a:endParaRPr>
          </a:p>
          <a:p>
            <a:pPr>
              <a:buFont typeface="Arial" pitchFamily="34" charset="0"/>
              <a:buChar char="•"/>
            </a:pPr>
            <a:r>
              <a:rPr lang="en-US" sz="1300" dirty="0">
                <a:latin typeface="+mn-lt"/>
              </a:rPr>
              <a:t> You cannot delete a row that contains a primary key that is used as a foreign key in another table</a:t>
            </a:r>
            <a:endParaRPr lang="en-US" b="0"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Note:</a:t>
            </a:r>
          </a:p>
          <a:p>
            <a:r>
              <a:rPr lang="en-US" sz="1300" dirty="0">
                <a:latin typeface="+mn-lt"/>
              </a:rPr>
              <a:t> SAVEPOINT is not ANSI standard SQL.</a:t>
            </a:r>
          </a:p>
          <a:p>
            <a:r>
              <a:rPr lang="en-US" sz="1300" dirty="0" err="1">
                <a:latin typeface="+mn-lt"/>
              </a:rPr>
              <a:t>Savepoints</a:t>
            </a:r>
            <a:r>
              <a:rPr lang="en-US" sz="1300" dirty="0">
                <a:latin typeface="+mn-lt"/>
              </a:rPr>
              <a:t> are not schema objects and cannot be referenced in the data dictionary.</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90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300" b="1" dirty="0">
                <a:latin typeface="+mn-lt"/>
              </a:rPr>
              <a:t>Committing Changes (continued)</a:t>
            </a:r>
          </a:p>
          <a:p>
            <a:r>
              <a:rPr lang="en-US" sz="1300" dirty="0">
                <a:latin typeface="+mn-lt"/>
              </a:rPr>
              <a:t>Make all pending changes permanent by using the COMMIT statement. Following a COMMIT</a:t>
            </a:r>
          </a:p>
          <a:p>
            <a:r>
              <a:rPr lang="en-US" sz="1300" dirty="0">
                <a:latin typeface="+mn-lt"/>
              </a:rPr>
              <a:t>statement:</a:t>
            </a:r>
          </a:p>
          <a:p>
            <a:r>
              <a:rPr lang="en-US" sz="1300" dirty="0">
                <a:latin typeface="+mn-lt"/>
              </a:rPr>
              <a:t>• Data changes are written to the database.</a:t>
            </a:r>
          </a:p>
          <a:p>
            <a:r>
              <a:rPr lang="en-US" sz="1300" dirty="0">
                <a:latin typeface="+mn-lt"/>
              </a:rPr>
              <a:t>• The previous state of the data is permanently lost.</a:t>
            </a:r>
          </a:p>
          <a:p>
            <a:r>
              <a:rPr lang="en-US" sz="1300" dirty="0">
                <a:latin typeface="+mn-lt"/>
              </a:rPr>
              <a:t>• All users can view the results of the transaction.</a:t>
            </a:r>
          </a:p>
          <a:p>
            <a:r>
              <a:rPr lang="en-US" sz="1300" dirty="0">
                <a:latin typeface="+mn-lt"/>
              </a:rPr>
              <a:t>• The locks on the affected rows are released; the rows are now available for other users to</a:t>
            </a:r>
          </a:p>
          <a:p>
            <a:r>
              <a:rPr lang="en-US" sz="1300" dirty="0">
                <a:latin typeface="+mn-lt"/>
              </a:rPr>
              <a:t>perform new data changes.</a:t>
            </a:r>
          </a:p>
          <a:p>
            <a:r>
              <a:rPr lang="en-US" sz="1300" dirty="0">
                <a:latin typeface="+mn-lt"/>
              </a:rPr>
              <a:t>• All </a:t>
            </a:r>
            <a:r>
              <a:rPr lang="en-US" sz="1300" dirty="0" err="1">
                <a:latin typeface="+mn-lt"/>
              </a:rPr>
              <a:t>savepoints</a:t>
            </a:r>
            <a:r>
              <a:rPr lang="en-US" sz="1300" dirty="0">
                <a:latin typeface="+mn-lt"/>
              </a:rPr>
              <a:t> are erased.</a:t>
            </a:r>
          </a:p>
          <a:p>
            <a:endParaRPr lang="en-US" sz="1300" dirty="0">
              <a:latin typeface="+mn-lt"/>
            </a:endParaRPr>
          </a:p>
          <a:p>
            <a:endParaRPr lang="en-US" sz="1300" dirty="0">
              <a:latin typeface="+mn-lt"/>
            </a:endParaRPr>
          </a:p>
          <a:p>
            <a:r>
              <a:rPr lang="en-US" sz="1300" b="1" dirty="0">
                <a:latin typeface="+mn-lt"/>
              </a:rPr>
              <a:t>Example </a:t>
            </a:r>
          </a:p>
          <a:p>
            <a:endParaRPr lang="en-US" sz="1300" dirty="0">
              <a:latin typeface="+mn-lt"/>
            </a:endParaRPr>
          </a:p>
          <a:p>
            <a:r>
              <a:rPr lang="en-US" sz="1300" dirty="0">
                <a:latin typeface="+mn-lt"/>
              </a:rPr>
              <a:t>DELETE FROM employees</a:t>
            </a:r>
          </a:p>
          <a:p>
            <a:r>
              <a:rPr lang="en-US" sz="1300" dirty="0">
                <a:latin typeface="+mn-lt"/>
              </a:rPr>
              <a:t>WHERE </a:t>
            </a:r>
            <a:r>
              <a:rPr lang="en-US" sz="1300" dirty="0" err="1">
                <a:latin typeface="+mn-lt"/>
              </a:rPr>
              <a:t>employee_id</a:t>
            </a:r>
            <a:r>
              <a:rPr lang="en-US" sz="1300" dirty="0">
                <a:latin typeface="+mn-lt"/>
              </a:rPr>
              <a:t> = 99999;</a:t>
            </a:r>
          </a:p>
          <a:p>
            <a:r>
              <a:rPr lang="en-US" sz="1300" b="1" dirty="0">
                <a:latin typeface="+mn-lt"/>
              </a:rPr>
              <a:t>1 row deleted.</a:t>
            </a:r>
          </a:p>
          <a:p>
            <a:endParaRPr lang="en-US" sz="1300" b="1" dirty="0">
              <a:latin typeface="+mn-lt"/>
            </a:endParaRPr>
          </a:p>
          <a:p>
            <a:r>
              <a:rPr lang="en-US" sz="1300" dirty="0">
                <a:latin typeface="+mn-lt"/>
              </a:rPr>
              <a:t>INSERT INTO departments</a:t>
            </a:r>
          </a:p>
          <a:p>
            <a:r>
              <a:rPr lang="en-US" sz="1300" dirty="0">
                <a:latin typeface="+mn-lt"/>
              </a:rPr>
              <a:t>VALUES (290, ’Corporate Tax’, NULL, 1700);</a:t>
            </a:r>
          </a:p>
          <a:p>
            <a:r>
              <a:rPr lang="en-US" sz="1300" b="1" dirty="0">
                <a:latin typeface="+mn-lt"/>
              </a:rPr>
              <a:t>1 row inserted</a:t>
            </a:r>
          </a:p>
          <a:p>
            <a:endParaRPr lang="en-US" sz="1300" b="1" dirty="0">
              <a:latin typeface="+mn-lt"/>
            </a:endParaRPr>
          </a:p>
          <a:p>
            <a:r>
              <a:rPr lang="en-US" sz="1300" dirty="0">
                <a:latin typeface="+mn-lt"/>
              </a:rPr>
              <a:t>It then makes the change permanent by issuing the COMMIT statement.</a:t>
            </a:r>
            <a:endParaRPr lang="en-US" sz="1300" b="1" dirty="0">
              <a:latin typeface="+mn-lt"/>
            </a:endParaRPr>
          </a:p>
          <a:p>
            <a:endParaRPr lang="en-US" sz="1300" dirty="0">
              <a:latin typeface="+mn-lt"/>
            </a:endParaRPr>
          </a:p>
          <a:p>
            <a:r>
              <a:rPr lang="en-US" sz="1300" dirty="0">
                <a:latin typeface="+mn-lt"/>
              </a:rPr>
              <a:t>COMMIT;</a:t>
            </a:r>
          </a:p>
          <a:p>
            <a:r>
              <a:rPr lang="en-US" sz="1300" b="1" dirty="0">
                <a:latin typeface="+mn-lt"/>
              </a:rPr>
              <a:t>Commit complete.</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93</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latin typeface="+mn-lt"/>
              </a:rPr>
              <a:t>Rolling Back Changes</a:t>
            </a:r>
          </a:p>
          <a:p>
            <a:r>
              <a:rPr lang="en-US" sz="1300" dirty="0">
                <a:latin typeface="+mn-lt"/>
              </a:rPr>
              <a:t>Discard all pending changes by using the ROLLBACK statement. Following a ROLLBACK statement:</a:t>
            </a:r>
          </a:p>
          <a:p>
            <a:r>
              <a:rPr lang="en-US" sz="1300" dirty="0">
                <a:latin typeface="+mn-lt"/>
              </a:rPr>
              <a:t>• Data changes are undone.</a:t>
            </a:r>
          </a:p>
          <a:p>
            <a:r>
              <a:rPr lang="en-US" sz="1300" dirty="0">
                <a:latin typeface="+mn-lt"/>
              </a:rPr>
              <a:t>• The previous state of the data is restored.</a:t>
            </a:r>
          </a:p>
          <a:p>
            <a:r>
              <a:rPr lang="en-US" sz="1300" dirty="0">
                <a:latin typeface="+mn-lt"/>
              </a:rPr>
              <a:t>• The locks on the affected rows are released.</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94</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98</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103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Arial" charset="0"/>
              </a:rPr>
              <a:t>Hierarchical Model : </a:t>
            </a:r>
            <a:r>
              <a:rPr lang="en-US" dirty="0">
                <a:latin typeface="Arial" charset="0"/>
              </a:rPr>
              <a:t>This data model explicitly makes use of the hierarchies by providing a tree by which all data are accessible. </a:t>
            </a:r>
          </a:p>
          <a:p>
            <a:endParaRPr lang="en-US" dirty="0">
              <a:latin typeface="Arial" charset="0"/>
            </a:endParaRPr>
          </a:p>
          <a:p>
            <a:r>
              <a:rPr lang="en-US" b="1" dirty="0">
                <a:latin typeface="Arial" charset="0"/>
              </a:rPr>
              <a:t>The network model : </a:t>
            </a:r>
            <a:r>
              <a:rPr lang="en-US" dirty="0">
                <a:latin typeface="Arial" charset="0"/>
              </a:rPr>
              <a:t>allows each record to have multiple parent and child records, forming a lattice structure. </a:t>
            </a:r>
          </a:p>
          <a:p>
            <a:endParaRPr lang="en-US" dirty="0">
              <a:latin typeface="Arial" charset="0"/>
            </a:endParaRPr>
          </a:p>
          <a:p>
            <a:r>
              <a:rPr lang="en-US" b="1" dirty="0">
                <a:latin typeface="Arial" charset="0"/>
              </a:rPr>
              <a:t>Relational Model : </a:t>
            </a:r>
            <a:r>
              <a:rPr lang="en-US" dirty="0">
                <a:latin typeface="Arial" charset="0"/>
              </a:rPr>
              <a:t>Each table represents some real-world person, place, thing, or event about which information is collected. A relational database is a collection of two-dimensional tables. The relational database is built around the Relational Model designed by E. F. Codd at IBM in 1970. We will explore Relational Model in detail in the coming slides.</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Arial" charset="0"/>
              </a:rPr>
              <a:t>Advantages</a:t>
            </a:r>
            <a:r>
              <a:rPr lang="en-US" dirty="0">
                <a:latin typeface="Arial" charset="0"/>
              </a:rPr>
              <a:t> of Hierarchical Model :</a:t>
            </a:r>
          </a:p>
          <a:p>
            <a:pPr>
              <a:buFontTx/>
              <a:buChar char="-"/>
            </a:pPr>
            <a:r>
              <a:rPr lang="en-US" dirty="0">
                <a:latin typeface="Arial" charset="0"/>
              </a:rPr>
              <a:t>Easy to understand</a:t>
            </a:r>
          </a:p>
          <a:p>
            <a:pPr>
              <a:buFontTx/>
              <a:buChar char="-"/>
            </a:pPr>
            <a:r>
              <a:rPr lang="en-US" dirty="0">
                <a:latin typeface="Arial" charset="0"/>
              </a:rPr>
              <a:t>There is only one path (absolute path) for accessing data items. Hence they are more secured.</a:t>
            </a:r>
          </a:p>
          <a:p>
            <a:pPr>
              <a:buFontTx/>
              <a:buChar char="-"/>
            </a:pPr>
            <a:endParaRPr lang="en-US" dirty="0">
              <a:latin typeface="Arial" charset="0"/>
            </a:endParaRPr>
          </a:p>
          <a:p>
            <a:r>
              <a:rPr lang="en-US" b="1" dirty="0" err="1">
                <a:latin typeface="Arial" charset="0"/>
              </a:rPr>
              <a:t>Dis</a:t>
            </a:r>
            <a:r>
              <a:rPr lang="en-US" b="1" dirty="0">
                <a:latin typeface="Arial" charset="0"/>
              </a:rPr>
              <a:t>-advantage :</a:t>
            </a:r>
            <a:r>
              <a:rPr lang="en-US" dirty="0">
                <a:latin typeface="Arial" charset="0"/>
              </a:rPr>
              <a:t>	</a:t>
            </a:r>
          </a:p>
          <a:p>
            <a:r>
              <a:rPr lang="en-US" dirty="0">
                <a:latin typeface="Arial" charset="0"/>
              </a:rPr>
              <a:t>	if one intermediate node is deleted then the connectivity to dependent nodes are lost</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1" dirty="0">
                <a:latin typeface="Arial" charset="0"/>
              </a:rPr>
              <a:t>Advantages</a:t>
            </a:r>
            <a:r>
              <a:rPr lang="en-US" dirty="0">
                <a:latin typeface="Arial" charset="0"/>
              </a:rPr>
              <a:t> of Hierarchical Model :</a:t>
            </a:r>
          </a:p>
          <a:p>
            <a:pPr>
              <a:buFontTx/>
              <a:buChar char="-"/>
            </a:pPr>
            <a:r>
              <a:rPr lang="en-US" dirty="0">
                <a:latin typeface="Arial" charset="0"/>
              </a:rPr>
              <a:t>Multiple paths for accessing single resource. Hence the drawback of hierarchical model is overcome</a:t>
            </a:r>
          </a:p>
          <a:p>
            <a:pPr>
              <a:buFontTx/>
              <a:buNone/>
            </a:pPr>
            <a:endParaRPr lang="en-US" dirty="0">
              <a:latin typeface="Arial" charset="0"/>
            </a:endParaRPr>
          </a:p>
          <a:p>
            <a:r>
              <a:rPr lang="en-US" b="1" dirty="0" err="1">
                <a:latin typeface="Arial" charset="0"/>
              </a:rPr>
              <a:t>Dis</a:t>
            </a:r>
            <a:r>
              <a:rPr lang="en-US" b="1" dirty="0">
                <a:latin typeface="Arial" charset="0"/>
              </a:rPr>
              <a:t>-advantage :</a:t>
            </a:r>
            <a:r>
              <a:rPr lang="en-US" dirty="0">
                <a:latin typeface="Arial" charset="0"/>
              </a:rPr>
              <a:t>	</a:t>
            </a:r>
          </a:p>
          <a:p>
            <a:r>
              <a:rPr lang="en-US" dirty="0">
                <a:latin typeface="Arial" charset="0"/>
              </a:rPr>
              <a:t>-Due to multiple paths for accessing single resource, security is the issue</a:t>
            </a:r>
          </a:p>
          <a:p>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80000"/>
              </a:lnSpc>
              <a:spcBef>
                <a:spcPct val="25000"/>
              </a:spcBef>
            </a:pPr>
            <a:r>
              <a:rPr lang="en-US" sz="2400" b="1" dirty="0"/>
              <a:t>Rules</a:t>
            </a:r>
            <a:r>
              <a:rPr lang="en-US" sz="2400" dirty="0"/>
              <a:t> of Relational Data Model: </a:t>
            </a:r>
          </a:p>
          <a:p>
            <a:pPr lvl="1">
              <a:lnSpc>
                <a:spcPct val="80000"/>
              </a:lnSpc>
              <a:spcBef>
                <a:spcPct val="25000"/>
              </a:spcBef>
            </a:pPr>
            <a:r>
              <a:rPr lang="en-US" sz="2400" dirty="0"/>
              <a:t>It defines tables which contains Rows and Columns.</a:t>
            </a:r>
          </a:p>
          <a:p>
            <a:pPr lvl="1">
              <a:lnSpc>
                <a:spcPct val="80000"/>
              </a:lnSpc>
              <a:spcBef>
                <a:spcPct val="25000"/>
              </a:spcBef>
            </a:pPr>
            <a:r>
              <a:rPr lang="en-US" sz="2400" dirty="0"/>
              <a:t>It presents a set of rules to ensure the integrity of the database.</a:t>
            </a:r>
          </a:p>
          <a:p>
            <a:pPr lvl="1">
              <a:lnSpc>
                <a:spcPct val="80000"/>
              </a:lnSpc>
              <a:spcBef>
                <a:spcPct val="25000"/>
              </a:spcBef>
            </a:pPr>
            <a:r>
              <a:rPr lang="en-US" sz="2400" dirty="0"/>
              <a:t>In Relational model a table is also a relation.</a:t>
            </a:r>
          </a:p>
          <a:p>
            <a:pPr lvl="1">
              <a:lnSpc>
                <a:spcPct val="80000"/>
              </a:lnSpc>
              <a:spcBef>
                <a:spcPct val="25000"/>
              </a:spcBef>
            </a:pPr>
            <a:r>
              <a:rPr lang="en-US" sz="2400" dirty="0"/>
              <a:t>Row is known as a </a:t>
            </a:r>
            <a:r>
              <a:rPr lang="en-US" sz="2400" dirty="0" err="1"/>
              <a:t>tuple</a:t>
            </a:r>
            <a:r>
              <a:rPr lang="en-US" sz="2400" dirty="0"/>
              <a:t>. </a:t>
            </a:r>
          </a:p>
          <a:p>
            <a:pPr lvl="1">
              <a:lnSpc>
                <a:spcPct val="80000"/>
              </a:lnSpc>
              <a:spcBef>
                <a:spcPct val="25000"/>
              </a:spcBef>
            </a:pPr>
            <a:r>
              <a:rPr lang="en-US" sz="2400" dirty="0"/>
              <a:t>Column is known as an attribute.</a:t>
            </a:r>
          </a:p>
          <a:p>
            <a:pPr lvl="1">
              <a:lnSpc>
                <a:spcPct val="80000"/>
              </a:lnSpc>
              <a:spcBef>
                <a:spcPct val="25000"/>
              </a:spcBef>
            </a:pPr>
            <a:endParaRPr lang="en-US" sz="2400" dirty="0"/>
          </a:p>
          <a:p>
            <a:pPr>
              <a:lnSpc>
                <a:spcPct val="80000"/>
              </a:lnSpc>
              <a:spcBef>
                <a:spcPct val="25000"/>
              </a:spcBef>
            </a:pPr>
            <a:r>
              <a:rPr lang="en-US" sz="2400" dirty="0"/>
              <a:t>Dr. Codd modified his model by defining 12 rules (</a:t>
            </a:r>
            <a:r>
              <a:rPr lang="en-US" sz="2400" dirty="0" err="1"/>
              <a:t>Codd’s</a:t>
            </a:r>
            <a:r>
              <a:rPr lang="en-US" sz="2400" dirty="0"/>
              <a:t> Rules), that a DBMS must meet in order to be considered a relational database</a:t>
            </a:r>
            <a:endParaRPr lang="en-US" dirty="0"/>
          </a:p>
        </p:txBody>
      </p:sp>
      <p:sp>
        <p:nvSpPr>
          <p:cNvPr id="4" name="Slide Number Placeholder 3"/>
          <p:cNvSpPr>
            <a:spLocks noGrp="1"/>
          </p:cNvSpPr>
          <p:nvPr>
            <p:ph type="sldNum" sz="quarter" idx="10"/>
          </p:nvPr>
        </p:nvSpPr>
        <p:spPr/>
        <p:txBody>
          <a:bodyPr/>
          <a:lstStyle/>
          <a:p>
            <a:fld id="{B6964736-C0D7-46C3-83E6-89BA17F2334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FA8D-1EB2-4686-8333-7C41FC9B011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6BB66D2-8D99-4EB8-90F9-B60D591646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32C8A6E-D705-4654-9843-1A90203DB288}"/>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D17ED62D-AB82-4CEF-9028-95CE03ADCF6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BC612B9-387B-4D34-BE9A-E93999CEAC92}"/>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89831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C04B-BD91-4092-858D-B601307F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108616-5B45-452E-AD80-47EB56FF0B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49A22-0252-4308-BAA3-CF19CA0F7987}"/>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4E9BED18-0695-4FFF-A230-B367F44F3B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2AB3F94-FE1F-4EC5-BB58-5DF230791B40}"/>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68968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D9A07-F90A-42E0-A314-67DD153D044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7F0800-C62F-47FF-8E84-829AC5945ED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E3D6E-5A41-4937-9C53-5B79DC7BD460}"/>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6A0D34D9-F448-4983-A370-AE7239A25F2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396FCCA-B960-45BE-A91A-B2877135BB20}"/>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169874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ACEB-B541-4737-9740-E962E952C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98502-555F-4277-965C-73A20AD79B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758B3-EBF8-4674-8425-F53C95EE22EE}"/>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2566BF1D-AFC3-4DCD-BF89-E52313B50F1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A64D1CC-CE38-4621-9F07-97D0573EF49A}"/>
              </a:ext>
            </a:extLst>
          </p:cNvPr>
          <p:cNvSpPr>
            <a:spLocks noGrp="1"/>
          </p:cNvSpPr>
          <p:nvPr>
            <p:ph type="sldNum" sz="quarter" idx="12"/>
          </p:nvPr>
        </p:nvSpPr>
        <p:spPr/>
        <p:txBody>
          <a:bodyPr/>
          <a:lstStyle/>
          <a:p>
            <a:fld id="{6F887D95-2872-488D-8A87-66BB371234C4}" type="slidenum">
              <a:rPr lang="en-US" smtClean="0"/>
              <a:t>‹#›</a:t>
            </a:fld>
            <a:endParaRPr lang="en-US"/>
          </a:p>
        </p:txBody>
      </p:sp>
    </p:spTree>
    <p:extLst>
      <p:ext uri="{BB962C8B-B14F-4D97-AF65-F5344CB8AC3E}">
        <p14:creationId xmlns:p14="http://schemas.microsoft.com/office/powerpoint/2010/main" val="63949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8178-E1FF-4EFF-81A3-3EAED086F2F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7826258-5AD9-49BD-9C23-ACD6687CA12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080A59-3789-4375-9ECD-E600EB9F955F}"/>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65A27DD1-3D5C-4183-B255-11622038A3E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8DE74F9-1771-4E55-9CFA-24EEFDE72FAE}"/>
              </a:ext>
            </a:extLst>
          </p:cNvPr>
          <p:cNvSpPr>
            <a:spLocks noGrp="1"/>
          </p:cNvSpPr>
          <p:nvPr>
            <p:ph type="sldNum" sz="quarter" idx="12"/>
          </p:nvPr>
        </p:nvSpPr>
        <p:spPr/>
        <p:txBody>
          <a:bodyPr/>
          <a:lstStyle/>
          <a:p>
            <a:fld id="{6F887D95-2872-488D-8A87-66BB371234C4}" type="slidenum">
              <a:rPr lang="en-US" smtClean="0"/>
              <a:t>‹#›</a:t>
            </a:fld>
            <a:endParaRPr lang="en-US"/>
          </a:p>
        </p:txBody>
      </p:sp>
    </p:spTree>
    <p:extLst>
      <p:ext uri="{BB962C8B-B14F-4D97-AF65-F5344CB8AC3E}">
        <p14:creationId xmlns:p14="http://schemas.microsoft.com/office/powerpoint/2010/main" val="240685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338B-F6F2-4FF8-BBDF-BD98FF171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457BE-339C-4444-B57C-B0D8F24F3A3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F8565B-622B-4F84-81EF-05A1F53A2A5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90661-E1E2-4603-A56C-DC1966BD56A4}"/>
              </a:ext>
            </a:extLst>
          </p:cNvPr>
          <p:cNvSpPr>
            <a:spLocks noGrp="1"/>
          </p:cNvSpPr>
          <p:nvPr>
            <p:ph type="dt" sz="half" idx="10"/>
          </p:nvPr>
        </p:nvSpPr>
        <p:spPr/>
        <p:txBody>
          <a:bodyPr/>
          <a:lstStyle/>
          <a:p>
            <a:pPr>
              <a:defRPr/>
            </a:pPr>
            <a:fld id="{2059130F-B647-4EAE-BF71-C228320356E1}" type="datetimeFigureOut">
              <a:rPr lang="en-US" smtClean="0"/>
              <a:pPr>
                <a:defRPr/>
              </a:pPr>
              <a:t>1/17/2018</a:t>
            </a:fld>
            <a:endParaRPr lang="en-US"/>
          </a:p>
        </p:txBody>
      </p:sp>
      <p:sp>
        <p:nvSpPr>
          <p:cNvPr id="6" name="Footer Placeholder 5">
            <a:extLst>
              <a:ext uri="{FF2B5EF4-FFF2-40B4-BE49-F238E27FC236}">
                <a16:creationId xmlns:a16="http://schemas.microsoft.com/office/drawing/2014/main" id="{DC26BE33-ED56-4D2E-850D-30E5D292925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434724-7796-4112-84ED-A326A8C18F1D}"/>
              </a:ext>
            </a:extLst>
          </p:cNvPr>
          <p:cNvSpPr>
            <a:spLocks noGrp="1"/>
          </p:cNvSpPr>
          <p:nvPr>
            <p:ph type="sldNum" sz="quarter" idx="12"/>
          </p:nvPr>
        </p:nvSpPr>
        <p:spPr/>
        <p:txBody>
          <a:bodyPr/>
          <a:lstStyle/>
          <a:p>
            <a:fld id="{63EEA401-2F34-4B02-9A74-6178A85934C6}" type="slidenum">
              <a:rPr lang="en-US" smtClean="0"/>
              <a:pPr/>
              <a:t>‹#›</a:t>
            </a:fld>
            <a:endParaRPr lang="en-US"/>
          </a:p>
        </p:txBody>
      </p:sp>
    </p:spTree>
    <p:extLst>
      <p:ext uri="{BB962C8B-B14F-4D97-AF65-F5344CB8AC3E}">
        <p14:creationId xmlns:p14="http://schemas.microsoft.com/office/powerpoint/2010/main" val="103428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5B9D-F2D2-4045-B9F6-D2C9946CE9F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9CE82-2262-48C3-A386-2251BAA99B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B4DD498-82B9-4F58-978E-57FD3A51FEF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C9FC8F-EFBD-4101-A709-7ADF97733C8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E5F0CE0-4387-42D7-875A-7BE1FB60DA40}"/>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6678C-4F86-435D-81E9-739BF4F8DD10}"/>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8" name="Footer Placeholder 7">
            <a:extLst>
              <a:ext uri="{FF2B5EF4-FFF2-40B4-BE49-F238E27FC236}">
                <a16:creationId xmlns:a16="http://schemas.microsoft.com/office/drawing/2014/main" id="{0D9E5638-BE1B-4411-B875-CC2988E79F5D}"/>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A3FFC158-26DF-44C0-9B4C-28DB57891F6B}"/>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318794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7D63-3C52-457B-AD95-D52D5F06DF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EEBAD-2545-495F-A77E-3C590EC2DD0C}"/>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4" name="Footer Placeholder 3">
            <a:extLst>
              <a:ext uri="{FF2B5EF4-FFF2-40B4-BE49-F238E27FC236}">
                <a16:creationId xmlns:a16="http://schemas.microsoft.com/office/drawing/2014/main" id="{18F6CD4E-0A05-402C-8D2C-6442918676C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C8F4CD63-E521-49F5-A682-40A0BBECBE83}"/>
              </a:ext>
            </a:extLst>
          </p:cNvPr>
          <p:cNvSpPr>
            <a:spLocks noGrp="1"/>
          </p:cNvSpPr>
          <p:nvPr>
            <p:ph type="sldNum" sz="quarter" idx="12"/>
          </p:nvPr>
        </p:nvSpPr>
        <p:spPr/>
        <p:txBody>
          <a:bodyPr/>
          <a:lstStyle/>
          <a:p>
            <a:fld id="{6F887D95-2872-488D-8A87-66BB371234C4}" type="slidenum">
              <a:rPr lang="en-US" smtClean="0"/>
              <a:t>‹#›</a:t>
            </a:fld>
            <a:endParaRPr lang="en-US"/>
          </a:p>
        </p:txBody>
      </p:sp>
    </p:spTree>
    <p:extLst>
      <p:ext uri="{BB962C8B-B14F-4D97-AF65-F5344CB8AC3E}">
        <p14:creationId xmlns:p14="http://schemas.microsoft.com/office/powerpoint/2010/main" val="109074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3A205-26FE-4DA9-A7C3-142EB75224CC}"/>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3" name="Footer Placeholder 2">
            <a:extLst>
              <a:ext uri="{FF2B5EF4-FFF2-40B4-BE49-F238E27FC236}">
                <a16:creationId xmlns:a16="http://schemas.microsoft.com/office/drawing/2014/main" id="{BB96700E-D725-4154-B40D-7540A0954680}"/>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28E315D3-8D27-4CAD-8633-DE269DDBC057}"/>
              </a:ext>
            </a:extLst>
          </p:cNvPr>
          <p:cNvSpPr>
            <a:spLocks noGrp="1"/>
          </p:cNvSpPr>
          <p:nvPr>
            <p:ph type="sldNum" sz="quarter" idx="12"/>
          </p:nvPr>
        </p:nvSpPr>
        <p:spPr/>
        <p:txBody>
          <a:bodyPr/>
          <a:lstStyle/>
          <a:p>
            <a:fld id="{6F887D95-2872-488D-8A87-66BB371234C4}" type="slidenum">
              <a:rPr lang="en-US" smtClean="0"/>
              <a:t>‹#›</a:t>
            </a:fld>
            <a:endParaRPr lang="en-US"/>
          </a:p>
        </p:txBody>
      </p:sp>
    </p:spTree>
    <p:extLst>
      <p:ext uri="{BB962C8B-B14F-4D97-AF65-F5344CB8AC3E}">
        <p14:creationId xmlns:p14="http://schemas.microsoft.com/office/powerpoint/2010/main" val="376821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4D9F-7BA2-43A4-9A2E-3AEFDAB549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34FDA50-7206-45BF-A69A-B2115190BD4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3DB9F1-18BF-4E1F-AFFC-809D2DF5C10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12CC74D-3335-46BA-96CE-8C8496273D32}"/>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6" name="Footer Placeholder 5">
            <a:extLst>
              <a:ext uri="{FF2B5EF4-FFF2-40B4-BE49-F238E27FC236}">
                <a16:creationId xmlns:a16="http://schemas.microsoft.com/office/drawing/2014/main" id="{A271ED54-B321-4B22-BCBB-4243649AA60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B598F85-8A31-498A-B710-C07469366BAC}"/>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146415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FF84-7699-40AC-B9DA-E868D8988A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2D61F78-84F0-40B1-9BF1-C5379D69FAD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8333E55-6BB1-48F3-BEF2-2CB5163280E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1541B1B-9CD1-4441-9881-52E7A69776BB}"/>
              </a:ext>
            </a:extLst>
          </p:cNvPr>
          <p:cNvSpPr>
            <a:spLocks noGrp="1"/>
          </p:cNvSpPr>
          <p:nvPr>
            <p:ph type="dt" sz="half" idx="10"/>
          </p:nvPr>
        </p:nvSpPr>
        <p:spPr/>
        <p:txBody>
          <a:bodyPr/>
          <a:lstStyle/>
          <a:p>
            <a:fld id="{29B1927A-E948-4D52-9BE5-B8B5954590E8}" type="datetimeFigureOut">
              <a:rPr lang="en-US" smtClean="0"/>
              <a:t>1/17/2018</a:t>
            </a:fld>
            <a:endParaRPr lang="en-US"/>
          </a:p>
        </p:txBody>
      </p:sp>
      <p:sp>
        <p:nvSpPr>
          <p:cNvPr id="6" name="Footer Placeholder 5">
            <a:extLst>
              <a:ext uri="{FF2B5EF4-FFF2-40B4-BE49-F238E27FC236}">
                <a16:creationId xmlns:a16="http://schemas.microsoft.com/office/drawing/2014/main" id="{E2967E9B-3F02-48C5-9BB0-1470F91B881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0F3C9A1-87C5-4540-87FD-AD3C45E670D9}"/>
              </a:ext>
            </a:extLst>
          </p:cNvPr>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155477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67CD1-B23E-4356-BD8B-652BFF5AA1E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53226-1849-45C5-8E24-975AD4434A6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E4AFA-E6D5-40AD-AB74-0FE14CCBE9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B1927A-E948-4D52-9BE5-B8B5954590E8}" type="datetimeFigureOut">
              <a:rPr lang="en-US" smtClean="0"/>
              <a:t>1/17/2018</a:t>
            </a:fld>
            <a:endParaRPr lang="en-US"/>
          </a:p>
        </p:txBody>
      </p:sp>
      <p:sp>
        <p:nvSpPr>
          <p:cNvPr id="5" name="Footer Placeholder 4">
            <a:extLst>
              <a:ext uri="{FF2B5EF4-FFF2-40B4-BE49-F238E27FC236}">
                <a16:creationId xmlns:a16="http://schemas.microsoft.com/office/drawing/2014/main" id="{E800B4C1-71C1-4FF0-9A25-D3976ED325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07BFC5B-2B1C-4F2C-B38A-C5EDEB07062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BB61FD-C1F2-4A71-9B04-CA5F3C9E5EE0}" type="slidenum">
              <a:rPr lang="en-US" smtClean="0"/>
              <a:pPr/>
              <a:t>‹#›</a:t>
            </a:fld>
            <a:endParaRPr lang="en-US"/>
          </a:p>
        </p:txBody>
      </p:sp>
    </p:spTree>
    <p:extLst>
      <p:ext uri="{BB962C8B-B14F-4D97-AF65-F5344CB8AC3E}">
        <p14:creationId xmlns:p14="http://schemas.microsoft.com/office/powerpoint/2010/main" val="19481304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RDBMS CONCEPTS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Relational Data Model</a:t>
            </a:r>
          </a:p>
        </p:txBody>
      </p:sp>
      <p:sp>
        <p:nvSpPr>
          <p:cNvPr id="3" name="Rectangle 2"/>
          <p:cNvSpPr/>
          <p:nvPr/>
        </p:nvSpPr>
        <p:spPr>
          <a:xfrm>
            <a:off x="533400" y="1143000"/>
            <a:ext cx="8001000" cy="4832092"/>
          </a:xfrm>
          <a:prstGeom prst="rect">
            <a:avLst/>
          </a:prstGeom>
        </p:spPr>
        <p:txBody>
          <a:bodyPr wrap="square">
            <a:spAutoFit/>
          </a:bodyPr>
          <a:lstStyle/>
          <a:p>
            <a:r>
              <a:rPr lang="en-US" sz="2800" dirty="0"/>
              <a:t>Dr. E.F. Codd proposed the relational model for</a:t>
            </a:r>
          </a:p>
          <a:p>
            <a:r>
              <a:rPr lang="en-US" sz="2800" dirty="0"/>
              <a:t>database systems in 1970 and then modified by IBM.</a:t>
            </a:r>
          </a:p>
          <a:p>
            <a:r>
              <a:rPr lang="en-US" sz="2800" dirty="0"/>
              <a:t>• It is the basis for the relational database</a:t>
            </a:r>
          </a:p>
          <a:p>
            <a:r>
              <a:rPr lang="en-US" sz="2800" dirty="0"/>
              <a:t>management system (RDBMS).</a:t>
            </a:r>
          </a:p>
          <a:p>
            <a:pPr>
              <a:buFont typeface="Arial" pitchFamily="34" charset="0"/>
              <a:buChar char="•"/>
            </a:pPr>
            <a:r>
              <a:rPr lang="en-US" sz="2800" dirty="0"/>
              <a:t>  It presents data in form of  tables.</a:t>
            </a:r>
          </a:p>
          <a:p>
            <a:r>
              <a:rPr lang="en-US" sz="2800" dirty="0"/>
              <a:t>• The relational model consists(component) of the following:</a:t>
            </a:r>
          </a:p>
          <a:p>
            <a:r>
              <a:rPr lang="en-US" sz="2800" dirty="0"/>
              <a:t>– Collection of objects or relations</a:t>
            </a:r>
          </a:p>
          <a:p>
            <a:r>
              <a:rPr lang="en-US" sz="2800" dirty="0"/>
              <a:t>– Set of operators to act on the relations</a:t>
            </a:r>
          </a:p>
          <a:p>
            <a:r>
              <a:rPr lang="en-US" sz="2800" dirty="0"/>
              <a:t>– Data integrity for accuracy and consistency</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create indexes on most columns in a table or a view. The exceptions are primarily those columns configured with large object (LOB) data types, such as </a:t>
            </a:r>
            <a:r>
              <a:rPr lang="en-US" b="1" dirty="0"/>
              <a:t>image</a:t>
            </a:r>
            <a:r>
              <a:rPr lang="en-US" dirty="0"/>
              <a:t>, </a:t>
            </a:r>
            <a:r>
              <a:rPr lang="en-US" b="1" dirty="0"/>
              <a:t>text,</a:t>
            </a:r>
            <a:r>
              <a:rPr lang="en-US" dirty="0"/>
              <a:t> and </a:t>
            </a:r>
            <a:r>
              <a:rPr lang="en-US" b="1" dirty="0" err="1"/>
              <a:t>varchar</a:t>
            </a:r>
            <a:r>
              <a:rPr lang="en-US" b="1" dirty="0"/>
              <a:t>(max)</a:t>
            </a:r>
            <a:r>
              <a:rPr lang="en-US" dirty="0"/>
              <a:t>. You can also create indexes on XML columns, but those indexes are slightly different from the basic index and are beyond the scope of this article. Instead, I'll focus on those indexes that are implemented most commonly in a SQL Server database.</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index is made up of a set of pages (index nodes) that are organized in a B-tree structure. This structure is hierarchical in nature, with the root node at the top of the hierarchy and the leaf nodes at the bottom, as shown in Figure 1.</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Sulakshana\Clients\Syntel\SQLSERVER\B-tree.jpg"/>
          <p:cNvPicPr>
            <a:picLocks noGrp="1" noChangeAspect="1" noChangeArrowheads="1"/>
          </p:cNvPicPr>
          <p:nvPr>
            <p:ph idx="1"/>
          </p:nvPr>
        </p:nvPicPr>
        <p:blipFill>
          <a:blip r:embed="rId2" cstate="print"/>
          <a:srcRect/>
          <a:stretch>
            <a:fillRect/>
          </a:stretch>
        </p:blipFill>
        <p:spPr bwMode="auto">
          <a:xfrm>
            <a:off x="533401" y="1109663"/>
            <a:ext cx="7696200" cy="5291137"/>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dirty="0"/>
          </a:p>
        </p:txBody>
      </p:sp>
      <p:sp>
        <p:nvSpPr>
          <p:cNvPr id="8195" name="Rectangle 3"/>
          <p:cNvSpPr>
            <a:spLocks noGrp="1" noChangeArrowheads="1"/>
          </p:cNvSpPr>
          <p:nvPr>
            <p:ph idx="1"/>
          </p:nvPr>
        </p:nvSpPr>
        <p:spPr/>
        <p:txBody>
          <a:bodyPr/>
          <a:lstStyle/>
          <a:p>
            <a:r>
              <a:rPr lang="en-US" b="1" dirty="0"/>
              <a:t>A database index</a:t>
            </a:r>
            <a:r>
              <a:rPr lang="en-US" dirty="0"/>
              <a:t> is very much like the index in a book: the book index has an alphabetized list of topics with page numbers to the location of the data. A database index has an ordered list of values (made up of one or more table columns), with pointers to the row in which the value and its corresponding data reside.</a:t>
            </a:r>
          </a:p>
          <a:p>
            <a:r>
              <a:rPr lang="en-US" dirty="0"/>
              <a:t>Without indexes, any query or data modification causes the SQL engine to search the referenced tables from the top down. This is akin to searching for a piece of information in a book by reading it from page 1. A single well-placed index can shorten your query time from dozens of minutes to under a second.</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There are two kinds of indexes </a:t>
            </a:r>
            <a:r>
              <a:rPr lang="en-US" dirty="0"/>
              <a:t>in SQL Server: clustered and </a:t>
            </a:r>
            <a:r>
              <a:rPr lang="en-US" dirty="0" err="1"/>
              <a:t>nonclustered</a:t>
            </a:r>
            <a:r>
              <a:rPr lang="en-US" dirty="0"/>
              <a:t>.</a:t>
            </a:r>
          </a:p>
          <a:p>
            <a:r>
              <a:rPr lang="en-US" dirty="0"/>
              <a:t>A table can only have one </a:t>
            </a:r>
            <a:r>
              <a:rPr lang="en-US" b="1" dirty="0"/>
              <a:t>clustered</a:t>
            </a:r>
            <a:r>
              <a:rPr lang="en-US" dirty="0"/>
              <a:t> index, because the clustered index sorts the rows in the table itself.  </a:t>
            </a:r>
            <a:r>
              <a:rPr lang="en-US" i="1" dirty="0"/>
              <a:t>Every table in the database should have a well-chosen clustered index</a:t>
            </a:r>
            <a:r>
              <a:rPr lang="en-US" b="1" dirty="0"/>
              <a:t> </a:t>
            </a:r>
            <a:r>
              <a:rPr lang="en-US" dirty="0"/>
              <a:t>to</a:t>
            </a:r>
            <a:r>
              <a:rPr lang="en-US" b="1" dirty="0"/>
              <a:t> </a:t>
            </a:r>
            <a:r>
              <a:rPr lang="en-US" dirty="0"/>
              <a:t>aid data retrieval and modification.</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 column or group of columns </a:t>
            </a:r>
            <a:r>
              <a:rPr lang="en-US" i="1" dirty="0"/>
              <a:t>can</a:t>
            </a:r>
            <a:r>
              <a:rPr lang="en-US" dirty="0"/>
              <a:t> make up a clustered index, but </a:t>
            </a:r>
            <a:r>
              <a:rPr lang="en-US" i="1" dirty="0"/>
              <a:t>ideally</a:t>
            </a:r>
            <a:r>
              <a:rPr lang="en-US" dirty="0"/>
              <a:t> a clustered index should be:</a:t>
            </a:r>
          </a:p>
          <a:p>
            <a:r>
              <a:rPr lang="en-US" u="sng" dirty="0"/>
              <a:t>Small</a:t>
            </a:r>
            <a:r>
              <a:rPr lang="en-US" dirty="0"/>
              <a:t> (of a small data type) –The clustered index key is the pointer contained in each </a:t>
            </a:r>
            <a:r>
              <a:rPr lang="en-US" dirty="0" err="1"/>
              <a:t>nonclustered</a:t>
            </a:r>
            <a:r>
              <a:rPr lang="en-US" dirty="0"/>
              <a:t> index. If you therefore have a clustered index key that is large – for example, a 16 bit UNIQUEIDENTIFIER – indexes will take up much more space than if the clustered index key were smaller (e.g., a 4 bit INT).</a:t>
            </a:r>
          </a:p>
          <a:p>
            <a:r>
              <a:rPr lang="en-US" u="sng" dirty="0"/>
              <a:t>Unique or highly selective</a:t>
            </a:r>
            <a:r>
              <a:rPr lang="en-US" dirty="0"/>
              <a:t> – The more selective an index, the more efficient.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t>Ever-increasing</a:t>
            </a:r>
            <a:r>
              <a:rPr lang="en-US" dirty="0"/>
              <a:t> – The clustered index orders the rows in the table. If the clustered index key is ever increasing, new rows are added to the end of the table. Otherwise, new rows are inserted in the middle of the table, and the database engine must reorganize the data on disk more often.</a:t>
            </a:r>
          </a:p>
          <a:p>
            <a:r>
              <a:rPr lang="en-US" u="sng" dirty="0"/>
              <a:t>Static</a:t>
            </a:r>
            <a:r>
              <a:rPr lang="en-US" dirty="0"/>
              <a:t> – A frequently changing clustered index key will cause rows to be reordered within the table, causing unnecessary overhead.</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Note:</a:t>
            </a:r>
            <a:r>
              <a:rPr lang="en-US" dirty="0"/>
              <a:t> The clustered index is not necessarily the same as the primary key. While they do tend to go hand in hand, the purpose of the primary key is to enforce uniqueness within the table</a:t>
            </a:r>
          </a:p>
          <a:p>
            <a:r>
              <a:rPr lang="en-US" dirty="0"/>
              <a:t>A </a:t>
            </a:r>
            <a:r>
              <a:rPr lang="en-US" b="1" dirty="0" err="1"/>
              <a:t>nonclustered</a:t>
            </a:r>
            <a:r>
              <a:rPr lang="en-US" dirty="0"/>
              <a:t> index is a separate physical structure from the underlying table. It contains the values for the included columns – called index keys – along with pointers back to the corresponding table row. On a table that has a clustered index, each </a:t>
            </a:r>
            <a:r>
              <a:rPr lang="en-US" dirty="0" err="1"/>
              <a:t>nonclustered</a:t>
            </a:r>
            <a:r>
              <a:rPr lang="en-US" dirty="0"/>
              <a:t> index’s pointer</a:t>
            </a:r>
            <a:r>
              <a:rPr lang="en-US" i="1" dirty="0"/>
              <a:t> </a:t>
            </a:r>
            <a:r>
              <a:rPr lang="en-US" dirty="0"/>
              <a:t>is the clustered index key.  Note that a clustered index is ordered, but it does not alter the order of the rows in the table.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CA" b="1" dirty="0">
                <a:solidFill>
                  <a:srgbClr val="002060"/>
                </a:solidFill>
              </a:rPr>
              <a:t>Basic Terms and Definitions</a:t>
            </a:r>
            <a:endParaRPr lang="en-US" b="1" dirty="0">
              <a:solidFill>
                <a:srgbClr val="002060"/>
              </a:solidFill>
            </a:endParaRPr>
          </a:p>
        </p:txBody>
      </p:sp>
      <p:sp>
        <p:nvSpPr>
          <p:cNvPr id="3" name="Rectangle 2"/>
          <p:cNvSpPr/>
          <p:nvPr/>
        </p:nvSpPr>
        <p:spPr>
          <a:xfrm>
            <a:off x="609600" y="1066800"/>
            <a:ext cx="7772400" cy="5133713"/>
          </a:xfrm>
          <a:prstGeom prst="rect">
            <a:avLst/>
          </a:prstGeom>
        </p:spPr>
        <p:txBody>
          <a:bodyPr wrap="square">
            <a:spAutoFit/>
          </a:bodyPr>
          <a:lstStyle/>
          <a:p>
            <a:pPr>
              <a:lnSpc>
                <a:spcPct val="90000"/>
              </a:lnSpc>
              <a:buFont typeface="Arial" pitchFamily="34" charset="0"/>
              <a:buChar char="•"/>
            </a:pPr>
            <a:r>
              <a:rPr lang="en-CA" sz="2600" dirty="0">
                <a:cs typeface="Times New Roman" pitchFamily="18" charset="0"/>
              </a:rPr>
              <a:t> The two most prominent characteristics of a relational database are </a:t>
            </a:r>
          </a:p>
          <a:p>
            <a:pPr lvl="1">
              <a:lnSpc>
                <a:spcPct val="90000"/>
              </a:lnSpc>
            </a:pPr>
            <a:r>
              <a:rPr lang="en-CA" sz="2600" dirty="0">
                <a:cs typeface="Times New Roman" pitchFamily="18" charset="0"/>
              </a:rPr>
              <a:t>-Data stored in tables. </a:t>
            </a:r>
          </a:p>
          <a:p>
            <a:pPr lvl="1">
              <a:lnSpc>
                <a:spcPct val="90000"/>
              </a:lnSpc>
            </a:pPr>
            <a:r>
              <a:rPr lang="en-CA" sz="2600" dirty="0">
                <a:cs typeface="Times New Roman" pitchFamily="18" charset="0"/>
              </a:rPr>
              <a:t>-Relationships between tables.</a:t>
            </a:r>
          </a:p>
          <a:p>
            <a:pPr>
              <a:lnSpc>
                <a:spcPct val="90000"/>
              </a:lnSpc>
              <a:buFont typeface="Arial" pitchFamily="34" charset="0"/>
              <a:buChar char="•"/>
            </a:pPr>
            <a:r>
              <a:rPr lang="en-CA" sz="2600" dirty="0">
                <a:cs typeface="Times New Roman" pitchFamily="18" charset="0"/>
              </a:rPr>
              <a:t> A </a:t>
            </a:r>
            <a:r>
              <a:rPr lang="en-CA" sz="2600" b="1" dirty="0">
                <a:cs typeface="Times New Roman" pitchFamily="18" charset="0"/>
              </a:rPr>
              <a:t>table</a:t>
            </a:r>
            <a:r>
              <a:rPr lang="en-CA" sz="2600" dirty="0">
                <a:cs typeface="Times New Roman" pitchFamily="18" charset="0"/>
              </a:rPr>
              <a:t> (entity or relation)  is a collection of rows and columns. </a:t>
            </a:r>
          </a:p>
          <a:p>
            <a:pPr>
              <a:lnSpc>
                <a:spcPct val="90000"/>
              </a:lnSpc>
              <a:buFont typeface="Arial" pitchFamily="34" charset="0"/>
              <a:buChar char="•"/>
            </a:pPr>
            <a:r>
              <a:rPr lang="en-CA" sz="2600" dirty="0">
                <a:cs typeface="Times New Roman" pitchFamily="18" charset="0"/>
              </a:rPr>
              <a:t> A </a:t>
            </a:r>
            <a:r>
              <a:rPr lang="en-CA" sz="2600" b="1" dirty="0">
                <a:cs typeface="Times New Roman" pitchFamily="18" charset="0"/>
              </a:rPr>
              <a:t>row</a:t>
            </a:r>
            <a:r>
              <a:rPr lang="en-CA" sz="2600" dirty="0">
                <a:cs typeface="Times New Roman" pitchFamily="18" charset="0"/>
              </a:rPr>
              <a:t> (record or tuple) represents a collection of information about a separate item (e.g., a customer). </a:t>
            </a:r>
          </a:p>
          <a:p>
            <a:pPr>
              <a:lnSpc>
                <a:spcPct val="90000"/>
              </a:lnSpc>
              <a:buFont typeface="Arial" pitchFamily="34" charset="0"/>
              <a:buChar char="•"/>
            </a:pPr>
            <a:r>
              <a:rPr lang="en-CA" sz="2600" dirty="0">
                <a:cs typeface="Times New Roman" pitchFamily="18" charset="0"/>
              </a:rPr>
              <a:t> A </a:t>
            </a:r>
            <a:r>
              <a:rPr lang="en-CA" sz="2600" b="1" dirty="0">
                <a:cs typeface="Times New Roman" pitchFamily="18" charset="0"/>
              </a:rPr>
              <a:t>column</a:t>
            </a:r>
            <a:r>
              <a:rPr lang="en-CA" sz="2600" dirty="0">
                <a:cs typeface="Times New Roman" pitchFamily="18" charset="0"/>
              </a:rPr>
              <a:t> (field or attribute) represents the characteristics of an item (e.g., the customer's name or phone number). </a:t>
            </a:r>
          </a:p>
          <a:p>
            <a:pPr>
              <a:lnSpc>
                <a:spcPct val="90000"/>
              </a:lnSpc>
              <a:buFont typeface="Arial" pitchFamily="34" charset="0"/>
              <a:buChar char="•"/>
            </a:pPr>
            <a:r>
              <a:rPr lang="en-CA" sz="2600" dirty="0">
                <a:cs typeface="Times New Roman" pitchFamily="18" charset="0"/>
              </a:rPr>
              <a:t> A </a:t>
            </a:r>
            <a:r>
              <a:rPr lang="en-CA" sz="2600" b="1" dirty="0">
                <a:cs typeface="Times New Roman" pitchFamily="18" charset="0"/>
              </a:rPr>
              <a:t>relationship</a:t>
            </a:r>
            <a:r>
              <a:rPr lang="en-CA" sz="2600" b="1" i="1" dirty="0">
                <a:cs typeface="Times New Roman" pitchFamily="18" charset="0"/>
              </a:rPr>
              <a:t> </a:t>
            </a:r>
            <a:r>
              <a:rPr lang="en-CA" sz="2600" dirty="0">
                <a:cs typeface="Times New Roman" pitchFamily="18" charset="0"/>
              </a:rPr>
              <a:t>(join) is a </a:t>
            </a:r>
            <a:r>
              <a:rPr lang="en-CA" sz="2600" i="1" dirty="0">
                <a:cs typeface="Times New Roman" pitchFamily="18" charset="0"/>
              </a:rPr>
              <a:t>logical link </a:t>
            </a:r>
            <a:r>
              <a:rPr lang="en-CA" sz="2600" dirty="0">
                <a:cs typeface="Times New Roman" pitchFamily="18" charset="0"/>
              </a:rPr>
              <a:t>between two tables.</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rmAutofit/>
          </a:bodyPr>
          <a:lstStyle/>
          <a:p>
            <a:r>
              <a:rPr lang="en-US" b="1" dirty="0">
                <a:solidFill>
                  <a:srgbClr val="002060"/>
                </a:solidFill>
              </a:rPr>
              <a:t>E-R Model</a:t>
            </a:r>
          </a:p>
        </p:txBody>
      </p:sp>
      <p:sp>
        <p:nvSpPr>
          <p:cNvPr id="3" name="Rectangle 2"/>
          <p:cNvSpPr/>
          <p:nvPr/>
        </p:nvSpPr>
        <p:spPr>
          <a:xfrm>
            <a:off x="304800" y="609600"/>
            <a:ext cx="8305800" cy="6383286"/>
          </a:xfrm>
          <a:prstGeom prst="rect">
            <a:avLst/>
          </a:prstGeom>
        </p:spPr>
        <p:txBody>
          <a:bodyPr wrap="square">
            <a:spAutoFit/>
          </a:bodyPr>
          <a:lstStyle/>
          <a:p>
            <a:pPr>
              <a:spcBef>
                <a:spcPct val="40000"/>
              </a:spcBef>
            </a:pPr>
            <a:r>
              <a:rPr lang="en-US" sz="2800" b="1" dirty="0"/>
              <a:t>E-R model means Entity –Relationship Model.</a:t>
            </a:r>
          </a:p>
          <a:p>
            <a:pPr>
              <a:spcBef>
                <a:spcPct val="40000"/>
              </a:spcBef>
              <a:buFont typeface="Arial" pitchFamily="34" charset="0"/>
              <a:buChar char="•"/>
            </a:pPr>
            <a:r>
              <a:rPr lang="en-US" sz="2800" dirty="0"/>
              <a:t> It describes basic objects called entities as understood in real world and relationships among the objects</a:t>
            </a:r>
          </a:p>
          <a:p>
            <a:pPr>
              <a:spcBef>
                <a:spcPct val="40000"/>
              </a:spcBef>
              <a:buFont typeface="Arial" pitchFamily="34" charset="0"/>
              <a:buChar char="•"/>
            </a:pPr>
            <a:r>
              <a:rPr lang="en-US" sz="2800" dirty="0"/>
              <a:t> It is a way of graphically representing the logical relationships of entities (or objects) in order to create a database</a:t>
            </a:r>
          </a:p>
          <a:p>
            <a:pPr>
              <a:spcBef>
                <a:spcPct val="40000"/>
              </a:spcBef>
              <a:buFont typeface="Arial" pitchFamily="34" charset="0"/>
              <a:buChar char="•"/>
            </a:pPr>
            <a:r>
              <a:rPr lang="en-US" sz="2800" dirty="0"/>
              <a:t> E-R model helps to develop the logical database design of the  System</a:t>
            </a:r>
          </a:p>
          <a:p>
            <a:pPr>
              <a:spcBef>
                <a:spcPct val="40000"/>
              </a:spcBef>
              <a:buFont typeface="Arial" pitchFamily="34" charset="0"/>
              <a:buChar char="•"/>
            </a:pPr>
            <a:r>
              <a:rPr lang="en-US" sz="2800" dirty="0"/>
              <a:t> E-R model facilitates easy design of the database to represent the logical structure of the database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066800"/>
          </a:xfrm>
        </p:spPr>
        <p:txBody>
          <a:bodyPr>
            <a:normAutofit/>
          </a:bodyPr>
          <a:lstStyle/>
          <a:p>
            <a:r>
              <a:rPr lang="en-US" b="1" dirty="0">
                <a:solidFill>
                  <a:srgbClr val="002060"/>
                </a:solidFill>
              </a:rPr>
              <a:t>Entity Relationship Diagram (ERD)</a:t>
            </a:r>
          </a:p>
        </p:txBody>
      </p:sp>
      <p:sp>
        <p:nvSpPr>
          <p:cNvPr id="3" name="Rectangle 2"/>
          <p:cNvSpPr/>
          <p:nvPr/>
        </p:nvSpPr>
        <p:spPr>
          <a:xfrm>
            <a:off x="381000" y="1143000"/>
            <a:ext cx="8077200" cy="954107"/>
          </a:xfrm>
          <a:prstGeom prst="rect">
            <a:avLst/>
          </a:prstGeom>
        </p:spPr>
        <p:txBody>
          <a:bodyPr wrap="square">
            <a:spAutoFit/>
          </a:bodyPr>
          <a:lstStyle/>
          <a:p>
            <a:pPr>
              <a:spcBef>
                <a:spcPct val="0"/>
              </a:spcBef>
              <a:buClrTx/>
              <a:buSzPct val="50000"/>
              <a:buFont typeface="Wingdings" pitchFamily="2" charset="2"/>
              <a:buNone/>
            </a:pPr>
            <a:r>
              <a:rPr lang="en-US" sz="2800" dirty="0"/>
              <a:t>Based on the perception of the real world, an E-R diagram is prepared as shown below</a:t>
            </a:r>
          </a:p>
        </p:txBody>
      </p:sp>
      <p:graphicFrame>
        <p:nvGraphicFramePr>
          <p:cNvPr id="4" name="Group 41"/>
          <p:cNvGraphicFramePr>
            <a:graphicFrameLocks noGrp="1"/>
          </p:cNvGraphicFramePr>
          <p:nvPr/>
        </p:nvGraphicFramePr>
        <p:xfrm>
          <a:off x="212725" y="2774950"/>
          <a:ext cx="8567738" cy="3432175"/>
        </p:xfrm>
        <a:graphic>
          <a:graphicData uri="http://schemas.openxmlformats.org/drawingml/2006/table">
            <a:tbl>
              <a:tblPr/>
              <a:tblGrid>
                <a:gridCol w="18669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030538">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tblGrid>
              <a:tr h="4889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Arial" pitchFamily="34" charset="0"/>
                        </a:rPr>
                        <a:t>Real world</a:t>
                      </a:r>
                      <a:r>
                        <a:rPr kumimoji="0" lang="en-US" sz="1800" b="0" i="0" u="none" strike="noStrike" cap="none" normalizeH="0" baseline="0" dirty="0">
                          <a:ln>
                            <a:noFill/>
                          </a:ln>
                          <a:solidFill>
                            <a:srgbClr val="000000"/>
                          </a:solidFill>
                          <a:effectLst/>
                          <a:latin typeface="Arial"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a:ln>
                            <a:noFill/>
                          </a:ln>
                          <a:solidFill>
                            <a:srgbClr val="000000"/>
                          </a:solidFill>
                          <a:effectLst/>
                          <a:latin typeface="Arial" pitchFamily="34" charset="0"/>
                        </a:rPr>
                        <a:t>ERD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1" i="0" u="none" strike="noStrike" cap="none" normalizeH="0" baseline="0">
                          <a:ln>
                            <a:noFill/>
                          </a:ln>
                          <a:solidFill>
                            <a:srgbClr val="000000"/>
                          </a:solidFill>
                          <a:effectLst/>
                          <a:latin typeface="Arial" pitchFamily="34" charset="0"/>
                        </a:rPr>
                        <a:t>Definition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 </a:t>
                      </a:r>
                      <a:r>
                        <a:rPr kumimoji="0" lang="en-US" sz="1800" b="1" i="0" u="none" strike="noStrike" cap="none" normalizeH="0" baseline="0">
                          <a:ln>
                            <a:noFill/>
                          </a:ln>
                          <a:solidFill>
                            <a:srgbClr val="000000"/>
                          </a:solidFill>
                          <a:effectLst/>
                          <a:latin typeface="Arial" pitchFamily="34"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079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itchFamily="34" charset="0"/>
                        </a:rPr>
                        <a:t>Object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itchFamily="34" charset="0"/>
                        </a:rPr>
                        <a:t>Entity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An entity is an any object or activity  which an enterprise records.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02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pitchFamily="34" charset="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pitchFamily="34"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Instantiated  from an 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34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pitchFamily="34" charset="0"/>
                        </a:rPr>
                        <a:t>Relationship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pitchFamily="34" charset="0"/>
                        </a:rPr>
                        <a:t>Relationship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Association between two dependent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dirty="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31"/>
          <p:cNvSpPr>
            <a:spLocks noChangeArrowheads="1"/>
          </p:cNvSpPr>
          <p:nvPr/>
        </p:nvSpPr>
        <p:spPr bwMode="auto">
          <a:xfrm>
            <a:off x="7189788" y="3408363"/>
            <a:ext cx="1208087" cy="52863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6" name="Oval 32"/>
          <p:cNvSpPr>
            <a:spLocks noChangeArrowheads="1"/>
          </p:cNvSpPr>
          <p:nvPr/>
        </p:nvSpPr>
        <p:spPr bwMode="auto">
          <a:xfrm>
            <a:off x="7099300" y="4572000"/>
            <a:ext cx="1457325" cy="377825"/>
          </a:xfrm>
          <a:prstGeom prst="ellipse">
            <a:avLst/>
          </a:prstGeom>
          <a:solidFill>
            <a:srgbClr val="FFFFFF"/>
          </a:solidFill>
          <a:ln w="12700">
            <a:solidFill>
              <a:srgbClr val="000000"/>
            </a:solidFill>
            <a:round/>
            <a:headEnd/>
            <a:tailEnd/>
          </a:ln>
        </p:spPr>
        <p:txBody>
          <a:bodyPr wrap="none" anchor="ctr"/>
          <a:lstStyle/>
          <a:p>
            <a:endParaRPr lang="en-US"/>
          </a:p>
        </p:txBody>
      </p:sp>
      <p:sp>
        <p:nvSpPr>
          <p:cNvPr id="7" name="AutoShape 33"/>
          <p:cNvSpPr>
            <a:spLocks noChangeArrowheads="1"/>
          </p:cNvSpPr>
          <p:nvPr/>
        </p:nvSpPr>
        <p:spPr bwMode="auto">
          <a:xfrm>
            <a:off x="7273925" y="5340350"/>
            <a:ext cx="881063" cy="741363"/>
          </a:xfrm>
          <a:prstGeom prst="diamond">
            <a:avLst/>
          </a:prstGeom>
          <a:solidFill>
            <a:srgbClr val="FFFFFF"/>
          </a:solidFill>
          <a:ln w="12700">
            <a:solidFill>
              <a:srgbClr val="280049"/>
            </a:solidFill>
            <a:miter lim="800000"/>
            <a:headEnd/>
            <a:tailEnd/>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rPr>
              <a:t>Entity</a:t>
            </a:r>
          </a:p>
        </p:txBody>
      </p:sp>
      <p:sp>
        <p:nvSpPr>
          <p:cNvPr id="3" name="Rectangle 2"/>
          <p:cNvSpPr/>
          <p:nvPr/>
        </p:nvSpPr>
        <p:spPr>
          <a:xfrm>
            <a:off x="609600" y="1219200"/>
            <a:ext cx="7924800" cy="5090624"/>
          </a:xfrm>
          <a:prstGeom prst="rect">
            <a:avLst/>
          </a:prstGeom>
        </p:spPr>
        <p:txBody>
          <a:bodyPr wrap="square">
            <a:spAutoFit/>
          </a:bodyPr>
          <a:lstStyle/>
          <a:p>
            <a:r>
              <a:rPr lang="en-US" sz="2800" dirty="0"/>
              <a:t>An Entity is an object in the real world about which we want or need to maintain information.</a:t>
            </a:r>
          </a:p>
          <a:p>
            <a:endParaRPr lang="en-US" sz="2800" dirty="0"/>
          </a:p>
          <a:p>
            <a:r>
              <a:rPr lang="en-US" sz="2800" dirty="0"/>
              <a:t>Examples:</a:t>
            </a:r>
          </a:p>
          <a:p>
            <a:pPr lvl="1">
              <a:lnSpc>
                <a:spcPct val="80000"/>
              </a:lnSpc>
              <a:spcBef>
                <a:spcPct val="0"/>
              </a:spcBef>
              <a:buClrTx/>
              <a:buFontTx/>
              <a:buNone/>
            </a:pPr>
            <a:r>
              <a:rPr lang="en-US" sz="2800" dirty="0"/>
              <a:t>Persons: - information stored about people.</a:t>
            </a:r>
          </a:p>
          <a:p>
            <a:pPr lvl="1">
              <a:lnSpc>
                <a:spcPct val="80000"/>
              </a:lnSpc>
              <a:spcBef>
                <a:spcPct val="0"/>
              </a:spcBef>
              <a:buClrTx/>
              <a:buFontTx/>
              <a:buNone/>
            </a:pPr>
            <a:r>
              <a:rPr lang="en-US" sz="2800" dirty="0"/>
              <a:t>Ex: Customers, Employees,  Authors,</a:t>
            </a:r>
          </a:p>
          <a:p>
            <a:pPr>
              <a:lnSpc>
                <a:spcPct val="80000"/>
              </a:lnSpc>
              <a:spcBef>
                <a:spcPct val="0"/>
              </a:spcBef>
              <a:buClrTx/>
              <a:buFontTx/>
              <a:buNone/>
            </a:pPr>
            <a:r>
              <a:rPr lang="en-US" sz="2800" dirty="0"/>
              <a:t>      Things: Companies, Assets</a:t>
            </a:r>
          </a:p>
          <a:p>
            <a:pPr>
              <a:lnSpc>
                <a:spcPct val="80000"/>
              </a:lnSpc>
              <a:spcBef>
                <a:spcPct val="0"/>
              </a:spcBef>
              <a:buClrTx/>
              <a:buFontTx/>
              <a:buNone/>
            </a:pPr>
            <a:endParaRPr lang="en-US" sz="2800" dirty="0"/>
          </a:p>
          <a:p>
            <a:pPr>
              <a:lnSpc>
                <a:spcPct val="80000"/>
              </a:lnSpc>
              <a:spcBef>
                <a:spcPct val="0"/>
              </a:spcBef>
              <a:buClrTx/>
              <a:buFontTx/>
              <a:buNone/>
            </a:pPr>
            <a:endParaRPr lang="en-US" sz="2800" dirty="0"/>
          </a:p>
          <a:p>
            <a:pPr>
              <a:lnSpc>
                <a:spcPct val="80000"/>
              </a:lnSpc>
              <a:spcBef>
                <a:spcPct val="0"/>
              </a:spcBef>
              <a:buClrTx/>
              <a:buFontTx/>
              <a:buNone/>
            </a:pPr>
            <a:endParaRPr lang="en-US" sz="2800" dirty="0"/>
          </a:p>
          <a:p>
            <a:pPr>
              <a:lnSpc>
                <a:spcPct val="80000"/>
              </a:lnSpc>
              <a:spcBef>
                <a:spcPct val="0"/>
              </a:spcBef>
              <a:buClrTx/>
              <a:buFontTx/>
              <a:buNone/>
            </a:pPr>
            <a:endParaRPr lang="en-US" sz="2800" b="1" dirty="0"/>
          </a:p>
          <a:p>
            <a:endParaRPr lang="en-US" sz="2800" dirty="0"/>
          </a:p>
        </p:txBody>
      </p:sp>
      <p:sp>
        <p:nvSpPr>
          <p:cNvPr id="5" name="Rectangle 4"/>
          <p:cNvSpPr txBox="1">
            <a:spLocks noChangeArrowheads="1"/>
          </p:cNvSpPr>
          <p:nvPr/>
        </p:nvSpPr>
        <p:spPr>
          <a:xfrm>
            <a:off x="3390900" y="5273675"/>
            <a:ext cx="3521075" cy="554038"/>
          </a:xfrm>
          <a:prstGeom prst="rect">
            <a:avLst/>
          </a:prstGeom>
          <a:solidFill>
            <a:schemeClr val="bg1"/>
          </a:solidFill>
          <a:ln algn="ctr">
            <a:solidFill>
              <a:schemeClr val="tx1"/>
            </a:solidFill>
          </a:ln>
        </p:spPr>
        <p:txBody>
          <a:bodyPr lIns="90488" tIns="44450" rIns="90488" bIns="44450"/>
          <a:lstStyle/>
          <a:p>
            <a:pPr marL="274320" marR="0" lvl="0" indent="-274320" algn="ctr" defTabSz="914400" rtl="0" eaLnBrk="1" fontAlgn="auto" latinLnBrk="0" hangingPunct="1">
              <a:lnSpc>
                <a:spcPct val="80000"/>
              </a:lnSpc>
              <a:spcBef>
                <a:spcPct val="0"/>
              </a:spcBef>
              <a:spcAft>
                <a:spcPts val="0"/>
              </a:spcAft>
              <a:buClrTx/>
              <a:buSzPct val="70000"/>
              <a:buFontTx/>
              <a:buNone/>
              <a:tabLst/>
              <a:defRPr/>
            </a:pPr>
            <a:r>
              <a:rPr kumimoji="0" lang="en-US" sz="2800" b="1" i="0" u="none" strike="noStrike" kern="1200" cap="none" spc="0" normalizeH="0" baseline="0" noProof="0">
                <a:ln>
                  <a:noFill/>
                </a:ln>
                <a:solidFill>
                  <a:schemeClr val="tx1"/>
                </a:solidFill>
                <a:effectLst/>
                <a:uLnTx/>
                <a:uFillTx/>
                <a:latin typeface="+mn-lt"/>
                <a:ea typeface="+mn-ea"/>
                <a:cs typeface="+mn-cs"/>
              </a:rPr>
              <a:t>Employee</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Attributes</a:t>
            </a:r>
          </a:p>
        </p:txBody>
      </p:sp>
      <p:sp>
        <p:nvSpPr>
          <p:cNvPr id="3" name="Rectangle 2"/>
          <p:cNvSpPr/>
          <p:nvPr/>
        </p:nvSpPr>
        <p:spPr>
          <a:xfrm>
            <a:off x="457200" y="1143000"/>
            <a:ext cx="8077200" cy="1815882"/>
          </a:xfrm>
          <a:prstGeom prst="rect">
            <a:avLst/>
          </a:prstGeom>
        </p:spPr>
        <p:txBody>
          <a:bodyPr wrap="square">
            <a:spAutoFit/>
          </a:bodyPr>
          <a:lstStyle/>
          <a:p>
            <a:r>
              <a:rPr lang="en-US" sz="2800" dirty="0"/>
              <a:t>Attributes are the significant properties or characteristics of an entity that help in describing the entity and provide the information needed to interact with it or use it.</a:t>
            </a:r>
          </a:p>
        </p:txBody>
      </p:sp>
      <p:grpSp>
        <p:nvGrpSpPr>
          <p:cNvPr id="4" name="Group 22"/>
          <p:cNvGrpSpPr>
            <a:grpSpLocks/>
          </p:cNvGrpSpPr>
          <p:nvPr/>
        </p:nvGrpSpPr>
        <p:grpSpPr bwMode="auto">
          <a:xfrm>
            <a:off x="642938" y="3213100"/>
            <a:ext cx="7743825" cy="3038475"/>
            <a:chOff x="405" y="1845"/>
            <a:chExt cx="4878" cy="1914"/>
          </a:xfrm>
        </p:grpSpPr>
        <p:sp>
          <p:nvSpPr>
            <p:cNvPr id="5" name="Oval 4"/>
            <p:cNvSpPr>
              <a:spLocks noChangeArrowheads="1"/>
            </p:cNvSpPr>
            <p:nvPr/>
          </p:nvSpPr>
          <p:spPr bwMode="auto">
            <a:xfrm>
              <a:off x="419" y="2203"/>
              <a:ext cx="809" cy="304"/>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First</a:t>
              </a:r>
            </a:p>
          </p:txBody>
        </p:sp>
        <p:sp>
          <p:nvSpPr>
            <p:cNvPr id="6" name="Oval 5"/>
            <p:cNvSpPr>
              <a:spLocks noChangeArrowheads="1"/>
            </p:cNvSpPr>
            <p:nvPr/>
          </p:nvSpPr>
          <p:spPr bwMode="auto">
            <a:xfrm>
              <a:off x="409" y="2655"/>
              <a:ext cx="833" cy="366"/>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Middle</a:t>
              </a:r>
            </a:p>
          </p:txBody>
        </p:sp>
        <p:sp>
          <p:nvSpPr>
            <p:cNvPr id="7" name="Oval 6"/>
            <p:cNvSpPr>
              <a:spLocks noChangeArrowheads="1"/>
            </p:cNvSpPr>
            <p:nvPr/>
          </p:nvSpPr>
          <p:spPr bwMode="auto">
            <a:xfrm>
              <a:off x="405" y="3184"/>
              <a:ext cx="840" cy="358"/>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Last</a:t>
              </a:r>
            </a:p>
          </p:txBody>
        </p:sp>
        <p:sp>
          <p:nvSpPr>
            <p:cNvPr id="8" name="Oval 7"/>
            <p:cNvSpPr>
              <a:spLocks noChangeArrowheads="1"/>
            </p:cNvSpPr>
            <p:nvPr/>
          </p:nvSpPr>
          <p:spPr bwMode="auto">
            <a:xfrm>
              <a:off x="1936" y="2648"/>
              <a:ext cx="779" cy="334"/>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Name</a:t>
              </a:r>
            </a:p>
          </p:txBody>
        </p:sp>
        <p:sp>
          <p:nvSpPr>
            <p:cNvPr id="9" name="Rectangle 8"/>
            <p:cNvSpPr>
              <a:spLocks noChangeArrowheads="1"/>
            </p:cNvSpPr>
            <p:nvPr/>
          </p:nvSpPr>
          <p:spPr bwMode="auto">
            <a:xfrm>
              <a:off x="3050" y="2617"/>
              <a:ext cx="895" cy="365"/>
            </a:xfrm>
            <a:prstGeom prst="rect">
              <a:avLst/>
            </a:prstGeom>
            <a:solidFill>
              <a:schemeClr val="bg1"/>
            </a:solidFill>
            <a:ln w="9525" algn="ctr">
              <a:solidFill>
                <a:schemeClr val="tx1"/>
              </a:solidFill>
              <a:miter lim="800000"/>
              <a:headEnd/>
              <a:tailEnd/>
            </a:ln>
          </p:spPr>
          <p:txBody>
            <a:bodyPr wrap="none" anchor="ctr"/>
            <a:lstStyle/>
            <a:p>
              <a:pPr algn="ctr">
                <a:lnSpc>
                  <a:spcPct val="80000"/>
                </a:lnSpc>
                <a:spcBef>
                  <a:spcPct val="0"/>
                </a:spcBef>
                <a:buClrTx/>
                <a:buFontTx/>
                <a:buNone/>
              </a:pPr>
              <a:r>
                <a:rPr lang="en-US" sz="1600" b="1"/>
                <a:t>Employee</a:t>
              </a:r>
            </a:p>
          </p:txBody>
        </p:sp>
        <p:sp>
          <p:nvSpPr>
            <p:cNvPr id="10" name="Oval 9"/>
            <p:cNvSpPr>
              <a:spLocks noChangeArrowheads="1"/>
            </p:cNvSpPr>
            <p:nvPr/>
          </p:nvSpPr>
          <p:spPr bwMode="auto">
            <a:xfrm>
              <a:off x="4458" y="1845"/>
              <a:ext cx="825" cy="366"/>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Birth date</a:t>
              </a:r>
            </a:p>
          </p:txBody>
        </p:sp>
        <p:sp>
          <p:nvSpPr>
            <p:cNvPr id="11" name="Oval 10"/>
            <p:cNvSpPr>
              <a:spLocks noChangeArrowheads="1"/>
            </p:cNvSpPr>
            <p:nvPr/>
          </p:nvSpPr>
          <p:spPr bwMode="auto">
            <a:xfrm>
              <a:off x="4499" y="2304"/>
              <a:ext cx="661" cy="389"/>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Age</a:t>
              </a:r>
            </a:p>
          </p:txBody>
        </p:sp>
        <p:sp>
          <p:nvSpPr>
            <p:cNvPr id="12" name="Oval 11"/>
            <p:cNvSpPr>
              <a:spLocks noChangeArrowheads="1"/>
            </p:cNvSpPr>
            <p:nvPr/>
          </p:nvSpPr>
          <p:spPr bwMode="auto">
            <a:xfrm>
              <a:off x="4482" y="2865"/>
              <a:ext cx="638" cy="413"/>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SSN</a:t>
              </a:r>
            </a:p>
          </p:txBody>
        </p:sp>
        <p:sp>
          <p:nvSpPr>
            <p:cNvPr id="13" name="Oval 12"/>
            <p:cNvSpPr>
              <a:spLocks noChangeArrowheads="1"/>
            </p:cNvSpPr>
            <p:nvPr/>
          </p:nvSpPr>
          <p:spPr bwMode="auto">
            <a:xfrm>
              <a:off x="4482" y="3401"/>
              <a:ext cx="669" cy="358"/>
            </a:xfrm>
            <a:prstGeom prst="ellipse">
              <a:avLst/>
            </a:prstGeom>
            <a:solidFill>
              <a:schemeClr val="bg1"/>
            </a:solidFill>
            <a:ln w="9525" algn="ctr">
              <a:solidFill>
                <a:schemeClr val="tx1"/>
              </a:solidFill>
              <a:round/>
              <a:headEnd/>
              <a:tailEnd/>
            </a:ln>
          </p:spPr>
          <p:txBody>
            <a:bodyPr wrap="none" anchor="ctr"/>
            <a:lstStyle/>
            <a:p>
              <a:pPr algn="ctr">
                <a:lnSpc>
                  <a:spcPct val="80000"/>
                </a:lnSpc>
                <a:spcBef>
                  <a:spcPct val="0"/>
                </a:spcBef>
                <a:buClrTx/>
                <a:buFontTx/>
                <a:buNone/>
              </a:pPr>
              <a:r>
                <a:rPr lang="en-US" sz="1600" b="1"/>
                <a:t>Projects</a:t>
              </a:r>
            </a:p>
          </p:txBody>
        </p:sp>
        <p:sp>
          <p:nvSpPr>
            <p:cNvPr id="14" name="Line 13"/>
            <p:cNvSpPr>
              <a:spLocks noChangeShapeType="1"/>
            </p:cNvSpPr>
            <p:nvPr/>
          </p:nvSpPr>
          <p:spPr bwMode="auto">
            <a:xfrm flipV="1">
              <a:off x="1213" y="2826"/>
              <a:ext cx="731" cy="451"/>
            </a:xfrm>
            <a:prstGeom prst="line">
              <a:avLst/>
            </a:prstGeom>
            <a:noFill/>
            <a:ln w="9525">
              <a:solidFill>
                <a:schemeClr val="tx1"/>
              </a:solidFill>
              <a:round/>
              <a:headEnd/>
              <a:tailEnd/>
            </a:ln>
          </p:spPr>
          <p:txBody>
            <a:bodyPr/>
            <a:lstStyle/>
            <a:p>
              <a:endParaRPr lang="en-US"/>
            </a:p>
          </p:txBody>
        </p:sp>
        <p:sp>
          <p:nvSpPr>
            <p:cNvPr id="15" name="Line 14"/>
            <p:cNvSpPr>
              <a:spLocks noChangeShapeType="1"/>
            </p:cNvSpPr>
            <p:nvPr/>
          </p:nvSpPr>
          <p:spPr bwMode="auto">
            <a:xfrm flipV="1">
              <a:off x="1244" y="2826"/>
              <a:ext cx="677" cy="16"/>
            </a:xfrm>
            <a:prstGeom prst="line">
              <a:avLst/>
            </a:prstGeom>
            <a:noFill/>
            <a:ln w="9525">
              <a:solidFill>
                <a:schemeClr val="tx1"/>
              </a:solidFill>
              <a:round/>
              <a:headEnd/>
              <a:tailEnd/>
            </a:ln>
          </p:spPr>
          <p:txBody>
            <a:bodyPr/>
            <a:lstStyle/>
            <a:p>
              <a:endParaRPr lang="en-US"/>
            </a:p>
          </p:txBody>
        </p:sp>
        <p:sp>
          <p:nvSpPr>
            <p:cNvPr id="16" name="Line 15"/>
            <p:cNvSpPr>
              <a:spLocks noChangeShapeType="1"/>
            </p:cNvSpPr>
            <p:nvPr/>
          </p:nvSpPr>
          <p:spPr bwMode="auto">
            <a:xfrm>
              <a:off x="1228" y="2351"/>
              <a:ext cx="708" cy="475"/>
            </a:xfrm>
            <a:prstGeom prst="line">
              <a:avLst/>
            </a:prstGeom>
            <a:noFill/>
            <a:ln w="9525">
              <a:solidFill>
                <a:schemeClr val="tx1"/>
              </a:solidFill>
              <a:round/>
              <a:headEnd/>
              <a:tailEnd/>
            </a:ln>
          </p:spPr>
          <p:txBody>
            <a:bodyPr/>
            <a:lstStyle/>
            <a:p>
              <a:endParaRPr lang="en-US"/>
            </a:p>
          </p:txBody>
        </p:sp>
        <p:sp>
          <p:nvSpPr>
            <p:cNvPr id="17" name="Line 16"/>
            <p:cNvSpPr>
              <a:spLocks noChangeShapeType="1"/>
            </p:cNvSpPr>
            <p:nvPr/>
          </p:nvSpPr>
          <p:spPr bwMode="auto">
            <a:xfrm flipH="1">
              <a:off x="3937" y="2032"/>
              <a:ext cx="537" cy="755"/>
            </a:xfrm>
            <a:prstGeom prst="line">
              <a:avLst/>
            </a:prstGeom>
            <a:noFill/>
            <a:ln w="9525">
              <a:solidFill>
                <a:schemeClr val="tx1"/>
              </a:solidFill>
              <a:round/>
              <a:headEnd/>
              <a:tailEnd/>
            </a:ln>
          </p:spPr>
          <p:txBody>
            <a:bodyPr/>
            <a:lstStyle/>
            <a:p>
              <a:endParaRPr lang="en-US"/>
            </a:p>
          </p:txBody>
        </p:sp>
        <p:sp>
          <p:nvSpPr>
            <p:cNvPr id="18" name="Line 17"/>
            <p:cNvSpPr>
              <a:spLocks noChangeShapeType="1"/>
            </p:cNvSpPr>
            <p:nvPr/>
          </p:nvSpPr>
          <p:spPr bwMode="auto">
            <a:xfrm flipH="1">
              <a:off x="3937" y="2546"/>
              <a:ext cx="553" cy="249"/>
            </a:xfrm>
            <a:prstGeom prst="line">
              <a:avLst/>
            </a:prstGeom>
            <a:noFill/>
            <a:ln w="9525">
              <a:solidFill>
                <a:schemeClr val="tx1"/>
              </a:solidFill>
              <a:round/>
              <a:headEnd/>
              <a:tailEnd/>
            </a:ln>
          </p:spPr>
          <p:txBody>
            <a:bodyPr/>
            <a:lstStyle/>
            <a:p>
              <a:endParaRPr lang="en-US"/>
            </a:p>
          </p:txBody>
        </p:sp>
        <p:sp>
          <p:nvSpPr>
            <p:cNvPr id="19" name="Line 18"/>
            <p:cNvSpPr>
              <a:spLocks noChangeShapeType="1"/>
            </p:cNvSpPr>
            <p:nvPr/>
          </p:nvSpPr>
          <p:spPr bwMode="auto">
            <a:xfrm>
              <a:off x="3960" y="2818"/>
              <a:ext cx="592" cy="654"/>
            </a:xfrm>
            <a:prstGeom prst="line">
              <a:avLst/>
            </a:prstGeom>
            <a:noFill/>
            <a:ln w="9525">
              <a:solidFill>
                <a:schemeClr val="tx1"/>
              </a:solidFill>
              <a:round/>
              <a:headEnd/>
              <a:tailEnd/>
            </a:ln>
          </p:spPr>
          <p:txBody>
            <a:bodyPr/>
            <a:lstStyle/>
            <a:p>
              <a:endParaRPr lang="en-US"/>
            </a:p>
          </p:txBody>
        </p:sp>
        <p:sp>
          <p:nvSpPr>
            <p:cNvPr id="20" name="Line 19"/>
            <p:cNvSpPr>
              <a:spLocks noChangeShapeType="1"/>
            </p:cNvSpPr>
            <p:nvPr/>
          </p:nvSpPr>
          <p:spPr bwMode="auto">
            <a:xfrm>
              <a:off x="2717" y="2804"/>
              <a:ext cx="326" cy="0"/>
            </a:xfrm>
            <a:prstGeom prst="line">
              <a:avLst/>
            </a:prstGeom>
            <a:noFill/>
            <a:ln w="9525">
              <a:solidFill>
                <a:schemeClr val="tx1"/>
              </a:solidFill>
              <a:round/>
              <a:headEnd/>
              <a:tailEnd/>
            </a:ln>
          </p:spPr>
          <p:txBody>
            <a:bodyPr/>
            <a:lstStyle/>
            <a:p>
              <a:endParaRPr lang="en-US"/>
            </a:p>
          </p:txBody>
        </p:sp>
        <p:sp>
          <p:nvSpPr>
            <p:cNvPr id="21" name="Line 21"/>
            <p:cNvSpPr>
              <a:spLocks noChangeShapeType="1"/>
            </p:cNvSpPr>
            <p:nvPr/>
          </p:nvSpPr>
          <p:spPr bwMode="auto">
            <a:xfrm flipH="1" flipV="1">
              <a:off x="3934" y="2793"/>
              <a:ext cx="533" cy="250"/>
            </a:xfrm>
            <a:prstGeom prst="line">
              <a:avLst/>
            </a:prstGeom>
            <a:noFill/>
            <a:ln w="9525">
              <a:solidFill>
                <a:schemeClr val="tx1"/>
              </a:solidFill>
              <a:round/>
              <a:headEnd/>
              <a:tailEnd/>
            </a:ln>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rPr>
              <a:t>Relationship</a:t>
            </a:r>
          </a:p>
        </p:txBody>
      </p:sp>
      <p:sp>
        <p:nvSpPr>
          <p:cNvPr id="3" name="Rectangle 2"/>
          <p:cNvSpPr/>
          <p:nvPr/>
        </p:nvSpPr>
        <p:spPr>
          <a:xfrm>
            <a:off x="685800" y="1143000"/>
            <a:ext cx="8077200" cy="1384995"/>
          </a:xfrm>
          <a:prstGeom prst="rect">
            <a:avLst/>
          </a:prstGeom>
        </p:spPr>
        <p:txBody>
          <a:bodyPr wrap="square">
            <a:spAutoFit/>
          </a:bodyPr>
          <a:lstStyle/>
          <a:p>
            <a:r>
              <a:rPr lang="en-US" sz="2800" dirty="0"/>
              <a:t>Relationships are the associations between entities. They can involve one or more entities and belong to particular relationship types</a:t>
            </a:r>
          </a:p>
        </p:txBody>
      </p:sp>
      <p:grpSp>
        <p:nvGrpSpPr>
          <p:cNvPr id="4" name="Group 10"/>
          <p:cNvGrpSpPr>
            <a:grpSpLocks/>
          </p:cNvGrpSpPr>
          <p:nvPr/>
        </p:nvGrpSpPr>
        <p:grpSpPr bwMode="auto">
          <a:xfrm>
            <a:off x="609600" y="2590800"/>
            <a:ext cx="8002588" cy="2033587"/>
            <a:chOff x="624" y="1729"/>
            <a:chExt cx="4801" cy="1137"/>
          </a:xfrm>
        </p:grpSpPr>
        <p:sp>
          <p:nvSpPr>
            <p:cNvPr id="5" name="Rectangle 4"/>
            <p:cNvSpPr>
              <a:spLocks noChangeArrowheads="1"/>
            </p:cNvSpPr>
            <p:nvPr/>
          </p:nvSpPr>
          <p:spPr bwMode="auto">
            <a:xfrm>
              <a:off x="624" y="2172"/>
              <a:ext cx="1104" cy="327"/>
            </a:xfrm>
            <a:prstGeom prst="rect">
              <a:avLst/>
            </a:prstGeom>
            <a:solidFill>
              <a:schemeClr val="bg1"/>
            </a:solidFill>
            <a:ln w="9525" algn="ctr">
              <a:solidFill>
                <a:schemeClr val="tx1"/>
              </a:solidFill>
              <a:miter lim="800000"/>
              <a:headEnd/>
              <a:tailEnd/>
            </a:ln>
          </p:spPr>
          <p:txBody>
            <a:bodyPr wrap="none" anchor="ctr"/>
            <a:lstStyle/>
            <a:p>
              <a:pPr algn="ctr">
                <a:lnSpc>
                  <a:spcPct val="80000"/>
                </a:lnSpc>
                <a:spcBef>
                  <a:spcPct val="0"/>
                </a:spcBef>
                <a:buClrTx/>
                <a:buFontTx/>
                <a:buNone/>
              </a:pPr>
              <a:r>
                <a:rPr lang="en-US" sz="2200" b="1"/>
                <a:t>Dept</a:t>
              </a:r>
            </a:p>
          </p:txBody>
        </p:sp>
        <p:sp>
          <p:nvSpPr>
            <p:cNvPr id="6" name="Rectangle 5"/>
            <p:cNvSpPr>
              <a:spLocks noChangeArrowheads="1"/>
            </p:cNvSpPr>
            <p:nvPr/>
          </p:nvSpPr>
          <p:spPr bwMode="auto">
            <a:xfrm>
              <a:off x="4452" y="2110"/>
              <a:ext cx="973" cy="304"/>
            </a:xfrm>
            <a:prstGeom prst="rect">
              <a:avLst/>
            </a:prstGeom>
            <a:solidFill>
              <a:schemeClr val="bg1"/>
            </a:solidFill>
            <a:ln w="9525" algn="ctr">
              <a:solidFill>
                <a:schemeClr val="tx1"/>
              </a:solidFill>
              <a:miter lim="800000"/>
              <a:headEnd/>
              <a:tailEnd/>
            </a:ln>
          </p:spPr>
          <p:txBody>
            <a:bodyPr wrap="none" anchor="ctr"/>
            <a:lstStyle/>
            <a:p>
              <a:pPr algn="ctr">
                <a:lnSpc>
                  <a:spcPct val="80000"/>
                </a:lnSpc>
                <a:spcBef>
                  <a:spcPct val="0"/>
                </a:spcBef>
                <a:buClrTx/>
                <a:buFontTx/>
                <a:buNone/>
              </a:pPr>
              <a:r>
                <a:rPr lang="en-US" sz="2200" b="1" dirty="0"/>
                <a:t>DeptHead</a:t>
              </a:r>
            </a:p>
          </p:txBody>
        </p:sp>
        <p:sp>
          <p:nvSpPr>
            <p:cNvPr id="7" name="AutoShape 6"/>
            <p:cNvSpPr>
              <a:spLocks noChangeArrowheads="1"/>
            </p:cNvSpPr>
            <p:nvPr/>
          </p:nvSpPr>
          <p:spPr bwMode="auto">
            <a:xfrm>
              <a:off x="2583" y="1729"/>
              <a:ext cx="1082" cy="1137"/>
            </a:xfrm>
            <a:prstGeom prst="diamond">
              <a:avLst/>
            </a:prstGeom>
            <a:solidFill>
              <a:schemeClr val="bg1"/>
            </a:solidFill>
            <a:ln w="9525" algn="ctr">
              <a:solidFill>
                <a:schemeClr val="tx1"/>
              </a:solidFill>
              <a:miter lim="800000"/>
              <a:headEnd/>
              <a:tailEnd/>
            </a:ln>
          </p:spPr>
          <p:txBody>
            <a:bodyPr wrap="none" anchor="ctr"/>
            <a:lstStyle/>
            <a:p>
              <a:pPr algn="ctr">
                <a:lnSpc>
                  <a:spcPct val="80000"/>
                </a:lnSpc>
                <a:spcBef>
                  <a:spcPct val="0"/>
                </a:spcBef>
                <a:buClrTx/>
                <a:buFontTx/>
                <a:buNone/>
              </a:pPr>
              <a:r>
                <a:rPr lang="en-US" sz="2200" b="1"/>
                <a:t>Assigned</a:t>
              </a:r>
            </a:p>
          </p:txBody>
        </p:sp>
        <p:sp>
          <p:nvSpPr>
            <p:cNvPr id="8" name="Line 8"/>
            <p:cNvSpPr>
              <a:spLocks noChangeShapeType="1"/>
            </p:cNvSpPr>
            <p:nvPr/>
          </p:nvSpPr>
          <p:spPr bwMode="auto">
            <a:xfrm>
              <a:off x="1728" y="2299"/>
              <a:ext cx="869" cy="0"/>
            </a:xfrm>
            <a:prstGeom prst="line">
              <a:avLst/>
            </a:prstGeom>
            <a:noFill/>
            <a:ln w="9525">
              <a:solidFill>
                <a:schemeClr val="tx1"/>
              </a:solidFill>
              <a:round/>
              <a:headEnd/>
              <a:tailEnd type="triangle" w="med" len="lg"/>
            </a:ln>
          </p:spPr>
          <p:txBody>
            <a:bodyPr/>
            <a:lstStyle/>
            <a:p>
              <a:endParaRPr lang="en-US"/>
            </a:p>
          </p:txBody>
        </p:sp>
        <p:sp>
          <p:nvSpPr>
            <p:cNvPr id="9" name="Line 9"/>
            <p:cNvSpPr>
              <a:spLocks noChangeShapeType="1"/>
            </p:cNvSpPr>
            <p:nvPr/>
          </p:nvSpPr>
          <p:spPr bwMode="auto">
            <a:xfrm>
              <a:off x="3641" y="2288"/>
              <a:ext cx="815" cy="0"/>
            </a:xfrm>
            <a:prstGeom prst="line">
              <a:avLst/>
            </a:prstGeom>
            <a:noFill/>
            <a:ln w="9525">
              <a:solidFill>
                <a:schemeClr val="tx1"/>
              </a:solidFill>
              <a:round/>
              <a:headEnd type="triangle" w="med" len="lg"/>
              <a:tailEnd type="none" w="med" len="lg"/>
            </a:ln>
          </p:spPr>
          <p:txBody>
            <a:bodyPr/>
            <a:lstStyle/>
            <a:p>
              <a:endParaRPr lang="en-US"/>
            </a:p>
          </p:txBody>
        </p:sp>
      </p:grpSp>
      <p:sp>
        <p:nvSpPr>
          <p:cNvPr id="10" name="Rectangle 9"/>
          <p:cNvSpPr/>
          <p:nvPr/>
        </p:nvSpPr>
        <p:spPr>
          <a:xfrm>
            <a:off x="914400" y="4876800"/>
            <a:ext cx="7315200" cy="1341906"/>
          </a:xfrm>
          <a:prstGeom prst="rect">
            <a:avLst/>
          </a:prstGeom>
        </p:spPr>
        <p:txBody>
          <a:bodyPr wrap="square">
            <a:spAutoFit/>
          </a:bodyPr>
          <a:lstStyle/>
          <a:p>
            <a:pPr>
              <a:lnSpc>
                <a:spcPct val="80000"/>
              </a:lnSpc>
              <a:spcBef>
                <a:spcPct val="50000"/>
              </a:spcBef>
              <a:buClrTx/>
              <a:buFontTx/>
              <a:buNone/>
            </a:pPr>
            <a:r>
              <a:rPr lang="en-US" sz="2800" dirty="0"/>
              <a:t>Where </a:t>
            </a:r>
            <a:r>
              <a:rPr lang="en-US" sz="2800" b="1" dirty="0"/>
              <a:t>Dept</a:t>
            </a:r>
            <a:r>
              <a:rPr lang="en-US" sz="2800" dirty="0"/>
              <a:t> and </a:t>
            </a:r>
            <a:r>
              <a:rPr lang="en-US" sz="2800" b="1" dirty="0"/>
              <a:t>DeptHead</a:t>
            </a:r>
            <a:r>
              <a:rPr lang="en-US" sz="2800" dirty="0"/>
              <a:t> are Dependent Entity.</a:t>
            </a:r>
          </a:p>
          <a:p>
            <a:pPr>
              <a:lnSpc>
                <a:spcPct val="80000"/>
              </a:lnSpc>
              <a:spcBef>
                <a:spcPct val="50000"/>
              </a:spcBef>
              <a:buClrTx/>
              <a:buFontTx/>
              <a:buNone/>
            </a:pPr>
            <a:r>
              <a:rPr lang="en-US" sz="2800" b="1" dirty="0"/>
              <a:t>Assigned</a:t>
            </a:r>
            <a:r>
              <a:rPr lang="en-US" sz="2800" dirty="0"/>
              <a:t> is Relationship.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solidFill>
                  <a:srgbClr val="002060"/>
                </a:solidFill>
              </a:rPr>
              <a:t>Mapping cardinalities</a:t>
            </a:r>
          </a:p>
        </p:txBody>
      </p:sp>
      <p:sp>
        <p:nvSpPr>
          <p:cNvPr id="3" name="Rectangle 2"/>
          <p:cNvSpPr/>
          <p:nvPr/>
        </p:nvSpPr>
        <p:spPr>
          <a:xfrm>
            <a:off x="228600" y="1164134"/>
            <a:ext cx="8915400" cy="5693866"/>
          </a:xfrm>
          <a:prstGeom prst="rect">
            <a:avLst/>
          </a:prstGeom>
        </p:spPr>
        <p:txBody>
          <a:bodyPr wrap="square">
            <a:spAutoFit/>
          </a:bodyPr>
          <a:lstStyle/>
          <a:p>
            <a:pPr>
              <a:buFont typeface="Arial" pitchFamily="34" charset="0"/>
              <a:buChar char="•"/>
            </a:pPr>
            <a:r>
              <a:rPr lang="en-US" sz="2800" dirty="0"/>
              <a:t> Cardinality is a quantity relationship between elements.</a:t>
            </a:r>
          </a:p>
          <a:p>
            <a:pPr>
              <a:buFont typeface="Arial" pitchFamily="34" charset="0"/>
              <a:buChar char="•"/>
            </a:pPr>
            <a:r>
              <a:rPr lang="en-US" sz="2800" dirty="0"/>
              <a:t> The number of rows in the table is called as cardinality.</a:t>
            </a:r>
          </a:p>
          <a:p>
            <a:pPr>
              <a:buFont typeface="Arial" pitchFamily="34" charset="0"/>
              <a:buChar char="•"/>
            </a:pPr>
            <a:r>
              <a:rPr lang="en-US" sz="2800" dirty="0"/>
              <a:t> Mapping cardinalities or cardinality ratio, expresses the number of entities to which another entity can be associated via a relationship set.</a:t>
            </a:r>
          </a:p>
          <a:p>
            <a:pPr>
              <a:buFont typeface="Arial" pitchFamily="34" charset="0"/>
              <a:buChar char="•"/>
            </a:pPr>
            <a:r>
              <a:rPr lang="en-US" sz="2800" dirty="0"/>
              <a:t> The following are the different mapping cardinalities</a:t>
            </a:r>
          </a:p>
          <a:p>
            <a:pPr lvl="1"/>
            <a:r>
              <a:rPr lang="en-US" sz="2800" dirty="0"/>
              <a:t>One to one.</a:t>
            </a:r>
          </a:p>
          <a:p>
            <a:pPr lvl="1"/>
            <a:r>
              <a:rPr lang="en-US" sz="2800" dirty="0"/>
              <a:t>One to many.</a:t>
            </a:r>
          </a:p>
          <a:p>
            <a:pPr lvl="1"/>
            <a:r>
              <a:rPr lang="en-US" sz="2800" dirty="0"/>
              <a:t>Many to one.</a:t>
            </a:r>
          </a:p>
          <a:p>
            <a:pPr lvl="1"/>
            <a:r>
              <a:rPr lang="en-US" sz="2800" dirty="0"/>
              <a:t>Many to Many.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rPr>
              <a:t>ER diagram of College DB</a:t>
            </a:r>
          </a:p>
        </p:txBody>
      </p:sp>
      <p:grpSp>
        <p:nvGrpSpPr>
          <p:cNvPr id="3" name="Group 4"/>
          <p:cNvGrpSpPr>
            <a:grpSpLocks/>
          </p:cNvGrpSpPr>
          <p:nvPr/>
        </p:nvGrpSpPr>
        <p:grpSpPr bwMode="auto">
          <a:xfrm>
            <a:off x="209550" y="1622425"/>
            <a:ext cx="5583238" cy="4437063"/>
            <a:chOff x="119" y="1154"/>
            <a:chExt cx="2989" cy="2963"/>
          </a:xfrm>
        </p:grpSpPr>
        <p:sp>
          <p:nvSpPr>
            <p:cNvPr id="4" name="Rectangle 5"/>
            <p:cNvSpPr>
              <a:spLocks noChangeArrowheads="1"/>
            </p:cNvSpPr>
            <p:nvPr/>
          </p:nvSpPr>
          <p:spPr bwMode="auto">
            <a:xfrm>
              <a:off x="1287" y="1696"/>
              <a:ext cx="572" cy="169"/>
            </a:xfrm>
            <a:prstGeom prst="rect">
              <a:avLst/>
            </a:prstGeom>
            <a:noFill/>
            <a:ln w="9525" algn="ctr">
              <a:solidFill>
                <a:schemeClr val="tx1"/>
              </a:solidFill>
              <a:miter lim="800000"/>
              <a:headEnd/>
              <a:tailEnd/>
            </a:ln>
          </p:spPr>
          <p:txBody>
            <a:bodyPr wrap="none" lIns="92075" tIns="46038" rIns="92075" bIns="46038">
              <a:spAutoFit/>
            </a:bodyPr>
            <a:lstStyle/>
            <a:p>
              <a:pPr algn="ctr">
                <a:spcBef>
                  <a:spcPct val="0"/>
                </a:spcBef>
                <a:buClrTx/>
                <a:buFontTx/>
                <a:buNone/>
              </a:pPr>
              <a:r>
                <a:rPr lang="en-US" sz="1000"/>
                <a:t>DEPARTMENT</a:t>
              </a:r>
            </a:p>
          </p:txBody>
        </p:sp>
        <p:sp>
          <p:nvSpPr>
            <p:cNvPr id="5" name="Oval 6"/>
            <p:cNvSpPr>
              <a:spLocks noChangeArrowheads="1"/>
            </p:cNvSpPr>
            <p:nvPr/>
          </p:nvSpPr>
          <p:spPr bwMode="auto">
            <a:xfrm>
              <a:off x="202" y="2013"/>
              <a:ext cx="270" cy="235"/>
            </a:xfrm>
            <a:prstGeom prst="ellipse">
              <a:avLst/>
            </a:prstGeom>
            <a:noFill/>
            <a:ln w="19050">
              <a:solidFill>
                <a:schemeClr val="tx1"/>
              </a:solidFill>
              <a:round/>
              <a:headEnd/>
              <a:tailEnd/>
            </a:ln>
          </p:spPr>
          <p:txBody>
            <a:bodyPr wrap="none" anchor="ctr"/>
            <a:lstStyle/>
            <a:p>
              <a:endParaRPr lang="en-US"/>
            </a:p>
          </p:txBody>
        </p:sp>
        <p:sp>
          <p:nvSpPr>
            <p:cNvPr id="6" name="Rectangle 7"/>
            <p:cNvSpPr>
              <a:spLocks noChangeArrowheads="1"/>
            </p:cNvSpPr>
            <p:nvPr/>
          </p:nvSpPr>
          <p:spPr bwMode="auto">
            <a:xfrm>
              <a:off x="258" y="2046"/>
              <a:ext cx="186"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C#</a:t>
              </a:r>
            </a:p>
          </p:txBody>
        </p:sp>
        <p:sp>
          <p:nvSpPr>
            <p:cNvPr id="7" name="Oval 8"/>
            <p:cNvSpPr>
              <a:spLocks noChangeArrowheads="1"/>
            </p:cNvSpPr>
            <p:nvPr/>
          </p:nvSpPr>
          <p:spPr bwMode="auto">
            <a:xfrm>
              <a:off x="957" y="1154"/>
              <a:ext cx="417" cy="280"/>
            </a:xfrm>
            <a:prstGeom prst="ellipse">
              <a:avLst/>
            </a:prstGeom>
            <a:noFill/>
            <a:ln w="15875">
              <a:solidFill>
                <a:schemeClr val="tx1"/>
              </a:solidFill>
              <a:round/>
              <a:headEnd/>
              <a:tailEnd/>
            </a:ln>
          </p:spPr>
          <p:txBody>
            <a:bodyPr wrap="none" anchor="ctr"/>
            <a:lstStyle/>
            <a:p>
              <a:endParaRPr lang="en-US"/>
            </a:p>
          </p:txBody>
        </p:sp>
        <p:sp>
          <p:nvSpPr>
            <p:cNvPr id="8" name="Oval 9"/>
            <p:cNvSpPr>
              <a:spLocks noChangeArrowheads="1"/>
            </p:cNvSpPr>
            <p:nvPr/>
          </p:nvSpPr>
          <p:spPr bwMode="auto">
            <a:xfrm>
              <a:off x="1579" y="1171"/>
              <a:ext cx="417" cy="280"/>
            </a:xfrm>
            <a:prstGeom prst="ellipse">
              <a:avLst/>
            </a:prstGeom>
            <a:noFill/>
            <a:ln w="15875">
              <a:solidFill>
                <a:schemeClr val="tx1"/>
              </a:solidFill>
              <a:round/>
              <a:headEnd/>
              <a:tailEnd/>
            </a:ln>
          </p:spPr>
          <p:txBody>
            <a:bodyPr wrap="none" anchor="ctr"/>
            <a:lstStyle/>
            <a:p>
              <a:endParaRPr lang="en-US"/>
            </a:p>
          </p:txBody>
        </p:sp>
        <p:sp>
          <p:nvSpPr>
            <p:cNvPr id="9" name="Oval 10"/>
            <p:cNvSpPr>
              <a:spLocks noChangeArrowheads="1"/>
            </p:cNvSpPr>
            <p:nvPr/>
          </p:nvSpPr>
          <p:spPr bwMode="auto">
            <a:xfrm>
              <a:off x="2056" y="2991"/>
              <a:ext cx="418" cy="280"/>
            </a:xfrm>
            <a:prstGeom prst="ellipse">
              <a:avLst/>
            </a:prstGeom>
            <a:noFill/>
            <a:ln w="19050">
              <a:solidFill>
                <a:schemeClr val="tx1"/>
              </a:solidFill>
              <a:round/>
              <a:headEnd/>
              <a:tailEnd/>
            </a:ln>
          </p:spPr>
          <p:txBody>
            <a:bodyPr wrap="none" anchor="ctr"/>
            <a:lstStyle/>
            <a:p>
              <a:endParaRPr lang="en-US"/>
            </a:p>
          </p:txBody>
        </p:sp>
        <p:grpSp>
          <p:nvGrpSpPr>
            <p:cNvPr id="10" name="Group 11"/>
            <p:cNvGrpSpPr>
              <a:grpSpLocks/>
            </p:cNvGrpSpPr>
            <p:nvPr/>
          </p:nvGrpSpPr>
          <p:grpSpPr bwMode="auto">
            <a:xfrm>
              <a:off x="2690" y="2991"/>
              <a:ext cx="418" cy="280"/>
              <a:chOff x="4720" y="2812"/>
              <a:chExt cx="664" cy="280"/>
            </a:xfrm>
          </p:grpSpPr>
          <p:sp>
            <p:nvSpPr>
              <p:cNvPr id="56" name="Oval 12"/>
              <p:cNvSpPr>
                <a:spLocks noChangeArrowheads="1"/>
              </p:cNvSpPr>
              <p:nvPr/>
            </p:nvSpPr>
            <p:spPr bwMode="auto">
              <a:xfrm>
                <a:off x="4720" y="2812"/>
                <a:ext cx="664" cy="280"/>
              </a:xfrm>
              <a:prstGeom prst="ellipse">
                <a:avLst/>
              </a:prstGeom>
              <a:noFill/>
              <a:ln w="19050">
                <a:solidFill>
                  <a:schemeClr val="tx1"/>
                </a:solidFill>
                <a:round/>
                <a:headEnd/>
                <a:tailEnd/>
              </a:ln>
            </p:spPr>
            <p:txBody>
              <a:bodyPr wrap="none" anchor="ctr"/>
              <a:lstStyle/>
              <a:p>
                <a:endParaRPr lang="en-US"/>
              </a:p>
            </p:txBody>
          </p:sp>
          <p:sp>
            <p:nvSpPr>
              <p:cNvPr id="57" name="Rectangle 13"/>
              <p:cNvSpPr>
                <a:spLocks noChangeArrowheads="1"/>
              </p:cNvSpPr>
              <p:nvPr/>
            </p:nvSpPr>
            <p:spPr bwMode="auto">
              <a:xfrm>
                <a:off x="4828" y="2827"/>
                <a:ext cx="444"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Room</a:t>
                </a:r>
              </a:p>
            </p:txBody>
          </p:sp>
        </p:grpSp>
        <p:sp>
          <p:nvSpPr>
            <p:cNvPr id="11" name="Rectangle 14"/>
            <p:cNvSpPr>
              <a:spLocks noChangeArrowheads="1"/>
            </p:cNvSpPr>
            <p:nvPr/>
          </p:nvSpPr>
          <p:spPr bwMode="auto">
            <a:xfrm>
              <a:off x="2107" y="3005"/>
              <a:ext cx="317"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LName</a:t>
              </a:r>
            </a:p>
          </p:txBody>
        </p:sp>
        <p:sp>
          <p:nvSpPr>
            <p:cNvPr id="12" name="Rectangle 15"/>
            <p:cNvSpPr>
              <a:spLocks noChangeArrowheads="1"/>
            </p:cNvSpPr>
            <p:nvPr/>
          </p:nvSpPr>
          <p:spPr bwMode="auto">
            <a:xfrm>
              <a:off x="1004" y="1217"/>
              <a:ext cx="329" cy="163"/>
            </a:xfrm>
            <a:prstGeom prst="rect">
              <a:avLst/>
            </a:prstGeom>
            <a:noFill/>
            <a:ln w="9525">
              <a:noFill/>
              <a:miter lim="800000"/>
              <a:headEnd/>
              <a:tailEnd/>
            </a:ln>
          </p:spPr>
          <p:txBody>
            <a:bodyPr wrap="none" lIns="92075" tIns="46038" rIns="92075" bIns="46038">
              <a:spAutoFit/>
            </a:bodyPr>
            <a:lstStyle/>
            <a:p>
              <a:pPr algn="ctr">
                <a:spcBef>
                  <a:spcPct val="0"/>
                </a:spcBef>
                <a:buClrTx/>
                <a:buFontTx/>
                <a:buNone/>
              </a:pPr>
              <a:r>
                <a:rPr lang="en-US" sz="1000" dirty="0" err="1"/>
                <a:t>DName</a:t>
              </a:r>
              <a:endParaRPr lang="en-US" sz="1000" dirty="0"/>
            </a:p>
          </p:txBody>
        </p:sp>
        <p:sp>
          <p:nvSpPr>
            <p:cNvPr id="13" name="Rectangle 16"/>
            <p:cNvSpPr>
              <a:spLocks noChangeArrowheads="1"/>
            </p:cNvSpPr>
            <p:nvPr/>
          </p:nvSpPr>
          <p:spPr bwMode="auto">
            <a:xfrm>
              <a:off x="1609" y="1206"/>
              <a:ext cx="325" cy="265"/>
            </a:xfrm>
            <a:prstGeom prst="rect">
              <a:avLst/>
            </a:prstGeom>
            <a:noFill/>
            <a:ln w="9525">
              <a:noFill/>
              <a:miter lim="800000"/>
              <a:headEnd/>
              <a:tailEnd/>
            </a:ln>
          </p:spPr>
          <p:txBody>
            <a:bodyPr lIns="92075" tIns="46038" rIns="92075" bIns="46038">
              <a:spAutoFit/>
            </a:bodyPr>
            <a:lstStyle/>
            <a:p>
              <a:pPr algn="ctr">
                <a:spcBef>
                  <a:spcPct val="0"/>
                </a:spcBef>
                <a:buClrTx/>
                <a:buFontTx/>
                <a:buNone/>
              </a:pPr>
              <a:r>
                <a:rPr lang="en-US" sz="1000"/>
                <a:t>Location</a:t>
              </a:r>
            </a:p>
          </p:txBody>
        </p:sp>
        <p:sp>
          <p:nvSpPr>
            <p:cNvPr id="14" name="AutoShape 17"/>
            <p:cNvSpPr>
              <a:spLocks noChangeArrowheads="1"/>
            </p:cNvSpPr>
            <p:nvPr/>
          </p:nvSpPr>
          <p:spPr bwMode="auto">
            <a:xfrm>
              <a:off x="526" y="1524"/>
              <a:ext cx="448" cy="607"/>
            </a:xfrm>
            <a:prstGeom prst="diamond">
              <a:avLst/>
            </a:prstGeom>
            <a:noFill/>
            <a:ln w="19050">
              <a:solidFill>
                <a:schemeClr val="tx1"/>
              </a:solidFill>
              <a:miter lim="800000"/>
              <a:headEnd/>
              <a:tailEnd/>
            </a:ln>
          </p:spPr>
          <p:txBody>
            <a:bodyPr wrap="none" anchor="ctr"/>
            <a:lstStyle/>
            <a:p>
              <a:endParaRPr lang="en-US"/>
            </a:p>
          </p:txBody>
        </p:sp>
        <p:sp>
          <p:nvSpPr>
            <p:cNvPr id="15" name="Rectangle 18"/>
            <p:cNvSpPr>
              <a:spLocks noChangeArrowheads="1"/>
            </p:cNvSpPr>
            <p:nvPr/>
          </p:nvSpPr>
          <p:spPr bwMode="auto">
            <a:xfrm>
              <a:off x="606" y="1753"/>
              <a:ext cx="283"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Offers</a:t>
              </a:r>
            </a:p>
          </p:txBody>
        </p:sp>
        <p:sp>
          <p:nvSpPr>
            <p:cNvPr id="16" name="Rectangle 19"/>
            <p:cNvSpPr>
              <a:spLocks noChangeArrowheads="1"/>
            </p:cNvSpPr>
            <p:nvPr/>
          </p:nvSpPr>
          <p:spPr bwMode="auto">
            <a:xfrm>
              <a:off x="560" y="3657"/>
              <a:ext cx="425" cy="170"/>
            </a:xfrm>
            <a:prstGeom prst="rect">
              <a:avLst/>
            </a:prstGeom>
            <a:noFill/>
            <a:ln w="9525" algn="ctr">
              <a:solidFill>
                <a:schemeClr val="tx1"/>
              </a:solidFill>
              <a:miter lim="800000"/>
              <a:headEnd/>
              <a:tailEnd/>
            </a:ln>
          </p:spPr>
          <p:txBody>
            <a:bodyPr wrap="none" lIns="92075" tIns="46038" rIns="92075" bIns="46038">
              <a:spAutoFit/>
            </a:bodyPr>
            <a:lstStyle/>
            <a:p>
              <a:pPr algn="ctr">
                <a:spcBef>
                  <a:spcPct val="0"/>
                </a:spcBef>
                <a:buClrTx/>
                <a:buFontTx/>
                <a:buNone/>
              </a:pPr>
              <a:r>
                <a:rPr lang="en-US" sz="1000"/>
                <a:t>STUDENT</a:t>
              </a:r>
            </a:p>
          </p:txBody>
        </p:sp>
        <p:sp>
          <p:nvSpPr>
            <p:cNvPr id="17" name="Line 20"/>
            <p:cNvSpPr>
              <a:spLocks noChangeShapeType="1"/>
            </p:cNvSpPr>
            <p:nvPr/>
          </p:nvSpPr>
          <p:spPr bwMode="auto">
            <a:xfrm>
              <a:off x="1012" y="2508"/>
              <a:ext cx="517" cy="11"/>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18" name="Line 21"/>
            <p:cNvSpPr>
              <a:spLocks noChangeShapeType="1"/>
            </p:cNvSpPr>
            <p:nvPr/>
          </p:nvSpPr>
          <p:spPr bwMode="auto">
            <a:xfrm flipV="1">
              <a:off x="1956" y="2527"/>
              <a:ext cx="368" cy="1"/>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19" name="Line 22"/>
            <p:cNvSpPr>
              <a:spLocks noChangeShapeType="1"/>
            </p:cNvSpPr>
            <p:nvPr/>
          </p:nvSpPr>
          <p:spPr bwMode="auto">
            <a:xfrm>
              <a:off x="779" y="2600"/>
              <a:ext cx="0" cy="21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 name="Line 23"/>
            <p:cNvSpPr>
              <a:spLocks noChangeShapeType="1"/>
            </p:cNvSpPr>
            <p:nvPr/>
          </p:nvSpPr>
          <p:spPr bwMode="auto">
            <a:xfrm>
              <a:off x="397" y="2219"/>
              <a:ext cx="172" cy="2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4"/>
            <p:cNvSpPr>
              <a:spLocks noChangeShapeType="1"/>
            </p:cNvSpPr>
            <p:nvPr/>
          </p:nvSpPr>
          <p:spPr bwMode="auto">
            <a:xfrm flipH="1">
              <a:off x="367" y="2471"/>
              <a:ext cx="176" cy="150"/>
            </a:xfrm>
            <a:prstGeom prst="line">
              <a:avLst/>
            </a:prstGeom>
            <a:noFill/>
            <a:ln w="15875">
              <a:solidFill>
                <a:schemeClr val="tx1"/>
              </a:solidFill>
              <a:round/>
              <a:headEnd type="none" w="sm" len="sm"/>
              <a:tailEnd type="none" w="sm" len="sm"/>
            </a:ln>
          </p:spPr>
          <p:txBody>
            <a:bodyPr wrap="none" anchor="ctr"/>
            <a:lstStyle/>
            <a:p>
              <a:endParaRPr lang="en-US"/>
            </a:p>
          </p:txBody>
        </p:sp>
        <p:sp>
          <p:nvSpPr>
            <p:cNvPr id="22" name="Line 25"/>
            <p:cNvSpPr>
              <a:spLocks noChangeShapeType="1"/>
            </p:cNvSpPr>
            <p:nvPr/>
          </p:nvSpPr>
          <p:spPr bwMode="auto">
            <a:xfrm flipV="1">
              <a:off x="2292" y="2621"/>
              <a:ext cx="298" cy="348"/>
            </a:xfrm>
            <a:prstGeom prst="line">
              <a:avLst/>
            </a:prstGeom>
            <a:noFill/>
            <a:ln w="15875">
              <a:solidFill>
                <a:schemeClr val="tx1"/>
              </a:solidFill>
              <a:round/>
              <a:headEnd type="none" w="sm" len="sm"/>
              <a:tailEnd type="none" w="sm" len="sm"/>
            </a:ln>
          </p:spPr>
          <p:txBody>
            <a:bodyPr wrap="none" anchor="ctr"/>
            <a:lstStyle/>
            <a:p>
              <a:endParaRPr lang="en-US"/>
            </a:p>
          </p:txBody>
        </p:sp>
        <p:sp>
          <p:nvSpPr>
            <p:cNvPr id="23" name="Line 26"/>
            <p:cNvSpPr>
              <a:spLocks noChangeShapeType="1"/>
            </p:cNvSpPr>
            <p:nvPr/>
          </p:nvSpPr>
          <p:spPr bwMode="auto">
            <a:xfrm flipH="1" flipV="1">
              <a:off x="2635" y="2621"/>
              <a:ext cx="298" cy="37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 name="Rectangle 27"/>
            <p:cNvSpPr>
              <a:spLocks noChangeArrowheads="1"/>
            </p:cNvSpPr>
            <p:nvPr/>
          </p:nvSpPr>
          <p:spPr bwMode="auto">
            <a:xfrm>
              <a:off x="589" y="2392"/>
              <a:ext cx="394" cy="170"/>
            </a:xfrm>
            <a:prstGeom prst="rect">
              <a:avLst/>
            </a:prstGeom>
            <a:noFill/>
            <a:ln w="9525" algn="ctr">
              <a:solidFill>
                <a:schemeClr val="tx1"/>
              </a:solidFill>
              <a:miter lim="800000"/>
              <a:headEnd/>
              <a:tailEnd/>
            </a:ln>
          </p:spPr>
          <p:txBody>
            <a:bodyPr wrap="none" lIns="92075" tIns="46038" rIns="92075" bIns="46038">
              <a:spAutoFit/>
            </a:bodyPr>
            <a:lstStyle/>
            <a:p>
              <a:pPr algn="ctr">
                <a:spcBef>
                  <a:spcPct val="0"/>
                </a:spcBef>
                <a:buClrTx/>
                <a:buFontTx/>
                <a:buNone/>
              </a:pPr>
              <a:r>
                <a:rPr lang="en-US" sz="1000"/>
                <a:t>COURSE</a:t>
              </a:r>
            </a:p>
          </p:txBody>
        </p:sp>
        <p:sp>
          <p:nvSpPr>
            <p:cNvPr id="25" name="Rectangle 28"/>
            <p:cNvSpPr>
              <a:spLocks noChangeArrowheads="1"/>
            </p:cNvSpPr>
            <p:nvPr/>
          </p:nvSpPr>
          <p:spPr bwMode="auto">
            <a:xfrm>
              <a:off x="2385" y="2428"/>
              <a:ext cx="470" cy="170"/>
            </a:xfrm>
            <a:prstGeom prst="rect">
              <a:avLst/>
            </a:prstGeom>
            <a:noFill/>
            <a:ln w="9525" algn="ctr">
              <a:solidFill>
                <a:schemeClr val="tx1"/>
              </a:solidFill>
              <a:miter lim="800000"/>
              <a:headEnd/>
              <a:tailEnd/>
            </a:ln>
          </p:spPr>
          <p:txBody>
            <a:bodyPr wrap="none" lIns="92075" tIns="46038" rIns="92075" bIns="46038">
              <a:spAutoFit/>
            </a:bodyPr>
            <a:lstStyle/>
            <a:p>
              <a:pPr algn="ctr">
                <a:spcBef>
                  <a:spcPct val="0"/>
                </a:spcBef>
                <a:buClrTx/>
                <a:buFontTx/>
                <a:buNone/>
              </a:pPr>
              <a:r>
                <a:rPr lang="en-US" sz="1000"/>
                <a:t>LECTURER</a:t>
              </a:r>
            </a:p>
          </p:txBody>
        </p:sp>
        <p:sp>
          <p:nvSpPr>
            <p:cNvPr id="26" name="AutoShape 29"/>
            <p:cNvSpPr>
              <a:spLocks noChangeArrowheads="1"/>
            </p:cNvSpPr>
            <p:nvPr/>
          </p:nvSpPr>
          <p:spPr bwMode="auto">
            <a:xfrm>
              <a:off x="2187" y="1668"/>
              <a:ext cx="387" cy="409"/>
            </a:xfrm>
            <a:prstGeom prst="diamond">
              <a:avLst/>
            </a:prstGeom>
            <a:noFill/>
            <a:ln w="19050">
              <a:solidFill>
                <a:schemeClr val="tx1"/>
              </a:solidFill>
              <a:miter lim="800000"/>
              <a:headEnd/>
              <a:tailEnd/>
            </a:ln>
          </p:spPr>
          <p:txBody>
            <a:bodyPr wrap="none" anchor="ctr"/>
            <a:lstStyle/>
            <a:p>
              <a:endParaRPr lang="en-US"/>
            </a:p>
          </p:txBody>
        </p:sp>
        <p:sp>
          <p:nvSpPr>
            <p:cNvPr id="27" name="Rectangle 30"/>
            <p:cNvSpPr>
              <a:spLocks noChangeArrowheads="1"/>
            </p:cNvSpPr>
            <p:nvPr/>
          </p:nvSpPr>
          <p:spPr bwMode="auto">
            <a:xfrm>
              <a:off x="2201" y="1792"/>
              <a:ext cx="350"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Head Of</a:t>
              </a:r>
            </a:p>
          </p:txBody>
        </p:sp>
        <p:sp>
          <p:nvSpPr>
            <p:cNvPr id="28" name="AutoShape 31"/>
            <p:cNvSpPr>
              <a:spLocks noChangeArrowheads="1"/>
            </p:cNvSpPr>
            <p:nvPr/>
          </p:nvSpPr>
          <p:spPr bwMode="auto">
            <a:xfrm>
              <a:off x="2641" y="1536"/>
              <a:ext cx="337" cy="472"/>
            </a:xfrm>
            <a:prstGeom prst="diamond">
              <a:avLst/>
            </a:prstGeom>
            <a:noFill/>
            <a:ln w="19050">
              <a:solidFill>
                <a:schemeClr val="tx1"/>
              </a:solidFill>
              <a:miter lim="800000"/>
              <a:headEnd/>
              <a:tailEnd/>
            </a:ln>
          </p:spPr>
          <p:txBody>
            <a:bodyPr wrap="none" anchor="ctr"/>
            <a:lstStyle/>
            <a:p>
              <a:endParaRPr lang="en-US"/>
            </a:p>
          </p:txBody>
        </p:sp>
        <p:sp>
          <p:nvSpPr>
            <p:cNvPr id="29" name="Rectangle 32"/>
            <p:cNvSpPr>
              <a:spLocks noChangeArrowheads="1"/>
            </p:cNvSpPr>
            <p:nvPr/>
          </p:nvSpPr>
          <p:spPr bwMode="auto">
            <a:xfrm>
              <a:off x="2681" y="1678"/>
              <a:ext cx="244"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Is_In</a:t>
              </a:r>
            </a:p>
          </p:txBody>
        </p:sp>
        <p:sp>
          <p:nvSpPr>
            <p:cNvPr id="30" name="AutoShape 33"/>
            <p:cNvSpPr>
              <a:spLocks noChangeArrowheads="1"/>
            </p:cNvSpPr>
            <p:nvPr/>
          </p:nvSpPr>
          <p:spPr bwMode="auto">
            <a:xfrm>
              <a:off x="1521" y="2202"/>
              <a:ext cx="447" cy="634"/>
            </a:xfrm>
            <a:prstGeom prst="diamond">
              <a:avLst/>
            </a:prstGeom>
            <a:noFill/>
            <a:ln w="19050">
              <a:solidFill>
                <a:schemeClr val="tx1"/>
              </a:solidFill>
              <a:miter lim="800000"/>
              <a:headEnd/>
              <a:tailEnd/>
            </a:ln>
          </p:spPr>
          <p:txBody>
            <a:bodyPr wrap="none" anchor="ctr"/>
            <a:lstStyle/>
            <a:p>
              <a:endParaRPr lang="en-US"/>
            </a:p>
          </p:txBody>
        </p:sp>
        <p:sp>
          <p:nvSpPr>
            <p:cNvPr id="31" name="Rectangle 34"/>
            <p:cNvSpPr>
              <a:spLocks noChangeArrowheads="1"/>
            </p:cNvSpPr>
            <p:nvPr/>
          </p:nvSpPr>
          <p:spPr bwMode="auto">
            <a:xfrm>
              <a:off x="1575" y="2443"/>
              <a:ext cx="358"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dirty="0"/>
                <a:t>Teaches</a:t>
              </a:r>
            </a:p>
          </p:txBody>
        </p:sp>
        <p:sp>
          <p:nvSpPr>
            <p:cNvPr id="32" name="Oval 35"/>
            <p:cNvSpPr>
              <a:spLocks noChangeArrowheads="1"/>
            </p:cNvSpPr>
            <p:nvPr/>
          </p:nvSpPr>
          <p:spPr bwMode="auto">
            <a:xfrm>
              <a:off x="164" y="2607"/>
              <a:ext cx="288" cy="280"/>
            </a:xfrm>
            <a:prstGeom prst="ellipse">
              <a:avLst/>
            </a:prstGeom>
            <a:noFill/>
            <a:ln w="19050">
              <a:solidFill>
                <a:schemeClr val="tx1"/>
              </a:solidFill>
              <a:round/>
              <a:headEnd/>
              <a:tailEnd/>
            </a:ln>
          </p:spPr>
          <p:txBody>
            <a:bodyPr wrap="none" anchor="ctr"/>
            <a:lstStyle/>
            <a:p>
              <a:endParaRPr lang="en-US"/>
            </a:p>
          </p:txBody>
        </p:sp>
        <p:sp>
          <p:nvSpPr>
            <p:cNvPr id="33" name="Rectangle 36"/>
            <p:cNvSpPr>
              <a:spLocks noChangeArrowheads="1"/>
            </p:cNvSpPr>
            <p:nvPr/>
          </p:nvSpPr>
          <p:spPr bwMode="auto">
            <a:xfrm>
              <a:off x="173" y="2649"/>
              <a:ext cx="226"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Title</a:t>
              </a:r>
            </a:p>
          </p:txBody>
        </p:sp>
        <p:sp>
          <p:nvSpPr>
            <p:cNvPr id="34" name="AutoShape 37"/>
            <p:cNvSpPr>
              <a:spLocks noChangeArrowheads="1"/>
            </p:cNvSpPr>
            <p:nvPr/>
          </p:nvSpPr>
          <p:spPr bwMode="auto">
            <a:xfrm>
              <a:off x="557" y="2823"/>
              <a:ext cx="447" cy="625"/>
            </a:xfrm>
            <a:prstGeom prst="diamond">
              <a:avLst/>
            </a:prstGeom>
            <a:noFill/>
            <a:ln w="19050">
              <a:solidFill>
                <a:schemeClr val="tx1"/>
              </a:solidFill>
              <a:miter lim="800000"/>
              <a:headEnd/>
              <a:tailEnd/>
            </a:ln>
          </p:spPr>
          <p:txBody>
            <a:bodyPr wrap="none" anchor="ctr"/>
            <a:lstStyle/>
            <a:p>
              <a:endParaRPr lang="en-US"/>
            </a:p>
          </p:txBody>
        </p:sp>
        <p:sp>
          <p:nvSpPr>
            <p:cNvPr id="35" name="Rectangle 38"/>
            <p:cNvSpPr>
              <a:spLocks noChangeArrowheads="1"/>
            </p:cNvSpPr>
            <p:nvPr/>
          </p:nvSpPr>
          <p:spPr bwMode="auto">
            <a:xfrm>
              <a:off x="620" y="3025"/>
              <a:ext cx="306"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Enrolls</a:t>
              </a:r>
            </a:p>
          </p:txBody>
        </p:sp>
        <p:sp>
          <p:nvSpPr>
            <p:cNvPr id="36" name="Oval 39"/>
            <p:cNvSpPr>
              <a:spLocks noChangeArrowheads="1"/>
            </p:cNvSpPr>
            <p:nvPr/>
          </p:nvSpPr>
          <p:spPr bwMode="auto">
            <a:xfrm>
              <a:off x="119" y="3261"/>
              <a:ext cx="287" cy="235"/>
            </a:xfrm>
            <a:prstGeom prst="ellipse">
              <a:avLst/>
            </a:prstGeom>
            <a:noFill/>
            <a:ln w="22225">
              <a:solidFill>
                <a:schemeClr val="tx1"/>
              </a:solidFill>
              <a:round/>
              <a:headEnd/>
              <a:tailEnd/>
            </a:ln>
          </p:spPr>
          <p:txBody>
            <a:bodyPr wrap="none" anchor="ctr"/>
            <a:lstStyle/>
            <a:p>
              <a:endParaRPr lang="en-US"/>
            </a:p>
          </p:txBody>
        </p:sp>
        <p:sp>
          <p:nvSpPr>
            <p:cNvPr id="37" name="Rectangle 40"/>
            <p:cNvSpPr>
              <a:spLocks noChangeArrowheads="1"/>
            </p:cNvSpPr>
            <p:nvPr/>
          </p:nvSpPr>
          <p:spPr bwMode="auto">
            <a:xfrm>
              <a:off x="161" y="3276"/>
              <a:ext cx="182" cy="164"/>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S#</a:t>
              </a:r>
            </a:p>
          </p:txBody>
        </p:sp>
        <p:sp>
          <p:nvSpPr>
            <p:cNvPr id="38" name="Oval 41"/>
            <p:cNvSpPr>
              <a:spLocks noChangeArrowheads="1"/>
            </p:cNvSpPr>
            <p:nvPr/>
          </p:nvSpPr>
          <p:spPr bwMode="auto">
            <a:xfrm>
              <a:off x="123" y="3837"/>
              <a:ext cx="287" cy="280"/>
            </a:xfrm>
            <a:prstGeom prst="ellipse">
              <a:avLst/>
            </a:prstGeom>
            <a:noFill/>
            <a:ln w="22225">
              <a:solidFill>
                <a:schemeClr val="tx1"/>
              </a:solidFill>
              <a:round/>
              <a:headEnd/>
              <a:tailEnd/>
            </a:ln>
          </p:spPr>
          <p:txBody>
            <a:bodyPr wrap="none" anchor="ctr"/>
            <a:lstStyle/>
            <a:p>
              <a:endParaRPr lang="en-US"/>
            </a:p>
          </p:txBody>
        </p:sp>
        <p:sp>
          <p:nvSpPr>
            <p:cNvPr id="39" name="Rectangle 42"/>
            <p:cNvSpPr>
              <a:spLocks noChangeArrowheads="1"/>
            </p:cNvSpPr>
            <p:nvPr/>
          </p:nvSpPr>
          <p:spPr bwMode="auto">
            <a:xfrm>
              <a:off x="131" y="3852"/>
              <a:ext cx="296" cy="163"/>
            </a:xfrm>
            <a:prstGeom prst="rect">
              <a:avLst/>
            </a:prstGeom>
            <a:noFill/>
            <a:ln w="9525">
              <a:noFill/>
              <a:miter lim="800000"/>
              <a:headEnd/>
              <a:tailEnd/>
            </a:ln>
          </p:spPr>
          <p:txBody>
            <a:bodyPr lIns="92075" tIns="46038" rIns="92075" bIns="46038">
              <a:spAutoFit/>
            </a:bodyPr>
            <a:lstStyle/>
            <a:p>
              <a:pPr algn="ctr">
                <a:spcBef>
                  <a:spcPct val="0"/>
                </a:spcBef>
                <a:buClrTx/>
                <a:buFontTx/>
                <a:buNone/>
              </a:pPr>
              <a:r>
                <a:rPr lang="en-US" sz="1000"/>
                <a:t>Name</a:t>
              </a:r>
            </a:p>
          </p:txBody>
        </p:sp>
        <p:sp>
          <p:nvSpPr>
            <p:cNvPr id="40" name="Line 43"/>
            <p:cNvSpPr>
              <a:spLocks noChangeShapeType="1"/>
            </p:cNvSpPr>
            <p:nvPr/>
          </p:nvSpPr>
          <p:spPr bwMode="auto">
            <a:xfrm>
              <a:off x="784" y="3446"/>
              <a:ext cx="0" cy="210"/>
            </a:xfrm>
            <a:prstGeom prst="line">
              <a:avLst/>
            </a:prstGeom>
            <a:noFill/>
            <a:ln w="15875">
              <a:solidFill>
                <a:schemeClr val="tx1"/>
              </a:solidFill>
              <a:round/>
              <a:headEnd type="none" w="sm" len="sm"/>
              <a:tailEnd type="none" w="sm" len="sm"/>
            </a:ln>
          </p:spPr>
          <p:txBody>
            <a:bodyPr wrap="none" anchor="ctr"/>
            <a:lstStyle/>
            <a:p>
              <a:endParaRPr lang="en-US"/>
            </a:p>
          </p:txBody>
        </p:sp>
        <p:sp>
          <p:nvSpPr>
            <p:cNvPr id="41" name="Line 44"/>
            <p:cNvSpPr>
              <a:spLocks noChangeShapeType="1"/>
            </p:cNvSpPr>
            <p:nvPr/>
          </p:nvSpPr>
          <p:spPr bwMode="auto">
            <a:xfrm>
              <a:off x="360" y="3491"/>
              <a:ext cx="165" cy="168"/>
            </a:xfrm>
            <a:prstGeom prst="line">
              <a:avLst/>
            </a:prstGeom>
            <a:noFill/>
            <a:ln w="15875">
              <a:solidFill>
                <a:schemeClr val="tx1"/>
              </a:solidFill>
              <a:round/>
              <a:headEnd type="none" w="sm" len="sm"/>
              <a:tailEnd type="none" w="sm" len="sm"/>
            </a:ln>
          </p:spPr>
          <p:txBody>
            <a:bodyPr wrap="none" anchor="ctr"/>
            <a:lstStyle/>
            <a:p>
              <a:endParaRPr lang="en-US"/>
            </a:p>
          </p:txBody>
        </p:sp>
        <p:sp>
          <p:nvSpPr>
            <p:cNvPr id="42" name="Line 45"/>
            <p:cNvSpPr>
              <a:spLocks noChangeShapeType="1"/>
            </p:cNvSpPr>
            <p:nvPr/>
          </p:nvSpPr>
          <p:spPr bwMode="auto">
            <a:xfrm flipH="1">
              <a:off x="348" y="3743"/>
              <a:ext cx="166" cy="10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 name="Line 46"/>
            <p:cNvSpPr>
              <a:spLocks noChangeShapeType="1"/>
            </p:cNvSpPr>
            <p:nvPr/>
          </p:nvSpPr>
          <p:spPr bwMode="auto">
            <a:xfrm>
              <a:off x="756" y="2144"/>
              <a:ext cx="0" cy="21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 name="Line 47"/>
            <p:cNvSpPr>
              <a:spLocks noChangeShapeType="1"/>
            </p:cNvSpPr>
            <p:nvPr/>
          </p:nvSpPr>
          <p:spPr bwMode="auto">
            <a:xfrm>
              <a:off x="2378" y="2090"/>
              <a:ext cx="80" cy="31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 name="Line 48"/>
            <p:cNvSpPr>
              <a:spLocks noChangeShapeType="1"/>
            </p:cNvSpPr>
            <p:nvPr/>
          </p:nvSpPr>
          <p:spPr bwMode="auto">
            <a:xfrm flipH="1">
              <a:off x="2763" y="2012"/>
              <a:ext cx="34" cy="40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6" name="Line 49"/>
            <p:cNvSpPr>
              <a:spLocks noChangeShapeType="1"/>
            </p:cNvSpPr>
            <p:nvPr/>
          </p:nvSpPr>
          <p:spPr bwMode="auto">
            <a:xfrm>
              <a:off x="1289" y="1426"/>
              <a:ext cx="157" cy="26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Line 50"/>
            <p:cNvSpPr>
              <a:spLocks noChangeShapeType="1"/>
            </p:cNvSpPr>
            <p:nvPr/>
          </p:nvSpPr>
          <p:spPr bwMode="auto">
            <a:xfrm flipH="1">
              <a:off x="1666" y="1430"/>
              <a:ext cx="151" cy="28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 name="Line 51"/>
            <p:cNvSpPr>
              <a:spLocks noChangeShapeType="1"/>
            </p:cNvSpPr>
            <p:nvPr/>
          </p:nvSpPr>
          <p:spPr bwMode="auto">
            <a:xfrm flipH="1">
              <a:off x="969" y="1818"/>
              <a:ext cx="301" cy="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 name="Line 52"/>
            <p:cNvSpPr>
              <a:spLocks noChangeShapeType="1"/>
            </p:cNvSpPr>
            <p:nvPr/>
          </p:nvSpPr>
          <p:spPr bwMode="auto">
            <a:xfrm>
              <a:off x="1909" y="1799"/>
              <a:ext cx="285" cy="6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 name="Line 53"/>
            <p:cNvSpPr>
              <a:spLocks noChangeShapeType="1"/>
            </p:cNvSpPr>
            <p:nvPr/>
          </p:nvSpPr>
          <p:spPr bwMode="auto">
            <a:xfrm flipV="1">
              <a:off x="1803" y="1556"/>
              <a:ext cx="1004" cy="129"/>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 name="Rectangle 54"/>
            <p:cNvSpPr>
              <a:spLocks noChangeArrowheads="1"/>
            </p:cNvSpPr>
            <p:nvPr/>
          </p:nvSpPr>
          <p:spPr bwMode="auto">
            <a:xfrm>
              <a:off x="820" y="2603"/>
              <a:ext cx="156"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M</a:t>
              </a:r>
            </a:p>
          </p:txBody>
        </p:sp>
        <p:sp>
          <p:nvSpPr>
            <p:cNvPr id="52" name="Rectangle 55"/>
            <p:cNvSpPr>
              <a:spLocks noChangeArrowheads="1"/>
            </p:cNvSpPr>
            <p:nvPr/>
          </p:nvSpPr>
          <p:spPr bwMode="auto">
            <a:xfrm>
              <a:off x="1337" y="2253"/>
              <a:ext cx="148" cy="164"/>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N</a:t>
              </a:r>
            </a:p>
          </p:txBody>
        </p:sp>
        <p:sp>
          <p:nvSpPr>
            <p:cNvPr id="53" name="Rectangle 56"/>
            <p:cNvSpPr>
              <a:spLocks noChangeArrowheads="1"/>
            </p:cNvSpPr>
            <p:nvPr/>
          </p:nvSpPr>
          <p:spPr bwMode="auto">
            <a:xfrm>
              <a:off x="2833" y="2225"/>
              <a:ext cx="148"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N</a:t>
              </a:r>
            </a:p>
          </p:txBody>
        </p:sp>
        <p:sp>
          <p:nvSpPr>
            <p:cNvPr id="54" name="Rectangle 57"/>
            <p:cNvSpPr>
              <a:spLocks noChangeArrowheads="1"/>
            </p:cNvSpPr>
            <p:nvPr/>
          </p:nvSpPr>
          <p:spPr bwMode="auto">
            <a:xfrm>
              <a:off x="801" y="2134"/>
              <a:ext cx="155"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M</a:t>
              </a:r>
            </a:p>
          </p:txBody>
        </p:sp>
        <p:sp>
          <p:nvSpPr>
            <p:cNvPr id="55" name="Rectangle 58"/>
            <p:cNvSpPr>
              <a:spLocks noChangeArrowheads="1"/>
            </p:cNvSpPr>
            <p:nvPr/>
          </p:nvSpPr>
          <p:spPr bwMode="auto">
            <a:xfrm>
              <a:off x="858" y="3355"/>
              <a:ext cx="155" cy="163"/>
            </a:xfrm>
            <a:prstGeom prst="rect">
              <a:avLst/>
            </a:prstGeom>
            <a:noFill/>
            <a:ln w="9525" algn="ctr">
              <a:noFill/>
              <a:miter lim="800000"/>
              <a:headEnd/>
              <a:tailEnd/>
            </a:ln>
          </p:spPr>
          <p:txBody>
            <a:bodyPr wrap="none" lIns="92075" tIns="46038" rIns="92075" bIns="46038">
              <a:spAutoFit/>
            </a:bodyPr>
            <a:lstStyle/>
            <a:p>
              <a:pPr algn="ctr">
                <a:spcBef>
                  <a:spcPct val="0"/>
                </a:spcBef>
                <a:buClrTx/>
                <a:buFontTx/>
                <a:buNone/>
              </a:pPr>
              <a:r>
                <a:rPr lang="en-US" sz="1000"/>
                <a:t>M</a:t>
              </a:r>
            </a:p>
          </p:txBody>
        </p:sp>
      </p:grpSp>
      <p:sp>
        <p:nvSpPr>
          <p:cNvPr id="58" name="Rectangle 57"/>
          <p:cNvSpPr/>
          <p:nvPr/>
        </p:nvSpPr>
        <p:spPr>
          <a:xfrm>
            <a:off x="5867400" y="1524000"/>
            <a:ext cx="3048000" cy="4708981"/>
          </a:xfrm>
          <a:prstGeom prst="rect">
            <a:avLst/>
          </a:prstGeom>
        </p:spPr>
        <p:txBody>
          <a:bodyPr wrap="square">
            <a:spAutoFit/>
          </a:bodyPr>
          <a:lstStyle/>
          <a:p>
            <a:pPr>
              <a:spcBef>
                <a:spcPct val="30000"/>
              </a:spcBef>
              <a:buFont typeface="Arial" pitchFamily="34" charset="0"/>
              <a:buChar char="•"/>
            </a:pPr>
            <a:r>
              <a:rPr lang="en-US" sz="2400" dirty="0"/>
              <a:t> There are 4 entities in this diagram.</a:t>
            </a:r>
          </a:p>
          <a:p>
            <a:pPr lvl="1">
              <a:spcBef>
                <a:spcPct val="30000"/>
              </a:spcBef>
            </a:pPr>
            <a:r>
              <a:rPr lang="en-US" sz="2400" dirty="0"/>
              <a:t>Course</a:t>
            </a:r>
          </a:p>
          <a:p>
            <a:pPr lvl="1">
              <a:spcBef>
                <a:spcPct val="30000"/>
              </a:spcBef>
            </a:pPr>
            <a:r>
              <a:rPr lang="en-US" sz="2400" dirty="0"/>
              <a:t>Department</a:t>
            </a:r>
          </a:p>
          <a:p>
            <a:pPr lvl="1">
              <a:spcBef>
                <a:spcPct val="30000"/>
              </a:spcBef>
            </a:pPr>
            <a:r>
              <a:rPr lang="en-US" sz="2400" dirty="0"/>
              <a:t>Lecturer</a:t>
            </a:r>
          </a:p>
          <a:p>
            <a:pPr lvl="1">
              <a:spcBef>
                <a:spcPct val="30000"/>
              </a:spcBef>
            </a:pPr>
            <a:r>
              <a:rPr lang="en-US" sz="2400" dirty="0"/>
              <a:t>Student</a:t>
            </a:r>
          </a:p>
          <a:p>
            <a:pPr>
              <a:spcBef>
                <a:spcPct val="30000"/>
              </a:spcBef>
              <a:buFont typeface="Arial" pitchFamily="34" charset="0"/>
              <a:buChar char="•"/>
            </a:pPr>
            <a:r>
              <a:rPr lang="en-US" sz="2400" dirty="0"/>
              <a:t> Each entity is related with another with many relationships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Keys</a:t>
            </a:r>
          </a:p>
        </p:txBody>
      </p:sp>
      <p:sp>
        <p:nvSpPr>
          <p:cNvPr id="3" name="Rectangle 2"/>
          <p:cNvSpPr/>
          <p:nvPr/>
        </p:nvSpPr>
        <p:spPr>
          <a:xfrm>
            <a:off x="990600" y="1371600"/>
            <a:ext cx="7162800" cy="6254020"/>
          </a:xfrm>
          <a:prstGeom prst="rect">
            <a:avLst/>
          </a:prstGeom>
        </p:spPr>
        <p:txBody>
          <a:bodyPr wrap="square">
            <a:spAutoFit/>
          </a:bodyPr>
          <a:lstStyle/>
          <a:p>
            <a:pPr>
              <a:lnSpc>
                <a:spcPct val="110000"/>
              </a:lnSpc>
            </a:pPr>
            <a:r>
              <a:rPr lang="en-US" sz="2800" dirty="0">
                <a:solidFill>
                  <a:schemeClr val="tx1"/>
                </a:solidFill>
              </a:rPr>
              <a:t>Keys are used to validate the data that is being entered into a </a:t>
            </a:r>
            <a:r>
              <a:rPr lang="en-US" sz="2800" dirty="0" err="1">
                <a:solidFill>
                  <a:schemeClr val="tx1"/>
                </a:solidFill>
              </a:rPr>
              <a:t>database.</a:t>
            </a:r>
            <a:r>
              <a:rPr lang="en-US" sz="2800" b="1" dirty="0" err="1">
                <a:solidFill>
                  <a:schemeClr val="tx1"/>
                </a:solidFill>
              </a:rPr>
              <a:t>Keys</a:t>
            </a:r>
            <a:r>
              <a:rPr lang="en-US" sz="2800" b="1" dirty="0">
                <a:solidFill>
                  <a:schemeClr val="tx1"/>
                </a:solidFill>
              </a:rPr>
              <a:t> play a vital role in Maintaining data accuracy in a </a:t>
            </a:r>
            <a:r>
              <a:rPr lang="en-US" sz="2800" b="1" dirty="0" err="1">
                <a:solidFill>
                  <a:schemeClr val="tx1"/>
                </a:solidFill>
              </a:rPr>
              <a:t>Database.</a:t>
            </a:r>
            <a:r>
              <a:rPr lang="en-US" sz="2800" dirty="0" err="1">
                <a:solidFill>
                  <a:schemeClr val="tx1"/>
                </a:solidFill>
              </a:rPr>
              <a:t>There</a:t>
            </a:r>
            <a:r>
              <a:rPr lang="en-US" sz="2800" dirty="0">
                <a:solidFill>
                  <a:schemeClr val="tx1"/>
                </a:solidFill>
              </a:rPr>
              <a:t> are Four types of keys</a:t>
            </a:r>
          </a:p>
          <a:p>
            <a:pPr lvl="1">
              <a:lnSpc>
                <a:spcPct val="110000"/>
              </a:lnSpc>
            </a:pPr>
            <a:r>
              <a:rPr lang="en-US" sz="2800" b="1" dirty="0">
                <a:solidFill>
                  <a:schemeClr val="tx1"/>
                </a:solidFill>
              </a:rPr>
              <a:t>Primary </a:t>
            </a:r>
            <a:r>
              <a:rPr lang="en-US" sz="2800" b="1" dirty="0"/>
              <a:t>Key- </a:t>
            </a:r>
            <a:r>
              <a:rPr lang="en-US" sz="2800" dirty="0"/>
              <a:t>enforces integrity of the data by uniquely identifying records. A table can have only 1 primary key. There could also be a </a:t>
            </a:r>
            <a:r>
              <a:rPr lang="en-US" sz="2800" b="1" dirty="0"/>
              <a:t>Composite Primary Key</a:t>
            </a:r>
            <a:r>
              <a:rPr lang="en-US" sz="2800" dirty="0"/>
              <a:t>.(one or more attributes.)</a:t>
            </a:r>
            <a:endParaRPr lang="en-US" sz="2800" dirty="0">
              <a:solidFill>
                <a:schemeClr val="tx1"/>
              </a:solidFill>
            </a:endParaRPr>
          </a:p>
          <a:p>
            <a:pPr lvl="1">
              <a:lnSpc>
                <a:spcPct val="110000"/>
              </a:lnSpc>
            </a:pPr>
            <a:r>
              <a:rPr lang="en-US" sz="2800" b="1" dirty="0">
                <a:solidFill>
                  <a:schemeClr val="tx1"/>
                </a:solidFill>
              </a:rPr>
              <a:t>Candidate Key</a:t>
            </a:r>
          </a:p>
          <a:p>
            <a:pPr lvl="1">
              <a:lnSpc>
                <a:spcPct val="110000"/>
              </a:lnSpc>
            </a:pPr>
            <a:r>
              <a:rPr lang="en-US" sz="2800" b="1" dirty="0">
                <a:solidFill>
                  <a:schemeClr val="tx1"/>
                </a:solidFill>
              </a:rPr>
              <a:t>Alternate Key</a:t>
            </a:r>
          </a:p>
          <a:p>
            <a:pPr lvl="1">
              <a:lnSpc>
                <a:spcPct val="110000"/>
              </a:lnSpc>
            </a:pPr>
            <a:endParaRPr lang="en-US" sz="2800" dirty="0">
              <a:solidFill>
                <a:schemeClr val="tx1"/>
              </a:solidFill>
            </a:endParaRPr>
          </a:p>
          <a:p>
            <a:pPr lvl="1">
              <a:lnSpc>
                <a:spcPct val="110000"/>
              </a:lnSpc>
            </a:pPr>
            <a:endParaRPr 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Data  &amp; Storage</a:t>
            </a:r>
          </a:p>
        </p:txBody>
      </p:sp>
      <p:sp>
        <p:nvSpPr>
          <p:cNvPr id="3" name="Rectangle 2"/>
          <p:cNvSpPr/>
          <p:nvPr/>
        </p:nvSpPr>
        <p:spPr>
          <a:xfrm>
            <a:off x="457200" y="1066800"/>
            <a:ext cx="8077200" cy="5262979"/>
          </a:xfrm>
          <a:prstGeom prst="rect">
            <a:avLst/>
          </a:prstGeom>
        </p:spPr>
        <p:txBody>
          <a:bodyPr wrap="square">
            <a:spAutoFit/>
          </a:bodyPr>
          <a:lstStyle/>
          <a:p>
            <a:pPr>
              <a:buFont typeface="Arial" pitchFamily="34" charset="0"/>
              <a:buChar char="•"/>
            </a:pPr>
            <a:r>
              <a:rPr lang="en-US" sz="2800" dirty="0"/>
              <a:t> Every organization has some information needs. A library keeps a list of members, books, due dates, and fines. </a:t>
            </a:r>
          </a:p>
          <a:p>
            <a:endParaRPr lang="en-US" sz="2800" dirty="0"/>
          </a:p>
          <a:p>
            <a:pPr>
              <a:buFont typeface="Arial" pitchFamily="34" charset="0"/>
              <a:buChar char="•"/>
            </a:pPr>
            <a:r>
              <a:rPr lang="en-US" sz="2800" dirty="0"/>
              <a:t> A company needs to save information about employees, departments, and salaries. These pieces of information are called </a:t>
            </a:r>
            <a:r>
              <a:rPr lang="en-US" sz="2800" b="1" dirty="0">
                <a:solidFill>
                  <a:srgbClr val="FF0000"/>
                </a:solidFill>
              </a:rPr>
              <a:t>D</a:t>
            </a:r>
            <a:r>
              <a:rPr lang="en-US" sz="2800" b="1" i="1" dirty="0">
                <a:solidFill>
                  <a:srgbClr val="FF0000"/>
                </a:solidFill>
              </a:rPr>
              <a:t>ata</a:t>
            </a:r>
            <a:r>
              <a:rPr lang="en-US" sz="2800" b="1" i="1" dirty="0"/>
              <a:t>.</a:t>
            </a:r>
          </a:p>
          <a:p>
            <a:endParaRPr lang="en-US" sz="2800" b="1" i="1" dirty="0"/>
          </a:p>
          <a:p>
            <a:pPr>
              <a:buFont typeface="Arial" pitchFamily="34" charset="0"/>
              <a:buChar char="•"/>
            </a:pPr>
            <a:r>
              <a:rPr lang="en-US" sz="2800" dirty="0"/>
              <a:t>Organizations can store data on various media and in different formats, such as a hard-copy document in a filing cabinet or data stored in electronic spreadsheets or in databases.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4000" dirty="0"/>
              <a:t>Candidate key</a:t>
            </a:r>
          </a:p>
        </p:txBody>
      </p:sp>
      <p:sp>
        <p:nvSpPr>
          <p:cNvPr id="4" name="Rectangle 3"/>
          <p:cNvSpPr/>
          <p:nvPr/>
        </p:nvSpPr>
        <p:spPr>
          <a:xfrm>
            <a:off x="457200" y="914400"/>
            <a:ext cx="8001000" cy="1514261"/>
          </a:xfrm>
          <a:prstGeom prst="rect">
            <a:avLst/>
          </a:prstGeom>
        </p:spPr>
        <p:txBody>
          <a:bodyPr wrap="square">
            <a:spAutoFit/>
          </a:bodyPr>
          <a:lstStyle/>
          <a:p>
            <a:pPr>
              <a:lnSpc>
                <a:spcPct val="110000"/>
              </a:lnSpc>
            </a:pPr>
            <a:r>
              <a:rPr lang="en-US" sz="2800" dirty="0"/>
              <a:t>Candidate key is a Key that helps to uniquely identify row in a table. It could potentially serve as the primary Key.</a:t>
            </a:r>
          </a:p>
        </p:txBody>
      </p:sp>
      <p:graphicFrame>
        <p:nvGraphicFramePr>
          <p:cNvPr id="5" name="Group 43"/>
          <p:cNvGraphicFramePr>
            <a:graphicFrameLocks/>
          </p:cNvGraphicFramePr>
          <p:nvPr/>
        </p:nvGraphicFramePr>
        <p:xfrm>
          <a:off x="3657600" y="2667000"/>
          <a:ext cx="5118100" cy="1887792"/>
        </p:xfrm>
        <a:graphic>
          <a:graphicData uri="http://schemas.openxmlformats.org/drawingml/2006/table">
            <a:tbl>
              <a:tblPr/>
              <a:tblGrid>
                <a:gridCol w="1468437">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993900">
                  <a:extLst>
                    <a:ext uri="{9D8B030D-6E8A-4147-A177-3AD203B41FA5}">
                      <a16:colId xmlns:a16="http://schemas.microsoft.com/office/drawing/2014/main" val="20002"/>
                    </a:ext>
                  </a:extLst>
                </a:gridCol>
              </a:tblGrid>
              <a:tr h="4587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Emp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PrjName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4561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WS.A.1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Greenfield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pitchFamily="34" charset="0"/>
                        </a:rPr>
                        <a:t>4562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WS.B.2</a:t>
                      </a:r>
                    </a:p>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Am Express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4563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pitchFamily="34" charset="0"/>
                        </a:rPr>
                        <a:t>WS.C.3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err="1">
                          <a:ln>
                            <a:noFill/>
                          </a:ln>
                          <a:solidFill>
                            <a:srgbClr val="000000"/>
                          </a:solidFill>
                          <a:effectLst/>
                          <a:latin typeface="Arial" pitchFamily="34" charset="0"/>
                        </a:rPr>
                        <a:t>Avanande</a:t>
                      </a:r>
                      <a:endParaRPr kumimoji="0" lang="en-US" sz="1800" b="0" i="0" u="none" strike="noStrike" cap="none" normalizeH="0" baseline="0" dirty="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3"/>
          <p:cNvSpPr>
            <a:spLocks/>
          </p:cNvSpPr>
          <p:nvPr/>
        </p:nvSpPr>
        <p:spPr bwMode="auto">
          <a:xfrm rot="5400000">
            <a:off x="6106319" y="2580481"/>
            <a:ext cx="482600" cy="4465638"/>
          </a:xfrm>
          <a:prstGeom prst="rightBrace">
            <a:avLst>
              <a:gd name="adj1" fmla="val 77111"/>
              <a:gd name="adj2" fmla="val 50000"/>
            </a:avLst>
          </a:prstGeom>
          <a:noFill/>
          <a:ln w="9525">
            <a:solidFill>
              <a:schemeClr val="tx1"/>
            </a:solidFill>
            <a:round/>
            <a:headEnd/>
            <a:tailEnd/>
          </a:ln>
        </p:spPr>
        <p:txBody>
          <a:bodyPr wrap="none" anchor="ctr"/>
          <a:lstStyle/>
          <a:p>
            <a:endParaRPr lang="en-US"/>
          </a:p>
        </p:txBody>
      </p:sp>
      <p:sp>
        <p:nvSpPr>
          <p:cNvPr id="7" name="Rectangle 34"/>
          <p:cNvSpPr>
            <a:spLocks noChangeArrowheads="1"/>
          </p:cNvSpPr>
          <p:nvPr/>
        </p:nvSpPr>
        <p:spPr bwMode="auto">
          <a:xfrm>
            <a:off x="4802188" y="5334000"/>
            <a:ext cx="3552825" cy="620713"/>
          </a:xfrm>
          <a:prstGeom prst="rect">
            <a:avLst/>
          </a:prstGeom>
          <a:noFill/>
          <a:ln w="9525" algn="ctr">
            <a:solidFill>
              <a:schemeClr val="tx1"/>
            </a:solidFill>
            <a:miter lim="800000"/>
            <a:headEnd/>
            <a:tailEnd/>
          </a:ln>
        </p:spPr>
        <p:txBody>
          <a:bodyPr anchor="ctr"/>
          <a:lstStyle/>
          <a:p>
            <a:pPr algn="ctr">
              <a:lnSpc>
                <a:spcPct val="80000"/>
              </a:lnSpc>
              <a:spcBef>
                <a:spcPct val="0"/>
              </a:spcBef>
              <a:buClrTx/>
              <a:buFontTx/>
              <a:buNone/>
            </a:pPr>
            <a:r>
              <a:rPr lang="en-US" sz="2200" b="1" dirty="0"/>
              <a:t>Candidate Key (All rows are Unique)</a:t>
            </a:r>
          </a:p>
        </p:txBody>
      </p:sp>
      <p:sp>
        <p:nvSpPr>
          <p:cNvPr id="9" name="Rectangle 32"/>
          <p:cNvSpPr>
            <a:spLocks noChangeArrowheads="1"/>
          </p:cNvSpPr>
          <p:nvPr/>
        </p:nvSpPr>
        <p:spPr bwMode="auto">
          <a:xfrm>
            <a:off x="1371600" y="2514600"/>
            <a:ext cx="1747838" cy="522289"/>
          </a:xfrm>
          <a:prstGeom prst="rect">
            <a:avLst/>
          </a:prstGeom>
          <a:noFill/>
          <a:ln w="9525" algn="ctr">
            <a:solidFill>
              <a:schemeClr val="tx1"/>
            </a:solidFill>
            <a:miter lim="800000"/>
            <a:headEnd/>
            <a:tailEnd/>
          </a:ln>
        </p:spPr>
        <p:txBody>
          <a:bodyPr anchor="ctr"/>
          <a:lstStyle/>
          <a:p>
            <a:pPr algn="ctr">
              <a:lnSpc>
                <a:spcPct val="80000"/>
              </a:lnSpc>
              <a:buFontTx/>
              <a:buNone/>
            </a:pPr>
            <a:r>
              <a:rPr lang="en-US" sz="2000" b="1" dirty="0"/>
              <a:t>Primary Key</a:t>
            </a:r>
            <a:endParaRPr lang="en-US" sz="2000" b="1" u="sng" dirty="0"/>
          </a:p>
        </p:txBody>
      </p:sp>
      <p:sp>
        <p:nvSpPr>
          <p:cNvPr id="10" name="Line 35"/>
          <p:cNvSpPr>
            <a:spLocks noChangeShapeType="1"/>
          </p:cNvSpPr>
          <p:nvPr/>
        </p:nvSpPr>
        <p:spPr bwMode="auto">
          <a:xfrm>
            <a:off x="3124200" y="2971800"/>
            <a:ext cx="534988" cy="0"/>
          </a:xfrm>
          <a:prstGeom prst="line">
            <a:avLst/>
          </a:prstGeom>
          <a:noFill/>
          <a:ln w="9525">
            <a:solidFill>
              <a:schemeClr val="tx1"/>
            </a:solidFill>
            <a:round/>
            <a:headEnd/>
            <a:tailEnd type="triangle" w="med" len="med"/>
          </a:ln>
        </p:spPr>
        <p:txBody>
          <a:bodyPr anchor="ctr"/>
          <a:lstStyle/>
          <a:p>
            <a:endParaRPr lang="en-US"/>
          </a:p>
        </p:txBody>
      </p:sp>
      <p:sp>
        <p:nvSpPr>
          <p:cNvPr id="11" name="Text Box 37"/>
          <p:cNvSpPr txBox="1">
            <a:spLocks noChangeArrowheads="1"/>
          </p:cNvSpPr>
          <p:nvPr/>
        </p:nvSpPr>
        <p:spPr bwMode="auto">
          <a:xfrm>
            <a:off x="228600" y="3200401"/>
            <a:ext cx="3360738" cy="3477875"/>
          </a:xfrm>
          <a:prstGeom prst="rect">
            <a:avLst/>
          </a:prstGeom>
          <a:solidFill>
            <a:srgbClr val="F3FFFF"/>
          </a:solidFill>
          <a:ln w="12700">
            <a:solidFill>
              <a:schemeClr val="tx1"/>
            </a:solidFill>
            <a:miter lim="800000"/>
            <a:headEnd/>
            <a:tailEnd/>
          </a:ln>
        </p:spPr>
        <p:txBody>
          <a:bodyPr wrap="square">
            <a:spAutoFit/>
          </a:bodyPr>
          <a:lstStyle/>
          <a:p>
            <a:pPr>
              <a:spcBef>
                <a:spcPct val="30000"/>
              </a:spcBef>
              <a:buClrTx/>
              <a:buFontTx/>
              <a:buNone/>
            </a:pPr>
            <a:r>
              <a:rPr lang="en-US" sz="2000" dirty="0"/>
              <a:t>The example shows the columns that either </a:t>
            </a:r>
            <a:r>
              <a:rPr lang="en-US" sz="2000" dirty="0" err="1"/>
              <a:t>EmpNo</a:t>
            </a:r>
            <a:r>
              <a:rPr lang="en-US" sz="2000" dirty="0"/>
              <a:t> or WS# can be identified as candidates to become a primary key since choosing any one of them will make a row unique. In these cases we have to choose voluntarily one column as primary key.</a:t>
            </a:r>
            <a:endParaRPr 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Candidate Key (Contd...)</a:t>
            </a:r>
          </a:p>
        </p:txBody>
      </p:sp>
      <p:sp>
        <p:nvSpPr>
          <p:cNvPr id="3" name="Rectangle 2"/>
          <p:cNvSpPr/>
          <p:nvPr/>
        </p:nvSpPr>
        <p:spPr>
          <a:xfrm>
            <a:off x="228600" y="914400"/>
            <a:ext cx="8610600" cy="1988237"/>
          </a:xfrm>
          <a:prstGeom prst="rect">
            <a:avLst/>
          </a:prstGeom>
        </p:spPr>
        <p:txBody>
          <a:bodyPr wrap="square">
            <a:spAutoFit/>
          </a:bodyPr>
          <a:lstStyle/>
          <a:p>
            <a:pPr>
              <a:lnSpc>
                <a:spcPct val="110000"/>
              </a:lnSpc>
            </a:pPr>
            <a:r>
              <a:rPr lang="en-US" sz="2800" b="1" dirty="0"/>
              <a:t>Overlapping candidate key: </a:t>
            </a:r>
            <a:r>
              <a:rPr lang="en-US" sz="2800" dirty="0"/>
              <a:t>Two candidate keys overlap if they involve two or more attributes each  (composite candidate key) and have one or more attribute in common.</a:t>
            </a:r>
            <a:endParaRPr lang="en-US" sz="2800" b="1" dirty="0"/>
          </a:p>
        </p:txBody>
      </p:sp>
      <p:graphicFrame>
        <p:nvGraphicFramePr>
          <p:cNvPr id="4" name="Group 37"/>
          <p:cNvGraphicFramePr>
            <a:graphicFrameLocks/>
          </p:cNvGraphicFramePr>
          <p:nvPr/>
        </p:nvGraphicFramePr>
        <p:xfrm>
          <a:off x="533400" y="2971800"/>
          <a:ext cx="7931150" cy="2075688"/>
        </p:xfrm>
        <a:graphic>
          <a:graphicData uri="http://schemas.openxmlformats.org/drawingml/2006/table">
            <a:tbl>
              <a:tblPr/>
              <a:tblGrid>
                <a:gridCol w="2274888">
                  <a:extLst>
                    <a:ext uri="{9D8B030D-6E8A-4147-A177-3AD203B41FA5}">
                      <a16:colId xmlns:a16="http://schemas.microsoft.com/office/drawing/2014/main" val="20000"/>
                    </a:ext>
                  </a:extLst>
                </a:gridCol>
                <a:gridCol w="2535237">
                  <a:extLst>
                    <a:ext uri="{9D8B030D-6E8A-4147-A177-3AD203B41FA5}">
                      <a16:colId xmlns:a16="http://schemas.microsoft.com/office/drawing/2014/main" val="20001"/>
                    </a:ext>
                  </a:extLst>
                </a:gridCol>
                <a:gridCol w="3121025">
                  <a:extLst>
                    <a:ext uri="{9D8B030D-6E8A-4147-A177-3AD203B41FA5}">
                      <a16:colId xmlns:a16="http://schemas.microsoft.com/office/drawing/2014/main" val="20002"/>
                    </a:ext>
                  </a:extLst>
                </a:gridCol>
              </a:tblGrid>
              <a:tr h="3587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itchFamily="34" charset="0"/>
                        </a:rPr>
                        <a:t>Emp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pitchFamily="34" charset="0"/>
                        </a:rPr>
                        <a:t>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pitchFamily="34" charset="0"/>
                        </a:rPr>
                        <a:t>PrjName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556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rgbClr val="000000"/>
                          </a:solidFill>
                          <a:effectLst/>
                          <a:latin typeface="Arial" pitchFamily="34" charset="0"/>
                        </a:rPr>
                        <a:t>4561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dirty="0">
                          <a:ln>
                            <a:noFill/>
                          </a:ln>
                          <a:solidFill>
                            <a:srgbClr val="000000"/>
                          </a:solidFill>
                          <a:effectLst/>
                          <a:latin typeface="Arial" pitchFamily="34" charset="0"/>
                        </a:rPr>
                        <a:t>WS.A.1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Greenfield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4562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WS.B.2</a:t>
                      </a:r>
                    </a:p>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6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Am Express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4563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a:ln>
                            <a:noFill/>
                          </a:ln>
                          <a:solidFill>
                            <a:srgbClr val="000000"/>
                          </a:solidFill>
                          <a:effectLst/>
                          <a:latin typeface="Arial" pitchFamily="34" charset="0"/>
                        </a:rPr>
                        <a:t>WS.C.3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0" i="0" u="none" strike="noStrike" cap="none" normalizeH="0" baseline="0" dirty="0" err="1">
                          <a:ln>
                            <a:noFill/>
                          </a:ln>
                          <a:solidFill>
                            <a:srgbClr val="000000"/>
                          </a:solidFill>
                          <a:effectLst/>
                          <a:latin typeface="Arial" pitchFamily="34" charset="0"/>
                        </a:rPr>
                        <a:t>Avanande</a:t>
                      </a:r>
                      <a:endParaRPr kumimoji="0" lang="en-US" sz="1600" b="0" i="0" u="none" strike="noStrike" cap="none" normalizeH="0" baseline="0" dirty="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AutoShape 29"/>
          <p:cNvSpPr>
            <a:spLocks/>
          </p:cNvSpPr>
          <p:nvPr/>
        </p:nvSpPr>
        <p:spPr bwMode="auto">
          <a:xfrm rot="5400000">
            <a:off x="3175000" y="3302000"/>
            <a:ext cx="482600" cy="3937000"/>
          </a:xfrm>
          <a:prstGeom prst="rightBrace">
            <a:avLst>
              <a:gd name="adj1" fmla="val 67982"/>
              <a:gd name="adj2" fmla="val 50000"/>
            </a:avLst>
          </a:prstGeom>
          <a:noFill/>
          <a:ln w="9525">
            <a:solidFill>
              <a:schemeClr val="tx1"/>
            </a:solidFill>
            <a:round/>
            <a:headEnd/>
            <a:tailEnd/>
          </a:ln>
        </p:spPr>
        <p:txBody>
          <a:bodyPr wrap="none" anchor="ctr"/>
          <a:lstStyle/>
          <a:p>
            <a:endParaRPr lang="en-US"/>
          </a:p>
        </p:txBody>
      </p:sp>
      <p:sp>
        <p:nvSpPr>
          <p:cNvPr id="6" name="AutoShape 30"/>
          <p:cNvSpPr>
            <a:spLocks/>
          </p:cNvSpPr>
          <p:nvPr/>
        </p:nvSpPr>
        <p:spPr bwMode="auto">
          <a:xfrm rot="5400000">
            <a:off x="5677693" y="3085307"/>
            <a:ext cx="498475" cy="4386262"/>
          </a:xfrm>
          <a:prstGeom prst="rightBrace">
            <a:avLst>
              <a:gd name="adj1" fmla="val 73328"/>
              <a:gd name="adj2" fmla="val 50000"/>
            </a:avLst>
          </a:prstGeom>
          <a:noFill/>
          <a:ln w="9525">
            <a:solidFill>
              <a:schemeClr val="tx1"/>
            </a:solidFill>
            <a:round/>
            <a:headEnd/>
            <a:tailEnd/>
          </a:ln>
        </p:spPr>
        <p:txBody>
          <a:bodyPr wrap="none" anchor="ctr"/>
          <a:lstStyle/>
          <a:p>
            <a:endParaRPr lang="en-US"/>
          </a:p>
        </p:txBody>
      </p:sp>
      <p:sp>
        <p:nvSpPr>
          <p:cNvPr id="8" name="Rectangle 7"/>
          <p:cNvSpPr/>
          <p:nvPr/>
        </p:nvSpPr>
        <p:spPr>
          <a:xfrm>
            <a:off x="3352800" y="5638800"/>
            <a:ext cx="2606804" cy="313932"/>
          </a:xfrm>
          <a:prstGeom prst="rect">
            <a:avLst/>
          </a:prstGeom>
        </p:spPr>
        <p:txBody>
          <a:bodyPr wrap="none">
            <a:spAutoFit/>
          </a:bodyPr>
          <a:lstStyle/>
          <a:p>
            <a:pPr>
              <a:lnSpc>
                <a:spcPct val="80000"/>
              </a:lnSpc>
              <a:spcBef>
                <a:spcPct val="0"/>
              </a:spcBef>
              <a:buClrTx/>
              <a:buFontTx/>
              <a:buNone/>
            </a:pPr>
            <a:r>
              <a:rPr lang="en-US" b="1" dirty="0"/>
              <a:t>First Candidate Key</a:t>
            </a:r>
          </a:p>
        </p:txBody>
      </p:sp>
      <p:sp>
        <p:nvSpPr>
          <p:cNvPr id="9" name="Rectangle 8"/>
          <p:cNvSpPr/>
          <p:nvPr/>
        </p:nvSpPr>
        <p:spPr>
          <a:xfrm>
            <a:off x="6253465" y="5486400"/>
            <a:ext cx="2890535" cy="313932"/>
          </a:xfrm>
          <a:prstGeom prst="rect">
            <a:avLst/>
          </a:prstGeom>
        </p:spPr>
        <p:txBody>
          <a:bodyPr wrap="none">
            <a:spAutoFit/>
          </a:bodyPr>
          <a:lstStyle/>
          <a:p>
            <a:pPr>
              <a:lnSpc>
                <a:spcPct val="80000"/>
              </a:lnSpc>
              <a:spcBef>
                <a:spcPct val="0"/>
              </a:spcBef>
              <a:buClrTx/>
              <a:buFontTx/>
              <a:buNone/>
            </a:pPr>
            <a:r>
              <a:rPr lang="en-US" b="1" dirty="0"/>
              <a:t>Second Candidate Key</a:t>
            </a:r>
          </a:p>
        </p:txBody>
      </p:sp>
      <p:sp>
        <p:nvSpPr>
          <p:cNvPr id="10" name="Rectangle 9"/>
          <p:cNvSpPr/>
          <p:nvPr/>
        </p:nvSpPr>
        <p:spPr>
          <a:xfrm>
            <a:off x="304800" y="6019800"/>
            <a:ext cx="8229600" cy="646331"/>
          </a:xfrm>
          <a:prstGeom prst="rect">
            <a:avLst/>
          </a:prstGeom>
        </p:spPr>
        <p:txBody>
          <a:bodyPr wrap="square">
            <a:spAutoFit/>
          </a:bodyPr>
          <a:lstStyle/>
          <a:p>
            <a:pPr>
              <a:spcBef>
                <a:spcPct val="30000"/>
              </a:spcBef>
              <a:buClrTx/>
              <a:buFontTx/>
              <a:buNone/>
            </a:pPr>
            <a:r>
              <a:rPr lang="en-US" b="1" dirty="0"/>
              <a:t>In this example you can choose </a:t>
            </a:r>
            <a:r>
              <a:rPr lang="en-US" b="1" dirty="0" err="1"/>
              <a:t>EmpNo</a:t>
            </a:r>
            <a:r>
              <a:rPr lang="en-US" b="1" dirty="0"/>
              <a:t> and WS# to unique identify the row or WS# and </a:t>
            </a:r>
            <a:r>
              <a:rPr lang="en-US" b="1" dirty="0" err="1"/>
              <a:t>PrjName</a:t>
            </a:r>
            <a:r>
              <a:rPr lang="en-US" b="1" dirty="0"/>
              <a:t>, in which the WS# is common.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a:t>Alternate Key</a:t>
            </a:r>
          </a:p>
        </p:txBody>
      </p:sp>
      <p:sp>
        <p:nvSpPr>
          <p:cNvPr id="4" name="Rectangle 3"/>
          <p:cNvSpPr/>
          <p:nvPr/>
        </p:nvSpPr>
        <p:spPr>
          <a:xfrm>
            <a:off x="457200" y="1524000"/>
            <a:ext cx="8229600" cy="2462213"/>
          </a:xfrm>
          <a:prstGeom prst="rect">
            <a:avLst/>
          </a:prstGeom>
        </p:spPr>
        <p:txBody>
          <a:bodyPr wrap="square">
            <a:spAutoFit/>
          </a:bodyPr>
          <a:lstStyle/>
          <a:p>
            <a:pPr>
              <a:lnSpc>
                <a:spcPct val="110000"/>
              </a:lnSpc>
            </a:pPr>
            <a:endParaRPr lang="en-US" sz="2800" dirty="0"/>
          </a:p>
          <a:p>
            <a:pPr>
              <a:lnSpc>
                <a:spcPct val="110000"/>
              </a:lnSpc>
            </a:pPr>
            <a:endParaRPr lang="en-US" sz="2800" dirty="0"/>
          </a:p>
          <a:p>
            <a:pPr>
              <a:lnSpc>
                <a:spcPct val="110000"/>
              </a:lnSpc>
            </a:pPr>
            <a:r>
              <a:rPr lang="en-US" sz="2800" b="1" dirty="0"/>
              <a:t>Alternate Key: </a:t>
            </a:r>
            <a:r>
              <a:rPr lang="en-US" sz="2800" dirty="0"/>
              <a:t>Any of the candidate keys that is not the primary key is called an alternate key</a:t>
            </a:r>
          </a:p>
          <a:p>
            <a:pPr>
              <a:lnSpc>
                <a:spcPct val="110000"/>
              </a:lnSpc>
            </a:pPr>
            <a:endParaRPr 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t>Foreign Key</a:t>
            </a:r>
          </a:p>
        </p:txBody>
      </p:sp>
      <p:sp>
        <p:nvSpPr>
          <p:cNvPr id="3" name="Rectangle 2"/>
          <p:cNvSpPr/>
          <p:nvPr/>
        </p:nvSpPr>
        <p:spPr>
          <a:xfrm>
            <a:off x="457200" y="1295400"/>
            <a:ext cx="8153400" cy="3410164"/>
          </a:xfrm>
          <a:prstGeom prst="rect">
            <a:avLst/>
          </a:prstGeom>
        </p:spPr>
        <p:txBody>
          <a:bodyPr wrap="square">
            <a:spAutoFit/>
          </a:bodyPr>
          <a:lstStyle/>
          <a:p>
            <a:pPr>
              <a:lnSpc>
                <a:spcPct val="110000"/>
              </a:lnSpc>
              <a:buFont typeface="Arial" pitchFamily="34" charset="0"/>
              <a:buChar char="•"/>
            </a:pPr>
            <a:r>
              <a:rPr lang="en-US" sz="2800" b="1" dirty="0">
                <a:solidFill>
                  <a:schemeClr val="tx1"/>
                </a:solidFill>
              </a:rPr>
              <a:t>Foreign key :</a:t>
            </a:r>
            <a:r>
              <a:rPr lang="en-US" sz="2800" dirty="0">
                <a:solidFill>
                  <a:schemeClr val="tx1"/>
                </a:solidFill>
              </a:rPr>
              <a:t>It provides relationship between table in the database.</a:t>
            </a:r>
          </a:p>
          <a:p>
            <a:pPr>
              <a:lnSpc>
                <a:spcPct val="110000"/>
              </a:lnSpc>
              <a:buFont typeface="Arial" pitchFamily="34" charset="0"/>
              <a:buChar char="•"/>
            </a:pPr>
            <a:r>
              <a:rPr lang="en-US" sz="2800" dirty="0">
                <a:solidFill>
                  <a:schemeClr val="tx1"/>
                </a:solidFill>
              </a:rPr>
              <a:t>In relational database, a foreign key of a table is a set of Column/Columns that references the primary key of another table.</a:t>
            </a:r>
          </a:p>
          <a:p>
            <a:pPr>
              <a:lnSpc>
                <a:spcPct val="110000"/>
              </a:lnSpc>
              <a:buFont typeface="Arial" pitchFamily="34" charset="0"/>
              <a:buChar char="•"/>
            </a:pPr>
            <a:r>
              <a:rPr lang="en-US" sz="2800" dirty="0">
                <a:solidFill>
                  <a:schemeClr val="tx1"/>
                </a:solidFill>
              </a:rPr>
              <a:t>The enforcement of this Constraint is Known as </a:t>
            </a:r>
            <a:r>
              <a:rPr lang="en-US" sz="2800" b="1" dirty="0">
                <a:solidFill>
                  <a:schemeClr val="tx1"/>
                </a:solidFill>
              </a:rPr>
              <a:t>Referential Integrity.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a:t>
            </a:r>
          </a:p>
        </p:txBody>
      </p:sp>
      <p:sp>
        <p:nvSpPr>
          <p:cNvPr id="3" name="TextBox 2"/>
          <p:cNvSpPr txBox="1"/>
          <p:nvPr/>
        </p:nvSpPr>
        <p:spPr>
          <a:xfrm>
            <a:off x="457200" y="1371600"/>
            <a:ext cx="8381999" cy="4832092"/>
          </a:xfrm>
          <a:prstGeom prst="rect">
            <a:avLst/>
          </a:prstGeom>
          <a:noFill/>
        </p:spPr>
        <p:txBody>
          <a:bodyPr wrap="square" rtlCol="0">
            <a:spAutoFit/>
          </a:bodyPr>
          <a:lstStyle/>
          <a:p>
            <a:pPr algn="just"/>
            <a:r>
              <a:rPr lang="en-US" sz="2800" dirty="0"/>
              <a:t>Data Integrity means  data should be valid and consistent . This we can achieve using Different type keys in RDBMS   and  making use of Constraints .</a:t>
            </a:r>
          </a:p>
          <a:p>
            <a:pPr algn="just"/>
            <a:r>
              <a:rPr lang="en-US" sz="2800" dirty="0"/>
              <a:t>Types  of Data Integrity </a:t>
            </a:r>
          </a:p>
          <a:p>
            <a:pPr marL="514350" indent="-514350" algn="just">
              <a:buAutoNum type="arabicParenR"/>
            </a:pPr>
            <a:r>
              <a:rPr lang="en-US" sz="2800" dirty="0"/>
              <a:t>Entity Integrity  -  It helps you retrieve unique row from table using primary key and unique key.</a:t>
            </a:r>
          </a:p>
          <a:p>
            <a:pPr marL="514350" indent="-514350" algn="just">
              <a:buAutoNum type="arabicParenR"/>
            </a:pPr>
            <a:r>
              <a:rPr lang="en-US" sz="2800" dirty="0"/>
              <a:t>Referential Integrity – Nothing but parent &amp; child relationship between 2 tables. This we can implement declaring foreign key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(Contd …)  </a:t>
            </a:r>
          </a:p>
        </p:txBody>
      </p:sp>
      <p:sp>
        <p:nvSpPr>
          <p:cNvPr id="3" name="TextBox 2"/>
          <p:cNvSpPr txBox="1"/>
          <p:nvPr/>
        </p:nvSpPr>
        <p:spPr>
          <a:xfrm>
            <a:off x="533400" y="1524000"/>
            <a:ext cx="8305800" cy="5693866"/>
          </a:xfrm>
          <a:prstGeom prst="rect">
            <a:avLst/>
          </a:prstGeom>
          <a:noFill/>
        </p:spPr>
        <p:txBody>
          <a:bodyPr wrap="square" rtlCol="0">
            <a:spAutoFit/>
          </a:bodyPr>
          <a:lstStyle/>
          <a:p>
            <a:pPr algn="just"/>
            <a:r>
              <a:rPr lang="en-US" sz="2800" dirty="0"/>
              <a:t>3) Domain Integrity  - It is very useful for handle business logic .Such as while inserting record in table we can check salary should be range or date format must be ‘</a:t>
            </a:r>
            <a:r>
              <a:rPr lang="en-US" sz="2800" dirty="0" err="1"/>
              <a:t>dd</a:t>
            </a:r>
            <a:r>
              <a:rPr lang="en-US" sz="2800" dirty="0"/>
              <a:t>/mm/</a:t>
            </a:r>
            <a:r>
              <a:rPr lang="en-US" sz="2800" dirty="0" err="1"/>
              <a:t>yy</a:t>
            </a:r>
            <a:r>
              <a:rPr lang="en-US" sz="2800" dirty="0"/>
              <a:t>’  so in this case </a:t>
            </a:r>
            <a:r>
              <a:rPr lang="en-US" sz="2800" dirty="0" err="1"/>
              <a:t>yy</a:t>
            </a:r>
            <a:r>
              <a:rPr lang="en-US" sz="2800" dirty="0"/>
              <a:t> must be 2 </a:t>
            </a:r>
            <a:r>
              <a:rPr lang="en-US" sz="2800" dirty="0" err="1"/>
              <a:t>digit.Or</a:t>
            </a:r>
            <a:r>
              <a:rPr lang="en-US" sz="2800" dirty="0"/>
              <a:t>  default city must be ‘</a:t>
            </a:r>
            <a:r>
              <a:rPr lang="en-US" sz="2800" dirty="0" err="1"/>
              <a:t>pune</a:t>
            </a:r>
            <a:r>
              <a:rPr lang="en-US" sz="2800" dirty="0"/>
              <a:t>’ etc. </a:t>
            </a:r>
          </a:p>
          <a:p>
            <a:pPr algn="just"/>
            <a:r>
              <a:rPr lang="en-US" sz="2800" dirty="0"/>
              <a:t>So above all business logic can implement using check constraints  which comes under Domain Integrity .</a:t>
            </a:r>
          </a:p>
          <a:p>
            <a:pPr algn="just"/>
            <a:r>
              <a:rPr lang="en-US" sz="2800" dirty="0"/>
              <a:t>4)  User Defined Integrity – This created by user . Which for to write complex business logic .can be handle using PLSQL  Object like (procedure, function, triggers etc…)</a:t>
            </a:r>
          </a:p>
          <a:p>
            <a:pPr algn="just"/>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Normalization</a:t>
            </a:r>
          </a:p>
        </p:txBody>
      </p:sp>
      <p:sp>
        <p:nvSpPr>
          <p:cNvPr id="3" name="Rectangle 2"/>
          <p:cNvSpPr/>
          <p:nvPr/>
        </p:nvSpPr>
        <p:spPr>
          <a:xfrm>
            <a:off x="533400" y="1219200"/>
            <a:ext cx="8153400" cy="4853636"/>
          </a:xfrm>
          <a:prstGeom prst="rect">
            <a:avLst/>
          </a:prstGeom>
        </p:spPr>
        <p:txBody>
          <a:bodyPr wrap="square">
            <a:spAutoFit/>
          </a:bodyPr>
          <a:lstStyle/>
          <a:p>
            <a:pPr>
              <a:lnSpc>
                <a:spcPct val="90000"/>
              </a:lnSpc>
              <a:spcBef>
                <a:spcPct val="50000"/>
              </a:spcBef>
              <a:buFont typeface="Arial" pitchFamily="34" charset="0"/>
              <a:buChar char="•"/>
            </a:pPr>
            <a:r>
              <a:rPr lang="en-US" sz="2600" b="1" dirty="0">
                <a:solidFill>
                  <a:schemeClr val="tx1"/>
                </a:solidFill>
              </a:rPr>
              <a:t>Normalization</a:t>
            </a:r>
            <a:r>
              <a:rPr lang="en-US" sz="2600" dirty="0">
                <a:solidFill>
                  <a:schemeClr val="tx1"/>
                </a:solidFill>
              </a:rPr>
              <a:t> is the process of efficiently organizing data in a database.</a:t>
            </a:r>
          </a:p>
          <a:p>
            <a:pPr>
              <a:lnSpc>
                <a:spcPct val="90000"/>
              </a:lnSpc>
              <a:spcBef>
                <a:spcPct val="50000"/>
              </a:spcBef>
              <a:buFont typeface="Arial" pitchFamily="34" charset="0"/>
              <a:buChar char="•"/>
            </a:pPr>
            <a:r>
              <a:rPr lang="en-US" sz="2600" dirty="0">
                <a:solidFill>
                  <a:schemeClr val="tx1"/>
                </a:solidFill>
              </a:rPr>
              <a:t>It is a design technique that is widely used as a guide in designing relational databases.</a:t>
            </a:r>
          </a:p>
          <a:p>
            <a:pPr>
              <a:lnSpc>
                <a:spcPct val="90000"/>
              </a:lnSpc>
              <a:spcBef>
                <a:spcPct val="50000"/>
              </a:spcBef>
              <a:buFont typeface="Arial" pitchFamily="34" charset="0"/>
              <a:buChar char="•"/>
            </a:pPr>
            <a:r>
              <a:rPr lang="en-US" sz="2600" dirty="0">
                <a:solidFill>
                  <a:schemeClr val="tx1"/>
                </a:solidFill>
              </a:rPr>
              <a:t>Normalization is essentially a two step process </a:t>
            </a:r>
          </a:p>
          <a:p>
            <a:pPr lvl="1">
              <a:lnSpc>
                <a:spcPct val="90000"/>
              </a:lnSpc>
              <a:spcBef>
                <a:spcPct val="50000"/>
              </a:spcBef>
            </a:pPr>
            <a:r>
              <a:rPr lang="en-US" sz="2600" dirty="0">
                <a:solidFill>
                  <a:schemeClr val="tx1"/>
                </a:solidFill>
              </a:rPr>
              <a:t>-It puts data into tabular form by removing repeating groups.</a:t>
            </a:r>
          </a:p>
          <a:p>
            <a:pPr lvl="1">
              <a:lnSpc>
                <a:spcPct val="90000"/>
              </a:lnSpc>
              <a:spcBef>
                <a:spcPct val="50000"/>
              </a:spcBef>
            </a:pPr>
            <a:r>
              <a:rPr lang="en-US" sz="2600" dirty="0">
                <a:solidFill>
                  <a:schemeClr val="tx1"/>
                </a:solidFill>
              </a:rPr>
              <a:t>-It removes duplicated data from the relational tables.</a:t>
            </a:r>
          </a:p>
          <a:p>
            <a:pPr>
              <a:lnSpc>
                <a:spcPct val="90000"/>
              </a:lnSpc>
              <a:buFont typeface="Arial" pitchFamily="34" charset="0"/>
              <a:buChar char="•"/>
            </a:pPr>
            <a:r>
              <a:rPr lang="en-US" sz="2600" dirty="0">
                <a:solidFill>
                  <a:schemeClr val="tx1"/>
                </a:solidFill>
              </a:rPr>
              <a:t>Normalization theory is based on the concepts of normal forms.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Normal Forms</a:t>
            </a:r>
          </a:p>
        </p:txBody>
      </p:sp>
      <p:sp>
        <p:nvSpPr>
          <p:cNvPr id="3" name="Rectangle 2"/>
          <p:cNvSpPr/>
          <p:nvPr/>
        </p:nvSpPr>
        <p:spPr>
          <a:xfrm>
            <a:off x="685800" y="1219200"/>
            <a:ext cx="7696200" cy="2862322"/>
          </a:xfrm>
          <a:prstGeom prst="rect">
            <a:avLst/>
          </a:prstGeom>
        </p:spPr>
        <p:txBody>
          <a:bodyPr wrap="square">
            <a:spAutoFit/>
          </a:bodyPr>
          <a:lstStyle/>
          <a:p>
            <a:pPr>
              <a:spcBef>
                <a:spcPct val="25000"/>
              </a:spcBef>
              <a:buFont typeface="Arial" pitchFamily="34" charset="0"/>
              <a:buChar char="•"/>
            </a:pPr>
            <a:r>
              <a:rPr lang="en-US" sz="2400" dirty="0"/>
              <a:t>A relational table is said to be in a normal form if it satisfies a certain set of constraints. </a:t>
            </a:r>
          </a:p>
          <a:p>
            <a:pPr>
              <a:spcBef>
                <a:spcPct val="25000"/>
              </a:spcBef>
              <a:buFont typeface="Arial" pitchFamily="34" charset="0"/>
              <a:buChar char="•"/>
            </a:pPr>
            <a:r>
              <a:rPr lang="en-US" sz="2400" dirty="0"/>
              <a:t>They are special  properties and constraints that a table schema should possess in order to achieve certain desired goals like minimizing redundancy of data.</a:t>
            </a:r>
          </a:p>
          <a:p>
            <a:pPr>
              <a:spcBef>
                <a:spcPct val="25000"/>
              </a:spcBef>
              <a:buFont typeface="Arial" pitchFamily="34" charset="0"/>
              <a:buChar char="•"/>
            </a:pPr>
            <a:r>
              <a:rPr lang="en-US" sz="2400" dirty="0"/>
              <a:t>There are six normal forms that have been defined.</a:t>
            </a:r>
          </a:p>
        </p:txBody>
      </p:sp>
      <p:graphicFrame>
        <p:nvGraphicFramePr>
          <p:cNvPr id="5" name="Group 59"/>
          <p:cNvGraphicFramePr>
            <a:graphicFrameLocks/>
          </p:cNvGraphicFramePr>
          <p:nvPr/>
        </p:nvGraphicFramePr>
        <p:xfrm>
          <a:off x="266700" y="4278313"/>
          <a:ext cx="8285163" cy="1243965"/>
        </p:xfrm>
        <a:graphic>
          <a:graphicData uri="http://schemas.openxmlformats.org/drawingml/2006/table">
            <a:tbl>
              <a:tblPr/>
              <a:tblGrid>
                <a:gridCol w="3741738">
                  <a:extLst>
                    <a:ext uri="{9D8B030D-6E8A-4147-A177-3AD203B41FA5}">
                      <a16:colId xmlns:a16="http://schemas.microsoft.com/office/drawing/2014/main" val="20000"/>
                    </a:ext>
                  </a:extLst>
                </a:gridCol>
                <a:gridCol w="4543425">
                  <a:extLst>
                    <a:ext uri="{9D8B030D-6E8A-4147-A177-3AD203B41FA5}">
                      <a16:colId xmlns:a16="http://schemas.microsoft.com/office/drawing/2014/main" val="20001"/>
                    </a:ext>
                  </a:extLst>
                </a:gridCol>
              </a:tblGrid>
              <a:tr h="450850">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a:ln>
                            <a:noFill/>
                          </a:ln>
                          <a:solidFill>
                            <a:srgbClr val="000000"/>
                          </a:solidFill>
                          <a:effectLst/>
                          <a:latin typeface="Arial" pitchFamily="34" charset="0"/>
                        </a:rPr>
                        <a:t>First Normal Form (1NF)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a:ln>
                            <a:noFill/>
                          </a:ln>
                          <a:solidFill>
                            <a:srgbClr val="000000"/>
                          </a:solidFill>
                          <a:effectLst/>
                          <a:latin typeface="Arial" pitchFamily="34" charset="0"/>
                        </a:rPr>
                        <a:t>Second Normal Form (2NF)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a:ln>
                            <a:noFill/>
                          </a:ln>
                          <a:solidFill>
                            <a:srgbClr val="000000"/>
                          </a:solidFill>
                          <a:effectLst/>
                          <a:latin typeface="Arial" pitchFamily="34" charset="0"/>
                        </a:rPr>
                        <a:t>Third Normal Form (3NF)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dirty="0">
                          <a:ln>
                            <a:noFill/>
                          </a:ln>
                          <a:solidFill>
                            <a:srgbClr val="000000"/>
                          </a:solidFill>
                          <a:effectLst/>
                          <a:latin typeface="Arial" pitchFamily="34" charset="0"/>
                        </a:rPr>
                        <a:t>Boyce Codd Normal Form (BCNF)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a:ln>
                            <a:noFill/>
                          </a:ln>
                          <a:solidFill>
                            <a:srgbClr val="000000"/>
                          </a:solidFill>
                          <a:effectLst/>
                          <a:latin typeface="Arial" pitchFamily="34" charset="0"/>
                        </a:rPr>
                        <a:t>Fourth Normal Form (4NF)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5138" marR="0" lvl="0" indent="-465138" algn="l" defTabSz="914400" rtl="0" eaLnBrk="0" fontAlgn="base" latinLnBrk="0" hangingPunct="0">
                        <a:lnSpc>
                          <a:spcPct val="100000"/>
                        </a:lnSpc>
                        <a:spcBef>
                          <a:spcPct val="20000"/>
                        </a:spcBef>
                        <a:spcAft>
                          <a:spcPct val="0"/>
                        </a:spcAft>
                        <a:buClr>
                          <a:schemeClr val="tx1"/>
                        </a:buClr>
                        <a:buSzTx/>
                        <a:buFont typeface="Wingdings" pitchFamily="2" charset="2"/>
                        <a:buChar char="q"/>
                        <a:tabLst/>
                      </a:pPr>
                      <a:r>
                        <a:rPr kumimoji="0" lang="en-US" sz="2000" b="0" i="0" u="none" strike="noStrike" cap="none" normalizeH="0" baseline="0" dirty="0">
                          <a:ln>
                            <a:noFill/>
                          </a:ln>
                          <a:solidFill>
                            <a:srgbClr val="000000"/>
                          </a:solidFill>
                          <a:effectLst/>
                          <a:latin typeface="Arial" pitchFamily="34" charset="0"/>
                        </a:rPr>
                        <a:t>Fifth Normal Form (5NF)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5"/>
          <p:cNvSpPr/>
          <p:nvPr/>
        </p:nvSpPr>
        <p:spPr>
          <a:xfrm>
            <a:off x="685800" y="5715000"/>
            <a:ext cx="7391400" cy="830997"/>
          </a:xfrm>
          <a:prstGeom prst="rect">
            <a:avLst/>
          </a:prstGeom>
        </p:spPr>
        <p:txBody>
          <a:bodyPr wrap="square">
            <a:spAutoFit/>
          </a:bodyPr>
          <a:lstStyle/>
          <a:p>
            <a:pPr marL="344488" indent="-344488">
              <a:spcBef>
                <a:spcPct val="25000"/>
              </a:spcBef>
              <a:buFont typeface="Arial" pitchFamily="34" charset="0"/>
              <a:buChar char="•"/>
            </a:pPr>
            <a:r>
              <a:rPr lang="en-US" sz="2400" dirty="0"/>
              <a:t>The Third Normal Form is quite sufficient for most business database design purposes.</a:t>
            </a:r>
            <a:endParaRPr 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762000"/>
          </a:xfrm>
        </p:spPr>
        <p:txBody>
          <a:bodyPr/>
          <a:lstStyle/>
          <a:p>
            <a:r>
              <a:rPr lang="en-US" dirty="0"/>
              <a:t>DENORMALIZATION </a:t>
            </a:r>
          </a:p>
        </p:txBody>
      </p:sp>
      <p:sp>
        <p:nvSpPr>
          <p:cNvPr id="3" name="Rectangle 2"/>
          <p:cNvSpPr/>
          <p:nvPr/>
        </p:nvSpPr>
        <p:spPr>
          <a:xfrm>
            <a:off x="914400" y="1981200"/>
            <a:ext cx="7010400" cy="2806922"/>
          </a:xfrm>
          <a:prstGeom prst="rect">
            <a:avLst/>
          </a:prstGeom>
        </p:spPr>
        <p:txBody>
          <a:bodyPr wrap="square">
            <a:spAutoFit/>
          </a:bodyPr>
          <a:lstStyle/>
          <a:p>
            <a:pPr>
              <a:lnSpc>
                <a:spcPct val="90000"/>
              </a:lnSpc>
            </a:pPr>
            <a:r>
              <a:rPr lang="en-US" sz="2800" dirty="0"/>
              <a:t>Data is normalized to avoid maximum redundancy. They are not optimized for minimum access time. In the case of Denormalization process, time does not play a role. The only reason why Denormalization is done is to enhance the performance.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609600" y="1524000"/>
            <a:ext cx="7375525" cy="3609975"/>
          </a:xfrm>
          <a:prstGeom prst="rect">
            <a:avLst/>
          </a:prstGeom>
          <a:noFill/>
          <a:ln w="9525">
            <a:noFill/>
            <a:miter lim="800000"/>
            <a:headEnd/>
            <a:tailEnd/>
          </a:ln>
        </p:spPr>
      </p:pic>
      <p:sp>
        <p:nvSpPr>
          <p:cNvPr id="3" name="Rectangle 2"/>
          <p:cNvSpPr/>
          <p:nvPr/>
        </p:nvSpPr>
        <p:spPr>
          <a:xfrm>
            <a:off x="2133600" y="457200"/>
            <a:ext cx="5314275" cy="584775"/>
          </a:xfrm>
          <a:prstGeom prst="rect">
            <a:avLst/>
          </a:prstGeom>
        </p:spPr>
        <p:txBody>
          <a:bodyPr wrap="none">
            <a:spAutoFit/>
          </a:bodyPr>
          <a:lstStyle/>
          <a:p>
            <a:r>
              <a:rPr lang="en-US" sz="3200" dirty="0"/>
              <a:t>Denormalization (Contd…)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a:solidFill>
                  <a:srgbClr val="002060"/>
                </a:solidFill>
              </a:rPr>
              <a:t>Drawbacks with File Systems</a:t>
            </a:r>
          </a:p>
        </p:txBody>
      </p:sp>
      <p:graphicFrame>
        <p:nvGraphicFramePr>
          <p:cNvPr id="4" name="Table 3"/>
          <p:cNvGraphicFramePr>
            <a:graphicFrameLocks noGrp="1"/>
          </p:cNvGraphicFramePr>
          <p:nvPr/>
        </p:nvGraphicFramePr>
        <p:xfrm>
          <a:off x="609600" y="1524000"/>
          <a:ext cx="4419600" cy="3458833"/>
        </p:xfrm>
        <a:graphic>
          <a:graphicData uri="http://schemas.openxmlformats.org/drawingml/2006/table">
            <a:tbl>
              <a:tblPr/>
              <a:tblGrid>
                <a:gridCol w="4419600">
                  <a:extLst>
                    <a:ext uri="{9D8B030D-6E8A-4147-A177-3AD203B41FA5}">
                      <a16:colId xmlns:a16="http://schemas.microsoft.com/office/drawing/2014/main" val="20000"/>
                    </a:ext>
                  </a:extLst>
                </a:gridCol>
              </a:tblGrid>
              <a:tr h="4817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2800" b="1" i="0" u="none" strike="noStrike" cap="none" normalizeH="0" baseline="0" dirty="0">
                          <a:ln>
                            <a:noFill/>
                          </a:ln>
                          <a:solidFill>
                            <a:schemeClr val="accent3">
                              <a:lumMod val="75000"/>
                            </a:schemeClr>
                          </a:solidFill>
                          <a:effectLst/>
                          <a:latin typeface="Arial" pitchFamily="34" charset="0"/>
                        </a:rPr>
                        <a:t>Drawbacks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81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800" b="0" i="0" u="none" strike="noStrike" cap="none" normalizeH="0" baseline="0" dirty="0">
                          <a:ln>
                            <a:noFill/>
                          </a:ln>
                          <a:solidFill>
                            <a:srgbClr val="000000"/>
                          </a:solidFill>
                          <a:effectLst/>
                          <a:latin typeface="Arial" pitchFamily="34" charset="0"/>
                        </a:rPr>
                        <a:t>Data Dependency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800" b="0" i="0" u="none" strike="noStrike" kern="1200" cap="none" normalizeH="0" baseline="0" dirty="0">
                          <a:ln>
                            <a:noFill/>
                          </a:ln>
                          <a:solidFill>
                            <a:srgbClr val="000000"/>
                          </a:solidFill>
                          <a:effectLst/>
                          <a:latin typeface="Arial" pitchFamily="34" charset="0"/>
                          <a:ea typeface="+mn-ea"/>
                          <a:cs typeface="+mn-cs"/>
                        </a:rPr>
                        <a:t>Redundancy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800" b="0" i="0" u="none" strike="noStrike" cap="none" normalizeH="0" baseline="0" dirty="0">
                          <a:ln>
                            <a:noFill/>
                          </a:ln>
                          <a:solidFill>
                            <a:srgbClr val="000000"/>
                          </a:solidFill>
                          <a:effectLst/>
                          <a:latin typeface="Arial" pitchFamily="34" charset="0"/>
                        </a:rPr>
                        <a:t>Sharing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7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800" b="0" i="0" u="none" strike="noStrike" cap="none" normalizeH="0" baseline="0" dirty="0">
                          <a:ln>
                            <a:noFill/>
                          </a:ln>
                          <a:solidFill>
                            <a:srgbClr val="000000"/>
                          </a:solidFill>
                          <a:effectLst/>
                          <a:latin typeface="Arial" pitchFamily="34" charset="0"/>
                        </a:rPr>
                        <a:t>Security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03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800" b="0" i="0" u="none" strike="noStrike" cap="none" normalizeH="0" baseline="0" dirty="0">
                          <a:ln>
                            <a:noFill/>
                          </a:ln>
                          <a:solidFill>
                            <a:srgbClr val="000000"/>
                          </a:solidFill>
                          <a:effectLst/>
                          <a:latin typeface="Arial" pitchFamily="34" charset="0"/>
                        </a:rPr>
                        <a:t>Transaction Control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pPr algn="ctr"/>
            <a:r>
              <a:rPr lang="en-US" b="1" dirty="0">
                <a:solidFill>
                  <a:srgbClr val="002060"/>
                </a:solidFill>
              </a:rPr>
              <a:t>Relational Database Properties</a:t>
            </a:r>
            <a:endParaRPr lang="en-US" dirty="0">
              <a:solidFill>
                <a:srgbClr val="002060"/>
              </a:solidFill>
            </a:endParaRPr>
          </a:p>
        </p:txBody>
      </p:sp>
      <p:sp>
        <p:nvSpPr>
          <p:cNvPr id="3" name="Rectangle 2"/>
          <p:cNvSpPr/>
          <p:nvPr/>
        </p:nvSpPr>
        <p:spPr>
          <a:xfrm>
            <a:off x="304800" y="1600200"/>
            <a:ext cx="8382000" cy="2677656"/>
          </a:xfrm>
          <a:prstGeom prst="rect">
            <a:avLst/>
          </a:prstGeom>
        </p:spPr>
        <p:txBody>
          <a:bodyPr wrap="square">
            <a:spAutoFit/>
          </a:bodyPr>
          <a:lstStyle/>
          <a:p>
            <a:r>
              <a:rPr lang="en-US" sz="2800" dirty="0"/>
              <a:t>A Relational Database:</a:t>
            </a:r>
          </a:p>
          <a:p>
            <a:r>
              <a:rPr lang="en-US" sz="2800" dirty="0"/>
              <a:t>• Can be accessed and modified by executing structured query language (SQL) statements.</a:t>
            </a:r>
          </a:p>
          <a:p>
            <a:r>
              <a:rPr lang="en-US" sz="2800" dirty="0"/>
              <a:t>• Contains a collection of tables with no physical pointers.</a:t>
            </a:r>
          </a:p>
          <a:p>
            <a:r>
              <a:rPr lang="en-US" sz="2800" dirty="0"/>
              <a:t>• Uses a set of operators.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rPr>
              <a:t>Structured Query Language</a:t>
            </a:r>
          </a:p>
        </p:txBody>
      </p:sp>
      <p:sp>
        <p:nvSpPr>
          <p:cNvPr id="3" name="Rectangle 2"/>
          <p:cNvSpPr/>
          <p:nvPr/>
        </p:nvSpPr>
        <p:spPr>
          <a:xfrm>
            <a:off x="457200" y="1219200"/>
            <a:ext cx="8153400" cy="4789003"/>
          </a:xfrm>
          <a:prstGeom prst="rect">
            <a:avLst/>
          </a:prstGeom>
        </p:spPr>
        <p:txBody>
          <a:bodyPr wrap="square">
            <a:spAutoFit/>
          </a:bodyPr>
          <a:lstStyle/>
          <a:p>
            <a:r>
              <a:rPr lang="en-US" sz="2800" dirty="0"/>
              <a:t>Using SQL, you can communicate with the Oracle server. SQL has the following advantages:</a:t>
            </a:r>
          </a:p>
          <a:p>
            <a:r>
              <a:rPr lang="en-US" sz="2800" dirty="0"/>
              <a:t>• Efficient</a:t>
            </a:r>
          </a:p>
          <a:p>
            <a:r>
              <a:rPr lang="en-US" sz="2800" dirty="0"/>
              <a:t>• Easy to learn and use</a:t>
            </a:r>
          </a:p>
          <a:p>
            <a:r>
              <a:rPr lang="en-US" sz="2800" dirty="0"/>
              <a:t>• Functionally complete (With SQL, you can define, retrieve, and manipulate data in the tables.)</a:t>
            </a:r>
          </a:p>
          <a:p>
            <a:pPr>
              <a:lnSpc>
                <a:spcPct val="95000"/>
              </a:lnSpc>
              <a:buFont typeface="Arial" pitchFamily="34" charset="0"/>
              <a:buChar char="•"/>
            </a:pPr>
            <a:r>
              <a:rPr lang="en-US" sz="2800" dirty="0"/>
              <a:t>  SQL was designed by IBM during 1970’s.</a:t>
            </a:r>
          </a:p>
          <a:p>
            <a:pPr>
              <a:lnSpc>
                <a:spcPct val="95000"/>
              </a:lnSpc>
              <a:buFont typeface="Arial" pitchFamily="34" charset="0"/>
              <a:buChar char="•"/>
            </a:pPr>
            <a:r>
              <a:rPr lang="en-US" sz="2800" dirty="0"/>
              <a:t>  Word </a:t>
            </a:r>
            <a:r>
              <a:rPr lang="en-US" sz="2800" b="1" dirty="0"/>
              <a:t>SQL</a:t>
            </a:r>
            <a:r>
              <a:rPr lang="en-US" sz="2800" dirty="0"/>
              <a:t> is derived from </a:t>
            </a:r>
            <a:r>
              <a:rPr lang="en-US" sz="2800" b="1" dirty="0"/>
              <a:t>“Sequel”.</a:t>
            </a:r>
          </a:p>
          <a:p>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438400"/>
            <a:ext cx="8440131" cy="769441"/>
          </a:xfrm>
          <a:prstGeom prst="rect">
            <a:avLst/>
          </a:prstGeom>
        </p:spPr>
        <p:txBody>
          <a:bodyPr wrap="none">
            <a:spAutoFit/>
          </a:bodyPr>
          <a:lstStyle/>
          <a:p>
            <a:r>
              <a:rPr lang="en-US" sz="4400" b="1" dirty="0">
                <a:solidFill>
                  <a:srgbClr val="002060"/>
                </a:solidFill>
              </a:rPr>
              <a:t>Structured Query Language</a:t>
            </a:r>
            <a:endParaRPr lang="en-US" sz="4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4572000" cy="762000"/>
          </a:xfrm>
        </p:spPr>
        <p:txBody>
          <a:bodyPr>
            <a:normAutofit/>
          </a:bodyPr>
          <a:lstStyle/>
          <a:p>
            <a:pPr algn="ctr"/>
            <a:r>
              <a:rPr lang="en-US" sz="4000" b="1" dirty="0">
                <a:solidFill>
                  <a:srgbClr val="7030A0"/>
                </a:solidFill>
              </a:rPr>
              <a:t>Objectives</a:t>
            </a:r>
            <a:endParaRPr lang="en-US" sz="4000" dirty="0">
              <a:solidFill>
                <a:srgbClr val="7030A0"/>
              </a:solidFill>
            </a:endParaRPr>
          </a:p>
        </p:txBody>
      </p:sp>
      <p:sp>
        <p:nvSpPr>
          <p:cNvPr id="3" name="Rectangle 2"/>
          <p:cNvSpPr/>
          <p:nvPr/>
        </p:nvSpPr>
        <p:spPr>
          <a:xfrm>
            <a:off x="381000" y="1981200"/>
            <a:ext cx="8153400" cy="3539430"/>
          </a:xfrm>
          <a:prstGeom prst="rect">
            <a:avLst/>
          </a:prstGeom>
        </p:spPr>
        <p:txBody>
          <a:bodyPr wrap="square">
            <a:spAutoFit/>
          </a:bodyPr>
          <a:lstStyle/>
          <a:p>
            <a:r>
              <a:rPr lang="en-US" sz="2800" dirty="0"/>
              <a:t>After completing this lesson, you should be able to</a:t>
            </a:r>
          </a:p>
          <a:p>
            <a:r>
              <a:rPr lang="en-US" sz="2800" dirty="0"/>
              <a:t>do the following:</a:t>
            </a:r>
          </a:p>
          <a:p>
            <a:r>
              <a:rPr lang="en-US" sz="2800" dirty="0"/>
              <a:t>• List the capabilities of SQL SELECT statements</a:t>
            </a:r>
          </a:p>
          <a:p>
            <a:r>
              <a:rPr lang="en-US" sz="2800" dirty="0"/>
              <a:t>• Execute a basic SELECT statement</a:t>
            </a:r>
          </a:p>
          <a:p>
            <a:r>
              <a:rPr lang="en-US" sz="2800" dirty="0"/>
              <a:t>• Differentiate between SQL statements and  </a:t>
            </a:r>
            <a:r>
              <a:rPr lang="en-US" sz="2800" i="1" dirty="0" err="1"/>
              <a:t>iSQL</a:t>
            </a:r>
            <a:r>
              <a:rPr lang="en-US" sz="2800" i="1" dirty="0"/>
              <a:t>*Plus commands</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715962"/>
          </a:xfrm>
        </p:spPr>
        <p:txBody>
          <a:bodyPr>
            <a:normAutofit/>
          </a:bodyPr>
          <a:lstStyle/>
          <a:p>
            <a:pPr algn="ctr"/>
            <a:r>
              <a:rPr lang="en-US" b="1" dirty="0">
                <a:solidFill>
                  <a:srgbClr val="002060"/>
                </a:solidFill>
              </a:rPr>
              <a:t>SQL Statements</a:t>
            </a:r>
          </a:p>
        </p:txBody>
      </p:sp>
      <p:graphicFrame>
        <p:nvGraphicFramePr>
          <p:cNvPr id="4" name="Table 3"/>
          <p:cNvGraphicFramePr>
            <a:graphicFrameLocks noGrp="1"/>
          </p:cNvGraphicFramePr>
          <p:nvPr/>
        </p:nvGraphicFramePr>
        <p:xfrm>
          <a:off x="685800" y="1066800"/>
          <a:ext cx="7315200" cy="5791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0455">
                <a:tc>
                  <a:txBody>
                    <a:bodyPr/>
                    <a:lstStyle/>
                    <a:p>
                      <a:pPr algn="ctr"/>
                      <a:r>
                        <a:rPr lang="en-US" sz="2000" dirty="0">
                          <a:solidFill>
                            <a:srgbClr val="C00000"/>
                          </a:solidFill>
                        </a:rPr>
                        <a:t>COMMAND</a:t>
                      </a:r>
                    </a:p>
                  </a:txBody>
                  <a:tcPr/>
                </a:tc>
                <a:tc>
                  <a:txBody>
                    <a:bodyPr/>
                    <a:lstStyle/>
                    <a:p>
                      <a:pPr algn="ctr"/>
                      <a:r>
                        <a:rPr lang="en-US" sz="2000" dirty="0">
                          <a:solidFill>
                            <a:srgbClr val="C00000"/>
                          </a:solidFill>
                        </a:rPr>
                        <a:t>PURPOSE</a:t>
                      </a:r>
                    </a:p>
                  </a:txBody>
                  <a:tcPr/>
                </a:tc>
                <a:extLst>
                  <a:ext uri="{0D108BD9-81ED-4DB2-BD59-A6C34878D82A}">
                    <a16:rowId xmlns:a16="http://schemas.microsoft.com/office/drawing/2014/main" val="10000"/>
                  </a:ext>
                </a:extLst>
              </a:tr>
              <a:tr h="708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SELECT</a:t>
                      </a:r>
                      <a:r>
                        <a:rPr lang="en-US" sz="2000" baseline="0" dirty="0"/>
                        <a:t> </a:t>
                      </a:r>
                      <a:endParaRPr lang="en-US" sz="2000" dirty="0"/>
                    </a:p>
                    <a:p>
                      <a:pPr algn="ctr"/>
                      <a:endParaRPr lang="en-US" sz="2000" dirty="0"/>
                    </a:p>
                  </a:txBody>
                  <a:tcP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baseline="0" dirty="0">
                          <a:solidFill>
                            <a:srgbClr val="002060"/>
                          </a:solidFill>
                          <a:latin typeface="+mn-lt"/>
                          <a:ea typeface="+mn-ea"/>
                          <a:cs typeface="+mn-cs"/>
                        </a:rPr>
                        <a:t>Data retrieval</a:t>
                      </a:r>
                      <a:endParaRPr lang="en-US" sz="2000" dirty="0">
                        <a:solidFill>
                          <a:srgbClr val="002060"/>
                        </a:solidFill>
                      </a:endParaRPr>
                    </a:p>
                    <a:p>
                      <a:pPr algn="ctr"/>
                      <a:endParaRPr lang="en-US" sz="2000" dirty="0"/>
                    </a:p>
                  </a:txBody>
                  <a:tcPr>
                    <a:solidFill>
                      <a:schemeClr val="accent3">
                        <a:lumMod val="20000"/>
                        <a:lumOff val="80000"/>
                      </a:schemeClr>
                    </a:solidFill>
                  </a:tcPr>
                </a:tc>
                <a:extLst>
                  <a:ext uri="{0D108BD9-81ED-4DB2-BD59-A6C34878D82A}">
                    <a16:rowId xmlns:a16="http://schemas.microsoft.com/office/drawing/2014/main" val="10001"/>
                  </a:ext>
                </a:extLst>
              </a:tr>
              <a:tr h="1324583">
                <a:tc>
                  <a:txBody>
                    <a:bodyPr/>
                    <a:lstStyle/>
                    <a:p>
                      <a:pPr algn="ctr"/>
                      <a:r>
                        <a:rPr lang="en-US" sz="2000" dirty="0"/>
                        <a:t>INSERT</a:t>
                      </a:r>
                    </a:p>
                    <a:p>
                      <a:pPr algn="ctr"/>
                      <a:r>
                        <a:rPr lang="en-US" sz="2000" dirty="0"/>
                        <a:t>UPDATE</a:t>
                      </a:r>
                    </a:p>
                    <a:p>
                      <a:pPr algn="ctr"/>
                      <a:r>
                        <a:rPr lang="en-US" sz="2000" dirty="0"/>
                        <a:t>DELETE</a:t>
                      </a:r>
                    </a:p>
                    <a:p>
                      <a:pPr algn="ctr"/>
                      <a:r>
                        <a:rPr lang="en-US" sz="2000" dirty="0"/>
                        <a:t>MERGE</a:t>
                      </a:r>
                    </a:p>
                  </a:txBody>
                  <a:tcP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kern="1200" baseline="0" dirty="0">
                          <a:solidFill>
                            <a:schemeClr val="dk1"/>
                          </a:solidFill>
                          <a:latin typeface="+mn-lt"/>
                          <a:ea typeface="+mn-ea"/>
                          <a:cs typeface="+mn-cs"/>
                        </a:rPr>
                        <a:t>Data manipulation language (DML)</a:t>
                      </a:r>
                      <a:endParaRPr lang="en-US" sz="2000" dirty="0"/>
                    </a:p>
                    <a:p>
                      <a:pPr algn="ctr"/>
                      <a:endParaRPr lang="en-US" sz="2000" dirty="0"/>
                    </a:p>
                  </a:txBody>
                  <a:tcPr>
                    <a:solidFill>
                      <a:schemeClr val="accent3">
                        <a:lumMod val="20000"/>
                        <a:lumOff val="80000"/>
                      </a:schemeClr>
                    </a:solidFill>
                  </a:tcPr>
                </a:tc>
                <a:extLst>
                  <a:ext uri="{0D108BD9-81ED-4DB2-BD59-A6C34878D82A}">
                    <a16:rowId xmlns:a16="http://schemas.microsoft.com/office/drawing/2014/main" val="10002"/>
                  </a:ext>
                </a:extLst>
              </a:tr>
              <a:tr h="1632626">
                <a:tc>
                  <a:txBody>
                    <a:bodyPr/>
                    <a:lstStyle/>
                    <a:p>
                      <a:pPr algn="ctr"/>
                      <a:r>
                        <a:rPr lang="en-US" sz="2000" dirty="0"/>
                        <a:t>CREATE</a:t>
                      </a:r>
                    </a:p>
                    <a:p>
                      <a:pPr algn="ctr"/>
                      <a:r>
                        <a:rPr lang="en-US" sz="2000" dirty="0"/>
                        <a:t>ALTER</a:t>
                      </a:r>
                    </a:p>
                    <a:p>
                      <a:pPr algn="ctr"/>
                      <a:r>
                        <a:rPr lang="en-US" sz="2000" dirty="0"/>
                        <a:t>DROP</a:t>
                      </a:r>
                    </a:p>
                    <a:p>
                      <a:pPr algn="ctr"/>
                      <a:r>
                        <a:rPr lang="en-US" sz="2000" dirty="0"/>
                        <a:t>TRUNC ATE</a:t>
                      </a:r>
                    </a:p>
                    <a:p>
                      <a:pPr algn="ctr"/>
                      <a:r>
                        <a:rPr lang="en-US" sz="2000" dirty="0"/>
                        <a:t>RENAME</a:t>
                      </a:r>
                    </a:p>
                  </a:txBody>
                  <a:tcPr>
                    <a:solidFill>
                      <a:schemeClr val="accent3">
                        <a:lumMod val="20000"/>
                        <a:lumOff val="80000"/>
                      </a:schemeClr>
                    </a:solidFill>
                  </a:tcPr>
                </a:tc>
                <a:tc>
                  <a:txBody>
                    <a:bodyPr/>
                    <a:lstStyle/>
                    <a:p>
                      <a:pPr algn="ctr"/>
                      <a:r>
                        <a:rPr kumimoji="0" lang="en-US" sz="2000" b="1" kern="1200" baseline="0" dirty="0">
                          <a:solidFill>
                            <a:schemeClr val="dk1"/>
                          </a:solidFill>
                          <a:latin typeface="+mn-lt"/>
                          <a:ea typeface="+mn-ea"/>
                          <a:cs typeface="+mn-cs"/>
                        </a:rPr>
                        <a:t>Data definition language (DDL)</a:t>
                      </a:r>
                      <a:endParaRPr lang="en-US" sz="2000" dirty="0"/>
                    </a:p>
                  </a:txBody>
                  <a:tcPr>
                    <a:solidFill>
                      <a:schemeClr val="accent3">
                        <a:lumMod val="20000"/>
                        <a:lumOff val="80000"/>
                      </a:schemeClr>
                    </a:solidFill>
                  </a:tcPr>
                </a:tc>
                <a:extLst>
                  <a:ext uri="{0D108BD9-81ED-4DB2-BD59-A6C34878D82A}">
                    <a16:rowId xmlns:a16="http://schemas.microsoft.com/office/drawing/2014/main" val="10003"/>
                  </a:ext>
                </a:extLst>
              </a:tr>
              <a:tr h="1016540">
                <a:tc>
                  <a:txBody>
                    <a:bodyPr/>
                    <a:lstStyle/>
                    <a:p>
                      <a:pPr algn="ctr"/>
                      <a:r>
                        <a:rPr lang="en-US" sz="2000" dirty="0"/>
                        <a:t>COMMIT</a:t>
                      </a:r>
                    </a:p>
                    <a:p>
                      <a:pPr algn="ctr"/>
                      <a:r>
                        <a:rPr lang="en-US" sz="2000" dirty="0"/>
                        <a:t>ROLLBACK</a:t>
                      </a:r>
                    </a:p>
                    <a:p>
                      <a:pPr algn="ctr"/>
                      <a:r>
                        <a:rPr lang="en-US" sz="2000" dirty="0"/>
                        <a:t>SAVEPOINT</a:t>
                      </a:r>
                    </a:p>
                  </a:txBody>
                  <a:tcPr>
                    <a:solidFill>
                      <a:schemeClr val="accent3">
                        <a:lumMod val="20000"/>
                        <a:lumOff val="80000"/>
                      </a:schemeClr>
                    </a:solidFill>
                  </a:tcPr>
                </a:tc>
                <a:tc>
                  <a:txBody>
                    <a:bodyPr/>
                    <a:lstStyle/>
                    <a:p>
                      <a:pPr algn="ctr"/>
                      <a:r>
                        <a:rPr kumimoji="0" lang="en-US" sz="2000" b="1" kern="1200" baseline="0" dirty="0">
                          <a:solidFill>
                            <a:schemeClr val="dk1"/>
                          </a:solidFill>
                          <a:latin typeface="+mn-lt"/>
                          <a:ea typeface="+mn-ea"/>
                          <a:cs typeface="+mn-cs"/>
                        </a:rPr>
                        <a:t>Transaction control</a:t>
                      </a:r>
                      <a:endParaRPr lang="en-US" sz="2000" dirty="0"/>
                    </a:p>
                  </a:txBody>
                  <a:tcPr>
                    <a:solidFill>
                      <a:schemeClr val="accent3">
                        <a:lumMod val="20000"/>
                        <a:lumOff val="80000"/>
                      </a:schemeClr>
                    </a:solidFill>
                  </a:tcPr>
                </a:tc>
                <a:extLst>
                  <a:ext uri="{0D108BD9-81ED-4DB2-BD59-A6C34878D82A}">
                    <a16:rowId xmlns:a16="http://schemas.microsoft.com/office/drawing/2014/main" val="10004"/>
                  </a:ext>
                </a:extLst>
              </a:tr>
              <a:tr h="708498">
                <a:tc>
                  <a:txBody>
                    <a:bodyPr/>
                    <a:lstStyle/>
                    <a:p>
                      <a:pPr algn="ctr"/>
                      <a:r>
                        <a:rPr lang="en-US" sz="2000" dirty="0"/>
                        <a:t>GRANT</a:t>
                      </a:r>
                    </a:p>
                    <a:p>
                      <a:pPr algn="ctr"/>
                      <a:r>
                        <a:rPr lang="en-US" sz="2000" dirty="0"/>
                        <a:t>REVOKE</a:t>
                      </a:r>
                    </a:p>
                  </a:txBody>
                  <a:tcPr>
                    <a:solidFill>
                      <a:schemeClr val="accent3">
                        <a:lumMod val="20000"/>
                        <a:lumOff val="80000"/>
                      </a:schemeClr>
                    </a:solidFill>
                  </a:tcPr>
                </a:tc>
                <a:tc>
                  <a:txBody>
                    <a:bodyPr/>
                    <a:lstStyle/>
                    <a:p>
                      <a:pPr algn="ctr"/>
                      <a:r>
                        <a:rPr kumimoji="0" lang="en-US" sz="2000" b="1" kern="1200" baseline="0" dirty="0">
                          <a:solidFill>
                            <a:schemeClr val="dk1"/>
                          </a:solidFill>
                          <a:latin typeface="+mn-lt"/>
                          <a:ea typeface="+mn-ea"/>
                          <a:cs typeface="+mn-cs"/>
                        </a:rPr>
                        <a:t>Data control language (DCL)</a:t>
                      </a:r>
                      <a:endParaRPr lang="en-US" sz="2000" dirty="0"/>
                    </a:p>
                  </a:txBody>
                  <a:tcPr>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219200"/>
          </a:xfrm>
        </p:spPr>
        <p:txBody>
          <a:bodyPr>
            <a:normAutofit fontScale="90000"/>
          </a:bodyPr>
          <a:lstStyle/>
          <a:p>
            <a:br>
              <a:rPr lang="en-US" sz="3200" b="1" dirty="0">
                <a:solidFill>
                  <a:srgbClr val="002060"/>
                </a:solidFill>
              </a:rPr>
            </a:br>
            <a:br>
              <a:rPr lang="en-US" sz="3200" b="1" dirty="0">
                <a:solidFill>
                  <a:srgbClr val="002060"/>
                </a:solidFill>
              </a:rPr>
            </a:br>
            <a:r>
              <a:rPr lang="en-US" sz="3200" b="1" dirty="0">
                <a:solidFill>
                  <a:srgbClr val="002060"/>
                </a:solidFill>
              </a:rPr>
              <a:t>                        </a:t>
            </a:r>
            <a:br>
              <a:rPr lang="en-US" sz="3200" b="1" dirty="0">
                <a:solidFill>
                  <a:srgbClr val="002060"/>
                </a:solidFill>
              </a:rPr>
            </a:br>
            <a:br>
              <a:rPr lang="en-US" sz="3200" b="1" dirty="0">
                <a:solidFill>
                  <a:srgbClr val="002060"/>
                </a:solidFill>
              </a:rPr>
            </a:br>
            <a:r>
              <a:rPr lang="en-US" sz="3200" b="1" dirty="0">
                <a:solidFill>
                  <a:srgbClr val="002060"/>
                </a:solidFill>
              </a:rPr>
              <a:t>                </a:t>
            </a:r>
            <a:br>
              <a:rPr lang="en-US" sz="3200" b="1" dirty="0">
                <a:solidFill>
                  <a:schemeClr val="tx1"/>
                </a:solidFill>
              </a:rPr>
            </a:br>
            <a:endParaRPr lang="en-US" dirty="0"/>
          </a:p>
        </p:txBody>
      </p:sp>
      <p:sp>
        <p:nvSpPr>
          <p:cNvPr id="3" name="Rectangle 2"/>
          <p:cNvSpPr/>
          <p:nvPr/>
        </p:nvSpPr>
        <p:spPr>
          <a:xfrm>
            <a:off x="228600" y="1524000"/>
            <a:ext cx="8382000" cy="4401205"/>
          </a:xfrm>
          <a:prstGeom prst="rect">
            <a:avLst/>
          </a:prstGeom>
        </p:spPr>
        <p:txBody>
          <a:bodyPr wrap="square">
            <a:spAutoFit/>
          </a:bodyPr>
          <a:lstStyle/>
          <a:p>
            <a:r>
              <a:rPr lang="en-US" sz="2800" dirty="0"/>
              <a:t>A SELECT statement retrieves information from the database. Using a SELECT statement, you can do  the following:</a:t>
            </a:r>
          </a:p>
          <a:p>
            <a:endParaRPr lang="en-US" sz="2800" dirty="0"/>
          </a:p>
          <a:p>
            <a:r>
              <a:rPr lang="en-US" sz="2800" dirty="0"/>
              <a:t>• </a:t>
            </a:r>
            <a:r>
              <a:rPr lang="en-US" sz="2800" b="1" dirty="0">
                <a:solidFill>
                  <a:srgbClr val="7030A0"/>
                </a:solidFill>
              </a:rPr>
              <a:t>Projection: </a:t>
            </a:r>
            <a:r>
              <a:rPr lang="en-US" sz="2800" dirty="0"/>
              <a:t>You can use the projection capability in SQL to choose the columns in a table that you want returned by your query. You can choose as few or as many columns of the table as you require.</a:t>
            </a:r>
          </a:p>
          <a:p>
            <a:endParaRPr lang="en-US" sz="2800" dirty="0"/>
          </a:p>
        </p:txBody>
      </p:sp>
      <p:sp>
        <p:nvSpPr>
          <p:cNvPr id="4" name="Rectangle 3"/>
          <p:cNvSpPr/>
          <p:nvPr/>
        </p:nvSpPr>
        <p:spPr>
          <a:xfrm>
            <a:off x="838200" y="533400"/>
            <a:ext cx="6657785" cy="584775"/>
          </a:xfrm>
          <a:prstGeom prst="rect">
            <a:avLst/>
          </a:prstGeom>
        </p:spPr>
        <p:txBody>
          <a:bodyPr wrap="none">
            <a:spAutoFit/>
          </a:bodyPr>
          <a:lstStyle/>
          <a:p>
            <a:r>
              <a:rPr lang="en-US" sz="3200" b="1" dirty="0">
                <a:solidFill>
                  <a:srgbClr val="002060"/>
                </a:solidFill>
              </a:rPr>
              <a:t>Capabilities of SQL SELECT Statements</a:t>
            </a:r>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060"/>
                </a:solidFill>
              </a:rPr>
              <a:t>Capabilities of SQL SELECT Statements (Contd…)</a:t>
            </a:r>
            <a:endParaRPr lang="en-US" dirty="0"/>
          </a:p>
        </p:txBody>
      </p:sp>
      <p:sp>
        <p:nvSpPr>
          <p:cNvPr id="3" name="Rectangle 2"/>
          <p:cNvSpPr/>
          <p:nvPr/>
        </p:nvSpPr>
        <p:spPr>
          <a:xfrm>
            <a:off x="228600" y="1720840"/>
            <a:ext cx="8534400" cy="3970318"/>
          </a:xfrm>
          <a:prstGeom prst="rect">
            <a:avLst/>
          </a:prstGeom>
        </p:spPr>
        <p:txBody>
          <a:bodyPr wrap="square">
            <a:spAutoFit/>
          </a:bodyPr>
          <a:lstStyle/>
          <a:p>
            <a:pPr>
              <a:buFont typeface="Arial" pitchFamily="34" charset="0"/>
              <a:buChar char="•"/>
            </a:pPr>
            <a:r>
              <a:rPr lang="en-US" sz="2800" dirty="0">
                <a:solidFill>
                  <a:srgbClr val="7030A0"/>
                </a:solidFill>
              </a:rPr>
              <a:t> </a:t>
            </a:r>
            <a:r>
              <a:rPr lang="en-US" sz="2800" b="1" dirty="0">
                <a:solidFill>
                  <a:srgbClr val="7030A0"/>
                </a:solidFill>
              </a:rPr>
              <a:t>Selection: </a:t>
            </a:r>
            <a:r>
              <a:rPr lang="en-US" sz="2800" dirty="0"/>
              <a:t>You can use the selection capability in SQL to choose the rows in a table that you</a:t>
            </a:r>
          </a:p>
          <a:p>
            <a:r>
              <a:rPr lang="en-US" sz="2800" dirty="0"/>
              <a:t>want returned by a query. You can use various criteria to restrict the rows that you see.</a:t>
            </a:r>
          </a:p>
          <a:p>
            <a:endParaRPr lang="en-US" sz="2800" dirty="0"/>
          </a:p>
          <a:p>
            <a:r>
              <a:rPr lang="en-US" sz="2800" dirty="0"/>
              <a:t>• </a:t>
            </a:r>
            <a:r>
              <a:rPr lang="en-US" sz="2800" b="1" dirty="0">
                <a:solidFill>
                  <a:srgbClr val="7030A0"/>
                </a:solidFill>
              </a:rPr>
              <a:t>Joining: </a:t>
            </a:r>
            <a:r>
              <a:rPr lang="en-US" sz="2800" dirty="0"/>
              <a:t>You can use the join capability in SQL to bring together data that is stored in different</a:t>
            </a:r>
          </a:p>
          <a:p>
            <a:r>
              <a:rPr lang="en-US" sz="2800" dirty="0"/>
              <a:t>tables by creating a link between them. You learn more about joins in a later lesson.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US" b="1" dirty="0">
                <a:solidFill>
                  <a:srgbClr val="002060"/>
                </a:solidFill>
              </a:rPr>
              <a:t>Basic SELECT Statement</a:t>
            </a:r>
            <a:endParaRPr lang="en-US" dirty="0">
              <a:solidFill>
                <a:srgbClr val="002060"/>
              </a:solidFill>
            </a:endParaRPr>
          </a:p>
        </p:txBody>
      </p:sp>
      <p:sp>
        <p:nvSpPr>
          <p:cNvPr id="3" name="Rectangle 2"/>
          <p:cNvSpPr/>
          <p:nvPr/>
        </p:nvSpPr>
        <p:spPr>
          <a:xfrm>
            <a:off x="762000" y="1295400"/>
            <a:ext cx="7620000" cy="4832092"/>
          </a:xfrm>
          <a:prstGeom prst="rect">
            <a:avLst/>
          </a:prstGeom>
        </p:spPr>
        <p:txBody>
          <a:bodyPr wrap="square">
            <a:spAutoFit/>
          </a:bodyPr>
          <a:lstStyle/>
          <a:p>
            <a:r>
              <a:rPr lang="en-US" sz="2800" b="1" dirty="0">
                <a:solidFill>
                  <a:schemeClr val="accent3">
                    <a:lumMod val="75000"/>
                  </a:schemeClr>
                </a:solidFill>
              </a:rPr>
              <a:t>SYNATX </a:t>
            </a:r>
            <a:r>
              <a:rPr lang="en-US" sz="2800" dirty="0"/>
              <a:t>–</a:t>
            </a:r>
          </a:p>
          <a:p>
            <a:r>
              <a:rPr lang="en-US" sz="2800" dirty="0">
                <a:solidFill>
                  <a:srgbClr val="0070C0"/>
                </a:solidFill>
              </a:rPr>
              <a:t>  SELECT *|{[DISTINCT]   </a:t>
            </a:r>
            <a:r>
              <a:rPr lang="en-US" sz="2800" i="1" dirty="0">
                <a:solidFill>
                  <a:srgbClr val="0070C0"/>
                </a:solidFill>
              </a:rPr>
              <a:t>column| expression[alias],...}</a:t>
            </a:r>
            <a:r>
              <a:rPr lang="en-US" sz="2800" dirty="0">
                <a:solidFill>
                  <a:srgbClr val="0070C0"/>
                </a:solidFill>
              </a:rPr>
              <a:t>FROM </a:t>
            </a:r>
            <a:r>
              <a:rPr lang="en-US" sz="2800" i="1" dirty="0">
                <a:solidFill>
                  <a:srgbClr val="0070C0"/>
                </a:solidFill>
              </a:rPr>
              <a:t>table;</a:t>
            </a:r>
          </a:p>
          <a:p>
            <a:endParaRPr lang="en-US" sz="2800" i="1" dirty="0">
              <a:solidFill>
                <a:srgbClr val="0070C0"/>
              </a:solidFill>
            </a:endParaRPr>
          </a:p>
          <a:p>
            <a:r>
              <a:rPr lang="en-US" sz="2800" i="1" dirty="0">
                <a:solidFill>
                  <a:schemeClr val="accent3">
                    <a:lumMod val="75000"/>
                  </a:schemeClr>
                </a:solidFill>
              </a:rPr>
              <a:t>Explanation –</a:t>
            </a:r>
            <a:endParaRPr lang="en-US" sz="2800" i="1" dirty="0">
              <a:solidFill>
                <a:srgbClr val="0070C0"/>
              </a:solidFill>
            </a:endParaRPr>
          </a:p>
          <a:p>
            <a:pPr>
              <a:buFont typeface="Arial" pitchFamily="34" charset="0"/>
              <a:buChar char="•"/>
            </a:pPr>
            <a:r>
              <a:rPr lang="en-US" sz="2800" b="1" dirty="0"/>
              <a:t>  </a:t>
            </a:r>
            <a:r>
              <a:rPr lang="en-US" sz="2800" dirty="0"/>
              <a:t>SELECT identifies </a:t>
            </a:r>
            <a:r>
              <a:rPr lang="en-US" sz="2800" i="1" dirty="0"/>
              <a:t>what columns</a:t>
            </a:r>
          </a:p>
          <a:p>
            <a:r>
              <a:rPr lang="en-US" sz="2800" dirty="0"/>
              <a:t>• FROM identifies </a:t>
            </a:r>
            <a:r>
              <a:rPr lang="en-US" sz="2800" i="1" dirty="0"/>
              <a:t>which table</a:t>
            </a:r>
          </a:p>
          <a:p>
            <a:endParaRPr lang="en-US" sz="2800" i="1" dirty="0">
              <a:solidFill>
                <a:srgbClr val="0070C0"/>
              </a:solidFill>
            </a:endParaRPr>
          </a:p>
          <a:p>
            <a:r>
              <a:rPr lang="en-US" sz="2800" b="1" dirty="0"/>
              <a:t>Selecting All Columns –</a:t>
            </a:r>
          </a:p>
          <a:p>
            <a:r>
              <a:rPr lang="en-US" sz="2800" dirty="0"/>
              <a:t>E.g.</a:t>
            </a:r>
          </a:p>
          <a:p>
            <a:r>
              <a:rPr lang="en-US" sz="2800" dirty="0"/>
              <a:t>        </a:t>
            </a:r>
            <a:r>
              <a:rPr lang="en-US" sz="2800" dirty="0">
                <a:solidFill>
                  <a:srgbClr val="0070C0"/>
                </a:solidFill>
              </a:rPr>
              <a:t>SELECT * FROM departments;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b="1" dirty="0">
                <a:solidFill>
                  <a:srgbClr val="002060"/>
                </a:solidFill>
              </a:rPr>
              <a:t>Writing SQL Statements</a:t>
            </a:r>
            <a:endParaRPr lang="en-US" dirty="0">
              <a:solidFill>
                <a:srgbClr val="002060"/>
              </a:solidFill>
            </a:endParaRPr>
          </a:p>
        </p:txBody>
      </p:sp>
      <p:sp>
        <p:nvSpPr>
          <p:cNvPr id="3" name="Rectangle 2"/>
          <p:cNvSpPr/>
          <p:nvPr/>
        </p:nvSpPr>
        <p:spPr>
          <a:xfrm>
            <a:off x="304800" y="1600200"/>
            <a:ext cx="8458200" cy="4401205"/>
          </a:xfrm>
          <a:prstGeom prst="rect">
            <a:avLst/>
          </a:prstGeom>
        </p:spPr>
        <p:txBody>
          <a:bodyPr wrap="square">
            <a:spAutoFit/>
          </a:bodyPr>
          <a:lstStyle/>
          <a:p>
            <a:pPr>
              <a:buFont typeface="Arial" pitchFamily="34" charset="0"/>
              <a:buChar char="•"/>
            </a:pPr>
            <a:r>
              <a:rPr lang="en-US" sz="2800" dirty="0"/>
              <a:t>  SQL statements are not case sensitive.</a:t>
            </a:r>
          </a:p>
          <a:p>
            <a:endParaRPr lang="en-US" sz="2800" dirty="0"/>
          </a:p>
          <a:p>
            <a:r>
              <a:rPr lang="en-US" sz="2800" dirty="0"/>
              <a:t>• SQL statements can be on one or more lines.</a:t>
            </a:r>
          </a:p>
          <a:p>
            <a:endParaRPr lang="en-US" sz="2800" dirty="0"/>
          </a:p>
          <a:p>
            <a:r>
              <a:rPr lang="en-US" sz="2800" dirty="0"/>
              <a:t>• Keywords cannot be abbreviated or split across lines.</a:t>
            </a:r>
          </a:p>
          <a:p>
            <a:endParaRPr lang="en-US" sz="2800" dirty="0"/>
          </a:p>
          <a:p>
            <a:r>
              <a:rPr lang="en-US" sz="2800" dirty="0"/>
              <a:t>• Clauses are usually placed on separate lines.</a:t>
            </a:r>
          </a:p>
          <a:p>
            <a:endParaRPr lang="en-US" sz="2800" dirty="0"/>
          </a:p>
          <a:p>
            <a:r>
              <a:rPr lang="en-US" sz="2800" dirty="0"/>
              <a:t>• Indents are used to enhance readability.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990601"/>
            <a:ext cx="7467600" cy="6555641"/>
          </a:xfrm>
          <a:prstGeom prst="rect">
            <a:avLst/>
          </a:prstGeom>
        </p:spPr>
        <p:txBody>
          <a:bodyPr wrap="square">
            <a:spAutoFit/>
          </a:bodyPr>
          <a:lstStyle/>
          <a:p>
            <a:r>
              <a:rPr lang="en-US" sz="2800" dirty="0"/>
              <a:t>Create expressions with number and date data by using arithmetic operators.</a:t>
            </a:r>
          </a:p>
          <a:p>
            <a:endParaRPr lang="en-US" sz="2800" dirty="0"/>
          </a:p>
          <a:p>
            <a:pPr fontAlgn="t"/>
            <a:endParaRPr lang="en-US" sz="2800" b="1" dirty="0"/>
          </a:p>
          <a:p>
            <a:pPr fontAlgn="t"/>
            <a:endParaRPr lang="en-US" sz="2800" b="1" dirty="0"/>
          </a:p>
          <a:p>
            <a:pPr fontAlgn="t"/>
            <a:endParaRPr lang="en-US" sz="2800" dirty="0"/>
          </a:p>
          <a:p>
            <a:pPr fontAlgn="t"/>
            <a:endParaRPr lang="en-US" sz="2800" dirty="0"/>
          </a:p>
          <a:p>
            <a:pPr fontAlgn="t"/>
            <a:endParaRPr lang="en-US" sz="2800" dirty="0"/>
          </a:p>
          <a:p>
            <a:pPr fontAlgn="t"/>
            <a:endParaRPr lang="en-US" sz="2800" dirty="0"/>
          </a:p>
          <a:p>
            <a:pPr fontAlgn="t"/>
            <a:endParaRPr lang="en-US" sz="2800" dirty="0"/>
          </a:p>
          <a:p>
            <a:pPr fontAlgn="t"/>
            <a:endParaRPr lang="en-US" sz="2800" dirty="0"/>
          </a:p>
          <a:p>
            <a:pPr fontAlgn="t"/>
            <a:endParaRPr lang="en-US" sz="2800" dirty="0"/>
          </a:p>
          <a:p>
            <a:pPr fontAlgn="t"/>
            <a:endParaRPr lang="en-US" sz="2800" dirty="0"/>
          </a:p>
          <a:p>
            <a:endParaRPr lang="en-US" sz="2800" dirty="0"/>
          </a:p>
          <a:p>
            <a:endParaRPr lang="en-US" sz="2800" dirty="0"/>
          </a:p>
        </p:txBody>
      </p:sp>
      <p:graphicFrame>
        <p:nvGraphicFramePr>
          <p:cNvPr id="6" name="Table 5"/>
          <p:cNvGraphicFramePr>
            <a:graphicFrameLocks noGrp="1"/>
          </p:cNvGraphicFramePr>
          <p:nvPr/>
        </p:nvGraphicFramePr>
        <p:xfrm>
          <a:off x="1295400" y="2057400"/>
          <a:ext cx="6096000" cy="3352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70560">
                <a:tc>
                  <a:txBody>
                    <a:bodyPr/>
                    <a:lstStyle/>
                    <a:p>
                      <a:pPr algn="ctr"/>
                      <a:r>
                        <a:rPr lang="en-US" sz="2800" b="1" dirty="0">
                          <a:solidFill>
                            <a:srgbClr val="002060"/>
                          </a:solidFill>
                        </a:rPr>
                        <a:t>OPERATOR</a:t>
                      </a:r>
                    </a:p>
                  </a:txBody>
                  <a:tcPr/>
                </a:tc>
                <a:tc>
                  <a:txBody>
                    <a:bodyPr/>
                    <a:lstStyle/>
                    <a:p>
                      <a:pPr algn="ctr"/>
                      <a:r>
                        <a:rPr lang="en-US" sz="2800" b="1" dirty="0">
                          <a:solidFill>
                            <a:srgbClr val="002060"/>
                          </a:solidFill>
                        </a:rPr>
                        <a:t>USE</a:t>
                      </a:r>
                    </a:p>
                  </a:txBody>
                  <a:tcPr/>
                </a:tc>
                <a:extLst>
                  <a:ext uri="{0D108BD9-81ED-4DB2-BD59-A6C34878D82A}">
                    <a16:rowId xmlns:a16="http://schemas.microsoft.com/office/drawing/2014/main" val="10000"/>
                  </a:ext>
                </a:extLst>
              </a:tr>
              <a:tr h="670560">
                <a:tc>
                  <a:txBody>
                    <a:bodyPr/>
                    <a:lstStyle/>
                    <a:p>
                      <a:pPr algn="ctr"/>
                      <a:r>
                        <a:rPr lang="en-US" sz="2800" b="0" dirty="0"/>
                        <a:t>+</a:t>
                      </a:r>
                    </a:p>
                  </a:txBody>
                  <a:tcPr/>
                </a:tc>
                <a:tc>
                  <a:txBody>
                    <a:bodyPr/>
                    <a:lstStyle/>
                    <a:p>
                      <a:pPr algn="ctr"/>
                      <a:r>
                        <a:rPr lang="en-US" sz="2400" b="0" dirty="0"/>
                        <a:t>ADDITION</a:t>
                      </a:r>
                    </a:p>
                  </a:txBody>
                  <a:tcPr/>
                </a:tc>
                <a:extLst>
                  <a:ext uri="{0D108BD9-81ED-4DB2-BD59-A6C34878D82A}">
                    <a16:rowId xmlns:a16="http://schemas.microsoft.com/office/drawing/2014/main" val="10001"/>
                  </a:ext>
                </a:extLst>
              </a:tr>
              <a:tr h="670560">
                <a:tc>
                  <a:txBody>
                    <a:bodyPr/>
                    <a:lstStyle/>
                    <a:p>
                      <a:pPr algn="ctr"/>
                      <a:r>
                        <a:rPr lang="en-US" sz="2800" b="0" dirty="0"/>
                        <a:t>-</a:t>
                      </a:r>
                    </a:p>
                  </a:txBody>
                  <a:tcPr/>
                </a:tc>
                <a:tc>
                  <a:txBody>
                    <a:bodyPr/>
                    <a:lstStyle/>
                    <a:p>
                      <a:pPr algn="ctr"/>
                      <a:r>
                        <a:rPr lang="en-US" sz="2400" b="0" dirty="0"/>
                        <a:t>SUBTRACTION</a:t>
                      </a:r>
                    </a:p>
                  </a:txBody>
                  <a:tcPr/>
                </a:tc>
                <a:extLst>
                  <a:ext uri="{0D108BD9-81ED-4DB2-BD59-A6C34878D82A}">
                    <a16:rowId xmlns:a16="http://schemas.microsoft.com/office/drawing/2014/main" val="10002"/>
                  </a:ext>
                </a:extLst>
              </a:tr>
              <a:tr h="670560">
                <a:tc>
                  <a:txBody>
                    <a:bodyPr/>
                    <a:lstStyle/>
                    <a:p>
                      <a:pPr algn="ctr"/>
                      <a:r>
                        <a:rPr lang="en-US" sz="2800" b="0" dirty="0"/>
                        <a:t>*</a:t>
                      </a:r>
                    </a:p>
                  </a:txBody>
                  <a:tcPr/>
                </a:tc>
                <a:tc>
                  <a:txBody>
                    <a:bodyPr/>
                    <a:lstStyle/>
                    <a:p>
                      <a:pPr algn="ctr"/>
                      <a:r>
                        <a:rPr lang="en-US" sz="2400" b="0" dirty="0"/>
                        <a:t>MULTIPLICATION</a:t>
                      </a:r>
                    </a:p>
                  </a:txBody>
                  <a:tcPr/>
                </a:tc>
                <a:extLst>
                  <a:ext uri="{0D108BD9-81ED-4DB2-BD59-A6C34878D82A}">
                    <a16:rowId xmlns:a16="http://schemas.microsoft.com/office/drawing/2014/main" val="10003"/>
                  </a:ext>
                </a:extLst>
              </a:tr>
              <a:tr h="670560">
                <a:tc>
                  <a:txBody>
                    <a:bodyPr/>
                    <a:lstStyle/>
                    <a:p>
                      <a:pPr algn="ctr"/>
                      <a:r>
                        <a:rPr lang="en-US" sz="2800" b="0" dirty="0"/>
                        <a:t>/</a:t>
                      </a:r>
                    </a:p>
                  </a:txBody>
                  <a:tcPr/>
                </a:tc>
                <a:tc>
                  <a:txBody>
                    <a:bodyPr/>
                    <a:lstStyle/>
                    <a:p>
                      <a:pPr algn="ctr"/>
                      <a:r>
                        <a:rPr lang="en-US" sz="2400" b="0" dirty="0"/>
                        <a:t>DIVIDE</a:t>
                      </a:r>
                    </a:p>
                  </a:txBody>
                  <a:tcPr/>
                </a:tc>
                <a:extLst>
                  <a:ext uri="{0D108BD9-81ED-4DB2-BD59-A6C34878D82A}">
                    <a16:rowId xmlns:a16="http://schemas.microsoft.com/office/drawing/2014/main" val="10004"/>
                  </a:ext>
                </a:extLst>
              </a:tr>
            </a:tbl>
          </a:graphicData>
        </a:graphic>
      </p:graphicFrame>
      <p:sp>
        <p:nvSpPr>
          <p:cNvPr id="9" name="Title 8"/>
          <p:cNvSpPr>
            <a:spLocks noGrp="1"/>
          </p:cNvSpPr>
          <p:nvPr>
            <p:ph type="title"/>
          </p:nvPr>
        </p:nvSpPr>
        <p:spPr>
          <a:xfrm>
            <a:off x="533400" y="304800"/>
            <a:ext cx="7467600" cy="563562"/>
          </a:xfrm>
        </p:spPr>
        <p:txBody>
          <a:bodyPr>
            <a:normAutofit fontScale="90000"/>
          </a:bodyPr>
          <a:lstStyle/>
          <a:p>
            <a:br>
              <a:rPr lang="en-US" sz="2800" dirty="0"/>
            </a:br>
            <a:r>
              <a:rPr lang="en-US" sz="3200" b="1" dirty="0">
                <a:solidFill>
                  <a:srgbClr val="002060"/>
                </a:solidFill>
              </a:rPr>
              <a:t> Arithmetic</a:t>
            </a:r>
            <a:r>
              <a:rPr lang="en-US" sz="3200" b="1" dirty="0"/>
              <a:t> </a:t>
            </a:r>
            <a:r>
              <a:rPr lang="en-US" sz="3200" b="1" dirty="0">
                <a:solidFill>
                  <a:srgbClr val="002060"/>
                </a:solidFill>
              </a:rPr>
              <a:t>Expressions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b="1" dirty="0">
                <a:solidFill>
                  <a:srgbClr val="002060"/>
                </a:solidFill>
              </a:rPr>
              <a:t>Introduction of DBMS</a:t>
            </a:r>
          </a:p>
        </p:txBody>
      </p:sp>
      <p:sp>
        <p:nvSpPr>
          <p:cNvPr id="3" name="TextBox 2"/>
          <p:cNvSpPr txBox="1"/>
          <p:nvPr/>
        </p:nvSpPr>
        <p:spPr>
          <a:xfrm>
            <a:off x="228600" y="1371600"/>
            <a:ext cx="8610600" cy="3970318"/>
          </a:xfrm>
          <a:prstGeom prst="rect">
            <a:avLst/>
          </a:prstGeom>
          <a:noFill/>
        </p:spPr>
        <p:txBody>
          <a:bodyPr wrap="square" rtlCol="0">
            <a:spAutoFit/>
          </a:bodyPr>
          <a:lstStyle/>
          <a:p>
            <a:r>
              <a:rPr lang="en-US" sz="2800" dirty="0"/>
              <a:t>Database is a collection of Data. It contains information  About one particular enterprise.</a:t>
            </a:r>
          </a:p>
          <a:p>
            <a:endParaRPr lang="en-US" sz="2800" dirty="0"/>
          </a:p>
          <a:p>
            <a:r>
              <a:rPr lang="en-US" sz="2800" dirty="0"/>
              <a:t>Example of enterprise &amp; its database are:</a:t>
            </a:r>
          </a:p>
          <a:p>
            <a:endParaRPr lang="en-US" sz="2800" dirty="0"/>
          </a:p>
          <a:p>
            <a:pPr>
              <a:buFont typeface="Arial" pitchFamily="34" charset="0"/>
              <a:buChar char="•"/>
            </a:pPr>
            <a:r>
              <a:rPr lang="en-US" sz="2800" dirty="0"/>
              <a:t>Bank – which stores customer data</a:t>
            </a:r>
          </a:p>
          <a:p>
            <a:pPr>
              <a:buFont typeface="Arial" pitchFamily="34" charset="0"/>
              <a:buChar char="•"/>
            </a:pPr>
            <a:r>
              <a:rPr lang="en-US" sz="2800" dirty="0"/>
              <a:t>Hospital- which stores patient data</a:t>
            </a:r>
          </a:p>
          <a:p>
            <a:pPr>
              <a:buFont typeface="Arial" pitchFamily="34" charset="0"/>
              <a:buChar char="•"/>
            </a:pPr>
            <a:r>
              <a:rPr lang="en-US" sz="2800" dirty="0"/>
              <a:t>University- which stores student data</a:t>
            </a:r>
          </a:p>
          <a:p>
            <a:pPr>
              <a:buFont typeface="Arial" pitchFamily="34" charset="0"/>
              <a:buChar char="•"/>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b="1" dirty="0">
                <a:solidFill>
                  <a:srgbClr val="002060"/>
                </a:solidFill>
              </a:rPr>
              <a:t>Operator Precedence</a:t>
            </a:r>
            <a:endParaRPr lang="en-US" dirty="0">
              <a:solidFill>
                <a:srgbClr val="002060"/>
              </a:solidFill>
            </a:endParaRPr>
          </a:p>
        </p:txBody>
      </p:sp>
      <p:sp>
        <p:nvSpPr>
          <p:cNvPr id="3" name="Rectangle 2"/>
          <p:cNvSpPr/>
          <p:nvPr/>
        </p:nvSpPr>
        <p:spPr>
          <a:xfrm>
            <a:off x="609600" y="2209800"/>
            <a:ext cx="8229600" cy="2677656"/>
          </a:xfrm>
          <a:prstGeom prst="rect">
            <a:avLst/>
          </a:prstGeom>
        </p:spPr>
        <p:txBody>
          <a:bodyPr wrap="square">
            <a:spAutoFit/>
          </a:bodyPr>
          <a:lstStyle/>
          <a:p>
            <a:pPr>
              <a:buFont typeface="Arial" pitchFamily="34" charset="0"/>
              <a:buChar char="•"/>
            </a:pPr>
            <a:r>
              <a:rPr lang="en-US" sz="2800" dirty="0"/>
              <a:t> Multiplication and division take priority over</a:t>
            </a:r>
          </a:p>
          <a:p>
            <a:r>
              <a:rPr lang="en-US" sz="2800" dirty="0"/>
              <a:t>addition and subtraction.</a:t>
            </a:r>
          </a:p>
          <a:p>
            <a:r>
              <a:rPr lang="en-US" sz="2800" dirty="0"/>
              <a:t>• Operators of the same priority are evaluated from  </a:t>
            </a:r>
            <a:r>
              <a:rPr lang="en-US" sz="2800" dirty="0">
                <a:solidFill>
                  <a:srgbClr val="FF0000"/>
                </a:solidFill>
              </a:rPr>
              <a:t>left to right</a:t>
            </a:r>
            <a:r>
              <a:rPr lang="en-US" sz="2800" dirty="0"/>
              <a:t>.</a:t>
            </a:r>
          </a:p>
          <a:p>
            <a:r>
              <a:rPr lang="en-US" sz="2800" dirty="0"/>
              <a:t>• Parentheses are used to force prioritized</a:t>
            </a:r>
          </a:p>
          <a:p>
            <a:r>
              <a:rPr lang="en-US" sz="2800" dirty="0"/>
              <a:t>evaluation and to clarify statements.</a:t>
            </a:r>
          </a:p>
        </p:txBody>
      </p:sp>
      <p:sp>
        <p:nvSpPr>
          <p:cNvPr id="4" name="TextBox 3"/>
          <p:cNvSpPr txBox="1"/>
          <p:nvPr/>
        </p:nvSpPr>
        <p:spPr>
          <a:xfrm>
            <a:off x="1676400" y="1447800"/>
            <a:ext cx="5410200" cy="707886"/>
          </a:xfrm>
          <a:prstGeom prst="rect">
            <a:avLst/>
          </a:prstGeom>
          <a:noFill/>
        </p:spPr>
        <p:txBody>
          <a:bodyPr wrap="square" rtlCol="0">
            <a:spAutoFit/>
          </a:bodyPr>
          <a:lstStyle/>
          <a:p>
            <a:pPr algn="ctr"/>
            <a:r>
              <a:rPr lang="en-US" sz="4000" b="1" dirty="0"/>
              <a:t>*       /      +     _</a:t>
            </a:r>
            <a:endParaRPr lang="en-US"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609600"/>
          </a:xfrm>
        </p:spPr>
        <p:txBody>
          <a:bodyPr>
            <a:normAutofit/>
          </a:bodyPr>
          <a:lstStyle/>
          <a:p>
            <a:pPr algn="ctr"/>
            <a:r>
              <a:rPr lang="en-US" sz="3200" b="1" dirty="0">
                <a:solidFill>
                  <a:srgbClr val="002060"/>
                </a:solidFill>
              </a:rPr>
              <a:t>Defining a Null Value</a:t>
            </a:r>
            <a:endParaRPr lang="en-US" sz="3200" dirty="0">
              <a:solidFill>
                <a:srgbClr val="002060"/>
              </a:solidFill>
            </a:endParaRPr>
          </a:p>
        </p:txBody>
      </p:sp>
      <p:sp>
        <p:nvSpPr>
          <p:cNvPr id="3" name="Rectangle 2"/>
          <p:cNvSpPr/>
          <p:nvPr/>
        </p:nvSpPr>
        <p:spPr>
          <a:xfrm>
            <a:off x="685800" y="914400"/>
            <a:ext cx="7543800" cy="5693866"/>
          </a:xfrm>
          <a:prstGeom prst="rect">
            <a:avLst/>
          </a:prstGeom>
        </p:spPr>
        <p:txBody>
          <a:bodyPr wrap="square">
            <a:spAutoFit/>
          </a:bodyPr>
          <a:lstStyle/>
          <a:p>
            <a:pPr algn="just">
              <a:buFont typeface="Arial" pitchFamily="34" charset="0"/>
              <a:buChar char="•"/>
            </a:pPr>
            <a:r>
              <a:rPr lang="en-US" sz="2800" dirty="0"/>
              <a:t> A null is a value that is unavailable, unassigned, unknown, or inapplicable.</a:t>
            </a:r>
          </a:p>
          <a:p>
            <a:pPr algn="just">
              <a:buFont typeface="Arial" pitchFamily="34" charset="0"/>
              <a:buChar char="•"/>
            </a:pPr>
            <a:endParaRPr lang="en-US" sz="2800" dirty="0"/>
          </a:p>
          <a:p>
            <a:pPr algn="just"/>
            <a:r>
              <a:rPr lang="en-US" sz="2800" dirty="0"/>
              <a:t>• A null is not the same as zero or a blank space.</a:t>
            </a:r>
          </a:p>
          <a:p>
            <a:pPr algn="just"/>
            <a:endParaRPr lang="en-US" sz="2800" dirty="0"/>
          </a:p>
          <a:p>
            <a:pPr algn="just">
              <a:buFont typeface="Arial" pitchFamily="34" charset="0"/>
              <a:buChar char="•"/>
            </a:pPr>
            <a:r>
              <a:rPr lang="en-US" sz="2800" dirty="0"/>
              <a:t> If any column value in an arithmetic expression is null, the result is null.</a:t>
            </a:r>
          </a:p>
          <a:p>
            <a:pPr algn="just">
              <a:buFont typeface="Arial" pitchFamily="34" charset="0"/>
              <a:buChar char="•"/>
            </a:pPr>
            <a:endParaRPr lang="en-US" sz="2800" dirty="0"/>
          </a:p>
          <a:p>
            <a:pPr algn="just">
              <a:buFont typeface="Arial" pitchFamily="34" charset="0"/>
              <a:buChar char="•"/>
            </a:pPr>
            <a:r>
              <a:rPr lang="en-US" sz="2800" dirty="0"/>
              <a:t> Columns of any data type can contain nulls. However, some constraints, NOT NULL and PRIMARY KEY, prevent nulls from being used in the column.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b="1" dirty="0">
                <a:solidFill>
                  <a:srgbClr val="002060"/>
                </a:solidFill>
              </a:rPr>
              <a:t>Defining a Column Alias</a:t>
            </a:r>
            <a:endParaRPr lang="en-US" dirty="0">
              <a:solidFill>
                <a:srgbClr val="002060"/>
              </a:solidFill>
            </a:endParaRPr>
          </a:p>
        </p:txBody>
      </p:sp>
      <p:sp>
        <p:nvSpPr>
          <p:cNvPr id="3" name="Rectangle 2"/>
          <p:cNvSpPr/>
          <p:nvPr/>
        </p:nvSpPr>
        <p:spPr>
          <a:xfrm>
            <a:off x="609600" y="1295400"/>
            <a:ext cx="7543800" cy="4832092"/>
          </a:xfrm>
          <a:prstGeom prst="rect">
            <a:avLst/>
          </a:prstGeom>
        </p:spPr>
        <p:txBody>
          <a:bodyPr wrap="square">
            <a:spAutoFit/>
          </a:bodyPr>
          <a:lstStyle/>
          <a:p>
            <a:pPr algn="just"/>
            <a:r>
              <a:rPr lang="en-US" sz="2800" dirty="0"/>
              <a:t>• Renames a column heading</a:t>
            </a:r>
          </a:p>
          <a:p>
            <a:pPr algn="just"/>
            <a:endParaRPr lang="en-US" sz="2800" dirty="0"/>
          </a:p>
          <a:p>
            <a:pPr algn="just"/>
            <a:r>
              <a:rPr lang="en-US" sz="2800" dirty="0"/>
              <a:t>•  Is useful with calculations</a:t>
            </a:r>
          </a:p>
          <a:p>
            <a:pPr algn="just"/>
            <a:endParaRPr lang="en-US" sz="2800" dirty="0"/>
          </a:p>
          <a:p>
            <a:pPr algn="just"/>
            <a:r>
              <a:rPr lang="en-US" sz="2800" dirty="0"/>
              <a:t>• Immediately follows the column name - there can also be the optional AS keyword between the column name and alias.</a:t>
            </a:r>
          </a:p>
          <a:p>
            <a:pPr algn="just"/>
            <a:endParaRPr lang="en-US" sz="2800" dirty="0"/>
          </a:p>
          <a:p>
            <a:pPr algn="just"/>
            <a:r>
              <a:rPr lang="en-US" sz="2800" dirty="0"/>
              <a:t>• Requires double quotation marks if it contains spaces or special characters or is case sensitive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a:solidFill>
                  <a:srgbClr val="002060"/>
                </a:solidFill>
              </a:rPr>
              <a:t>Concatenation Operator</a:t>
            </a:r>
            <a:endParaRPr lang="en-US" dirty="0">
              <a:solidFill>
                <a:srgbClr val="002060"/>
              </a:solidFill>
            </a:endParaRPr>
          </a:p>
        </p:txBody>
      </p:sp>
      <p:sp>
        <p:nvSpPr>
          <p:cNvPr id="3" name="Rectangle 2"/>
          <p:cNvSpPr/>
          <p:nvPr/>
        </p:nvSpPr>
        <p:spPr>
          <a:xfrm>
            <a:off x="457200" y="1447800"/>
            <a:ext cx="8077200" cy="5262979"/>
          </a:xfrm>
          <a:prstGeom prst="rect">
            <a:avLst/>
          </a:prstGeom>
        </p:spPr>
        <p:txBody>
          <a:bodyPr wrap="square">
            <a:spAutoFit/>
          </a:bodyPr>
          <a:lstStyle/>
          <a:p>
            <a:pPr algn="just"/>
            <a:r>
              <a:rPr lang="en-US" sz="2800" dirty="0"/>
              <a:t>• Concatenates columns or character strings to other columns. </a:t>
            </a:r>
          </a:p>
          <a:p>
            <a:pPr algn="just"/>
            <a:endParaRPr lang="en-US" sz="2800" dirty="0"/>
          </a:p>
          <a:p>
            <a:pPr algn="just"/>
            <a:r>
              <a:rPr lang="en-US" sz="2800" dirty="0"/>
              <a:t>• Is represented by two vertical bars (||).</a:t>
            </a:r>
          </a:p>
          <a:p>
            <a:pPr algn="just"/>
            <a:endParaRPr lang="en-US" sz="2800" dirty="0"/>
          </a:p>
          <a:p>
            <a:pPr algn="just"/>
            <a:r>
              <a:rPr lang="en-US" sz="2800" dirty="0"/>
              <a:t>•Creates a resultant column that is a character expression.</a:t>
            </a:r>
          </a:p>
          <a:p>
            <a:pPr algn="just"/>
            <a:endParaRPr lang="en-US" sz="2800" dirty="0"/>
          </a:p>
          <a:p>
            <a:pPr algn="just">
              <a:buFont typeface="Arial" pitchFamily="34" charset="0"/>
              <a:buChar char="•"/>
            </a:pPr>
            <a:r>
              <a:rPr lang="en-US" sz="2800" dirty="0"/>
              <a:t> You can link columns to other columns, arithmetic expressions, or constant values to create a  character expression by using the concatenation operator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a:solidFill>
                  <a:srgbClr val="002060"/>
                </a:solidFill>
              </a:rPr>
              <a:t>Duplicate Rows</a:t>
            </a:r>
            <a:endParaRPr lang="en-US" dirty="0">
              <a:solidFill>
                <a:srgbClr val="002060"/>
              </a:solidFill>
            </a:endParaRPr>
          </a:p>
        </p:txBody>
      </p:sp>
      <p:sp>
        <p:nvSpPr>
          <p:cNvPr id="3" name="Rectangle 2"/>
          <p:cNvSpPr/>
          <p:nvPr/>
        </p:nvSpPr>
        <p:spPr>
          <a:xfrm>
            <a:off x="609600" y="1143000"/>
            <a:ext cx="7620000" cy="5262979"/>
          </a:xfrm>
          <a:prstGeom prst="rect">
            <a:avLst/>
          </a:prstGeom>
        </p:spPr>
        <p:txBody>
          <a:bodyPr wrap="square">
            <a:spAutoFit/>
          </a:bodyPr>
          <a:lstStyle/>
          <a:p>
            <a:pPr algn="just">
              <a:buFont typeface="Arial" pitchFamily="34" charset="0"/>
              <a:buChar char="•"/>
            </a:pPr>
            <a:r>
              <a:rPr lang="en-US" sz="2800" dirty="0"/>
              <a:t>  The default display of queries is all rows, including  duplicate rows.</a:t>
            </a:r>
          </a:p>
          <a:p>
            <a:pPr algn="just">
              <a:buFont typeface="Arial" pitchFamily="34" charset="0"/>
              <a:buChar char="•"/>
            </a:pPr>
            <a:endParaRPr lang="en-US" sz="2800" dirty="0"/>
          </a:p>
          <a:p>
            <a:pPr algn="just">
              <a:buFont typeface="Arial" pitchFamily="34" charset="0"/>
              <a:buChar char="•"/>
            </a:pPr>
            <a:r>
              <a:rPr lang="en-US" sz="2800" b="1" dirty="0"/>
              <a:t> </a:t>
            </a:r>
            <a:r>
              <a:rPr lang="en-US" sz="2800" dirty="0"/>
              <a:t>Eliminate duplicate rows by using the DISTINCT keyword in the SELECT clause.</a:t>
            </a:r>
          </a:p>
          <a:p>
            <a:pPr algn="just">
              <a:buFont typeface="Arial" pitchFamily="34" charset="0"/>
              <a:buChar char="•"/>
            </a:pPr>
            <a:endParaRPr lang="en-US" sz="2800" dirty="0"/>
          </a:p>
          <a:p>
            <a:pPr algn="just">
              <a:buFont typeface="Arial" pitchFamily="34" charset="0"/>
              <a:buChar char="•"/>
            </a:pPr>
            <a:r>
              <a:rPr lang="en-US" sz="2800" dirty="0"/>
              <a:t>You can specify multiple columns after the DISTINCT qualifier.</a:t>
            </a:r>
          </a:p>
          <a:p>
            <a:pPr algn="just">
              <a:buFont typeface="Arial" pitchFamily="34" charset="0"/>
              <a:buChar char="•"/>
            </a:pPr>
            <a:endParaRPr lang="en-US" sz="2800" dirty="0"/>
          </a:p>
          <a:p>
            <a:pPr algn="just"/>
            <a:r>
              <a:rPr lang="en-US" sz="2800" dirty="0"/>
              <a:t>The DISTINCT qualifier affects all</a:t>
            </a:r>
          </a:p>
          <a:p>
            <a:pPr algn="just"/>
            <a:r>
              <a:rPr lang="en-US" sz="2800" dirty="0"/>
              <a:t>the selected columns, and the result is every distinct combination of the columns.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124200"/>
            <a:ext cx="7893508" cy="707886"/>
          </a:xfrm>
          <a:prstGeom prst="rect">
            <a:avLst/>
          </a:prstGeom>
        </p:spPr>
        <p:txBody>
          <a:bodyPr wrap="none">
            <a:spAutoFit/>
          </a:bodyPr>
          <a:lstStyle/>
          <a:p>
            <a:r>
              <a:rPr lang="en-US" sz="4000" b="1" dirty="0"/>
              <a:t>Restricting and Sorting Data</a:t>
            </a:r>
            <a:endParaRPr lang="en-US" sz="4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67600" cy="1310481"/>
          </a:xfrm>
        </p:spPr>
        <p:txBody>
          <a:bodyPr>
            <a:noAutofit/>
          </a:bodyPr>
          <a:lstStyle/>
          <a:p>
            <a:pPr algn="ctr"/>
            <a:br>
              <a:rPr lang="en-US" sz="3200" b="1" dirty="0">
                <a:solidFill>
                  <a:srgbClr val="0070C0"/>
                </a:solidFill>
              </a:rPr>
            </a:br>
            <a:br>
              <a:rPr lang="en-US" sz="3200" b="1" dirty="0">
                <a:solidFill>
                  <a:srgbClr val="0070C0"/>
                </a:solidFill>
              </a:rPr>
            </a:br>
            <a:r>
              <a:rPr lang="en-US" sz="3200" b="1" dirty="0">
                <a:solidFill>
                  <a:srgbClr val="0070C0"/>
                </a:solidFill>
              </a:rPr>
              <a:t>                                                           </a:t>
            </a:r>
            <a:br>
              <a:rPr lang="en-US" sz="3200" b="1" dirty="0">
                <a:solidFill>
                  <a:srgbClr val="0070C0"/>
                </a:solidFill>
              </a:rPr>
            </a:br>
            <a:r>
              <a:rPr lang="en-US" sz="3200" b="1" dirty="0">
                <a:solidFill>
                  <a:srgbClr val="0070C0"/>
                </a:solidFill>
              </a:rPr>
              <a:t>Objectives</a:t>
            </a:r>
            <a:br>
              <a:rPr lang="en-US" sz="3200" dirty="0">
                <a:solidFill>
                  <a:srgbClr val="0070C0"/>
                </a:solidFill>
              </a:rPr>
            </a:br>
            <a:endParaRPr lang="en-US" sz="3200" dirty="0"/>
          </a:p>
        </p:txBody>
      </p:sp>
      <p:sp>
        <p:nvSpPr>
          <p:cNvPr id="3" name="Rectangle 2"/>
          <p:cNvSpPr/>
          <p:nvPr/>
        </p:nvSpPr>
        <p:spPr>
          <a:xfrm>
            <a:off x="838200" y="1752600"/>
            <a:ext cx="7315200" cy="1815882"/>
          </a:xfrm>
          <a:prstGeom prst="rect">
            <a:avLst/>
          </a:prstGeom>
        </p:spPr>
        <p:txBody>
          <a:bodyPr wrap="square">
            <a:spAutoFit/>
          </a:bodyPr>
          <a:lstStyle/>
          <a:p>
            <a:r>
              <a:rPr lang="en-US" sz="2800" dirty="0"/>
              <a:t>After completing this lesson, you should be able to do the following:</a:t>
            </a:r>
          </a:p>
          <a:p>
            <a:r>
              <a:rPr lang="en-US" sz="2800" dirty="0"/>
              <a:t>• Limit the rows retrieved by a query</a:t>
            </a:r>
          </a:p>
          <a:p>
            <a:r>
              <a:rPr lang="en-US" sz="2800" dirty="0"/>
              <a:t>• Sort the rows retrieved by a query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b="1" dirty="0">
                <a:solidFill>
                  <a:srgbClr val="002060"/>
                </a:solidFill>
              </a:rPr>
              <a:t>Limiting the Rows Selected</a:t>
            </a:r>
            <a:endParaRPr lang="en-US" dirty="0">
              <a:solidFill>
                <a:srgbClr val="002060"/>
              </a:solidFill>
            </a:endParaRPr>
          </a:p>
        </p:txBody>
      </p:sp>
      <p:sp>
        <p:nvSpPr>
          <p:cNvPr id="3" name="Rectangle 2"/>
          <p:cNvSpPr/>
          <p:nvPr/>
        </p:nvSpPr>
        <p:spPr>
          <a:xfrm>
            <a:off x="762000" y="1524000"/>
            <a:ext cx="7239000" cy="4832092"/>
          </a:xfrm>
          <a:prstGeom prst="rect">
            <a:avLst/>
          </a:prstGeom>
        </p:spPr>
        <p:txBody>
          <a:bodyPr wrap="square">
            <a:spAutoFit/>
          </a:bodyPr>
          <a:lstStyle/>
          <a:p>
            <a:pPr algn="just">
              <a:buFont typeface="Arial" pitchFamily="34" charset="0"/>
              <a:buChar char="•"/>
            </a:pPr>
            <a:r>
              <a:rPr lang="en-US" sz="2800" dirty="0"/>
              <a:t>Restrict the rows returned by using the WHERE clause.</a:t>
            </a:r>
          </a:p>
          <a:p>
            <a:pPr algn="just"/>
            <a:endParaRPr lang="en-US" sz="2800" dirty="0"/>
          </a:p>
          <a:p>
            <a:pPr algn="just">
              <a:buFont typeface="Arial" pitchFamily="34" charset="0"/>
              <a:buChar char="•"/>
            </a:pPr>
            <a:r>
              <a:rPr lang="en-US" sz="2800" dirty="0"/>
              <a:t>The WHERE clause follows the FROM clause.</a:t>
            </a:r>
          </a:p>
          <a:p>
            <a:pPr algn="just">
              <a:buFont typeface="Arial" pitchFamily="34" charset="0"/>
              <a:buChar char="•"/>
            </a:pPr>
            <a:endParaRPr lang="en-US" sz="2800" dirty="0"/>
          </a:p>
          <a:p>
            <a:r>
              <a:rPr lang="en-US" sz="2800" b="1" dirty="0">
                <a:solidFill>
                  <a:srgbClr val="C00000"/>
                </a:solidFill>
              </a:rPr>
              <a:t>SYNTAX – </a:t>
            </a:r>
            <a:endParaRPr lang="en-US" sz="2800" dirty="0">
              <a:solidFill>
                <a:srgbClr val="0070C0"/>
              </a:solidFill>
            </a:endParaRPr>
          </a:p>
          <a:p>
            <a:r>
              <a:rPr lang="en-US" sz="2800" dirty="0">
                <a:solidFill>
                  <a:srgbClr val="0070C0"/>
                </a:solidFill>
              </a:rPr>
              <a:t>   SELECT *|{[DISTINCT]</a:t>
            </a:r>
          </a:p>
          <a:p>
            <a:r>
              <a:rPr lang="en-US" sz="2800" dirty="0">
                <a:solidFill>
                  <a:srgbClr val="0070C0"/>
                </a:solidFill>
              </a:rPr>
              <a:t>   </a:t>
            </a:r>
            <a:r>
              <a:rPr lang="en-US" sz="2800" i="1" dirty="0">
                <a:solidFill>
                  <a:srgbClr val="0070C0"/>
                </a:solidFill>
              </a:rPr>
              <a:t>column|expression [alias],...}</a:t>
            </a:r>
          </a:p>
          <a:p>
            <a:r>
              <a:rPr lang="en-US" sz="2800" dirty="0">
                <a:solidFill>
                  <a:srgbClr val="0070C0"/>
                </a:solidFill>
              </a:rPr>
              <a:t>   FROM </a:t>
            </a:r>
            <a:r>
              <a:rPr lang="en-US" sz="2800" i="1" dirty="0">
                <a:solidFill>
                  <a:srgbClr val="0070C0"/>
                </a:solidFill>
              </a:rPr>
              <a:t>table</a:t>
            </a:r>
          </a:p>
          <a:p>
            <a:r>
              <a:rPr lang="en-US" sz="2800" dirty="0">
                <a:solidFill>
                  <a:srgbClr val="0070C0"/>
                </a:solidFill>
              </a:rPr>
              <a:t>   [WHERE </a:t>
            </a:r>
            <a:r>
              <a:rPr lang="en-US" sz="2800" i="1" dirty="0">
                <a:solidFill>
                  <a:srgbClr val="0070C0"/>
                </a:solidFill>
              </a:rPr>
              <a:t>condition(s)];</a:t>
            </a:r>
            <a:endParaRPr lang="en-US" sz="2800" dirty="0">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Character Strings and Dates</a:t>
            </a:r>
            <a:endParaRPr lang="en-US" dirty="0">
              <a:solidFill>
                <a:srgbClr val="002060"/>
              </a:solidFill>
            </a:endParaRPr>
          </a:p>
        </p:txBody>
      </p:sp>
      <p:sp>
        <p:nvSpPr>
          <p:cNvPr id="3" name="Rectangle 2"/>
          <p:cNvSpPr/>
          <p:nvPr/>
        </p:nvSpPr>
        <p:spPr>
          <a:xfrm>
            <a:off x="609600" y="1447800"/>
            <a:ext cx="7696200" cy="4832092"/>
          </a:xfrm>
          <a:prstGeom prst="rect">
            <a:avLst/>
          </a:prstGeom>
        </p:spPr>
        <p:txBody>
          <a:bodyPr wrap="square">
            <a:spAutoFit/>
          </a:bodyPr>
          <a:lstStyle/>
          <a:p>
            <a:pPr algn="just">
              <a:buFont typeface="Arial" pitchFamily="34" charset="0"/>
              <a:buChar char="•"/>
            </a:pPr>
            <a:r>
              <a:rPr lang="en-US" sz="2800" dirty="0"/>
              <a:t>  Character strings and date values are enclosed in single quotation marks.</a:t>
            </a:r>
          </a:p>
          <a:p>
            <a:pPr algn="just"/>
            <a:endParaRPr lang="en-US" sz="2800" dirty="0"/>
          </a:p>
          <a:p>
            <a:pPr algn="just"/>
            <a:r>
              <a:rPr lang="en-US" sz="2800" dirty="0"/>
              <a:t>• Character values are case sensitive, and date values are format sensitive.</a:t>
            </a:r>
          </a:p>
          <a:p>
            <a:pPr algn="just"/>
            <a:endParaRPr lang="en-US" sz="2800" dirty="0"/>
          </a:p>
          <a:p>
            <a:r>
              <a:rPr lang="en-US" sz="2800" dirty="0"/>
              <a:t>• The default date format is DD-MON-YY. Oracle databases store dates in an internal numeric format, representing the century, year, month, day, hours, minutes, and seconds.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a:solidFill>
                  <a:srgbClr val="002060"/>
                </a:solidFill>
              </a:rPr>
              <a:t>Comparison Conditions</a:t>
            </a:r>
            <a:endParaRPr lang="en-US" dirty="0">
              <a:solidFill>
                <a:srgbClr val="002060"/>
              </a:solidFill>
            </a:endParaRPr>
          </a:p>
        </p:txBody>
      </p:sp>
      <p:graphicFrame>
        <p:nvGraphicFramePr>
          <p:cNvPr id="3" name="Table 2"/>
          <p:cNvGraphicFramePr>
            <a:graphicFrameLocks noGrp="1"/>
          </p:cNvGraphicFramePr>
          <p:nvPr/>
        </p:nvGraphicFramePr>
        <p:xfrm>
          <a:off x="1295400" y="3276600"/>
          <a:ext cx="6096000" cy="3078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sz="2000" b="1" dirty="0">
                          <a:solidFill>
                            <a:srgbClr val="002060"/>
                          </a:solidFill>
                        </a:rPr>
                        <a:t>OPERATOR</a:t>
                      </a:r>
                    </a:p>
                  </a:txBody>
                  <a:tcPr/>
                </a:tc>
                <a:tc>
                  <a:txBody>
                    <a:bodyPr/>
                    <a:lstStyle/>
                    <a:p>
                      <a:pPr algn="ctr"/>
                      <a:r>
                        <a:rPr lang="en-US" sz="2000" b="1" dirty="0">
                          <a:solidFill>
                            <a:srgbClr val="002060"/>
                          </a:solidFill>
                        </a:rPr>
                        <a:t>MEANING</a:t>
                      </a:r>
                    </a:p>
                  </a:txBody>
                  <a:tcPr/>
                </a:tc>
                <a:extLst>
                  <a:ext uri="{0D108BD9-81ED-4DB2-BD59-A6C34878D82A}">
                    <a16:rowId xmlns:a16="http://schemas.microsoft.com/office/drawing/2014/main" val="10000"/>
                  </a:ext>
                </a:extLst>
              </a:tr>
              <a:tr h="370840">
                <a:tc>
                  <a:txBody>
                    <a:bodyPr/>
                    <a:lstStyle/>
                    <a:p>
                      <a:pPr algn="ctr"/>
                      <a:r>
                        <a:rPr lang="en-US" sz="2000" b="1" dirty="0">
                          <a:solidFill>
                            <a:srgbClr val="002060"/>
                          </a:solidFill>
                        </a:rPr>
                        <a:t>=</a:t>
                      </a:r>
                    </a:p>
                  </a:txBody>
                  <a:tcPr/>
                </a:tc>
                <a:tc>
                  <a:txBody>
                    <a:bodyPr/>
                    <a:lstStyle/>
                    <a:p>
                      <a:pPr algn="ctr"/>
                      <a:r>
                        <a:rPr lang="en-US" sz="2000" b="1" dirty="0">
                          <a:solidFill>
                            <a:srgbClr val="002060"/>
                          </a:solidFill>
                        </a:rPr>
                        <a:t>Equal to</a:t>
                      </a:r>
                    </a:p>
                  </a:txBody>
                  <a:tcPr/>
                </a:tc>
                <a:extLst>
                  <a:ext uri="{0D108BD9-81ED-4DB2-BD59-A6C34878D82A}">
                    <a16:rowId xmlns:a16="http://schemas.microsoft.com/office/drawing/2014/main" val="10001"/>
                  </a:ext>
                </a:extLst>
              </a:tr>
              <a:tr h="370840">
                <a:tc>
                  <a:txBody>
                    <a:bodyPr/>
                    <a:lstStyle/>
                    <a:p>
                      <a:pPr algn="ctr"/>
                      <a:r>
                        <a:rPr lang="en-US" sz="2000" b="1" dirty="0">
                          <a:solidFill>
                            <a:srgbClr val="002060"/>
                          </a:solidFill>
                        </a:rPr>
                        <a:t>&gt;</a:t>
                      </a:r>
                    </a:p>
                  </a:txBody>
                  <a:tcPr/>
                </a:tc>
                <a:tc>
                  <a:txBody>
                    <a:bodyPr/>
                    <a:lstStyle/>
                    <a:p>
                      <a:pPr algn="ctr"/>
                      <a:r>
                        <a:rPr lang="en-US" sz="2000" b="1" dirty="0">
                          <a:solidFill>
                            <a:srgbClr val="002060"/>
                          </a:solidFill>
                        </a:rPr>
                        <a:t>Greater</a:t>
                      </a:r>
                      <a:r>
                        <a:rPr lang="en-US" sz="2000" b="1" baseline="0" dirty="0">
                          <a:solidFill>
                            <a:srgbClr val="002060"/>
                          </a:solidFill>
                        </a:rPr>
                        <a:t> than </a:t>
                      </a:r>
                      <a:endParaRPr lang="en-US" sz="2000" b="1" dirty="0">
                        <a:solidFill>
                          <a:srgbClr val="002060"/>
                        </a:solidFill>
                      </a:endParaRPr>
                    </a:p>
                  </a:txBody>
                  <a:tcPr/>
                </a:tc>
                <a:extLst>
                  <a:ext uri="{0D108BD9-81ED-4DB2-BD59-A6C34878D82A}">
                    <a16:rowId xmlns:a16="http://schemas.microsoft.com/office/drawing/2014/main" val="10002"/>
                  </a:ext>
                </a:extLst>
              </a:tr>
              <a:tr h="370840">
                <a:tc>
                  <a:txBody>
                    <a:bodyPr/>
                    <a:lstStyle/>
                    <a:p>
                      <a:pPr algn="ctr"/>
                      <a:r>
                        <a:rPr lang="en-US" sz="2000" b="1" dirty="0">
                          <a:solidFill>
                            <a:srgbClr val="002060"/>
                          </a:solidFill>
                        </a:rPr>
                        <a:t>&gt;=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Greater</a:t>
                      </a:r>
                      <a:r>
                        <a:rPr lang="en-US" sz="2000" b="1" baseline="0" dirty="0">
                          <a:solidFill>
                            <a:srgbClr val="002060"/>
                          </a:solidFill>
                        </a:rPr>
                        <a:t> than </a:t>
                      </a:r>
                      <a:endParaRPr lang="en-US" sz="2000" b="1" dirty="0">
                        <a:solidFill>
                          <a:srgbClr val="002060"/>
                        </a:solidFill>
                      </a:endParaRPr>
                    </a:p>
                    <a:p>
                      <a:pPr algn="ctr"/>
                      <a:r>
                        <a:rPr lang="en-US" sz="2000" b="1" dirty="0">
                          <a:solidFill>
                            <a:srgbClr val="002060"/>
                          </a:solidFill>
                        </a:rPr>
                        <a:t>Equal to </a:t>
                      </a:r>
                    </a:p>
                  </a:txBody>
                  <a:tcPr/>
                </a:tc>
                <a:extLst>
                  <a:ext uri="{0D108BD9-81ED-4DB2-BD59-A6C34878D82A}">
                    <a16:rowId xmlns:a16="http://schemas.microsoft.com/office/drawing/2014/main" val="10003"/>
                  </a:ext>
                </a:extLst>
              </a:tr>
              <a:tr h="370840">
                <a:tc>
                  <a:txBody>
                    <a:bodyPr/>
                    <a:lstStyle/>
                    <a:p>
                      <a:pPr algn="ctr"/>
                      <a:r>
                        <a:rPr lang="en-US" sz="2000" b="1" dirty="0">
                          <a:solidFill>
                            <a:srgbClr val="002060"/>
                          </a:solidFill>
                        </a:rPr>
                        <a:t>&lt;</a:t>
                      </a:r>
                    </a:p>
                  </a:txBody>
                  <a:tcPr/>
                </a:tc>
                <a:tc>
                  <a:txBody>
                    <a:bodyPr/>
                    <a:lstStyle/>
                    <a:p>
                      <a:pPr algn="ctr"/>
                      <a:r>
                        <a:rPr lang="en-US" sz="2000" b="1" dirty="0">
                          <a:solidFill>
                            <a:srgbClr val="002060"/>
                          </a:solidFill>
                        </a:rPr>
                        <a:t>Less</a:t>
                      </a:r>
                      <a:r>
                        <a:rPr lang="en-US" sz="2000" b="1" baseline="0" dirty="0">
                          <a:solidFill>
                            <a:srgbClr val="002060"/>
                          </a:solidFill>
                        </a:rPr>
                        <a:t> than </a:t>
                      </a:r>
                      <a:endParaRPr lang="en-US" sz="2000" b="1" dirty="0">
                        <a:solidFill>
                          <a:srgbClr val="002060"/>
                        </a:solidFill>
                      </a:endParaRPr>
                    </a:p>
                  </a:txBody>
                  <a:tcPr/>
                </a:tc>
                <a:extLst>
                  <a:ext uri="{0D108BD9-81ED-4DB2-BD59-A6C34878D82A}">
                    <a16:rowId xmlns:a16="http://schemas.microsoft.com/office/drawing/2014/main" val="10004"/>
                  </a:ext>
                </a:extLst>
              </a:tr>
              <a:tr h="370840">
                <a:tc>
                  <a:txBody>
                    <a:bodyPr/>
                    <a:lstStyle/>
                    <a:p>
                      <a:pPr algn="ctr"/>
                      <a:r>
                        <a:rPr lang="en-US" sz="2000" b="1" dirty="0">
                          <a:solidFill>
                            <a:srgbClr val="002060"/>
                          </a:solidFill>
                        </a:rPr>
                        <a:t>&lt;=</a:t>
                      </a:r>
                    </a:p>
                  </a:txBody>
                  <a:tcPr/>
                </a:tc>
                <a:tc>
                  <a:txBody>
                    <a:bodyPr/>
                    <a:lstStyle/>
                    <a:p>
                      <a:pPr algn="ctr"/>
                      <a:r>
                        <a:rPr lang="en-US" sz="2000" b="1" dirty="0">
                          <a:solidFill>
                            <a:srgbClr val="002060"/>
                          </a:solidFill>
                        </a:rPr>
                        <a:t>Less</a:t>
                      </a:r>
                      <a:r>
                        <a:rPr lang="en-US" sz="2000" b="1" baseline="0" dirty="0">
                          <a:solidFill>
                            <a:srgbClr val="002060"/>
                          </a:solidFill>
                        </a:rPr>
                        <a:t> than equal to </a:t>
                      </a:r>
                      <a:endParaRPr lang="en-US" sz="2000" b="1" dirty="0">
                        <a:solidFill>
                          <a:srgbClr val="002060"/>
                        </a:solidFill>
                      </a:endParaRPr>
                    </a:p>
                  </a:txBody>
                  <a:tcPr/>
                </a:tc>
                <a:extLst>
                  <a:ext uri="{0D108BD9-81ED-4DB2-BD59-A6C34878D82A}">
                    <a16:rowId xmlns:a16="http://schemas.microsoft.com/office/drawing/2014/main" val="10005"/>
                  </a:ext>
                </a:extLst>
              </a:tr>
              <a:tr h="370840">
                <a:tc>
                  <a:txBody>
                    <a:bodyPr/>
                    <a:lstStyle/>
                    <a:p>
                      <a:pPr algn="ctr"/>
                      <a:r>
                        <a:rPr lang="en-US" sz="2000" b="1" dirty="0">
                          <a:solidFill>
                            <a:srgbClr val="002060"/>
                          </a:solidFill>
                        </a:rPr>
                        <a:t>&lt;&gt;</a:t>
                      </a:r>
                    </a:p>
                  </a:txBody>
                  <a:tcPr/>
                </a:tc>
                <a:tc>
                  <a:txBody>
                    <a:bodyPr/>
                    <a:lstStyle/>
                    <a:p>
                      <a:pPr algn="ctr"/>
                      <a:r>
                        <a:rPr lang="en-US" sz="2000" b="1" dirty="0">
                          <a:solidFill>
                            <a:srgbClr val="002060"/>
                          </a:solidFill>
                        </a:rPr>
                        <a:t>Not equal</a:t>
                      </a:r>
                    </a:p>
                  </a:txBody>
                  <a:tcPr/>
                </a:tc>
                <a:extLst>
                  <a:ext uri="{0D108BD9-81ED-4DB2-BD59-A6C34878D82A}">
                    <a16:rowId xmlns:a16="http://schemas.microsoft.com/office/drawing/2014/main" val="10006"/>
                  </a:ext>
                </a:extLst>
              </a:tr>
            </a:tbl>
          </a:graphicData>
        </a:graphic>
      </p:graphicFrame>
      <p:sp>
        <p:nvSpPr>
          <p:cNvPr id="4" name="Rectangle 3"/>
          <p:cNvSpPr/>
          <p:nvPr/>
        </p:nvSpPr>
        <p:spPr>
          <a:xfrm>
            <a:off x="762000" y="990600"/>
            <a:ext cx="7696200" cy="1815882"/>
          </a:xfrm>
          <a:prstGeom prst="rect">
            <a:avLst/>
          </a:prstGeom>
        </p:spPr>
        <p:txBody>
          <a:bodyPr wrap="square">
            <a:spAutoFit/>
          </a:bodyPr>
          <a:lstStyle/>
          <a:p>
            <a:r>
              <a:rPr lang="en-US" sz="2800" dirty="0"/>
              <a:t>Comparison conditions are used in conditions that compare one expression to another value or expression. They are used in the WHERE clause.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dirty="0">
                <a:solidFill>
                  <a:srgbClr val="002060"/>
                </a:solidFill>
              </a:rPr>
              <a:t>Benefits of DBMS</a:t>
            </a:r>
          </a:p>
        </p:txBody>
      </p:sp>
      <p:sp>
        <p:nvSpPr>
          <p:cNvPr id="3" name="Rectangle 2"/>
          <p:cNvSpPr/>
          <p:nvPr/>
        </p:nvSpPr>
        <p:spPr>
          <a:xfrm>
            <a:off x="609600" y="1600200"/>
            <a:ext cx="6629400" cy="3970318"/>
          </a:xfrm>
          <a:prstGeom prst="rect">
            <a:avLst/>
          </a:prstGeom>
        </p:spPr>
        <p:txBody>
          <a:bodyPr wrap="square">
            <a:spAutoFit/>
          </a:bodyPr>
          <a:lstStyle/>
          <a:p>
            <a:pPr>
              <a:lnSpc>
                <a:spcPct val="80000"/>
              </a:lnSpc>
            </a:pPr>
            <a:r>
              <a:rPr lang="en-US" sz="2800" dirty="0"/>
              <a:t>     Following are benefits of DBMS:</a:t>
            </a:r>
          </a:p>
          <a:p>
            <a:pPr>
              <a:lnSpc>
                <a:spcPct val="80000"/>
              </a:lnSpc>
            </a:pPr>
            <a:endParaRPr lang="en-US" sz="2800" dirty="0"/>
          </a:p>
          <a:p>
            <a:pPr>
              <a:lnSpc>
                <a:spcPct val="80000"/>
              </a:lnSpc>
              <a:buFont typeface="Arial" pitchFamily="34" charset="0"/>
              <a:buChar char="•"/>
            </a:pPr>
            <a:r>
              <a:rPr lang="en-US" sz="2800" dirty="0">
                <a:solidFill>
                  <a:srgbClr val="7030A0"/>
                </a:solidFill>
              </a:rPr>
              <a:t>Controls Data Concurrency</a:t>
            </a:r>
          </a:p>
          <a:p>
            <a:pPr>
              <a:lnSpc>
                <a:spcPct val="80000"/>
              </a:lnSpc>
            </a:pPr>
            <a:endParaRPr lang="en-US" sz="2800" dirty="0">
              <a:solidFill>
                <a:srgbClr val="7030A0"/>
              </a:solidFill>
            </a:endParaRPr>
          </a:p>
          <a:p>
            <a:pPr>
              <a:lnSpc>
                <a:spcPct val="80000"/>
              </a:lnSpc>
              <a:buFont typeface="Arial" pitchFamily="34" charset="0"/>
              <a:buChar char="•"/>
            </a:pPr>
            <a:r>
              <a:rPr lang="en-US" sz="2800" dirty="0">
                <a:solidFill>
                  <a:srgbClr val="7030A0"/>
                </a:solidFill>
              </a:rPr>
              <a:t>Avoids Data Redundancies</a:t>
            </a:r>
          </a:p>
          <a:p>
            <a:pPr>
              <a:lnSpc>
                <a:spcPct val="80000"/>
              </a:lnSpc>
              <a:buFont typeface="Arial" pitchFamily="34" charset="0"/>
              <a:buChar char="•"/>
            </a:pPr>
            <a:endParaRPr lang="en-US" sz="2800" dirty="0">
              <a:solidFill>
                <a:srgbClr val="7030A0"/>
              </a:solidFill>
            </a:endParaRPr>
          </a:p>
          <a:p>
            <a:pPr>
              <a:lnSpc>
                <a:spcPct val="80000"/>
              </a:lnSpc>
              <a:buFont typeface="Arial" pitchFamily="34" charset="0"/>
              <a:buChar char="•"/>
            </a:pPr>
            <a:r>
              <a:rPr lang="en-US" sz="2800" dirty="0">
                <a:solidFill>
                  <a:srgbClr val="7030A0"/>
                </a:solidFill>
              </a:rPr>
              <a:t>Ensures Data Validity </a:t>
            </a:r>
          </a:p>
          <a:p>
            <a:pPr>
              <a:lnSpc>
                <a:spcPct val="80000"/>
              </a:lnSpc>
              <a:buFont typeface="Arial" pitchFamily="34" charset="0"/>
              <a:buChar char="•"/>
            </a:pPr>
            <a:endParaRPr lang="en-US" sz="2800" dirty="0">
              <a:solidFill>
                <a:srgbClr val="7030A0"/>
              </a:solidFill>
            </a:endParaRPr>
          </a:p>
          <a:p>
            <a:pPr>
              <a:lnSpc>
                <a:spcPct val="80000"/>
              </a:lnSpc>
              <a:buFont typeface="Arial" pitchFamily="34" charset="0"/>
              <a:buChar char="•"/>
            </a:pPr>
            <a:r>
              <a:rPr lang="en-US" sz="2800" dirty="0">
                <a:solidFill>
                  <a:srgbClr val="7030A0"/>
                </a:solidFill>
              </a:rPr>
              <a:t>Ensures Data Sharing </a:t>
            </a:r>
          </a:p>
          <a:p>
            <a:pPr>
              <a:lnSpc>
                <a:spcPct val="80000"/>
              </a:lnSpc>
            </a:pPr>
            <a:endParaRPr lang="en-US" sz="2800" dirty="0">
              <a:solidFill>
                <a:srgbClr val="7030A0"/>
              </a:solidFill>
            </a:endParaRPr>
          </a:p>
          <a:p>
            <a:pPr>
              <a:buFont typeface="Arial" pitchFamily="34" charset="0"/>
              <a:buChar char="•"/>
            </a:pPr>
            <a:r>
              <a:rPr lang="en-US" sz="2800" dirty="0">
                <a:solidFill>
                  <a:srgbClr val="7030A0"/>
                </a:solidFill>
              </a:rPr>
              <a:t>Ensures Data Security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792162"/>
          </a:xfrm>
        </p:spPr>
        <p:txBody>
          <a:bodyPr/>
          <a:lstStyle/>
          <a:p>
            <a:pPr algn="ctr"/>
            <a:r>
              <a:rPr lang="en-US" b="1" dirty="0">
                <a:solidFill>
                  <a:srgbClr val="002060"/>
                </a:solidFill>
              </a:rPr>
              <a:t>Other Comparison Conditions</a:t>
            </a:r>
            <a:endParaRPr lang="en-US" dirty="0">
              <a:solidFill>
                <a:srgbClr val="002060"/>
              </a:solidFill>
            </a:endParaRPr>
          </a:p>
        </p:txBody>
      </p:sp>
      <p:graphicFrame>
        <p:nvGraphicFramePr>
          <p:cNvPr id="3" name="Table 2"/>
          <p:cNvGraphicFramePr>
            <a:graphicFrameLocks noGrp="1"/>
          </p:cNvGraphicFramePr>
          <p:nvPr/>
        </p:nvGraphicFramePr>
        <p:xfrm>
          <a:off x="1066800" y="1524000"/>
          <a:ext cx="6629400" cy="3220720"/>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474889">
                <a:tc>
                  <a:txBody>
                    <a:bodyPr/>
                    <a:lstStyle/>
                    <a:p>
                      <a:pPr algn="ctr"/>
                      <a:r>
                        <a:rPr lang="en-US" sz="2000" b="1" dirty="0">
                          <a:solidFill>
                            <a:schemeClr val="tx1"/>
                          </a:solidFill>
                        </a:rPr>
                        <a:t>OPERATOR</a:t>
                      </a:r>
                    </a:p>
                  </a:txBody>
                  <a:tcPr/>
                </a:tc>
                <a:tc>
                  <a:txBody>
                    <a:bodyPr/>
                    <a:lstStyle/>
                    <a:p>
                      <a:pPr algn="ctr"/>
                      <a:r>
                        <a:rPr lang="en-US" sz="2000" b="1" dirty="0">
                          <a:solidFill>
                            <a:schemeClr val="tx1"/>
                          </a:solidFill>
                        </a:rPr>
                        <a:t>MEANING</a:t>
                      </a:r>
                    </a:p>
                  </a:txBody>
                  <a:tcPr/>
                </a:tc>
                <a:extLst>
                  <a:ext uri="{0D108BD9-81ED-4DB2-BD59-A6C34878D82A}">
                    <a16:rowId xmlns:a16="http://schemas.microsoft.com/office/drawing/2014/main" val="10000"/>
                  </a:ext>
                </a:extLst>
              </a:tr>
              <a:tr h="767128">
                <a:tc>
                  <a:txBody>
                    <a:bodyPr/>
                    <a:lstStyle/>
                    <a:p>
                      <a:pPr algn="ctr"/>
                      <a:r>
                        <a:rPr kumimoji="0" lang="en-US" sz="1800" b="1" kern="1200" baseline="0" dirty="0">
                          <a:solidFill>
                            <a:schemeClr val="dk1"/>
                          </a:solidFill>
                          <a:latin typeface="+mn-lt"/>
                          <a:ea typeface="+mn-ea"/>
                          <a:cs typeface="+mn-cs"/>
                        </a:rPr>
                        <a:t>BETWEEN ….. AND</a:t>
                      </a:r>
                      <a:endParaRPr lang="en-US" sz="2000" b="1" dirty="0">
                        <a:solidFill>
                          <a:schemeClr val="tx1"/>
                        </a:solidFill>
                      </a:endParaRPr>
                    </a:p>
                  </a:txBody>
                  <a:tcPr/>
                </a:tc>
                <a:tc>
                  <a:txBody>
                    <a:bodyPr/>
                    <a:lstStyle/>
                    <a:p>
                      <a:pPr algn="ctr"/>
                      <a:r>
                        <a:rPr kumimoji="0" lang="en-US" sz="1800" b="1" kern="1200" baseline="0" dirty="0">
                          <a:solidFill>
                            <a:schemeClr val="dk1"/>
                          </a:solidFill>
                          <a:latin typeface="+mn-lt"/>
                          <a:ea typeface="+mn-ea"/>
                          <a:cs typeface="+mn-cs"/>
                        </a:rPr>
                        <a:t>Between two values (inclusive),</a:t>
                      </a:r>
                      <a:endParaRPr lang="en-US" sz="2000" b="1" dirty="0">
                        <a:solidFill>
                          <a:schemeClr val="tx1"/>
                        </a:solidFill>
                      </a:endParaRPr>
                    </a:p>
                  </a:txBody>
                  <a:tcPr/>
                </a:tc>
                <a:extLst>
                  <a:ext uri="{0D108BD9-81ED-4DB2-BD59-A6C34878D82A}">
                    <a16:rowId xmlns:a16="http://schemas.microsoft.com/office/drawing/2014/main" val="10001"/>
                  </a:ext>
                </a:extLst>
              </a:tr>
              <a:tr h="767128">
                <a:tc>
                  <a:txBody>
                    <a:bodyPr/>
                    <a:lstStyle/>
                    <a:p>
                      <a:pPr algn="ctr"/>
                      <a:r>
                        <a:rPr kumimoji="0" lang="en-US" sz="1800" b="1" kern="1200" baseline="0" dirty="0">
                          <a:solidFill>
                            <a:schemeClr val="dk1"/>
                          </a:solidFill>
                          <a:latin typeface="+mn-lt"/>
                          <a:ea typeface="+mn-ea"/>
                          <a:cs typeface="+mn-cs"/>
                        </a:rPr>
                        <a:t>IN(set)</a:t>
                      </a:r>
                      <a:endParaRPr lang="en-US" sz="2000" b="1" dirty="0">
                        <a:solidFill>
                          <a:schemeClr val="tx1"/>
                        </a:solidFill>
                      </a:endParaRPr>
                    </a:p>
                  </a:txBody>
                  <a:tcPr/>
                </a:tc>
                <a:tc>
                  <a:txBody>
                    <a:bodyPr/>
                    <a:lstStyle/>
                    <a:p>
                      <a:pPr algn="ctr"/>
                      <a:r>
                        <a:rPr kumimoji="0" lang="en-US" sz="1800" b="1" kern="1200" baseline="0" dirty="0">
                          <a:solidFill>
                            <a:schemeClr val="dk1"/>
                          </a:solidFill>
                          <a:latin typeface="+mn-lt"/>
                          <a:ea typeface="+mn-ea"/>
                          <a:cs typeface="+mn-cs"/>
                        </a:rPr>
                        <a:t>Match any of a list of values</a:t>
                      </a:r>
                      <a:endParaRPr lang="en-US" sz="2000" b="1" dirty="0">
                        <a:solidFill>
                          <a:schemeClr val="tx1"/>
                        </a:solidFill>
                      </a:endParaRPr>
                    </a:p>
                  </a:txBody>
                  <a:tcPr/>
                </a:tc>
                <a:extLst>
                  <a:ext uri="{0D108BD9-81ED-4DB2-BD59-A6C34878D82A}">
                    <a16:rowId xmlns:a16="http://schemas.microsoft.com/office/drawing/2014/main" val="10002"/>
                  </a:ext>
                </a:extLst>
              </a:tr>
              <a:tr h="767128">
                <a:tc>
                  <a:txBody>
                    <a:bodyPr/>
                    <a:lstStyle/>
                    <a:p>
                      <a:pPr algn="ctr"/>
                      <a:r>
                        <a:rPr kumimoji="0" lang="en-US" sz="1800" b="1" kern="1200" baseline="0" dirty="0">
                          <a:solidFill>
                            <a:schemeClr val="dk1"/>
                          </a:solidFill>
                          <a:latin typeface="+mn-lt"/>
                          <a:ea typeface="+mn-ea"/>
                          <a:cs typeface="+mn-cs"/>
                        </a:rPr>
                        <a:t>LIKE</a:t>
                      </a:r>
                      <a:endParaRPr lang="en-US" sz="2000" b="1" dirty="0">
                        <a:solidFill>
                          <a:schemeClr val="tx1"/>
                        </a:solidFill>
                      </a:endParaRPr>
                    </a:p>
                  </a:txBody>
                  <a:tcPr/>
                </a:tc>
                <a:tc>
                  <a:txBody>
                    <a:bodyPr/>
                    <a:lstStyle/>
                    <a:p>
                      <a:pPr algn="ctr"/>
                      <a:r>
                        <a:rPr kumimoji="0" lang="en-US" sz="1800" b="1" kern="1200" baseline="0" dirty="0">
                          <a:solidFill>
                            <a:schemeClr val="dk1"/>
                          </a:solidFill>
                          <a:latin typeface="+mn-lt"/>
                          <a:ea typeface="+mn-ea"/>
                          <a:cs typeface="+mn-cs"/>
                        </a:rPr>
                        <a:t>Match a character pattern</a:t>
                      </a:r>
                      <a:endParaRPr lang="en-US" sz="2000" b="1" dirty="0">
                        <a:solidFill>
                          <a:schemeClr val="tx1"/>
                        </a:solidFill>
                      </a:endParaRPr>
                    </a:p>
                  </a:txBody>
                  <a:tcPr/>
                </a:tc>
                <a:extLst>
                  <a:ext uri="{0D108BD9-81ED-4DB2-BD59-A6C34878D82A}">
                    <a16:rowId xmlns:a16="http://schemas.microsoft.com/office/drawing/2014/main" val="10003"/>
                  </a:ext>
                </a:extLst>
              </a:tr>
              <a:tr h="444447">
                <a:tc>
                  <a:txBody>
                    <a:bodyPr/>
                    <a:lstStyle/>
                    <a:p>
                      <a:pPr algn="ctr"/>
                      <a:r>
                        <a:rPr kumimoji="0" lang="en-US" sz="1800" b="1" kern="1200" baseline="0" dirty="0">
                          <a:solidFill>
                            <a:schemeClr val="dk1"/>
                          </a:solidFill>
                          <a:latin typeface="+mn-lt"/>
                          <a:ea typeface="+mn-ea"/>
                          <a:cs typeface="+mn-cs"/>
                        </a:rPr>
                        <a:t>IS NULL</a:t>
                      </a:r>
                      <a:endParaRPr lang="en-US" sz="2000" b="1" dirty="0">
                        <a:solidFill>
                          <a:schemeClr val="tx1"/>
                        </a:solidFill>
                      </a:endParaRPr>
                    </a:p>
                  </a:txBody>
                  <a:tcPr/>
                </a:tc>
                <a:tc>
                  <a:txBody>
                    <a:bodyPr/>
                    <a:lstStyle/>
                    <a:p>
                      <a:pPr algn="ctr"/>
                      <a:r>
                        <a:rPr kumimoji="0" lang="en-US" sz="1800" b="1" kern="1200" baseline="0" dirty="0">
                          <a:solidFill>
                            <a:schemeClr val="dk1"/>
                          </a:solidFill>
                          <a:latin typeface="+mn-lt"/>
                          <a:ea typeface="+mn-ea"/>
                          <a:cs typeface="+mn-cs"/>
                        </a:rPr>
                        <a:t>Is a null value</a:t>
                      </a:r>
                      <a:endParaRPr lang="en-US" sz="2000" b="1"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Descriptions of Comparison Conditions</a:t>
            </a:r>
            <a:endParaRPr lang="en-US" dirty="0"/>
          </a:p>
        </p:txBody>
      </p:sp>
      <p:sp>
        <p:nvSpPr>
          <p:cNvPr id="3" name="Rectangle 2"/>
          <p:cNvSpPr/>
          <p:nvPr/>
        </p:nvSpPr>
        <p:spPr>
          <a:xfrm>
            <a:off x="685800" y="1524000"/>
            <a:ext cx="7848600" cy="3539430"/>
          </a:xfrm>
          <a:prstGeom prst="rect">
            <a:avLst/>
          </a:prstGeom>
        </p:spPr>
        <p:txBody>
          <a:bodyPr wrap="square">
            <a:spAutoFit/>
          </a:bodyPr>
          <a:lstStyle/>
          <a:p>
            <a:pPr algn="just">
              <a:buFont typeface="Arial" pitchFamily="34" charset="0"/>
              <a:buChar char="•"/>
            </a:pPr>
            <a:r>
              <a:rPr lang="en-US" sz="2800" dirty="0"/>
              <a:t> Use the BETWEEN condition to display rows based on a range of values.</a:t>
            </a:r>
          </a:p>
          <a:p>
            <a:pPr algn="just">
              <a:buFont typeface="Arial" pitchFamily="34" charset="0"/>
              <a:buChar char="•"/>
            </a:pPr>
            <a:endParaRPr lang="en-US" sz="2800" dirty="0"/>
          </a:p>
          <a:p>
            <a:pPr>
              <a:buFont typeface="Arial" pitchFamily="34" charset="0"/>
              <a:buChar char="•"/>
            </a:pPr>
            <a:r>
              <a:rPr lang="en-US" sz="2800" b="1" dirty="0"/>
              <a:t> </a:t>
            </a:r>
            <a:r>
              <a:rPr lang="en-US" sz="2800" dirty="0"/>
              <a:t>Use the IN membership condition to test for values in a list</a:t>
            </a:r>
            <a:r>
              <a:rPr lang="en-US" sz="2800" b="1" dirty="0"/>
              <a:t>.</a:t>
            </a:r>
          </a:p>
          <a:p>
            <a:pPr>
              <a:buFont typeface="Arial" pitchFamily="34" charset="0"/>
              <a:buChar char="•"/>
            </a:pPr>
            <a:endParaRPr lang="en-US" sz="2800" b="1" dirty="0"/>
          </a:p>
          <a:p>
            <a:pPr>
              <a:buFont typeface="Arial" pitchFamily="34" charset="0"/>
              <a:buChar char="•"/>
            </a:pPr>
            <a:r>
              <a:rPr lang="en-US" sz="2800" dirty="0"/>
              <a:t> Use the NULL Conditions to Test for nulls Values.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715962"/>
          </a:xfrm>
        </p:spPr>
        <p:txBody>
          <a:bodyPr/>
          <a:lstStyle/>
          <a:p>
            <a:pPr algn="ctr"/>
            <a:r>
              <a:rPr lang="en-US" b="1" dirty="0">
                <a:solidFill>
                  <a:srgbClr val="002060"/>
                </a:solidFill>
              </a:rPr>
              <a:t>Using the LIKE Condition</a:t>
            </a:r>
            <a:endParaRPr lang="en-US" dirty="0">
              <a:solidFill>
                <a:srgbClr val="002060"/>
              </a:solidFill>
            </a:endParaRPr>
          </a:p>
        </p:txBody>
      </p:sp>
      <p:sp>
        <p:nvSpPr>
          <p:cNvPr id="3" name="Rectangle 2"/>
          <p:cNvSpPr/>
          <p:nvPr/>
        </p:nvSpPr>
        <p:spPr>
          <a:xfrm>
            <a:off x="533400" y="914400"/>
            <a:ext cx="7924800" cy="5693866"/>
          </a:xfrm>
          <a:prstGeom prst="rect">
            <a:avLst/>
          </a:prstGeom>
        </p:spPr>
        <p:txBody>
          <a:bodyPr wrap="square">
            <a:spAutoFit/>
          </a:bodyPr>
          <a:lstStyle/>
          <a:p>
            <a:pPr algn="just">
              <a:buFont typeface="Arial" pitchFamily="34" charset="0"/>
              <a:buChar char="•"/>
            </a:pPr>
            <a:r>
              <a:rPr lang="en-US" sz="2800" dirty="0"/>
              <a:t>  Use the LIKE condition to perform wildcard searches of valid search string values.</a:t>
            </a:r>
          </a:p>
          <a:p>
            <a:pPr algn="just"/>
            <a:endParaRPr lang="en-US" sz="2800" dirty="0"/>
          </a:p>
          <a:p>
            <a:pPr algn="just"/>
            <a:r>
              <a:rPr lang="en-US" sz="2800" dirty="0"/>
              <a:t>• Search conditions can contain either literal characters or numbers:</a:t>
            </a:r>
          </a:p>
          <a:p>
            <a:pPr algn="just"/>
            <a:r>
              <a:rPr lang="en-US" sz="2800" dirty="0"/>
              <a:t>– ( % )denotes zero or many characters.</a:t>
            </a:r>
          </a:p>
          <a:p>
            <a:pPr algn="just"/>
            <a:r>
              <a:rPr lang="en-US" sz="2800" dirty="0"/>
              <a:t>– (_)denotes one character.</a:t>
            </a:r>
          </a:p>
          <a:p>
            <a:pPr algn="just">
              <a:buFont typeface="Arial" pitchFamily="34" charset="0"/>
              <a:buChar char="•"/>
            </a:pPr>
            <a:endParaRPr lang="en-US" sz="2800" dirty="0"/>
          </a:p>
          <a:p>
            <a:pPr algn="just">
              <a:buFont typeface="Arial" pitchFamily="34" charset="0"/>
              <a:buChar char="•"/>
            </a:pPr>
            <a:r>
              <a:rPr lang="en-US" sz="2800" dirty="0"/>
              <a:t> You can combine pattern-matching characters.</a:t>
            </a:r>
          </a:p>
          <a:p>
            <a:pPr algn="just">
              <a:buFont typeface="Arial" pitchFamily="34" charset="0"/>
              <a:buChar char="•"/>
            </a:pPr>
            <a:endParaRPr lang="en-US" sz="2800" dirty="0"/>
          </a:p>
          <a:p>
            <a:pPr algn="just">
              <a:buFont typeface="Arial" pitchFamily="34" charset="0"/>
              <a:buChar char="•"/>
            </a:pPr>
            <a:r>
              <a:rPr lang="en-US" sz="2800" dirty="0"/>
              <a:t>You can use the ESCAPE identifier to search for the actual </a:t>
            </a:r>
            <a:r>
              <a:rPr lang="en-US" sz="2800" i="1" dirty="0"/>
              <a:t>% and _ symbols.</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Logical Conditions</a:t>
            </a:r>
            <a:endParaRPr lang="en-US" dirty="0">
              <a:solidFill>
                <a:srgbClr val="002060"/>
              </a:solidFill>
            </a:endParaRPr>
          </a:p>
        </p:txBody>
      </p:sp>
      <p:graphicFrame>
        <p:nvGraphicFramePr>
          <p:cNvPr id="3" name="Table 2"/>
          <p:cNvGraphicFramePr>
            <a:graphicFrameLocks noGrp="1"/>
          </p:cNvGraphicFramePr>
          <p:nvPr/>
        </p:nvGraphicFramePr>
        <p:xfrm>
          <a:off x="914400" y="1295400"/>
          <a:ext cx="7010400" cy="4572000"/>
        </p:xfrm>
        <a:graphic>
          <a:graphicData uri="http://schemas.openxmlformats.org/drawingml/2006/table">
            <a:tbl>
              <a:tblPr firstRow="1" bandRow="1">
                <a:tableStyleId>{5C22544A-7EE6-4342-B048-85BDC9FD1C3A}</a:tableStyleId>
              </a:tblPr>
              <a:tblGrid>
                <a:gridCol w="2804160">
                  <a:extLst>
                    <a:ext uri="{9D8B030D-6E8A-4147-A177-3AD203B41FA5}">
                      <a16:colId xmlns:a16="http://schemas.microsoft.com/office/drawing/2014/main" val="20000"/>
                    </a:ext>
                  </a:extLst>
                </a:gridCol>
                <a:gridCol w="4206240">
                  <a:extLst>
                    <a:ext uri="{9D8B030D-6E8A-4147-A177-3AD203B41FA5}">
                      <a16:colId xmlns:a16="http://schemas.microsoft.com/office/drawing/2014/main" val="20001"/>
                    </a:ext>
                  </a:extLst>
                </a:gridCol>
              </a:tblGrid>
              <a:tr h="370840">
                <a:tc>
                  <a:txBody>
                    <a:bodyPr/>
                    <a:lstStyle/>
                    <a:p>
                      <a:pPr algn="ctr"/>
                      <a:r>
                        <a:rPr lang="en-US" sz="2400" dirty="0">
                          <a:solidFill>
                            <a:srgbClr val="002060"/>
                          </a:solidFill>
                        </a:rPr>
                        <a:t>OPERATOR</a:t>
                      </a:r>
                    </a:p>
                  </a:txBody>
                  <a:tcPr/>
                </a:tc>
                <a:tc>
                  <a:txBody>
                    <a:bodyPr/>
                    <a:lstStyle/>
                    <a:p>
                      <a:pPr algn="ctr"/>
                      <a:r>
                        <a:rPr lang="en-US" sz="2400" dirty="0">
                          <a:solidFill>
                            <a:srgbClr val="002060"/>
                          </a:solidFill>
                        </a:rPr>
                        <a:t>MEANING</a:t>
                      </a:r>
                    </a:p>
                  </a:txBody>
                  <a:tcPr/>
                </a:tc>
                <a:extLst>
                  <a:ext uri="{0D108BD9-81ED-4DB2-BD59-A6C34878D82A}">
                    <a16:rowId xmlns:a16="http://schemas.microsoft.com/office/drawing/2014/main" val="10000"/>
                  </a:ext>
                </a:extLst>
              </a:tr>
              <a:tr h="370840">
                <a:tc>
                  <a:txBody>
                    <a:bodyPr/>
                    <a:lstStyle/>
                    <a:p>
                      <a:pPr algn="ctr"/>
                      <a:r>
                        <a:rPr lang="en-US" sz="2800" b="0" dirty="0"/>
                        <a:t>AND</a:t>
                      </a:r>
                    </a:p>
                  </a:txBody>
                  <a:tcPr/>
                </a:tc>
                <a:tc>
                  <a:txBody>
                    <a:bodyPr/>
                    <a:lstStyle/>
                    <a:p>
                      <a:pPr algn="ctr"/>
                      <a:r>
                        <a:rPr kumimoji="0" lang="en-US" sz="2800" b="0" kern="1200" baseline="0" dirty="0">
                          <a:solidFill>
                            <a:schemeClr val="dk1"/>
                          </a:solidFill>
                          <a:latin typeface="+mn-lt"/>
                          <a:ea typeface="+mn-ea"/>
                          <a:cs typeface="+mn-cs"/>
                        </a:rPr>
                        <a:t>Returns TRUE if </a:t>
                      </a:r>
                      <a:r>
                        <a:rPr kumimoji="0" lang="en-US" sz="2800" b="0" i="1" kern="1200" baseline="0" dirty="0">
                          <a:solidFill>
                            <a:schemeClr val="dk1"/>
                          </a:solidFill>
                          <a:latin typeface="+mn-lt"/>
                          <a:ea typeface="+mn-ea"/>
                          <a:cs typeface="+mn-cs"/>
                        </a:rPr>
                        <a:t>both component</a:t>
                      </a:r>
                    </a:p>
                    <a:p>
                      <a:pPr algn="ctr"/>
                      <a:r>
                        <a:rPr kumimoji="0" lang="en-US" sz="2800" b="0" kern="1200" baseline="0" dirty="0">
                          <a:solidFill>
                            <a:schemeClr val="dk1"/>
                          </a:solidFill>
                          <a:latin typeface="+mn-lt"/>
                          <a:ea typeface="+mn-ea"/>
                          <a:cs typeface="+mn-cs"/>
                        </a:rPr>
                        <a:t>conditions are true</a:t>
                      </a:r>
                      <a:endParaRPr lang="en-US" sz="2800" b="0" dirty="0"/>
                    </a:p>
                  </a:txBody>
                  <a:tcPr/>
                </a:tc>
                <a:extLst>
                  <a:ext uri="{0D108BD9-81ED-4DB2-BD59-A6C34878D82A}">
                    <a16:rowId xmlns:a16="http://schemas.microsoft.com/office/drawing/2014/main" val="10001"/>
                  </a:ext>
                </a:extLst>
              </a:tr>
              <a:tr h="370840">
                <a:tc>
                  <a:txBody>
                    <a:bodyPr/>
                    <a:lstStyle/>
                    <a:p>
                      <a:pPr algn="ctr"/>
                      <a:r>
                        <a:rPr lang="en-US" sz="2800" b="0" dirty="0"/>
                        <a:t>OR</a:t>
                      </a:r>
                    </a:p>
                  </a:txBody>
                  <a:tcPr/>
                </a:tc>
                <a:tc>
                  <a:txBody>
                    <a:bodyPr/>
                    <a:lstStyle/>
                    <a:p>
                      <a:pPr algn="ctr"/>
                      <a:r>
                        <a:rPr kumimoji="0" lang="en-US" sz="2800" b="0" kern="1200" baseline="0" dirty="0">
                          <a:solidFill>
                            <a:schemeClr val="dk1"/>
                          </a:solidFill>
                          <a:latin typeface="+mn-lt"/>
                          <a:ea typeface="+mn-ea"/>
                          <a:cs typeface="+mn-cs"/>
                        </a:rPr>
                        <a:t>Returns TRUE if </a:t>
                      </a:r>
                      <a:r>
                        <a:rPr kumimoji="0" lang="en-US" sz="2800" b="0" i="1" kern="1200" baseline="0" dirty="0">
                          <a:solidFill>
                            <a:schemeClr val="dk1"/>
                          </a:solidFill>
                          <a:latin typeface="+mn-lt"/>
                          <a:ea typeface="+mn-ea"/>
                          <a:cs typeface="+mn-cs"/>
                        </a:rPr>
                        <a:t>either component</a:t>
                      </a:r>
                    </a:p>
                    <a:p>
                      <a:pPr algn="ctr"/>
                      <a:r>
                        <a:rPr kumimoji="0" lang="en-US" sz="2800" b="0" kern="1200" baseline="0" dirty="0">
                          <a:solidFill>
                            <a:schemeClr val="dk1"/>
                          </a:solidFill>
                          <a:latin typeface="+mn-lt"/>
                          <a:ea typeface="+mn-ea"/>
                          <a:cs typeface="+mn-cs"/>
                        </a:rPr>
                        <a:t>condition is true</a:t>
                      </a:r>
                      <a:endParaRPr lang="en-US" sz="2800" b="0" dirty="0"/>
                    </a:p>
                  </a:txBody>
                  <a:tcPr/>
                </a:tc>
                <a:extLst>
                  <a:ext uri="{0D108BD9-81ED-4DB2-BD59-A6C34878D82A}">
                    <a16:rowId xmlns:a16="http://schemas.microsoft.com/office/drawing/2014/main" val="10002"/>
                  </a:ext>
                </a:extLst>
              </a:tr>
              <a:tr h="370840">
                <a:tc>
                  <a:txBody>
                    <a:bodyPr/>
                    <a:lstStyle/>
                    <a:p>
                      <a:pPr algn="ctr"/>
                      <a:r>
                        <a:rPr lang="en-US" sz="2800" b="0" dirty="0"/>
                        <a:t>NOT</a:t>
                      </a:r>
                    </a:p>
                  </a:txBody>
                  <a:tcPr/>
                </a:tc>
                <a:tc>
                  <a:txBody>
                    <a:bodyPr/>
                    <a:lstStyle/>
                    <a:p>
                      <a:pPr algn="ctr"/>
                      <a:r>
                        <a:rPr kumimoji="0" lang="en-US" sz="2800" b="0" kern="1200" baseline="0" dirty="0">
                          <a:solidFill>
                            <a:schemeClr val="dk1"/>
                          </a:solidFill>
                          <a:latin typeface="+mn-lt"/>
                          <a:ea typeface="+mn-ea"/>
                          <a:cs typeface="+mn-cs"/>
                        </a:rPr>
                        <a:t>Returns TRUE if the following</a:t>
                      </a:r>
                    </a:p>
                    <a:p>
                      <a:pPr algn="ctr"/>
                      <a:r>
                        <a:rPr kumimoji="0" lang="en-US" sz="2800" b="0" kern="1200" baseline="0" dirty="0">
                          <a:solidFill>
                            <a:schemeClr val="dk1"/>
                          </a:solidFill>
                          <a:latin typeface="+mn-lt"/>
                          <a:ea typeface="+mn-ea"/>
                          <a:cs typeface="+mn-cs"/>
                        </a:rPr>
                        <a:t>condition is false</a:t>
                      </a:r>
                      <a:endParaRPr lang="en-US" sz="2800" b="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Rules of Precedence</a:t>
            </a:r>
            <a:endParaRPr lang="en-US" dirty="0">
              <a:solidFill>
                <a:srgbClr val="002060"/>
              </a:solidFill>
            </a:endParaRPr>
          </a:p>
        </p:txBody>
      </p:sp>
      <p:graphicFrame>
        <p:nvGraphicFramePr>
          <p:cNvPr id="3" name="Table 2"/>
          <p:cNvGraphicFramePr>
            <a:graphicFrameLocks noGrp="1"/>
          </p:cNvGraphicFramePr>
          <p:nvPr/>
        </p:nvGraphicFramePr>
        <p:xfrm>
          <a:off x="1295400" y="1219200"/>
          <a:ext cx="6096000" cy="496824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ctr"/>
                      <a:r>
                        <a:rPr kumimoji="0" lang="en-US" sz="2400" b="1" kern="1200" baseline="0" dirty="0">
                          <a:solidFill>
                            <a:schemeClr val="tx1"/>
                          </a:solidFill>
                          <a:latin typeface="+mn-lt"/>
                          <a:ea typeface="+mn-ea"/>
                          <a:cs typeface="+mn-cs"/>
                        </a:rPr>
                        <a:t>Order Evaluated</a:t>
                      </a:r>
                      <a:endParaRPr lang="en-US" sz="2400" dirty="0">
                        <a:solidFill>
                          <a:schemeClr val="tx1"/>
                        </a:solidFill>
                      </a:endParaRPr>
                    </a:p>
                  </a:txBody>
                  <a:tcPr/>
                </a:tc>
                <a:tc>
                  <a:txBody>
                    <a:bodyPr/>
                    <a:lstStyle/>
                    <a:p>
                      <a:pPr algn="ctr"/>
                      <a:r>
                        <a:rPr kumimoji="0" lang="en-US" sz="2400" b="1" kern="1200" baseline="0" dirty="0">
                          <a:solidFill>
                            <a:schemeClr val="tx1"/>
                          </a:solidFill>
                          <a:latin typeface="+mn-lt"/>
                          <a:ea typeface="+mn-ea"/>
                          <a:cs typeface="+mn-cs"/>
                        </a:rPr>
                        <a:t>Operator</a:t>
                      </a:r>
                      <a:endParaRPr lang="en-US"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800" b="0" dirty="0"/>
                        <a:t>1</a:t>
                      </a:r>
                    </a:p>
                  </a:txBody>
                  <a:tcPr/>
                </a:tc>
                <a:tc>
                  <a:txBody>
                    <a:bodyPr/>
                    <a:lstStyle/>
                    <a:p>
                      <a:r>
                        <a:rPr lang="en-US" sz="2400" b="0" dirty="0"/>
                        <a:t>Arithmetic operators</a:t>
                      </a:r>
                    </a:p>
                  </a:txBody>
                  <a:tcPr/>
                </a:tc>
                <a:extLst>
                  <a:ext uri="{0D108BD9-81ED-4DB2-BD59-A6C34878D82A}">
                    <a16:rowId xmlns:a16="http://schemas.microsoft.com/office/drawing/2014/main" val="10001"/>
                  </a:ext>
                </a:extLst>
              </a:tr>
              <a:tr h="370840">
                <a:tc>
                  <a:txBody>
                    <a:bodyPr/>
                    <a:lstStyle/>
                    <a:p>
                      <a:pPr algn="ctr"/>
                      <a:r>
                        <a:rPr lang="en-US" sz="2800" b="0" dirty="0"/>
                        <a:t>2</a:t>
                      </a:r>
                    </a:p>
                  </a:txBody>
                  <a:tcPr/>
                </a:tc>
                <a:tc>
                  <a:txBody>
                    <a:bodyPr/>
                    <a:lstStyle/>
                    <a:p>
                      <a:r>
                        <a:rPr kumimoji="0" lang="en-US" sz="2400" b="0" kern="1200" baseline="0" dirty="0">
                          <a:solidFill>
                            <a:schemeClr val="dk1"/>
                          </a:solidFill>
                          <a:latin typeface="+mn-lt"/>
                          <a:ea typeface="+mn-ea"/>
                          <a:cs typeface="+mn-cs"/>
                        </a:rPr>
                        <a:t>Concatenation operator</a:t>
                      </a:r>
                      <a:endParaRPr lang="en-US" sz="2400" b="0" dirty="0"/>
                    </a:p>
                  </a:txBody>
                  <a:tcPr/>
                </a:tc>
                <a:extLst>
                  <a:ext uri="{0D108BD9-81ED-4DB2-BD59-A6C34878D82A}">
                    <a16:rowId xmlns:a16="http://schemas.microsoft.com/office/drawing/2014/main" val="10002"/>
                  </a:ext>
                </a:extLst>
              </a:tr>
              <a:tr h="370840">
                <a:tc>
                  <a:txBody>
                    <a:bodyPr/>
                    <a:lstStyle/>
                    <a:p>
                      <a:pPr algn="ctr"/>
                      <a:r>
                        <a:rPr lang="en-US" sz="2800" b="0" dirty="0"/>
                        <a:t>3</a:t>
                      </a:r>
                    </a:p>
                  </a:txBody>
                  <a:tcPr/>
                </a:tc>
                <a:tc>
                  <a:txBody>
                    <a:bodyPr/>
                    <a:lstStyle/>
                    <a:p>
                      <a:r>
                        <a:rPr kumimoji="0" lang="en-US" sz="2400" b="0" kern="1200" baseline="0" dirty="0">
                          <a:solidFill>
                            <a:schemeClr val="dk1"/>
                          </a:solidFill>
                          <a:latin typeface="+mn-lt"/>
                          <a:ea typeface="+mn-ea"/>
                          <a:cs typeface="+mn-cs"/>
                        </a:rPr>
                        <a:t>Comparison conditions</a:t>
                      </a:r>
                      <a:endParaRPr lang="en-US" sz="2400" b="0" dirty="0"/>
                    </a:p>
                  </a:txBody>
                  <a:tcPr/>
                </a:tc>
                <a:extLst>
                  <a:ext uri="{0D108BD9-81ED-4DB2-BD59-A6C34878D82A}">
                    <a16:rowId xmlns:a16="http://schemas.microsoft.com/office/drawing/2014/main" val="10003"/>
                  </a:ext>
                </a:extLst>
              </a:tr>
              <a:tr h="370840">
                <a:tc>
                  <a:txBody>
                    <a:bodyPr/>
                    <a:lstStyle/>
                    <a:p>
                      <a:pPr algn="ctr"/>
                      <a:r>
                        <a:rPr lang="en-US" sz="2800" b="0" dirty="0"/>
                        <a:t>4</a:t>
                      </a:r>
                    </a:p>
                  </a:txBody>
                  <a:tcPr/>
                </a:tc>
                <a:tc>
                  <a:txBody>
                    <a:bodyPr/>
                    <a:lstStyle/>
                    <a:p>
                      <a:r>
                        <a:rPr kumimoji="0" lang="en-US" sz="2400" b="0" kern="1200" baseline="0" dirty="0">
                          <a:solidFill>
                            <a:schemeClr val="dk1"/>
                          </a:solidFill>
                          <a:latin typeface="+mn-lt"/>
                          <a:ea typeface="+mn-ea"/>
                          <a:cs typeface="+mn-cs"/>
                        </a:rPr>
                        <a:t>IS [NOT] NULL, LIKE, [NOT] IN</a:t>
                      </a:r>
                      <a:endParaRPr lang="en-US" sz="2400" b="0" dirty="0"/>
                    </a:p>
                  </a:txBody>
                  <a:tcPr/>
                </a:tc>
                <a:extLst>
                  <a:ext uri="{0D108BD9-81ED-4DB2-BD59-A6C34878D82A}">
                    <a16:rowId xmlns:a16="http://schemas.microsoft.com/office/drawing/2014/main" val="10004"/>
                  </a:ext>
                </a:extLst>
              </a:tr>
              <a:tr h="370840">
                <a:tc>
                  <a:txBody>
                    <a:bodyPr/>
                    <a:lstStyle/>
                    <a:p>
                      <a:pPr algn="ctr"/>
                      <a:r>
                        <a:rPr lang="en-US" sz="2800" b="0" dirty="0"/>
                        <a:t>5</a:t>
                      </a:r>
                    </a:p>
                  </a:txBody>
                  <a:tcPr/>
                </a:tc>
                <a:tc>
                  <a:txBody>
                    <a:bodyPr/>
                    <a:lstStyle/>
                    <a:p>
                      <a:r>
                        <a:rPr kumimoji="0" lang="en-US" sz="2400" b="0" kern="1200" baseline="0" dirty="0">
                          <a:solidFill>
                            <a:schemeClr val="dk1"/>
                          </a:solidFill>
                          <a:latin typeface="+mn-lt"/>
                          <a:ea typeface="+mn-ea"/>
                          <a:cs typeface="+mn-cs"/>
                        </a:rPr>
                        <a:t>[NOT] BETWEEN</a:t>
                      </a:r>
                      <a:endParaRPr lang="en-US" sz="2400" b="0" dirty="0"/>
                    </a:p>
                  </a:txBody>
                  <a:tcPr/>
                </a:tc>
                <a:extLst>
                  <a:ext uri="{0D108BD9-81ED-4DB2-BD59-A6C34878D82A}">
                    <a16:rowId xmlns:a16="http://schemas.microsoft.com/office/drawing/2014/main" val="10005"/>
                  </a:ext>
                </a:extLst>
              </a:tr>
              <a:tr h="370840">
                <a:tc>
                  <a:txBody>
                    <a:bodyPr/>
                    <a:lstStyle/>
                    <a:p>
                      <a:pPr algn="ctr"/>
                      <a:r>
                        <a:rPr lang="en-US" sz="2800" b="0" dirty="0"/>
                        <a:t>6</a:t>
                      </a:r>
                    </a:p>
                  </a:txBody>
                  <a:tcPr/>
                </a:tc>
                <a:tc>
                  <a:txBody>
                    <a:bodyPr/>
                    <a:lstStyle/>
                    <a:p>
                      <a:r>
                        <a:rPr kumimoji="0" lang="en-US" sz="2400" b="0" kern="1200" baseline="0" dirty="0">
                          <a:solidFill>
                            <a:schemeClr val="dk1"/>
                          </a:solidFill>
                          <a:latin typeface="+mn-lt"/>
                          <a:ea typeface="+mn-ea"/>
                          <a:cs typeface="+mn-cs"/>
                        </a:rPr>
                        <a:t>NOT logical condition</a:t>
                      </a:r>
                      <a:endParaRPr lang="en-US" sz="2400" b="0" dirty="0"/>
                    </a:p>
                  </a:txBody>
                  <a:tcPr/>
                </a:tc>
                <a:extLst>
                  <a:ext uri="{0D108BD9-81ED-4DB2-BD59-A6C34878D82A}">
                    <a16:rowId xmlns:a16="http://schemas.microsoft.com/office/drawing/2014/main" val="10006"/>
                  </a:ext>
                </a:extLst>
              </a:tr>
              <a:tr h="370840">
                <a:tc>
                  <a:txBody>
                    <a:bodyPr/>
                    <a:lstStyle/>
                    <a:p>
                      <a:pPr algn="ctr"/>
                      <a:r>
                        <a:rPr lang="en-US" sz="2800" b="0" dirty="0"/>
                        <a:t>7</a:t>
                      </a:r>
                    </a:p>
                  </a:txBody>
                  <a:tcPr/>
                </a:tc>
                <a:tc>
                  <a:txBody>
                    <a:bodyPr/>
                    <a:lstStyle/>
                    <a:p>
                      <a:r>
                        <a:rPr kumimoji="0" lang="en-US" sz="2400" b="0" kern="1200" baseline="0" dirty="0">
                          <a:solidFill>
                            <a:schemeClr val="dk1"/>
                          </a:solidFill>
                          <a:latin typeface="+mn-lt"/>
                          <a:ea typeface="+mn-ea"/>
                          <a:cs typeface="+mn-cs"/>
                        </a:rPr>
                        <a:t>AND logical condition</a:t>
                      </a:r>
                      <a:endParaRPr lang="en-US" sz="2400" b="0" dirty="0"/>
                    </a:p>
                  </a:txBody>
                  <a:tcPr/>
                </a:tc>
                <a:extLst>
                  <a:ext uri="{0D108BD9-81ED-4DB2-BD59-A6C34878D82A}">
                    <a16:rowId xmlns:a16="http://schemas.microsoft.com/office/drawing/2014/main" val="10007"/>
                  </a:ext>
                </a:extLst>
              </a:tr>
              <a:tr h="370840">
                <a:tc>
                  <a:txBody>
                    <a:bodyPr/>
                    <a:lstStyle/>
                    <a:p>
                      <a:pPr algn="ctr"/>
                      <a:r>
                        <a:rPr lang="en-US" sz="2800" b="0" dirty="0"/>
                        <a:t>8</a:t>
                      </a:r>
                    </a:p>
                  </a:txBody>
                  <a:tcPr/>
                </a:tc>
                <a:tc>
                  <a:txBody>
                    <a:bodyPr/>
                    <a:lstStyle/>
                    <a:p>
                      <a:r>
                        <a:rPr kumimoji="0" lang="en-US" sz="2400" b="0" kern="1200" baseline="0" dirty="0">
                          <a:solidFill>
                            <a:schemeClr val="dk1"/>
                          </a:solidFill>
                          <a:latin typeface="+mn-lt"/>
                          <a:ea typeface="+mn-ea"/>
                          <a:cs typeface="+mn-cs"/>
                        </a:rPr>
                        <a:t>OR logical condition</a:t>
                      </a:r>
                      <a:endParaRPr lang="en-US" sz="2400" b="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ORDER BY Clause</a:t>
            </a:r>
          </a:p>
        </p:txBody>
      </p:sp>
      <p:sp>
        <p:nvSpPr>
          <p:cNvPr id="3" name="Rectangle 2"/>
          <p:cNvSpPr/>
          <p:nvPr/>
        </p:nvSpPr>
        <p:spPr>
          <a:xfrm>
            <a:off x="457200" y="1066800"/>
            <a:ext cx="7924800" cy="5262979"/>
          </a:xfrm>
          <a:prstGeom prst="rect">
            <a:avLst/>
          </a:prstGeom>
        </p:spPr>
        <p:txBody>
          <a:bodyPr wrap="square">
            <a:spAutoFit/>
          </a:bodyPr>
          <a:lstStyle/>
          <a:p>
            <a:pPr algn="just">
              <a:buFont typeface="Arial" pitchFamily="34" charset="0"/>
              <a:buChar char="•"/>
            </a:pPr>
            <a:r>
              <a:rPr lang="en-US" sz="2800" dirty="0"/>
              <a:t>  Sort rows with the ORDER BY clause</a:t>
            </a:r>
          </a:p>
          <a:p>
            <a:pPr algn="just"/>
            <a:r>
              <a:rPr lang="en-US" sz="2800" dirty="0"/>
              <a:t>– ASC: ascending order, default</a:t>
            </a:r>
          </a:p>
          <a:p>
            <a:pPr algn="just"/>
            <a:r>
              <a:rPr lang="en-US" sz="2800" dirty="0"/>
              <a:t>– DESC: descending order</a:t>
            </a:r>
          </a:p>
          <a:p>
            <a:pPr algn="just"/>
            <a:endParaRPr lang="en-US" sz="2800" dirty="0"/>
          </a:p>
          <a:p>
            <a:pPr algn="just"/>
            <a:r>
              <a:rPr lang="en-US" sz="2800" dirty="0"/>
              <a:t>• The ORDER BY clause comes last in the Select  statement.</a:t>
            </a:r>
          </a:p>
          <a:p>
            <a:pPr algn="just"/>
            <a:endParaRPr lang="en-US" sz="2800" dirty="0"/>
          </a:p>
          <a:p>
            <a:pPr algn="just"/>
            <a:r>
              <a:rPr lang="en-US" sz="2800" b="1" dirty="0">
                <a:solidFill>
                  <a:schemeClr val="accent3">
                    <a:lumMod val="75000"/>
                  </a:schemeClr>
                </a:solidFill>
              </a:rPr>
              <a:t>SYNTAX -</a:t>
            </a:r>
          </a:p>
          <a:p>
            <a:pPr algn="just"/>
            <a:r>
              <a:rPr lang="en-US" sz="2800" dirty="0">
                <a:solidFill>
                  <a:srgbClr val="0070C0"/>
                </a:solidFill>
              </a:rPr>
              <a:t>SELECT </a:t>
            </a:r>
            <a:r>
              <a:rPr lang="en-US" sz="2800" i="1" dirty="0" err="1">
                <a:solidFill>
                  <a:srgbClr val="0070C0"/>
                </a:solidFill>
              </a:rPr>
              <a:t>expr</a:t>
            </a:r>
            <a:endParaRPr lang="en-US" sz="2800" i="1" dirty="0">
              <a:solidFill>
                <a:srgbClr val="0070C0"/>
              </a:solidFill>
            </a:endParaRPr>
          </a:p>
          <a:p>
            <a:pPr algn="just"/>
            <a:r>
              <a:rPr lang="en-US" sz="2800" dirty="0">
                <a:solidFill>
                  <a:srgbClr val="0070C0"/>
                </a:solidFill>
              </a:rPr>
              <a:t>FROM </a:t>
            </a:r>
            <a:r>
              <a:rPr lang="en-US" sz="2800" i="1" dirty="0">
                <a:solidFill>
                  <a:srgbClr val="0070C0"/>
                </a:solidFill>
              </a:rPr>
              <a:t>table</a:t>
            </a:r>
          </a:p>
          <a:p>
            <a:pPr algn="just"/>
            <a:r>
              <a:rPr lang="en-US" sz="2800" dirty="0">
                <a:solidFill>
                  <a:srgbClr val="0070C0"/>
                </a:solidFill>
              </a:rPr>
              <a:t>[WHERE </a:t>
            </a:r>
            <a:r>
              <a:rPr lang="en-US" sz="2800" i="1" dirty="0">
                <a:solidFill>
                  <a:srgbClr val="0070C0"/>
                </a:solidFill>
              </a:rPr>
              <a:t>condition(s)]</a:t>
            </a:r>
          </a:p>
          <a:p>
            <a:pPr algn="just"/>
            <a:r>
              <a:rPr lang="en-US" sz="2800" dirty="0">
                <a:solidFill>
                  <a:srgbClr val="0070C0"/>
                </a:solidFill>
              </a:rPr>
              <a:t>[ORDER BY {</a:t>
            </a:r>
            <a:r>
              <a:rPr lang="en-US" sz="2800" i="1" dirty="0">
                <a:solidFill>
                  <a:srgbClr val="0070C0"/>
                </a:solidFill>
              </a:rPr>
              <a:t>column, </a:t>
            </a:r>
            <a:r>
              <a:rPr lang="en-US" sz="2800" i="1" dirty="0" err="1">
                <a:solidFill>
                  <a:srgbClr val="0070C0"/>
                </a:solidFill>
              </a:rPr>
              <a:t>expr</a:t>
            </a:r>
            <a:r>
              <a:rPr lang="en-US" sz="2800" i="1" dirty="0">
                <a:solidFill>
                  <a:srgbClr val="0070C0"/>
                </a:solidFill>
              </a:rPr>
              <a:t>} [ASC|DESC]];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2438400"/>
            <a:ext cx="6046848" cy="707886"/>
          </a:xfrm>
          <a:prstGeom prst="rect">
            <a:avLst/>
          </a:prstGeom>
        </p:spPr>
        <p:txBody>
          <a:bodyPr wrap="none">
            <a:spAutoFit/>
          </a:bodyPr>
          <a:lstStyle/>
          <a:p>
            <a:r>
              <a:rPr lang="en-US" sz="4000" b="1" dirty="0">
                <a:solidFill>
                  <a:srgbClr val="002060"/>
                </a:solidFill>
              </a:rPr>
              <a:t>Single-Row Functions</a:t>
            </a:r>
            <a:endParaRPr lang="en-US" sz="4000" dirty="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67600" cy="1096962"/>
          </a:xfrm>
        </p:spPr>
        <p:txBody>
          <a:bodyPr>
            <a:noAutofit/>
          </a:bodyPr>
          <a:lstStyle/>
          <a:p>
            <a:pPr algn="ctr"/>
            <a:r>
              <a:rPr lang="en-US" sz="3600" b="1" dirty="0">
                <a:solidFill>
                  <a:srgbClr val="0070C0"/>
                </a:solidFill>
              </a:rPr>
              <a:t>Objectives</a:t>
            </a:r>
            <a:br>
              <a:rPr lang="en-US" sz="3600" dirty="0">
                <a:solidFill>
                  <a:srgbClr val="0070C0"/>
                </a:solidFill>
              </a:rPr>
            </a:br>
            <a:endParaRPr lang="en-US" sz="3600" dirty="0"/>
          </a:p>
        </p:txBody>
      </p:sp>
      <p:sp>
        <p:nvSpPr>
          <p:cNvPr id="3" name="Rectangle 2"/>
          <p:cNvSpPr/>
          <p:nvPr/>
        </p:nvSpPr>
        <p:spPr>
          <a:xfrm>
            <a:off x="457200" y="1676400"/>
            <a:ext cx="8001000" cy="4401205"/>
          </a:xfrm>
          <a:prstGeom prst="rect">
            <a:avLst/>
          </a:prstGeom>
        </p:spPr>
        <p:txBody>
          <a:bodyPr wrap="square">
            <a:spAutoFit/>
          </a:bodyPr>
          <a:lstStyle/>
          <a:p>
            <a:pPr algn="just"/>
            <a:r>
              <a:rPr lang="en-US" sz="2800" dirty="0"/>
              <a:t>After completing this lesson, you should be able to do the following:</a:t>
            </a:r>
          </a:p>
          <a:p>
            <a:pPr algn="just"/>
            <a:endParaRPr lang="en-US" sz="2800" dirty="0"/>
          </a:p>
          <a:p>
            <a:pPr algn="just"/>
            <a:r>
              <a:rPr lang="en-US" sz="2800" dirty="0"/>
              <a:t>• Describe various types of functions available</a:t>
            </a:r>
          </a:p>
          <a:p>
            <a:pPr algn="just"/>
            <a:r>
              <a:rPr lang="en-US" sz="2800" dirty="0"/>
              <a:t>in SQL</a:t>
            </a:r>
          </a:p>
          <a:p>
            <a:pPr algn="just"/>
            <a:endParaRPr lang="en-US" sz="2800" dirty="0"/>
          </a:p>
          <a:p>
            <a:pPr algn="just"/>
            <a:r>
              <a:rPr lang="en-US" sz="2800" dirty="0"/>
              <a:t>• Use character, number, and date functions in</a:t>
            </a:r>
          </a:p>
          <a:p>
            <a:pPr algn="just"/>
            <a:r>
              <a:rPr lang="en-US" sz="2800" dirty="0"/>
              <a:t>SELECT statements</a:t>
            </a:r>
          </a:p>
          <a:p>
            <a:pPr algn="just"/>
            <a:endParaRPr lang="en-US" sz="2800" dirty="0"/>
          </a:p>
          <a:p>
            <a:pPr algn="just"/>
            <a:r>
              <a:rPr lang="en-US" sz="2800" dirty="0"/>
              <a:t>• Describe the use of conversion functions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b="1" dirty="0">
                <a:solidFill>
                  <a:srgbClr val="002060"/>
                </a:solidFill>
              </a:rPr>
              <a:t>SQL Functions</a:t>
            </a:r>
            <a:endParaRPr lang="en-US" dirty="0">
              <a:solidFill>
                <a:srgbClr val="002060"/>
              </a:solidFill>
            </a:endParaRPr>
          </a:p>
        </p:txBody>
      </p:sp>
      <p:sp>
        <p:nvSpPr>
          <p:cNvPr id="3" name="Rectangle 2"/>
          <p:cNvSpPr/>
          <p:nvPr/>
        </p:nvSpPr>
        <p:spPr>
          <a:xfrm>
            <a:off x="762000" y="1164134"/>
            <a:ext cx="7315200" cy="4832092"/>
          </a:xfrm>
          <a:prstGeom prst="rect">
            <a:avLst/>
          </a:prstGeom>
        </p:spPr>
        <p:txBody>
          <a:bodyPr wrap="square">
            <a:spAutoFit/>
          </a:bodyPr>
          <a:lstStyle/>
          <a:p>
            <a:pPr algn="just"/>
            <a:r>
              <a:rPr lang="en-US" sz="2800" dirty="0"/>
              <a:t>Functions are a very powerful feature of SQL and can be used to do the following:</a:t>
            </a:r>
          </a:p>
          <a:p>
            <a:pPr algn="just"/>
            <a:endParaRPr lang="en-US" sz="2800" dirty="0"/>
          </a:p>
          <a:p>
            <a:pPr algn="just"/>
            <a:r>
              <a:rPr lang="en-US" sz="2800" dirty="0"/>
              <a:t>• Perform calculations on data</a:t>
            </a:r>
          </a:p>
          <a:p>
            <a:pPr algn="just"/>
            <a:r>
              <a:rPr lang="en-US" sz="2800" dirty="0"/>
              <a:t>• Modify individual data items</a:t>
            </a:r>
          </a:p>
          <a:p>
            <a:pPr algn="just"/>
            <a:r>
              <a:rPr lang="en-US" sz="2800" dirty="0"/>
              <a:t>• Manipulate output for groups of rows</a:t>
            </a:r>
          </a:p>
          <a:p>
            <a:pPr algn="just"/>
            <a:r>
              <a:rPr lang="en-US" sz="2800" dirty="0"/>
              <a:t>• Format dates and numbers for display</a:t>
            </a:r>
          </a:p>
          <a:p>
            <a:pPr algn="just"/>
            <a:r>
              <a:rPr lang="en-US" sz="2800" dirty="0"/>
              <a:t>• Convert column data types</a:t>
            </a:r>
          </a:p>
          <a:p>
            <a:pPr algn="just"/>
            <a:endParaRPr lang="en-US" sz="2800" dirty="0"/>
          </a:p>
          <a:p>
            <a:pPr algn="just"/>
            <a:r>
              <a:rPr lang="en-US" sz="2800" dirty="0"/>
              <a:t>SQL functions sometimes take arguments and always return a value.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48600" cy="685800"/>
          </a:xfrm>
        </p:spPr>
        <p:txBody>
          <a:bodyPr>
            <a:noAutofit/>
          </a:bodyPr>
          <a:lstStyle/>
          <a:p>
            <a:pPr algn="ctr"/>
            <a:r>
              <a:rPr lang="en-US" sz="3200" b="1" dirty="0">
                <a:solidFill>
                  <a:srgbClr val="002060"/>
                </a:solidFill>
              </a:rPr>
              <a:t>Two Types of </a:t>
            </a:r>
            <a:r>
              <a:rPr lang="en-US" sz="3200" dirty="0">
                <a:solidFill>
                  <a:srgbClr val="002060"/>
                </a:solidFill>
              </a:rPr>
              <a:t>SQL</a:t>
            </a:r>
            <a:r>
              <a:rPr lang="en-US" sz="3200" b="1" dirty="0">
                <a:solidFill>
                  <a:srgbClr val="002060"/>
                </a:solidFill>
              </a:rPr>
              <a:t> Functions</a:t>
            </a:r>
            <a:endParaRPr lang="en-US" sz="3200" dirty="0">
              <a:solidFill>
                <a:srgbClr val="002060"/>
              </a:solidFill>
            </a:endParaRPr>
          </a:p>
        </p:txBody>
      </p:sp>
      <p:sp>
        <p:nvSpPr>
          <p:cNvPr id="3" name="Rectangle 2"/>
          <p:cNvSpPr/>
          <p:nvPr/>
        </p:nvSpPr>
        <p:spPr>
          <a:xfrm>
            <a:off x="3276600" y="13716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Function</a:t>
            </a:r>
          </a:p>
        </p:txBody>
      </p:sp>
      <p:cxnSp>
        <p:nvCxnSpPr>
          <p:cNvPr id="5" name="Straight Connector 4"/>
          <p:cNvCxnSpPr/>
          <p:nvPr/>
        </p:nvCxnSpPr>
        <p:spPr>
          <a:xfrm rot="5400000">
            <a:off x="3582194" y="2362200"/>
            <a:ext cx="10660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8200" y="37338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Single Row  Function</a:t>
            </a:r>
          </a:p>
        </p:txBody>
      </p:sp>
      <p:sp>
        <p:nvSpPr>
          <p:cNvPr id="8" name="Rectangle 7"/>
          <p:cNvSpPr/>
          <p:nvPr/>
        </p:nvSpPr>
        <p:spPr>
          <a:xfrm>
            <a:off x="5257800" y="37338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Multiple Row Function</a:t>
            </a:r>
          </a:p>
        </p:txBody>
      </p:sp>
      <p:cxnSp>
        <p:nvCxnSpPr>
          <p:cNvPr id="10" name="Straight Connector 9"/>
          <p:cNvCxnSpPr/>
          <p:nvPr/>
        </p:nvCxnSpPr>
        <p:spPr>
          <a:xfrm>
            <a:off x="1752600" y="2971800"/>
            <a:ext cx="464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1371600" y="33528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020594" y="3352006"/>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r>
              <a:rPr lang="en-US" b="1" dirty="0">
                <a:solidFill>
                  <a:srgbClr val="002060"/>
                </a:solidFill>
              </a:rPr>
              <a:t>Application Programs using DBMS Services</a:t>
            </a:r>
          </a:p>
        </p:txBody>
      </p:sp>
      <p:grpSp>
        <p:nvGrpSpPr>
          <p:cNvPr id="3" name="Group 28"/>
          <p:cNvGrpSpPr>
            <a:grpSpLocks/>
          </p:cNvGrpSpPr>
          <p:nvPr/>
        </p:nvGrpSpPr>
        <p:grpSpPr bwMode="auto">
          <a:xfrm>
            <a:off x="990600" y="1295400"/>
            <a:ext cx="7086600" cy="5214937"/>
            <a:chOff x="630" y="863"/>
            <a:chExt cx="3966" cy="3045"/>
          </a:xfrm>
        </p:grpSpPr>
        <p:sp>
          <p:nvSpPr>
            <p:cNvPr id="4" name="Rectangle 3"/>
            <p:cNvSpPr>
              <a:spLocks noChangeArrowheads="1"/>
            </p:cNvSpPr>
            <p:nvPr/>
          </p:nvSpPr>
          <p:spPr bwMode="auto">
            <a:xfrm>
              <a:off x="630" y="863"/>
              <a:ext cx="1225" cy="376"/>
            </a:xfrm>
            <a:prstGeom prst="rect">
              <a:avLst/>
            </a:prstGeom>
            <a:noFill/>
            <a:ln w="12700">
              <a:solidFill>
                <a:schemeClr val="tx1"/>
              </a:solidFill>
              <a:miter lim="800000"/>
              <a:headEnd/>
              <a:tailEnd/>
            </a:ln>
          </p:spPr>
          <p:txBody>
            <a:bodyPr wrap="none" anchor="ctr"/>
            <a:lstStyle/>
            <a:p>
              <a:pPr algn="ctr">
                <a:lnSpc>
                  <a:spcPct val="80000"/>
                </a:lnSpc>
                <a:spcBef>
                  <a:spcPct val="0"/>
                </a:spcBef>
                <a:buClrTx/>
                <a:buFontTx/>
                <a:buNone/>
              </a:pPr>
              <a:r>
                <a:rPr lang="en-US" sz="2400" dirty="0"/>
                <a:t>Application 1</a:t>
              </a:r>
            </a:p>
          </p:txBody>
        </p:sp>
        <p:sp>
          <p:nvSpPr>
            <p:cNvPr id="5" name="Rectangle 4"/>
            <p:cNvSpPr>
              <a:spLocks noChangeArrowheads="1"/>
            </p:cNvSpPr>
            <p:nvPr/>
          </p:nvSpPr>
          <p:spPr bwMode="auto">
            <a:xfrm>
              <a:off x="2093" y="863"/>
              <a:ext cx="1138" cy="376"/>
            </a:xfrm>
            <a:prstGeom prst="rect">
              <a:avLst/>
            </a:prstGeom>
            <a:noFill/>
            <a:ln w="12700">
              <a:solidFill>
                <a:schemeClr val="tx1"/>
              </a:solidFill>
              <a:miter lim="800000"/>
              <a:headEnd/>
              <a:tailEnd/>
            </a:ln>
          </p:spPr>
          <p:txBody>
            <a:bodyPr wrap="none" anchor="ctr"/>
            <a:lstStyle/>
            <a:p>
              <a:pPr algn="ctr">
                <a:lnSpc>
                  <a:spcPct val="80000"/>
                </a:lnSpc>
                <a:spcBef>
                  <a:spcPct val="0"/>
                </a:spcBef>
                <a:buClrTx/>
                <a:buFontTx/>
                <a:buNone/>
              </a:pPr>
              <a:r>
                <a:rPr lang="en-US" sz="2400" dirty="0"/>
                <a:t>Application 2</a:t>
              </a:r>
            </a:p>
          </p:txBody>
        </p:sp>
        <p:sp>
          <p:nvSpPr>
            <p:cNvPr id="6" name="Rectangle 5"/>
            <p:cNvSpPr>
              <a:spLocks noChangeArrowheads="1"/>
            </p:cNvSpPr>
            <p:nvPr/>
          </p:nvSpPr>
          <p:spPr bwMode="auto">
            <a:xfrm>
              <a:off x="3389" y="863"/>
              <a:ext cx="1207" cy="376"/>
            </a:xfrm>
            <a:prstGeom prst="rect">
              <a:avLst/>
            </a:prstGeom>
            <a:noFill/>
            <a:ln w="12700">
              <a:solidFill>
                <a:schemeClr val="tx1"/>
              </a:solidFill>
              <a:miter lim="800000"/>
              <a:headEnd/>
              <a:tailEnd/>
            </a:ln>
          </p:spPr>
          <p:txBody>
            <a:bodyPr wrap="none" anchor="ctr"/>
            <a:lstStyle/>
            <a:p>
              <a:pPr algn="ctr">
                <a:lnSpc>
                  <a:spcPct val="80000"/>
                </a:lnSpc>
                <a:spcBef>
                  <a:spcPct val="0"/>
                </a:spcBef>
                <a:buClrTx/>
                <a:buFontTx/>
                <a:buNone/>
              </a:pPr>
              <a:r>
                <a:rPr lang="en-US" sz="2400" dirty="0"/>
                <a:t>Application 3</a:t>
              </a:r>
            </a:p>
          </p:txBody>
        </p:sp>
        <p:sp>
          <p:nvSpPr>
            <p:cNvPr id="7" name="Rectangle 6"/>
            <p:cNvSpPr>
              <a:spLocks noChangeArrowheads="1"/>
            </p:cNvSpPr>
            <p:nvPr/>
          </p:nvSpPr>
          <p:spPr bwMode="auto">
            <a:xfrm>
              <a:off x="1484" y="1631"/>
              <a:ext cx="2008" cy="616"/>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50000"/>
                </a:spcBef>
                <a:buClrTx/>
                <a:buFontTx/>
                <a:buNone/>
                <a:defRPr/>
              </a:pPr>
              <a:endParaRPr lang="en-US" sz="2000" dirty="0">
                <a:latin typeface="Verdana" pitchFamily="34" charset="0"/>
              </a:endParaRPr>
            </a:p>
          </p:txBody>
        </p:sp>
        <p:sp>
          <p:nvSpPr>
            <p:cNvPr id="8" name="Rectangle 7"/>
            <p:cNvSpPr>
              <a:spLocks noChangeArrowheads="1"/>
            </p:cNvSpPr>
            <p:nvPr/>
          </p:nvSpPr>
          <p:spPr bwMode="auto">
            <a:xfrm>
              <a:off x="1484" y="2591"/>
              <a:ext cx="2056" cy="280"/>
            </a:xfrm>
            <a:prstGeom prst="rect">
              <a:avLst/>
            </a:prstGeom>
            <a:noFill/>
            <a:ln w="12700">
              <a:solidFill>
                <a:schemeClr val="tx1"/>
              </a:solidFill>
              <a:miter lim="800000"/>
              <a:headEnd/>
              <a:tailEnd/>
            </a:ln>
          </p:spPr>
          <p:txBody>
            <a:bodyPr wrap="none" anchor="ctr"/>
            <a:lstStyle/>
            <a:p>
              <a:pPr algn="ctr">
                <a:lnSpc>
                  <a:spcPct val="80000"/>
                </a:lnSpc>
                <a:spcBef>
                  <a:spcPct val="50000"/>
                </a:spcBef>
                <a:buClrTx/>
                <a:buFontTx/>
                <a:buNone/>
              </a:pPr>
              <a:endParaRPr lang="en-US" sz="2000" dirty="0">
                <a:solidFill>
                  <a:schemeClr val="bg2"/>
                </a:solidFill>
                <a:latin typeface="Verdana" pitchFamily="34" charset="0"/>
              </a:endParaRPr>
            </a:p>
          </p:txBody>
        </p:sp>
        <p:grpSp>
          <p:nvGrpSpPr>
            <p:cNvPr id="9" name="Group 8"/>
            <p:cNvGrpSpPr>
              <a:grpSpLocks/>
            </p:cNvGrpSpPr>
            <p:nvPr/>
          </p:nvGrpSpPr>
          <p:grpSpPr bwMode="auto">
            <a:xfrm>
              <a:off x="1768" y="3455"/>
              <a:ext cx="720" cy="188"/>
              <a:chOff x="1824" y="3892"/>
              <a:chExt cx="720" cy="188"/>
            </a:xfrm>
          </p:grpSpPr>
          <p:sp>
            <p:nvSpPr>
              <p:cNvPr id="23" name="Oval 9"/>
              <p:cNvSpPr>
                <a:spLocks noChangeArrowheads="1"/>
              </p:cNvSpPr>
              <p:nvPr/>
            </p:nvSpPr>
            <p:spPr bwMode="auto">
              <a:xfrm>
                <a:off x="1828" y="3892"/>
                <a:ext cx="712" cy="88"/>
              </a:xfrm>
              <a:prstGeom prst="ellipse">
                <a:avLst/>
              </a:prstGeom>
              <a:no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sp>
            <p:nvSpPr>
              <p:cNvPr id="24" name="Line 10"/>
              <p:cNvSpPr>
                <a:spLocks noChangeShapeType="1"/>
              </p:cNvSpPr>
              <p:nvPr/>
            </p:nvSpPr>
            <p:spPr bwMode="auto">
              <a:xfrm>
                <a:off x="1824" y="3936"/>
                <a:ext cx="0" cy="144"/>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sp>
            <p:nvSpPr>
              <p:cNvPr id="25" name="Line 11"/>
              <p:cNvSpPr>
                <a:spLocks noChangeShapeType="1"/>
              </p:cNvSpPr>
              <p:nvPr/>
            </p:nvSpPr>
            <p:spPr bwMode="auto">
              <a:xfrm>
                <a:off x="2544" y="3936"/>
                <a:ext cx="0" cy="144"/>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grpSp>
        <p:grpSp>
          <p:nvGrpSpPr>
            <p:cNvPr id="10" name="Group 12"/>
            <p:cNvGrpSpPr>
              <a:grpSpLocks/>
            </p:cNvGrpSpPr>
            <p:nvPr/>
          </p:nvGrpSpPr>
          <p:grpSpPr bwMode="auto">
            <a:xfrm>
              <a:off x="2824" y="3455"/>
              <a:ext cx="720" cy="188"/>
              <a:chOff x="2880" y="3892"/>
              <a:chExt cx="720" cy="188"/>
            </a:xfrm>
          </p:grpSpPr>
          <p:sp>
            <p:nvSpPr>
              <p:cNvPr id="20" name="Oval 13"/>
              <p:cNvSpPr>
                <a:spLocks noChangeArrowheads="1"/>
              </p:cNvSpPr>
              <p:nvPr/>
            </p:nvSpPr>
            <p:spPr bwMode="auto">
              <a:xfrm>
                <a:off x="2884" y="3892"/>
                <a:ext cx="712" cy="88"/>
              </a:xfrm>
              <a:prstGeom prst="ellipse">
                <a:avLst/>
              </a:prstGeom>
              <a:noFill/>
              <a:ln w="12700">
                <a:solidFill>
                  <a:schemeClr val="tx1"/>
                </a:solidFill>
                <a:round/>
                <a:headEnd/>
                <a:tailEnd/>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sp>
            <p:nvSpPr>
              <p:cNvPr id="21" name="Line 14"/>
              <p:cNvSpPr>
                <a:spLocks noChangeShapeType="1"/>
              </p:cNvSpPr>
              <p:nvPr/>
            </p:nvSpPr>
            <p:spPr bwMode="auto">
              <a:xfrm>
                <a:off x="2880" y="3936"/>
                <a:ext cx="0" cy="144"/>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sp>
            <p:nvSpPr>
              <p:cNvPr id="22" name="Line 15"/>
              <p:cNvSpPr>
                <a:spLocks noChangeShapeType="1"/>
              </p:cNvSpPr>
              <p:nvPr/>
            </p:nvSpPr>
            <p:spPr bwMode="auto">
              <a:xfrm>
                <a:off x="3600" y="3936"/>
                <a:ext cx="0" cy="144"/>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dirty="0">
                  <a:latin typeface="Arial" pitchFamily="34" charset="0"/>
                </a:endParaRPr>
              </a:p>
            </p:txBody>
          </p:sp>
        </p:grpSp>
        <p:sp>
          <p:nvSpPr>
            <p:cNvPr id="11" name="Line 16"/>
            <p:cNvSpPr>
              <a:spLocks noChangeShapeType="1"/>
            </p:cNvSpPr>
            <p:nvPr/>
          </p:nvSpPr>
          <p:spPr bwMode="auto">
            <a:xfrm>
              <a:off x="1273" y="1243"/>
              <a:ext cx="816" cy="384"/>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2" name="Line 17"/>
            <p:cNvSpPr>
              <a:spLocks noChangeShapeType="1"/>
            </p:cNvSpPr>
            <p:nvPr/>
          </p:nvSpPr>
          <p:spPr bwMode="auto">
            <a:xfrm>
              <a:off x="2594" y="1243"/>
              <a:ext cx="0" cy="384"/>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3" name="Line 18"/>
            <p:cNvSpPr>
              <a:spLocks noChangeShapeType="1"/>
            </p:cNvSpPr>
            <p:nvPr/>
          </p:nvSpPr>
          <p:spPr bwMode="auto">
            <a:xfrm flipH="1">
              <a:off x="3241" y="1243"/>
              <a:ext cx="480" cy="384"/>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4" name="Line 19"/>
            <p:cNvSpPr>
              <a:spLocks noChangeShapeType="1"/>
            </p:cNvSpPr>
            <p:nvPr/>
          </p:nvSpPr>
          <p:spPr bwMode="auto">
            <a:xfrm flipH="1">
              <a:off x="2475" y="2251"/>
              <a:ext cx="13" cy="32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5" name="Line 20"/>
            <p:cNvSpPr>
              <a:spLocks noChangeShapeType="1"/>
            </p:cNvSpPr>
            <p:nvPr/>
          </p:nvSpPr>
          <p:spPr bwMode="auto">
            <a:xfrm flipH="1">
              <a:off x="2008" y="2875"/>
              <a:ext cx="192" cy="576"/>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6" name="Line 21"/>
            <p:cNvSpPr>
              <a:spLocks noChangeShapeType="1"/>
            </p:cNvSpPr>
            <p:nvPr/>
          </p:nvSpPr>
          <p:spPr bwMode="auto">
            <a:xfrm>
              <a:off x="2968" y="2875"/>
              <a:ext cx="240" cy="576"/>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 name="Rectangle 23"/>
            <p:cNvSpPr>
              <a:spLocks noChangeArrowheads="1"/>
            </p:cNvSpPr>
            <p:nvPr/>
          </p:nvSpPr>
          <p:spPr bwMode="auto">
            <a:xfrm>
              <a:off x="2190" y="1809"/>
              <a:ext cx="671" cy="288"/>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400" dirty="0"/>
                <a:t>DBMS</a:t>
              </a:r>
            </a:p>
          </p:txBody>
        </p:sp>
        <p:sp>
          <p:nvSpPr>
            <p:cNvPr id="18" name="Rectangle 24"/>
            <p:cNvSpPr>
              <a:spLocks noChangeArrowheads="1"/>
            </p:cNvSpPr>
            <p:nvPr/>
          </p:nvSpPr>
          <p:spPr bwMode="auto">
            <a:xfrm>
              <a:off x="2012" y="2861"/>
              <a:ext cx="1119" cy="288"/>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400" dirty="0"/>
                <a:t>File System</a:t>
              </a:r>
            </a:p>
          </p:txBody>
        </p:sp>
        <p:sp>
          <p:nvSpPr>
            <p:cNvPr id="19" name="Rectangle 25"/>
            <p:cNvSpPr>
              <a:spLocks noChangeArrowheads="1"/>
            </p:cNvSpPr>
            <p:nvPr/>
          </p:nvSpPr>
          <p:spPr bwMode="auto">
            <a:xfrm>
              <a:off x="926" y="3620"/>
              <a:ext cx="789" cy="288"/>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400" dirty="0"/>
                <a:t>Storage</a:t>
              </a:r>
            </a:p>
          </p:txBody>
        </p:sp>
      </p:grpSp>
      <p:sp>
        <p:nvSpPr>
          <p:cNvPr id="26" name="Rectangle 22"/>
          <p:cNvSpPr>
            <a:spLocks noChangeArrowheads="1"/>
          </p:cNvSpPr>
          <p:nvPr/>
        </p:nvSpPr>
        <p:spPr bwMode="auto">
          <a:xfrm>
            <a:off x="7086600" y="2514600"/>
            <a:ext cx="1677987" cy="822325"/>
          </a:xfrm>
          <a:prstGeom prst="rect">
            <a:avLst/>
          </a:prstGeom>
          <a:noFill/>
          <a:ln w="9525">
            <a:noFill/>
            <a:miter lim="800000"/>
            <a:headEnd/>
            <a:tailEnd/>
          </a:ln>
        </p:spPr>
        <p:txBody>
          <a:bodyPr wrap="none" lIns="92075" tIns="46038" rIns="92075" bIns="46038">
            <a:spAutoFit/>
          </a:bodyPr>
          <a:lstStyle/>
          <a:p>
            <a:pPr>
              <a:spcBef>
                <a:spcPct val="0"/>
              </a:spcBef>
              <a:buClrTx/>
              <a:buFontTx/>
              <a:buNone/>
            </a:pPr>
            <a:r>
              <a:rPr lang="en-US" sz="2400" dirty="0"/>
              <a:t>Application</a:t>
            </a:r>
          </a:p>
          <a:p>
            <a:pPr>
              <a:spcBef>
                <a:spcPct val="0"/>
              </a:spcBef>
              <a:buClrTx/>
              <a:buFontTx/>
              <a:buNone/>
            </a:pPr>
            <a:r>
              <a:rPr lang="en-US" sz="2400" dirty="0"/>
              <a:t>Programs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Single-Row Functions</a:t>
            </a:r>
            <a:endParaRPr lang="en-US" dirty="0">
              <a:solidFill>
                <a:srgbClr val="002060"/>
              </a:solidFill>
            </a:endParaRPr>
          </a:p>
        </p:txBody>
      </p:sp>
      <p:sp>
        <p:nvSpPr>
          <p:cNvPr id="3" name="Rectangle 2"/>
          <p:cNvSpPr/>
          <p:nvPr/>
        </p:nvSpPr>
        <p:spPr>
          <a:xfrm>
            <a:off x="609600" y="1066800"/>
            <a:ext cx="7848600" cy="5262979"/>
          </a:xfrm>
          <a:prstGeom prst="rect">
            <a:avLst/>
          </a:prstGeom>
        </p:spPr>
        <p:txBody>
          <a:bodyPr wrap="square">
            <a:spAutoFit/>
          </a:bodyPr>
          <a:lstStyle/>
          <a:p>
            <a:r>
              <a:rPr lang="en-US" sz="2800" dirty="0"/>
              <a:t>Single row functions:</a:t>
            </a:r>
          </a:p>
          <a:p>
            <a:r>
              <a:rPr lang="en-US" sz="2800" dirty="0"/>
              <a:t>• Manipulate data items</a:t>
            </a:r>
          </a:p>
          <a:p>
            <a:r>
              <a:rPr lang="en-US" sz="2800" dirty="0"/>
              <a:t>• Accept arguments and return one value</a:t>
            </a:r>
          </a:p>
          <a:p>
            <a:r>
              <a:rPr lang="en-US" sz="2800" dirty="0"/>
              <a:t>• Act on each row returned</a:t>
            </a:r>
          </a:p>
          <a:p>
            <a:r>
              <a:rPr lang="en-US" sz="2800" dirty="0"/>
              <a:t>• Return one result per row</a:t>
            </a:r>
          </a:p>
          <a:p>
            <a:r>
              <a:rPr lang="en-US" sz="2800" dirty="0"/>
              <a:t>• May modify the data type</a:t>
            </a:r>
          </a:p>
          <a:p>
            <a:r>
              <a:rPr lang="en-US" sz="2800" dirty="0"/>
              <a:t>• Can be nested</a:t>
            </a:r>
          </a:p>
          <a:p>
            <a:r>
              <a:rPr lang="en-US" sz="2800" dirty="0"/>
              <a:t>• Accept arguments which can be a column or an expression</a:t>
            </a:r>
          </a:p>
          <a:p>
            <a:r>
              <a:rPr lang="en-US" sz="2800" dirty="0"/>
              <a:t>  </a:t>
            </a:r>
          </a:p>
          <a:p>
            <a:r>
              <a:rPr lang="en-US" sz="2800" dirty="0">
                <a:solidFill>
                  <a:srgbClr val="C00000"/>
                </a:solidFill>
              </a:rPr>
              <a:t>SYNTAX –</a:t>
            </a:r>
          </a:p>
          <a:p>
            <a:r>
              <a:rPr lang="en-US" sz="2800" dirty="0">
                <a:solidFill>
                  <a:srgbClr val="C00000"/>
                </a:solidFill>
              </a:rPr>
              <a:t>  </a:t>
            </a:r>
            <a:r>
              <a:rPr lang="en-US" sz="2800" b="1" i="1" dirty="0">
                <a:solidFill>
                  <a:srgbClr val="0070C0"/>
                </a:solidFill>
              </a:rPr>
              <a:t>function_name [(arg1, arg2,...)]</a:t>
            </a:r>
            <a:endParaRPr lang="en-US" sz="2800" dirty="0">
              <a:solidFill>
                <a:srgbClr val="0070C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b="1" dirty="0">
                <a:solidFill>
                  <a:srgbClr val="002060"/>
                </a:solidFill>
              </a:rPr>
              <a:t>Single-Row</a:t>
            </a:r>
            <a:r>
              <a:rPr lang="en-US" b="1" dirty="0"/>
              <a:t> </a:t>
            </a:r>
            <a:r>
              <a:rPr lang="en-US" b="1" dirty="0">
                <a:solidFill>
                  <a:srgbClr val="002060"/>
                </a:solidFill>
              </a:rPr>
              <a:t>Functions</a:t>
            </a:r>
            <a:endParaRPr lang="en-US" dirty="0">
              <a:solidFill>
                <a:srgbClr val="002060"/>
              </a:solidFill>
            </a:endParaRPr>
          </a:p>
        </p:txBody>
      </p:sp>
      <p:sp>
        <p:nvSpPr>
          <p:cNvPr id="3" name="Rectangle 2"/>
          <p:cNvSpPr/>
          <p:nvPr/>
        </p:nvSpPr>
        <p:spPr>
          <a:xfrm>
            <a:off x="381000" y="990600"/>
            <a:ext cx="8077200" cy="5139869"/>
          </a:xfrm>
          <a:prstGeom prst="rect">
            <a:avLst/>
          </a:prstGeom>
        </p:spPr>
        <p:txBody>
          <a:bodyPr wrap="square">
            <a:spAutoFit/>
          </a:bodyPr>
          <a:lstStyle/>
          <a:p>
            <a:pPr algn="just">
              <a:buFont typeface="Arial" pitchFamily="34" charset="0"/>
              <a:buChar char="•"/>
            </a:pPr>
            <a:r>
              <a:rPr lang="en-US" sz="2800" dirty="0"/>
              <a:t> Character functions :</a:t>
            </a:r>
          </a:p>
          <a:p>
            <a:pPr algn="just"/>
            <a:r>
              <a:rPr lang="en-US" sz="2800" dirty="0"/>
              <a:t>  </a:t>
            </a:r>
            <a:r>
              <a:rPr lang="en-US" sz="2400" dirty="0"/>
              <a:t>Accept character input and can return both character and number values.</a:t>
            </a:r>
          </a:p>
          <a:p>
            <a:pPr algn="just"/>
            <a:endParaRPr lang="en-US" sz="2800" dirty="0"/>
          </a:p>
          <a:p>
            <a:pPr algn="just"/>
            <a:r>
              <a:rPr lang="en-US" sz="2800" dirty="0"/>
              <a:t>• Number functions :</a:t>
            </a:r>
          </a:p>
          <a:p>
            <a:pPr algn="just"/>
            <a:r>
              <a:rPr lang="en-US" sz="2400" dirty="0"/>
              <a:t>   Accept numeric input and return numeric values.</a:t>
            </a:r>
          </a:p>
          <a:p>
            <a:pPr algn="just"/>
            <a:endParaRPr lang="en-US" sz="2800" dirty="0"/>
          </a:p>
          <a:p>
            <a:pPr algn="just"/>
            <a:r>
              <a:rPr lang="en-US" sz="2800" dirty="0"/>
              <a:t>• Date functions :</a:t>
            </a:r>
          </a:p>
          <a:p>
            <a:pPr algn="just"/>
            <a:r>
              <a:rPr lang="en-US" sz="2800" dirty="0"/>
              <a:t>     </a:t>
            </a:r>
            <a:r>
              <a:rPr lang="en-US" sz="2400" dirty="0"/>
              <a:t>Operate on values of the DATE data type (All date functions return a value of Date data type except the MONTHS_BETWEEN function, which returns a number.)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715962"/>
          </a:xfrm>
        </p:spPr>
        <p:txBody>
          <a:bodyPr/>
          <a:lstStyle/>
          <a:p>
            <a:pPr algn="ctr"/>
            <a:r>
              <a:rPr lang="en-US" b="1" dirty="0">
                <a:solidFill>
                  <a:srgbClr val="002060"/>
                </a:solidFill>
              </a:rPr>
              <a:t>Single-Row</a:t>
            </a:r>
            <a:r>
              <a:rPr lang="en-US" b="1" dirty="0"/>
              <a:t> </a:t>
            </a:r>
            <a:r>
              <a:rPr lang="en-US" b="1" dirty="0">
                <a:solidFill>
                  <a:srgbClr val="002060"/>
                </a:solidFill>
              </a:rPr>
              <a:t>Functions Contd…</a:t>
            </a:r>
            <a:endParaRPr lang="en-US" dirty="0"/>
          </a:p>
        </p:txBody>
      </p:sp>
      <p:sp>
        <p:nvSpPr>
          <p:cNvPr id="3" name="Rectangle 2"/>
          <p:cNvSpPr/>
          <p:nvPr/>
        </p:nvSpPr>
        <p:spPr>
          <a:xfrm>
            <a:off x="533400" y="1600200"/>
            <a:ext cx="8001000" cy="2923877"/>
          </a:xfrm>
          <a:prstGeom prst="rect">
            <a:avLst/>
          </a:prstGeom>
        </p:spPr>
        <p:txBody>
          <a:bodyPr wrap="square">
            <a:spAutoFit/>
          </a:bodyPr>
          <a:lstStyle/>
          <a:p>
            <a:pPr algn="just">
              <a:buFont typeface="Arial" pitchFamily="34" charset="0"/>
              <a:buChar char="•"/>
            </a:pPr>
            <a:r>
              <a:rPr lang="en-US" sz="2800" dirty="0"/>
              <a:t> Date functions : </a:t>
            </a:r>
          </a:p>
          <a:p>
            <a:pPr algn="just"/>
            <a:r>
              <a:rPr lang="en-US" sz="2800" dirty="0"/>
              <a:t>    </a:t>
            </a:r>
            <a:r>
              <a:rPr lang="en-US" sz="2400" dirty="0"/>
              <a:t>Operate on values of the DATE data type (All date functions return a value of DATE data type except the MONTHS_BETWEEN function, which returns a number.)</a:t>
            </a:r>
          </a:p>
          <a:p>
            <a:pPr algn="just">
              <a:buFont typeface="Arial" pitchFamily="34" charset="0"/>
              <a:buChar char="•"/>
            </a:pPr>
            <a:r>
              <a:rPr lang="en-US" sz="2800" dirty="0"/>
              <a:t> Conversion functions :</a:t>
            </a:r>
          </a:p>
          <a:p>
            <a:pPr algn="just"/>
            <a:r>
              <a:rPr lang="en-US" sz="2800" dirty="0"/>
              <a:t>    </a:t>
            </a:r>
            <a:r>
              <a:rPr lang="en-US" sz="2400" dirty="0"/>
              <a:t>Convert a value from one data type to another General functions: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14400"/>
          </a:xfrm>
        </p:spPr>
        <p:txBody>
          <a:bodyPr>
            <a:normAutofit fontScale="90000"/>
          </a:bodyPr>
          <a:lstStyle/>
          <a:p>
            <a:pPr algn="ctr"/>
            <a:br>
              <a:rPr lang="en-US" b="1" dirty="0">
                <a:solidFill>
                  <a:srgbClr val="002060"/>
                </a:solidFill>
              </a:rPr>
            </a:br>
            <a:r>
              <a:rPr lang="en-US" b="1" dirty="0">
                <a:solidFill>
                  <a:srgbClr val="002060"/>
                </a:solidFill>
              </a:rPr>
              <a:t>Number Functions</a:t>
            </a:r>
            <a:br>
              <a:rPr lang="en-US" b="1" dirty="0">
                <a:solidFill>
                  <a:srgbClr val="002060"/>
                </a:solidFill>
              </a:rPr>
            </a:br>
            <a:endParaRPr lang="en-US" dirty="0">
              <a:solidFill>
                <a:srgbClr val="002060"/>
              </a:solidFill>
            </a:endParaRPr>
          </a:p>
        </p:txBody>
      </p:sp>
      <p:sp>
        <p:nvSpPr>
          <p:cNvPr id="3" name="Rectangle 2"/>
          <p:cNvSpPr/>
          <p:nvPr/>
        </p:nvSpPr>
        <p:spPr>
          <a:xfrm>
            <a:off x="381000" y="838200"/>
            <a:ext cx="8153400" cy="5262979"/>
          </a:xfrm>
          <a:prstGeom prst="rect">
            <a:avLst/>
          </a:prstGeom>
        </p:spPr>
        <p:txBody>
          <a:bodyPr wrap="square">
            <a:spAutoFit/>
          </a:bodyPr>
          <a:lstStyle/>
          <a:p>
            <a:pPr algn="just"/>
            <a:r>
              <a:rPr lang="en-US" sz="2800" dirty="0"/>
              <a:t>    Number functions accept numeric input and return numeric values. This section describes some of the number functions.</a:t>
            </a:r>
          </a:p>
          <a:p>
            <a:endParaRPr lang="en-US" sz="2800" dirty="0"/>
          </a:p>
          <a:p>
            <a:pPr algn="just"/>
            <a:r>
              <a:rPr lang="en-US" sz="2800" dirty="0"/>
              <a:t>• ROUND: Rounds value to specified decimal.</a:t>
            </a:r>
          </a:p>
          <a:p>
            <a:pPr algn="just"/>
            <a:r>
              <a:rPr lang="en-US" sz="2800" dirty="0"/>
              <a:t>     </a:t>
            </a:r>
            <a:r>
              <a:rPr lang="en-US" sz="2800" dirty="0">
                <a:solidFill>
                  <a:srgbClr val="0070C0"/>
                </a:solidFill>
              </a:rPr>
              <a:t>e.g. ROUND(45.926, 2)   </a:t>
            </a:r>
            <a:r>
              <a:rPr lang="en-US" sz="2800" dirty="0">
                <a:solidFill>
                  <a:srgbClr val="0070C0"/>
                </a:solidFill>
                <a:sym typeface="Wingdings" pitchFamily="2" charset="2"/>
              </a:rPr>
              <a:t></a:t>
            </a:r>
            <a:r>
              <a:rPr lang="en-US" sz="2800" dirty="0">
                <a:solidFill>
                  <a:srgbClr val="0070C0"/>
                </a:solidFill>
              </a:rPr>
              <a:t> 45.93</a:t>
            </a:r>
          </a:p>
          <a:p>
            <a:pPr algn="just"/>
            <a:endParaRPr lang="en-US" sz="2800" dirty="0"/>
          </a:p>
          <a:p>
            <a:pPr algn="just"/>
            <a:r>
              <a:rPr lang="en-US" sz="2800" dirty="0"/>
              <a:t>•TRUNC: Truncates value to specified decimal.</a:t>
            </a:r>
          </a:p>
          <a:p>
            <a:pPr algn="just"/>
            <a:r>
              <a:rPr lang="en-US" sz="2800" dirty="0">
                <a:solidFill>
                  <a:srgbClr val="0070C0"/>
                </a:solidFill>
              </a:rPr>
              <a:t>     e.g. TRUNC(45.926, 2)   </a:t>
            </a:r>
            <a:r>
              <a:rPr lang="en-US" sz="2800" dirty="0">
                <a:solidFill>
                  <a:srgbClr val="0070C0"/>
                </a:solidFill>
                <a:sym typeface="Wingdings" pitchFamily="2" charset="2"/>
              </a:rPr>
              <a:t> </a:t>
            </a:r>
            <a:r>
              <a:rPr lang="en-US" sz="2800" dirty="0">
                <a:solidFill>
                  <a:srgbClr val="0070C0"/>
                </a:solidFill>
              </a:rPr>
              <a:t>45.92</a:t>
            </a:r>
          </a:p>
          <a:p>
            <a:pPr algn="just"/>
            <a:endParaRPr lang="en-US" sz="2800" dirty="0"/>
          </a:p>
          <a:p>
            <a:pPr algn="just"/>
            <a:r>
              <a:rPr lang="en-US" sz="2800" dirty="0"/>
              <a:t>• MOD: Returns remainder of division.</a:t>
            </a:r>
          </a:p>
          <a:p>
            <a:pPr algn="just"/>
            <a:r>
              <a:rPr lang="en-US" sz="2800" dirty="0">
                <a:solidFill>
                  <a:srgbClr val="0070C0"/>
                </a:solidFill>
              </a:rPr>
              <a:t>     e.g. MOD(1600, 300)      </a:t>
            </a:r>
            <a:r>
              <a:rPr lang="en-US" sz="2800" dirty="0">
                <a:solidFill>
                  <a:srgbClr val="0070C0"/>
                </a:solidFill>
                <a:sym typeface="Wingdings" pitchFamily="2" charset="2"/>
              </a:rPr>
              <a:t> </a:t>
            </a:r>
            <a:r>
              <a:rPr lang="en-US" sz="2800" dirty="0">
                <a:solidFill>
                  <a:srgbClr val="0070C0"/>
                </a:solidFill>
              </a:rPr>
              <a:t>100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The CASE Expression</a:t>
            </a:r>
            <a:endParaRPr lang="en-US" dirty="0">
              <a:solidFill>
                <a:srgbClr val="002060"/>
              </a:solidFill>
            </a:endParaRPr>
          </a:p>
        </p:txBody>
      </p:sp>
      <p:sp>
        <p:nvSpPr>
          <p:cNvPr id="3" name="Rectangle 2"/>
          <p:cNvSpPr/>
          <p:nvPr/>
        </p:nvSpPr>
        <p:spPr>
          <a:xfrm>
            <a:off x="762000" y="914400"/>
            <a:ext cx="7086600" cy="5693866"/>
          </a:xfrm>
          <a:prstGeom prst="rect">
            <a:avLst/>
          </a:prstGeom>
        </p:spPr>
        <p:txBody>
          <a:bodyPr wrap="square">
            <a:spAutoFit/>
          </a:bodyPr>
          <a:lstStyle/>
          <a:p>
            <a:pPr algn="just"/>
            <a:r>
              <a:rPr lang="en-US" sz="2800" dirty="0"/>
              <a:t>Facilitates conditional inquiries by doing the work of an IF-THEN-ELSE statement:</a:t>
            </a:r>
          </a:p>
          <a:p>
            <a:pPr algn="just"/>
            <a:endParaRPr lang="en-US" sz="2800" dirty="0"/>
          </a:p>
          <a:p>
            <a:pPr algn="just"/>
            <a:r>
              <a:rPr lang="en-US" sz="2800" b="1" dirty="0">
                <a:solidFill>
                  <a:srgbClr val="C00000"/>
                </a:solidFill>
              </a:rPr>
              <a:t>SYNTAX –</a:t>
            </a:r>
          </a:p>
          <a:p>
            <a:r>
              <a:rPr lang="en-US" sz="2800" dirty="0">
                <a:solidFill>
                  <a:srgbClr val="0070C0"/>
                </a:solidFill>
              </a:rPr>
              <a:t>CASE </a:t>
            </a:r>
            <a:r>
              <a:rPr lang="en-US" sz="2800" i="1" dirty="0" err="1">
                <a:solidFill>
                  <a:srgbClr val="0070C0"/>
                </a:solidFill>
              </a:rPr>
              <a:t>expr</a:t>
            </a:r>
            <a:r>
              <a:rPr lang="en-US" sz="2800" i="1" dirty="0">
                <a:solidFill>
                  <a:srgbClr val="0070C0"/>
                </a:solidFill>
              </a:rPr>
              <a:t> WHEN comparison_expr1 THEN return_expr1</a:t>
            </a:r>
          </a:p>
          <a:p>
            <a:r>
              <a:rPr lang="en-US" sz="2800" dirty="0">
                <a:solidFill>
                  <a:srgbClr val="0070C0"/>
                </a:solidFill>
              </a:rPr>
              <a:t>[WHEN </a:t>
            </a:r>
            <a:r>
              <a:rPr lang="en-US" sz="2800" i="1" dirty="0">
                <a:solidFill>
                  <a:srgbClr val="0070C0"/>
                </a:solidFill>
              </a:rPr>
              <a:t>comparison_expr2 THEN return_expr2</a:t>
            </a:r>
          </a:p>
          <a:p>
            <a:r>
              <a:rPr lang="en-US" sz="2800" dirty="0">
                <a:solidFill>
                  <a:srgbClr val="0070C0"/>
                </a:solidFill>
              </a:rPr>
              <a:t>WHEN </a:t>
            </a:r>
            <a:r>
              <a:rPr lang="en-US" sz="2800" i="1" dirty="0" err="1">
                <a:solidFill>
                  <a:srgbClr val="0070C0"/>
                </a:solidFill>
              </a:rPr>
              <a:t>comparison_exprn</a:t>
            </a:r>
            <a:r>
              <a:rPr lang="en-US" sz="2800" i="1" dirty="0">
                <a:solidFill>
                  <a:srgbClr val="0070C0"/>
                </a:solidFill>
              </a:rPr>
              <a:t> THEN </a:t>
            </a:r>
            <a:r>
              <a:rPr lang="en-US" sz="2800" i="1" dirty="0" err="1">
                <a:solidFill>
                  <a:srgbClr val="0070C0"/>
                </a:solidFill>
              </a:rPr>
              <a:t>return_exprn</a:t>
            </a:r>
            <a:endParaRPr lang="en-US" sz="2800" i="1" dirty="0">
              <a:solidFill>
                <a:srgbClr val="0070C0"/>
              </a:solidFill>
            </a:endParaRPr>
          </a:p>
          <a:p>
            <a:r>
              <a:rPr lang="en-US" sz="2800" dirty="0">
                <a:solidFill>
                  <a:srgbClr val="0070C0"/>
                </a:solidFill>
              </a:rPr>
              <a:t>ELSE </a:t>
            </a:r>
            <a:r>
              <a:rPr lang="en-US" sz="2800" i="1" dirty="0" err="1">
                <a:solidFill>
                  <a:srgbClr val="0070C0"/>
                </a:solidFill>
              </a:rPr>
              <a:t>else_expr</a:t>
            </a:r>
            <a:r>
              <a:rPr lang="en-US" sz="2800" i="1" dirty="0">
                <a:solidFill>
                  <a:srgbClr val="0070C0"/>
                </a:solidFill>
              </a:rPr>
              <a:t>]</a:t>
            </a:r>
          </a:p>
          <a:p>
            <a:r>
              <a:rPr lang="en-US" sz="2800" dirty="0">
                <a:solidFill>
                  <a:srgbClr val="0070C0"/>
                </a:solidFill>
              </a:rPr>
              <a:t>END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743200"/>
            <a:ext cx="8016938" cy="707886"/>
          </a:xfrm>
          <a:prstGeom prst="rect">
            <a:avLst/>
          </a:prstGeom>
        </p:spPr>
        <p:txBody>
          <a:bodyPr wrap="none">
            <a:spAutoFit/>
          </a:bodyPr>
          <a:lstStyle/>
          <a:p>
            <a:r>
              <a:rPr lang="en-US" sz="4000" b="1" dirty="0">
                <a:solidFill>
                  <a:srgbClr val="002060"/>
                </a:solidFill>
              </a:rPr>
              <a:t>Displaying Data from Multiple Tables</a:t>
            </a:r>
            <a:endParaRPr lang="en-US" sz="4000" dirty="0">
              <a:solidFill>
                <a:srgbClr val="00206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US" sz="4000" dirty="0"/>
              <a:t>Objectives</a:t>
            </a:r>
            <a:br>
              <a:rPr lang="en-US" dirty="0"/>
            </a:br>
            <a:endParaRPr lang="en-US" dirty="0"/>
          </a:p>
        </p:txBody>
      </p:sp>
      <p:sp>
        <p:nvSpPr>
          <p:cNvPr id="3" name="Rectangle 2"/>
          <p:cNvSpPr/>
          <p:nvPr/>
        </p:nvSpPr>
        <p:spPr>
          <a:xfrm>
            <a:off x="609600" y="1524000"/>
            <a:ext cx="7848600" cy="4832092"/>
          </a:xfrm>
          <a:prstGeom prst="rect">
            <a:avLst/>
          </a:prstGeom>
        </p:spPr>
        <p:txBody>
          <a:bodyPr wrap="square">
            <a:spAutoFit/>
          </a:bodyPr>
          <a:lstStyle/>
          <a:p>
            <a:pPr algn="just"/>
            <a:r>
              <a:rPr lang="en-US" sz="2800" dirty="0"/>
              <a:t>After completing this lesson, you should be able to do the following:</a:t>
            </a:r>
          </a:p>
          <a:p>
            <a:pPr algn="just"/>
            <a:endParaRPr lang="en-US" sz="2800" dirty="0"/>
          </a:p>
          <a:p>
            <a:pPr algn="just"/>
            <a:r>
              <a:rPr lang="en-US" sz="2800" dirty="0"/>
              <a:t>• Write SELECT statements to access data from more than one table using equality and</a:t>
            </a:r>
          </a:p>
          <a:p>
            <a:pPr algn="just"/>
            <a:r>
              <a:rPr lang="en-US" sz="2800" dirty="0"/>
              <a:t>Non equality joins</a:t>
            </a:r>
          </a:p>
          <a:p>
            <a:pPr algn="just"/>
            <a:endParaRPr lang="en-US" sz="2800" dirty="0"/>
          </a:p>
          <a:p>
            <a:pPr algn="just"/>
            <a:r>
              <a:rPr lang="en-US" sz="2800" dirty="0"/>
              <a:t>• View data that generally does not meet a join</a:t>
            </a:r>
          </a:p>
          <a:p>
            <a:pPr algn="just"/>
            <a:r>
              <a:rPr lang="en-US" sz="2800" dirty="0"/>
              <a:t>condition by using outer joins</a:t>
            </a:r>
          </a:p>
          <a:p>
            <a:pPr algn="just"/>
            <a:endParaRPr lang="en-US" sz="2800" dirty="0"/>
          </a:p>
          <a:p>
            <a:pPr algn="just"/>
            <a:r>
              <a:rPr lang="en-US" sz="2800" dirty="0"/>
              <a:t>• Join a table to itself by using a self join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05000"/>
            <a:ext cx="7467600" cy="1554162"/>
          </a:xfrm>
        </p:spPr>
        <p:txBody>
          <a:bodyPr>
            <a:noAutofit/>
          </a:bodyPr>
          <a:lstStyle/>
          <a:p>
            <a:pPr algn="r"/>
            <a:r>
              <a:rPr lang="en-US" sz="4000" b="1" dirty="0">
                <a:solidFill>
                  <a:srgbClr val="002060"/>
                </a:solidFill>
              </a:rPr>
              <a:t>Creating and Managing Tables</a:t>
            </a:r>
            <a:endParaRPr lang="en-US" sz="4000"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7924800" cy="4401205"/>
          </a:xfrm>
          <a:prstGeom prst="rect">
            <a:avLst/>
          </a:prstGeom>
        </p:spPr>
        <p:txBody>
          <a:bodyPr wrap="square">
            <a:spAutoFit/>
          </a:bodyPr>
          <a:lstStyle/>
          <a:p>
            <a:r>
              <a:rPr lang="en-US" sz="2800" dirty="0"/>
              <a:t>After completing this lesson, you should be able to</a:t>
            </a:r>
          </a:p>
          <a:p>
            <a:r>
              <a:rPr lang="en-US" sz="2800" dirty="0"/>
              <a:t>do the following:</a:t>
            </a:r>
          </a:p>
          <a:p>
            <a:r>
              <a:rPr lang="en-US" sz="2800" dirty="0"/>
              <a:t>• Describe the main database objects</a:t>
            </a:r>
          </a:p>
          <a:p>
            <a:r>
              <a:rPr lang="en-US" sz="2800" dirty="0"/>
              <a:t>• Create tables</a:t>
            </a:r>
          </a:p>
          <a:p>
            <a:r>
              <a:rPr lang="en-US" sz="2800" dirty="0"/>
              <a:t>• Describe the data types that can be used when</a:t>
            </a:r>
          </a:p>
          <a:p>
            <a:r>
              <a:rPr lang="en-US" sz="2800" dirty="0"/>
              <a:t>specifying column definition</a:t>
            </a:r>
          </a:p>
          <a:p>
            <a:r>
              <a:rPr lang="en-US" sz="2800" dirty="0"/>
              <a:t>• Alter table definitions</a:t>
            </a:r>
          </a:p>
          <a:p>
            <a:r>
              <a:rPr lang="en-US" sz="2800" dirty="0"/>
              <a:t>• Drop, rename, and truncate tables</a:t>
            </a:r>
          </a:p>
        </p:txBody>
      </p:sp>
      <p:sp>
        <p:nvSpPr>
          <p:cNvPr id="3" name="Rectangle 2"/>
          <p:cNvSpPr/>
          <p:nvPr/>
        </p:nvSpPr>
        <p:spPr>
          <a:xfrm>
            <a:off x="2971800" y="381000"/>
            <a:ext cx="2977097" cy="707886"/>
          </a:xfrm>
          <a:prstGeom prst="rect">
            <a:avLst/>
          </a:prstGeom>
        </p:spPr>
        <p:txBody>
          <a:bodyPr wrap="none">
            <a:spAutoFit/>
          </a:bodyPr>
          <a:lstStyle/>
          <a:p>
            <a:pPr algn="r"/>
            <a:r>
              <a:rPr lang="en-US" sz="4000" b="1" dirty="0">
                <a:solidFill>
                  <a:srgbClr val="0070C0"/>
                </a:solidFill>
              </a:rPr>
              <a:t>Objectives</a:t>
            </a:r>
            <a:endParaRPr lang="en-US" sz="4000" dirty="0">
              <a:solidFill>
                <a:srgbClr val="0070C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800" b="1" dirty="0">
                <a:solidFill>
                  <a:srgbClr val="002060"/>
                </a:solidFill>
              </a:rPr>
              <a:t>Database Objects</a:t>
            </a:r>
            <a:endParaRPr lang="en-US" sz="2800" dirty="0">
              <a:solidFill>
                <a:srgbClr val="002060"/>
              </a:solidFill>
            </a:endParaRPr>
          </a:p>
        </p:txBody>
      </p:sp>
      <p:graphicFrame>
        <p:nvGraphicFramePr>
          <p:cNvPr id="3" name="Table 2"/>
          <p:cNvGraphicFramePr>
            <a:graphicFrameLocks noGrp="1"/>
          </p:cNvGraphicFramePr>
          <p:nvPr/>
        </p:nvGraphicFramePr>
        <p:xfrm>
          <a:off x="457200" y="1447800"/>
          <a:ext cx="7620001" cy="3840480"/>
        </p:xfrm>
        <a:graphic>
          <a:graphicData uri="http://schemas.openxmlformats.org/drawingml/2006/table">
            <a:tbl>
              <a:tblPr firstRow="1" bandRow="1">
                <a:tableStyleId>{D7AC3CCA-C797-4891-BE02-D94E43425B78}</a:tableStyleId>
              </a:tblPr>
              <a:tblGrid>
                <a:gridCol w="2332654">
                  <a:extLst>
                    <a:ext uri="{9D8B030D-6E8A-4147-A177-3AD203B41FA5}">
                      <a16:colId xmlns:a16="http://schemas.microsoft.com/office/drawing/2014/main" val="20000"/>
                    </a:ext>
                  </a:extLst>
                </a:gridCol>
                <a:gridCol w="5287347">
                  <a:extLst>
                    <a:ext uri="{9D8B030D-6E8A-4147-A177-3AD203B41FA5}">
                      <a16:colId xmlns:a16="http://schemas.microsoft.com/office/drawing/2014/main" val="20001"/>
                    </a:ext>
                  </a:extLst>
                </a:gridCol>
              </a:tblGrid>
              <a:tr h="370840">
                <a:tc>
                  <a:txBody>
                    <a:bodyPr/>
                    <a:lstStyle/>
                    <a:p>
                      <a:pPr algn="ctr"/>
                      <a:r>
                        <a:rPr lang="en-US" sz="2400" dirty="0"/>
                        <a:t>OBJECT</a:t>
                      </a:r>
                    </a:p>
                  </a:txBody>
                  <a:tcPr/>
                </a:tc>
                <a:tc>
                  <a:txBody>
                    <a:bodyPr/>
                    <a:lstStyle/>
                    <a:p>
                      <a:pPr algn="ctr"/>
                      <a:r>
                        <a:rPr lang="en-US" sz="2400" dirty="0"/>
                        <a:t>DESCRIPTIONS</a:t>
                      </a:r>
                    </a:p>
                  </a:txBody>
                  <a:tcPr/>
                </a:tc>
                <a:extLst>
                  <a:ext uri="{0D108BD9-81ED-4DB2-BD59-A6C34878D82A}">
                    <a16:rowId xmlns:a16="http://schemas.microsoft.com/office/drawing/2014/main" val="10000"/>
                  </a:ext>
                </a:extLst>
              </a:tr>
              <a:tr h="370840">
                <a:tc>
                  <a:txBody>
                    <a:bodyPr/>
                    <a:lstStyle/>
                    <a:p>
                      <a:pPr algn="ctr"/>
                      <a:r>
                        <a:rPr lang="en-US" sz="2400" dirty="0"/>
                        <a:t>TABLE</a:t>
                      </a:r>
                    </a:p>
                  </a:txBody>
                  <a:tcPr/>
                </a:tc>
                <a:tc>
                  <a:txBody>
                    <a:bodyPr/>
                    <a:lstStyle/>
                    <a:p>
                      <a:r>
                        <a:rPr kumimoji="0" lang="en-US" sz="2400" b="1" kern="1200" baseline="0" dirty="0">
                          <a:solidFill>
                            <a:schemeClr val="dk1"/>
                          </a:solidFill>
                          <a:latin typeface="+mn-lt"/>
                          <a:ea typeface="+mn-ea"/>
                          <a:cs typeface="+mn-cs"/>
                        </a:rPr>
                        <a:t>Basic unit of storage; composed of rows and columns</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VIEW</a:t>
                      </a:r>
                    </a:p>
                  </a:txBody>
                  <a:tcPr/>
                </a:tc>
                <a:tc>
                  <a:txBody>
                    <a:bodyPr/>
                    <a:lstStyle/>
                    <a:p>
                      <a:r>
                        <a:rPr kumimoji="0" lang="en-US" sz="2400" b="1" kern="1200" baseline="0" dirty="0">
                          <a:solidFill>
                            <a:schemeClr val="dk1"/>
                          </a:solidFill>
                          <a:latin typeface="+mn-lt"/>
                          <a:ea typeface="+mn-ea"/>
                          <a:cs typeface="+mn-cs"/>
                        </a:rPr>
                        <a:t>Logically represents subsets of data from one or more tables</a:t>
                      </a: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a:t>SEQUENCE</a:t>
                      </a:r>
                    </a:p>
                  </a:txBody>
                  <a:tcPr/>
                </a:tc>
                <a:tc>
                  <a:txBody>
                    <a:bodyPr/>
                    <a:lstStyle/>
                    <a:p>
                      <a:r>
                        <a:rPr kumimoji="0" lang="en-US" sz="2400" b="1" kern="1200" baseline="0" dirty="0">
                          <a:solidFill>
                            <a:schemeClr val="dk1"/>
                          </a:solidFill>
                          <a:latin typeface="+mn-lt"/>
                          <a:ea typeface="+mn-ea"/>
                          <a:cs typeface="+mn-cs"/>
                        </a:rPr>
                        <a:t>Numeric value generator</a:t>
                      </a:r>
                      <a:endParaRPr lang="en-US" sz="2400" dirty="0"/>
                    </a:p>
                  </a:txBody>
                  <a:tcPr/>
                </a:tc>
                <a:extLst>
                  <a:ext uri="{0D108BD9-81ED-4DB2-BD59-A6C34878D82A}">
                    <a16:rowId xmlns:a16="http://schemas.microsoft.com/office/drawing/2014/main" val="10003"/>
                  </a:ext>
                </a:extLst>
              </a:tr>
              <a:tr h="548640">
                <a:tc>
                  <a:txBody>
                    <a:bodyPr/>
                    <a:lstStyle/>
                    <a:p>
                      <a:pPr algn="ctr"/>
                      <a:r>
                        <a:rPr lang="en-US" sz="2400" dirty="0"/>
                        <a:t>INDEX</a:t>
                      </a:r>
                    </a:p>
                  </a:txBody>
                  <a:tcPr/>
                </a:tc>
                <a:tc>
                  <a:txBody>
                    <a:bodyPr/>
                    <a:lstStyle/>
                    <a:p>
                      <a:r>
                        <a:rPr kumimoji="0" lang="en-US" sz="2400" b="1" kern="1200" baseline="0" dirty="0">
                          <a:solidFill>
                            <a:schemeClr val="dk1"/>
                          </a:solidFill>
                          <a:latin typeface="+mn-lt"/>
                          <a:ea typeface="+mn-ea"/>
                          <a:cs typeface="+mn-cs"/>
                        </a:rPr>
                        <a:t>Improves the performance of some queries</a:t>
                      </a:r>
                      <a:endParaRPr lang="en-US" sz="2400" dirty="0"/>
                    </a:p>
                  </a:txBody>
                  <a:tcPr/>
                </a:tc>
                <a:extLst>
                  <a:ext uri="{0D108BD9-81ED-4DB2-BD59-A6C34878D82A}">
                    <a16:rowId xmlns:a16="http://schemas.microsoft.com/office/drawing/2014/main" val="10004"/>
                  </a:ext>
                </a:extLst>
              </a:tr>
              <a:tr h="370840">
                <a:tc>
                  <a:txBody>
                    <a:bodyPr/>
                    <a:lstStyle/>
                    <a:p>
                      <a:pPr algn="ctr"/>
                      <a:r>
                        <a:rPr kumimoji="0" lang="en-US" sz="1800" b="0" kern="1200" baseline="0" dirty="0">
                          <a:solidFill>
                            <a:schemeClr val="dk1"/>
                          </a:solidFill>
                          <a:latin typeface="+mn-lt"/>
                          <a:ea typeface="+mn-ea"/>
                          <a:cs typeface="+mn-cs"/>
                        </a:rPr>
                        <a:t> </a:t>
                      </a:r>
                      <a:r>
                        <a:rPr kumimoji="0" lang="en-US" sz="2400" b="0" kern="1200" baseline="0" dirty="0">
                          <a:solidFill>
                            <a:schemeClr val="dk1"/>
                          </a:solidFill>
                          <a:latin typeface="+mn-lt"/>
                          <a:ea typeface="+mn-ea"/>
                          <a:cs typeface="+mn-cs"/>
                        </a:rPr>
                        <a:t>SYNONYM</a:t>
                      </a:r>
                      <a:endParaRPr lang="en-US" sz="2400" b="0" dirty="0"/>
                    </a:p>
                  </a:txBody>
                  <a:tcPr/>
                </a:tc>
                <a:tc>
                  <a:txBody>
                    <a:bodyPr/>
                    <a:lstStyle/>
                    <a:p>
                      <a:r>
                        <a:rPr kumimoji="0" lang="en-US" sz="2400" b="1" kern="1200" baseline="0" dirty="0">
                          <a:solidFill>
                            <a:schemeClr val="dk1"/>
                          </a:solidFill>
                          <a:latin typeface="+mn-lt"/>
                          <a:ea typeface="+mn-ea"/>
                          <a:cs typeface="+mn-cs"/>
                        </a:rPr>
                        <a:t>Gives alternative names to objects</a:t>
                      </a:r>
                      <a:endParaRPr lang="en-US" sz="24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solidFill>
                  <a:srgbClr val="002060"/>
                </a:solidFill>
              </a:rPr>
              <a:t>Data Models</a:t>
            </a:r>
          </a:p>
        </p:txBody>
      </p:sp>
      <p:sp>
        <p:nvSpPr>
          <p:cNvPr id="3" name="Rectangle 2"/>
          <p:cNvSpPr/>
          <p:nvPr/>
        </p:nvSpPr>
        <p:spPr>
          <a:xfrm>
            <a:off x="381000" y="1066800"/>
            <a:ext cx="8305800" cy="2009781"/>
          </a:xfrm>
          <a:prstGeom prst="rect">
            <a:avLst/>
          </a:prstGeom>
        </p:spPr>
        <p:txBody>
          <a:bodyPr wrap="square">
            <a:spAutoFit/>
          </a:bodyPr>
          <a:lstStyle/>
          <a:p>
            <a:pPr>
              <a:lnSpc>
                <a:spcPct val="80000"/>
              </a:lnSpc>
              <a:spcBef>
                <a:spcPct val="45000"/>
              </a:spcBef>
            </a:pPr>
            <a:r>
              <a:rPr lang="en-US" sz="2800" b="1" dirty="0"/>
              <a:t>Data model</a:t>
            </a:r>
            <a:r>
              <a:rPr lang="en-US" sz="2800" dirty="0"/>
              <a:t> is a model that describes in an abstract way how data is represented in a business organization, an information system or a database management system. </a:t>
            </a:r>
          </a:p>
          <a:p>
            <a:pPr>
              <a:lnSpc>
                <a:spcPct val="80000"/>
              </a:lnSpc>
              <a:spcBef>
                <a:spcPct val="45000"/>
              </a:spcBef>
            </a:pPr>
            <a:r>
              <a:rPr lang="en-US" sz="2800" dirty="0"/>
              <a:t>Following are the different data models available</a:t>
            </a:r>
          </a:p>
        </p:txBody>
      </p:sp>
      <p:graphicFrame>
        <p:nvGraphicFramePr>
          <p:cNvPr id="5" name="Group 46"/>
          <p:cNvGraphicFramePr>
            <a:graphicFrameLocks/>
          </p:cNvGraphicFramePr>
          <p:nvPr/>
        </p:nvGraphicFramePr>
        <p:xfrm>
          <a:off x="381000" y="3352800"/>
          <a:ext cx="8061325" cy="2693989"/>
        </p:xfrm>
        <a:graphic>
          <a:graphicData uri="http://schemas.openxmlformats.org/drawingml/2006/table">
            <a:tbl>
              <a:tblPr/>
              <a:tblGrid>
                <a:gridCol w="2341562">
                  <a:extLst>
                    <a:ext uri="{9D8B030D-6E8A-4147-A177-3AD203B41FA5}">
                      <a16:colId xmlns:a16="http://schemas.microsoft.com/office/drawing/2014/main" val="20000"/>
                    </a:ext>
                  </a:extLst>
                </a:gridCol>
                <a:gridCol w="5719763">
                  <a:extLst>
                    <a:ext uri="{9D8B030D-6E8A-4147-A177-3AD203B41FA5}">
                      <a16:colId xmlns:a16="http://schemas.microsoft.com/office/drawing/2014/main" val="20001"/>
                    </a:ext>
                  </a:extLst>
                </a:gridCol>
              </a:tblGrid>
              <a:tr h="5064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lumMod val="75000"/>
                            </a:schemeClr>
                          </a:solidFill>
                          <a:effectLst/>
                          <a:latin typeface="+mj-lt"/>
                        </a:rPr>
                        <a:t>Type of Data Model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lumMod val="75000"/>
                            </a:schemeClr>
                          </a:solidFill>
                          <a:effectLst/>
                          <a:latin typeface="+mj-lt"/>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90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Hierarchical Model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Well suited for data which are related hierarchically.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1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Network Model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Database model conceived as flexible way of representing objects and their relationships.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58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Relational Model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rgbClr val="000000"/>
                          </a:solidFill>
                          <a:effectLst/>
                          <a:latin typeface="+mj-lt"/>
                        </a:rPr>
                        <a:t>Data is represented in the form of two-dimensional tables.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800" b="1" dirty="0">
                <a:solidFill>
                  <a:srgbClr val="002060"/>
                </a:solidFill>
              </a:rPr>
              <a:t>Create table statement</a:t>
            </a:r>
          </a:p>
        </p:txBody>
      </p:sp>
      <p:sp>
        <p:nvSpPr>
          <p:cNvPr id="4" name="Rectangle 3"/>
          <p:cNvSpPr/>
          <p:nvPr/>
        </p:nvSpPr>
        <p:spPr>
          <a:xfrm>
            <a:off x="685800" y="1219200"/>
            <a:ext cx="8077200" cy="5262979"/>
          </a:xfrm>
          <a:prstGeom prst="rect">
            <a:avLst/>
          </a:prstGeom>
        </p:spPr>
        <p:txBody>
          <a:bodyPr wrap="square">
            <a:spAutoFit/>
          </a:bodyPr>
          <a:lstStyle/>
          <a:p>
            <a:r>
              <a:rPr lang="en-US" sz="2800" dirty="0"/>
              <a:t>Create tables to store data by executing the SQL CREATE TABLE statement. This statement is one of the data definition language (DDL) statements.</a:t>
            </a:r>
            <a:endParaRPr lang="en-US" sz="2800" b="1" u="sng" dirty="0">
              <a:solidFill>
                <a:schemeClr val="accent3">
                  <a:lumMod val="75000"/>
                </a:schemeClr>
              </a:solidFill>
            </a:endParaRPr>
          </a:p>
          <a:p>
            <a:r>
              <a:rPr lang="en-US" sz="2800" b="1" u="sng" dirty="0">
                <a:solidFill>
                  <a:schemeClr val="accent3">
                    <a:lumMod val="75000"/>
                  </a:schemeClr>
                </a:solidFill>
              </a:rPr>
              <a:t>SYNTAX : </a:t>
            </a:r>
          </a:p>
          <a:p>
            <a:endParaRPr lang="en-US" sz="2800" dirty="0"/>
          </a:p>
          <a:p>
            <a:r>
              <a:rPr lang="en-US" sz="2800" dirty="0">
                <a:solidFill>
                  <a:srgbClr val="0070C0"/>
                </a:solidFill>
              </a:rPr>
              <a:t>CREATE TABLE [</a:t>
            </a:r>
            <a:r>
              <a:rPr lang="en-US" sz="2800" i="1" dirty="0">
                <a:solidFill>
                  <a:srgbClr val="0070C0"/>
                </a:solidFill>
              </a:rPr>
              <a:t>schema.]table</a:t>
            </a:r>
          </a:p>
          <a:p>
            <a:r>
              <a:rPr lang="en-US" sz="2800" dirty="0">
                <a:solidFill>
                  <a:srgbClr val="0070C0"/>
                </a:solidFill>
              </a:rPr>
              <a:t>(</a:t>
            </a:r>
            <a:r>
              <a:rPr lang="en-US" sz="2800" i="1" dirty="0">
                <a:solidFill>
                  <a:srgbClr val="0070C0"/>
                </a:solidFill>
              </a:rPr>
              <a:t>column </a:t>
            </a:r>
            <a:r>
              <a:rPr lang="en-US" sz="2800" i="1" dirty="0" err="1">
                <a:solidFill>
                  <a:srgbClr val="0070C0"/>
                </a:solidFill>
              </a:rPr>
              <a:t>datatype</a:t>
            </a:r>
            <a:r>
              <a:rPr lang="en-US" sz="2800" i="1" dirty="0">
                <a:solidFill>
                  <a:srgbClr val="0070C0"/>
                </a:solidFill>
              </a:rPr>
              <a:t> [DEFAULT expr][, ...]);</a:t>
            </a:r>
          </a:p>
          <a:p>
            <a:endParaRPr lang="en-US" sz="2800" i="1" dirty="0"/>
          </a:p>
          <a:p>
            <a:r>
              <a:rPr lang="en-US" sz="2800" dirty="0"/>
              <a:t>These statements have an immediate effect on the database, and they also record information in the data dictionary.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2060"/>
                </a:solidFill>
              </a:rPr>
              <a:t>Referencing Another User’s Tables</a:t>
            </a:r>
          </a:p>
        </p:txBody>
      </p:sp>
      <p:sp>
        <p:nvSpPr>
          <p:cNvPr id="3" name="Rectangle 2"/>
          <p:cNvSpPr/>
          <p:nvPr/>
        </p:nvSpPr>
        <p:spPr>
          <a:xfrm>
            <a:off x="457200" y="1600200"/>
            <a:ext cx="7543800" cy="3539430"/>
          </a:xfrm>
          <a:prstGeom prst="rect">
            <a:avLst/>
          </a:prstGeom>
        </p:spPr>
        <p:txBody>
          <a:bodyPr wrap="square">
            <a:spAutoFit/>
          </a:bodyPr>
          <a:lstStyle/>
          <a:p>
            <a:pPr>
              <a:buFont typeface="Arial" pitchFamily="34" charset="0"/>
              <a:buChar char="•"/>
            </a:pPr>
            <a:r>
              <a:rPr lang="en-US" sz="2800" dirty="0"/>
              <a:t> A schema is a collection of objects. Schema objects are the logical structures that directly refer to the data in a database. </a:t>
            </a:r>
          </a:p>
          <a:p>
            <a:endParaRPr lang="en-US" sz="2800" dirty="0"/>
          </a:p>
          <a:p>
            <a:pPr>
              <a:buFont typeface="Arial" pitchFamily="34" charset="0"/>
              <a:buChar char="•"/>
            </a:pPr>
            <a:r>
              <a:rPr lang="en-US" sz="2800" dirty="0"/>
              <a:t> Schema objects include tables, views, synonyms, sequences, stored procedures, indexes, clusters, and database links.</a:t>
            </a:r>
          </a:p>
          <a:p>
            <a:endParaRPr 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533400"/>
          </a:xfrm>
        </p:spPr>
        <p:txBody>
          <a:bodyPr>
            <a:normAutofit fontScale="90000"/>
          </a:bodyPr>
          <a:lstStyle/>
          <a:p>
            <a:r>
              <a:rPr lang="en-US" b="1" dirty="0">
                <a:solidFill>
                  <a:srgbClr val="002060"/>
                </a:solidFill>
              </a:rPr>
              <a:t>Example for creating table</a:t>
            </a:r>
          </a:p>
        </p:txBody>
      </p:sp>
      <p:sp>
        <p:nvSpPr>
          <p:cNvPr id="3" name="Rectangle 2"/>
          <p:cNvSpPr/>
          <p:nvPr/>
        </p:nvSpPr>
        <p:spPr>
          <a:xfrm>
            <a:off x="457200" y="914400"/>
            <a:ext cx="8229600" cy="5693866"/>
          </a:xfrm>
          <a:prstGeom prst="rect">
            <a:avLst/>
          </a:prstGeom>
        </p:spPr>
        <p:txBody>
          <a:bodyPr wrap="square">
            <a:spAutoFit/>
          </a:bodyPr>
          <a:lstStyle/>
          <a:p>
            <a:r>
              <a:rPr lang="en-US" sz="2800" dirty="0"/>
              <a:t>Create table dept</a:t>
            </a:r>
          </a:p>
          <a:p>
            <a:r>
              <a:rPr lang="en-US" sz="2800" dirty="0"/>
              <a:t>(</a:t>
            </a:r>
          </a:p>
          <a:p>
            <a:r>
              <a:rPr lang="en-US" sz="2800" dirty="0" err="1"/>
              <a:t>deptno</a:t>
            </a:r>
            <a:r>
              <a:rPr lang="en-US" sz="2800" dirty="0"/>
              <a:t> NUMBER(2),</a:t>
            </a:r>
          </a:p>
          <a:p>
            <a:r>
              <a:rPr lang="en-US" sz="2800" dirty="0"/>
              <a:t>dname VARCHAR2(14),</a:t>
            </a:r>
          </a:p>
          <a:p>
            <a:r>
              <a:rPr lang="en-US" sz="2800" dirty="0"/>
              <a:t>loc VARCHAR2(13)</a:t>
            </a:r>
          </a:p>
          <a:p>
            <a:r>
              <a:rPr lang="en-US" sz="2800" dirty="0"/>
              <a:t>);</a:t>
            </a:r>
          </a:p>
          <a:p>
            <a:r>
              <a:rPr lang="en-US" sz="2800" dirty="0"/>
              <a:t>Table created.</a:t>
            </a:r>
          </a:p>
          <a:p>
            <a:endParaRPr lang="en-US" sz="2800" dirty="0"/>
          </a:p>
          <a:p>
            <a:r>
              <a:rPr lang="en-US" sz="2800" dirty="0"/>
              <a:t>To check  table Description make use of </a:t>
            </a:r>
            <a:r>
              <a:rPr lang="en-US" sz="2800" b="1" dirty="0">
                <a:solidFill>
                  <a:srgbClr val="0070C0"/>
                </a:solidFill>
              </a:rPr>
              <a:t>desc </a:t>
            </a:r>
            <a:r>
              <a:rPr lang="en-US" sz="2800" dirty="0"/>
              <a:t>command which gives you entire table description like column name ,datatype,width etc….</a:t>
            </a:r>
          </a:p>
          <a:p>
            <a:r>
              <a:rPr lang="en-US" sz="2800" dirty="0"/>
              <a:t> e.g.   </a:t>
            </a:r>
            <a:r>
              <a:rPr lang="en-US" sz="2800" b="1" dirty="0">
                <a:solidFill>
                  <a:srgbClr val="0070C0"/>
                </a:solidFill>
              </a:rPr>
              <a:t>desc dept   </a:t>
            </a:r>
            <a:r>
              <a:rPr lang="en-US" sz="2800" dirty="0"/>
              <a:t>//desc followed by table name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563562"/>
          </a:xfrm>
        </p:spPr>
        <p:txBody>
          <a:bodyPr/>
          <a:lstStyle/>
          <a:p>
            <a:pPr algn="ctr"/>
            <a:r>
              <a:rPr lang="en-US" b="1" dirty="0">
                <a:solidFill>
                  <a:srgbClr val="002060"/>
                </a:solidFill>
              </a:rPr>
              <a:t>Data tape</a:t>
            </a:r>
          </a:p>
        </p:txBody>
      </p:sp>
      <p:graphicFrame>
        <p:nvGraphicFramePr>
          <p:cNvPr id="4" name="Table 3"/>
          <p:cNvGraphicFramePr>
            <a:graphicFrameLocks noGrp="1"/>
          </p:cNvGraphicFramePr>
          <p:nvPr/>
        </p:nvGraphicFramePr>
        <p:xfrm>
          <a:off x="381000" y="685800"/>
          <a:ext cx="8077200" cy="5395885"/>
        </p:xfrm>
        <a:graphic>
          <a:graphicData uri="http://schemas.openxmlformats.org/drawingml/2006/table">
            <a:tbl>
              <a:tblPr firstRow="1" bandRow="1">
                <a:tableStyleId>{5C22544A-7EE6-4342-B048-85BDC9FD1C3A}</a:tableStyleId>
              </a:tblPr>
              <a:tblGrid>
                <a:gridCol w="2979938">
                  <a:extLst>
                    <a:ext uri="{9D8B030D-6E8A-4147-A177-3AD203B41FA5}">
                      <a16:colId xmlns:a16="http://schemas.microsoft.com/office/drawing/2014/main" val="20000"/>
                    </a:ext>
                  </a:extLst>
                </a:gridCol>
                <a:gridCol w="5097262">
                  <a:extLst>
                    <a:ext uri="{9D8B030D-6E8A-4147-A177-3AD203B41FA5}">
                      <a16:colId xmlns:a16="http://schemas.microsoft.com/office/drawing/2014/main" val="20001"/>
                    </a:ext>
                  </a:extLst>
                </a:gridCol>
              </a:tblGrid>
              <a:tr h="388147">
                <a:tc>
                  <a:txBody>
                    <a:bodyPr/>
                    <a:lstStyle/>
                    <a:p>
                      <a:pPr algn="ctr"/>
                      <a:r>
                        <a:rPr lang="en-US" dirty="0">
                          <a:solidFill>
                            <a:schemeClr val="tx1"/>
                          </a:solidFill>
                        </a:rPr>
                        <a:t>DATA TYPE</a:t>
                      </a:r>
                    </a:p>
                  </a:txBody>
                  <a:tcPr/>
                </a:tc>
                <a:tc>
                  <a:txBody>
                    <a:bodyPr/>
                    <a:lstStyle/>
                    <a:p>
                      <a:pPr algn="ctr"/>
                      <a:r>
                        <a:rPr lang="en-US" dirty="0">
                          <a:solidFill>
                            <a:schemeClr val="tx1"/>
                          </a:solidFill>
                        </a:rPr>
                        <a:t>DESCRIPTION</a:t>
                      </a:r>
                    </a:p>
                  </a:txBody>
                  <a:tcPr/>
                </a:tc>
                <a:extLst>
                  <a:ext uri="{0D108BD9-81ED-4DB2-BD59-A6C34878D82A}">
                    <a16:rowId xmlns:a16="http://schemas.microsoft.com/office/drawing/2014/main" val="10000"/>
                  </a:ext>
                </a:extLst>
              </a:tr>
              <a:tr h="419963">
                <a:tc>
                  <a:txBody>
                    <a:bodyPr/>
                    <a:lstStyle/>
                    <a:p>
                      <a:pPr algn="l"/>
                      <a:r>
                        <a:rPr kumimoji="0" lang="en-US" sz="1800" b="1" kern="1200" baseline="0" dirty="0">
                          <a:solidFill>
                            <a:schemeClr val="dk1"/>
                          </a:solidFill>
                          <a:latin typeface="+mn-lt"/>
                          <a:ea typeface="+mn-ea"/>
                          <a:cs typeface="+mn-cs"/>
                        </a:rPr>
                        <a:t>VARCHAR2(</a:t>
                      </a:r>
                      <a:r>
                        <a:rPr kumimoji="0" lang="en-US" sz="1800" b="1" i="1" kern="1200" baseline="0" dirty="0">
                          <a:solidFill>
                            <a:schemeClr val="dk1"/>
                          </a:solidFill>
                          <a:latin typeface="+mn-lt"/>
                          <a:ea typeface="+mn-ea"/>
                          <a:cs typeface="+mn-cs"/>
                        </a:rPr>
                        <a:t>size)</a:t>
                      </a:r>
                      <a:endParaRPr lang="en-US" sz="1800" b="1" dirty="0"/>
                    </a:p>
                  </a:txBody>
                  <a:tcPr/>
                </a:tc>
                <a:tc>
                  <a:txBody>
                    <a:bodyPr/>
                    <a:lstStyle/>
                    <a:p>
                      <a:r>
                        <a:rPr kumimoji="0" lang="en-US" sz="1800" b="1" kern="1200" baseline="0" dirty="0">
                          <a:solidFill>
                            <a:schemeClr val="dk1"/>
                          </a:solidFill>
                          <a:latin typeface="+mn-lt"/>
                          <a:ea typeface="+mn-ea"/>
                          <a:cs typeface="+mn-cs"/>
                        </a:rPr>
                        <a:t>Variable-length character data</a:t>
                      </a:r>
                      <a:endParaRPr lang="en-US" sz="1800" dirty="0"/>
                    </a:p>
                  </a:txBody>
                  <a:tcPr/>
                </a:tc>
                <a:extLst>
                  <a:ext uri="{0D108BD9-81ED-4DB2-BD59-A6C34878D82A}">
                    <a16:rowId xmlns:a16="http://schemas.microsoft.com/office/drawing/2014/main" val="10001"/>
                  </a:ext>
                </a:extLst>
              </a:tr>
              <a:tr h="419963">
                <a:tc>
                  <a:txBody>
                    <a:bodyPr/>
                    <a:lstStyle/>
                    <a:p>
                      <a:pPr algn="l"/>
                      <a:r>
                        <a:rPr kumimoji="0" lang="en-US" sz="1800" b="1" kern="1200" baseline="0" dirty="0">
                          <a:solidFill>
                            <a:schemeClr val="dk1"/>
                          </a:solidFill>
                          <a:latin typeface="+mn-lt"/>
                          <a:ea typeface="+mn-ea"/>
                          <a:cs typeface="+mn-cs"/>
                        </a:rPr>
                        <a:t>CHAR(</a:t>
                      </a:r>
                      <a:r>
                        <a:rPr kumimoji="0" lang="en-US" sz="1800" b="1" i="1" kern="1200" baseline="0" dirty="0">
                          <a:solidFill>
                            <a:schemeClr val="dk1"/>
                          </a:solidFill>
                          <a:latin typeface="+mn-lt"/>
                          <a:ea typeface="+mn-ea"/>
                          <a:cs typeface="+mn-cs"/>
                        </a:rPr>
                        <a:t>size)</a:t>
                      </a:r>
                      <a:endParaRPr lang="en-US" sz="1800" b="1" dirty="0"/>
                    </a:p>
                  </a:txBody>
                  <a:tcPr/>
                </a:tc>
                <a:tc>
                  <a:txBody>
                    <a:bodyPr/>
                    <a:lstStyle/>
                    <a:p>
                      <a:r>
                        <a:rPr kumimoji="0" lang="en-US" sz="1800" b="1" kern="1200" baseline="0" dirty="0">
                          <a:solidFill>
                            <a:schemeClr val="dk1"/>
                          </a:solidFill>
                          <a:latin typeface="+mn-lt"/>
                          <a:ea typeface="+mn-ea"/>
                          <a:cs typeface="+mn-cs"/>
                        </a:rPr>
                        <a:t>Fixed-length character data</a:t>
                      </a:r>
                      <a:endParaRPr lang="en-US" sz="1800" dirty="0"/>
                    </a:p>
                  </a:txBody>
                  <a:tcPr/>
                </a:tc>
                <a:extLst>
                  <a:ext uri="{0D108BD9-81ED-4DB2-BD59-A6C34878D82A}">
                    <a16:rowId xmlns:a16="http://schemas.microsoft.com/office/drawing/2014/main" val="10002"/>
                  </a:ext>
                </a:extLst>
              </a:tr>
              <a:tr h="419963">
                <a:tc>
                  <a:txBody>
                    <a:bodyPr/>
                    <a:lstStyle/>
                    <a:p>
                      <a:pPr algn="l"/>
                      <a:r>
                        <a:rPr kumimoji="0" lang="en-US" sz="1800" b="1" kern="1200" baseline="0" dirty="0">
                          <a:solidFill>
                            <a:schemeClr val="dk1"/>
                          </a:solidFill>
                          <a:latin typeface="+mn-lt"/>
                          <a:ea typeface="+mn-ea"/>
                          <a:cs typeface="+mn-cs"/>
                        </a:rPr>
                        <a:t>NUMBER(</a:t>
                      </a:r>
                      <a:r>
                        <a:rPr kumimoji="0" lang="en-US" sz="1800" b="1" i="1" kern="1200" baseline="0" dirty="0">
                          <a:solidFill>
                            <a:schemeClr val="dk1"/>
                          </a:solidFill>
                          <a:latin typeface="+mn-lt"/>
                          <a:ea typeface="+mn-ea"/>
                          <a:cs typeface="+mn-cs"/>
                        </a:rPr>
                        <a:t>p , s)</a:t>
                      </a:r>
                      <a:endParaRPr lang="en-US" sz="1800" b="1" dirty="0"/>
                    </a:p>
                  </a:txBody>
                  <a:tcPr/>
                </a:tc>
                <a:tc>
                  <a:txBody>
                    <a:bodyPr/>
                    <a:lstStyle/>
                    <a:p>
                      <a:r>
                        <a:rPr kumimoji="0" lang="en-US" sz="1800" b="1" kern="1200" baseline="0" dirty="0">
                          <a:solidFill>
                            <a:schemeClr val="dk1"/>
                          </a:solidFill>
                          <a:latin typeface="+mn-lt"/>
                          <a:ea typeface="+mn-ea"/>
                          <a:cs typeface="+mn-cs"/>
                        </a:rPr>
                        <a:t>Variable-length numeric data</a:t>
                      </a:r>
                      <a:endParaRPr lang="en-US" sz="1800" dirty="0"/>
                    </a:p>
                  </a:txBody>
                  <a:tcPr/>
                </a:tc>
                <a:extLst>
                  <a:ext uri="{0D108BD9-81ED-4DB2-BD59-A6C34878D82A}">
                    <a16:rowId xmlns:a16="http://schemas.microsoft.com/office/drawing/2014/main" val="10003"/>
                  </a:ext>
                </a:extLst>
              </a:tr>
              <a:tr h="419963">
                <a:tc>
                  <a:txBody>
                    <a:bodyPr/>
                    <a:lstStyle/>
                    <a:p>
                      <a:pPr algn="l"/>
                      <a:r>
                        <a:rPr kumimoji="0" lang="en-US" sz="1800" b="1" kern="1200" baseline="0" dirty="0">
                          <a:solidFill>
                            <a:schemeClr val="dk1"/>
                          </a:solidFill>
                          <a:latin typeface="+mn-lt"/>
                          <a:ea typeface="+mn-ea"/>
                          <a:cs typeface="+mn-cs"/>
                        </a:rPr>
                        <a:t>DATE</a:t>
                      </a:r>
                      <a:endParaRPr lang="en-US" sz="1800" b="1" dirty="0"/>
                    </a:p>
                  </a:txBody>
                  <a:tcPr/>
                </a:tc>
                <a:tc>
                  <a:txBody>
                    <a:bodyPr/>
                    <a:lstStyle/>
                    <a:p>
                      <a:r>
                        <a:rPr kumimoji="0" lang="en-US" sz="1800" b="1" kern="1200" baseline="0" dirty="0">
                          <a:solidFill>
                            <a:schemeClr val="dk1"/>
                          </a:solidFill>
                          <a:latin typeface="+mn-lt"/>
                          <a:ea typeface="+mn-ea"/>
                          <a:cs typeface="+mn-cs"/>
                        </a:rPr>
                        <a:t>Date and time values</a:t>
                      </a:r>
                      <a:endParaRPr lang="en-US" sz="1800" dirty="0"/>
                    </a:p>
                  </a:txBody>
                  <a:tcPr/>
                </a:tc>
                <a:extLst>
                  <a:ext uri="{0D108BD9-81ED-4DB2-BD59-A6C34878D82A}">
                    <a16:rowId xmlns:a16="http://schemas.microsoft.com/office/drawing/2014/main" val="10004"/>
                  </a:ext>
                </a:extLst>
              </a:tr>
              <a:tr h="743011">
                <a:tc>
                  <a:txBody>
                    <a:bodyPr/>
                    <a:lstStyle/>
                    <a:p>
                      <a:pPr algn="l"/>
                      <a:r>
                        <a:rPr lang="en-US" sz="1800" b="1" dirty="0"/>
                        <a:t>LONG</a:t>
                      </a:r>
                    </a:p>
                  </a:txBody>
                  <a:tcPr/>
                </a:tc>
                <a:tc>
                  <a:txBody>
                    <a:bodyPr/>
                    <a:lstStyle/>
                    <a:p>
                      <a:r>
                        <a:rPr kumimoji="0" lang="en-US" sz="1800" b="1" kern="1200" baseline="0" dirty="0">
                          <a:solidFill>
                            <a:schemeClr val="dk1"/>
                          </a:solidFill>
                          <a:latin typeface="+mn-lt"/>
                          <a:ea typeface="+mn-ea"/>
                          <a:cs typeface="+mn-cs"/>
                        </a:rPr>
                        <a:t>Variable-length character data</a:t>
                      </a:r>
                    </a:p>
                    <a:p>
                      <a:r>
                        <a:rPr kumimoji="0" lang="en-US" sz="1800" b="1" kern="1200" baseline="0" dirty="0">
                          <a:solidFill>
                            <a:schemeClr val="dk1"/>
                          </a:solidFill>
                          <a:latin typeface="+mn-lt"/>
                          <a:ea typeface="+mn-ea"/>
                          <a:cs typeface="+mn-cs"/>
                        </a:rPr>
                        <a:t>up to 2 gigabytes</a:t>
                      </a:r>
                      <a:endParaRPr lang="en-US" sz="1800" dirty="0"/>
                    </a:p>
                  </a:txBody>
                  <a:tcPr/>
                </a:tc>
                <a:extLst>
                  <a:ext uri="{0D108BD9-81ED-4DB2-BD59-A6C34878D82A}">
                    <a16:rowId xmlns:a16="http://schemas.microsoft.com/office/drawing/2014/main" val="10005"/>
                  </a:ext>
                </a:extLst>
              </a:tr>
              <a:tr h="419963">
                <a:tc>
                  <a:txBody>
                    <a:bodyPr/>
                    <a:lstStyle/>
                    <a:p>
                      <a:pPr algn="l"/>
                      <a:r>
                        <a:rPr lang="en-US" sz="1800" b="1" dirty="0"/>
                        <a:t>CLOB</a:t>
                      </a:r>
                    </a:p>
                  </a:txBody>
                  <a:tcPr/>
                </a:tc>
                <a:tc>
                  <a:txBody>
                    <a:bodyPr/>
                    <a:lstStyle/>
                    <a:p>
                      <a:r>
                        <a:rPr kumimoji="0" lang="en-US" sz="1800" b="1" kern="1200" baseline="0" dirty="0">
                          <a:solidFill>
                            <a:schemeClr val="dk1"/>
                          </a:solidFill>
                          <a:latin typeface="+mn-lt"/>
                          <a:ea typeface="+mn-ea"/>
                          <a:cs typeface="+mn-cs"/>
                        </a:rPr>
                        <a:t>Character data up to 4  gigabytes</a:t>
                      </a:r>
                      <a:endParaRPr lang="en-US" sz="1800" dirty="0"/>
                    </a:p>
                  </a:txBody>
                  <a:tcPr/>
                </a:tc>
                <a:extLst>
                  <a:ext uri="{0D108BD9-81ED-4DB2-BD59-A6C34878D82A}">
                    <a16:rowId xmlns:a16="http://schemas.microsoft.com/office/drawing/2014/main" val="10006"/>
                  </a:ext>
                </a:extLst>
              </a:tr>
              <a:tr h="419963">
                <a:tc>
                  <a:txBody>
                    <a:bodyPr/>
                    <a:lstStyle/>
                    <a:p>
                      <a:pPr algn="l"/>
                      <a:r>
                        <a:rPr lang="en-US" sz="1800" b="1" dirty="0"/>
                        <a:t>RAW AND LONG RAW</a:t>
                      </a:r>
                    </a:p>
                  </a:txBody>
                  <a:tcPr/>
                </a:tc>
                <a:tc>
                  <a:txBody>
                    <a:bodyPr/>
                    <a:lstStyle/>
                    <a:p>
                      <a:r>
                        <a:rPr kumimoji="0" lang="en-US" sz="1800" b="1" kern="1200" baseline="0" dirty="0">
                          <a:solidFill>
                            <a:schemeClr val="dk1"/>
                          </a:solidFill>
                          <a:latin typeface="+mn-lt"/>
                          <a:ea typeface="+mn-ea"/>
                          <a:cs typeface="+mn-cs"/>
                        </a:rPr>
                        <a:t>Raw binary data</a:t>
                      </a:r>
                      <a:endParaRPr lang="en-US" sz="1800" dirty="0"/>
                    </a:p>
                  </a:txBody>
                  <a:tcPr/>
                </a:tc>
                <a:extLst>
                  <a:ext uri="{0D108BD9-81ED-4DB2-BD59-A6C34878D82A}">
                    <a16:rowId xmlns:a16="http://schemas.microsoft.com/office/drawing/2014/main" val="10007"/>
                  </a:ext>
                </a:extLst>
              </a:tr>
              <a:tr h="388147">
                <a:tc>
                  <a:txBody>
                    <a:bodyPr/>
                    <a:lstStyle/>
                    <a:p>
                      <a:pPr algn="l"/>
                      <a:r>
                        <a:rPr lang="en-US" sz="1800" b="1" dirty="0"/>
                        <a:t>BLOB</a:t>
                      </a:r>
                    </a:p>
                  </a:txBody>
                  <a:tcPr/>
                </a:tc>
                <a:tc>
                  <a:txBody>
                    <a:bodyPr/>
                    <a:lstStyle/>
                    <a:p>
                      <a:r>
                        <a:rPr kumimoji="0" lang="en-US" sz="1800" b="1" kern="1200" baseline="0" dirty="0">
                          <a:solidFill>
                            <a:schemeClr val="dk1"/>
                          </a:solidFill>
                          <a:latin typeface="+mn-lt"/>
                          <a:ea typeface="+mn-ea"/>
                          <a:cs typeface="+mn-cs"/>
                        </a:rPr>
                        <a:t>Binary data up to 4 gigabytes</a:t>
                      </a:r>
                      <a:endParaRPr lang="en-US" sz="1800" dirty="0"/>
                    </a:p>
                  </a:txBody>
                  <a:tcPr/>
                </a:tc>
                <a:extLst>
                  <a:ext uri="{0D108BD9-81ED-4DB2-BD59-A6C34878D82A}">
                    <a16:rowId xmlns:a16="http://schemas.microsoft.com/office/drawing/2014/main" val="10008"/>
                  </a:ext>
                </a:extLst>
              </a:tr>
              <a:tr h="678401">
                <a:tc>
                  <a:txBody>
                    <a:bodyPr/>
                    <a:lstStyle/>
                    <a:p>
                      <a:pPr algn="l"/>
                      <a:r>
                        <a:rPr lang="en-US" sz="1800" b="1" dirty="0"/>
                        <a:t>BFILE</a:t>
                      </a:r>
                    </a:p>
                  </a:txBody>
                  <a:tcPr/>
                </a:tc>
                <a:tc>
                  <a:txBody>
                    <a:bodyPr/>
                    <a:lstStyle/>
                    <a:p>
                      <a:r>
                        <a:rPr kumimoji="0" lang="en-US" sz="1800" b="1" kern="1200" baseline="0" dirty="0">
                          <a:solidFill>
                            <a:schemeClr val="dk1"/>
                          </a:solidFill>
                          <a:latin typeface="+mn-lt"/>
                          <a:ea typeface="+mn-ea"/>
                          <a:cs typeface="+mn-cs"/>
                        </a:rPr>
                        <a:t>Binary data stored in an external</a:t>
                      </a:r>
                    </a:p>
                    <a:p>
                      <a:r>
                        <a:rPr kumimoji="0" lang="en-US" sz="1800" b="1" kern="1200" baseline="0" dirty="0">
                          <a:solidFill>
                            <a:schemeClr val="dk1"/>
                          </a:solidFill>
                          <a:latin typeface="+mn-lt"/>
                          <a:ea typeface="+mn-ea"/>
                          <a:cs typeface="+mn-cs"/>
                        </a:rPr>
                        <a:t>file; up to 4 gigabytes</a:t>
                      </a:r>
                      <a:endParaRPr lang="en-US" sz="1800" dirty="0"/>
                    </a:p>
                  </a:txBody>
                  <a:tcPr/>
                </a:tc>
                <a:extLst>
                  <a:ext uri="{0D108BD9-81ED-4DB2-BD59-A6C34878D82A}">
                    <a16:rowId xmlns:a16="http://schemas.microsoft.com/office/drawing/2014/main" val="10009"/>
                  </a:ext>
                </a:extLst>
              </a:tr>
              <a:tr h="678401">
                <a:tc>
                  <a:txBody>
                    <a:bodyPr/>
                    <a:lstStyle/>
                    <a:p>
                      <a:pPr algn="l"/>
                      <a:r>
                        <a:rPr lang="en-US" sz="1800" b="1" dirty="0"/>
                        <a:t>ROWID</a:t>
                      </a:r>
                    </a:p>
                  </a:txBody>
                  <a:tcPr/>
                </a:tc>
                <a:tc>
                  <a:txBody>
                    <a:bodyPr/>
                    <a:lstStyle/>
                    <a:p>
                      <a:r>
                        <a:rPr kumimoji="0" lang="en-US" sz="1800" b="1" kern="1200" baseline="0" dirty="0">
                          <a:solidFill>
                            <a:schemeClr val="dk1"/>
                          </a:solidFill>
                          <a:latin typeface="+mn-lt"/>
                          <a:ea typeface="+mn-ea"/>
                          <a:cs typeface="+mn-cs"/>
                        </a:rPr>
                        <a:t>A 64 base number system representing the unique address of a row in its table.</a:t>
                      </a:r>
                      <a:endParaRPr lang="en-US" sz="18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Creating table using subquery</a:t>
            </a:r>
          </a:p>
        </p:txBody>
      </p:sp>
      <p:sp>
        <p:nvSpPr>
          <p:cNvPr id="3" name="Rectangle 2"/>
          <p:cNvSpPr/>
          <p:nvPr/>
        </p:nvSpPr>
        <p:spPr>
          <a:xfrm>
            <a:off x="381000" y="914400"/>
            <a:ext cx="8001000" cy="5262979"/>
          </a:xfrm>
          <a:prstGeom prst="rect">
            <a:avLst/>
          </a:prstGeom>
        </p:spPr>
        <p:txBody>
          <a:bodyPr wrap="square">
            <a:spAutoFit/>
          </a:bodyPr>
          <a:lstStyle/>
          <a:p>
            <a:pPr>
              <a:buFont typeface="Arial" pitchFamily="34" charset="0"/>
              <a:buChar char="•"/>
            </a:pPr>
            <a:r>
              <a:rPr lang="en-US" sz="2800" b="1" dirty="0"/>
              <a:t> </a:t>
            </a:r>
            <a:r>
              <a:rPr lang="en-US" sz="2800" dirty="0"/>
              <a:t>Create a table and insert rows by combining the create table statement and the AS </a:t>
            </a:r>
            <a:r>
              <a:rPr lang="en-US" sz="2800" i="1" dirty="0"/>
              <a:t>subquery </a:t>
            </a:r>
            <a:r>
              <a:rPr lang="en-US" sz="2800" dirty="0"/>
              <a:t>option</a:t>
            </a:r>
            <a:r>
              <a:rPr lang="en-US" sz="2800" b="1" dirty="0"/>
              <a:t>.</a:t>
            </a:r>
          </a:p>
          <a:p>
            <a:r>
              <a:rPr lang="en-US" sz="2800" b="1" dirty="0">
                <a:solidFill>
                  <a:schemeClr val="accent3">
                    <a:lumMod val="75000"/>
                  </a:schemeClr>
                </a:solidFill>
              </a:rPr>
              <a:t>SYNTAX –</a:t>
            </a:r>
          </a:p>
          <a:p>
            <a:r>
              <a:rPr lang="en-US" sz="2800" b="1" dirty="0"/>
              <a:t>      </a:t>
            </a:r>
            <a:r>
              <a:rPr lang="en-US" sz="2800" dirty="0">
                <a:solidFill>
                  <a:srgbClr val="0070C0"/>
                </a:solidFill>
              </a:rPr>
              <a:t>CREATE TABLE </a:t>
            </a:r>
            <a:r>
              <a:rPr lang="en-US" sz="2800" i="1" dirty="0" err="1">
                <a:solidFill>
                  <a:srgbClr val="0070C0"/>
                </a:solidFill>
              </a:rPr>
              <a:t>table</a:t>
            </a:r>
            <a:endParaRPr lang="en-US" sz="2800" i="1" dirty="0">
              <a:solidFill>
                <a:srgbClr val="0070C0"/>
              </a:solidFill>
            </a:endParaRPr>
          </a:p>
          <a:p>
            <a:r>
              <a:rPr lang="en-US" sz="2800" dirty="0">
                <a:solidFill>
                  <a:srgbClr val="0070C0"/>
                </a:solidFill>
              </a:rPr>
              <a:t>               [(</a:t>
            </a:r>
            <a:r>
              <a:rPr lang="en-US" sz="2800" i="1" dirty="0">
                <a:solidFill>
                  <a:srgbClr val="0070C0"/>
                </a:solidFill>
              </a:rPr>
              <a:t>column, column...)]</a:t>
            </a:r>
          </a:p>
          <a:p>
            <a:r>
              <a:rPr lang="en-US" sz="2800" dirty="0">
                <a:solidFill>
                  <a:srgbClr val="0070C0"/>
                </a:solidFill>
              </a:rPr>
              <a:t>          AS </a:t>
            </a:r>
            <a:r>
              <a:rPr lang="en-US" sz="2800" i="1" dirty="0">
                <a:solidFill>
                  <a:srgbClr val="0070C0"/>
                </a:solidFill>
              </a:rPr>
              <a:t>subquery;</a:t>
            </a:r>
            <a:endParaRPr lang="en-US" sz="2800" i="1" dirty="0"/>
          </a:p>
          <a:p>
            <a:pPr>
              <a:buFont typeface="Arial" pitchFamily="34" charset="0"/>
              <a:buChar char="•"/>
            </a:pPr>
            <a:r>
              <a:rPr lang="en-US" sz="2800" dirty="0"/>
              <a:t> Match the number of specified columns to the number of subquery columns.</a:t>
            </a:r>
          </a:p>
          <a:p>
            <a:endParaRPr lang="en-US" sz="2800" dirty="0"/>
          </a:p>
          <a:p>
            <a:r>
              <a:rPr lang="en-US" sz="2800" dirty="0"/>
              <a:t>• Define columns with column names and</a:t>
            </a:r>
          </a:p>
          <a:p>
            <a:r>
              <a:rPr lang="en-US" sz="2800" dirty="0"/>
              <a:t>default values.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The ALTER TABLE Statement</a:t>
            </a:r>
            <a:endParaRPr lang="en-US" dirty="0">
              <a:solidFill>
                <a:srgbClr val="002060"/>
              </a:solidFill>
            </a:endParaRPr>
          </a:p>
        </p:txBody>
      </p:sp>
      <p:sp>
        <p:nvSpPr>
          <p:cNvPr id="3" name="Rectangle 2"/>
          <p:cNvSpPr/>
          <p:nvPr/>
        </p:nvSpPr>
        <p:spPr>
          <a:xfrm>
            <a:off x="609600" y="1524000"/>
            <a:ext cx="7772400" cy="3108543"/>
          </a:xfrm>
          <a:prstGeom prst="rect">
            <a:avLst/>
          </a:prstGeom>
        </p:spPr>
        <p:txBody>
          <a:bodyPr wrap="square">
            <a:spAutoFit/>
          </a:bodyPr>
          <a:lstStyle/>
          <a:p>
            <a:r>
              <a:rPr lang="en-US" sz="2800" b="1" dirty="0"/>
              <a:t>Use the ALTER TABLE statement to:</a:t>
            </a:r>
          </a:p>
          <a:p>
            <a:endParaRPr lang="en-US" sz="2800" b="1" dirty="0"/>
          </a:p>
          <a:p>
            <a:r>
              <a:rPr lang="en-US" sz="2800" dirty="0"/>
              <a:t>• </a:t>
            </a:r>
            <a:r>
              <a:rPr lang="en-US" sz="2800" b="1" dirty="0"/>
              <a:t>Add a new column.</a:t>
            </a:r>
          </a:p>
          <a:p>
            <a:r>
              <a:rPr lang="en-US" sz="2800" dirty="0"/>
              <a:t>• </a:t>
            </a:r>
            <a:r>
              <a:rPr lang="en-US" sz="2800" b="1" dirty="0"/>
              <a:t>Modify an existing column.</a:t>
            </a:r>
          </a:p>
          <a:p>
            <a:r>
              <a:rPr lang="en-US" sz="2800" dirty="0"/>
              <a:t>• </a:t>
            </a:r>
            <a:r>
              <a:rPr lang="en-US" sz="2800" b="1" dirty="0"/>
              <a:t>define a default value for the new</a:t>
            </a:r>
          </a:p>
          <a:p>
            <a:r>
              <a:rPr lang="en-US" sz="2800" b="1" dirty="0"/>
              <a:t>   column.</a:t>
            </a:r>
          </a:p>
          <a:p>
            <a:r>
              <a:rPr lang="en-US" sz="2800" dirty="0"/>
              <a:t>• </a:t>
            </a:r>
            <a:r>
              <a:rPr lang="en-US" sz="2800" b="1" dirty="0"/>
              <a:t>Drop a column.</a:t>
            </a: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153400" cy="6124754"/>
          </a:xfrm>
          <a:prstGeom prst="rect">
            <a:avLst/>
          </a:prstGeom>
        </p:spPr>
        <p:txBody>
          <a:bodyPr wrap="square">
            <a:spAutoFit/>
          </a:bodyPr>
          <a:lstStyle/>
          <a:p>
            <a:r>
              <a:rPr lang="en-US" sz="2800" dirty="0"/>
              <a:t>Use the ALTER TABLE statement to add, modify, or  drop columns.</a:t>
            </a:r>
          </a:p>
          <a:p>
            <a:endParaRPr lang="en-US" sz="2800" b="1" dirty="0"/>
          </a:p>
          <a:p>
            <a:pPr marL="514350" indent="-514350">
              <a:buAutoNum type="arabicParenR"/>
            </a:pPr>
            <a:r>
              <a:rPr lang="en-US" sz="2800" dirty="0"/>
              <a:t>Adding Column</a:t>
            </a:r>
          </a:p>
          <a:p>
            <a:pPr marL="514350" indent="-514350"/>
            <a:r>
              <a:rPr lang="en-US" sz="2800" b="1" dirty="0">
                <a:solidFill>
                  <a:srgbClr val="C00000"/>
                </a:solidFill>
              </a:rPr>
              <a:t>SYNTAX –</a:t>
            </a:r>
          </a:p>
          <a:p>
            <a:r>
              <a:rPr lang="en-US" sz="2800" i="1" dirty="0">
                <a:solidFill>
                  <a:srgbClr val="0070C0"/>
                </a:solidFill>
              </a:rPr>
              <a:t>Alter table </a:t>
            </a:r>
            <a:r>
              <a:rPr lang="en-US" sz="2800" i="1" dirty="0" err="1">
                <a:solidFill>
                  <a:srgbClr val="0070C0"/>
                </a:solidFill>
              </a:rPr>
              <a:t>table</a:t>
            </a:r>
            <a:endParaRPr lang="en-US" sz="2800" i="1" dirty="0">
              <a:solidFill>
                <a:srgbClr val="0070C0"/>
              </a:solidFill>
            </a:endParaRPr>
          </a:p>
          <a:p>
            <a:r>
              <a:rPr lang="en-US" sz="2800" dirty="0">
                <a:solidFill>
                  <a:srgbClr val="0070C0"/>
                </a:solidFill>
              </a:rPr>
              <a:t>Add (</a:t>
            </a:r>
            <a:r>
              <a:rPr lang="en-US" sz="2800" i="1" dirty="0">
                <a:solidFill>
                  <a:srgbClr val="0070C0"/>
                </a:solidFill>
              </a:rPr>
              <a:t>column </a:t>
            </a:r>
            <a:r>
              <a:rPr lang="en-US" sz="2800" i="1" dirty="0" err="1">
                <a:solidFill>
                  <a:srgbClr val="0070C0"/>
                </a:solidFill>
              </a:rPr>
              <a:t>datatype</a:t>
            </a:r>
            <a:r>
              <a:rPr lang="en-US" sz="2800" i="1" dirty="0">
                <a:solidFill>
                  <a:srgbClr val="0070C0"/>
                </a:solidFill>
              </a:rPr>
              <a:t> [DEFAULT expr]</a:t>
            </a:r>
          </a:p>
          <a:p>
            <a:r>
              <a:rPr lang="en-US" sz="2800" dirty="0">
                <a:solidFill>
                  <a:srgbClr val="0070C0"/>
                </a:solidFill>
              </a:rPr>
              <a:t>[, </a:t>
            </a:r>
            <a:r>
              <a:rPr lang="en-US" sz="2800" i="1" dirty="0">
                <a:solidFill>
                  <a:srgbClr val="0070C0"/>
                </a:solidFill>
              </a:rPr>
              <a:t>column </a:t>
            </a:r>
            <a:r>
              <a:rPr lang="en-US" sz="2800" i="1" dirty="0" err="1">
                <a:solidFill>
                  <a:srgbClr val="0070C0"/>
                </a:solidFill>
              </a:rPr>
              <a:t>datatype</a:t>
            </a:r>
            <a:r>
              <a:rPr lang="en-US" sz="2800" i="1" dirty="0">
                <a:solidFill>
                  <a:srgbClr val="0070C0"/>
                </a:solidFill>
              </a:rPr>
              <a:t>]...);</a:t>
            </a:r>
          </a:p>
          <a:p>
            <a:endParaRPr lang="en-US" sz="2800" i="1" dirty="0">
              <a:solidFill>
                <a:srgbClr val="0070C0"/>
              </a:solidFill>
            </a:endParaRPr>
          </a:p>
          <a:p>
            <a:pPr marL="514350" indent="-514350"/>
            <a:r>
              <a:rPr lang="en-US" sz="2800" dirty="0"/>
              <a:t>2) Modify Column </a:t>
            </a:r>
          </a:p>
          <a:p>
            <a:pPr marL="514350" indent="-514350"/>
            <a:r>
              <a:rPr lang="en-US" sz="2800" b="1" dirty="0">
                <a:solidFill>
                  <a:srgbClr val="C00000"/>
                </a:solidFill>
              </a:rPr>
              <a:t>SYNTAX -</a:t>
            </a:r>
          </a:p>
          <a:p>
            <a:r>
              <a:rPr lang="en-US" sz="2800" dirty="0">
                <a:solidFill>
                  <a:srgbClr val="0070C0"/>
                </a:solidFill>
              </a:rPr>
              <a:t>Alter table  </a:t>
            </a:r>
            <a:r>
              <a:rPr lang="en-US" sz="2800" i="1" dirty="0" err="1">
                <a:solidFill>
                  <a:srgbClr val="0070C0"/>
                </a:solidFill>
              </a:rPr>
              <a:t>table</a:t>
            </a:r>
            <a:endParaRPr lang="en-US" sz="2800" i="1" dirty="0">
              <a:solidFill>
                <a:srgbClr val="0070C0"/>
              </a:solidFill>
            </a:endParaRPr>
          </a:p>
          <a:p>
            <a:r>
              <a:rPr lang="en-US" sz="2800" dirty="0">
                <a:solidFill>
                  <a:srgbClr val="0070C0"/>
                </a:solidFill>
              </a:rPr>
              <a:t>modify(</a:t>
            </a:r>
            <a:r>
              <a:rPr lang="en-US" sz="2800" i="1" dirty="0">
                <a:solidFill>
                  <a:srgbClr val="0070C0"/>
                </a:solidFill>
              </a:rPr>
              <a:t>column </a:t>
            </a:r>
            <a:r>
              <a:rPr lang="en-US" sz="2800" i="1" dirty="0" err="1">
                <a:solidFill>
                  <a:srgbClr val="0070C0"/>
                </a:solidFill>
              </a:rPr>
              <a:t>datatype</a:t>
            </a:r>
            <a:r>
              <a:rPr lang="en-US" sz="2800" i="1" dirty="0">
                <a:solidFill>
                  <a:srgbClr val="0070C0"/>
                </a:solidFill>
              </a:rPr>
              <a:t> [DEFAULT expr]</a:t>
            </a:r>
          </a:p>
          <a:p>
            <a:r>
              <a:rPr lang="en-US" sz="2800" dirty="0">
                <a:solidFill>
                  <a:srgbClr val="0070C0"/>
                </a:solidFill>
              </a:rPr>
              <a:t>[, </a:t>
            </a:r>
            <a:r>
              <a:rPr lang="en-US" sz="2800" i="1" dirty="0">
                <a:solidFill>
                  <a:srgbClr val="0070C0"/>
                </a:solidFill>
              </a:rPr>
              <a:t>column </a:t>
            </a:r>
            <a:r>
              <a:rPr lang="en-US" sz="2800" i="1" dirty="0" err="1">
                <a:solidFill>
                  <a:srgbClr val="0070C0"/>
                </a:solidFill>
              </a:rPr>
              <a:t>datatype</a:t>
            </a:r>
            <a:r>
              <a:rPr lang="en-US" sz="2800" i="1" dirty="0">
                <a:solidFill>
                  <a:srgbClr val="0070C0"/>
                </a:solidFill>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600200"/>
            <a:ext cx="6400800" cy="2246769"/>
          </a:xfrm>
          <a:prstGeom prst="rect">
            <a:avLst/>
          </a:prstGeom>
        </p:spPr>
        <p:txBody>
          <a:bodyPr wrap="square">
            <a:spAutoFit/>
          </a:bodyPr>
          <a:lstStyle/>
          <a:p>
            <a:r>
              <a:rPr lang="en-US" sz="2800" b="1" dirty="0"/>
              <a:t>3) Drop column</a:t>
            </a:r>
          </a:p>
          <a:p>
            <a:r>
              <a:rPr lang="en-US" sz="2800" b="1" dirty="0"/>
              <a:t>  </a:t>
            </a:r>
          </a:p>
          <a:p>
            <a:r>
              <a:rPr lang="en-US" sz="2800" b="1" dirty="0">
                <a:solidFill>
                  <a:schemeClr val="accent3">
                    <a:lumMod val="75000"/>
                  </a:schemeClr>
                </a:solidFill>
              </a:rPr>
              <a:t>SYNTAX -</a:t>
            </a:r>
            <a:r>
              <a:rPr lang="en-US" sz="2800" dirty="0">
                <a:solidFill>
                  <a:schemeClr val="accent3">
                    <a:lumMod val="75000"/>
                  </a:schemeClr>
                </a:solidFill>
              </a:rPr>
              <a:t> </a:t>
            </a:r>
          </a:p>
          <a:p>
            <a:r>
              <a:rPr lang="en-US" sz="2800" b="1" dirty="0">
                <a:solidFill>
                  <a:srgbClr val="0070C0"/>
                </a:solidFill>
              </a:rPr>
              <a:t>ALTER TABLE </a:t>
            </a:r>
            <a:r>
              <a:rPr lang="en-US" sz="2800" b="1" i="1" dirty="0" err="1">
                <a:solidFill>
                  <a:srgbClr val="0070C0"/>
                </a:solidFill>
              </a:rPr>
              <a:t>table</a:t>
            </a:r>
            <a:endParaRPr lang="en-US" sz="2800" b="1" i="1" dirty="0">
              <a:solidFill>
                <a:srgbClr val="0070C0"/>
              </a:solidFill>
            </a:endParaRPr>
          </a:p>
          <a:p>
            <a:r>
              <a:rPr lang="en-US" sz="2800" b="1" dirty="0">
                <a:solidFill>
                  <a:srgbClr val="0070C0"/>
                </a:solidFill>
              </a:rPr>
              <a:t>DROP (</a:t>
            </a:r>
            <a:r>
              <a:rPr lang="en-US" sz="2800" b="1" i="1" dirty="0">
                <a:solidFill>
                  <a:srgbClr val="0070C0"/>
                </a:solidFill>
              </a:rPr>
              <a:t>column);</a:t>
            </a:r>
            <a:endParaRPr lang="en-US" sz="2800" dirty="0">
              <a:solidFill>
                <a:srgbClr val="0070C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Dropping table</a:t>
            </a:r>
          </a:p>
        </p:txBody>
      </p:sp>
      <p:sp>
        <p:nvSpPr>
          <p:cNvPr id="3" name="Rectangle 2"/>
          <p:cNvSpPr/>
          <p:nvPr/>
        </p:nvSpPr>
        <p:spPr>
          <a:xfrm>
            <a:off x="457200" y="1524000"/>
            <a:ext cx="8153400" cy="3970318"/>
          </a:xfrm>
          <a:prstGeom prst="rect">
            <a:avLst/>
          </a:prstGeom>
        </p:spPr>
        <p:txBody>
          <a:bodyPr wrap="square">
            <a:spAutoFit/>
          </a:bodyPr>
          <a:lstStyle/>
          <a:p>
            <a:r>
              <a:rPr lang="en-US" sz="2800" dirty="0"/>
              <a:t>All data and structure in the table is deleted.</a:t>
            </a:r>
          </a:p>
          <a:p>
            <a:r>
              <a:rPr lang="en-US" sz="2800" dirty="0"/>
              <a:t>• Any pending transactions are committed.</a:t>
            </a:r>
          </a:p>
          <a:p>
            <a:r>
              <a:rPr lang="en-US" sz="2800" dirty="0"/>
              <a:t>• All indexes are dropped.</a:t>
            </a:r>
          </a:p>
          <a:p>
            <a:r>
              <a:rPr lang="en-US" sz="2800" dirty="0"/>
              <a:t>• You </a:t>
            </a:r>
            <a:r>
              <a:rPr lang="en-US" sz="2800" i="1" dirty="0"/>
              <a:t>cannot roll back the DROP TABLE  statement</a:t>
            </a:r>
            <a:r>
              <a:rPr lang="en-US" sz="2800" b="1" i="1" dirty="0"/>
              <a:t>.</a:t>
            </a:r>
          </a:p>
          <a:p>
            <a:endParaRPr lang="en-US" sz="2800" b="1" i="1" dirty="0"/>
          </a:p>
          <a:p>
            <a:r>
              <a:rPr lang="en-US" sz="2800" b="1" dirty="0">
                <a:solidFill>
                  <a:schemeClr val="accent3">
                    <a:lumMod val="75000"/>
                  </a:schemeClr>
                </a:solidFill>
              </a:rPr>
              <a:t>Syntax –</a:t>
            </a:r>
          </a:p>
          <a:p>
            <a:r>
              <a:rPr lang="en-US" sz="2800" b="1" dirty="0">
                <a:solidFill>
                  <a:srgbClr val="0070C0"/>
                </a:solidFill>
              </a:rPr>
              <a:t>    drop table </a:t>
            </a:r>
            <a:r>
              <a:rPr lang="en-US" sz="2800" b="1" dirty="0" err="1">
                <a:solidFill>
                  <a:srgbClr val="0070C0"/>
                </a:solidFill>
              </a:rPr>
              <a:t>tablename</a:t>
            </a:r>
            <a:r>
              <a:rPr lang="en-US" sz="2800" b="1" dirty="0">
                <a:solidFill>
                  <a:srgbClr val="0070C0"/>
                </a:solidFill>
              </a:rPr>
              <a:t>;</a:t>
            </a:r>
          </a:p>
          <a:p>
            <a:endParaRPr lang="en-US" sz="2800" b="1" dirty="0">
              <a:solidFill>
                <a:srgbClr val="0070C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solidFill>
                  <a:srgbClr val="002060"/>
                </a:solidFill>
              </a:rPr>
              <a:t>Rename the object</a:t>
            </a:r>
          </a:p>
        </p:txBody>
      </p:sp>
      <p:sp>
        <p:nvSpPr>
          <p:cNvPr id="3" name="Rectangle 2"/>
          <p:cNvSpPr/>
          <p:nvPr/>
        </p:nvSpPr>
        <p:spPr>
          <a:xfrm>
            <a:off x="533400" y="1295400"/>
            <a:ext cx="7924800" cy="4401205"/>
          </a:xfrm>
          <a:prstGeom prst="rect">
            <a:avLst/>
          </a:prstGeom>
        </p:spPr>
        <p:txBody>
          <a:bodyPr wrap="square">
            <a:spAutoFit/>
          </a:bodyPr>
          <a:lstStyle/>
          <a:p>
            <a:pPr>
              <a:buFont typeface="Arial" pitchFamily="34" charset="0"/>
              <a:buChar char="•"/>
            </a:pPr>
            <a:r>
              <a:rPr lang="en-US" sz="2800" b="1" dirty="0"/>
              <a:t> </a:t>
            </a:r>
            <a:r>
              <a:rPr lang="en-US" sz="2800" dirty="0"/>
              <a:t>To change the name of a table, view, sequence, or synonym, you execute the RENAME statement.</a:t>
            </a:r>
          </a:p>
          <a:p>
            <a:endParaRPr lang="en-US" sz="2800" dirty="0"/>
          </a:p>
          <a:p>
            <a:pPr>
              <a:buFont typeface="Arial" pitchFamily="34" charset="0"/>
              <a:buChar char="•"/>
            </a:pPr>
            <a:r>
              <a:rPr lang="en-US" sz="2800" dirty="0"/>
              <a:t> You must be the owner of the object.</a:t>
            </a:r>
          </a:p>
          <a:p>
            <a:pPr>
              <a:buFont typeface="Arial" pitchFamily="34" charset="0"/>
              <a:buChar char="•"/>
            </a:pPr>
            <a:endParaRPr lang="en-US" sz="2800" b="1" dirty="0"/>
          </a:p>
          <a:p>
            <a:r>
              <a:rPr lang="en-US" sz="2800" b="1" dirty="0">
                <a:solidFill>
                  <a:schemeClr val="accent3">
                    <a:lumMod val="75000"/>
                  </a:schemeClr>
                </a:solidFill>
              </a:rPr>
              <a:t>SYNTAX –</a:t>
            </a:r>
          </a:p>
          <a:p>
            <a:endParaRPr lang="en-US" sz="2800" b="1" dirty="0">
              <a:solidFill>
                <a:schemeClr val="accent3">
                  <a:lumMod val="75000"/>
                </a:schemeClr>
              </a:solidFill>
            </a:endParaRPr>
          </a:p>
          <a:p>
            <a:r>
              <a:rPr lang="en-US" sz="2800" dirty="0">
                <a:solidFill>
                  <a:schemeClr val="accent3">
                    <a:lumMod val="75000"/>
                  </a:schemeClr>
                </a:solidFill>
              </a:rPr>
              <a:t>   </a:t>
            </a:r>
            <a:r>
              <a:rPr lang="en-US" sz="2800" dirty="0">
                <a:solidFill>
                  <a:srgbClr val="0070C0"/>
                </a:solidFill>
              </a:rPr>
              <a:t>RENAME  dept TO detail_dept;</a:t>
            </a:r>
          </a:p>
          <a:p>
            <a:r>
              <a:rPr lang="en-US" sz="2800" dirty="0">
                <a:solidFill>
                  <a:schemeClr val="accent3">
                    <a:lumMod val="75000"/>
                  </a:schemeClr>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rgbClr val="002060"/>
                </a:solidFill>
              </a:rPr>
              <a:t>Hierarchical Data Model</a:t>
            </a:r>
          </a:p>
        </p:txBody>
      </p:sp>
      <p:pic>
        <p:nvPicPr>
          <p:cNvPr id="3" name="Picture 5"/>
          <p:cNvPicPr>
            <a:picLocks noChangeAspect="1" noChangeArrowheads="1"/>
          </p:cNvPicPr>
          <p:nvPr/>
        </p:nvPicPr>
        <p:blipFill>
          <a:blip r:embed="rId3" cstate="print"/>
          <a:srcRect/>
          <a:stretch>
            <a:fillRect/>
          </a:stretch>
        </p:blipFill>
        <p:spPr bwMode="auto">
          <a:xfrm>
            <a:off x="685800" y="1562100"/>
            <a:ext cx="7440613" cy="43815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563562"/>
          </a:xfrm>
        </p:spPr>
        <p:txBody>
          <a:bodyPr/>
          <a:lstStyle/>
          <a:p>
            <a:r>
              <a:rPr lang="en-US" b="1" dirty="0">
                <a:solidFill>
                  <a:srgbClr val="002060"/>
                </a:solidFill>
              </a:rPr>
              <a:t>Truncating a Table</a:t>
            </a:r>
            <a:endParaRPr lang="en-US" dirty="0">
              <a:solidFill>
                <a:srgbClr val="002060"/>
              </a:solidFill>
            </a:endParaRPr>
          </a:p>
        </p:txBody>
      </p:sp>
      <p:sp>
        <p:nvSpPr>
          <p:cNvPr id="3" name="Rectangle 2"/>
          <p:cNvSpPr/>
          <p:nvPr/>
        </p:nvSpPr>
        <p:spPr>
          <a:xfrm>
            <a:off x="381000" y="733246"/>
            <a:ext cx="7924800" cy="5262979"/>
          </a:xfrm>
          <a:prstGeom prst="rect">
            <a:avLst/>
          </a:prstGeom>
        </p:spPr>
        <p:txBody>
          <a:bodyPr wrap="square">
            <a:spAutoFit/>
          </a:bodyPr>
          <a:lstStyle/>
          <a:p>
            <a:pPr>
              <a:buFont typeface="Arial" pitchFamily="34" charset="0"/>
              <a:buChar char="•"/>
            </a:pPr>
            <a:r>
              <a:rPr lang="en-US" sz="2800" b="1" dirty="0"/>
              <a:t> </a:t>
            </a:r>
            <a:r>
              <a:rPr lang="en-US" sz="2800" dirty="0"/>
              <a:t>The TRUNCATE TABLE statement:</a:t>
            </a:r>
          </a:p>
          <a:p>
            <a:r>
              <a:rPr lang="en-US" sz="2800" dirty="0"/>
              <a:t>– Removes all rows from a table</a:t>
            </a:r>
          </a:p>
          <a:p>
            <a:r>
              <a:rPr lang="en-US" sz="2800" dirty="0"/>
              <a:t>– Releases the storage space used by that table</a:t>
            </a:r>
          </a:p>
          <a:p>
            <a:endParaRPr lang="en-US" sz="2800" dirty="0"/>
          </a:p>
          <a:p>
            <a:pPr>
              <a:buFont typeface="Arial" pitchFamily="34" charset="0"/>
              <a:buChar char="•"/>
            </a:pPr>
            <a:r>
              <a:rPr lang="en-US" sz="2800" dirty="0"/>
              <a:t> You cannot roll back row removal when using TRUNCATE.</a:t>
            </a:r>
          </a:p>
          <a:p>
            <a:pPr>
              <a:buFont typeface="Arial" pitchFamily="34" charset="0"/>
              <a:buChar char="•"/>
            </a:pPr>
            <a:endParaRPr lang="en-US" sz="2800" dirty="0"/>
          </a:p>
          <a:p>
            <a:r>
              <a:rPr lang="en-US" sz="2800" dirty="0"/>
              <a:t>• Alternatively, you can remove rows by using the DELETE statement.</a:t>
            </a:r>
          </a:p>
          <a:p>
            <a:endParaRPr lang="en-US" sz="2800" b="1" dirty="0"/>
          </a:p>
          <a:p>
            <a:r>
              <a:rPr lang="en-US" sz="2800" b="1" dirty="0">
                <a:solidFill>
                  <a:schemeClr val="accent3">
                    <a:lumMod val="75000"/>
                  </a:schemeClr>
                </a:solidFill>
              </a:rPr>
              <a:t>SYNTAX –</a:t>
            </a:r>
          </a:p>
          <a:p>
            <a:r>
              <a:rPr lang="en-US" sz="2800" b="1" dirty="0"/>
              <a:t>   </a:t>
            </a:r>
            <a:r>
              <a:rPr lang="en-US" sz="2800" b="1" dirty="0">
                <a:solidFill>
                  <a:srgbClr val="0070C0"/>
                </a:solidFill>
              </a:rPr>
              <a:t>truncate table  </a:t>
            </a:r>
            <a:r>
              <a:rPr lang="en-US" sz="2800" b="1" dirty="0" err="1">
                <a:solidFill>
                  <a:srgbClr val="0070C0"/>
                </a:solidFill>
              </a:rPr>
              <a:t>tablename</a:t>
            </a:r>
            <a:r>
              <a:rPr lang="en-US" sz="2800" b="1" dirty="0">
                <a:solidFill>
                  <a:srgbClr val="0070C0"/>
                </a:solidFill>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Adding Comments to a Table</a:t>
            </a:r>
            <a:endParaRPr lang="en-US" dirty="0">
              <a:solidFill>
                <a:srgbClr val="002060"/>
              </a:solidFill>
            </a:endParaRPr>
          </a:p>
        </p:txBody>
      </p:sp>
      <p:sp>
        <p:nvSpPr>
          <p:cNvPr id="3" name="Rectangle 2"/>
          <p:cNvSpPr/>
          <p:nvPr/>
        </p:nvSpPr>
        <p:spPr>
          <a:xfrm>
            <a:off x="457200" y="914400"/>
            <a:ext cx="7848600" cy="5693866"/>
          </a:xfrm>
          <a:prstGeom prst="rect">
            <a:avLst/>
          </a:prstGeom>
        </p:spPr>
        <p:txBody>
          <a:bodyPr wrap="square">
            <a:spAutoFit/>
          </a:bodyPr>
          <a:lstStyle/>
          <a:p>
            <a:pPr>
              <a:buFont typeface="Arial" pitchFamily="34" charset="0"/>
              <a:buChar char="•"/>
            </a:pPr>
            <a:r>
              <a:rPr lang="en-US" sz="2800" dirty="0"/>
              <a:t> You can add comments to a table or column by using the comment statement.</a:t>
            </a:r>
          </a:p>
          <a:p>
            <a:endParaRPr lang="en-US" sz="2800" dirty="0"/>
          </a:p>
          <a:p>
            <a:pPr>
              <a:buFont typeface="Arial" pitchFamily="34" charset="0"/>
              <a:buChar char="•"/>
            </a:pPr>
            <a:r>
              <a:rPr lang="en-US" sz="2800" dirty="0"/>
              <a:t> Comments can be viewed through the data dictionary views:</a:t>
            </a:r>
          </a:p>
          <a:p>
            <a:r>
              <a:rPr lang="en-US" sz="2800" dirty="0"/>
              <a:t>– ALL_COL_COMMENTS</a:t>
            </a:r>
          </a:p>
          <a:p>
            <a:r>
              <a:rPr lang="en-US" sz="2800" dirty="0"/>
              <a:t>– USER_COL_COMMENTS</a:t>
            </a:r>
          </a:p>
          <a:p>
            <a:r>
              <a:rPr lang="en-US" sz="2800" dirty="0"/>
              <a:t>– ALL_TAB_COMMENTS</a:t>
            </a:r>
          </a:p>
          <a:p>
            <a:r>
              <a:rPr lang="en-US" sz="2800" dirty="0"/>
              <a:t>– USER_TAB_COMMENTS</a:t>
            </a:r>
          </a:p>
          <a:p>
            <a:endParaRPr lang="en-US" sz="2800" dirty="0"/>
          </a:p>
          <a:p>
            <a:r>
              <a:rPr lang="en-US" sz="2800" dirty="0"/>
              <a:t>These  are table where you can check comments for table &amp; column .</a:t>
            </a:r>
          </a:p>
          <a:p>
            <a:endParaRPr 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Adding Comments to a Table (contd..)</a:t>
            </a:r>
            <a:endParaRPr lang="en-US" dirty="0"/>
          </a:p>
        </p:txBody>
      </p:sp>
      <p:sp>
        <p:nvSpPr>
          <p:cNvPr id="3" name="Rectangle 2"/>
          <p:cNvSpPr/>
          <p:nvPr/>
        </p:nvSpPr>
        <p:spPr>
          <a:xfrm>
            <a:off x="533400" y="1600200"/>
            <a:ext cx="8077200" cy="3970318"/>
          </a:xfrm>
          <a:prstGeom prst="rect">
            <a:avLst/>
          </a:prstGeom>
        </p:spPr>
        <p:txBody>
          <a:bodyPr wrap="square">
            <a:spAutoFit/>
          </a:bodyPr>
          <a:lstStyle/>
          <a:p>
            <a:r>
              <a:rPr lang="en-US" sz="2800" b="1" dirty="0">
                <a:solidFill>
                  <a:srgbClr val="C00000"/>
                </a:solidFill>
              </a:rPr>
              <a:t>Example:</a:t>
            </a:r>
            <a:r>
              <a:rPr lang="en-US" sz="2800" b="1" dirty="0"/>
              <a:t> </a:t>
            </a:r>
          </a:p>
          <a:p>
            <a:r>
              <a:rPr lang="en-US" sz="2800" b="1" dirty="0"/>
              <a:t>     </a:t>
            </a:r>
            <a:r>
              <a:rPr lang="en-US" sz="2800" b="1" dirty="0">
                <a:solidFill>
                  <a:srgbClr val="0070C0"/>
                </a:solidFill>
              </a:rPr>
              <a:t>Comment  on table employees</a:t>
            </a:r>
          </a:p>
          <a:p>
            <a:r>
              <a:rPr lang="en-US" sz="2800" b="1" dirty="0">
                <a:solidFill>
                  <a:srgbClr val="0070C0"/>
                </a:solidFill>
              </a:rPr>
              <a:t>      is  ’Employee Information’;</a:t>
            </a:r>
          </a:p>
          <a:p>
            <a:r>
              <a:rPr lang="en-US" sz="2800" b="1" dirty="0"/>
              <a:t>Comment created.</a:t>
            </a:r>
          </a:p>
          <a:p>
            <a:endParaRPr lang="en-US" sz="2800" b="1" dirty="0"/>
          </a:p>
          <a:p>
            <a:r>
              <a:rPr lang="en-US" sz="2800" b="1" dirty="0"/>
              <a:t>To check user user_tab_comment table;</a:t>
            </a:r>
          </a:p>
          <a:p>
            <a:endParaRPr lang="en-US" sz="2800" b="1" dirty="0"/>
          </a:p>
          <a:p>
            <a:r>
              <a:rPr lang="en-US" sz="2800" b="1" dirty="0">
                <a:solidFill>
                  <a:srgbClr val="C00000"/>
                </a:solidFill>
              </a:rPr>
              <a:t>Example:</a:t>
            </a:r>
          </a:p>
          <a:p>
            <a:r>
              <a:rPr lang="en-US" sz="2800" b="1" dirty="0"/>
              <a:t>     </a:t>
            </a:r>
            <a:r>
              <a:rPr lang="en-US" sz="2800" b="1" dirty="0">
                <a:solidFill>
                  <a:srgbClr val="0070C0"/>
                </a:solidFill>
              </a:rPr>
              <a:t>select * from user_tab_comments;</a:t>
            </a:r>
            <a:endParaRPr lang="en-US" sz="2800" dirty="0">
              <a:solidFill>
                <a:srgbClr val="0070C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6344" y="3244334"/>
            <a:ext cx="5216493" cy="707886"/>
          </a:xfrm>
          <a:prstGeom prst="rect">
            <a:avLst/>
          </a:prstGeom>
        </p:spPr>
        <p:txBody>
          <a:bodyPr wrap="none">
            <a:spAutoFit/>
          </a:bodyPr>
          <a:lstStyle/>
          <a:p>
            <a:r>
              <a:rPr lang="en-US" sz="4000" b="1" dirty="0">
                <a:solidFill>
                  <a:srgbClr val="002060"/>
                </a:solidFill>
              </a:rPr>
              <a:t>Manipulating Data</a:t>
            </a:r>
            <a:endParaRPr lang="en-US" sz="4000" dirty="0">
              <a:solidFill>
                <a:srgbClr val="00206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Objectives</a:t>
            </a:r>
          </a:p>
        </p:txBody>
      </p:sp>
      <p:sp>
        <p:nvSpPr>
          <p:cNvPr id="3" name="Rectangle 2"/>
          <p:cNvSpPr/>
          <p:nvPr/>
        </p:nvSpPr>
        <p:spPr>
          <a:xfrm>
            <a:off x="1143000" y="1752600"/>
            <a:ext cx="6858000" cy="3970318"/>
          </a:xfrm>
          <a:prstGeom prst="rect">
            <a:avLst/>
          </a:prstGeom>
        </p:spPr>
        <p:txBody>
          <a:bodyPr wrap="square">
            <a:spAutoFit/>
          </a:bodyPr>
          <a:lstStyle/>
          <a:p>
            <a:r>
              <a:rPr lang="en-US" sz="2800" b="1" dirty="0"/>
              <a:t>After completing this lesson, you should be able to</a:t>
            </a:r>
          </a:p>
          <a:p>
            <a:r>
              <a:rPr lang="en-US" sz="2800" b="1" dirty="0"/>
              <a:t>do the following:</a:t>
            </a:r>
          </a:p>
          <a:p>
            <a:r>
              <a:rPr lang="en-US" sz="2800" dirty="0"/>
              <a:t>• </a:t>
            </a:r>
            <a:r>
              <a:rPr lang="en-US" sz="2800" b="1" dirty="0"/>
              <a:t>Describe each DML statement</a:t>
            </a:r>
          </a:p>
          <a:p>
            <a:r>
              <a:rPr lang="en-US" sz="2800" dirty="0"/>
              <a:t>• </a:t>
            </a:r>
            <a:r>
              <a:rPr lang="en-US" sz="2800" b="1" dirty="0"/>
              <a:t>Insert rows into a table</a:t>
            </a:r>
          </a:p>
          <a:p>
            <a:r>
              <a:rPr lang="en-US" sz="2800" dirty="0"/>
              <a:t>• </a:t>
            </a:r>
            <a:r>
              <a:rPr lang="en-US" sz="2800" b="1" dirty="0"/>
              <a:t>Update rows in a table</a:t>
            </a:r>
          </a:p>
          <a:p>
            <a:r>
              <a:rPr lang="en-US" sz="2800" dirty="0"/>
              <a:t>• </a:t>
            </a:r>
            <a:r>
              <a:rPr lang="en-US" sz="2800" b="1" dirty="0"/>
              <a:t>Delete rows from a table</a:t>
            </a:r>
          </a:p>
          <a:p>
            <a:r>
              <a:rPr lang="en-US" sz="2800" dirty="0"/>
              <a:t>• </a:t>
            </a:r>
            <a:r>
              <a:rPr lang="en-US" sz="2800" b="1" dirty="0"/>
              <a:t>Merge rows in a table</a:t>
            </a:r>
          </a:p>
          <a:p>
            <a:r>
              <a:rPr lang="en-US" sz="2800" dirty="0"/>
              <a:t>• </a:t>
            </a:r>
            <a:r>
              <a:rPr lang="en-US" sz="2800" b="1" dirty="0"/>
              <a:t>Control transactions</a:t>
            </a:r>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Data Manipulation Language</a:t>
            </a:r>
            <a:endParaRPr lang="en-US" dirty="0">
              <a:solidFill>
                <a:srgbClr val="002060"/>
              </a:solidFill>
            </a:endParaRPr>
          </a:p>
        </p:txBody>
      </p:sp>
      <p:sp>
        <p:nvSpPr>
          <p:cNvPr id="3" name="Rectangle 2"/>
          <p:cNvSpPr/>
          <p:nvPr/>
        </p:nvSpPr>
        <p:spPr>
          <a:xfrm>
            <a:off x="609600" y="1219200"/>
            <a:ext cx="8001000" cy="3108543"/>
          </a:xfrm>
          <a:prstGeom prst="rect">
            <a:avLst/>
          </a:prstGeom>
        </p:spPr>
        <p:txBody>
          <a:bodyPr wrap="square">
            <a:spAutoFit/>
          </a:bodyPr>
          <a:lstStyle/>
          <a:p>
            <a:r>
              <a:rPr lang="en-US" sz="2800" dirty="0"/>
              <a:t>• A DML statement is executed when you:</a:t>
            </a:r>
          </a:p>
          <a:p>
            <a:r>
              <a:rPr lang="en-US" sz="2800" dirty="0"/>
              <a:t>– Add new rows to a table</a:t>
            </a:r>
          </a:p>
          <a:p>
            <a:r>
              <a:rPr lang="en-US" sz="2800" dirty="0"/>
              <a:t>– Modify existing rows in a table</a:t>
            </a:r>
          </a:p>
          <a:p>
            <a:r>
              <a:rPr lang="en-US" sz="2800" dirty="0"/>
              <a:t>– Remove existing rows from a table</a:t>
            </a:r>
          </a:p>
          <a:p>
            <a:endParaRPr lang="en-US" sz="2800" dirty="0"/>
          </a:p>
          <a:p>
            <a:r>
              <a:rPr lang="en-US" sz="2800" dirty="0"/>
              <a:t>• A transaction consists of a collection of DML statements that form a logical unit of work.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b="1" dirty="0">
                <a:solidFill>
                  <a:srgbClr val="002060"/>
                </a:solidFill>
              </a:rPr>
              <a:t>The INSERT Statement</a:t>
            </a:r>
            <a:endParaRPr lang="en-US" dirty="0">
              <a:solidFill>
                <a:srgbClr val="002060"/>
              </a:solidFill>
            </a:endParaRPr>
          </a:p>
        </p:txBody>
      </p:sp>
      <p:sp>
        <p:nvSpPr>
          <p:cNvPr id="3" name="Rectangle 2"/>
          <p:cNvSpPr/>
          <p:nvPr/>
        </p:nvSpPr>
        <p:spPr>
          <a:xfrm>
            <a:off x="381000" y="1447800"/>
            <a:ext cx="8153400" cy="5262979"/>
          </a:xfrm>
          <a:prstGeom prst="rect">
            <a:avLst/>
          </a:prstGeom>
        </p:spPr>
        <p:txBody>
          <a:bodyPr wrap="square">
            <a:spAutoFit/>
          </a:bodyPr>
          <a:lstStyle/>
          <a:p>
            <a:pPr>
              <a:buFont typeface="Arial" pitchFamily="34" charset="0"/>
              <a:buChar char="•"/>
            </a:pPr>
            <a:r>
              <a:rPr lang="en-US" sz="2800" dirty="0"/>
              <a:t> Add new rows to a table by using the INSERT statement.</a:t>
            </a:r>
          </a:p>
          <a:p>
            <a:pPr>
              <a:buFont typeface="Arial" pitchFamily="34" charset="0"/>
              <a:buChar char="•"/>
            </a:pPr>
            <a:endParaRPr lang="en-US" sz="2800" dirty="0"/>
          </a:p>
          <a:p>
            <a:pPr>
              <a:buFont typeface="Arial" pitchFamily="34" charset="0"/>
              <a:buChar char="•"/>
            </a:pPr>
            <a:r>
              <a:rPr lang="en-US" sz="2800" dirty="0"/>
              <a:t>Only one row is inserted at a time with this syntax.</a:t>
            </a:r>
          </a:p>
          <a:p>
            <a:endParaRPr lang="en-US" sz="2800" dirty="0"/>
          </a:p>
          <a:p>
            <a:r>
              <a:rPr lang="en-US" sz="2800" b="1" dirty="0">
                <a:solidFill>
                  <a:srgbClr val="C00000"/>
                </a:solidFill>
              </a:rPr>
              <a:t>SYNTAX</a:t>
            </a:r>
            <a:r>
              <a:rPr lang="en-US" sz="2800" dirty="0"/>
              <a:t> –</a:t>
            </a:r>
          </a:p>
          <a:p>
            <a:r>
              <a:rPr lang="en-US" sz="2800" dirty="0">
                <a:solidFill>
                  <a:srgbClr val="0070C0"/>
                </a:solidFill>
              </a:rPr>
              <a:t>  INSERT INTO </a:t>
            </a:r>
            <a:r>
              <a:rPr lang="en-US" sz="2800" i="1" dirty="0">
                <a:solidFill>
                  <a:srgbClr val="0070C0"/>
                </a:solidFill>
              </a:rPr>
              <a:t>table [(column [,    column...])]</a:t>
            </a:r>
          </a:p>
          <a:p>
            <a:r>
              <a:rPr lang="en-US" sz="2800" dirty="0">
                <a:solidFill>
                  <a:srgbClr val="0070C0"/>
                </a:solidFill>
              </a:rPr>
              <a:t>VALUES </a:t>
            </a:r>
            <a:r>
              <a:rPr lang="en-US" sz="2800" i="1" dirty="0">
                <a:solidFill>
                  <a:srgbClr val="0070C0"/>
                </a:solidFill>
              </a:rPr>
              <a:t>(value [, value...]);</a:t>
            </a:r>
          </a:p>
          <a:p>
            <a:endParaRPr lang="en-US" sz="2800" i="1" dirty="0">
              <a:solidFill>
                <a:srgbClr val="0070C0"/>
              </a:solidFill>
            </a:endParaRPr>
          </a:p>
          <a:p>
            <a:r>
              <a:rPr lang="en-US" sz="2800" b="1" dirty="0"/>
              <a:t>Note: </a:t>
            </a:r>
            <a:r>
              <a:rPr lang="en-US" sz="2800" dirty="0"/>
              <a:t>This statement with the VALUES clause adds only one row at a time to a table.</a:t>
            </a:r>
            <a:endParaRPr lang="en-US" sz="2800" dirty="0">
              <a:solidFill>
                <a:srgbClr val="0070C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pPr algn="r"/>
            <a:r>
              <a:rPr lang="en-US" b="1" dirty="0">
                <a:solidFill>
                  <a:srgbClr val="002060"/>
                </a:solidFill>
              </a:rPr>
              <a:t>Copying Rows from Another Table</a:t>
            </a:r>
            <a:endParaRPr lang="en-US" dirty="0">
              <a:solidFill>
                <a:srgbClr val="002060"/>
              </a:solidFill>
            </a:endParaRPr>
          </a:p>
        </p:txBody>
      </p:sp>
      <p:sp>
        <p:nvSpPr>
          <p:cNvPr id="3" name="Rectangle 2"/>
          <p:cNvSpPr/>
          <p:nvPr/>
        </p:nvSpPr>
        <p:spPr>
          <a:xfrm>
            <a:off x="457200" y="1828800"/>
            <a:ext cx="8077200" cy="3108543"/>
          </a:xfrm>
          <a:prstGeom prst="rect">
            <a:avLst/>
          </a:prstGeom>
        </p:spPr>
        <p:txBody>
          <a:bodyPr wrap="square">
            <a:spAutoFit/>
          </a:bodyPr>
          <a:lstStyle/>
          <a:p>
            <a:pPr>
              <a:buFont typeface="Arial" pitchFamily="34" charset="0"/>
              <a:buChar char="•"/>
            </a:pPr>
            <a:r>
              <a:rPr lang="en-US" sz="2800" dirty="0"/>
              <a:t>  Write your INSERT statement with a sub query.</a:t>
            </a:r>
          </a:p>
          <a:p>
            <a:endParaRPr lang="en-US" sz="2800" dirty="0"/>
          </a:p>
          <a:p>
            <a:pPr>
              <a:buFont typeface="Arial" pitchFamily="34" charset="0"/>
              <a:buChar char="•"/>
            </a:pPr>
            <a:r>
              <a:rPr lang="en-US" sz="2800" dirty="0"/>
              <a:t>  Do not use the VALUES clause.</a:t>
            </a:r>
          </a:p>
          <a:p>
            <a:endParaRPr lang="en-US" sz="2800" dirty="0"/>
          </a:p>
          <a:p>
            <a:r>
              <a:rPr lang="en-US" sz="2800" dirty="0"/>
              <a:t>• Match the number of columns in the INSERT</a:t>
            </a:r>
          </a:p>
          <a:p>
            <a:r>
              <a:rPr lang="en-US" sz="2800" dirty="0"/>
              <a:t>clause to those in the subquery.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solidFill>
                  <a:srgbClr val="002060"/>
                </a:solidFill>
              </a:rPr>
              <a:t>The UPDATE Statement Syntax</a:t>
            </a:r>
            <a:endParaRPr lang="en-US" dirty="0">
              <a:solidFill>
                <a:srgbClr val="002060"/>
              </a:solidFill>
            </a:endParaRPr>
          </a:p>
        </p:txBody>
      </p:sp>
      <p:sp>
        <p:nvSpPr>
          <p:cNvPr id="3" name="Rectangle 2"/>
          <p:cNvSpPr/>
          <p:nvPr/>
        </p:nvSpPr>
        <p:spPr>
          <a:xfrm>
            <a:off x="838200" y="1295400"/>
            <a:ext cx="7696200" cy="4401205"/>
          </a:xfrm>
          <a:prstGeom prst="rect">
            <a:avLst/>
          </a:prstGeom>
        </p:spPr>
        <p:txBody>
          <a:bodyPr wrap="square">
            <a:spAutoFit/>
          </a:bodyPr>
          <a:lstStyle/>
          <a:p>
            <a:pPr>
              <a:buFont typeface="Arial" pitchFamily="34" charset="0"/>
              <a:buChar char="•"/>
            </a:pPr>
            <a:r>
              <a:rPr lang="en-US" sz="2800" dirty="0"/>
              <a:t>  Modify existing rows with the UPDATE statement.</a:t>
            </a:r>
          </a:p>
          <a:p>
            <a:endParaRPr lang="en-US" sz="2800" dirty="0"/>
          </a:p>
          <a:p>
            <a:pPr>
              <a:buFont typeface="Arial" pitchFamily="34" charset="0"/>
              <a:buChar char="•"/>
            </a:pPr>
            <a:r>
              <a:rPr lang="en-US" sz="2800" dirty="0"/>
              <a:t> Update more than one row at a time, if required.</a:t>
            </a:r>
          </a:p>
          <a:p>
            <a:pPr>
              <a:buFont typeface="Arial" pitchFamily="34" charset="0"/>
              <a:buChar char="•"/>
            </a:pPr>
            <a:endParaRPr lang="en-US" sz="2800" dirty="0"/>
          </a:p>
          <a:p>
            <a:r>
              <a:rPr lang="en-US" sz="2800" b="1" dirty="0">
                <a:solidFill>
                  <a:srgbClr val="C00000"/>
                </a:solidFill>
              </a:rPr>
              <a:t>SYNTAX –</a:t>
            </a:r>
          </a:p>
          <a:p>
            <a:r>
              <a:rPr lang="en-US" sz="2800" dirty="0">
                <a:solidFill>
                  <a:srgbClr val="0070C0"/>
                </a:solidFill>
              </a:rPr>
              <a:t>        UPDATE </a:t>
            </a:r>
            <a:r>
              <a:rPr lang="en-US" sz="2800" i="1" dirty="0">
                <a:solidFill>
                  <a:srgbClr val="0070C0"/>
                </a:solidFill>
              </a:rPr>
              <a:t>table</a:t>
            </a:r>
          </a:p>
          <a:p>
            <a:r>
              <a:rPr lang="en-US" sz="2800" dirty="0">
                <a:solidFill>
                  <a:srgbClr val="0070C0"/>
                </a:solidFill>
              </a:rPr>
              <a:t>      SET </a:t>
            </a:r>
            <a:r>
              <a:rPr lang="en-US" sz="2800" i="1" dirty="0">
                <a:solidFill>
                  <a:srgbClr val="0070C0"/>
                </a:solidFill>
              </a:rPr>
              <a:t>column = value [, column = value, ...]</a:t>
            </a:r>
          </a:p>
          <a:p>
            <a:r>
              <a:rPr lang="en-US" sz="2800" dirty="0">
                <a:solidFill>
                  <a:srgbClr val="0070C0"/>
                </a:solidFill>
              </a:rPr>
              <a:t>      [WHERE </a:t>
            </a:r>
            <a:r>
              <a:rPr lang="en-US" sz="2800" i="1" dirty="0">
                <a:solidFill>
                  <a:srgbClr val="0070C0"/>
                </a:solidFill>
              </a:rPr>
              <a:t>condition];</a:t>
            </a:r>
            <a:endParaRPr lang="en-US" sz="2800" dirty="0">
              <a:solidFill>
                <a:srgbClr val="0070C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a:solidFill>
                  <a:srgbClr val="002060"/>
                </a:solidFill>
              </a:rPr>
              <a:t>The DELETE Statement</a:t>
            </a:r>
            <a:endParaRPr lang="en-US" dirty="0">
              <a:solidFill>
                <a:srgbClr val="002060"/>
              </a:solidFill>
            </a:endParaRPr>
          </a:p>
        </p:txBody>
      </p:sp>
      <p:sp>
        <p:nvSpPr>
          <p:cNvPr id="3" name="Rectangle 2"/>
          <p:cNvSpPr/>
          <p:nvPr/>
        </p:nvSpPr>
        <p:spPr>
          <a:xfrm>
            <a:off x="533400" y="1066800"/>
            <a:ext cx="8001000" cy="6124754"/>
          </a:xfrm>
          <a:prstGeom prst="rect">
            <a:avLst/>
          </a:prstGeom>
        </p:spPr>
        <p:txBody>
          <a:bodyPr wrap="square">
            <a:spAutoFit/>
          </a:bodyPr>
          <a:lstStyle/>
          <a:p>
            <a:pPr>
              <a:buFont typeface="Arial" pitchFamily="34" charset="0"/>
              <a:buChar char="•"/>
            </a:pPr>
            <a:r>
              <a:rPr lang="en-US" sz="2800" dirty="0"/>
              <a:t> You can remove existing rows from a table by using the DELETE statement.</a:t>
            </a:r>
          </a:p>
          <a:p>
            <a:pPr>
              <a:buFont typeface="Arial" pitchFamily="34" charset="0"/>
              <a:buChar char="•"/>
            </a:pPr>
            <a:endParaRPr lang="en-US" sz="2800" dirty="0"/>
          </a:p>
          <a:p>
            <a:pPr>
              <a:buFont typeface="Arial" pitchFamily="34" charset="0"/>
              <a:buChar char="•"/>
            </a:pPr>
            <a:r>
              <a:rPr lang="en-US" sz="2800" dirty="0"/>
              <a:t> Specific rows are deleted if you specify the WHERE clause.</a:t>
            </a:r>
          </a:p>
          <a:p>
            <a:endParaRPr lang="en-US" sz="2800" dirty="0"/>
          </a:p>
          <a:p>
            <a:r>
              <a:rPr lang="en-US" sz="2800" b="1" dirty="0">
                <a:solidFill>
                  <a:srgbClr val="C00000"/>
                </a:solidFill>
              </a:rPr>
              <a:t>SYNTAX –</a:t>
            </a:r>
            <a:endParaRPr lang="en-US" sz="2800" dirty="0">
              <a:solidFill>
                <a:srgbClr val="C00000"/>
              </a:solidFill>
            </a:endParaRPr>
          </a:p>
          <a:p>
            <a:r>
              <a:rPr lang="en-US" sz="2800" dirty="0">
                <a:solidFill>
                  <a:srgbClr val="0070C0"/>
                </a:solidFill>
              </a:rPr>
              <a:t>     DELETE [FROM] </a:t>
            </a:r>
            <a:r>
              <a:rPr lang="en-US" sz="2800" i="1" dirty="0">
                <a:solidFill>
                  <a:srgbClr val="0070C0"/>
                </a:solidFill>
              </a:rPr>
              <a:t>table</a:t>
            </a:r>
          </a:p>
          <a:p>
            <a:r>
              <a:rPr lang="en-US" sz="2800" dirty="0">
                <a:solidFill>
                  <a:srgbClr val="0070C0"/>
                </a:solidFill>
              </a:rPr>
              <a:t>      [WHERE </a:t>
            </a:r>
            <a:r>
              <a:rPr lang="en-US" sz="2800" i="1" dirty="0">
                <a:solidFill>
                  <a:srgbClr val="0070C0"/>
                </a:solidFill>
              </a:rPr>
              <a:t>condition];</a:t>
            </a:r>
          </a:p>
          <a:p>
            <a:endParaRPr lang="en-US" sz="2800" i="1" dirty="0">
              <a:solidFill>
                <a:srgbClr val="0070C0"/>
              </a:solidFill>
            </a:endParaRPr>
          </a:p>
          <a:p>
            <a:pPr>
              <a:buFont typeface="Arial" pitchFamily="34" charset="0"/>
              <a:buChar char="•"/>
            </a:pPr>
            <a:r>
              <a:rPr lang="en-US" sz="2800" dirty="0"/>
              <a:t> All rows in the table are deleted if you omit the WHERE clause</a:t>
            </a:r>
            <a:endParaRPr lang="en-US" sz="2800" i="1" dirty="0">
              <a:solidFill>
                <a:srgbClr val="0070C0"/>
              </a:solidFill>
            </a:endParaRPr>
          </a:p>
          <a:p>
            <a:endParaRPr lang="en-US" sz="2800" i="1" dirty="0">
              <a:solidFill>
                <a:srgbClr val="0070C0"/>
              </a:solidFill>
            </a:endParaRPr>
          </a:p>
          <a:p>
            <a:endParaRPr lang="en-US" sz="2800"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Network Data Model</a:t>
            </a:r>
          </a:p>
        </p:txBody>
      </p:sp>
      <p:pic>
        <p:nvPicPr>
          <p:cNvPr id="3" name="Picture 6"/>
          <p:cNvPicPr>
            <a:picLocks noChangeAspect="1" noChangeArrowheads="1"/>
          </p:cNvPicPr>
          <p:nvPr/>
        </p:nvPicPr>
        <p:blipFill>
          <a:blip r:embed="rId3" cstate="print"/>
          <a:srcRect/>
          <a:stretch>
            <a:fillRect/>
          </a:stretch>
        </p:blipFill>
        <p:spPr bwMode="auto">
          <a:xfrm>
            <a:off x="782638" y="1295400"/>
            <a:ext cx="7496175" cy="46482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228600"/>
          <a:ext cx="8305800" cy="6332243"/>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449558">
                <a:tc>
                  <a:txBody>
                    <a:bodyPr/>
                    <a:lstStyle/>
                    <a:p>
                      <a:pPr algn="ctr"/>
                      <a:r>
                        <a:rPr kumimoji="0" lang="en-US" sz="2400" b="1" kern="1200" baseline="0" dirty="0">
                          <a:solidFill>
                            <a:schemeClr val="tx1"/>
                          </a:solidFill>
                          <a:latin typeface="+mn-lt"/>
                          <a:ea typeface="+mn-ea"/>
                          <a:cs typeface="+mn-cs"/>
                        </a:rPr>
                        <a:t>Statement</a:t>
                      </a:r>
                      <a:endParaRPr lang="en-US" sz="2400" b="1" dirty="0">
                        <a:solidFill>
                          <a:schemeClr val="tx1"/>
                        </a:solidFill>
                      </a:endParaRPr>
                    </a:p>
                  </a:txBody>
                  <a:tcPr/>
                </a:tc>
                <a:tc>
                  <a:txBody>
                    <a:bodyPr/>
                    <a:lstStyle/>
                    <a:p>
                      <a:pPr algn="ctr"/>
                      <a:r>
                        <a:rPr kumimoji="0" lang="en-US" sz="2400" b="1" kern="1200" baseline="0" dirty="0">
                          <a:solidFill>
                            <a:schemeClr val="tx1"/>
                          </a:solidFill>
                          <a:latin typeface="+mn-lt"/>
                          <a:ea typeface="+mn-ea"/>
                          <a:cs typeface="+mn-cs"/>
                        </a:rPr>
                        <a:t>Description</a:t>
                      </a:r>
                      <a:endParaRPr lang="en-US" sz="2400" dirty="0">
                        <a:solidFill>
                          <a:schemeClr val="tx1"/>
                        </a:solidFill>
                      </a:endParaRPr>
                    </a:p>
                  </a:txBody>
                  <a:tcPr/>
                </a:tc>
                <a:extLst>
                  <a:ext uri="{0D108BD9-81ED-4DB2-BD59-A6C34878D82A}">
                    <a16:rowId xmlns:a16="http://schemas.microsoft.com/office/drawing/2014/main" val="10000"/>
                  </a:ext>
                </a:extLst>
              </a:tr>
              <a:tr h="1441048">
                <a:tc>
                  <a:txBody>
                    <a:bodyPr/>
                    <a:lstStyle/>
                    <a:p>
                      <a:pPr algn="ctr"/>
                      <a:r>
                        <a:rPr kumimoji="0" lang="en-US" sz="2400" b="1" kern="1200" baseline="0" dirty="0">
                          <a:solidFill>
                            <a:schemeClr val="accent3">
                              <a:lumMod val="75000"/>
                            </a:schemeClr>
                          </a:solidFill>
                          <a:latin typeface="+mn-lt"/>
                          <a:ea typeface="+mn-ea"/>
                          <a:cs typeface="+mn-cs"/>
                        </a:rPr>
                        <a:t>ROLLBACK</a:t>
                      </a:r>
                      <a:endParaRPr lang="en-US" sz="2400" b="1" dirty="0">
                        <a:solidFill>
                          <a:schemeClr val="accent3">
                            <a:lumMod val="75000"/>
                          </a:schemeClr>
                        </a:solidFill>
                      </a:endParaRPr>
                    </a:p>
                  </a:txBody>
                  <a:tcPr/>
                </a:tc>
                <a:tc>
                  <a:txBody>
                    <a:bodyPr/>
                    <a:lstStyle/>
                    <a:p>
                      <a:r>
                        <a:rPr kumimoji="0" lang="en-US" sz="2000" kern="1200" baseline="0" dirty="0">
                          <a:solidFill>
                            <a:schemeClr val="dk1"/>
                          </a:solidFill>
                          <a:latin typeface="+mn-lt"/>
                          <a:ea typeface="+mn-ea"/>
                          <a:cs typeface="+mn-cs"/>
                        </a:rPr>
                        <a:t>ROLLBACK ends the current transaction by discarding all pending</a:t>
                      </a:r>
                    </a:p>
                    <a:p>
                      <a:r>
                        <a:rPr kumimoji="0" lang="en-US" sz="2000" kern="1200" baseline="0" dirty="0">
                          <a:solidFill>
                            <a:schemeClr val="dk1"/>
                          </a:solidFill>
                          <a:latin typeface="+mn-lt"/>
                          <a:ea typeface="+mn-ea"/>
                          <a:cs typeface="+mn-cs"/>
                        </a:rPr>
                        <a:t>data changes</a:t>
                      </a:r>
                      <a:endParaRPr lang="en-US" sz="2000" dirty="0"/>
                    </a:p>
                  </a:txBody>
                  <a:tcPr/>
                </a:tc>
                <a:extLst>
                  <a:ext uri="{0D108BD9-81ED-4DB2-BD59-A6C34878D82A}">
                    <a16:rowId xmlns:a16="http://schemas.microsoft.com/office/drawing/2014/main" val="10001"/>
                  </a:ext>
                </a:extLst>
              </a:tr>
              <a:tr h="4433995">
                <a:tc>
                  <a:txBody>
                    <a:bodyPr/>
                    <a:lstStyle/>
                    <a:p>
                      <a:pPr algn="ctr"/>
                      <a:r>
                        <a:rPr kumimoji="0" lang="en-US" sz="2400" b="1" kern="1200" baseline="0" dirty="0">
                          <a:solidFill>
                            <a:schemeClr val="accent3">
                              <a:lumMod val="75000"/>
                            </a:schemeClr>
                          </a:solidFill>
                          <a:latin typeface="+mn-lt"/>
                          <a:ea typeface="+mn-ea"/>
                          <a:cs typeface="+mn-cs"/>
                        </a:rPr>
                        <a:t>ROLLBACK TO</a:t>
                      </a:r>
                    </a:p>
                    <a:p>
                      <a:pPr algn="ctr"/>
                      <a:r>
                        <a:rPr kumimoji="0" lang="en-US" sz="2400" b="1" i="1" kern="1200" baseline="0" dirty="0">
                          <a:solidFill>
                            <a:schemeClr val="accent3">
                              <a:lumMod val="75000"/>
                            </a:schemeClr>
                          </a:solidFill>
                          <a:latin typeface="+mn-lt"/>
                          <a:ea typeface="+mn-ea"/>
                          <a:cs typeface="+mn-cs"/>
                        </a:rPr>
                        <a:t>SAVEPOINT name</a:t>
                      </a:r>
                      <a:endParaRPr lang="en-US" sz="2400" b="1" dirty="0">
                        <a:solidFill>
                          <a:schemeClr val="accent3">
                            <a:lumMod val="75000"/>
                          </a:schemeClr>
                        </a:solidFill>
                      </a:endParaRPr>
                    </a:p>
                  </a:txBody>
                  <a:tcPr/>
                </a:tc>
                <a:tc>
                  <a:txBody>
                    <a:bodyPr/>
                    <a:lstStyle/>
                    <a:p>
                      <a:r>
                        <a:rPr kumimoji="0" lang="en-US" sz="2000" kern="1200" baseline="0" dirty="0">
                          <a:solidFill>
                            <a:schemeClr val="dk1"/>
                          </a:solidFill>
                          <a:latin typeface="+mn-lt"/>
                          <a:ea typeface="+mn-ea"/>
                          <a:cs typeface="+mn-cs"/>
                        </a:rPr>
                        <a:t>ROLLBACK TO SAVEPOINT rolls back the current transaction to the specified savepoint, thereby discarding any changes and or </a:t>
                      </a:r>
                      <a:r>
                        <a:rPr kumimoji="0" lang="en-US" sz="2000" kern="1200" baseline="0" dirty="0" err="1">
                          <a:solidFill>
                            <a:schemeClr val="dk1"/>
                          </a:solidFill>
                          <a:latin typeface="+mn-lt"/>
                          <a:ea typeface="+mn-ea"/>
                          <a:cs typeface="+mn-cs"/>
                        </a:rPr>
                        <a:t>savepoints</a:t>
                      </a:r>
                      <a:r>
                        <a:rPr kumimoji="0" lang="en-US" sz="2000" kern="1200" baseline="0" dirty="0">
                          <a:solidFill>
                            <a:schemeClr val="dk1"/>
                          </a:solidFill>
                          <a:latin typeface="+mn-lt"/>
                          <a:ea typeface="+mn-ea"/>
                          <a:cs typeface="+mn-cs"/>
                        </a:rPr>
                        <a:t> created after the savepoint to which you are rolling back.</a:t>
                      </a:r>
                    </a:p>
                    <a:p>
                      <a:r>
                        <a:rPr kumimoji="0" lang="en-US" sz="2000" kern="1200" baseline="0" dirty="0">
                          <a:solidFill>
                            <a:schemeClr val="dk1"/>
                          </a:solidFill>
                          <a:latin typeface="+mn-lt"/>
                          <a:ea typeface="+mn-ea"/>
                          <a:cs typeface="+mn-cs"/>
                        </a:rPr>
                        <a:t>If you omit the TO SAVEPOINT clause, the ROLLBACK statement rolls back the entire transaction. As </a:t>
                      </a:r>
                      <a:r>
                        <a:rPr kumimoji="0" lang="en-US" sz="2000" kern="1200" baseline="0" dirty="0" err="1">
                          <a:solidFill>
                            <a:schemeClr val="dk1"/>
                          </a:solidFill>
                          <a:latin typeface="+mn-lt"/>
                          <a:ea typeface="+mn-ea"/>
                          <a:cs typeface="+mn-cs"/>
                        </a:rPr>
                        <a:t>savepoints</a:t>
                      </a:r>
                      <a:r>
                        <a:rPr kumimoji="0" lang="en-US" sz="2000" kern="1200" baseline="0" dirty="0">
                          <a:solidFill>
                            <a:schemeClr val="dk1"/>
                          </a:solidFill>
                          <a:latin typeface="+mn-lt"/>
                          <a:ea typeface="+mn-ea"/>
                          <a:cs typeface="+mn-cs"/>
                        </a:rPr>
                        <a:t> are logical, there is no way to </a:t>
                      </a:r>
                      <a:r>
                        <a:rPr kumimoji="0" lang="en-US" sz="2000" kern="1200" baseline="0" dirty="0" err="1">
                          <a:solidFill>
                            <a:schemeClr val="dk1"/>
                          </a:solidFill>
                          <a:latin typeface="+mn-lt"/>
                          <a:ea typeface="+mn-ea"/>
                          <a:cs typeface="+mn-cs"/>
                        </a:rPr>
                        <a:t>ist</a:t>
                      </a:r>
                      <a:r>
                        <a:rPr kumimoji="0" lang="en-US" sz="2000" kern="1200" baseline="0" dirty="0">
                          <a:solidFill>
                            <a:schemeClr val="dk1"/>
                          </a:solidFill>
                          <a:latin typeface="+mn-lt"/>
                          <a:ea typeface="+mn-ea"/>
                          <a:cs typeface="+mn-cs"/>
                        </a:rPr>
                        <a:t> the </a:t>
                      </a:r>
                      <a:r>
                        <a:rPr kumimoji="0" lang="en-US" sz="2000" kern="1200" baseline="0" dirty="0" err="1">
                          <a:solidFill>
                            <a:schemeClr val="dk1"/>
                          </a:solidFill>
                          <a:latin typeface="+mn-lt"/>
                          <a:ea typeface="+mn-ea"/>
                          <a:cs typeface="+mn-cs"/>
                        </a:rPr>
                        <a:t>savepoints</a:t>
                      </a:r>
                      <a:r>
                        <a:rPr kumimoji="0" lang="en-US" sz="2000" kern="1200" baseline="0" dirty="0">
                          <a:solidFill>
                            <a:schemeClr val="dk1"/>
                          </a:solidFill>
                          <a:latin typeface="+mn-lt"/>
                          <a:ea typeface="+mn-ea"/>
                          <a:cs typeface="+mn-cs"/>
                        </a:rPr>
                        <a:t> you have created.</a:t>
                      </a:r>
                      <a:endParaRPr lang="en-US" sz="20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Implicit Transaction Processing</a:t>
            </a:r>
            <a:endParaRPr lang="en-US" dirty="0">
              <a:solidFill>
                <a:srgbClr val="002060"/>
              </a:solidFill>
            </a:endParaRPr>
          </a:p>
        </p:txBody>
      </p:sp>
      <p:sp>
        <p:nvSpPr>
          <p:cNvPr id="3" name="Rectangle 2"/>
          <p:cNvSpPr/>
          <p:nvPr/>
        </p:nvSpPr>
        <p:spPr>
          <a:xfrm>
            <a:off x="381000" y="1371600"/>
            <a:ext cx="7848600" cy="3970318"/>
          </a:xfrm>
          <a:prstGeom prst="rect">
            <a:avLst/>
          </a:prstGeom>
        </p:spPr>
        <p:txBody>
          <a:bodyPr wrap="square">
            <a:spAutoFit/>
          </a:bodyPr>
          <a:lstStyle/>
          <a:p>
            <a:pPr algn="just">
              <a:buFont typeface="Arial" pitchFamily="34" charset="0"/>
              <a:buChar char="•"/>
            </a:pPr>
            <a:r>
              <a:rPr lang="en-US" sz="2800" dirty="0"/>
              <a:t> An automatic commit occurs under the following circumstances:</a:t>
            </a:r>
          </a:p>
          <a:p>
            <a:pPr algn="just"/>
            <a:r>
              <a:rPr lang="en-US" sz="2800" dirty="0"/>
              <a:t>– DDL statement is issued</a:t>
            </a:r>
          </a:p>
          <a:p>
            <a:pPr algn="just"/>
            <a:r>
              <a:rPr lang="en-US" sz="2800" dirty="0"/>
              <a:t>– DCL statement is issued</a:t>
            </a:r>
          </a:p>
          <a:p>
            <a:pPr algn="just"/>
            <a:r>
              <a:rPr lang="en-US" sz="2800" dirty="0"/>
              <a:t>– Normal exit from </a:t>
            </a:r>
            <a:r>
              <a:rPr lang="en-US" sz="2800" i="1" dirty="0" err="1"/>
              <a:t>iSQL</a:t>
            </a:r>
            <a:r>
              <a:rPr lang="en-US" sz="2800" i="1" dirty="0"/>
              <a:t>*Plus, without explicitly </a:t>
            </a:r>
            <a:r>
              <a:rPr lang="en-US" sz="2800" dirty="0"/>
              <a:t>issuing COMMIT or ROLLBACK statements.</a:t>
            </a:r>
          </a:p>
          <a:p>
            <a:pPr algn="just"/>
            <a:endParaRPr lang="en-US" sz="2800" dirty="0"/>
          </a:p>
          <a:p>
            <a:pPr algn="just"/>
            <a:r>
              <a:rPr lang="en-US" sz="2800" dirty="0"/>
              <a:t>• An automatic rollback occurs under an abnormal termination of </a:t>
            </a:r>
            <a:r>
              <a:rPr lang="en-US" sz="2800" i="1" dirty="0" err="1"/>
              <a:t>iSQL</a:t>
            </a:r>
            <a:r>
              <a:rPr lang="en-US" sz="2800" i="1" dirty="0"/>
              <a:t>*Plus or a system failure.</a:t>
            </a:r>
            <a:endParaRPr 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a:solidFill>
                  <a:srgbClr val="002060"/>
                </a:solidFill>
              </a:rPr>
              <a:t>Implicit Transaction Processing</a:t>
            </a:r>
            <a:endParaRPr lang="en-US" dirty="0">
              <a:solidFill>
                <a:srgbClr val="002060"/>
              </a:solidFill>
            </a:endParaRPr>
          </a:p>
        </p:txBody>
      </p:sp>
      <p:graphicFrame>
        <p:nvGraphicFramePr>
          <p:cNvPr id="3" name="Table 2"/>
          <p:cNvGraphicFramePr>
            <a:graphicFrameLocks noGrp="1"/>
          </p:cNvGraphicFramePr>
          <p:nvPr/>
        </p:nvGraphicFramePr>
        <p:xfrm>
          <a:off x="762000" y="1066800"/>
          <a:ext cx="7162800" cy="41148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70840">
                <a:tc>
                  <a:txBody>
                    <a:bodyPr/>
                    <a:lstStyle/>
                    <a:p>
                      <a:pPr algn="ctr"/>
                      <a:r>
                        <a:rPr kumimoji="0" lang="en-US" sz="2800" b="0" kern="1200" baseline="0" dirty="0">
                          <a:solidFill>
                            <a:schemeClr val="tx1"/>
                          </a:solidFill>
                          <a:latin typeface="+mn-lt"/>
                          <a:ea typeface="+mn-ea"/>
                          <a:cs typeface="+mn-cs"/>
                        </a:rPr>
                        <a:t>Status</a:t>
                      </a:r>
                      <a:endParaRPr lang="en-US" sz="2800" b="0" dirty="0">
                        <a:solidFill>
                          <a:schemeClr val="tx1"/>
                        </a:solidFill>
                      </a:endParaRPr>
                    </a:p>
                  </a:txBody>
                  <a:tcPr/>
                </a:tc>
                <a:tc>
                  <a:txBody>
                    <a:bodyPr/>
                    <a:lstStyle/>
                    <a:p>
                      <a:pPr algn="ctr"/>
                      <a:r>
                        <a:rPr kumimoji="0" lang="en-US" sz="2800" b="0" kern="1200" baseline="0" dirty="0">
                          <a:solidFill>
                            <a:schemeClr val="tx1"/>
                          </a:solidFill>
                          <a:latin typeface="+mn-lt"/>
                          <a:ea typeface="+mn-ea"/>
                          <a:cs typeface="+mn-cs"/>
                        </a:rPr>
                        <a:t>Circumstances</a:t>
                      </a:r>
                      <a:endParaRPr lang="en-US" sz="2800" b="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kumimoji="0" lang="en-US" sz="2800" b="0" kern="1200" baseline="0" dirty="0">
                          <a:solidFill>
                            <a:schemeClr val="accent3">
                              <a:lumMod val="75000"/>
                            </a:schemeClr>
                          </a:solidFill>
                          <a:latin typeface="+mn-lt"/>
                          <a:ea typeface="+mn-ea"/>
                          <a:cs typeface="+mn-cs"/>
                        </a:rPr>
                        <a:t>Automatic </a:t>
                      </a:r>
                    </a:p>
                    <a:p>
                      <a:pPr algn="ctr"/>
                      <a:r>
                        <a:rPr kumimoji="0" lang="en-US" sz="2800" b="0" kern="1200" baseline="0" dirty="0">
                          <a:solidFill>
                            <a:schemeClr val="accent3">
                              <a:lumMod val="75000"/>
                            </a:schemeClr>
                          </a:solidFill>
                          <a:latin typeface="+mn-lt"/>
                          <a:ea typeface="+mn-ea"/>
                          <a:cs typeface="+mn-cs"/>
                        </a:rPr>
                        <a:t>commit</a:t>
                      </a:r>
                      <a:endParaRPr lang="en-US" sz="2800" b="0" dirty="0">
                        <a:solidFill>
                          <a:schemeClr val="accent3">
                            <a:lumMod val="75000"/>
                          </a:schemeClr>
                        </a:solidFill>
                      </a:endParaRPr>
                    </a:p>
                  </a:txBody>
                  <a:tcPr/>
                </a:tc>
                <a:tc>
                  <a:txBody>
                    <a:bodyPr/>
                    <a:lstStyle/>
                    <a:p>
                      <a:r>
                        <a:rPr kumimoji="0" lang="en-US" sz="2800" b="0" kern="1200" baseline="0" dirty="0">
                          <a:solidFill>
                            <a:schemeClr val="dk1"/>
                          </a:solidFill>
                          <a:latin typeface="+mn-lt"/>
                          <a:ea typeface="+mn-ea"/>
                          <a:cs typeface="+mn-cs"/>
                        </a:rPr>
                        <a:t>DDL statement or DCL statement is issued.</a:t>
                      </a:r>
                    </a:p>
                    <a:p>
                      <a:r>
                        <a:rPr kumimoji="0" lang="en-US" sz="2800" b="0" i="1" kern="1200" baseline="0" dirty="0" err="1">
                          <a:solidFill>
                            <a:schemeClr val="dk1"/>
                          </a:solidFill>
                          <a:latin typeface="+mn-lt"/>
                          <a:ea typeface="+mn-ea"/>
                          <a:cs typeface="+mn-cs"/>
                        </a:rPr>
                        <a:t>iSQL</a:t>
                      </a:r>
                      <a:r>
                        <a:rPr kumimoji="0" lang="en-US" sz="2800" b="0" i="1" kern="1200" baseline="0" dirty="0">
                          <a:solidFill>
                            <a:schemeClr val="dk1"/>
                          </a:solidFill>
                          <a:latin typeface="+mn-lt"/>
                          <a:ea typeface="+mn-ea"/>
                          <a:cs typeface="+mn-cs"/>
                        </a:rPr>
                        <a:t>*Plus exited normally, without explicitly issuing COMMIT or</a:t>
                      </a:r>
                    </a:p>
                    <a:p>
                      <a:r>
                        <a:rPr kumimoji="0" lang="en-US" sz="2800" b="0" kern="1200" baseline="0" dirty="0">
                          <a:solidFill>
                            <a:schemeClr val="dk1"/>
                          </a:solidFill>
                          <a:latin typeface="+mn-lt"/>
                          <a:ea typeface="+mn-ea"/>
                          <a:cs typeface="+mn-cs"/>
                        </a:rPr>
                        <a:t>ROLLBACK commands</a:t>
                      </a:r>
                      <a:endParaRPr lang="en-US" sz="2800" b="0" dirty="0"/>
                    </a:p>
                  </a:txBody>
                  <a:tcPr/>
                </a:tc>
                <a:extLst>
                  <a:ext uri="{0D108BD9-81ED-4DB2-BD59-A6C34878D82A}">
                    <a16:rowId xmlns:a16="http://schemas.microsoft.com/office/drawing/2014/main" val="10001"/>
                  </a:ext>
                </a:extLst>
              </a:tr>
              <a:tr h="370840">
                <a:tc>
                  <a:txBody>
                    <a:bodyPr/>
                    <a:lstStyle/>
                    <a:p>
                      <a:pPr algn="ctr"/>
                      <a:r>
                        <a:rPr kumimoji="0" lang="en-US" sz="2800" b="0" kern="1200" baseline="0" dirty="0">
                          <a:solidFill>
                            <a:schemeClr val="accent3">
                              <a:lumMod val="75000"/>
                            </a:schemeClr>
                          </a:solidFill>
                          <a:latin typeface="+mn-lt"/>
                          <a:ea typeface="+mn-ea"/>
                          <a:cs typeface="+mn-cs"/>
                        </a:rPr>
                        <a:t>Automatic </a:t>
                      </a:r>
                    </a:p>
                    <a:p>
                      <a:pPr algn="ctr"/>
                      <a:r>
                        <a:rPr kumimoji="0" lang="en-US" sz="2800" b="0" kern="1200" baseline="0" dirty="0">
                          <a:solidFill>
                            <a:schemeClr val="accent3">
                              <a:lumMod val="75000"/>
                            </a:schemeClr>
                          </a:solidFill>
                          <a:latin typeface="+mn-lt"/>
                          <a:ea typeface="+mn-ea"/>
                          <a:cs typeface="+mn-cs"/>
                        </a:rPr>
                        <a:t>rollback</a:t>
                      </a:r>
                      <a:endParaRPr lang="en-US" sz="2800" b="0" dirty="0">
                        <a:solidFill>
                          <a:schemeClr val="accent3">
                            <a:lumMod val="75000"/>
                          </a:schemeClr>
                        </a:solidFill>
                      </a:endParaRPr>
                    </a:p>
                  </a:txBody>
                  <a:tcPr/>
                </a:tc>
                <a:tc>
                  <a:txBody>
                    <a:bodyPr/>
                    <a:lstStyle/>
                    <a:p>
                      <a:r>
                        <a:rPr kumimoji="0" lang="en-US" sz="2800" b="0" kern="1200" baseline="0" dirty="0">
                          <a:solidFill>
                            <a:schemeClr val="dk1"/>
                          </a:solidFill>
                          <a:latin typeface="+mn-lt"/>
                          <a:ea typeface="+mn-ea"/>
                          <a:cs typeface="+mn-cs"/>
                        </a:rPr>
                        <a:t>Abnormal termination of </a:t>
                      </a:r>
                      <a:r>
                        <a:rPr kumimoji="0" lang="en-US" sz="2800" b="0" i="1" kern="1200" baseline="0" dirty="0" err="1">
                          <a:solidFill>
                            <a:schemeClr val="dk1"/>
                          </a:solidFill>
                          <a:latin typeface="+mn-lt"/>
                          <a:ea typeface="+mn-ea"/>
                          <a:cs typeface="+mn-cs"/>
                        </a:rPr>
                        <a:t>iSQL</a:t>
                      </a:r>
                      <a:r>
                        <a:rPr kumimoji="0" lang="en-US" sz="2800" b="0" i="1" kern="1200" baseline="0" dirty="0">
                          <a:solidFill>
                            <a:schemeClr val="dk1"/>
                          </a:solidFill>
                          <a:latin typeface="+mn-lt"/>
                          <a:ea typeface="+mn-ea"/>
                          <a:cs typeface="+mn-cs"/>
                        </a:rPr>
                        <a:t>*Plus or system failure.</a:t>
                      </a:r>
                      <a:endParaRPr lang="en-US" sz="2800" b="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b="1" dirty="0">
                <a:solidFill>
                  <a:srgbClr val="002060"/>
                </a:solidFill>
              </a:rPr>
              <a:t>State of the Data</a:t>
            </a:r>
            <a:br>
              <a:rPr lang="en-US" b="1" dirty="0">
                <a:solidFill>
                  <a:srgbClr val="002060"/>
                </a:solidFill>
              </a:rPr>
            </a:br>
            <a:r>
              <a:rPr lang="en-US" b="1" dirty="0">
                <a:solidFill>
                  <a:srgbClr val="002060"/>
                </a:solidFill>
              </a:rPr>
              <a:t>Before COMMIT or ROLLBACK</a:t>
            </a:r>
            <a:endParaRPr lang="en-US" dirty="0">
              <a:solidFill>
                <a:srgbClr val="002060"/>
              </a:solidFill>
            </a:endParaRPr>
          </a:p>
        </p:txBody>
      </p:sp>
      <p:sp>
        <p:nvSpPr>
          <p:cNvPr id="3" name="Rectangle 2"/>
          <p:cNvSpPr/>
          <p:nvPr/>
        </p:nvSpPr>
        <p:spPr>
          <a:xfrm>
            <a:off x="228600" y="1524000"/>
            <a:ext cx="8534400" cy="4401205"/>
          </a:xfrm>
          <a:prstGeom prst="rect">
            <a:avLst/>
          </a:prstGeom>
        </p:spPr>
        <p:txBody>
          <a:bodyPr wrap="square">
            <a:spAutoFit/>
          </a:bodyPr>
          <a:lstStyle/>
          <a:p>
            <a:pPr algn="just"/>
            <a:r>
              <a:rPr lang="en-US" sz="2800" dirty="0"/>
              <a:t>The previous state of the data can be recovered.</a:t>
            </a:r>
          </a:p>
          <a:p>
            <a:pPr algn="just"/>
            <a:endParaRPr lang="en-US" sz="2800" dirty="0"/>
          </a:p>
          <a:p>
            <a:pPr algn="just"/>
            <a:r>
              <a:rPr lang="en-US" sz="2800" dirty="0"/>
              <a:t>• The current user can review the results of the DML operations by using the SELECT statement.</a:t>
            </a:r>
          </a:p>
          <a:p>
            <a:pPr algn="just"/>
            <a:endParaRPr lang="en-US" sz="2800" dirty="0"/>
          </a:p>
          <a:p>
            <a:pPr algn="just"/>
            <a:r>
              <a:rPr lang="en-US" sz="2800" dirty="0"/>
              <a:t>• Other users </a:t>
            </a:r>
            <a:r>
              <a:rPr lang="en-US" sz="2800" i="1" dirty="0"/>
              <a:t>cannot view the results of the DML </a:t>
            </a:r>
            <a:r>
              <a:rPr lang="en-US" sz="2800" dirty="0"/>
              <a:t>statements by the current user.</a:t>
            </a:r>
          </a:p>
          <a:p>
            <a:pPr algn="just"/>
            <a:endParaRPr lang="en-US" sz="2800" dirty="0"/>
          </a:p>
          <a:p>
            <a:pPr algn="just"/>
            <a:r>
              <a:rPr lang="en-US" sz="2800" dirty="0"/>
              <a:t>• The affected rows are </a:t>
            </a:r>
            <a:r>
              <a:rPr lang="en-US" sz="2800" i="1" dirty="0"/>
              <a:t>locked; other users cannot change </a:t>
            </a:r>
            <a:r>
              <a:rPr lang="en-US" sz="2800" dirty="0"/>
              <a:t>the data within the affected rows.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b="1" dirty="0">
                <a:solidFill>
                  <a:srgbClr val="002060"/>
                </a:solidFill>
              </a:rPr>
              <a:t>State of the Data After ROLLBACK</a:t>
            </a:r>
            <a:endParaRPr lang="en-US" dirty="0">
              <a:solidFill>
                <a:srgbClr val="002060"/>
              </a:solidFill>
            </a:endParaRPr>
          </a:p>
        </p:txBody>
      </p:sp>
      <p:sp>
        <p:nvSpPr>
          <p:cNvPr id="3" name="Rectangle 2"/>
          <p:cNvSpPr/>
          <p:nvPr/>
        </p:nvSpPr>
        <p:spPr>
          <a:xfrm>
            <a:off x="533400" y="1371600"/>
            <a:ext cx="7620000" cy="4832092"/>
          </a:xfrm>
          <a:prstGeom prst="rect">
            <a:avLst/>
          </a:prstGeom>
        </p:spPr>
        <p:txBody>
          <a:bodyPr wrap="square">
            <a:spAutoFit/>
          </a:bodyPr>
          <a:lstStyle/>
          <a:p>
            <a:r>
              <a:rPr lang="en-US" sz="2800" dirty="0"/>
              <a:t>Discard all pending changes by using the ROLLBACK statement:</a:t>
            </a:r>
          </a:p>
          <a:p>
            <a:r>
              <a:rPr lang="en-US" sz="2800" dirty="0"/>
              <a:t>• Data changes are undone.</a:t>
            </a:r>
          </a:p>
          <a:p>
            <a:r>
              <a:rPr lang="en-US" sz="2800" dirty="0"/>
              <a:t>• Previous state of the data is restored.</a:t>
            </a:r>
          </a:p>
          <a:p>
            <a:r>
              <a:rPr lang="en-US" sz="2800" dirty="0"/>
              <a:t>• Locks on the affected rows are released.</a:t>
            </a:r>
          </a:p>
          <a:p>
            <a:endParaRPr lang="en-US" sz="2800" dirty="0"/>
          </a:p>
          <a:p>
            <a:r>
              <a:rPr lang="en-US" sz="2800" b="1" dirty="0">
                <a:solidFill>
                  <a:schemeClr val="accent3">
                    <a:lumMod val="75000"/>
                  </a:schemeClr>
                </a:solidFill>
              </a:rPr>
              <a:t>Example</a:t>
            </a:r>
            <a:r>
              <a:rPr lang="en-US" sz="2800" dirty="0"/>
              <a:t> – </a:t>
            </a:r>
          </a:p>
          <a:p>
            <a:r>
              <a:rPr lang="en-US" sz="2800" dirty="0"/>
              <a:t>            </a:t>
            </a:r>
            <a:r>
              <a:rPr lang="en-US" sz="2800" dirty="0">
                <a:solidFill>
                  <a:srgbClr val="0070C0"/>
                </a:solidFill>
              </a:rPr>
              <a:t>DELETE FROM </a:t>
            </a:r>
            <a:r>
              <a:rPr lang="en-US" sz="2800" dirty="0" err="1">
                <a:solidFill>
                  <a:srgbClr val="0070C0"/>
                </a:solidFill>
              </a:rPr>
              <a:t>copy_emp</a:t>
            </a:r>
            <a:r>
              <a:rPr lang="en-US" sz="2800" dirty="0">
                <a:solidFill>
                  <a:srgbClr val="0070C0"/>
                </a:solidFill>
              </a:rPr>
              <a:t>;</a:t>
            </a:r>
          </a:p>
          <a:p>
            <a:r>
              <a:rPr lang="en-US" sz="2800" dirty="0"/>
              <a:t>22 rows deleted.</a:t>
            </a:r>
          </a:p>
          <a:p>
            <a:r>
              <a:rPr lang="en-US" sz="2800" dirty="0">
                <a:solidFill>
                  <a:srgbClr val="0070C0"/>
                </a:solidFill>
              </a:rPr>
              <a:t>            ROLLBACK;</a:t>
            </a:r>
          </a:p>
          <a:p>
            <a:r>
              <a:rPr lang="en-US" sz="2800" dirty="0"/>
              <a:t>Rollback complete.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b="1" dirty="0">
                <a:solidFill>
                  <a:srgbClr val="002060"/>
                </a:solidFill>
              </a:rPr>
              <a:t>Statement-Level Rollback</a:t>
            </a:r>
            <a:endParaRPr lang="en-US" dirty="0">
              <a:solidFill>
                <a:srgbClr val="002060"/>
              </a:solidFill>
            </a:endParaRPr>
          </a:p>
        </p:txBody>
      </p:sp>
      <p:sp>
        <p:nvSpPr>
          <p:cNvPr id="3" name="Rectangle 2"/>
          <p:cNvSpPr/>
          <p:nvPr/>
        </p:nvSpPr>
        <p:spPr>
          <a:xfrm>
            <a:off x="457200" y="1524000"/>
            <a:ext cx="8305800" cy="3970318"/>
          </a:xfrm>
          <a:prstGeom prst="rect">
            <a:avLst/>
          </a:prstGeom>
        </p:spPr>
        <p:txBody>
          <a:bodyPr wrap="square">
            <a:spAutoFit/>
          </a:bodyPr>
          <a:lstStyle/>
          <a:p>
            <a:r>
              <a:rPr lang="en-US" sz="2800" dirty="0"/>
              <a:t>If a single DML statement fails during execution, only that statement is rolled back.</a:t>
            </a:r>
          </a:p>
          <a:p>
            <a:endParaRPr lang="en-US" sz="2800" dirty="0"/>
          </a:p>
          <a:p>
            <a:r>
              <a:rPr lang="en-US" sz="2800" dirty="0"/>
              <a:t>• The Oracle server implements an implicit savepoint.</a:t>
            </a:r>
          </a:p>
          <a:p>
            <a:endParaRPr lang="en-US" sz="2800" dirty="0"/>
          </a:p>
          <a:p>
            <a:r>
              <a:rPr lang="en-US" sz="2800" dirty="0"/>
              <a:t>• All other changes are retained.</a:t>
            </a:r>
          </a:p>
          <a:p>
            <a:endParaRPr lang="en-US" sz="2800" dirty="0"/>
          </a:p>
          <a:p>
            <a:r>
              <a:rPr lang="en-US" sz="2800" dirty="0"/>
              <a:t>• The user should terminate transactions  explicitly by executing a commit  or  rollback statement.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4114800"/>
            <a:ext cx="6934200" cy="1241425"/>
          </a:xfrm>
        </p:spPr>
        <p:txBody>
          <a:bodyPr/>
          <a:lstStyle/>
          <a:p>
            <a:r>
              <a:rPr lang="en-US" dirty="0"/>
              <a:t>INDEXES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Index Structures</a:t>
            </a:r>
          </a:p>
          <a:p>
            <a:r>
              <a:rPr lang="en-US" dirty="0"/>
              <a:t>Indexes are created on columns in tables or views. The index provides a fast way to look up data based on the values within those columns. For example, if you create an index on the primary key and then search for a row of data based on one of the primary key values, SQL Server first finds that value in the index, and then uses the index to quickly locate the entire row of data. Without the index, a table scan would have to be performed in order to locate the row, which can have a significant effect on performance.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TotalTime>
  <Words>9267</Words>
  <Application>Microsoft Office PowerPoint</Application>
  <PresentationFormat>On-screen Show (4:3)</PresentationFormat>
  <Paragraphs>1533</Paragraphs>
  <Slides>107</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107</vt:i4>
      </vt:variant>
    </vt:vector>
  </HeadingPairs>
  <TitlesOfParts>
    <vt:vector size="114" baseType="lpstr">
      <vt:lpstr>Arial</vt:lpstr>
      <vt:lpstr>Calibri</vt:lpstr>
      <vt:lpstr>Calibri Light</vt:lpstr>
      <vt:lpstr>Times New Roman</vt:lpstr>
      <vt:lpstr>Verdana</vt:lpstr>
      <vt:lpstr>Wingdings</vt:lpstr>
      <vt:lpstr>Office Theme</vt:lpstr>
      <vt:lpstr>RDBMS CONCEPTS</vt:lpstr>
      <vt:lpstr>Data  &amp; Storage</vt:lpstr>
      <vt:lpstr>Drawbacks with File Systems</vt:lpstr>
      <vt:lpstr>Introduction of DBMS</vt:lpstr>
      <vt:lpstr>Benefits of DBMS</vt:lpstr>
      <vt:lpstr>Application Programs using DBMS Services</vt:lpstr>
      <vt:lpstr>Data Models</vt:lpstr>
      <vt:lpstr>Hierarchical Data Model</vt:lpstr>
      <vt:lpstr>Network Data Model</vt:lpstr>
      <vt:lpstr>Relational Data Model</vt:lpstr>
      <vt:lpstr>Basic Terms and Definitions</vt:lpstr>
      <vt:lpstr>E-R Model</vt:lpstr>
      <vt:lpstr>Entity Relationship Diagram (ERD)</vt:lpstr>
      <vt:lpstr>Entity</vt:lpstr>
      <vt:lpstr>Attributes</vt:lpstr>
      <vt:lpstr>Relationship</vt:lpstr>
      <vt:lpstr>Mapping cardinalities</vt:lpstr>
      <vt:lpstr>ER diagram of College DB</vt:lpstr>
      <vt:lpstr>Keys</vt:lpstr>
      <vt:lpstr>Candidate key</vt:lpstr>
      <vt:lpstr>Candidate Key (Contd...)</vt:lpstr>
      <vt:lpstr>Alternate Key</vt:lpstr>
      <vt:lpstr>Foreign Key</vt:lpstr>
      <vt:lpstr>Data Integrity</vt:lpstr>
      <vt:lpstr>Data Integrity   (Contd …)  </vt:lpstr>
      <vt:lpstr>Normalization</vt:lpstr>
      <vt:lpstr>Normal Forms</vt:lpstr>
      <vt:lpstr>DENORMALIZATION </vt:lpstr>
      <vt:lpstr>PowerPoint Presentation</vt:lpstr>
      <vt:lpstr>Relational Database Properties</vt:lpstr>
      <vt:lpstr>Structured Query Language</vt:lpstr>
      <vt:lpstr>PowerPoint Presentation</vt:lpstr>
      <vt:lpstr>Objectives</vt:lpstr>
      <vt:lpstr>SQL Statements</vt:lpstr>
      <vt:lpstr>                                             </vt:lpstr>
      <vt:lpstr>Capabilities of SQL SELECT Statements (Contd…)</vt:lpstr>
      <vt:lpstr>Basic SELECT Statement</vt:lpstr>
      <vt:lpstr>Writing SQL Statements</vt:lpstr>
      <vt:lpstr>  Arithmetic Expressions</vt:lpstr>
      <vt:lpstr>Operator Precedence</vt:lpstr>
      <vt:lpstr>Defining a Null Value</vt:lpstr>
      <vt:lpstr>Defining a Column Alias</vt:lpstr>
      <vt:lpstr>Concatenation Operator</vt:lpstr>
      <vt:lpstr>Duplicate Rows</vt:lpstr>
      <vt:lpstr>PowerPoint Presentation</vt:lpstr>
      <vt:lpstr>                                                              Objectives </vt:lpstr>
      <vt:lpstr>Limiting the Rows Selected</vt:lpstr>
      <vt:lpstr>Character Strings and Dates</vt:lpstr>
      <vt:lpstr>Comparison Conditions</vt:lpstr>
      <vt:lpstr>Other Comparison Conditions</vt:lpstr>
      <vt:lpstr>Descriptions of Comparison Conditions</vt:lpstr>
      <vt:lpstr>Using the LIKE Condition</vt:lpstr>
      <vt:lpstr>Logical Conditions</vt:lpstr>
      <vt:lpstr>Rules of Precedence</vt:lpstr>
      <vt:lpstr>ORDER BY Clause</vt:lpstr>
      <vt:lpstr>PowerPoint Presentation</vt:lpstr>
      <vt:lpstr>Objectives </vt:lpstr>
      <vt:lpstr>SQL Functions</vt:lpstr>
      <vt:lpstr>Two Types of SQL Functions</vt:lpstr>
      <vt:lpstr>Single-Row Functions</vt:lpstr>
      <vt:lpstr>Single-Row Functions</vt:lpstr>
      <vt:lpstr>Single-Row Functions Contd…</vt:lpstr>
      <vt:lpstr> Number Functions </vt:lpstr>
      <vt:lpstr>The CASE Expression</vt:lpstr>
      <vt:lpstr>PowerPoint Presentation</vt:lpstr>
      <vt:lpstr>   Objectives </vt:lpstr>
      <vt:lpstr>Creating and Managing Tables</vt:lpstr>
      <vt:lpstr>PowerPoint Presentation</vt:lpstr>
      <vt:lpstr>Database Objects</vt:lpstr>
      <vt:lpstr>Create table statement</vt:lpstr>
      <vt:lpstr>Referencing Another User’s Tables</vt:lpstr>
      <vt:lpstr>Example for creating table</vt:lpstr>
      <vt:lpstr>Data tape</vt:lpstr>
      <vt:lpstr>Creating table using subquery</vt:lpstr>
      <vt:lpstr>The ALTER TABLE Statement</vt:lpstr>
      <vt:lpstr>PowerPoint Presentation</vt:lpstr>
      <vt:lpstr>PowerPoint Presentation</vt:lpstr>
      <vt:lpstr>Dropping table</vt:lpstr>
      <vt:lpstr>Rename the object</vt:lpstr>
      <vt:lpstr>Truncating a Table</vt:lpstr>
      <vt:lpstr>Adding Comments to a Table</vt:lpstr>
      <vt:lpstr>Adding Comments to a Table (contd..)</vt:lpstr>
      <vt:lpstr>PowerPoint Presentation</vt:lpstr>
      <vt:lpstr>Objectives</vt:lpstr>
      <vt:lpstr>Data Manipulation Language</vt:lpstr>
      <vt:lpstr>The INSERT Statement</vt:lpstr>
      <vt:lpstr>Copying Rows from Another Table</vt:lpstr>
      <vt:lpstr>The UPDATE Statement Syntax</vt:lpstr>
      <vt:lpstr>The DELETE Statement</vt:lpstr>
      <vt:lpstr>PowerPoint Presentation</vt:lpstr>
      <vt:lpstr>Implicit Transaction Processing</vt:lpstr>
      <vt:lpstr>Implicit Transaction Processing</vt:lpstr>
      <vt:lpstr>State of the Data Before COMMIT or ROLLBACK</vt:lpstr>
      <vt:lpstr>State of the Data After ROLLBACK</vt:lpstr>
      <vt:lpstr>Statement-Level Rollback</vt:lpstr>
      <vt:lpstr>PowerPoint Presentation</vt:lpstr>
      <vt:lpstr>PowerPoint Presentation</vt:lpstr>
      <vt:lpstr>INDEXES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Admin</cp:lastModifiedBy>
  <cp:revision>60</cp:revision>
  <dcterms:created xsi:type="dcterms:W3CDTF">2007-05-22T04:34:12Z</dcterms:created>
  <dcterms:modified xsi:type="dcterms:W3CDTF">2018-01-17T03:45:30Z</dcterms:modified>
</cp:coreProperties>
</file>