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2" r:id="rId7"/>
    <p:sldId id="264"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p:scale>
          <a:sx n="72" d="100"/>
          <a:sy n="72" d="100"/>
        </p:scale>
        <p:origin x="66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8BFD3C-6917-4080-B244-03D166C1B7E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C2C7F2D-34F1-4C85-874A-91F299C481F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584408E-A120-497D-8B43-4C5D5880AA9F}"/>
              </a:ext>
            </a:extLst>
          </p:cNvPr>
          <p:cNvSpPr>
            <a:spLocks noGrp="1"/>
          </p:cNvSpPr>
          <p:nvPr>
            <p:ph type="dt" sz="half" idx="10"/>
          </p:nvPr>
        </p:nvSpPr>
        <p:spPr/>
        <p:txBody>
          <a:bodyPr/>
          <a:lstStyle/>
          <a:p>
            <a:fld id="{1097B8FE-CB46-4490-803A-360459257706}" type="datetimeFigureOut">
              <a:rPr lang="en-US" smtClean="0"/>
              <a:t>1/14/2018</a:t>
            </a:fld>
            <a:endParaRPr lang="en-US"/>
          </a:p>
        </p:txBody>
      </p:sp>
      <p:sp>
        <p:nvSpPr>
          <p:cNvPr id="5" name="Footer Placeholder 4">
            <a:extLst>
              <a:ext uri="{FF2B5EF4-FFF2-40B4-BE49-F238E27FC236}">
                <a16:creationId xmlns:a16="http://schemas.microsoft.com/office/drawing/2014/main" id="{70E15DC0-E759-476E-8388-67BFB61BA2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81EE675-B39B-40CE-ADBD-060CFC7C46A2}"/>
              </a:ext>
            </a:extLst>
          </p:cNvPr>
          <p:cNvSpPr>
            <a:spLocks noGrp="1"/>
          </p:cNvSpPr>
          <p:nvPr>
            <p:ph type="sldNum" sz="quarter" idx="12"/>
          </p:nvPr>
        </p:nvSpPr>
        <p:spPr/>
        <p:txBody>
          <a:bodyPr/>
          <a:lstStyle/>
          <a:p>
            <a:fld id="{F2A57C8E-C8A5-46A1-8EE9-E32ED9BC05BB}" type="slidenum">
              <a:rPr lang="en-US" smtClean="0"/>
              <a:t>‹#›</a:t>
            </a:fld>
            <a:endParaRPr lang="en-US"/>
          </a:p>
        </p:txBody>
      </p:sp>
    </p:spTree>
    <p:extLst>
      <p:ext uri="{BB962C8B-B14F-4D97-AF65-F5344CB8AC3E}">
        <p14:creationId xmlns:p14="http://schemas.microsoft.com/office/powerpoint/2010/main" val="18342286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31696-8F4A-4F38-8EB7-3B95B38EB50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C29681D-02E0-40C1-9CA6-B4A7E9BBEB3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D98D708-F8A3-427A-BD67-D6851E04AA99}"/>
              </a:ext>
            </a:extLst>
          </p:cNvPr>
          <p:cNvSpPr>
            <a:spLocks noGrp="1"/>
          </p:cNvSpPr>
          <p:nvPr>
            <p:ph type="dt" sz="half" idx="10"/>
          </p:nvPr>
        </p:nvSpPr>
        <p:spPr/>
        <p:txBody>
          <a:bodyPr/>
          <a:lstStyle/>
          <a:p>
            <a:fld id="{1097B8FE-CB46-4490-803A-360459257706}" type="datetimeFigureOut">
              <a:rPr lang="en-US" smtClean="0"/>
              <a:t>1/14/2018</a:t>
            </a:fld>
            <a:endParaRPr lang="en-US"/>
          </a:p>
        </p:txBody>
      </p:sp>
      <p:sp>
        <p:nvSpPr>
          <p:cNvPr id="5" name="Footer Placeholder 4">
            <a:extLst>
              <a:ext uri="{FF2B5EF4-FFF2-40B4-BE49-F238E27FC236}">
                <a16:creationId xmlns:a16="http://schemas.microsoft.com/office/drawing/2014/main" id="{A6CA9896-E277-48A1-9D83-F08058927B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0DE14B-D000-4733-8029-9975E3E76FCA}"/>
              </a:ext>
            </a:extLst>
          </p:cNvPr>
          <p:cNvSpPr>
            <a:spLocks noGrp="1"/>
          </p:cNvSpPr>
          <p:nvPr>
            <p:ph type="sldNum" sz="quarter" idx="12"/>
          </p:nvPr>
        </p:nvSpPr>
        <p:spPr/>
        <p:txBody>
          <a:bodyPr/>
          <a:lstStyle/>
          <a:p>
            <a:fld id="{F2A57C8E-C8A5-46A1-8EE9-E32ED9BC05BB}" type="slidenum">
              <a:rPr lang="en-US" smtClean="0"/>
              <a:t>‹#›</a:t>
            </a:fld>
            <a:endParaRPr lang="en-US"/>
          </a:p>
        </p:txBody>
      </p:sp>
    </p:spTree>
    <p:extLst>
      <p:ext uri="{BB962C8B-B14F-4D97-AF65-F5344CB8AC3E}">
        <p14:creationId xmlns:p14="http://schemas.microsoft.com/office/powerpoint/2010/main" val="14063723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939E8CE-E6B8-4ABF-BB9F-DC57F50C42C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88BCD5F-B9EB-4354-9763-94AB8A8A7D0D}"/>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55E1DF-44BC-4A3E-B78D-44D8F149A93D}"/>
              </a:ext>
            </a:extLst>
          </p:cNvPr>
          <p:cNvSpPr>
            <a:spLocks noGrp="1"/>
          </p:cNvSpPr>
          <p:nvPr>
            <p:ph type="dt" sz="half" idx="10"/>
          </p:nvPr>
        </p:nvSpPr>
        <p:spPr/>
        <p:txBody>
          <a:bodyPr/>
          <a:lstStyle/>
          <a:p>
            <a:fld id="{1097B8FE-CB46-4490-803A-360459257706}" type="datetimeFigureOut">
              <a:rPr lang="en-US" smtClean="0"/>
              <a:t>1/14/2018</a:t>
            </a:fld>
            <a:endParaRPr lang="en-US"/>
          </a:p>
        </p:txBody>
      </p:sp>
      <p:sp>
        <p:nvSpPr>
          <p:cNvPr id="5" name="Footer Placeholder 4">
            <a:extLst>
              <a:ext uri="{FF2B5EF4-FFF2-40B4-BE49-F238E27FC236}">
                <a16:creationId xmlns:a16="http://schemas.microsoft.com/office/drawing/2014/main" id="{63429952-DD88-4DC8-AB27-E8309E98599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F649D2-AC06-41A6-80E3-A90E5EAD2598}"/>
              </a:ext>
            </a:extLst>
          </p:cNvPr>
          <p:cNvSpPr>
            <a:spLocks noGrp="1"/>
          </p:cNvSpPr>
          <p:nvPr>
            <p:ph type="sldNum" sz="quarter" idx="12"/>
          </p:nvPr>
        </p:nvSpPr>
        <p:spPr/>
        <p:txBody>
          <a:bodyPr/>
          <a:lstStyle/>
          <a:p>
            <a:fld id="{F2A57C8E-C8A5-46A1-8EE9-E32ED9BC05BB}" type="slidenum">
              <a:rPr lang="en-US" smtClean="0"/>
              <a:t>‹#›</a:t>
            </a:fld>
            <a:endParaRPr lang="en-US"/>
          </a:p>
        </p:txBody>
      </p:sp>
    </p:spTree>
    <p:extLst>
      <p:ext uri="{BB962C8B-B14F-4D97-AF65-F5344CB8AC3E}">
        <p14:creationId xmlns:p14="http://schemas.microsoft.com/office/powerpoint/2010/main" val="11318699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B402BF-8B8D-4005-BA0D-F18E2B6324D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0CE3EA3-E899-44B7-97B0-B1642E7DDAD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28619E-A9DF-4621-8748-EA74E436A6E3}"/>
              </a:ext>
            </a:extLst>
          </p:cNvPr>
          <p:cNvSpPr>
            <a:spLocks noGrp="1"/>
          </p:cNvSpPr>
          <p:nvPr>
            <p:ph type="dt" sz="half" idx="10"/>
          </p:nvPr>
        </p:nvSpPr>
        <p:spPr/>
        <p:txBody>
          <a:bodyPr/>
          <a:lstStyle/>
          <a:p>
            <a:fld id="{1097B8FE-CB46-4490-803A-360459257706}" type="datetimeFigureOut">
              <a:rPr lang="en-US" smtClean="0"/>
              <a:t>1/14/2018</a:t>
            </a:fld>
            <a:endParaRPr lang="en-US"/>
          </a:p>
        </p:txBody>
      </p:sp>
      <p:sp>
        <p:nvSpPr>
          <p:cNvPr id="5" name="Footer Placeholder 4">
            <a:extLst>
              <a:ext uri="{FF2B5EF4-FFF2-40B4-BE49-F238E27FC236}">
                <a16:creationId xmlns:a16="http://schemas.microsoft.com/office/drawing/2014/main" id="{49A4686B-A9AC-4EAB-BB3E-193ABE00E4F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FA9D9B1-098F-452D-A7D9-194A6BCDEF8A}"/>
              </a:ext>
            </a:extLst>
          </p:cNvPr>
          <p:cNvSpPr>
            <a:spLocks noGrp="1"/>
          </p:cNvSpPr>
          <p:nvPr>
            <p:ph type="sldNum" sz="quarter" idx="12"/>
          </p:nvPr>
        </p:nvSpPr>
        <p:spPr/>
        <p:txBody>
          <a:bodyPr/>
          <a:lstStyle/>
          <a:p>
            <a:fld id="{F2A57C8E-C8A5-46A1-8EE9-E32ED9BC05BB}" type="slidenum">
              <a:rPr lang="en-US" smtClean="0"/>
              <a:t>‹#›</a:t>
            </a:fld>
            <a:endParaRPr lang="en-US"/>
          </a:p>
        </p:txBody>
      </p:sp>
    </p:spTree>
    <p:extLst>
      <p:ext uri="{BB962C8B-B14F-4D97-AF65-F5344CB8AC3E}">
        <p14:creationId xmlns:p14="http://schemas.microsoft.com/office/powerpoint/2010/main" val="15893977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2A2510-A604-4C55-A5DE-E8760B71EED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AE7C64F-3499-47B8-BF60-4ECCC2A6712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F378F9FA-5F46-474B-B9A5-01F4E0BEF359}"/>
              </a:ext>
            </a:extLst>
          </p:cNvPr>
          <p:cNvSpPr>
            <a:spLocks noGrp="1"/>
          </p:cNvSpPr>
          <p:nvPr>
            <p:ph type="dt" sz="half" idx="10"/>
          </p:nvPr>
        </p:nvSpPr>
        <p:spPr/>
        <p:txBody>
          <a:bodyPr/>
          <a:lstStyle/>
          <a:p>
            <a:fld id="{1097B8FE-CB46-4490-803A-360459257706}" type="datetimeFigureOut">
              <a:rPr lang="en-US" smtClean="0"/>
              <a:t>1/14/2018</a:t>
            </a:fld>
            <a:endParaRPr lang="en-US"/>
          </a:p>
        </p:txBody>
      </p:sp>
      <p:sp>
        <p:nvSpPr>
          <p:cNvPr id="5" name="Footer Placeholder 4">
            <a:extLst>
              <a:ext uri="{FF2B5EF4-FFF2-40B4-BE49-F238E27FC236}">
                <a16:creationId xmlns:a16="http://schemas.microsoft.com/office/drawing/2014/main" id="{2AD6840F-B97D-4FAE-95CC-45B93B1366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8183E9-D779-4F93-97D1-DACD73C88018}"/>
              </a:ext>
            </a:extLst>
          </p:cNvPr>
          <p:cNvSpPr>
            <a:spLocks noGrp="1"/>
          </p:cNvSpPr>
          <p:nvPr>
            <p:ph type="sldNum" sz="quarter" idx="12"/>
          </p:nvPr>
        </p:nvSpPr>
        <p:spPr/>
        <p:txBody>
          <a:bodyPr/>
          <a:lstStyle/>
          <a:p>
            <a:fld id="{F2A57C8E-C8A5-46A1-8EE9-E32ED9BC05BB}" type="slidenum">
              <a:rPr lang="en-US" smtClean="0"/>
              <a:t>‹#›</a:t>
            </a:fld>
            <a:endParaRPr lang="en-US"/>
          </a:p>
        </p:txBody>
      </p:sp>
    </p:spTree>
    <p:extLst>
      <p:ext uri="{BB962C8B-B14F-4D97-AF65-F5344CB8AC3E}">
        <p14:creationId xmlns:p14="http://schemas.microsoft.com/office/powerpoint/2010/main" val="33016877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4DB826-1529-48FC-9001-9946AE3D519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AE5A03E-F0A9-4C37-8841-F77D102D99C5}"/>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7365C99-D5A5-4266-8BE2-042FE31C60F7}"/>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003979D-408D-481E-92F0-8F73990FF1D9}"/>
              </a:ext>
            </a:extLst>
          </p:cNvPr>
          <p:cNvSpPr>
            <a:spLocks noGrp="1"/>
          </p:cNvSpPr>
          <p:nvPr>
            <p:ph type="dt" sz="half" idx="10"/>
          </p:nvPr>
        </p:nvSpPr>
        <p:spPr/>
        <p:txBody>
          <a:bodyPr/>
          <a:lstStyle/>
          <a:p>
            <a:fld id="{1097B8FE-CB46-4490-803A-360459257706}" type="datetimeFigureOut">
              <a:rPr lang="en-US" smtClean="0"/>
              <a:t>1/14/2018</a:t>
            </a:fld>
            <a:endParaRPr lang="en-US"/>
          </a:p>
        </p:txBody>
      </p:sp>
      <p:sp>
        <p:nvSpPr>
          <p:cNvPr id="6" name="Footer Placeholder 5">
            <a:extLst>
              <a:ext uri="{FF2B5EF4-FFF2-40B4-BE49-F238E27FC236}">
                <a16:creationId xmlns:a16="http://schemas.microsoft.com/office/drawing/2014/main" id="{A38CD82A-30EB-4490-87BB-8985477CAD7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43FB3A5-1563-442B-BF02-15C9D3EFC54E}"/>
              </a:ext>
            </a:extLst>
          </p:cNvPr>
          <p:cNvSpPr>
            <a:spLocks noGrp="1"/>
          </p:cNvSpPr>
          <p:nvPr>
            <p:ph type="sldNum" sz="quarter" idx="12"/>
          </p:nvPr>
        </p:nvSpPr>
        <p:spPr/>
        <p:txBody>
          <a:bodyPr/>
          <a:lstStyle/>
          <a:p>
            <a:fld id="{F2A57C8E-C8A5-46A1-8EE9-E32ED9BC05BB}" type="slidenum">
              <a:rPr lang="en-US" smtClean="0"/>
              <a:t>‹#›</a:t>
            </a:fld>
            <a:endParaRPr lang="en-US"/>
          </a:p>
        </p:txBody>
      </p:sp>
    </p:spTree>
    <p:extLst>
      <p:ext uri="{BB962C8B-B14F-4D97-AF65-F5344CB8AC3E}">
        <p14:creationId xmlns:p14="http://schemas.microsoft.com/office/powerpoint/2010/main" val="30642775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FCC027-E236-4369-A134-871109708BB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CD89652-CCF3-450A-A4F5-5CDFAD60804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785F9DDA-8724-4685-AFB7-2C0BC00F080C}"/>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5976930-7DF1-420C-81BD-F28682B39F6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C435FB13-EB17-4876-93BB-4D9AA914335B}"/>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CE70E02-38B0-4FF6-B449-2A55D92716DA}"/>
              </a:ext>
            </a:extLst>
          </p:cNvPr>
          <p:cNvSpPr>
            <a:spLocks noGrp="1"/>
          </p:cNvSpPr>
          <p:nvPr>
            <p:ph type="dt" sz="half" idx="10"/>
          </p:nvPr>
        </p:nvSpPr>
        <p:spPr/>
        <p:txBody>
          <a:bodyPr/>
          <a:lstStyle/>
          <a:p>
            <a:fld id="{1097B8FE-CB46-4490-803A-360459257706}" type="datetimeFigureOut">
              <a:rPr lang="en-US" smtClean="0"/>
              <a:t>1/14/2018</a:t>
            </a:fld>
            <a:endParaRPr lang="en-US"/>
          </a:p>
        </p:txBody>
      </p:sp>
      <p:sp>
        <p:nvSpPr>
          <p:cNvPr id="8" name="Footer Placeholder 7">
            <a:extLst>
              <a:ext uri="{FF2B5EF4-FFF2-40B4-BE49-F238E27FC236}">
                <a16:creationId xmlns:a16="http://schemas.microsoft.com/office/drawing/2014/main" id="{2E393BB2-14B5-4BF6-A04F-2A8CB4BA1B7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135EDB8-27A6-4140-A041-3F0FCB7F3DD9}"/>
              </a:ext>
            </a:extLst>
          </p:cNvPr>
          <p:cNvSpPr>
            <a:spLocks noGrp="1"/>
          </p:cNvSpPr>
          <p:nvPr>
            <p:ph type="sldNum" sz="quarter" idx="12"/>
          </p:nvPr>
        </p:nvSpPr>
        <p:spPr/>
        <p:txBody>
          <a:bodyPr/>
          <a:lstStyle/>
          <a:p>
            <a:fld id="{F2A57C8E-C8A5-46A1-8EE9-E32ED9BC05BB}" type="slidenum">
              <a:rPr lang="en-US" smtClean="0"/>
              <a:t>‹#›</a:t>
            </a:fld>
            <a:endParaRPr lang="en-US"/>
          </a:p>
        </p:txBody>
      </p:sp>
    </p:spTree>
    <p:extLst>
      <p:ext uri="{BB962C8B-B14F-4D97-AF65-F5344CB8AC3E}">
        <p14:creationId xmlns:p14="http://schemas.microsoft.com/office/powerpoint/2010/main" val="19570386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1372BE-9832-4922-8D07-E8A5C939665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AFC5DE4-FA03-42F5-AA97-1DA645353526}"/>
              </a:ext>
            </a:extLst>
          </p:cNvPr>
          <p:cNvSpPr>
            <a:spLocks noGrp="1"/>
          </p:cNvSpPr>
          <p:nvPr>
            <p:ph type="dt" sz="half" idx="10"/>
          </p:nvPr>
        </p:nvSpPr>
        <p:spPr/>
        <p:txBody>
          <a:bodyPr/>
          <a:lstStyle/>
          <a:p>
            <a:fld id="{1097B8FE-CB46-4490-803A-360459257706}" type="datetimeFigureOut">
              <a:rPr lang="en-US" smtClean="0"/>
              <a:t>1/14/2018</a:t>
            </a:fld>
            <a:endParaRPr lang="en-US"/>
          </a:p>
        </p:txBody>
      </p:sp>
      <p:sp>
        <p:nvSpPr>
          <p:cNvPr id="4" name="Footer Placeholder 3">
            <a:extLst>
              <a:ext uri="{FF2B5EF4-FFF2-40B4-BE49-F238E27FC236}">
                <a16:creationId xmlns:a16="http://schemas.microsoft.com/office/drawing/2014/main" id="{48C3B574-9E6D-40B4-B6D7-DFBB115C156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5768957-D5F7-4DEB-BCD4-887491C7E190}"/>
              </a:ext>
            </a:extLst>
          </p:cNvPr>
          <p:cNvSpPr>
            <a:spLocks noGrp="1"/>
          </p:cNvSpPr>
          <p:nvPr>
            <p:ph type="sldNum" sz="quarter" idx="12"/>
          </p:nvPr>
        </p:nvSpPr>
        <p:spPr/>
        <p:txBody>
          <a:bodyPr/>
          <a:lstStyle/>
          <a:p>
            <a:fld id="{F2A57C8E-C8A5-46A1-8EE9-E32ED9BC05BB}" type="slidenum">
              <a:rPr lang="en-US" smtClean="0"/>
              <a:t>‹#›</a:t>
            </a:fld>
            <a:endParaRPr lang="en-US"/>
          </a:p>
        </p:txBody>
      </p:sp>
    </p:spTree>
    <p:extLst>
      <p:ext uri="{BB962C8B-B14F-4D97-AF65-F5344CB8AC3E}">
        <p14:creationId xmlns:p14="http://schemas.microsoft.com/office/powerpoint/2010/main" val="7933386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EC7DE20-C452-4D26-A8CE-93AC565BA031}"/>
              </a:ext>
            </a:extLst>
          </p:cNvPr>
          <p:cNvSpPr>
            <a:spLocks noGrp="1"/>
          </p:cNvSpPr>
          <p:nvPr>
            <p:ph type="dt" sz="half" idx="10"/>
          </p:nvPr>
        </p:nvSpPr>
        <p:spPr/>
        <p:txBody>
          <a:bodyPr/>
          <a:lstStyle/>
          <a:p>
            <a:fld id="{1097B8FE-CB46-4490-803A-360459257706}" type="datetimeFigureOut">
              <a:rPr lang="en-US" smtClean="0"/>
              <a:t>1/14/2018</a:t>
            </a:fld>
            <a:endParaRPr lang="en-US"/>
          </a:p>
        </p:txBody>
      </p:sp>
      <p:sp>
        <p:nvSpPr>
          <p:cNvPr id="3" name="Footer Placeholder 2">
            <a:extLst>
              <a:ext uri="{FF2B5EF4-FFF2-40B4-BE49-F238E27FC236}">
                <a16:creationId xmlns:a16="http://schemas.microsoft.com/office/drawing/2014/main" id="{3FE64F7F-137C-4E6B-BF30-DEDA87E65CE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6E17ADE-1165-4474-B451-1AA5566E4C7C}"/>
              </a:ext>
            </a:extLst>
          </p:cNvPr>
          <p:cNvSpPr>
            <a:spLocks noGrp="1"/>
          </p:cNvSpPr>
          <p:nvPr>
            <p:ph type="sldNum" sz="quarter" idx="12"/>
          </p:nvPr>
        </p:nvSpPr>
        <p:spPr/>
        <p:txBody>
          <a:bodyPr/>
          <a:lstStyle/>
          <a:p>
            <a:fld id="{F2A57C8E-C8A5-46A1-8EE9-E32ED9BC05BB}" type="slidenum">
              <a:rPr lang="en-US" smtClean="0"/>
              <a:t>‹#›</a:t>
            </a:fld>
            <a:endParaRPr lang="en-US"/>
          </a:p>
        </p:txBody>
      </p:sp>
    </p:spTree>
    <p:extLst>
      <p:ext uri="{BB962C8B-B14F-4D97-AF65-F5344CB8AC3E}">
        <p14:creationId xmlns:p14="http://schemas.microsoft.com/office/powerpoint/2010/main" val="33608817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D66C4E-DE1C-4EFE-BA48-545A1BA0C86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34CF0FD-A446-430C-8C0C-02813F454AC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034A6E7-B255-4A25-AE18-0613BFFDAA8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8AFFE65-1D3D-4AF8-97DF-9D5A9E02B727}"/>
              </a:ext>
            </a:extLst>
          </p:cNvPr>
          <p:cNvSpPr>
            <a:spLocks noGrp="1"/>
          </p:cNvSpPr>
          <p:nvPr>
            <p:ph type="dt" sz="half" idx="10"/>
          </p:nvPr>
        </p:nvSpPr>
        <p:spPr/>
        <p:txBody>
          <a:bodyPr/>
          <a:lstStyle/>
          <a:p>
            <a:fld id="{1097B8FE-CB46-4490-803A-360459257706}" type="datetimeFigureOut">
              <a:rPr lang="en-US" smtClean="0"/>
              <a:t>1/14/2018</a:t>
            </a:fld>
            <a:endParaRPr lang="en-US"/>
          </a:p>
        </p:txBody>
      </p:sp>
      <p:sp>
        <p:nvSpPr>
          <p:cNvPr id="6" name="Footer Placeholder 5">
            <a:extLst>
              <a:ext uri="{FF2B5EF4-FFF2-40B4-BE49-F238E27FC236}">
                <a16:creationId xmlns:a16="http://schemas.microsoft.com/office/drawing/2014/main" id="{5A52CF99-6D9C-48BC-B958-CEF3AF7540D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D53AC41-63DA-4F11-B9D2-70FE74BE0B51}"/>
              </a:ext>
            </a:extLst>
          </p:cNvPr>
          <p:cNvSpPr>
            <a:spLocks noGrp="1"/>
          </p:cNvSpPr>
          <p:nvPr>
            <p:ph type="sldNum" sz="quarter" idx="12"/>
          </p:nvPr>
        </p:nvSpPr>
        <p:spPr/>
        <p:txBody>
          <a:bodyPr/>
          <a:lstStyle/>
          <a:p>
            <a:fld id="{F2A57C8E-C8A5-46A1-8EE9-E32ED9BC05BB}" type="slidenum">
              <a:rPr lang="en-US" smtClean="0"/>
              <a:t>‹#›</a:t>
            </a:fld>
            <a:endParaRPr lang="en-US"/>
          </a:p>
        </p:txBody>
      </p:sp>
    </p:spTree>
    <p:extLst>
      <p:ext uri="{BB962C8B-B14F-4D97-AF65-F5344CB8AC3E}">
        <p14:creationId xmlns:p14="http://schemas.microsoft.com/office/powerpoint/2010/main" val="35451470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D8BD1-91B6-4422-B746-99CACF371B1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11FEE57-3FF9-418A-9528-8FA079D385D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64EEB4F-2FDA-4750-978B-8CEA06126D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12C5CF7-F0FA-4145-9139-F5729B973DD9}"/>
              </a:ext>
            </a:extLst>
          </p:cNvPr>
          <p:cNvSpPr>
            <a:spLocks noGrp="1"/>
          </p:cNvSpPr>
          <p:nvPr>
            <p:ph type="dt" sz="half" idx="10"/>
          </p:nvPr>
        </p:nvSpPr>
        <p:spPr/>
        <p:txBody>
          <a:bodyPr/>
          <a:lstStyle/>
          <a:p>
            <a:fld id="{1097B8FE-CB46-4490-803A-360459257706}" type="datetimeFigureOut">
              <a:rPr lang="en-US" smtClean="0"/>
              <a:t>1/14/2018</a:t>
            </a:fld>
            <a:endParaRPr lang="en-US"/>
          </a:p>
        </p:txBody>
      </p:sp>
      <p:sp>
        <p:nvSpPr>
          <p:cNvPr id="6" name="Footer Placeholder 5">
            <a:extLst>
              <a:ext uri="{FF2B5EF4-FFF2-40B4-BE49-F238E27FC236}">
                <a16:creationId xmlns:a16="http://schemas.microsoft.com/office/drawing/2014/main" id="{CBE7F95C-4CC9-42EB-8725-3A378130F93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26F55A2-7C26-4389-8898-6496FC2ADE95}"/>
              </a:ext>
            </a:extLst>
          </p:cNvPr>
          <p:cNvSpPr>
            <a:spLocks noGrp="1"/>
          </p:cNvSpPr>
          <p:nvPr>
            <p:ph type="sldNum" sz="quarter" idx="12"/>
          </p:nvPr>
        </p:nvSpPr>
        <p:spPr/>
        <p:txBody>
          <a:bodyPr/>
          <a:lstStyle/>
          <a:p>
            <a:fld id="{F2A57C8E-C8A5-46A1-8EE9-E32ED9BC05BB}" type="slidenum">
              <a:rPr lang="en-US" smtClean="0"/>
              <a:t>‹#›</a:t>
            </a:fld>
            <a:endParaRPr lang="en-US"/>
          </a:p>
        </p:txBody>
      </p:sp>
    </p:spTree>
    <p:extLst>
      <p:ext uri="{BB962C8B-B14F-4D97-AF65-F5344CB8AC3E}">
        <p14:creationId xmlns:p14="http://schemas.microsoft.com/office/powerpoint/2010/main" val="5340381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217A929-2D8D-4CAB-AD5F-49F21348BDC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C3B97A1-5144-4BD9-AE8E-9E59B00326D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01EDE3B-6D65-463C-8E7A-73397849C9D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097B8FE-CB46-4490-803A-360459257706}" type="datetimeFigureOut">
              <a:rPr lang="en-US" smtClean="0"/>
              <a:t>1/14/2018</a:t>
            </a:fld>
            <a:endParaRPr lang="en-US"/>
          </a:p>
        </p:txBody>
      </p:sp>
      <p:sp>
        <p:nvSpPr>
          <p:cNvPr id="5" name="Footer Placeholder 4">
            <a:extLst>
              <a:ext uri="{FF2B5EF4-FFF2-40B4-BE49-F238E27FC236}">
                <a16:creationId xmlns:a16="http://schemas.microsoft.com/office/drawing/2014/main" id="{AB0BF141-ABB5-4C37-98FC-959748397DD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A6CB723-DE07-485C-AB3A-E2DBCF1B67E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2A57C8E-C8A5-46A1-8EE9-E32ED9BC05BB}" type="slidenum">
              <a:rPr lang="en-US" smtClean="0"/>
              <a:t>‹#›</a:t>
            </a:fld>
            <a:endParaRPr lang="en-US"/>
          </a:p>
        </p:txBody>
      </p:sp>
    </p:spTree>
    <p:extLst>
      <p:ext uri="{BB962C8B-B14F-4D97-AF65-F5344CB8AC3E}">
        <p14:creationId xmlns:p14="http://schemas.microsoft.com/office/powerpoint/2010/main" val="25580542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A3E22-5FE0-4506-9F4C-7CEECD6C77F5}"/>
              </a:ext>
            </a:extLst>
          </p:cNvPr>
          <p:cNvSpPr>
            <a:spLocks noGrp="1"/>
          </p:cNvSpPr>
          <p:nvPr>
            <p:ph type="ctrTitle"/>
          </p:nvPr>
        </p:nvSpPr>
        <p:spPr/>
        <p:txBody>
          <a:bodyPr/>
          <a:lstStyle/>
          <a:p>
            <a:r>
              <a:rPr lang="en-US" dirty="0"/>
              <a:t>Garbage Collection</a:t>
            </a:r>
          </a:p>
        </p:txBody>
      </p:sp>
      <p:sp>
        <p:nvSpPr>
          <p:cNvPr id="3" name="Subtitle 2">
            <a:extLst>
              <a:ext uri="{FF2B5EF4-FFF2-40B4-BE49-F238E27FC236}">
                <a16:creationId xmlns:a16="http://schemas.microsoft.com/office/drawing/2014/main" id="{7A5B9802-F9D7-4752-888B-18385D16BE18}"/>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2402024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A03A87-E1EE-48BE-84CE-0D2971BFE43D}"/>
              </a:ext>
            </a:extLst>
          </p:cNvPr>
          <p:cNvSpPr>
            <a:spLocks noGrp="1"/>
          </p:cNvSpPr>
          <p:nvPr>
            <p:ph type="title"/>
          </p:nvPr>
        </p:nvSpPr>
        <p:spPr/>
        <p:txBody>
          <a:bodyPr>
            <a:normAutofit/>
          </a:bodyPr>
          <a:lstStyle/>
          <a:p>
            <a:r>
              <a:rPr lang="en-US" dirty="0"/>
              <a:t>What is Garbage Collection and Why We Need It?</a:t>
            </a:r>
          </a:p>
        </p:txBody>
      </p:sp>
      <p:sp>
        <p:nvSpPr>
          <p:cNvPr id="3" name="Content Placeholder 2">
            <a:extLst>
              <a:ext uri="{FF2B5EF4-FFF2-40B4-BE49-F238E27FC236}">
                <a16:creationId xmlns:a16="http://schemas.microsoft.com/office/drawing/2014/main" id="{87763F67-BA5D-4477-9674-F16F08ADF132}"/>
              </a:ext>
            </a:extLst>
          </p:cNvPr>
          <p:cNvSpPr>
            <a:spLocks noGrp="1"/>
          </p:cNvSpPr>
          <p:nvPr>
            <p:ph idx="1"/>
          </p:nvPr>
        </p:nvSpPr>
        <p:spPr/>
        <p:txBody>
          <a:bodyPr/>
          <a:lstStyle/>
          <a:p>
            <a:r>
              <a:rPr lang="en-US" dirty="0"/>
              <a:t>When you create any object in C#, CLR (</a:t>
            </a:r>
            <a:r>
              <a:rPr lang="en-US" i="1" dirty="0"/>
              <a:t>common language runtime</a:t>
            </a:r>
            <a:r>
              <a:rPr lang="en-US" dirty="0"/>
              <a:t>) allocates memory for the object from heap.</a:t>
            </a:r>
          </a:p>
          <a:p>
            <a:r>
              <a:rPr lang="en-US" dirty="0"/>
              <a:t>This process is repeated for each newly created object, but there is a limitation to everything, Memory is not un-limited and we need to clean some used space in order to make room for new objects, Here, the concept of </a:t>
            </a:r>
            <a:r>
              <a:rPr lang="en-US" i="1" dirty="0"/>
              <a:t>garbage collection </a:t>
            </a:r>
            <a:r>
              <a:rPr lang="en-US" dirty="0"/>
              <a:t>is introduced, </a:t>
            </a:r>
            <a:r>
              <a:rPr lang="en-US" i="1" dirty="0"/>
              <a:t>Garbage collector </a:t>
            </a:r>
            <a:r>
              <a:rPr lang="en-US" dirty="0"/>
              <a:t>manages allocation and reclaiming of memory. </a:t>
            </a:r>
          </a:p>
          <a:p>
            <a:r>
              <a:rPr lang="en-US" dirty="0"/>
              <a:t>GC (Garbage collector) makes a trip to the heap and collects all objects that are no longer used by the application and then makes them free from memory.</a:t>
            </a:r>
          </a:p>
        </p:txBody>
      </p:sp>
    </p:spTree>
    <p:extLst>
      <p:ext uri="{BB962C8B-B14F-4D97-AF65-F5344CB8AC3E}">
        <p14:creationId xmlns:p14="http://schemas.microsoft.com/office/powerpoint/2010/main" val="33682148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4C67C4-B7F8-4D46-AAF1-8E00C6F185BE}"/>
              </a:ext>
            </a:extLst>
          </p:cNvPr>
          <p:cNvSpPr>
            <a:spLocks noGrp="1"/>
          </p:cNvSpPr>
          <p:nvPr>
            <p:ph type="title"/>
          </p:nvPr>
        </p:nvSpPr>
        <p:spPr/>
        <p:txBody>
          <a:bodyPr/>
          <a:lstStyle/>
          <a:p>
            <a:r>
              <a:rPr lang="en-US" dirty="0"/>
              <a:t>Memory Facts</a:t>
            </a:r>
          </a:p>
        </p:txBody>
      </p:sp>
      <p:sp>
        <p:nvSpPr>
          <p:cNvPr id="3" name="Content Placeholder 2">
            <a:extLst>
              <a:ext uri="{FF2B5EF4-FFF2-40B4-BE49-F238E27FC236}">
                <a16:creationId xmlns:a16="http://schemas.microsoft.com/office/drawing/2014/main" id="{17F1DAC3-3E39-4DE2-B7CC-6F79AA0ED69B}"/>
              </a:ext>
            </a:extLst>
          </p:cNvPr>
          <p:cNvSpPr>
            <a:spLocks noGrp="1"/>
          </p:cNvSpPr>
          <p:nvPr>
            <p:ph idx="1"/>
          </p:nvPr>
        </p:nvSpPr>
        <p:spPr/>
        <p:txBody>
          <a:bodyPr>
            <a:normAutofit fontScale="85000" lnSpcReduction="20000"/>
          </a:bodyPr>
          <a:lstStyle/>
          <a:p>
            <a:r>
              <a:rPr lang="en-US" dirty="0"/>
              <a:t>When any process gets triggered, separate </a:t>
            </a:r>
            <a:r>
              <a:rPr lang="en-US" i="1" dirty="0"/>
              <a:t>virtual space </a:t>
            </a:r>
            <a:r>
              <a:rPr lang="en-US" dirty="0"/>
              <a:t>is assigned to that process, from a physical memory which is the same and used by every process of a system, any program deals with </a:t>
            </a:r>
            <a:r>
              <a:rPr lang="en-US" i="1" dirty="0"/>
              <a:t>virtual space not with physical memory</a:t>
            </a:r>
            <a:r>
              <a:rPr lang="en-US" dirty="0"/>
              <a:t>, GC also deals with the same virtual memory to allocate and de-allocate memory. Basically, there are free-blocks that exist in virtual memory (also known as holes), when any object request for memory allocation manager searches for free-block and assigns memory to the said object.</a:t>
            </a:r>
          </a:p>
          <a:p>
            <a:r>
              <a:rPr lang="en-US" dirty="0"/>
              <a:t>Virtual memory has three blocks:</a:t>
            </a:r>
          </a:p>
          <a:p>
            <a:r>
              <a:rPr lang="en-US" dirty="0"/>
              <a:t>Free (empty space)</a:t>
            </a:r>
          </a:p>
          <a:p>
            <a:r>
              <a:rPr lang="en-US" dirty="0"/>
              <a:t>Reserved (already allocated)</a:t>
            </a:r>
          </a:p>
          <a:p>
            <a:r>
              <a:rPr lang="en-US" dirty="0"/>
              <a:t>Committed (This block is give-out to physical memory and not available for space allocation)</a:t>
            </a:r>
          </a:p>
          <a:p>
            <a:r>
              <a:rPr lang="en-US" b="1" dirty="0"/>
              <a:t>**</a:t>
            </a:r>
            <a:r>
              <a:rPr lang="en-US" i="1" dirty="0"/>
              <a:t>You may face out of memory error due to virtual memory full.</a:t>
            </a:r>
            <a:endParaRPr lang="en-US" dirty="0"/>
          </a:p>
          <a:p>
            <a:endParaRPr lang="en-US" dirty="0"/>
          </a:p>
        </p:txBody>
      </p:sp>
    </p:spTree>
    <p:extLst>
      <p:ext uri="{BB962C8B-B14F-4D97-AF65-F5344CB8AC3E}">
        <p14:creationId xmlns:p14="http://schemas.microsoft.com/office/powerpoint/2010/main" val="31640376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4849B-15F9-4AFF-9028-25BB337490D7}"/>
              </a:ext>
            </a:extLst>
          </p:cNvPr>
          <p:cNvSpPr>
            <a:spLocks noGrp="1"/>
          </p:cNvSpPr>
          <p:nvPr>
            <p:ph type="title"/>
          </p:nvPr>
        </p:nvSpPr>
        <p:spPr/>
        <p:txBody>
          <a:bodyPr/>
          <a:lstStyle/>
          <a:p>
            <a:r>
              <a:rPr lang="en-US" dirty="0"/>
              <a:t>Working of GC</a:t>
            </a:r>
          </a:p>
        </p:txBody>
      </p:sp>
      <p:sp>
        <p:nvSpPr>
          <p:cNvPr id="3" name="Content Placeholder 2">
            <a:extLst>
              <a:ext uri="{FF2B5EF4-FFF2-40B4-BE49-F238E27FC236}">
                <a16:creationId xmlns:a16="http://schemas.microsoft.com/office/drawing/2014/main" id="{12A18C7F-F1A0-4AE0-80FB-BD68204C18AE}"/>
              </a:ext>
            </a:extLst>
          </p:cNvPr>
          <p:cNvSpPr>
            <a:spLocks noGrp="1"/>
          </p:cNvSpPr>
          <p:nvPr>
            <p:ph idx="1"/>
          </p:nvPr>
        </p:nvSpPr>
        <p:spPr/>
        <p:txBody>
          <a:bodyPr>
            <a:normAutofit fontScale="77500" lnSpcReduction="20000"/>
          </a:bodyPr>
          <a:lstStyle/>
          <a:p>
            <a:r>
              <a:rPr lang="en-US" dirty="0"/>
              <a:t>GC works on </a:t>
            </a:r>
            <a:r>
              <a:rPr lang="en-US" i="1" dirty="0"/>
              <a:t>managed heap</a:t>
            </a:r>
            <a:r>
              <a:rPr lang="en-US" dirty="0"/>
              <a:t>, which is nothing but a block of memory to store objects, when garbage collection process is put in motion, it checks for dead objects and the objects which are no longer used, then it compacts the space of live object and tries to free more memory.</a:t>
            </a:r>
          </a:p>
          <a:p>
            <a:r>
              <a:rPr lang="en-US" dirty="0"/>
              <a:t>Basically, heap is managed by different '</a:t>
            </a:r>
            <a:r>
              <a:rPr lang="en-US" i="1" dirty="0"/>
              <a:t>Generations</a:t>
            </a:r>
            <a:r>
              <a:rPr lang="en-US" dirty="0"/>
              <a:t>', it stores and handles long-lived and short-lived objects, see the below generations of Heap:</a:t>
            </a:r>
          </a:p>
          <a:p>
            <a:r>
              <a:rPr lang="en-US" b="1" dirty="0"/>
              <a:t>0 Generation (Zero)</a:t>
            </a:r>
            <a:r>
              <a:rPr lang="en-US" dirty="0"/>
              <a:t>: This generation holds short-lived objects, e.g., Temporary objects. GC initiates garbage collection process frequently in this generation.</a:t>
            </a:r>
          </a:p>
          <a:p>
            <a:r>
              <a:rPr lang="en-US" b="1" dirty="0"/>
              <a:t>1 Generation (One)</a:t>
            </a:r>
            <a:r>
              <a:rPr lang="en-US" dirty="0"/>
              <a:t>: This generation is the buffer between short-lived and long-lived objects.</a:t>
            </a:r>
          </a:p>
          <a:p>
            <a:r>
              <a:rPr lang="en-US" b="1" dirty="0"/>
              <a:t>2 Generation (Two)</a:t>
            </a:r>
            <a:r>
              <a:rPr lang="en-US" dirty="0"/>
              <a:t>: This generation holds long-lived objects like a static and global variable, that needs to be persisted for a certain amount of time. Objects which are not collected in generation Zero, are then moved to generation 1, such objects are known as </a:t>
            </a:r>
            <a:r>
              <a:rPr lang="en-US" i="1" dirty="0"/>
              <a:t>survivors</a:t>
            </a:r>
            <a:r>
              <a:rPr lang="en-US" dirty="0"/>
              <a:t>, similarly objects which are not collected in generation One, are then moved to generation 2 and from there onwards objects remain in the same generation.</a:t>
            </a:r>
          </a:p>
          <a:p>
            <a:endParaRPr lang="en-US" dirty="0"/>
          </a:p>
        </p:txBody>
      </p:sp>
    </p:spTree>
    <p:extLst>
      <p:ext uri="{BB962C8B-B14F-4D97-AF65-F5344CB8AC3E}">
        <p14:creationId xmlns:p14="http://schemas.microsoft.com/office/powerpoint/2010/main" val="30497208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712FBE-6A51-4964-A4FE-60632B9EA2EB}"/>
              </a:ext>
            </a:extLst>
          </p:cNvPr>
          <p:cNvSpPr>
            <a:spLocks noGrp="1"/>
          </p:cNvSpPr>
          <p:nvPr>
            <p:ph type="title"/>
          </p:nvPr>
        </p:nvSpPr>
        <p:spPr/>
        <p:txBody>
          <a:bodyPr/>
          <a:lstStyle/>
          <a:p>
            <a:endParaRPr lang="en-US"/>
          </a:p>
        </p:txBody>
      </p:sp>
      <p:sp>
        <p:nvSpPr>
          <p:cNvPr id="4" name="Rectangle 1">
            <a:extLst>
              <a:ext uri="{FF2B5EF4-FFF2-40B4-BE49-F238E27FC236}">
                <a16:creationId xmlns:a16="http://schemas.microsoft.com/office/drawing/2014/main" id="{6A4DA056-F0D4-4338-9E44-BA6FBED74C16}"/>
              </a:ext>
            </a:extLst>
          </p:cNvPr>
          <p:cNvSpPr>
            <a:spLocks noGrp="1" noChangeArrowheads="1"/>
          </p:cNvSpPr>
          <p:nvPr>
            <p:ph idx="1"/>
          </p:nvPr>
        </p:nvSpPr>
        <p:spPr bwMode="auto">
          <a:xfrm>
            <a:off x="838200" y="1492915"/>
            <a:ext cx="9083722" cy="501675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2200" dirty="0">
                <a:latin typeface="+mn-lt"/>
              </a:rPr>
              <a:t>GC checks the below information to check if the object is live:</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2200" dirty="0">
                <a:latin typeface="+mn-lt"/>
              </a:rPr>
              <a:t>It collects all handles of an object that are allocated by user code or by CLR</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2200" dirty="0">
                <a:latin typeface="+mn-lt"/>
              </a:rPr>
              <a:t>Keeps track of static objects, as they are referenced to some other objects</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2200" dirty="0">
                <a:latin typeface="+mn-lt"/>
              </a:rPr>
              <a:t>Use stack provided by stack walker and JIT</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200" dirty="0">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200" dirty="0">
                <a:latin typeface="+mn-lt"/>
              </a:rPr>
              <a:t>When GC Gets Triggered?</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200" dirty="0">
                <a:latin typeface="+mn-lt"/>
              </a:rPr>
              <a:t>There are no specific timings for GC to get triggered, GC automatically starts operation on the following conditions:</a:t>
            </a:r>
          </a:p>
          <a:p>
            <a:pPr marL="0" marR="0" lvl="0" indent="0" algn="l" defTabSz="914400" rtl="0" eaLnBrk="0" fontAlgn="base" latinLnBrk="0" hangingPunct="0">
              <a:lnSpc>
                <a:spcPct val="100000"/>
              </a:lnSpc>
              <a:spcBef>
                <a:spcPct val="0"/>
              </a:spcBef>
              <a:spcAft>
                <a:spcPct val="0"/>
              </a:spcAft>
              <a:buClrTx/>
              <a:buSzTx/>
              <a:buFontTx/>
              <a:buAutoNum type="arabicPeriod"/>
              <a:tabLst/>
            </a:pPr>
            <a:r>
              <a:rPr lang="en-US" altLang="en-US" sz="2200" dirty="0">
                <a:latin typeface="+mn-lt"/>
              </a:rPr>
              <a:t>When virtual memory is running out of space.</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lang="en-US" altLang="en-US" sz="2200" dirty="0">
                <a:latin typeface="+mn-lt"/>
              </a:rPr>
              <a:t>When allocated memory is suppressed acceptable threshold (when GC found if the survival rate (living objects) is high, then it increases the threshold allocation).</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lang="en-US" altLang="en-US" sz="2200" dirty="0">
                <a:latin typeface="+mn-lt"/>
              </a:rPr>
              <a:t>When we call </a:t>
            </a:r>
            <a:r>
              <a:rPr lang="en-US" altLang="en-US" sz="2200" dirty="0" err="1">
                <a:latin typeface="+mn-lt"/>
              </a:rPr>
              <a:t>GC.Collect</a:t>
            </a:r>
            <a:r>
              <a:rPr lang="en-US" altLang="en-US" sz="2200" dirty="0">
                <a:latin typeface="+mn-lt"/>
              </a:rPr>
              <a:t>() method explicitly, as GC runs continuously, we actually do not need to call this method.</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752950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65D4D0-FBE8-4F36-9C00-D714D7C1985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4E28DAD-FC51-4111-ACDF-ABF904C1B57E}"/>
              </a:ext>
            </a:extLst>
          </p:cNvPr>
          <p:cNvSpPr>
            <a:spLocks noGrp="1"/>
          </p:cNvSpPr>
          <p:nvPr>
            <p:ph idx="1"/>
          </p:nvPr>
        </p:nvSpPr>
        <p:spPr/>
        <p:txBody>
          <a:bodyPr/>
          <a:lstStyle/>
          <a:p>
            <a:r>
              <a:rPr lang="en-US" dirty="0"/>
              <a:t>Managed objects are created, managed and under scope of CLR, pure .NET code managed by runtime, Anything that lies within .NET scope and under .NET framework classes such as string, </a:t>
            </a:r>
            <a:r>
              <a:rPr lang="en-US" dirty="0" err="1"/>
              <a:t>int</a:t>
            </a:r>
            <a:r>
              <a:rPr lang="en-US" dirty="0"/>
              <a:t>, bool variables are referred to as managed code.</a:t>
            </a:r>
          </a:p>
          <a:p>
            <a:r>
              <a:rPr lang="en-US" dirty="0" err="1"/>
              <a:t>UnManaged</a:t>
            </a:r>
            <a:r>
              <a:rPr lang="en-US" dirty="0"/>
              <a:t> objects are created outside the control of .NET libraries and are not managed by CLR, example of such unmanaged code is COM objects, file streams, connection objects, Interop objects. (Basically, third party libraries that are referred in .NET code.)</a:t>
            </a:r>
          </a:p>
          <a:p>
            <a:endParaRPr lang="en-US" dirty="0"/>
          </a:p>
        </p:txBody>
      </p:sp>
    </p:spTree>
    <p:extLst>
      <p:ext uri="{BB962C8B-B14F-4D97-AF65-F5344CB8AC3E}">
        <p14:creationId xmlns:p14="http://schemas.microsoft.com/office/powerpoint/2010/main" val="14256684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8EFE73-7CA7-464D-84D7-6CF1262D40C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20AE3F1-A1FC-4679-9938-17775590DF13}"/>
              </a:ext>
            </a:extLst>
          </p:cNvPr>
          <p:cNvSpPr>
            <a:spLocks noGrp="1"/>
          </p:cNvSpPr>
          <p:nvPr>
            <p:ph idx="1"/>
          </p:nvPr>
        </p:nvSpPr>
        <p:spPr/>
        <p:txBody>
          <a:bodyPr>
            <a:normAutofit fontScale="77500" lnSpcReduction="20000"/>
          </a:bodyPr>
          <a:lstStyle/>
          <a:p>
            <a:r>
              <a:rPr lang="en-US" dirty="0"/>
              <a:t>When we create unmanaged objects, GC is unable to clear them and we need to release such objects explicitly when we finished using them. Mostly unmanaged objects are wrapped/hide around operating system resources like file streams, database connections, network related instances, handles to different classes, registries, pointers etc. GC is responsible to track the life time of all managed and unmanaged objects but still GC is not aware of releasing unmanaged resources</a:t>
            </a:r>
          </a:p>
          <a:p>
            <a:r>
              <a:rPr lang="en-US" dirty="0"/>
              <a:t>There are different ways to cleanup unmanaged resources:</a:t>
            </a:r>
          </a:p>
          <a:p>
            <a:r>
              <a:rPr lang="en-US" dirty="0"/>
              <a:t>Implement </a:t>
            </a:r>
            <a:r>
              <a:rPr lang="en-US" dirty="0" err="1"/>
              <a:t>IDisposable</a:t>
            </a:r>
            <a:r>
              <a:rPr lang="en-US" dirty="0"/>
              <a:t> interface and Dispose method</a:t>
            </a:r>
          </a:p>
          <a:p>
            <a:r>
              <a:rPr lang="en-US" dirty="0"/>
              <a:t>'using' block is also used to clean unmanaged resources</a:t>
            </a:r>
          </a:p>
          <a:p>
            <a:r>
              <a:rPr lang="en-US" dirty="0"/>
              <a:t>There are couple of ways to implement Dispose method:</a:t>
            </a:r>
          </a:p>
          <a:p>
            <a:r>
              <a:rPr lang="en-US" dirty="0"/>
              <a:t>Implement Dispose using '</a:t>
            </a:r>
            <a:r>
              <a:rPr lang="en-US" dirty="0" err="1"/>
              <a:t>SafeHandle</a:t>
            </a:r>
            <a:r>
              <a:rPr lang="en-US" dirty="0"/>
              <a:t>' Class (It is inbuilt abstract class which has '</a:t>
            </a:r>
            <a:r>
              <a:rPr lang="en-US" dirty="0" err="1"/>
              <a:t>CriticalFinalizerObject</a:t>
            </a:r>
            <a:r>
              <a:rPr lang="en-US" dirty="0"/>
              <a:t>' and '</a:t>
            </a:r>
            <a:r>
              <a:rPr lang="en-US" dirty="0" err="1"/>
              <a:t>IDisposable</a:t>
            </a:r>
            <a:r>
              <a:rPr lang="en-US" dirty="0"/>
              <a:t>' interface has been implemented)</a:t>
            </a:r>
          </a:p>
          <a:p>
            <a:r>
              <a:rPr lang="en-US" dirty="0" err="1"/>
              <a:t>Object.Finalize</a:t>
            </a:r>
            <a:r>
              <a:rPr lang="en-US" dirty="0"/>
              <a:t> method to be override (This method is clean unmanaged resources used by particular object before it is destroyed)</a:t>
            </a:r>
          </a:p>
          <a:p>
            <a:endParaRPr lang="en-US" dirty="0"/>
          </a:p>
        </p:txBody>
      </p:sp>
    </p:spTree>
    <p:extLst>
      <p:ext uri="{BB962C8B-B14F-4D97-AF65-F5344CB8AC3E}">
        <p14:creationId xmlns:p14="http://schemas.microsoft.com/office/powerpoint/2010/main" val="18658041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TotalTime>
  <Words>143</Words>
  <Application>Microsoft Office PowerPoint</Application>
  <PresentationFormat>Widescreen</PresentationFormat>
  <Paragraphs>37</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Garbage Collection</vt:lpstr>
      <vt:lpstr>What is Garbage Collection and Why We Need It?</vt:lpstr>
      <vt:lpstr>Memory Facts</vt:lpstr>
      <vt:lpstr>Working of GC</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Admin</cp:lastModifiedBy>
  <cp:revision>5</cp:revision>
  <dcterms:created xsi:type="dcterms:W3CDTF">2018-01-14T15:31:51Z</dcterms:created>
  <dcterms:modified xsi:type="dcterms:W3CDTF">2018-01-14T15:45:17Z</dcterms:modified>
</cp:coreProperties>
</file>