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8" r:id="rId3"/>
    <p:sldMasterId id="2147483671" r:id="rId4"/>
    <p:sldMasterId id="2147483683" r:id="rId5"/>
  </p:sldMasterIdLst>
  <p:notesMasterIdLst>
    <p:notesMasterId r:id="rId20"/>
  </p:notesMasterIdLst>
  <p:sldIdLst>
    <p:sldId id="269" r:id="rId6"/>
    <p:sldId id="270"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65" autoAdjust="0"/>
  </p:normalViewPr>
  <p:slideViewPr>
    <p:cSldViewPr>
      <p:cViewPr varScale="1">
        <p:scale>
          <a:sx n="55" d="100"/>
          <a:sy n="55" d="100"/>
        </p:scale>
        <p:origin x="-17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5FDB7-6EA2-4A7A-BA91-F29A8BC22A16}" type="datetimeFigureOut">
              <a:rPr lang="en-US" smtClean="0"/>
              <a:pPr/>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7CCD2-A7EE-4EAC-823C-9BC64C52A939}" type="slidenum">
              <a:rPr lang="en-US" smtClean="0"/>
              <a:pPr/>
              <a:t>‹#›</a:t>
            </a:fld>
            <a:endParaRPr lang="en-US"/>
          </a:p>
        </p:txBody>
      </p:sp>
    </p:spTree>
    <p:extLst>
      <p:ext uri="{BB962C8B-B14F-4D97-AF65-F5344CB8AC3E}">
        <p14:creationId xmlns:p14="http://schemas.microsoft.com/office/powerpoint/2010/main" val="31305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System;</a:t>
            </a:r>
          </a:p>
          <a:p>
            <a:r>
              <a:rPr lang="en-US" dirty="0"/>
              <a:t>namespace </a:t>
            </a:r>
            <a:r>
              <a:rPr lang="en-US" dirty="0" err="1"/>
              <a:t>IndexerApplication</a:t>
            </a:r>
            <a:endParaRPr lang="en-US" dirty="0"/>
          </a:p>
          <a:p>
            <a:r>
              <a:rPr lang="en-US" dirty="0"/>
              <a:t>{</a:t>
            </a:r>
          </a:p>
          <a:p>
            <a:r>
              <a:rPr lang="en-US" dirty="0"/>
              <a:t>   class </a:t>
            </a:r>
            <a:r>
              <a:rPr lang="en-US" dirty="0" err="1"/>
              <a:t>IndexedNames</a:t>
            </a:r>
            <a:endParaRPr lang="en-US" dirty="0"/>
          </a:p>
          <a:p>
            <a:r>
              <a:rPr lang="en-US" dirty="0"/>
              <a:t>   {</a:t>
            </a:r>
          </a:p>
          <a:p>
            <a:r>
              <a:rPr lang="en-US" dirty="0"/>
              <a:t>      private string[] </a:t>
            </a:r>
            <a:r>
              <a:rPr lang="en-US" dirty="0" err="1"/>
              <a:t>namelist</a:t>
            </a:r>
            <a:r>
              <a:rPr lang="en-US" dirty="0"/>
              <a:t> = new string[size];</a:t>
            </a:r>
          </a:p>
          <a:p>
            <a:r>
              <a:rPr lang="en-US" dirty="0"/>
              <a:t>      static public </a:t>
            </a:r>
            <a:r>
              <a:rPr lang="en-US" dirty="0" err="1"/>
              <a:t>int</a:t>
            </a:r>
            <a:r>
              <a:rPr lang="en-US" dirty="0"/>
              <a:t> size = 10;</a:t>
            </a:r>
          </a:p>
          <a:p>
            <a:r>
              <a:rPr lang="en-US" dirty="0"/>
              <a:t>      public </a:t>
            </a:r>
            <a:r>
              <a:rPr lang="en-US" dirty="0" err="1"/>
              <a:t>IndexedNames</a:t>
            </a:r>
            <a:r>
              <a:rPr lang="en-US" dirty="0"/>
              <a:t>()</a:t>
            </a:r>
          </a:p>
          <a:p>
            <a:r>
              <a:rPr lang="en-US" dirty="0"/>
              <a:t>      {</a:t>
            </a:r>
          </a:p>
          <a:p>
            <a:r>
              <a:rPr lang="en-US" dirty="0"/>
              <a:t>         for (</a:t>
            </a:r>
            <a:r>
              <a:rPr lang="en-US" dirty="0" err="1"/>
              <a:t>int</a:t>
            </a:r>
            <a:r>
              <a:rPr lang="en-US" dirty="0"/>
              <a:t> i = 0; i &lt; size; i++)</a:t>
            </a:r>
          </a:p>
          <a:p>
            <a:r>
              <a:rPr lang="en-US" dirty="0"/>
              <a:t>         </a:t>
            </a:r>
            <a:r>
              <a:rPr lang="en-US" dirty="0" err="1"/>
              <a:t>namelist</a:t>
            </a:r>
            <a:r>
              <a:rPr lang="en-US" dirty="0"/>
              <a:t>[i] = "N. A.";</a:t>
            </a:r>
          </a:p>
          <a:p>
            <a:r>
              <a:rPr lang="en-US" dirty="0"/>
              <a:t>      }</a:t>
            </a:r>
          </a:p>
          <a:p>
            <a:r>
              <a:rPr lang="en-US" dirty="0"/>
              <a:t>      </a:t>
            </a:r>
          </a:p>
          <a:p>
            <a:r>
              <a:rPr lang="en-US" dirty="0"/>
              <a:t>      public string this[</a:t>
            </a:r>
            <a:r>
              <a:rPr lang="en-US" dirty="0" err="1"/>
              <a:t>int</a:t>
            </a:r>
            <a:r>
              <a:rPr lang="en-US" dirty="0"/>
              <a:t> index]</a:t>
            </a:r>
          </a:p>
          <a:p>
            <a:r>
              <a:rPr lang="en-US" dirty="0"/>
              <a:t>      {</a:t>
            </a:r>
          </a:p>
          <a:p>
            <a:r>
              <a:rPr lang="en-US" dirty="0"/>
              <a:t>         get</a:t>
            </a:r>
          </a:p>
          <a:p>
            <a:r>
              <a:rPr lang="en-US" dirty="0"/>
              <a:t>         {</a:t>
            </a:r>
          </a:p>
          <a:p>
            <a:r>
              <a:rPr lang="en-US" dirty="0"/>
              <a:t>            string </a:t>
            </a:r>
            <a:r>
              <a:rPr lang="en-US" dirty="0" err="1"/>
              <a:t>tmp</a:t>
            </a:r>
            <a:r>
              <a:rPr lang="en-US" dirty="0"/>
              <a:t>;</a:t>
            </a:r>
          </a:p>
          <a:p>
            <a:r>
              <a:rPr lang="en-US" dirty="0"/>
              <a:t>         </a:t>
            </a:r>
          </a:p>
          <a:p>
            <a:r>
              <a:rPr lang="en-US" dirty="0"/>
              <a:t>            if( index &gt;= 0 &amp;&amp; index &lt;= size-1 )</a:t>
            </a:r>
          </a:p>
          <a:p>
            <a:r>
              <a:rPr lang="en-US" dirty="0"/>
              <a:t>            {</a:t>
            </a:r>
          </a:p>
          <a:p>
            <a:r>
              <a:rPr lang="en-US" dirty="0"/>
              <a:t>               </a:t>
            </a:r>
            <a:r>
              <a:rPr lang="en-US" dirty="0" err="1"/>
              <a:t>tmp</a:t>
            </a:r>
            <a:r>
              <a:rPr lang="en-US" dirty="0"/>
              <a:t> = </a:t>
            </a:r>
            <a:r>
              <a:rPr lang="en-US" dirty="0" err="1"/>
              <a:t>namelist</a:t>
            </a:r>
            <a:r>
              <a:rPr lang="en-US" dirty="0"/>
              <a:t>[index];</a:t>
            </a:r>
          </a:p>
          <a:p>
            <a:r>
              <a:rPr lang="en-US" dirty="0"/>
              <a:t>            }</a:t>
            </a:r>
          </a:p>
          <a:p>
            <a:r>
              <a:rPr lang="en-US" dirty="0"/>
              <a:t>            else</a:t>
            </a:r>
          </a:p>
          <a:p>
            <a:r>
              <a:rPr lang="en-US" dirty="0"/>
              <a:t>            {</a:t>
            </a:r>
          </a:p>
          <a:p>
            <a:r>
              <a:rPr lang="en-US" dirty="0"/>
              <a:t>               </a:t>
            </a:r>
            <a:r>
              <a:rPr lang="en-US" dirty="0" err="1"/>
              <a:t>tmp</a:t>
            </a:r>
            <a:r>
              <a:rPr lang="en-US" dirty="0"/>
              <a:t> = "";</a:t>
            </a:r>
          </a:p>
          <a:p>
            <a:r>
              <a:rPr lang="en-US" dirty="0"/>
              <a:t>            }</a:t>
            </a:r>
          </a:p>
          <a:p>
            <a:r>
              <a:rPr lang="en-US" dirty="0"/>
              <a:t>            </a:t>
            </a:r>
          </a:p>
          <a:p>
            <a:r>
              <a:rPr lang="en-US" dirty="0"/>
              <a:t>            return ( </a:t>
            </a:r>
            <a:r>
              <a:rPr lang="en-US" dirty="0" err="1"/>
              <a:t>tmp</a:t>
            </a:r>
            <a:r>
              <a:rPr lang="en-US" dirty="0"/>
              <a:t> );</a:t>
            </a:r>
          </a:p>
          <a:p>
            <a:r>
              <a:rPr lang="en-US" dirty="0"/>
              <a:t>         }</a:t>
            </a:r>
          </a:p>
          <a:p>
            <a:r>
              <a:rPr lang="en-US" dirty="0"/>
              <a:t>         set</a:t>
            </a:r>
          </a:p>
          <a:p>
            <a:r>
              <a:rPr lang="en-US" dirty="0"/>
              <a:t>         {</a:t>
            </a:r>
          </a:p>
          <a:p>
            <a:r>
              <a:rPr lang="en-US" dirty="0"/>
              <a:t>            if( index &gt;= 0 &amp;&amp; index &lt;= size-1 )</a:t>
            </a:r>
          </a:p>
          <a:p>
            <a:r>
              <a:rPr lang="en-US" dirty="0"/>
              <a:t>            {</a:t>
            </a:r>
          </a:p>
          <a:p>
            <a:r>
              <a:rPr lang="en-US" dirty="0"/>
              <a:t>               </a:t>
            </a:r>
            <a:r>
              <a:rPr lang="en-US" dirty="0" err="1"/>
              <a:t>namelist</a:t>
            </a:r>
            <a:r>
              <a:rPr lang="en-US" dirty="0"/>
              <a:t>[index] = value;</a:t>
            </a:r>
          </a:p>
          <a:p>
            <a:r>
              <a:rPr lang="en-US" dirty="0"/>
              <a:t>            }</a:t>
            </a:r>
          </a:p>
          <a:p>
            <a:r>
              <a:rPr lang="en-US" dirty="0"/>
              <a:t>         }</a:t>
            </a:r>
          </a:p>
          <a:p>
            <a:r>
              <a:rPr lang="en-US" dirty="0"/>
              <a:t>      }</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IndexedNames</a:t>
            </a:r>
            <a:r>
              <a:rPr lang="en-US" dirty="0"/>
              <a:t> names = new </a:t>
            </a:r>
            <a:r>
              <a:rPr lang="en-US" dirty="0" err="1"/>
              <a:t>IndexedNames</a:t>
            </a:r>
            <a:r>
              <a:rPr lang="en-US" dirty="0"/>
              <a:t>();</a:t>
            </a:r>
          </a:p>
          <a:p>
            <a:r>
              <a:rPr lang="en-US" dirty="0"/>
              <a:t>         names[0] = "Zara";</a:t>
            </a:r>
          </a:p>
          <a:p>
            <a:r>
              <a:rPr lang="en-US" dirty="0"/>
              <a:t>         names[1] = "</a:t>
            </a:r>
            <a:r>
              <a:rPr lang="en-US" dirty="0" err="1"/>
              <a:t>Riz</a:t>
            </a:r>
            <a:r>
              <a:rPr lang="en-US" dirty="0"/>
              <a:t>";</a:t>
            </a:r>
          </a:p>
          <a:p>
            <a:r>
              <a:rPr lang="en-US" dirty="0"/>
              <a:t>         names[2] = "</a:t>
            </a:r>
            <a:r>
              <a:rPr lang="en-US" dirty="0" err="1"/>
              <a:t>Nuha</a:t>
            </a:r>
            <a:r>
              <a:rPr lang="en-US" dirty="0"/>
              <a:t>";</a:t>
            </a:r>
          </a:p>
          <a:p>
            <a:r>
              <a:rPr lang="en-US" dirty="0"/>
              <a:t>         names[3] = "</a:t>
            </a:r>
            <a:r>
              <a:rPr lang="en-US" dirty="0" err="1"/>
              <a:t>Asif</a:t>
            </a:r>
            <a:r>
              <a:rPr lang="en-US" dirty="0"/>
              <a:t>";</a:t>
            </a:r>
          </a:p>
          <a:p>
            <a:r>
              <a:rPr lang="en-US" dirty="0"/>
              <a:t>         names[4] = "</a:t>
            </a:r>
            <a:r>
              <a:rPr lang="en-US" dirty="0" err="1"/>
              <a:t>Davinder</a:t>
            </a:r>
            <a:r>
              <a:rPr lang="en-US" dirty="0"/>
              <a:t>";</a:t>
            </a:r>
          </a:p>
          <a:p>
            <a:r>
              <a:rPr lang="en-US" dirty="0"/>
              <a:t>         names[5] = "Sunil";</a:t>
            </a:r>
          </a:p>
          <a:p>
            <a:r>
              <a:rPr lang="en-US" dirty="0"/>
              <a:t>         names[6] = "</a:t>
            </a:r>
            <a:r>
              <a:rPr lang="en-US" dirty="0" err="1"/>
              <a:t>Rubic</a:t>
            </a:r>
            <a:r>
              <a:rPr lang="en-US" dirty="0"/>
              <a:t>";</a:t>
            </a:r>
          </a:p>
          <a:p>
            <a:r>
              <a:rPr lang="en-US" dirty="0"/>
              <a:t>         for ( </a:t>
            </a:r>
            <a:r>
              <a:rPr lang="en-US" dirty="0" err="1"/>
              <a:t>int</a:t>
            </a:r>
            <a:r>
              <a:rPr lang="en-US" dirty="0"/>
              <a:t> i = 0; i &lt; </a:t>
            </a:r>
            <a:r>
              <a:rPr lang="en-US" dirty="0" err="1"/>
              <a:t>IndexedNames.size</a:t>
            </a:r>
            <a:r>
              <a:rPr lang="en-US" dirty="0"/>
              <a:t>; i++ )</a:t>
            </a:r>
          </a:p>
          <a:p>
            <a:r>
              <a:rPr lang="en-US" dirty="0"/>
              <a:t>         {</a:t>
            </a:r>
          </a:p>
          <a:p>
            <a:r>
              <a:rPr lang="en-US" dirty="0"/>
              <a:t>            </a:t>
            </a:r>
            <a:r>
              <a:rPr lang="en-US" dirty="0" err="1"/>
              <a:t>Console.WriteLine</a:t>
            </a:r>
            <a:r>
              <a:rPr lang="en-US" dirty="0"/>
              <a:t>(names[i]);</a:t>
            </a:r>
          </a:p>
          <a:p>
            <a:r>
              <a:rPr lang="en-US" dirty="0"/>
              <a:t>         }</a:t>
            </a:r>
          </a:p>
          <a:p>
            <a:r>
              <a:rPr lang="en-US" dirty="0"/>
              <a:t>         </a:t>
            </a:r>
          </a:p>
          <a:p>
            <a:r>
              <a:rPr lang="en-US" dirty="0"/>
              <a:t>         </a:t>
            </a:r>
            <a:r>
              <a:rPr lang="en-US" dirty="0" err="1"/>
              <a:t>Console.ReadKey</a:t>
            </a:r>
            <a:r>
              <a:rPr lang="en-US" dirty="0"/>
              <a:t>();</a:t>
            </a:r>
          </a:p>
          <a:p>
            <a:r>
              <a:rPr lang="en-US" dirty="0"/>
              <a:t>      }</a:t>
            </a:r>
          </a:p>
          <a:p>
            <a:r>
              <a:rPr lang="en-US" dirty="0"/>
              <a:t>   }</a:t>
            </a:r>
          </a:p>
          <a:p>
            <a:r>
              <a:rPr lang="en-US" dirty="0"/>
              <a:t>}</a:t>
            </a:r>
          </a:p>
        </p:txBody>
      </p:sp>
      <p:sp>
        <p:nvSpPr>
          <p:cNvPr id="4" name="Slide Number Placeholder 3"/>
          <p:cNvSpPr>
            <a:spLocks noGrp="1"/>
          </p:cNvSpPr>
          <p:nvPr>
            <p:ph type="sldNum" sz="quarter" idx="10"/>
          </p:nvPr>
        </p:nvSpPr>
        <p:spPr/>
        <p:txBody>
          <a:bodyPr/>
          <a:lstStyle/>
          <a:p>
            <a:fld id="{86D7CCD2-A7EE-4EAC-823C-9BC64C52A939}" type="slidenum">
              <a:rPr lang="en-US" smtClean="0"/>
              <a:pPr/>
              <a:t>2</a:t>
            </a:fld>
            <a:endParaRPr lang="en-US"/>
          </a:p>
        </p:txBody>
      </p:sp>
    </p:spTree>
    <p:extLst>
      <p:ext uri="{BB962C8B-B14F-4D97-AF65-F5344CB8AC3E}">
        <p14:creationId xmlns:p14="http://schemas.microsoft.com/office/powerpoint/2010/main" val="396115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D7CCD2-A7EE-4EAC-823C-9BC64C52A93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7"/>
            <a:ext cx="5678488" cy="765175"/>
          </a:xfrm>
        </p:spPr>
        <p:txBody>
          <a:bodyPr/>
          <a:lstStyle>
            <a:lvl1pPr>
              <a:defRPr sz="21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093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6/14/2017</a:t>
            </a:fld>
            <a:endParaRPr lang="en-US" dirty="0"/>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2C6FB546-2E11-4AE6-B6D5-B1EED8FF4AB6}" type="slidenum">
              <a:rPr lang="en-AU" smtClean="0"/>
              <a:pPr>
                <a:defRPr/>
              </a:pPr>
              <a:t>‹#›</a:t>
            </a:fld>
            <a:endParaRPr lang="en-A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8425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6/14/2017</a:t>
            </a:fld>
            <a:endParaRPr lang="en-US" dirty="0"/>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828087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6/14/2017</a:t>
            </a:fld>
            <a:endParaRPr lang="en-US" dirty="0"/>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93746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C2A31AA5-760A-4270-B0B8-BF191FBCDA79}" type="slidenum">
              <a:rPr lang="en-AU" smtClean="0"/>
              <a:pPr>
                <a:defRPr/>
              </a:pPr>
              <a:t>‹#›</a:t>
            </a:fld>
            <a:endParaRPr lang="en-AU"/>
          </a:p>
        </p:txBody>
      </p:sp>
    </p:spTree>
    <p:extLst>
      <p:ext uri="{BB962C8B-B14F-4D97-AF65-F5344CB8AC3E}">
        <p14:creationId xmlns:p14="http://schemas.microsoft.com/office/powerpoint/2010/main" val="409779770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6/14/2017</a:t>
            </a:fld>
            <a:endParaRPr lang="en-US" dirty="0"/>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2C6FB546-2E11-4AE6-B6D5-B1EED8FF4AB6}" type="slidenum">
              <a:rPr lang="en-AU" smtClean="0"/>
              <a:pPr>
                <a:defRPr/>
              </a:pPr>
              <a:t>‹#›</a:t>
            </a:fld>
            <a:endParaRPr lang="en-AU"/>
          </a:p>
        </p:txBody>
      </p:sp>
    </p:spTree>
    <p:extLst>
      <p:ext uri="{BB962C8B-B14F-4D97-AF65-F5344CB8AC3E}">
        <p14:creationId xmlns:p14="http://schemas.microsoft.com/office/powerpoint/2010/main" val="26498863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6/14/2017</a:t>
            </a:fld>
            <a:endParaRPr lang="en-US" dirty="0"/>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495199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6/14/2017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fontAlgn="base">
              <a:spcBef>
                <a:spcPct val="0"/>
              </a:spcBef>
              <a:spcAft>
                <a:spcPct val="0"/>
              </a:spcAft>
              <a:defRPr/>
            </a:pPr>
            <a:r>
              <a:rPr lang="en-US" sz="2000" b="1">
                <a:solidFill>
                  <a:srgbClr val="000000"/>
                </a:solidFill>
                <a:latin typeface="Times" charset="0"/>
                <a:cs typeface="Arial" charset="0"/>
              </a:rPr>
              <a:t>Confidential  |  Copyright © Larsen &amp; Toubro Infotech Ltd.</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21867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6/14/2017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2C6FB546-2E11-4AE6-B6D5-B1EED8FF4AB6}" type="slidenum">
              <a:rPr lang="en-AU" smtClean="0"/>
              <a:pPr>
                <a:defRPr/>
              </a:pPr>
              <a:t>‹#›</a:t>
            </a:fld>
            <a:endParaRPr lang="en-AU"/>
          </a:p>
        </p:txBody>
      </p:sp>
    </p:spTree>
    <p:extLst>
      <p:ext uri="{BB962C8B-B14F-4D97-AF65-F5344CB8AC3E}">
        <p14:creationId xmlns:p14="http://schemas.microsoft.com/office/powerpoint/2010/main" val="261911479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6/14/2017</a:t>
            </a:fld>
            <a:endParaRPr lang="en-US" dirty="0"/>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2C6FB546-2E11-4AE6-B6D5-B1EED8FF4AB6}" type="slidenum">
              <a:rPr lang="en-AU" smtClean="0"/>
              <a:pPr>
                <a:defRPr/>
              </a:pPr>
              <a:t>‹#›</a:t>
            </a:fld>
            <a:endParaRPr lang="en-AU"/>
          </a:p>
        </p:txBody>
      </p:sp>
    </p:spTree>
    <p:extLst>
      <p:ext uri="{BB962C8B-B14F-4D97-AF65-F5344CB8AC3E}">
        <p14:creationId xmlns:p14="http://schemas.microsoft.com/office/powerpoint/2010/main" val="314264270"/>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6/14/2017</a:t>
            </a:fld>
            <a:endParaRPr lang="en-US" dirty="0"/>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2C6FB546-2E11-4AE6-B6D5-B1EED8FF4AB6}" type="slidenum">
              <a:rPr lang="en-AU" smtClean="0"/>
              <a:pPr>
                <a:defRPr/>
              </a:pPr>
              <a:t>‹#›</a:t>
            </a:fld>
            <a:endParaRPr lang="en-AU"/>
          </a:p>
        </p:txBody>
      </p:sp>
    </p:spTree>
    <p:extLst>
      <p:ext uri="{BB962C8B-B14F-4D97-AF65-F5344CB8AC3E}">
        <p14:creationId xmlns:p14="http://schemas.microsoft.com/office/powerpoint/2010/main" val="29631316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4925" y="6616700"/>
            <a:ext cx="3951288" cy="196850"/>
          </a:xfrm>
          <a:prstGeom prst="rect">
            <a:avLst/>
          </a:prstGeom>
        </p:spPr>
        <p:txBody>
          <a:bodyPr/>
          <a:lstStyle>
            <a:lvl1pPr>
              <a:defRPr/>
            </a:lvl1pPr>
          </a:lstStyle>
          <a:p>
            <a:pPr fontAlgn="base">
              <a:spcBef>
                <a:spcPct val="0"/>
              </a:spcBef>
              <a:spcAft>
                <a:spcPct val="0"/>
              </a:spcAft>
              <a:defRPr/>
            </a:pPr>
            <a:r>
              <a:rPr lang="en-US" sz="2000" b="1">
                <a:solidFill>
                  <a:srgbClr val="000000"/>
                </a:solidFill>
                <a:latin typeface="Times" charset="0"/>
                <a:cs typeface="Arial" charset="0"/>
              </a:rPr>
              <a:t>Confidential  |  Copyright © Larsen &amp; Toubro Infotech Ltd.</a:t>
            </a:r>
          </a:p>
        </p:txBody>
      </p:sp>
    </p:spTree>
    <p:extLst>
      <p:ext uri="{BB962C8B-B14F-4D97-AF65-F5344CB8AC3E}">
        <p14:creationId xmlns:p14="http://schemas.microsoft.com/office/powerpoint/2010/main" val="2482259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6/14/2017</a:t>
            </a:fld>
            <a:endParaRPr lang="en-US" dirty="0"/>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2C6FB546-2E11-4AE6-B6D5-B1EED8FF4AB6}" type="slidenum">
              <a:rPr lang="en-AU" smtClean="0"/>
              <a:pPr>
                <a:defRPr/>
              </a:pPr>
              <a:t>‹#›</a:t>
            </a:fld>
            <a:endParaRPr lang="en-AU"/>
          </a:p>
        </p:txBody>
      </p:sp>
    </p:spTree>
    <p:extLst>
      <p:ext uri="{BB962C8B-B14F-4D97-AF65-F5344CB8AC3E}">
        <p14:creationId xmlns:p14="http://schemas.microsoft.com/office/powerpoint/2010/main" val="204539948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99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0756" y="173328"/>
            <a:ext cx="5769929" cy="765175"/>
          </a:xfrm>
          <a:prstGeom prst="rect">
            <a:avLst/>
          </a:prstGeom>
        </p:spPr>
        <p:txBody>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455613" y="1509713"/>
            <a:ext cx="8229600" cy="4525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61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4881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5193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7"/>
            <a:ext cx="5678488" cy="765175"/>
          </a:xfrm>
        </p:spPr>
        <p:txBody>
          <a:bodyPr/>
          <a:lstStyle>
            <a:lvl1pPr>
              <a:defRPr sz="21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61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4925" y="6616700"/>
            <a:ext cx="3951288" cy="196850"/>
          </a:xfrm>
          <a:prstGeom prst="rect">
            <a:avLst/>
          </a:prstGeom>
        </p:spPr>
        <p:txBody>
          <a:bodyPr/>
          <a:lstStyle>
            <a:lvl1pPr>
              <a:defRPr/>
            </a:lvl1pPr>
          </a:lstStyle>
          <a:p>
            <a:pPr fontAlgn="base">
              <a:spcBef>
                <a:spcPct val="0"/>
              </a:spcBef>
              <a:spcAft>
                <a:spcPct val="0"/>
              </a:spcAft>
              <a:defRPr/>
            </a:pPr>
            <a:r>
              <a:rPr lang="en-US" sz="2000" b="1">
                <a:solidFill>
                  <a:srgbClr val="000000"/>
                </a:solidFill>
                <a:latin typeface="Times" charset="0"/>
                <a:cs typeface="Arial" charset="0"/>
              </a:rPr>
              <a:t>Confidential  |  Copyright © Larsen &amp; Toubro Infotech Ltd.</a:t>
            </a:r>
          </a:p>
        </p:txBody>
      </p:sp>
    </p:spTree>
    <p:extLst>
      <p:ext uri="{BB962C8B-B14F-4D97-AF65-F5344CB8AC3E}">
        <p14:creationId xmlns:p14="http://schemas.microsoft.com/office/powerpoint/2010/main" val="191659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7"/>
            <a:ext cx="5678488" cy="765175"/>
          </a:xfrm>
        </p:spPr>
        <p:txBody>
          <a:bodyPr/>
          <a:lstStyle>
            <a:lvl1pPr>
              <a:defRPr sz="21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1873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605088" y="158750"/>
            <a:ext cx="6215062"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5613" y="15097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1100" name="Line 28"/>
          <p:cNvSpPr>
            <a:spLocks noChangeShapeType="1"/>
          </p:cNvSpPr>
          <p:nvPr/>
        </p:nvSpPr>
        <p:spPr bwMode="auto">
          <a:xfrm>
            <a:off x="0" y="990600"/>
            <a:ext cx="9144000" cy="0"/>
          </a:xfrm>
          <a:prstGeom prst="line">
            <a:avLst/>
          </a:prstGeom>
          <a:noFill/>
          <a:ln w="12700">
            <a:solidFill>
              <a:srgbClr val="B2B2B2"/>
            </a:solidFill>
            <a:round/>
            <a:headEnd/>
            <a:tailEnd/>
          </a:ln>
        </p:spPr>
        <p:txBody>
          <a:bodyPr/>
          <a:lstStyle/>
          <a:p>
            <a:pPr eaLnBrk="0" fontAlgn="base" hangingPunct="0">
              <a:spcBef>
                <a:spcPct val="0"/>
              </a:spcBef>
              <a:spcAft>
                <a:spcPct val="0"/>
              </a:spcAft>
              <a:defRPr/>
            </a:pPr>
            <a:endParaRPr lang="en-US" sz="2000" b="1">
              <a:solidFill>
                <a:srgbClr val="000000"/>
              </a:solidFill>
              <a:latin typeface="Times" pitchFamily="36" charset="0"/>
              <a:cs typeface="Arial" charset="0"/>
            </a:endParaRPr>
          </a:p>
        </p:txBody>
      </p:sp>
      <p:pic>
        <p:nvPicPr>
          <p:cNvPr id="2053" name="Picture 27" descr="3dLogoH"/>
          <p:cNvPicPr>
            <a:picLocks noChangeAspect="1" noChangeArrowheads="1"/>
          </p:cNvPicPr>
          <p:nvPr/>
        </p:nvPicPr>
        <p:blipFill>
          <a:blip r:embed="rId4" cstate="print"/>
          <a:srcRect/>
          <a:stretch>
            <a:fillRect/>
          </a:stretch>
        </p:blipFill>
        <p:spPr bwMode="auto">
          <a:xfrm>
            <a:off x="223838" y="204788"/>
            <a:ext cx="2209800" cy="673100"/>
          </a:xfrm>
          <a:prstGeom prst="rect">
            <a:avLst/>
          </a:prstGeom>
          <a:noFill/>
          <a:ln w="9525">
            <a:noFill/>
            <a:miter lim="800000"/>
            <a:headEnd/>
            <a:tailEnd/>
          </a:ln>
        </p:spPr>
      </p:pic>
      <p:sp>
        <p:nvSpPr>
          <p:cNvPr id="8" name="Rectangle 7"/>
          <p:cNvSpPr/>
          <p:nvPr/>
        </p:nvSpPr>
        <p:spPr>
          <a:xfrm>
            <a:off x="0" y="6607175"/>
            <a:ext cx="4572000" cy="246063"/>
          </a:xfrm>
          <a:prstGeom prst="rect">
            <a:avLst/>
          </a:prstGeom>
        </p:spPr>
        <p:txBody>
          <a:bodyPr>
            <a:spAutoFit/>
          </a:bodyPr>
          <a:lstStyle/>
          <a:p>
            <a:pPr fontAlgn="base">
              <a:spcBef>
                <a:spcPct val="0"/>
              </a:spcBef>
              <a:spcAft>
                <a:spcPct val="0"/>
              </a:spcAft>
              <a:defRPr/>
            </a:pPr>
            <a:r>
              <a:rPr lang="en-US" sz="1000" dirty="0">
                <a:solidFill>
                  <a:srgbClr val="000000"/>
                </a:solidFill>
                <a:cs typeface="Arial" charset="0"/>
              </a:rPr>
              <a:t>Confidential  |  Copyright © Larsen &amp; Toubro </a:t>
            </a:r>
            <a:r>
              <a:rPr lang="en-US" sz="1000" dirty="0" err="1">
                <a:solidFill>
                  <a:srgbClr val="000000"/>
                </a:solidFill>
                <a:cs typeface="Arial" charset="0"/>
              </a:rPr>
              <a:t>Infotech</a:t>
            </a:r>
            <a:r>
              <a:rPr lang="en-US" sz="1000" dirty="0">
                <a:solidFill>
                  <a:srgbClr val="000000"/>
                </a:solidFill>
                <a:cs typeface="Arial" charset="0"/>
              </a:rPr>
              <a:t> Ltd.</a:t>
            </a:r>
          </a:p>
        </p:txBody>
      </p:sp>
      <p:sp>
        <p:nvSpPr>
          <p:cNvPr id="9" name="Rectangle 8"/>
          <p:cNvSpPr/>
          <p:nvPr/>
        </p:nvSpPr>
        <p:spPr>
          <a:xfrm>
            <a:off x="8780463" y="6592888"/>
            <a:ext cx="346075" cy="246062"/>
          </a:xfrm>
          <a:prstGeom prst="rect">
            <a:avLst/>
          </a:prstGeom>
        </p:spPr>
        <p:txBody>
          <a:bodyPr wrap="none">
            <a:spAutoFit/>
          </a:bodyPr>
          <a:lstStyle/>
          <a:p>
            <a:pPr fontAlgn="base">
              <a:spcBef>
                <a:spcPct val="0"/>
              </a:spcBef>
              <a:spcAft>
                <a:spcPct val="0"/>
              </a:spcAft>
              <a:defRPr/>
            </a:pPr>
            <a:fld id="{3C6BE8A6-D97D-44E3-9459-15DF3B6F4A03}" type="slidenum">
              <a:rPr lang="en-US" sz="1000">
                <a:solidFill>
                  <a:srgbClr val="000000"/>
                </a:solidFill>
                <a:cs typeface="Arial" charset="0"/>
              </a:rPr>
              <a:pPr fontAlgn="base">
                <a:spcBef>
                  <a:spcPct val="0"/>
                </a:spcBef>
                <a:spcAft>
                  <a:spcPct val="0"/>
                </a:spcAft>
                <a:defRPr/>
              </a:pPr>
              <a:t>‹#›</a:t>
            </a:fld>
            <a:endParaRPr lang="en-US" sz="1000" dirty="0">
              <a:solidFill>
                <a:srgbClr val="000000"/>
              </a:solidFill>
              <a:cs typeface="Arial" charset="0"/>
            </a:endParaRPr>
          </a:p>
        </p:txBody>
      </p:sp>
    </p:spTree>
    <p:extLst>
      <p:ext uri="{BB962C8B-B14F-4D97-AF65-F5344CB8AC3E}">
        <p14:creationId xmlns:p14="http://schemas.microsoft.com/office/powerpoint/2010/main" val="11300713"/>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rtl="0" eaLnBrk="0" fontAlgn="base" hangingPunct="0">
        <a:spcBef>
          <a:spcPct val="0"/>
        </a:spcBef>
        <a:spcAft>
          <a:spcPct val="0"/>
        </a:spcAft>
        <a:defRPr sz="2100" i="1">
          <a:solidFill>
            <a:schemeClr val="tx2"/>
          </a:solidFill>
          <a:latin typeface="+mj-lt"/>
          <a:ea typeface="+mj-ea"/>
          <a:cs typeface="+mj-cs"/>
        </a:defRPr>
      </a:lvl1pPr>
      <a:lvl2pPr algn="l" rtl="0" eaLnBrk="0" fontAlgn="base" hangingPunct="0">
        <a:spcBef>
          <a:spcPct val="0"/>
        </a:spcBef>
        <a:spcAft>
          <a:spcPct val="0"/>
        </a:spcAft>
        <a:defRPr sz="2100" i="1">
          <a:solidFill>
            <a:schemeClr val="tx2"/>
          </a:solidFill>
          <a:latin typeface="Trebuchet MS" pitchFamily="36" charset="0"/>
        </a:defRPr>
      </a:lvl2pPr>
      <a:lvl3pPr algn="l" rtl="0" eaLnBrk="0" fontAlgn="base" hangingPunct="0">
        <a:spcBef>
          <a:spcPct val="0"/>
        </a:spcBef>
        <a:spcAft>
          <a:spcPct val="0"/>
        </a:spcAft>
        <a:defRPr sz="2100" i="1">
          <a:solidFill>
            <a:schemeClr val="tx2"/>
          </a:solidFill>
          <a:latin typeface="Trebuchet MS" pitchFamily="36" charset="0"/>
        </a:defRPr>
      </a:lvl3pPr>
      <a:lvl4pPr algn="l" rtl="0" eaLnBrk="0" fontAlgn="base" hangingPunct="0">
        <a:spcBef>
          <a:spcPct val="0"/>
        </a:spcBef>
        <a:spcAft>
          <a:spcPct val="0"/>
        </a:spcAft>
        <a:defRPr sz="2100" i="1">
          <a:solidFill>
            <a:schemeClr val="tx2"/>
          </a:solidFill>
          <a:latin typeface="Trebuchet MS" pitchFamily="36" charset="0"/>
        </a:defRPr>
      </a:lvl4pPr>
      <a:lvl5pPr algn="l" rtl="0" eaLnBrk="0" fontAlgn="base" hangingPunct="0">
        <a:spcBef>
          <a:spcPct val="0"/>
        </a:spcBef>
        <a:spcAft>
          <a:spcPct val="0"/>
        </a:spcAft>
        <a:defRPr sz="2100" i="1">
          <a:solidFill>
            <a:schemeClr val="tx2"/>
          </a:solidFill>
          <a:latin typeface="Trebuchet MS" pitchFamily="36" charset="0"/>
        </a:defRPr>
      </a:lvl5pPr>
      <a:lvl6pPr marL="457200" algn="l" rtl="0" fontAlgn="base">
        <a:spcBef>
          <a:spcPct val="0"/>
        </a:spcBef>
        <a:spcAft>
          <a:spcPct val="0"/>
        </a:spcAft>
        <a:defRPr sz="2400" i="1">
          <a:solidFill>
            <a:schemeClr val="tx2"/>
          </a:solidFill>
          <a:latin typeface="Trebuchet MS" pitchFamily="36" charset="0"/>
        </a:defRPr>
      </a:lvl6pPr>
      <a:lvl7pPr marL="914400" algn="l" rtl="0" fontAlgn="base">
        <a:spcBef>
          <a:spcPct val="0"/>
        </a:spcBef>
        <a:spcAft>
          <a:spcPct val="0"/>
        </a:spcAft>
        <a:defRPr sz="2400" i="1">
          <a:solidFill>
            <a:schemeClr val="tx2"/>
          </a:solidFill>
          <a:latin typeface="Trebuchet MS" pitchFamily="36" charset="0"/>
        </a:defRPr>
      </a:lvl7pPr>
      <a:lvl8pPr marL="1371600" algn="l" rtl="0" fontAlgn="base">
        <a:spcBef>
          <a:spcPct val="0"/>
        </a:spcBef>
        <a:spcAft>
          <a:spcPct val="0"/>
        </a:spcAft>
        <a:defRPr sz="2400" i="1">
          <a:solidFill>
            <a:schemeClr val="tx2"/>
          </a:solidFill>
          <a:latin typeface="Trebuchet MS" pitchFamily="36" charset="0"/>
        </a:defRPr>
      </a:lvl8pPr>
      <a:lvl9pPr marL="1828800" algn="l" rtl="0" fontAlgn="base">
        <a:spcBef>
          <a:spcPct val="0"/>
        </a:spcBef>
        <a:spcAft>
          <a:spcPct val="0"/>
        </a:spcAft>
        <a:defRPr sz="2400" i="1">
          <a:solidFill>
            <a:schemeClr val="tx2"/>
          </a:solidFill>
          <a:latin typeface="Trebuchet MS" pitchFamily="36"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
        <a:defRPr sz="21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Arial" charset="0"/>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descr="3dLogoH"/>
          <p:cNvPicPr>
            <a:picLocks noChangeAspect="1" noChangeArrowheads="1"/>
          </p:cNvPicPr>
          <p:nvPr/>
        </p:nvPicPr>
        <p:blipFill>
          <a:blip r:embed="rId6" cstate="print"/>
          <a:srcRect/>
          <a:stretch>
            <a:fillRect/>
          </a:stretch>
        </p:blipFill>
        <p:spPr bwMode="auto">
          <a:xfrm>
            <a:off x="5472113" y="5502275"/>
            <a:ext cx="3276600" cy="998538"/>
          </a:xfrm>
          <a:prstGeom prst="rect">
            <a:avLst/>
          </a:prstGeom>
          <a:noFill/>
          <a:ln w="9525">
            <a:noFill/>
            <a:miter lim="800000"/>
            <a:headEnd/>
            <a:tailEnd/>
          </a:ln>
        </p:spPr>
      </p:pic>
      <p:sp>
        <p:nvSpPr>
          <p:cNvPr id="4" name="Rectangle 3"/>
          <p:cNvSpPr/>
          <p:nvPr/>
        </p:nvSpPr>
        <p:spPr>
          <a:xfrm>
            <a:off x="0" y="6607175"/>
            <a:ext cx="4572000" cy="246063"/>
          </a:xfrm>
          <a:prstGeom prst="rect">
            <a:avLst/>
          </a:prstGeom>
        </p:spPr>
        <p:txBody>
          <a:bodyPr>
            <a:spAutoFit/>
          </a:bodyPr>
          <a:lstStyle/>
          <a:p>
            <a:pPr fontAlgn="base">
              <a:spcBef>
                <a:spcPct val="0"/>
              </a:spcBef>
              <a:spcAft>
                <a:spcPct val="0"/>
              </a:spcAft>
              <a:defRPr/>
            </a:pPr>
            <a:r>
              <a:rPr lang="en-US" sz="1000" dirty="0">
                <a:solidFill>
                  <a:srgbClr val="000000"/>
                </a:solidFill>
                <a:cs typeface="Arial" charset="0"/>
              </a:rPr>
              <a:t>Confidential  |  Copyright © Larsen &amp; Toubro </a:t>
            </a:r>
            <a:r>
              <a:rPr lang="en-US" sz="1000" dirty="0" err="1">
                <a:solidFill>
                  <a:srgbClr val="000000"/>
                </a:solidFill>
                <a:cs typeface="Arial" charset="0"/>
              </a:rPr>
              <a:t>Infotech</a:t>
            </a:r>
            <a:r>
              <a:rPr lang="en-US" sz="1000" dirty="0">
                <a:solidFill>
                  <a:srgbClr val="000000"/>
                </a:solidFill>
                <a:cs typeface="Arial" charset="0"/>
              </a:rPr>
              <a:t> Ltd.</a:t>
            </a:r>
          </a:p>
        </p:txBody>
      </p:sp>
    </p:spTree>
    <p:extLst>
      <p:ext uri="{BB962C8B-B14F-4D97-AF65-F5344CB8AC3E}">
        <p14:creationId xmlns:p14="http://schemas.microsoft.com/office/powerpoint/2010/main" val="77802473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sldNum="0" hd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rebuchet MS" pitchFamily="36" charset="0"/>
        </a:defRPr>
      </a:lvl2pPr>
      <a:lvl3pPr algn="l" rtl="0" eaLnBrk="0" fontAlgn="base" hangingPunct="0">
        <a:spcBef>
          <a:spcPct val="0"/>
        </a:spcBef>
        <a:spcAft>
          <a:spcPct val="0"/>
        </a:spcAft>
        <a:defRPr sz="2400">
          <a:solidFill>
            <a:schemeClr val="tx2"/>
          </a:solidFill>
          <a:latin typeface="Trebuchet MS" pitchFamily="36" charset="0"/>
        </a:defRPr>
      </a:lvl3pPr>
      <a:lvl4pPr algn="l" rtl="0" eaLnBrk="0" fontAlgn="base" hangingPunct="0">
        <a:spcBef>
          <a:spcPct val="0"/>
        </a:spcBef>
        <a:spcAft>
          <a:spcPct val="0"/>
        </a:spcAft>
        <a:defRPr sz="2400">
          <a:solidFill>
            <a:schemeClr val="tx2"/>
          </a:solidFill>
          <a:latin typeface="Trebuchet MS" pitchFamily="36" charset="0"/>
        </a:defRPr>
      </a:lvl4pPr>
      <a:lvl5pPr algn="l" rtl="0" eaLnBrk="0" fontAlgn="base" hangingPunct="0">
        <a:spcBef>
          <a:spcPct val="0"/>
        </a:spcBef>
        <a:spcAft>
          <a:spcPct val="0"/>
        </a:spcAft>
        <a:defRPr sz="2400">
          <a:solidFill>
            <a:schemeClr val="tx2"/>
          </a:solidFill>
          <a:latin typeface="Trebuchet MS" pitchFamily="36" charset="0"/>
        </a:defRPr>
      </a:lvl5pPr>
      <a:lvl6pPr marL="457200" algn="l" rtl="0" eaLnBrk="1" fontAlgn="base" hangingPunct="1">
        <a:spcBef>
          <a:spcPct val="0"/>
        </a:spcBef>
        <a:spcAft>
          <a:spcPct val="0"/>
        </a:spcAft>
        <a:defRPr sz="2400">
          <a:solidFill>
            <a:schemeClr val="tx2"/>
          </a:solidFill>
          <a:latin typeface="Trebuchet MS" pitchFamily="36" charset="0"/>
        </a:defRPr>
      </a:lvl6pPr>
      <a:lvl7pPr marL="914400" algn="l" rtl="0" eaLnBrk="1" fontAlgn="base" hangingPunct="1">
        <a:spcBef>
          <a:spcPct val="0"/>
        </a:spcBef>
        <a:spcAft>
          <a:spcPct val="0"/>
        </a:spcAft>
        <a:defRPr sz="2400">
          <a:solidFill>
            <a:schemeClr val="tx2"/>
          </a:solidFill>
          <a:latin typeface="Trebuchet MS" pitchFamily="36" charset="0"/>
        </a:defRPr>
      </a:lvl7pPr>
      <a:lvl8pPr marL="1371600" algn="l" rtl="0" eaLnBrk="1" fontAlgn="base" hangingPunct="1">
        <a:spcBef>
          <a:spcPct val="0"/>
        </a:spcBef>
        <a:spcAft>
          <a:spcPct val="0"/>
        </a:spcAft>
        <a:defRPr sz="2400">
          <a:solidFill>
            <a:schemeClr val="tx2"/>
          </a:solidFill>
          <a:latin typeface="Trebuchet MS" pitchFamily="36" charset="0"/>
        </a:defRPr>
      </a:lvl8pPr>
      <a:lvl9pPr marL="1828800" algn="l" rtl="0" eaLnBrk="1" fontAlgn="base" hangingPunct="1">
        <a:spcBef>
          <a:spcPct val="0"/>
        </a:spcBef>
        <a:spcAft>
          <a:spcPct val="0"/>
        </a:spcAft>
        <a:defRPr sz="2400">
          <a:solidFill>
            <a:schemeClr val="tx2"/>
          </a:solidFill>
          <a:latin typeface="Trebuchet MS" pitchFamily="36"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605088" y="158750"/>
            <a:ext cx="6215062"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5613" y="15097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1100" name="Line 28"/>
          <p:cNvSpPr>
            <a:spLocks noChangeShapeType="1"/>
          </p:cNvSpPr>
          <p:nvPr/>
        </p:nvSpPr>
        <p:spPr bwMode="auto">
          <a:xfrm>
            <a:off x="0" y="990600"/>
            <a:ext cx="9144000" cy="0"/>
          </a:xfrm>
          <a:prstGeom prst="line">
            <a:avLst/>
          </a:prstGeom>
          <a:noFill/>
          <a:ln w="12700">
            <a:solidFill>
              <a:srgbClr val="B2B2B2"/>
            </a:solidFill>
            <a:round/>
            <a:headEnd/>
            <a:tailEnd/>
          </a:ln>
        </p:spPr>
        <p:txBody>
          <a:bodyPr/>
          <a:lstStyle/>
          <a:p>
            <a:pPr eaLnBrk="0" fontAlgn="base" hangingPunct="0">
              <a:spcBef>
                <a:spcPct val="0"/>
              </a:spcBef>
              <a:spcAft>
                <a:spcPct val="0"/>
              </a:spcAft>
              <a:defRPr/>
            </a:pPr>
            <a:endParaRPr lang="en-US" sz="2000" b="1">
              <a:solidFill>
                <a:srgbClr val="000000"/>
              </a:solidFill>
              <a:latin typeface="Times" pitchFamily="36" charset="0"/>
              <a:cs typeface="Arial" charset="0"/>
            </a:endParaRPr>
          </a:p>
        </p:txBody>
      </p:sp>
      <p:pic>
        <p:nvPicPr>
          <p:cNvPr id="2053" name="Picture 27" descr="3dLogoH"/>
          <p:cNvPicPr>
            <a:picLocks noChangeAspect="1" noChangeArrowheads="1"/>
          </p:cNvPicPr>
          <p:nvPr/>
        </p:nvPicPr>
        <p:blipFill>
          <a:blip r:embed="rId4" cstate="print"/>
          <a:srcRect/>
          <a:stretch>
            <a:fillRect/>
          </a:stretch>
        </p:blipFill>
        <p:spPr bwMode="auto">
          <a:xfrm>
            <a:off x="223838" y="204788"/>
            <a:ext cx="2209800" cy="673100"/>
          </a:xfrm>
          <a:prstGeom prst="rect">
            <a:avLst/>
          </a:prstGeom>
          <a:noFill/>
          <a:ln w="9525">
            <a:noFill/>
            <a:miter lim="800000"/>
            <a:headEnd/>
            <a:tailEnd/>
          </a:ln>
        </p:spPr>
      </p:pic>
      <p:sp>
        <p:nvSpPr>
          <p:cNvPr id="8" name="Rectangle 7"/>
          <p:cNvSpPr/>
          <p:nvPr/>
        </p:nvSpPr>
        <p:spPr>
          <a:xfrm>
            <a:off x="0" y="6607175"/>
            <a:ext cx="4572000" cy="246063"/>
          </a:xfrm>
          <a:prstGeom prst="rect">
            <a:avLst/>
          </a:prstGeom>
        </p:spPr>
        <p:txBody>
          <a:bodyPr>
            <a:spAutoFit/>
          </a:bodyPr>
          <a:lstStyle/>
          <a:p>
            <a:pPr fontAlgn="base">
              <a:spcBef>
                <a:spcPct val="0"/>
              </a:spcBef>
              <a:spcAft>
                <a:spcPct val="0"/>
              </a:spcAft>
              <a:defRPr/>
            </a:pPr>
            <a:r>
              <a:rPr lang="en-US" sz="1000" dirty="0">
                <a:solidFill>
                  <a:srgbClr val="000000"/>
                </a:solidFill>
                <a:cs typeface="Arial" charset="0"/>
              </a:rPr>
              <a:t>Confidential  |  Copyright © Larsen &amp; Toubro </a:t>
            </a:r>
            <a:r>
              <a:rPr lang="en-US" sz="1000" dirty="0" err="1">
                <a:solidFill>
                  <a:srgbClr val="000000"/>
                </a:solidFill>
                <a:cs typeface="Arial" charset="0"/>
              </a:rPr>
              <a:t>Infotech</a:t>
            </a:r>
            <a:r>
              <a:rPr lang="en-US" sz="1000" dirty="0">
                <a:solidFill>
                  <a:srgbClr val="000000"/>
                </a:solidFill>
                <a:cs typeface="Arial" charset="0"/>
              </a:rPr>
              <a:t> Ltd.</a:t>
            </a:r>
          </a:p>
        </p:txBody>
      </p:sp>
      <p:sp>
        <p:nvSpPr>
          <p:cNvPr id="9" name="Rectangle 8"/>
          <p:cNvSpPr/>
          <p:nvPr/>
        </p:nvSpPr>
        <p:spPr>
          <a:xfrm>
            <a:off x="8780463" y="6592888"/>
            <a:ext cx="346075" cy="246062"/>
          </a:xfrm>
          <a:prstGeom prst="rect">
            <a:avLst/>
          </a:prstGeom>
        </p:spPr>
        <p:txBody>
          <a:bodyPr wrap="none">
            <a:spAutoFit/>
          </a:bodyPr>
          <a:lstStyle/>
          <a:p>
            <a:pPr fontAlgn="base">
              <a:spcBef>
                <a:spcPct val="0"/>
              </a:spcBef>
              <a:spcAft>
                <a:spcPct val="0"/>
              </a:spcAft>
              <a:defRPr/>
            </a:pPr>
            <a:fld id="{3C6BE8A6-D97D-44E3-9459-15DF3B6F4A03}" type="slidenum">
              <a:rPr lang="en-US" sz="1000">
                <a:solidFill>
                  <a:srgbClr val="000000"/>
                </a:solidFill>
                <a:cs typeface="Arial" charset="0"/>
              </a:rPr>
              <a:pPr fontAlgn="base">
                <a:spcBef>
                  <a:spcPct val="0"/>
                </a:spcBef>
                <a:spcAft>
                  <a:spcPct val="0"/>
                </a:spcAft>
                <a:defRPr/>
              </a:pPr>
              <a:t>‹#›</a:t>
            </a:fld>
            <a:endParaRPr lang="en-US" sz="1000" dirty="0">
              <a:solidFill>
                <a:srgbClr val="000000"/>
              </a:solidFill>
              <a:cs typeface="Arial" charset="0"/>
            </a:endParaRPr>
          </a:p>
        </p:txBody>
      </p:sp>
    </p:spTree>
    <p:extLst>
      <p:ext uri="{BB962C8B-B14F-4D97-AF65-F5344CB8AC3E}">
        <p14:creationId xmlns:p14="http://schemas.microsoft.com/office/powerpoint/2010/main" val="2971166134"/>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dt="0"/>
  <p:txStyles>
    <p:titleStyle>
      <a:lvl1pPr algn="l" rtl="0" eaLnBrk="0" fontAlgn="base" hangingPunct="0">
        <a:spcBef>
          <a:spcPct val="0"/>
        </a:spcBef>
        <a:spcAft>
          <a:spcPct val="0"/>
        </a:spcAft>
        <a:defRPr sz="2100" i="1">
          <a:solidFill>
            <a:schemeClr val="tx2"/>
          </a:solidFill>
          <a:latin typeface="+mj-lt"/>
          <a:ea typeface="+mj-ea"/>
          <a:cs typeface="+mj-cs"/>
        </a:defRPr>
      </a:lvl1pPr>
      <a:lvl2pPr algn="l" rtl="0" eaLnBrk="0" fontAlgn="base" hangingPunct="0">
        <a:spcBef>
          <a:spcPct val="0"/>
        </a:spcBef>
        <a:spcAft>
          <a:spcPct val="0"/>
        </a:spcAft>
        <a:defRPr sz="2100" i="1">
          <a:solidFill>
            <a:schemeClr val="tx2"/>
          </a:solidFill>
          <a:latin typeface="Trebuchet MS" pitchFamily="36" charset="0"/>
        </a:defRPr>
      </a:lvl2pPr>
      <a:lvl3pPr algn="l" rtl="0" eaLnBrk="0" fontAlgn="base" hangingPunct="0">
        <a:spcBef>
          <a:spcPct val="0"/>
        </a:spcBef>
        <a:spcAft>
          <a:spcPct val="0"/>
        </a:spcAft>
        <a:defRPr sz="2100" i="1">
          <a:solidFill>
            <a:schemeClr val="tx2"/>
          </a:solidFill>
          <a:latin typeface="Trebuchet MS" pitchFamily="36" charset="0"/>
        </a:defRPr>
      </a:lvl3pPr>
      <a:lvl4pPr algn="l" rtl="0" eaLnBrk="0" fontAlgn="base" hangingPunct="0">
        <a:spcBef>
          <a:spcPct val="0"/>
        </a:spcBef>
        <a:spcAft>
          <a:spcPct val="0"/>
        </a:spcAft>
        <a:defRPr sz="2100" i="1">
          <a:solidFill>
            <a:schemeClr val="tx2"/>
          </a:solidFill>
          <a:latin typeface="Trebuchet MS" pitchFamily="36" charset="0"/>
        </a:defRPr>
      </a:lvl4pPr>
      <a:lvl5pPr algn="l" rtl="0" eaLnBrk="0" fontAlgn="base" hangingPunct="0">
        <a:spcBef>
          <a:spcPct val="0"/>
        </a:spcBef>
        <a:spcAft>
          <a:spcPct val="0"/>
        </a:spcAft>
        <a:defRPr sz="2100" i="1">
          <a:solidFill>
            <a:schemeClr val="tx2"/>
          </a:solidFill>
          <a:latin typeface="Trebuchet MS" pitchFamily="36" charset="0"/>
        </a:defRPr>
      </a:lvl5pPr>
      <a:lvl6pPr marL="457200" algn="l" rtl="0" fontAlgn="base">
        <a:spcBef>
          <a:spcPct val="0"/>
        </a:spcBef>
        <a:spcAft>
          <a:spcPct val="0"/>
        </a:spcAft>
        <a:defRPr sz="2400" i="1">
          <a:solidFill>
            <a:schemeClr val="tx2"/>
          </a:solidFill>
          <a:latin typeface="Trebuchet MS" pitchFamily="36" charset="0"/>
        </a:defRPr>
      </a:lvl6pPr>
      <a:lvl7pPr marL="914400" algn="l" rtl="0" fontAlgn="base">
        <a:spcBef>
          <a:spcPct val="0"/>
        </a:spcBef>
        <a:spcAft>
          <a:spcPct val="0"/>
        </a:spcAft>
        <a:defRPr sz="2400" i="1">
          <a:solidFill>
            <a:schemeClr val="tx2"/>
          </a:solidFill>
          <a:latin typeface="Trebuchet MS" pitchFamily="36" charset="0"/>
        </a:defRPr>
      </a:lvl7pPr>
      <a:lvl8pPr marL="1371600" algn="l" rtl="0" fontAlgn="base">
        <a:spcBef>
          <a:spcPct val="0"/>
        </a:spcBef>
        <a:spcAft>
          <a:spcPct val="0"/>
        </a:spcAft>
        <a:defRPr sz="2400" i="1">
          <a:solidFill>
            <a:schemeClr val="tx2"/>
          </a:solidFill>
          <a:latin typeface="Trebuchet MS" pitchFamily="36" charset="0"/>
        </a:defRPr>
      </a:lvl8pPr>
      <a:lvl9pPr marL="1828800" algn="l" rtl="0" fontAlgn="base">
        <a:spcBef>
          <a:spcPct val="0"/>
        </a:spcBef>
        <a:spcAft>
          <a:spcPct val="0"/>
        </a:spcAft>
        <a:defRPr sz="2400" i="1">
          <a:solidFill>
            <a:schemeClr val="tx2"/>
          </a:solidFill>
          <a:latin typeface="Trebuchet MS" pitchFamily="36"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
        <a:defRPr sz="21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Arial" charset="0"/>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605088" y="158750"/>
            <a:ext cx="6215062"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5613" y="15097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1100" name="Line 28"/>
          <p:cNvSpPr>
            <a:spLocks noChangeShapeType="1"/>
          </p:cNvSpPr>
          <p:nvPr/>
        </p:nvSpPr>
        <p:spPr bwMode="auto">
          <a:xfrm>
            <a:off x="0" y="990600"/>
            <a:ext cx="9144000" cy="0"/>
          </a:xfrm>
          <a:prstGeom prst="line">
            <a:avLst/>
          </a:prstGeom>
          <a:noFill/>
          <a:ln w="12700">
            <a:solidFill>
              <a:srgbClr val="B2B2B2"/>
            </a:solidFill>
            <a:round/>
            <a:headEnd/>
            <a:tailEnd/>
          </a:ln>
        </p:spPr>
        <p:txBody>
          <a:bodyPr/>
          <a:lstStyle/>
          <a:p>
            <a:pPr eaLnBrk="0" fontAlgn="base" hangingPunct="0">
              <a:spcBef>
                <a:spcPct val="0"/>
              </a:spcBef>
              <a:spcAft>
                <a:spcPct val="0"/>
              </a:spcAft>
              <a:defRPr/>
            </a:pPr>
            <a:endParaRPr lang="en-US" sz="2000" b="1">
              <a:solidFill>
                <a:srgbClr val="000000"/>
              </a:solidFill>
              <a:latin typeface="Times" pitchFamily="36" charset="0"/>
              <a:cs typeface="Arial" charset="0"/>
            </a:endParaRPr>
          </a:p>
        </p:txBody>
      </p:sp>
      <p:pic>
        <p:nvPicPr>
          <p:cNvPr id="2053" name="Picture 27" descr="3dLogoH"/>
          <p:cNvPicPr>
            <a:picLocks noChangeAspect="1" noChangeArrowheads="1"/>
          </p:cNvPicPr>
          <p:nvPr/>
        </p:nvPicPr>
        <p:blipFill>
          <a:blip r:embed="rId3" cstate="print"/>
          <a:srcRect/>
          <a:stretch>
            <a:fillRect/>
          </a:stretch>
        </p:blipFill>
        <p:spPr bwMode="auto">
          <a:xfrm>
            <a:off x="223838" y="204788"/>
            <a:ext cx="2209800" cy="673100"/>
          </a:xfrm>
          <a:prstGeom prst="rect">
            <a:avLst/>
          </a:prstGeom>
          <a:noFill/>
          <a:ln w="9525">
            <a:noFill/>
            <a:miter lim="800000"/>
            <a:headEnd/>
            <a:tailEnd/>
          </a:ln>
        </p:spPr>
      </p:pic>
      <p:sp>
        <p:nvSpPr>
          <p:cNvPr id="8" name="Rectangle 7"/>
          <p:cNvSpPr/>
          <p:nvPr/>
        </p:nvSpPr>
        <p:spPr>
          <a:xfrm>
            <a:off x="0" y="6607175"/>
            <a:ext cx="4572000" cy="246063"/>
          </a:xfrm>
          <a:prstGeom prst="rect">
            <a:avLst/>
          </a:prstGeom>
        </p:spPr>
        <p:txBody>
          <a:bodyPr>
            <a:spAutoFit/>
          </a:bodyPr>
          <a:lstStyle/>
          <a:p>
            <a:pPr fontAlgn="base">
              <a:spcBef>
                <a:spcPct val="0"/>
              </a:spcBef>
              <a:spcAft>
                <a:spcPct val="0"/>
              </a:spcAft>
              <a:defRPr/>
            </a:pPr>
            <a:r>
              <a:rPr lang="en-US" sz="1000" dirty="0">
                <a:solidFill>
                  <a:srgbClr val="000000"/>
                </a:solidFill>
                <a:cs typeface="Arial" charset="0"/>
              </a:rPr>
              <a:t>Confidential  |  Copyright © Larsen &amp; Toubro </a:t>
            </a:r>
            <a:r>
              <a:rPr lang="en-US" sz="1000" dirty="0" err="1">
                <a:solidFill>
                  <a:srgbClr val="000000"/>
                </a:solidFill>
                <a:cs typeface="Arial" charset="0"/>
              </a:rPr>
              <a:t>Infotech</a:t>
            </a:r>
            <a:r>
              <a:rPr lang="en-US" sz="1000" dirty="0">
                <a:solidFill>
                  <a:srgbClr val="000000"/>
                </a:solidFill>
                <a:cs typeface="Arial" charset="0"/>
              </a:rPr>
              <a:t> Ltd.</a:t>
            </a:r>
          </a:p>
        </p:txBody>
      </p:sp>
      <p:sp>
        <p:nvSpPr>
          <p:cNvPr id="9" name="Rectangle 8"/>
          <p:cNvSpPr/>
          <p:nvPr/>
        </p:nvSpPr>
        <p:spPr>
          <a:xfrm>
            <a:off x="8780463" y="6592888"/>
            <a:ext cx="346075" cy="246062"/>
          </a:xfrm>
          <a:prstGeom prst="rect">
            <a:avLst/>
          </a:prstGeom>
        </p:spPr>
        <p:txBody>
          <a:bodyPr wrap="none">
            <a:spAutoFit/>
          </a:bodyPr>
          <a:lstStyle/>
          <a:p>
            <a:pPr fontAlgn="base">
              <a:spcBef>
                <a:spcPct val="0"/>
              </a:spcBef>
              <a:spcAft>
                <a:spcPct val="0"/>
              </a:spcAft>
              <a:defRPr/>
            </a:pPr>
            <a:fld id="{3C6BE8A6-D97D-44E3-9459-15DF3B6F4A03}" type="slidenum">
              <a:rPr lang="en-US" sz="1000">
                <a:solidFill>
                  <a:srgbClr val="000000"/>
                </a:solidFill>
                <a:cs typeface="Arial" charset="0"/>
              </a:rPr>
              <a:pPr fontAlgn="base">
                <a:spcBef>
                  <a:spcPct val="0"/>
                </a:spcBef>
                <a:spcAft>
                  <a:spcPct val="0"/>
                </a:spcAft>
                <a:defRPr/>
              </a:pPr>
              <a:t>‹#›</a:t>
            </a:fld>
            <a:endParaRPr lang="en-US" sz="1000" dirty="0">
              <a:solidFill>
                <a:srgbClr val="000000"/>
              </a:solidFill>
              <a:cs typeface="Arial" charset="0"/>
            </a:endParaRPr>
          </a:p>
        </p:txBody>
      </p:sp>
    </p:spTree>
    <p:extLst>
      <p:ext uri="{BB962C8B-B14F-4D97-AF65-F5344CB8AC3E}">
        <p14:creationId xmlns:p14="http://schemas.microsoft.com/office/powerpoint/2010/main" val="3917185397"/>
      </p:ext>
    </p:extLst>
  </p:cSld>
  <p:clrMap bg1="lt1" tx1="dk1" bg2="lt2" tx2="dk2" accent1="accent1" accent2="accent2" accent3="accent3" accent4="accent4" accent5="accent5" accent6="accent6" hlink="hlink" folHlink="folHlink"/>
  <p:sldLayoutIdLst>
    <p:sldLayoutId id="2147483672" r:id="rId1"/>
  </p:sldLayoutIdLst>
  <p:hf hdr="0" dt="0"/>
  <p:txStyles>
    <p:titleStyle>
      <a:lvl1pPr algn="l" rtl="0" eaLnBrk="0" fontAlgn="base" hangingPunct="0">
        <a:spcBef>
          <a:spcPct val="0"/>
        </a:spcBef>
        <a:spcAft>
          <a:spcPct val="0"/>
        </a:spcAft>
        <a:defRPr sz="2100" i="1">
          <a:solidFill>
            <a:schemeClr val="tx2"/>
          </a:solidFill>
          <a:latin typeface="+mj-lt"/>
          <a:ea typeface="+mj-ea"/>
          <a:cs typeface="+mj-cs"/>
        </a:defRPr>
      </a:lvl1pPr>
      <a:lvl2pPr algn="l" rtl="0" eaLnBrk="0" fontAlgn="base" hangingPunct="0">
        <a:spcBef>
          <a:spcPct val="0"/>
        </a:spcBef>
        <a:spcAft>
          <a:spcPct val="0"/>
        </a:spcAft>
        <a:defRPr sz="2100" i="1">
          <a:solidFill>
            <a:schemeClr val="tx2"/>
          </a:solidFill>
          <a:latin typeface="Trebuchet MS" pitchFamily="36" charset="0"/>
        </a:defRPr>
      </a:lvl2pPr>
      <a:lvl3pPr algn="l" rtl="0" eaLnBrk="0" fontAlgn="base" hangingPunct="0">
        <a:spcBef>
          <a:spcPct val="0"/>
        </a:spcBef>
        <a:spcAft>
          <a:spcPct val="0"/>
        </a:spcAft>
        <a:defRPr sz="2100" i="1">
          <a:solidFill>
            <a:schemeClr val="tx2"/>
          </a:solidFill>
          <a:latin typeface="Trebuchet MS" pitchFamily="36" charset="0"/>
        </a:defRPr>
      </a:lvl3pPr>
      <a:lvl4pPr algn="l" rtl="0" eaLnBrk="0" fontAlgn="base" hangingPunct="0">
        <a:spcBef>
          <a:spcPct val="0"/>
        </a:spcBef>
        <a:spcAft>
          <a:spcPct val="0"/>
        </a:spcAft>
        <a:defRPr sz="2100" i="1">
          <a:solidFill>
            <a:schemeClr val="tx2"/>
          </a:solidFill>
          <a:latin typeface="Trebuchet MS" pitchFamily="36" charset="0"/>
        </a:defRPr>
      </a:lvl4pPr>
      <a:lvl5pPr algn="l" rtl="0" eaLnBrk="0" fontAlgn="base" hangingPunct="0">
        <a:spcBef>
          <a:spcPct val="0"/>
        </a:spcBef>
        <a:spcAft>
          <a:spcPct val="0"/>
        </a:spcAft>
        <a:defRPr sz="2100" i="1">
          <a:solidFill>
            <a:schemeClr val="tx2"/>
          </a:solidFill>
          <a:latin typeface="Trebuchet MS" pitchFamily="36" charset="0"/>
        </a:defRPr>
      </a:lvl5pPr>
      <a:lvl6pPr marL="457200" algn="l" rtl="0" fontAlgn="base">
        <a:spcBef>
          <a:spcPct val="0"/>
        </a:spcBef>
        <a:spcAft>
          <a:spcPct val="0"/>
        </a:spcAft>
        <a:defRPr sz="2400" i="1">
          <a:solidFill>
            <a:schemeClr val="tx2"/>
          </a:solidFill>
          <a:latin typeface="Trebuchet MS" pitchFamily="36" charset="0"/>
        </a:defRPr>
      </a:lvl6pPr>
      <a:lvl7pPr marL="914400" algn="l" rtl="0" fontAlgn="base">
        <a:spcBef>
          <a:spcPct val="0"/>
        </a:spcBef>
        <a:spcAft>
          <a:spcPct val="0"/>
        </a:spcAft>
        <a:defRPr sz="2400" i="1">
          <a:solidFill>
            <a:schemeClr val="tx2"/>
          </a:solidFill>
          <a:latin typeface="Trebuchet MS" pitchFamily="36" charset="0"/>
        </a:defRPr>
      </a:lvl7pPr>
      <a:lvl8pPr marL="1371600" algn="l" rtl="0" fontAlgn="base">
        <a:spcBef>
          <a:spcPct val="0"/>
        </a:spcBef>
        <a:spcAft>
          <a:spcPct val="0"/>
        </a:spcAft>
        <a:defRPr sz="2400" i="1">
          <a:solidFill>
            <a:schemeClr val="tx2"/>
          </a:solidFill>
          <a:latin typeface="Trebuchet MS" pitchFamily="36" charset="0"/>
        </a:defRPr>
      </a:lvl8pPr>
      <a:lvl9pPr marL="1828800" algn="l" rtl="0" fontAlgn="base">
        <a:spcBef>
          <a:spcPct val="0"/>
        </a:spcBef>
        <a:spcAft>
          <a:spcPct val="0"/>
        </a:spcAft>
        <a:defRPr sz="2400" i="1">
          <a:solidFill>
            <a:schemeClr val="tx2"/>
          </a:solidFill>
          <a:latin typeface="Trebuchet MS" pitchFamily="36"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
        <a:defRPr sz="21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Arial" charset="0"/>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6/14/2017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2925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
            </a:pPr>
            <a:r>
              <a:rPr lang="en-IN" dirty="0"/>
              <a:t>Usage of Partial Class and Partial Methods</a:t>
            </a:r>
          </a:p>
          <a:p>
            <a:pPr>
              <a:buFont typeface="Wingdings" pitchFamily="2" charset="2"/>
              <a:buChar char="§"/>
            </a:pPr>
            <a:r>
              <a:rPr lang="en-IN" dirty="0"/>
              <a:t>Lambda Expressions </a:t>
            </a:r>
          </a:p>
          <a:p>
            <a:pPr>
              <a:buFont typeface="Wingdings" pitchFamily="2" charset="2"/>
              <a:buChar char="§"/>
            </a:pPr>
            <a:r>
              <a:rPr lang="en-IN" dirty="0"/>
              <a:t>Extension Methods </a:t>
            </a:r>
          </a:p>
          <a:p>
            <a:pPr>
              <a:buFont typeface="Wingdings" pitchFamily="2" charset="2"/>
              <a:buChar char="§"/>
            </a:pPr>
            <a:r>
              <a:rPr lang="en-IN" dirty="0"/>
              <a:t>Anonymous Types </a:t>
            </a:r>
          </a:p>
          <a:p>
            <a:pPr>
              <a:buFont typeface="Wingdings" pitchFamily="2" charset="2"/>
              <a:buChar char="§"/>
            </a:pPr>
            <a:r>
              <a:rPr lang="en-IN" dirty="0"/>
              <a:t>Auto-implemented Properties </a:t>
            </a:r>
          </a:p>
          <a:p>
            <a:pPr>
              <a:buFont typeface="Wingdings" pitchFamily="2" charset="2"/>
              <a:buChar char="§"/>
            </a:pPr>
            <a:r>
              <a:rPr lang="en-IN" dirty="0"/>
              <a:t>Local variable </a:t>
            </a:r>
            <a:r>
              <a:rPr lang="en-IN" dirty="0" err="1"/>
              <a:t>initializers</a:t>
            </a:r>
            <a:r>
              <a:rPr lang="en-IN" dirty="0"/>
              <a:t> </a:t>
            </a:r>
          </a:p>
          <a:p>
            <a:pPr>
              <a:buFont typeface="Wingdings" pitchFamily="2" charset="2"/>
              <a:buChar char="§"/>
            </a:pPr>
            <a:r>
              <a:rPr lang="en-IN" dirty="0"/>
              <a:t>Object </a:t>
            </a:r>
            <a:r>
              <a:rPr lang="en-IN" dirty="0" err="1"/>
              <a:t>initializers</a:t>
            </a:r>
            <a:r>
              <a:rPr lang="en-IN" dirty="0"/>
              <a:t> </a:t>
            </a:r>
          </a:p>
          <a:p>
            <a:pPr>
              <a:buFont typeface="Wingdings" pitchFamily="2" charset="2"/>
              <a:buChar char="§"/>
            </a:pPr>
            <a:r>
              <a:rPr lang="en-IN" dirty="0"/>
              <a:t>Collection </a:t>
            </a:r>
            <a:r>
              <a:rPr lang="en-IN" dirty="0" err="1"/>
              <a:t>Initializers</a:t>
            </a:r>
            <a:r>
              <a:rPr lang="en-IN" dirty="0"/>
              <a:t> </a:t>
            </a:r>
          </a:p>
          <a:p>
            <a:pPr>
              <a:buFont typeface="Wingdings" pitchFamily="2" charset="2"/>
              <a:buChar char="§"/>
            </a:pPr>
            <a:r>
              <a:rPr lang="en-IN" dirty="0"/>
              <a:t>Implicitly Typed Arrays </a:t>
            </a:r>
          </a:p>
          <a:p>
            <a:endParaRPr lang="en-US" dirty="0"/>
          </a:p>
        </p:txBody>
      </p:sp>
      <p:sp>
        <p:nvSpPr>
          <p:cNvPr id="4" name="Footer Placeholder 3"/>
          <p:cNvSpPr>
            <a:spLocks noGrp="1"/>
          </p:cNvSpPr>
          <p:nvPr>
            <p:ph type="ftr" sz="quarter" idx="11"/>
          </p:nvPr>
        </p:nvSpPr>
        <p:spPr/>
        <p:txBody>
          <a:bodyPr/>
          <a:lstStyle/>
          <a:p>
            <a:pPr>
              <a:defRPr/>
            </a:pP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a:t>Implicitly Typed Local Variables</a:t>
            </a:r>
            <a:br>
              <a:rPr lang="en-IN"/>
            </a:br>
            <a:endParaRPr lang="en-IN"/>
          </a:p>
        </p:txBody>
      </p:sp>
      <p:sp>
        <p:nvSpPr>
          <p:cNvPr id="3" name="Content Placeholder 2"/>
          <p:cNvSpPr>
            <a:spLocks noGrp="1"/>
          </p:cNvSpPr>
          <p:nvPr>
            <p:ph idx="1"/>
          </p:nvPr>
        </p:nvSpPr>
        <p:spPr>
          <a:xfrm>
            <a:off x="458788" y="992188"/>
            <a:ext cx="7751762" cy="5408612"/>
          </a:xfrm>
        </p:spPr>
        <p:txBody>
          <a:bodyPr/>
          <a:lstStyle/>
          <a:p>
            <a:pPr>
              <a:defRPr/>
            </a:pPr>
            <a:r>
              <a:rPr lang="en-IN" dirty="0"/>
              <a:t>Local variables can be given an inferred "type" of </a:t>
            </a:r>
            <a:r>
              <a:rPr lang="en-IN" b="1" dirty="0" err="1"/>
              <a:t>var</a:t>
            </a:r>
            <a:r>
              <a:rPr lang="en-IN" dirty="0"/>
              <a:t> instead of an explicit type. The </a:t>
            </a:r>
            <a:r>
              <a:rPr lang="en-IN" b="1" dirty="0" err="1"/>
              <a:t>var</a:t>
            </a:r>
            <a:r>
              <a:rPr lang="en-IN" dirty="0"/>
              <a:t> keyword instructs the compiler to infer the type of the variable from the expression on the right side of the initialization statement. </a:t>
            </a:r>
          </a:p>
          <a:p>
            <a:pPr>
              <a:defRPr/>
            </a:pPr>
            <a:r>
              <a:rPr lang="en-IN" dirty="0"/>
              <a:t>The inferred type may be a built-in type, an anonymous type, a user-defined type, or a type defined in the .NET Framework class library.</a:t>
            </a:r>
          </a:p>
          <a:p>
            <a:pPr>
              <a:defRPr/>
            </a:pPr>
            <a:endParaRPr lang="en-IN" dirty="0"/>
          </a:p>
          <a:p>
            <a:pPr marL="0" indent="0">
              <a:buFontTx/>
              <a:buNone/>
              <a:defRPr/>
            </a:pPr>
            <a:r>
              <a:rPr lang="en-IN" sz="1800" dirty="0">
                <a:latin typeface="Courier New" pitchFamily="49" charset="0"/>
                <a:cs typeface="Courier New" pitchFamily="49" charset="0"/>
              </a:rPr>
              <a:t>// i is compiled as an </a:t>
            </a:r>
            <a:r>
              <a:rPr lang="en-IN" sz="1800" dirty="0" err="1">
                <a:latin typeface="Courier New" pitchFamily="49" charset="0"/>
                <a:cs typeface="Courier New" pitchFamily="49" charset="0"/>
              </a:rPr>
              <a:t>int</a:t>
            </a:r>
            <a:r>
              <a:rPr lang="en-IN" sz="1800" dirty="0">
                <a:latin typeface="Courier New" pitchFamily="49" charset="0"/>
                <a:cs typeface="Courier New" pitchFamily="49" charset="0"/>
              </a:rPr>
              <a:t> </a:t>
            </a:r>
          </a:p>
          <a:p>
            <a:pPr marL="0" indent="0">
              <a:buFontTx/>
              <a:buNone/>
              <a:defRPr/>
            </a:pPr>
            <a:r>
              <a:rPr lang="en-IN" sz="1800" dirty="0">
                <a:latin typeface="Courier New" pitchFamily="49" charset="0"/>
                <a:cs typeface="Courier New" pitchFamily="49" charset="0"/>
              </a:rPr>
              <a:t> </a:t>
            </a:r>
            <a:r>
              <a:rPr lang="en-IN" sz="1800" dirty="0" err="1">
                <a:latin typeface="Courier New" pitchFamily="49" charset="0"/>
                <a:cs typeface="Courier New" pitchFamily="49" charset="0"/>
              </a:rPr>
              <a:t>var</a:t>
            </a:r>
            <a:r>
              <a:rPr lang="en-IN" sz="1800" dirty="0">
                <a:latin typeface="Courier New" pitchFamily="49" charset="0"/>
                <a:cs typeface="Courier New" pitchFamily="49" charset="0"/>
              </a:rPr>
              <a:t> i = 5; //</a:t>
            </a:r>
          </a:p>
          <a:p>
            <a:pPr marL="0" indent="0">
              <a:buFontTx/>
              <a:buNone/>
              <a:defRPr/>
            </a:pPr>
            <a:r>
              <a:rPr lang="en-IN" sz="1800" dirty="0">
                <a:latin typeface="Courier New" pitchFamily="49" charset="0"/>
                <a:cs typeface="Courier New" pitchFamily="49" charset="0"/>
              </a:rPr>
              <a:t> //s is compiled as a string </a:t>
            </a:r>
          </a:p>
          <a:p>
            <a:pPr marL="0" indent="0">
              <a:buFontTx/>
              <a:buNone/>
              <a:defRPr/>
            </a:pPr>
            <a:r>
              <a:rPr lang="en-IN" sz="1800" dirty="0">
                <a:latin typeface="Courier New" pitchFamily="49" charset="0"/>
                <a:cs typeface="Courier New" pitchFamily="49" charset="0"/>
              </a:rPr>
              <a:t> </a:t>
            </a:r>
            <a:r>
              <a:rPr lang="en-IN" sz="1800" dirty="0" err="1">
                <a:latin typeface="Courier New" pitchFamily="49" charset="0"/>
                <a:cs typeface="Courier New" pitchFamily="49" charset="0"/>
              </a:rPr>
              <a:t>var</a:t>
            </a:r>
            <a:r>
              <a:rPr lang="en-IN" sz="1800" dirty="0">
                <a:latin typeface="Courier New" pitchFamily="49" charset="0"/>
                <a:cs typeface="Courier New" pitchFamily="49" charset="0"/>
              </a:rPr>
              <a:t> s = "Hello";</a:t>
            </a:r>
          </a:p>
        </p:txBody>
      </p:sp>
    </p:spTree>
    <p:extLst>
      <p:ext uri="{BB962C8B-B14F-4D97-AF65-F5344CB8AC3E}">
        <p14:creationId xmlns:p14="http://schemas.microsoft.com/office/powerpoint/2010/main" val="2480561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N"/>
              <a:t>Implicitly Typed Arrays</a:t>
            </a:r>
            <a:br>
              <a:rPr lang="en-IN"/>
            </a:br>
            <a:endParaRPr lang="en-IN"/>
          </a:p>
        </p:txBody>
      </p:sp>
      <p:sp>
        <p:nvSpPr>
          <p:cNvPr id="3" name="Content Placeholder 2"/>
          <p:cNvSpPr>
            <a:spLocks noGrp="1"/>
          </p:cNvSpPr>
          <p:nvPr>
            <p:ph idx="1"/>
          </p:nvPr>
        </p:nvSpPr>
        <p:spPr/>
        <p:txBody>
          <a:bodyPr/>
          <a:lstStyle/>
          <a:p>
            <a:pPr>
              <a:defRPr/>
            </a:pPr>
            <a:r>
              <a:rPr lang="en-IN" dirty="0"/>
              <a:t>You can create an implicitly-typed array in which the type of the array instance is inferred from the elements specified in the array initializer. </a:t>
            </a:r>
          </a:p>
          <a:p>
            <a:pPr>
              <a:defRPr/>
            </a:pPr>
            <a:r>
              <a:rPr lang="en-IN" dirty="0"/>
              <a:t>The rules for any implicitly-typed variable also apply to implicitly-typed arrays.</a:t>
            </a:r>
          </a:p>
          <a:p>
            <a:pPr>
              <a:defRPr/>
            </a:pPr>
            <a:r>
              <a:rPr lang="en-US" sz="1800" dirty="0">
                <a:latin typeface="Courier New" pitchFamily="49" charset="0"/>
                <a:cs typeface="Courier New" pitchFamily="49" charset="0"/>
              </a:rPr>
              <a:t>//Integer Array</a:t>
            </a:r>
            <a:endParaRPr lang="en-IN" sz="1800" dirty="0">
              <a:latin typeface="Courier New" pitchFamily="49" charset="0"/>
              <a:cs typeface="Courier New" pitchFamily="49" charset="0"/>
            </a:endParaRPr>
          </a:p>
          <a:p>
            <a:pPr marL="0" indent="0">
              <a:buFontTx/>
              <a:buNone/>
              <a:defRPr/>
            </a:pPr>
            <a:r>
              <a:rPr lang="en-IN" sz="1800" dirty="0" err="1">
                <a:latin typeface="Courier New" pitchFamily="49" charset="0"/>
                <a:cs typeface="Courier New" pitchFamily="49" charset="0"/>
              </a:rPr>
              <a:t>var</a:t>
            </a:r>
            <a:r>
              <a:rPr lang="en-IN" sz="1800" dirty="0">
                <a:latin typeface="Courier New" pitchFamily="49" charset="0"/>
                <a:cs typeface="Courier New" pitchFamily="49" charset="0"/>
              </a:rPr>
              <a:t> a = new[] { 1, 10, 100, 1000 }; </a:t>
            </a:r>
          </a:p>
          <a:p>
            <a:pPr marL="0" indent="0">
              <a:buFontTx/>
              <a:buNone/>
              <a:defRPr/>
            </a:pPr>
            <a:r>
              <a:rPr lang="en-US" sz="1800" dirty="0">
                <a:latin typeface="Courier New" pitchFamily="49" charset="0"/>
                <a:cs typeface="Courier New" pitchFamily="49" charset="0"/>
              </a:rPr>
              <a:t>//String Array</a:t>
            </a:r>
            <a:endParaRPr lang="en-IN" sz="1800" dirty="0">
              <a:latin typeface="Courier New" pitchFamily="49" charset="0"/>
              <a:cs typeface="Courier New" pitchFamily="49" charset="0"/>
            </a:endParaRPr>
          </a:p>
          <a:p>
            <a:pPr marL="0" indent="0">
              <a:buFontTx/>
              <a:buNone/>
              <a:defRPr/>
            </a:pPr>
            <a:r>
              <a:rPr lang="en-IN" sz="1800" dirty="0">
                <a:latin typeface="Courier New" pitchFamily="49" charset="0"/>
                <a:cs typeface="Courier New" pitchFamily="49" charset="0"/>
              </a:rPr>
              <a:t> </a:t>
            </a:r>
            <a:r>
              <a:rPr lang="en-IN" sz="1800" dirty="0" err="1">
                <a:latin typeface="Courier New" pitchFamily="49" charset="0"/>
                <a:cs typeface="Courier New" pitchFamily="49" charset="0"/>
              </a:rPr>
              <a:t>var</a:t>
            </a:r>
            <a:r>
              <a:rPr lang="en-IN" sz="1800" dirty="0">
                <a:latin typeface="Courier New" pitchFamily="49" charset="0"/>
                <a:cs typeface="Courier New" pitchFamily="49" charset="0"/>
              </a:rPr>
              <a:t> b = new[] { "hello", null, "world" }; </a:t>
            </a:r>
          </a:p>
        </p:txBody>
      </p:sp>
    </p:spTree>
    <p:extLst>
      <p:ext uri="{BB962C8B-B14F-4D97-AF65-F5344CB8AC3E}">
        <p14:creationId xmlns:p14="http://schemas.microsoft.com/office/powerpoint/2010/main" val="1028794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Anonymous Types</a:t>
            </a:r>
            <a:endParaRPr lang="en-IN" dirty="0"/>
          </a:p>
        </p:txBody>
      </p:sp>
      <p:sp>
        <p:nvSpPr>
          <p:cNvPr id="3" name="Content Placeholder 2"/>
          <p:cNvSpPr>
            <a:spLocks noGrp="1"/>
          </p:cNvSpPr>
          <p:nvPr>
            <p:ph idx="1"/>
          </p:nvPr>
        </p:nvSpPr>
        <p:spPr>
          <a:xfrm>
            <a:off x="420688" y="940673"/>
            <a:ext cx="8723312" cy="5612527"/>
          </a:xfrm>
        </p:spPr>
        <p:txBody>
          <a:bodyPr/>
          <a:lstStyle/>
          <a:p>
            <a:pPr>
              <a:defRPr/>
            </a:pPr>
            <a:endParaRPr lang="en-IN" dirty="0"/>
          </a:p>
          <a:p>
            <a:pPr>
              <a:defRPr/>
            </a:pPr>
            <a:endParaRPr lang="en-IN" dirty="0" smtClean="0"/>
          </a:p>
          <a:p>
            <a:pPr>
              <a:defRPr/>
            </a:pPr>
            <a:r>
              <a:rPr lang="en-IN" dirty="0" smtClean="0"/>
              <a:t>Anonymous </a:t>
            </a:r>
            <a:r>
              <a:rPr lang="en-IN" dirty="0"/>
              <a:t>types provide a convenient way to encapsulate a set of read-only properties into a single object without having to explicitly define a type first.</a:t>
            </a:r>
          </a:p>
          <a:p>
            <a:pPr>
              <a:defRPr/>
            </a:pPr>
            <a:r>
              <a:rPr lang="en-IN" dirty="0"/>
              <a:t> The type name is generated by the compiler and is not available at the source code level. The type of each property is inferred by the compiler.</a:t>
            </a:r>
          </a:p>
          <a:p>
            <a:pPr>
              <a:defRPr/>
            </a:pPr>
            <a:r>
              <a:rPr lang="en-IN" dirty="0"/>
              <a:t>You create anonymous types by using the ”new” operator together with an object initializer. </a:t>
            </a:r>
          </a:p>
          <a:p>
            <a:pPr marL="0" indent="0">
              <a:buFontTx/>
              <a:buNone/>
              <a:defRPr/>
            </a:pPr>
            <a:r>
              <a:rPr lang="en-IN" sz="1800" dirty="0" err="1">
                <a:latin typeface="Courier New" pitchFamily="49" charset="0"/>
                <a:cs typeface="Courier New" pitchFamily="49" charset="0"/>
              </a:rPr>
              <a:t>var</a:t>
            </a:r>
            <a:r>
              <a:rPr lang="en-IN" sz="1800" dirty="0">
                <a:latin typeface="Courier New" pitchFamily="49" charset="0"/>
                <a:cs typeface="Courier New" pitchFamily="49" charset="0"/>
              </a:rPr>
              <a:t> v = new { Amount = 108, Message = "Hello" };</a:t>
            </a:r>
          </a:p>
          <a:p>
            <a:pPr marL="0" indent="0">
              <a:buFontTx/>
              <a:buNone/>
              <a:defRPr/>
            </a:pPr>
            <a:r>
              <a:rPr lang="en-IN" sz="1800" dirty="0">
                <a:latin typeface="Courier New" pitchFamily="49" charset="0"/>
                <a:cs typeface="Courier New" pitchFamily="49" charset="0"/>
              </a:rPr>
              <a:t> </a:t>
            </a:r>
          </a:p>
          <a:p>
            <a:pPr marL="0" indent="0">
              <a:buFontTx/>
              <a:buNone/>
              <a:defRPr/>
            </a:pPr>
            <a:r>
              <a:rPr lang="en-IN" sz="1800" dirty="0">
                <a:latin typeface="Courier New" pitchFamily="49" charset="0"/>
                <a:cs typeface="Courier New" pitchFamily="49" charset="0"/>
              </a:rPr>
              <a:t> // statement to verify that their inferred types are </a:t>
            </a:r>
            <a:r>
              <a:rPr lang="en-IN" sz="1800" dirty="0" err="1">
                <a:latin typeface="Courier New" pitchFamily="49" charset="0"/>
                <a:cs typeface="Courier New" pitchFamily="49" charset="0"/>
              </a:rPr>
              <a:t>int</a:t>
            </a:r>
            <a:r>
              <a:rPr lang="en-IN" sz="1800" dirty="0">
                <a:latin typeface="Courier New" pitchFamily="49" charset="0"/>
                <a:cs typeface="Courier New" pitchFamily="49" charset="0"/>
              </a:rPr>
              <a:t> and string.</a:t>
            </a:r>
          </a:p>
          <a:p>
            <a:pPr marL="0" indent="0">
              <a:buFontTx/>
              <a:buNone/>
              <a:defRPr/>
            </a:pPr>
            <a:r>
              <a:rPr lang="en-IN" sz="1800" dirty="0">
                <a:latin typeface="Courier New" pitchFamily="49" charset="0"/>
                <a:cs typeface="Courier New" pitchFamily="49" charset="0"/>
              </a:rPr>
              <a:t> Console.WriteLine(</a:t>
            </a:r>
            <a:r>
              <a:rPr lang="en-IN" sz="1800" dirty="0" err="1">
                <a:latin typeface="Courier New" pitchFamily="49" charset="0"/>
                <a:cs typeface="Courier New" pitchFamily="49" charset="0"/>
              </a:rPr>
              <a:t>v.Amount</a:t>
            </a:r>
            <a:r>
              <a:rPr lang="en-IN" sz="1800" dirty="0">
                <a:latin typeface="Courier New" pitchFamily="49" charset="0"/>
                <a:cs typeface="Courier New" pitchFamily="49" charset="0"/>
              </a:rPr>
              <a:t> + </a:t>
            </a:r>
            <a:r>
              <a:rPr lang="en-IN" sz="1800" dirty="0" err="1">
                <a:latin typeface="Courier New" pitchFamily="49" charset="0"/>
                <a:cs typeface="Courier New" pitchFamily="49" charset="0"/>
              </a:rPr>
              <a:t>v.Message</a:t>
            </a:r>
            <a:r>
              <a:rPr lang="en-IN" sz="1800" dirty="0">
                <a:latin typeface="Courier New" pitchFamily="49" charset="0"/>
                <a:cs typeface="Courier New" pitchFamily="49" charset="0"/>
              </a:rPr>
              <a:t>);</a:t>
            </a:r>
          </a:p>
        </p:txBody>
      </p:sp>
    </p:spTree>
    <p:extLst>
      <p:ext uri="{BB962C8B-B14F-4D97-AF65-F5344CB8AC3E}">
        <p14:creationId xmlns:p14="http://schemas.microsoft.com/office/powerpoint/2010/main" val="302298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Object initializer</a:t>
            </a:r>
            <a:endParaRPr lang="en-IN"/>
          </a:p>
        </p:txBody>
      </p:sp>
      <p:sp>
        <p:nvSpPr>
          <p:cNvPr id="3" name="Content Placeholder 2"/>
          <p:cNvSpPr>
            <a:spLocks noGrp="1"/>
          </p:cNvSpPr>
          <p:nvPr>
            <p:ph idx="1"/>
          </p:nvPr>
        </p:nvSpPr>
        <p:spPr/>
        <p:txBody>
          <a:bodyPr/>
          <a:lstStyle/>
          <a:p>
            <a:pPr>
              <a:defRPr/>
            </a:pPr>
            <a:r>
              <a:rPr lang="en-IN" dirty="0"/>
              <a:t>Object initializers let you assign values to any accessible fields or properties of an object at creation time without having to explicitly invoke a constructor. </a:t>
            </a:r>
          </a:p>
          <a:p>
            <a:pPr marL="0" indent="0">
              <a:buFontTx/>
              <a:buNone/>
              <a:defRPr/>
            </a:pPr>
            <a:r>
              <a:rPr lang="en-IN" dirty="0">
                <a:latin typeface="Courier New" pitchFamily="49" charset="0"/>
                <a:cs typeface="Courier New" pitchFamily="49" charset="0"/>
              </a:rPr>
              <a:t>class Cat </a:t>
            </a:r>
          </a:p>
          <a:p>
            <a:pPr marL="0" indent="0">
              <a:buFontTx/>
              <a:buNone/>
              <a:defRPr/>
            </a:pPr>
            <a:r>
              <a:rPr lang="en-IN" dirty="0">
                <a:latin typeface="Courier New" pitchFamily="49" charset="0"/>
                <a:cs typeface="Courier New" pitchFamily="49" charset="0"/>
              </a:rPr>
              <a:t>{ // Auto-implemented properties. </a:t>
            </a:r>
          </a:p>
          <a:p>
            <a:pPr marL="0" indent="0">
              <a:buFontTx/>
              <a:buNone/>
              <a:defRPr/>
            </a:pPr>
            <a:r>
              <a:rPr lang="en-IN" dirty="0">
                <a:latin typeface="Courier New" pitchFamily="49" charset="0"/>
                <a:cs typeface="Courier New" pitchFamily="49" charset="0"/>
              </a:rPr>
              <a:t>public </a:t>
            </a:r>
            <a:r>
              <a:rPr lang="en-IN" dirty="0" err="1">
                <a:latin typeface="Courier New" pitchFamily="49" charset="0"/>
                <a:cs typeface="Courier New" pitchFamily="49" charset="0"/>
              </a:rPr>
              <a:t>int</a:t>
            </a:r>
            <a:r>
              <a:rPr lang="en-IN" dirty="0">
                <a:latin typeface="Courier New" pitchFamily="49" charset="0"/>
                <a:cs typeface="Courier New" pitchFamily="49" charset="0"/>
              </a:rPr>
              <a:t> Age { get; set; } </a:t>
            </a:r>
          </a:p>
          <a:p>
            <a:pPr marL="0" indent="0">
              <a:buFontTx/>
              <a:buNone/>
              <a:defRPr/>
            </a:pPr>
            <a:r>
              <a:rPr lang="en-IN" dirty="0">
                <a:latin typeface="Courier New" pitchFamily="49" charset="0"/>
                <a:cs typeface="Courier New" pitchFamily="49" charset="0"/>
              </a:rPr>
              <a:t>public string Name { get; set; } </a:t>
            </a:r>
          </a:p>
          <a:p>
            <a:pPr marL="0" indent="0">
              <a:buFontTx/>
              <a:buNone/>
              <a:defRPr/>
            </a:pPr>
            <a:r>
              <a:rPr lang="en-IN" dirty="0">
                <a:latin typeface="Courier New" pitchFamily="49" charset="0"/>
                <a:cs typeface="Courier New" pitchFamily="49" charset="0"/>
              </a:rPr>
              <a:t>}</a:t>
            </a:r>
          </a:p>
          <a:p>
            <a:pPr marL="0" indent="0">
              <a:buFontTx/>
              <a:buNone/>
              <a:defRPr/>
            </a:pPr>
            <a:r>
              <a:rPr lang="en-IN" dirty="0">
                <a:latin typeface="Courier New" pitchFamily="49" charset="0"/>
                <a:cs typeface="Courier New" pitchFamily="49" charset="0"/>
              </a:rPr>
              <a:t>Cat </a:t>
            </a:r>
            <a:r>
              <a:rPr lang="en-IN" dirty="0" err="1">
                <a:latin typeface="Courier New" pitchFamily="49" charset="0"/>
                <a:cs typeface="Courier New" pitchFamily="49" charset="0"/>
              </a:rPr>
              <a:t>cat</a:t>
            </a:r>
            <a:r>
              <a:rPr lang="en-IN" dirty="0">
                <a:latin typeface="Courier New" pitchFamily="49" charset="0"/>
                <a:cs typeface="Courier New" pitchFamily="49" charset="0"/>
              </a:rPr>
              <a:t> = new Cat { Age = 10, Name = "Fluffy" };</a:t>
            </a:r>
          </a:p>
        </p:txBody>
      </p:sp>
    </p:spTree>
    <p:extLst>
      <p:ext uri="{BB962C8B-B14F-4D97-AF65-F5344CB8AC3E}">
        <p14:creationId xmlns:p14="http://schemas.microsoft.com/office/powerpoint/2010/main" val="3039994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Collection Initializers</a:t>
            </a:r>
            <a:endParaRPr lang="en-IN"/>
          </a:p>
        </p:txBody>
      </p:sp>
      <p:sp>
        <p:nvSpPr>
          <p:cNvPr id="3" name="Content Placeholder 2"/>
          <p:cNvSpPr>
            <a:spLocks noGrp="1"/>
          </p:cNvSpPr>
          <p:nvPr>
            <p:ph idx="1"/>
          </p:nvPr>
        </p:nvSpPr>
        <p:spPr>
          <a:xfrm>
            <a:off x="458788" y="992188"/>
            <a:ext cx="8429625" cy="5332412"/>
          </a:xfrm>
        </p:spPr>
        <p:txBody>
          <a:bodyPr/>
          <a:lstStyle/>
          <a:p>
            <a:pPr>
              <a:defRPr/>
            </a:pPr>
            <a:endParaRPr lang="en-IN" dirty="0" smtClean="0"/>
          </a:p>
          <a:p>
            <a:pPr>
              <a:defRPr/>
            </a:pPr>
            <a:endParaRPr lang="en-IN"/>
          </a:p>
          <a:p>
            <a:pPr>
              <a:defRPr/>
            </a:pPr>
            <a:r>
              <a:rPr lang="en-IN" smtClean="0"/>
              <a:t>Collection </a:t>
            </a:r>
            <a:r>
              <a:rPr lang="en-IN" dirty="0"/>
              <a:t>initializers let you specify one or more element </a:t>
            </a:r>
            <a:r>
              <a:rPr lang="en-IN" dirty="0" err="1"/>
              <a:t>intializers</a:t>
            </a:r>
            <a:r>
              <a:rPr lang="en-IN" dirty="0"/>
              <a:t> when you initialize a collection class that implements </a:t>
            </a:r>
            <a:r>
              <a:rPr lang="en-IN" dirty="0" err="1"/>
              <a:t>IEnumerable</a:t>
            </a:r>
            <a:r>
              <a:rPr lang="en-IN" dirty="0"/>
              <a:t>.</a:t>
            </a:r>
          </a:p>
          <a:p>
            <a:pPr>
              <a:defRPr/>
            </a:pPr>
            <a:r>
              <a:rPr lang="en-IN" dirty="0"/>
              <a:t> The element initializers can be a simple value, an expression or an object initializer. </a:t>
            </a:r>
          </a:p>
          <a:p>
            <a:pPr>
              <a:defRPr/>
            </a:pPr>
            <a:r>
              <a:rPr lang="en-IN" dirty="0"/>
              <a:t>By using a collection initializer you do not have to specify multiple calls to the </a:t>
            </a:r>
            <a:r>
              <a:rPr lang="en-IN" b="1" dirty="0"/>
              <a:t>Add</a:t>
            </a:r>
            <a:r>
              <a:rPr lang="en-IN" dirty="0"/>
              <a:t> method of the class in your source code; the compiler adds the calls.</a:t>
            </a:r>
          </a:p>
          <a:p>
            <a:pPr>
              <a:defRPr/>
            </a:pPr>
            <a:endParaRPr lang="en-IN" dirty="0"/>
          </a:p>
          <a:p>
            <a:pPr marL="0" indent="0">
              <a:buFontTx/>
              <a:buNone/>
              <a:defRPr/>
            </a:pPr>
            <a:r>
              <a:rPr lang="en-IN" sz="1800" dirty="0">
                <a:latin typeface="Courier New" pitchFamily="49" charset="0"/>
                <a:cs typeface="Courier New" pitchFamily="49" charset="0"/>
              </a:rPr>
              <a:t>List&lt;</a:t>
            </a:r>
            <a:r>
              <a:rPr lang="en-IN" sz="1800" dirty="0" err="1">
                <a:latin typeface="Courier New" pitchFamily="49" charset="0"/>
                <a:cs typeface="Courier New" pitchFamily="49" charset="0"/>
              </a:rPr>
              <a:t>int</a:t>
            </a:r>
            <a:r>
              <a:rPr lang="en-IN" sz="1800" dirty="0">
                <a:latin typeface="Courier New" pitchFamily="49" charset="0"/>
                <a:cs typeface="Courier New" pitchFamily="49" charset="0"/>
              </a:rPr>
              <a:t>&gt; digits = new List&lt;</a:t>
            </a:r>
            <a:r>
              <a:rPr lang="en-IN" sz="1800" dirty="0" err="1">
                <a:latin typeface="Courier New" pitchFamily="49" charset="0"/>
                <a:cs typeface="Courier New" pitchFamily="49" charset="0"/>
              </a:rPr>
              <a:t>int</a:t>
            </a:r>
            <a:r>
              <a:rPr lang="en-IN" sz="1800" dirty="0">
                <a:latin typeface="Courier New" pitchFamily="49" charset="0"/>
                <a:cs typeface="Courier New" pitchFamily="49" charset="0"/>
              </a:rPr>
              <a:t>&gt; { 0, 1, 2, 3, 4, 5, 6, 7, 8, 9 };</a:t>
            </a:r>
          </a:p>
          <a:p>
            <a:pPr marL="0" indent="0">
              <a:buFontTx/>
              <a:buNone/>
              <a:defRPr/>
            </a:pPr>
            <a:r>
              <a:rPr lang="en-IN" sz="1800" dirty="0">
                <a:latin typeface="Courier New" pitchFamily="49" charset="0"/>
                <a:cs typeface="Courier New" pitchFamily="49" charset="0"/>
              </a:rPr>
              <a:t> List&lt;</a:t>
            </a:r>
            <a:r>
              <a:rPr lang="en-IN" sz="1800" dirty="0" err="1">
                <a:latin typeface="Courier New" pitchFamily="49" charset="0"/>
                <a:cs typeface="Courier New" pitchFamily="49" charset="0"/>
              </a:rPr>
              <a:t>int</a:t>
            </a:r>
            <a:r>
              <a:rPr lang="en-IN" sz="1800" dirty="0">
                <a:latin typeface="Courier New" pitchFamily="49" charset="0"/>
                <a:cs typeface="Courier New" pitchFamily="49" charset="0"/>
              </a:rPr>
              <a:t>&gt; digits2 = new List&lt;</a:t>
            </a:r>
            <a:r>
              <a:rPr lang="en-IN" sz="1800" dirty="0" err="1">
                <a:latin typeface="Courier New" pitchFamily="49" charset="0"/>
                <a:cs typeface="Courier New" pitchFamily="49" charset="0"/>
              </a:rPr>
              <a:t>int</a:t>
            </a:r>
            <a:r>
              <a:rPr lang="en-IN" sz="1800" dirty="0">
                <a:latin typeface="Courier New" pitchFamily="49" charset="0"/>
                <a:cs typeface="Courier New" pitchFamily="49" charset="0"/>
              </a:rPr>
              <a:t>&gt; { 0 + 1, 12 % 3, </a:t>
            </a:r>
            <a:r>
              <a:rPr lang="en-IN" sz="1800" dirty="0" err="1">
                <a:latin typeface="Courier New" pitchFamily="49" charset="0"/>
                <a:cs typeface="Courier New" pitchFamily="49" charset="0"/>
              </a:rPr>
              <a:t>MakeInt</a:t>
            </a:r>
            <a:r>
              <a:rPr lang="en-IN" sz="1800" dirty="0">
                <a:latin typeface="Courier New" pitchFamily="49" charset="0"/>
                <a:cs typeface="Courier New" pitchFamily="49" charset="0"/>
              </a:rPr>
              <a:t>() };</a:t>
            </a:r>
          </a:p>
        </p:txBody>
      </p:sp>
    </p:spTree>
    <p:extLst>
      <p:ext uri="{BB962C8B-B14F-4D97-AF65-F5344CB8AC3E}">
        <p14:creationId xmlns:p14="http://schemas.microsoft.com/office/powerpoint/2010/main" val="2922807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Indexers</a:t>
            </a:r>
          </a:p>
        </p:txBody>
      </p:sp>
      <p:sp>
        <p:nvSpPr>
          <p:cNvPr id="3" name="Content Placeholder 2"/>
          <p:cNvSpPr>
            <a:spLocks noGrp="1"/>
          </p:cNvSpPr>
          <p:nvPr>
            <p:ph idx="1"/>
          </p:nvPr>
        </p:nvSpPr>
        <p:spPr/>
        <p:txBody>
          <a:bodyPr/>
          <a:lstStyle/>
          <a:p>
            <a:r>
              <a:rPr lang="en-US" dirty="0"/>
              <a:t>An </a:t>
            </a:r>
            <a:r>
              <a:rPr lang="en-US" b="1" dirty="0"/>
              <a:t>indexer</a:t>
            </a:r>
            <a:r>
              <a:rPr lang="en-US" dirty="0"/>
              <a:t> allows an object to be indexed such as an array. </a:t>
            </a:r>
          </a:p>
          <a:p>
            <a:r>
              <a:rPr lang="en-US" dirty="0"/>
              <a:t>When you define an indexer for a class, this class behaves similar to a </a:t>
            </a:r>
            <a:r>
              <a:rPr lang="en-US" b="1" dirty="0"/>
              <a:t>virtual array</a:t>
            </a:r>
            <a:r>
              <a:rPr lang="en-US" dirty="0"/>
              <a:t>.</a:t>
            </a:r>
          </a:p>
          <a:p>
            <a:r>
              <a:rPr lang="en-US" dirty="0"/>
              <a:t>You can then access the instance of this class using the array access operator ([ ]).</a:t>
            </a:r>
          </a:p>
        </p:txBody>
      </p:sp>
      <p:sp>
        <p:nvSpPr>
          <p:cNvPr id="4" name="Footer Placeholder 3"/>
          <p:cNvSpPr>
            <a:spLocks noGrp="1"/>
          </p:cNvSpPr>
          <p:nvPr>
            <p:ph type="ftr" sz="quarter" idx="11"/>
          </p:nvPr>
        </p:nvSpPr>
        <p:spPr/>
        <p:txBody>
          <a:bodyPr/>
          <a:lstStyle/>
          <a:p>
            <a:pPr>
              <a:defRPr/>
            </a:pPr>
            <a:endParaRPr lang="en-AU"/>
          </a:p>
        </p:txBody>
      </p:sp>
    </p:spTree>
    <p:extLst>
      <p:ext uri="{BB962C8B-B14F-4D97-AF65-F5344CB8AC3E}">
        <p14:creationId xmlns:p14="http://schemas.microsoft.com/office/powerpoint/2010/main" val="136285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Partial Classes and Methods- </a:t>
            </a:r>
            <a:r>
              <a:rPr lang="en-US" dirty="0" err="1"/>
              <a:t>Intoduction</a:t>
            </a:r>
            <a:endParaRPr lang="en-IN" dirty="0"/>
          </a:p>
        </p:txBody>
      </p:sp>
      <p:sp>
        <p:nvSpPr>
          <p:cNvPr id="3" name="Content Placeholder 2"/>
          <p:cNvSpPr>
            <a:spLocks noGrp="1"/>
          </p:cNvSpPr>
          <p:nvPr>
            <p:ph idx="1"/>
          </p:nvPr>
        </p:nvSpPr>
        <p:spPr>
          <a:xfrm>
            <a:off x="404098" y="1097589"/>
            <a:ext cx="8229600" cy="4525962"/>
          </a:xfrm>
        </p:spPr>
        <p:txBody>
          <a:bodyPr/>
          <a:lstStyle/>
          <a:p>
            <a:pPr>
              <a:defRPr/>
            </a:pPr>
            <a:endParaRPr lang="en-IN" dirty="0"/>
          </a:p>
          <a:p>
            <a:pPr>
              <a:defRPr/>
            </a:pPr>
            <a:endParaRPr lang="en-IN" dirty="0" smtClean="0"/>
          </a:p>
          <a:p>
            <a:pPr>
              <a:defRPr/>
            </a:pPr>
            <a:endParaRPr lang="en-IN" dirty="0"/>
          </a:p>
          <a:p>
            <a:pPr>
              <a:defRPr/>
            </a:pPr>
            <a:r>
              <a:rPr lang="en-IN" dirty="0" smtClean="0"/>
              <a:t>It </a:t>
            </a:r>
            <a:r>
              <a:rPr lang="en-IN" dirty="0"/>
              <a:t>is possible to split the definition of a class or a </a:t>
            </a:r>
            <a:r>
              <a:rPr lang="en-IN" dirty="0" err="1"/>
              <a:t>struct</a:t>
            </a:r>
            <a:r>
              <a:rPr lang="en-IN" dirty="0"/>
              <a:t>, an interface or a method over two or more source files. Each source file contains a section of the type or method definition, and all parts are combined when the application is compiled.</a:t>
            </a:r>
          </a:p>
          <a:p>
            <a:pPr marL="0" indent="0">
              <a:buFontTx/>
              <a:buNone/>
              <a:defRPr/>
            </a:pPr>
            <a:endParaRPr lang="en-IN" dirty="0"/>
          </a:p>
        </p:txBody>
      </p:sp>
    </p:spTree>
    <p:extLst>
      <p:ext uri="{BB962C8B-B14F-4D97-AF65-F5344CB8AC3E}">
        <p14:creationId xmlns:p14="http://schemas.microsoft.com/office/powerpoint/2010/main" val="125508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Partial Class</a:t>
            </a:r>
            <a:endParaRPr lang="en-IN"/>
          </a:p>
        </p:txBody>
      </p:sp>
      <p:sp>
        <p:nvSpPr>
          <p:cNvPr id="3" name="Content Placeholder 2"/>
          <p:cNvSpPr>
            <a:spLocks noGrp="1"/>
          </p:cNvSpPr>
          <p:nvPr>
            <p:ph idx="1"/>
          </p:nvPr>
        </p:nvSpPr>
        <p:spPr>
          <a:xfrm>
            <a:off x="455613" y="1174863"/>
            <a:ext cx="8229600" cy="4525962"/>
          </a:xfrm>
        </p:spPr>
        <p:txBody>
          <a:bodyPr/>
          <a:lstStyle/>
          <a:p>
            <a:pPr>
              <a:defRPr/>
            </a:pPr>
            <a:endParaRPr lang="en-IN" dirty="0" smtClean="0"/>
          </a:p>
          <a:p>
            <a:pPr>
              <a:defRPr/>
            </a:pPr>
            <a:endParaRPr lang="en-IN" dirty="0"/>
          </a:p>
          <a:p>
            <a:pPr>
              <a:defRPr/>
            </a:pPr>
            <a:r>
              <a:rPr lang="en-IN" dirty="0" smtClean="0"/>
              <a:t>There </a:t>
            </a:r>
            <a:r>
              <a:rPr lang="en-IN" dirty="0"/>
              <a:t>are several situations when splitting a class definition is desirable:</a:t>
            </a:r>
          </a:p>
          <a:p>
            <a:pPr>
              <a:defRPr/>
            </a:pPr>
            <a:r>
              <a:rPr lang="en-IN" dirty="0"/>
              <a:t>When working on large projects, spreading a class over separate files enables multiple programmers to work on it at the same time.</a:t>
            </a:r>
          </a:p>
          <a:p>
            <a:pPr>
              <a:defRPr/>
            </a:pPr>
            <a:r>
              <a:rPr lang="en-IN" dirty="0"/>
              <a:t>When working with automatically generated source, code can be added to the class without having to recreate the source file. Visual Studio uses this approach when it creates Windows Forms, Web service wrapper code, and so on. You can create code that uses these classes without having to modify the file created by Visual Studio.</a:t>
            </a:r>
          </a:p>
          <a:p>
            <a:pPr>
              <a:defRPr/>
            </a:pPr>
            <a:r>
              <a:rPr lang="en-IN" dirty="0"/>
              <a:t>To split a class definition, use the partial keyword modifier</a:t>
            </a:r>
          </a:p>
          <a:p>
            <a:pPr marL="0" indent="0">
              <a:buFontTx/>
              <a:buNone/>
              <a:defRPr/>
            </a:pPr>
            <a:endParaRPr lang="en-IN" dirty="0"/>
          </a:p>
        </p:txBody>
      </p:sp>
    </p:spTree>
    <p:extLst>
      <p:ext uri="{BB962C8B-B14F-4D97-AF65-F5344CB8AC3E}">
        <p14:creationId xmlns:p14="http://schemas.microsoft.com/office/powerpoint/2010/main" val="94499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Example-Partial Class</a:t>
            </a:r>
            <a:endParaRPr lang="en-IN"/>
          </a:p>
        </p:txBody>
      </p:sp>
      <p:sp>
        <p:nvSpPr>
          <p:cNvPr id="24579" name="Content Placeholder 2"/>
          <p:cNvSpPr>
            <a:spLocks noGrp="1"/>
          </p:cNvSpPr>
          <p:nvPr>
            <p:ph idx="1"/>
          </p:nvPr>
        </p:nvSpPr>
        <p:spPr>
          <a:xfrm>
            <a:off x="497424" y="1043391"/>
            <a:ext cx="8646575" cy="5357409"/>
          </a:xfrm>
        </p:spPr>
        <p:txBody>
          <a:bodyPr>
            <a:normAutofit fontScale="92500" lnSpcReduction="20000"/>
          </a:bodyPr>
          <a:lstStyle/>
          <a:p>
            <a:pPr marL="0" indent="0">
              <a:buFontTx/>
              <a:buNone/>
            </a:pPr>
            <a:endParaRPr lang="en-IN" sz="2000" dirty="0" smtClean="0">
              <a:latin typeface="Courier New" pitchFamily="49" charset="0"/>
              <a:cs typeface="Courier New" pitchFamily="49" charset="0"/>
            </a:endParaRPr>
          </a:p>
          <a:p>
            <a:pPr marL="0" indent="0">
              <a:buFontTx/>
              <a:buNone/>
            </a:pPr>
            <a:endParaRPr lang="en-IN" dirty="0">
              <a:latin typeface="Courier New" pitchFamily="49" charset="0"/>
              <a:cs typeface="Courier New" pitchFamily="49" charset="0"/>
            </a:endParaRPr>
          </a:p>
          <a:p>
            <a:pPr marL="0" indent="0">
              <a:buFontTx/>
              <a:buNone/>
            </a:pPr>
            <a:r>
              <a:rPr lang="en-IN" sz="2000" dirty="0" smtClean="0">
                <a:latin typeface="Courier New" pitchFamily="49" charset="0"/>
                <a:cs typeface="Courier New" pitchFamily="49" charset="0"/>
              </a:rPr>
              <a:t>public </a:t>
            </a:r>
            <a:r>
              <a:rPr lang="en-IN" sz="2000" dirty="0">
                <a:latin typeface="Courier New" pitchFamily="49" charset="0"/>
                <a:cs typeface="Courier New" pitchFamily="49" charset="0"/>
              </a:rPr>
              <a:t>partial class Employee</a:t>
            </a:r>
          </a:p>
          <a:p>
            <a:pPr marL="0" indent="0">
              <a:buFontTx/>
              <a:buNone/>
            </a:pPr>
            <a:r>
              <a:rPr lang="en-IN" sz="2000" dirty="0">
                <a:latin typeface="Courier New" pitchFamily="49" charset="0"/>
                <a:cs typeface="Courier New" pitchFamily="49" charset="0"/>
              </a:rPr>
              <a:t> { </a:t>
            </a:r>
          </a:p>
          <a:p>
            <a:pPr marL="0" indent="0">
              <a:buFontTx/>
              <a:buNone/>
            </a:pPr>
            <a:r>
              <a:rPr lang="en-IN" sz="2000" dirty="0">
                <a:latin typeface="Courier New" pitchFamily="49" charset="0"/>
                <a:cs typeface="Courier New" pitchFamily="49" charset="0"/>
              </a:rPr>
              <a:t>public void </a:t>
            </a:r>
            <a:r>
              <a:rPr lang="en-IN" sz="2000" dirty="0" err="1">
                <a:latin typeface="Courier New" pitchFamily="49" charset="0"/>
                <a:cs typeface="Courier New" pitchFamily="49" charset="0"/>
              </a:rPr>
              <a:t>DoWork</a:t>
            </a:r>
            <a:r>
              <a:rPr lang="en-IN" sz="2000" dirty="0">
                <a:latin typeface="Courier New" pitchFamily="49" charset="0"/>
                <a:cs typeface="Courier New" pitchFamily="49" charset="0"/>
              </a:rPr>
              <a:t>() { }</a:t>
            </a:r>
          </a:p>
          <a:p>
            <a:pPr marL="0" indent="0">
              <a:buFontTx/>
              <a:buNone/>
            </a:pPr>
            <a:r>
              <a:rPr lang="en-IN" sz="2000" dirty="0">
                <a:latin typeface="Courier New" pitchFamily="49" charset="0"/>
                <a:cs typeface="Courier New" pitchFamily="49" charset="0"/>
              </a:rPr>
              <a:t> }</a:t>
            </a:r>
          </a:p>
          <a:p>
            <a:pPr marL="0" indent="0">
              <a:buFontTx/>
              <a:buNone/>
            </a:pPr>
            <a:r>
              <a:rPr lang="en-IN" sz="2000" dirty="0">
                <a:latin typeface="Courier New" pitchFamily="49" charset="0"/>
                <a:cs typeface="Courier New" pitchFamily="49" charset="0"/>
              </a:rPr>
              <a:t> public partial class Employee</a:t>
            </a:r>
          </a:p>
          <a:p>
            <a:pPr marL="0" indent="0">
              <a:buFontTx/>
              <a:buNone/>
            </a:pPr>
            <a:r>
              <a:rPr lang="en-IN" sz="2000" dirty="0">
                <a:latin typeface="Courier New" pitchFamily="49" charset="0"/>
                <a:cs typeface="Courier New" pitchFamily="49" charset="0"/>
              </a:rPr>
              <a:t> { </a:t>
            </a:r>
          </a:p>
          <a:p>
            <a:pPr marL="0" indent="0">
              <a:buFontTx/>
              <a:buNone/>
            </a:pPr>
            <a:r>
              <a:rPr lang="en-IN" sz="2000" dirty="0">
                <a:latin typeface="Courier New" pitchFamily="49" charset="0"/>
                <a:cs typeface="Courier New" pitchFamily="49" charset="0"/>
              </a:rPr>
              <a:t>public void </a:t>
            </a:r>
            <a:r>
              <a:rPr lang="en-IN" sz="2000" dirty="0" err="1">
                <a:latin typeface="Courier New" pitchFamily="49" charset="0"/>
                <a:cs typeface="Courier New" pitchFamily="49" charset="0"/>
              </a:rPr>
              <a:t>GoToLunch</a:t>
            </a:r>
            <a:r>
              <a:rPr lang="en-IN" sz="2000" dirty="0">
                <a:latin typeface="Courier New" pitchFamily="49" charset="0"/>
                <a:cs typeface="Courier New" pitchFamily="49" charset="0"/>
              </a:rPr>
              <a:t>() { }</a:t>
            </a:r>
          </a:p>
          <a:p>
            <a:pPr marL="0" indent="0">
              <a:buFontTx/>
              <a:buNone/>
            </a:pPr>
            <a:r>
              <a:rPr lang="en-IN" sz="2000" dirty="0">
                <a:latin typeface="Courier New" pitchFamily="49" charset="0"/>
                <a:cs typeface="Courier New" pitchFamily="49" charset="0"/>
              </a:rPr>
              <a:t> }</a:t>
            </a:r>
          </a:p>
          <a:p>
            <a:pPr marL="0" indent="0">
              <a:buFontTx/>
              <a:buNone/>
            </a:pPr>
            <a:r>
              <a:rPr lang="en-IN" dirty="0"/>
              <a:t>The </a:t>
            </a:r>
            <a:r>
              <a:rPr lang="en-IN" b="1" dirty="0"/>
              <a:t>partial</a:t>
            </a:r>
            <a:r>
              <a:rPr lang="en-IN" dirty="0"/>
              <a:t> keyword indicates that other parts of the class, </a:t>
            </a:r>
            <a:r>
              <a:rPr lang="en-IN" dirty="0" err="1"/>
              <a:t>struct</a:t>
            </a:r>
            <a:r>
              <a:rPr lang="en-IN" dirty="0"/>
              <a:t>, or interface can be defined in the namespace.</a:t>
            </a:r>
          </a:p>
          <a:p>
            <a:pPr marL="0" indent="0">
              <a:buFontTx/>
              <a:buNone/>
            </a:pPr>
            <a:r>
              <a:rPr lang="en-IN" dirty="0"/>
              <a:t> All the parts must use the </a:t>
            </a:r>
            <a:r>
              <a:rPr lang="en-IN" b="1" dirty="0"/>
              <a:t>partial</a:t>
            </a:r>
            <a:r>
              <a:rPr lang="en-IN" dirty="0"/>
              <a:t> keyword. All the parts must be available at compile time to form the final type. All the parts must have the same accessibility, such as </a:t>
            </a:r>
            <a:r>
              <a:rPr lang="en-IN" b="1" dirty="0"/>
              <a:t>public</a:t>
            </a:r>
            <a:r>
              <a:rPr lang="en-IN" dirty="0"/>
              <a:t>, </a:t>
            </a:r>
            <a:r>
              <a:rPr lang="en-IN" b="1" dirty="0"/>
              <a:t>private</a:t>
            </a:r>
            <a:r>
              <a:rPr lang="en-IN" dirty="0"/>
              <a:t>, and so on.</a:t>
            </a:r>
          </a:p>
        </p:txBody>
      </p:sp>
    </p:spTree>
    <p:extLst>
      <p:ext uri="{BB962C8B-B14F-4D97-AF65-F5344CB8AC3E}">
        <p14:creationId xmlns:p14="http://schemas.microsoft.com/office/powerpoint/2010/main" val="2984695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Partial Methods</a:t>
            </a:r>
            <a:endParaRPr lang="en-IN"/>
          </a:p>
        </p:txBody>
      </p:sp>
      <p:sp>
        <p:nvSpPr>
          <p:cNvPr id="25603" name="Content Placeholder 2"/>
          <p:cNvSpPr>
            <a:spLocks noGrp="1"/>
          </p:cNvSpPr>
          <p:nvPr>
            <p:ph idx="1"/>
          </p:nvPr>
        </p:nvSpPr>
        <p:spPr>
          <a:xfrm>
            <a:off x="533400" y="1066800"/>
            <a:ext cx="7848600" cy="5791200"/>
          </a:xfrm>
        </p:spPr>
        <p:txBody>
          <a:bodyPr/>
          <a:lstStyle/>
          <a:p>
            <a:endParaRPr lang="en-IN" dirty="0" smtClean="0"/>
          </a:p>
          <a:p>
            <a:endParaRPr lang="en-IN" dirty="0"/>
          </a:p>
          <a:p>
            <a:endParaRPr lang="en-IN" dirty="0" smtClean="0"/>
          </a:p>
          <a:p>
            <a:r>
              <a:rPr lang="en-IN" dirty="0" smtClean="0"/>
              <a:t>A </a:t>
            </a:r>
            <a:r>
              <a:rPr lang="en-IN" dirty="0"/>
              <a:t>partial class or </a:t>
            </a:r>
            <a:r>
              <a:rPr lang="en-IN" dirty="0" err="1"/>
              <a:t>struct</a:t>
            </a:r>
            <a:r>
              <a:rPr lang="en-IN" dirty="0"/>
              <a:t> may contain a partial method.</a:t>
            </a:r>
          </a:p>
          <a:p>
            <a:r>
              <a:rPr lang="en-IN" dirty="0"/>
              <a:t> One part of the class contains the signature of the method. An optional implementation may be defined in the same part or another part.</a:t>
            </a:r>
          </a:p>
          <a:p>
            <a:r>
              <a:rPr lang="en-IN" dirty="0"/>
              <a:t> If the implementation is not supplied, then the method and all calls to </a:t>
            </a:r>
            <a:r>
              <a:rPr lang="en-IN" sz="2000" dirty="0"/>
              <a:t>the</a:t>
            </a:r>
            <a:r>
              <a:rPr lang="en-IN" dirty="0"/>
              <a:t> method are removed at compile time. A partial method declaration consists of two parts: the definition, and the implementation.</a:t>
            </a:r>
          </a:p>
          <a:p>
            <a:r>
              <a:rPr lang="en-IN" dirty="0"/>
              <a:t> These may be in separate parts of a partial class, or in the same part. If there is no implementation declaration, then the compiler optimizes away both the defining declaration and all calls to the method.</a:t>
            </a:r>
          </a:p>
        </p:txBody>
      </p:sp>
    </p:spTree>
    <p:extLst>
      <p:ext uri="{BB962C8B-B14F-4D97-AF65-F5344CB8AC3E}">
        <p14:creationId xmlns:p14="http://schemas.microsoft.com/office/powerpoint/2010/main" val="3886563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Example-Partial Methods</a:t>
            </a:r>
            <a:endParaRPr lang="en-IN"/>
          </a:p>
        </p:txBody>
      </p:sp>
      <p:sp>
        <p:nvSpPr>
          <p:cNvPr id="26627" name="Content Placeholder 2"/>
          <p:cNvSpPr>
            <a:spLocks noGrp="1"/>
          </p:cNvSpPr>
          <p:nvPr>
            <p:ph idx="1"/>
          </p:nvPr>
        </p:nvSpPr>
        <p:spPr>
          <a:xfrm>
            <a:off x="458788" y="992188"/>
            <a:ext cx="7751762" cy="5243512"/>
          </a:xfrm>
        </p:spPr>
        <p:txBody>
          <a:bodyPr/>
          <a:lstStyle/>
          <a:p>
            <a:pPr marL="0" indent="0">
              <a:buFontTx/>
              <a:buNone/>
            </a:pPr>
            <a:endParaRPr lang="en-IN" dirty="0" smtClean="0">
              <a:latin typeface="Courier New" pitchFamily="49" charset="0"/>
              <a:cs typeface="Courier New" pitchFamily="49" charset="0"/>
            </a:endParaRPr>
          </a:p>
          <a:p>
            <a:pPr marL="0" indent="0">
              <a:buFontTx/>
              <a:buNone/>
            </a:pPr>
            <a:endParaRPr lang="en-IN" dirty="0">
              <a:latin typeface="Courier New" pitchFamily="49" charset="0"/>
              <a:cs typeface="Courier New" pitchFamily="49" charset="0"/>
            </a:endParaRPr>
          </a:p>
          <a:p>
            <a:pPr marL="0" indent="0">
              <a:buFontTx/>
              <a:buNone/>
            </a:pPr>
            <a:r>
              <a:rPr lang="en-IN" dirty="0" smtClean="0">
                <a:latin typeface="Courier New" pitchFamily="49" charset="0"/>
                <a:cs typeface="Courier New" pitchFamily="49" charset="0"/>
              </a:rPr>
              <a:t>// </a:t>
            </a:r>
            <a:r>
              <a:rPr lang="en-IN" dirty="0">
                <a:latin typeface="Courier New" pitchFamily="49" charset="0"/>
                <a:cs typeface="Courier New" pitchFamily="49" charset="0"/>
              </a:rPr>
              <a:t>Definition in file1.cs</a:t>
            </a:r>
          </a:p>
          <a:p>
            <a:pPr marL="0" indent="0">
              <a:buFontTx/>
              <a:buNone/>
            </a:pPr>
            <a:r>
              <a:rPr lang="en-IN" dirty="0">
                <a:latin typeface="Courier New" pitchFamily="49" charset="0"/>
                <a:cs typeface="Courier New" pitchFamily="49" charset="0"/>
              </a:rPr>
              <a:t> partial void </a:t>
            </a:r>
            <a:r>
              <a:rPr lang="en-IN" dirty="0" err="1">
                <a:latin typeface="Courier New" pitchFamily="49" charset="0"/>
                <a:cs typeface="Courier New" pitchFamily="49" charset="0"/>
              </a:rPr>
              <a:t>onNameChanged</a:t>
            </a:r>
            <a:r>
              <a:rPr lang="en-IN" dirty="0">
                <a:latin typeface="Courier New" pitchFamily="49" charset="0"/>
                <a:cs typeface="Courier New" pitchFamily="49" charset="0"/>
              </a:rPr>
              <a:t>(); </a:t>
            </a:r>
          </a:p>
          <a:p>
            <a:pPr marL="0" indent="0">
              <a:buFontTx/>
              <a:buNone/>
            </a:pPr>
            <a:r>
              <a:rPr lang="en-IN" dirty="0">
                <a:latin typeface="Courier New" pitchFamily="49" charset="0"/>
                <a:cs typeface="Courier New" pitchFamily="49" charset="0"/>
              </a:rPr>
              <a:t>// Implementation in file2.cs</a:t>
            </a:r>
          </a:p>
          <a:p>
            <a:pPr marL="0" indent="0">
              <a:buFontTx/>
              <a:buNone/>
            </a:pPr>
            <a:r>
              <a:rPr lang="en-IN" dirty="0">
                <a:latin typeface="Courier New" pitchFamily="49" charset="0"/>
                <a:cs typeface="Courier New" pitchFamily="49" charset="0"/>
              </a:rPr>
              <a:t> partial void </a:t>
            </a:r>
            <a:r>
              <a:rPr lang="en-IN" dirty="0" err="1">
                <a:latin typeface="Courier New" pitchFamily="49" charset="0"/>
                <a:cs typeface="Courier New" pitchFamily="49" charset="0"/>
              </a:rPr>
              <a:t>onNameChanged</a:t>
            </a:r>
            <a:r>
              <a:rPr lang="en-IN" dirty="0">
                <a:latin typeface="Courier New" pitchFamily="49" charset="0"/>
                <a:cs typeface="Courier New" pitchFamily="49" charset="0"/>
              </a:rPr>
              <a:t>() </a:t>
            </a:r>
          </a:p>
          <a:p>
            <a:pPr marL="0" indent="0">
              <a:buFontTx/>
              <a:buNone/>
            </a:pPr>
            <a:r>
              <a:rPr lang="en-IN" dirty="0">
                <a:latin typeface="Courier New" pitchFamily="49" charset="0"/>
                <a:cs typeface="Courier New" pitchFamily="49" charset="0"/>
              </a:rPr>
              <a:t>{ // method body }</a:t>
            </a:r>
          </a:p>
          <a:p>
            <a:pPr marL="0" indent="0">
              <a:buFontTx/>
              <a:buNone/>
            </a:pPr>
            <a:r>
              <a:rPr lang="en-IN" dirty="0"/>
              <a:t>Partial method declarations must begin with the contextual keyword partial and the method must return void.</a:t>
            </a:r>
          </a:p>
          <a:p>
            <a:pPr marL="0" indent="0">
              <a:buFontTx/>
              <a:buNone/>
            </a:pPr>
            <a:r>
              <a:rPr lang="en-IN" dirty="0"/>
              <a:t>Partial methods can have ref but not out parameters.</a:t>
            </a:r>
          </a:p>
          <a:p>
            <a:pPr marL="0" indent="0">
              <a:buFontTx/>
              <a:buNone/>
            </a:pPr>
            <a:r>
              <a:rPr lang="en-IN" dirty="0"/>
              <a:t>You can make a delegate to a partial method that has been defined and implemented, but not to a partial method that has only been defined</a:t>
            </a:r>
          </a:p>
        </p:txBody>
      </p:sp>
    </p:spTree>
    <p:extLst>
      <p:ext uri="{BB962C8B-B14F-4D97-AF65-F5344CB8AC3E}">
        <p14:creationId xmlns:p14="http://schemas.microsoft.com/office/powerpoint/2010/main" val="172644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Extension Methods</a:t>
            </a:r>
            <a:endParaRPr lang="en-IN"/>
          </a:p>
        </p:txBody>
      </p:sp>
      <p:sp>
        <p:nvSpPr>
          <p:cNvPr id="27651" name="Content Placeholder 2"/>
          <p:cNvSpPr>
            <a:spLocks noGrp="1"/>
          </p:cNvSpPr>
          <p:nvPr>
            <p:ph idx="1"/>
          </p:nvPr>
        </p:nvSpPr>
        <p:spPr>
          <a:xfrm>
            <a:off x="219075" y="992188"/>
            <a:ext cx="8924925" cy="4386262"/>
          </a:xfrm>
        </p:spPr>
        <p:txBody>
          <a:bodyPr/>
          <a:lstStyle/>
          <a:p>
            <a:endParaRPr lang="en-IN" dirty="0" smtClean="0"/>
          </a:p>
          <a:p>
            <a:endParaRPr lang="en-IN" dirty="0"/>
          </a:p>
          <a:p>
            <a:r>
              <a:rPr lang="en-IN" dirty="0" smtClean="0"/>
              <a:t>Extension </a:t>
            </a:r>
            <a:r>
              <a:rPr lang="en-IN" dirty="0"/>
              <a:t>methods enable you to "add" methods to existing types without creating a new derived type, recompiling, or otherwise modifying the original type. </a:t>
            </a:r>
          </a:p>
          <a:p>
            <a:r>
              <a:rPr lang="en-IN" dirty="0"/>
              <a:t>Extension methods are a special kind of static method, but they are called as if they were instance methods on the extended type.</a:t>
            </a:r>
          </a:p>
          <a:p>
            <a:r>
              <a:rPr lang="en-US" dirty="0"/>
              <a:t>An extension method uses the this-keyword in its parameter list. It must be located in a static class.</a:t>
            </a:r>
            <a:endParaRPr lang="en-IN" dirty="0"/>
          </a:p>
        </p:txBody>
      </p:sp>
    </p:spTree>
    <p:extLst>
      <p:ext uri="{BB962C8B-B14F-4D97-AF65-F5344CB8AC3E}">
        <p14:creationId xmlns:p14="http://schemas.microsoft.com/office/powerpoint/2010/main" val="2515474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Example-Extension Methods</a:t>
            </a:r>
            <a:endParaRPr lang="en-IN" dirty="0"/>
          </a:p>
        </p:txBody>
      </p:sp>
      <p:sp>
        <p:nvSpPr>
          <p:cNvPr id="28675" name="Content Placeholder 2"/>
          <p:cNvSpPr>
            <a:spLocks noGrp="1"/>
          </p:cNvSpPr>
          <p:nvPr>
            <p:ph idx="1"/>
          </p:nvPr>
        </p:nvSpPr>
        <p:spPr>
          <a:xfrm>
            <a:off x="523182" y="1116012"/>
            <a:ext cx="8392218" cy="5741988"/>
          </a:xfrm>
        </p:spPr>
        <p:txBody>
          <a:bodyPr>
            <a:normAutofit fontScale="70000" lnSpcReduction="20000"/>
          </a:bodyPr>
          <a:lstStyle/>
          <a:p>
            <a:pPr marL="0" indent="0">
              <a:buFontTx/>
              <a:buNone/>
            </a:pPr>
            <a:r>
              <a:rPr lang="en-IN" dirty="0">
                <a:latin typeface="Courier New" pitchFamily="49" charset="0"/>
                <a:cs typeface="Courier New" pitchFamily="49" charset="0"/>
              </a:rPr>
              <a:t> </a:t>
            </a:r>
            <a:endParaRPr lang="en-IN" dirty="0" smtClean="0">
              <a:latin typeface="Courier New" pitchFamily="49" charset="0"/>
              <a:cs typeface="Courier New" pitchFamily="49" charset="0"/>
            </a:endParaRPr>
          </a:p>
          <a:p>
            <a:pPr marL="0" indent="0">
              <a:buFontTx/>
              <a:buNone/>
            </a:pPr>
            <a:endParaRPr lang="en-IN" sz="2000" dirty="0">
              <a:latin typeface="Courier New" pitchFamily="49" charset="0"/>
              <a:cs typeface="Courier New" pitchFamily="49" charset="0"/>
            </a:endParaRPr>
          </a:p>
          <a:p>
            <a:pPr marL="0" indent="0">
              <a:buFontTx/>
              <a:buNone/>
            </a:pPr>
            <a:endParaRPr lang="en-IN" dirty="0" smtClean="0">
              <a:latin typeface="Courier New" pitchFamily="49" charset="0"/>
              <a:cs typeface="Courier New" pitchFamily="49" charset="0"/>
            </a:endParaRPr>
          </a:p>
          <a:p>
            <a:pPr marL="0" indent="0">
              <a:buFontTx/>
              <a:buNone/>
            </a:pPr>
            <a:r>
              <a:rPr lang="en-US" sz="2000" dirty="0" smtClean="0"/>
              <a:t>using </a:t>
            </a:r>
            <a:r>
              <a:rPr lang="en-US" sz="2000" dirty="0"/>
              <a:t>System; </a:t>
            </a:r>
          </a:p>
          <a:p>
            <a:pPr marL="0" indent="0">
              <a:buFontTx/>
              <a:buNone/>
            </a:pPr>
            <a:r>
              <a:rPr lang="en-US" sz="2000" dirty="0"/>
              <a:t>public static class </a:t>
            </a:r>
            <a:r>
              <a:rPr lang="en-US" sz="2000" dirty="0" err="1"/>
              <a:t>ExtensionMethods</a:t>
            </a:r>
            <a:endParaRPr lang="en-US" sz="2000" dirty="0"/>
          </a:p>
          <a:p>
            <a:pPr marL="0" indent="0">
              <a:buFontTx/>
              <a:buNone/>
            </a:pPr>
            <a:r>
              <a:rPr lang="en-US" sz="2000" dirty="0"/>
              <a:t> { </a:t>
            </a:r>
          </a:p>
          <a:p>
            <a:pPr marL="0" indent="0">
              <a:buFontTx/>
              <a:buNone/>
            </a:pPr>
            <a:r>
              <a:rPr lang="en-US" sz="2000" dirty="0"/>
              <a:t>public static string </a:t>
            </a:r>
            <a:r>
              <a:rPr lang="en-US" sz="2000" b="1" u="sng" dirty="0" err="1"/>
              <a:t>UppercaseFirstLetter</a:t>
            </a:r>
            <a:r>
              <a:rPr lang="en-US" sz="2000" dirty="0"/>
              <a:t>(this string value) </a:t>
            </a:r>
          </a:p>
          <a:p>
            <a:pPr marL="0" indent="0">
              <a:buFontTx/>
              <a:buNone/>
            </a:pPr>
            <a:r>
              <a:rPr lang="en-US" sz="2000" dirty="0"/>
              <a:t>{ // // Uppercase the first letter in the string. // </a:t>
            </a:r>
          </a:p>
          <a:p>
            <a:pPr marL="0" indent="0">
              <a:buFontTx/>
              <a:buNone/>
            </a:pPr>
            <a:r>
              <a:rPr lang="en-US" sz="2000" dirty="0"/>
              <a:t>if (</a:t>
            </a:r>
            <a:r>
              <a:rPr lang="en-US" sz="2000" dirty="0" err="1"/>
              <a:t>value.Length</a:t>
            </a:r>
            <a:r>
              <a:rPr lang="en-US" sz="2000" dirty="0"/>
              <a:t> &gt; 0) </a:t>
            </a:r>
          </a:p>
          <a:p>
            <a:pPr marL="0" indent="0">
              <a:buFontTx/>
              <a:buNone/>
            </a:pPr>
            <a:r>
              <a:rPr lang="en-US" sz="2000" dirty="0"/>
              <a:t>{   char[] array = </a:t>
            </a:r>
            <a:r>
              <a:rPr lang="en-US" sz="2000" dirty="0" err="1"/>
              <a:t>value.ToCharArray</a:t>
            </a:r>
            <a:r>
              <a:rPr lang="en-US" sz="2000" dirty="0"/>
              <a:t>();</a:t>
            </a:r>
          </a:p>
          <a:p>
            <a:pPr marL="0" indent="0">
              <a:buFontTx/>
              <a:buNone/>
            </a:pPr>
            <a:r>
              <a:rPr lang="en-US" sz="2000" dirty="0"/>
              <a:t> array[0] = </a:t>
            </a:r>
            <a:r>
              <a:rPr lang="en-US" sz="2000" dirty="0" err="1"/>
              <a:t>char.ToUpper</a:t>
            </a:r>
            <a:r>
              <a:rPr lang="en-US" sz="2000" dirty="0"/>
              <a:t>(array[0]);</a:t>
            </a:r>
          </a:p>
          <a:p>
            <a:pPr marL="0" indent="0">
              <a:buFontTx/>
              <a:buNone/>
            </a:pPr>
            <a:r>
              <a:rPr lang="en-US" sz="2000" dirty="0"/>
              <a:t> return new string(array); </a:t>
            </a:r>
          </a:p>
          <a:p>
            <a:pPr marL="0" indent="0">
              <a:buFontTx/>
              <a:buNone/>
            </a:pPr>
            <a:r>
              <a:rPr lang="en-US" sz="2000" dirty="0"/>
              <a:t>}</a:t>
            </a:r>
          </a:p>
          <a:p>
            <a:pPr marL="0" indent="0">
              <a:buFontTx/>
              <a:buNone/>
            </a:pPr>
            <a:r>
              <a:rPr lang="en-US" sz="2000" dirty="0"/>
              <a:t> return value; </a:t>
            </a:r>
          </a:p>
          <a:p>
            <a:pPr marL="0" indent="0">
              <a:buFontTx/>
              <a:buNone/>
            </a:pPr>
            <a:r>
              <a:rPr lang="en-US" sz="2000" dirty="0"/>
              <a:t>}</a:t>
            </a:r>
          </a:p>
          <a:p>
            <a:pPr marL="0" indent="0">
              <a:buFontTx/>
              <a:buNone/>
            </a:pPr>
            <a:r>
              <a:rPr lang="en-US" sz="2000" dirty="0"/>
              <a:t> }</a:t>
            </a:r>
          </a:p>
          <a:p>
            <a:pPr marL="0" indent="0">
              <a:buFontTx/>
              <a:buNone/>
            </a:pPr>
            <a:r>
              <a:rPr lang="en-US" sz="2000" dirty="0"/>
              <a:t/>
            </a:r>
            <a:br>
              <a:rPr lang="en-US" sz="2000" dirty="0"/>
            </a:br>
            <a:endParaRPr lang="en-IN" sz="2000" dirty="0">
              <a:latin typeface="Courier New" pitchFamily="49" charset="0"/>
              <a:cs typeface="Courier New" pitchFamily="49" charset="0"/>
            </a:endParaRPr>
          </a:p>
        </p:txBody>
      </p:sp>
      <p:sp>
        <p:nvSpPr>
          <p:cNvPr id="4" name="Rectangle 3"/>
          <p:cNvSpPr/>
          <p:nvPr/>
        </p:nvSpPr>
        <p:spPr bwMode="auto">
          <a:xfrm>
            <a:off x="4191000" y="3352800"/>
            <a:ext cx="4953000" cy="2895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t>class Program { </a:t>
            </a:r>
          </a:p>
          <a:p>
            <a:pPr fontAlgn="base">
              <a:spcBef>
                <a:spcPct val="0"/>
              </a:spcBef>
              <a:spcAft>
                <a:spcPct val="0"/>
              </a:spcAft>
            </a:pPr>
            <a:r>
              <a:rPr lang="en-US" dirty="0"/>
              <a:t>static void Main() { </a:t>
            </a:r>
          </a:p>
          <a:p>
            <a:pPr algn="ctr" fontAlgn="base">
              <a:spcBef>
                <a:spcPct val="0"/>
              </a:spcBef>
              <a:spcAft>
                <a:spcPct val="0"/>
              </a:spcAft>
            </a:pPr>
            <a:r>
              <a:rPr lang="en-US" dirty="0"/>
              <a:t>//Use the string extension method on this value. // </a:t>
            </a:r>
          </a:p>
          <a:p>
            <a:pPr fontAlgn="base">
              <a:spcBef>
                <a:spcPct val="0"/>
              </a:spcBef>
              <a:spcAft>
                <a:spcPct val="0"/>
              </a:spcAft>
            </a:pPr>
            <a:r>
              <a:rPr lang="en-US" dirty="0"/>
              <a:t>string value = "dot </a:t>
            </a:r>
            <a:r>
              <a:rPr lang="en-US"/>
              <a:t>net </a:t>
            </a:r>
            <a:r>
              <a:rPr lang="en-US" smtClean="0"/>
              <a:t>"; </a:t>
            </a:r>
            <a:endParaRPr lang="en-US" dirty="0"/>
          </a:p>
          <a:p>
            <a:pPr fontAlgn="base">
              <a:spcBef>
                <a:spcPct val="0"/>
              </a:spcBef>
              <a:spcAft>
                <a:spcPct val="0"/>
              </a:spcAft>
            </a:pPr>
            <a:r>
              <a:rPr lang="en-US" dirty="0"/>
              <a:t>value = </a:t>
            </a:r>
            <a:r>
              <a:rPr lang="en-US" dirty="0" err="1"/>
              <a:t>value.</a:t>
            </a:r>
            <a:r>
              <a:rPr lang="en-US" b="1" u="sng" dirty="0" err="1"/>
              <a:t>UppercaseFirstLetter</a:t>
            </a:r>
            <a:r>
              <a:rPr lang="en-US" dirty="0"/>
              <a:t>(); </a:t>
            </a:r>
            <a:r>
              <a:rPr lang="en-US" dirty="0" err="1"/>
              <a:t>Console.WriteLine</a:t>
            </a:r>
            <a:r>
              <a:rPr lang="en-US" dirty="0"/>
              <a:t>(value); </a:t>
            </a:r>
          </a:p>
          <a:p>
            <a:pPr fontAlgn="base">
              <a:spcBef>
                <a:spcPct val="0"/>
              </a:spcBef>
              <a:spcAft>
                <a:spcPct val="0"/>
              </a:spcAft>
            </a:pPr>
            <a:r>
              <a:rPr lang="en-US" dirty="0"/>
              <a:t>}</a:t>
            </a:r>
          </a:p>
          <a:p>
            <a:pPr fontAlgn="base">
              <a:spcBef>
                <a:spcPct val="0"/>
              </a:spcBef>
              <a:spcAft>
                <a:spcPct val="0"/>
              </a:spcAft>
            </a:pPr>
            <a:r>
              <a:rPr lang="en-US" dirty="0"/>
              <a:t> } </a:t>
            </a:r>
            <a:endParaRPr kumimoji="0" lang="en-US" sz="1800" b="0" i="1"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4246753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6_Powerpoint Template">
  <a:themeElements>
    <a:clrScheme name="Powerpoint Template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fontScheme name="Powerpoint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owerpoint Template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Powerpoint Template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Powerpoint Template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 templateNov22 2010">
  <a:themeElements>
    <a:clrScheme name="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fontScheme name="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Powerpoint Template">
  <a:themeElements>
    <a:clrScheme name="Powerpoint Template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fontScheme name="Powerpoint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owerpoint Template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Powerpoint Template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Powerpoint Template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Powerpoint Template">
  <a:themeElements>
    <a:clrScheme name="Powerpoint Template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fontScheme name="Powerpoint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owerpoint Template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Powerpoint Template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Powerpoint Template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938</Words>
  <Application>Microsoft Office PowerPoint</Application>
  <PresentationFormat>On-screen Show (4:3)</PresentationFormat>
  <Paragraphs>190</Paragraphs>
  <Slides>14</Slides>
  <Notes>2</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6_Powerpoint Template</vt:lpstr>
      <vt:lpstr>PPT templateNov22 2010</vt:lpstr>
      <vt:lpstr>7_Powerpoint Template</vt:lpstr>
      <vt:lpstr>8_Powerpoint Template</vt:lpstr>
      <vt:lpstr>Retrospect</vt:lpstr>
      <vt:lpstr>PowerPoint Presentation</vt:lpstr>
      <vt:lpstr>Indexers</vt:lpstr>
      <vt:lpstr>Partial Classes and Methods- Intoduction</vt:lpstr>
      <vt:lpstr>Partial Class</vt:lpstr>
      <vt:lpstr>Example-Partial Class</vt:lpstr>
      <vt:lpstr>Partial Methods</vt:lpstr>
      <vt:lpstr>Example-Partial Methods</vt:lpstr>
      <vt:lpstr>Extension Methods</vt:lpstr>
      <vt:lpstr>Example-Extension Methods</vt:lpstr>
      <vt:lpstr>Implicitly Typed Local Variables </vt:lpstr>
      <vt:lpstr>Implicitly Typed Arrays </vt:lpstr>
      <vt:lpstr>Anonymous Types</vt:lpstr>
      <vt:lpstr>Object initializer</vt:lpstr>
      <vt:lpstr>Collection Initializers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2014-04-10T13:07:00Z</dcterms:created>
  <dcterms:modified xsi:type="dcterms:W3CDTF">2017-06-14T04:29:11Z</dcterms:modified>
</cp:coreProperties>
</file>