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6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66"/>
    <a:srgbClr val="00FF00"/>
    <a:srgbClr val="66FF66"/>
    <a:srgbClr val="99FF99"/>
    <a:srgbClr val="33CCFF"/>
    <a:srgbClr val="3366FF"/>
    <a:srgbClr val="999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00" autoAdjust="0"/>
  </p:normalViewPr>
  <p:slideViewPr>
    <p:cSldViewPr>
      <p:cViewPr varScale="1">
        <p:scale>
          <a:sx n="58" d="100"/>
          <a:sy n="58" d="100"/>
        </p:scale>
        <p:origin x="17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r>
              <a:rPr lang="en-US"/>
              <a:t>iConnect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r>
              <a:rPr lang="en-US"/>
              <a:t>Introduction to C# Programming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r>
              <a:rPr lang="en-US"/>
              <a:t>C# 2.0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CF8A809D-2564-4554-8981-D4EB4CB465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46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63D122AA-AA5B-4543-AF35-908EC69A70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9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EE0FDA-AD34-407B-9FA3-91C5B0C945A0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6D8953-6AEA-443E-85A8-6767A37BD303}" type="slidenum">
              <a:rPr lang="en-US"/>
              <a:pPr/>
              <a:t>4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122AA-AA5B-4543-AF35-908EC69A705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122AA-AA5B-4543-AF35-908EC69A705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122AA-AA5B-4543-AF35-908EC69A705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122AA-AA5B-4543-AF35-908EC69A705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122AA-AA5B-4543-AF35-908EC69A705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0" y="0"/>
            <a:ext cx="228600" cy="6858000"/>
          </a:xfrm>
          <a:prstGeom prst="rect">
            <a:avLst/>
          </a:prstGeom>
          <a:solidFill>
            <a:srgbClr val="531A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12" descr="Vinsys-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302" y="495301"/>
            <a:ext cx="1444625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2300" y="269399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242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7160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1" y="76200"/>
            <a:ext cx="7772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371601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8968" y="1371601"/>
            <a:ext cx="3946525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69120" y="6526772"/>
            <a:ext cx="1693440" cy="269309"/>
          </a:xfrm>
        </p:spPr>
        <p:txBody>
          <a:bodyPr lIns="82945" tIns="41473" rIns="82945" bIns="41473"/>
          <a:lstStyle>
            <a:lvl1pPr>
              <a:defRPr/>
            </a:lvl1pPr>
          </a:lstStyle>
          <a:p>
            <a:fld id="{19BB61FD-C1F2-4A71-9B04-CA5F3C9E5E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1" y="76200"/>
            <a:ext cx="7772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371601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98968" y="1371601"/>
            <a:ext cx="3946525" cy="223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398968" y="3759201"/>
            <a:ext cx="3946525" cy="223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69120" y="6526772"/>
            <a:ext cx="1693440" cy="269309"/>
          </a:xfrm>
        </p:spPr>
        <p:txBody>
          <a:bodyPr lIns="82945" tIns="41473" rIns="82945" bIns="41473"/>
          <a:lstStyle>
            <a:lvl1pPr>
              <a:defRPr/>
            </a:lvl1pPr>
          </a:lstStyle>
          <a:p>
            <a:fld id="{19BB61FD-C1F2-4A71-9B04-CA5F3C9E5E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CC1B9-7AA7-4849-B83C-718BFB8F0241}" type="datetimeFigureOut">
              <a:rPr lang="en-US"/>
              <a:pPr>
                <a:defRPr/>
              </a:pPr>
              <a:t>02-Aug-21</a:t>
            </a:fld>
            <a:endParaRPr lang="en-US"/>
          </a:p>
        </p:txBody>
      </p:sp>
      <p:sp>
        <p:nvSpPr>
          <p:cNvPr id="24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9AC27A7A-227D-43A2-AED4-123FC90F9F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1828800"/>
            <a:ext cx="3815863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9" y="1828800"/>
            <a:ext cx="3815863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9130F-B647-4EAE-BF71-C228320356E1}" type="datetimeFigureOut">
              <a:rPr lang="en-US" smtClean="0"/>
              <a:pPr>
                <a:defRPr/>
              </a:pPr>
              <a:t>02-Aug-21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EA401-2F34-4B02-9A74-6178A8593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7000"/>
            <a:ext cx="7543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8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6858000"/>
          </a:xfrm>
          <a:prstGeom prst="rect">
            <a:avLst/>
          </a:prstGeom>
          <a:solidFill>
            <a:srgbClr val="531A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28600" y="1152525"/>
            <a:ext cx="8915400" cy="0"/>
          </a:xfrm>
          <a:prstGeom prst="line">
            <a:avLst/>
          </a:prstGeom>
          <a:noFill/>
          <a:ln w="28575">
            <a:solidFill>
              <a:srgbClr val="531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3078" name="Picture 11" descr="Vinsys-Logo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107367" y="153988"/>
            <a:ext cx="85883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4770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fld id="{19BB61FD-C1F2-4A71-9B04-CA5F3C9E5E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4" r:id="rId8"/>
    <p:sldLayoutId id="2147483685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pitchFamily="34" charset="0"/>
        </a:defRPr>
      </a:lvl9pPr>
    </p:titleStyle>
    <p:bodyStyle>
      <a:lvl1pPr marL="514350" indent="-51435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SzPct val="90000"/>
        <a:buFont typeface="Arial" pitchFamily="34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Clr>
          <a:srgbClr val="EE4E14"/>
        </a:buClr>
        <a:buSzPct val="90000"/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2pPr>
      <a:lvl3pPr marL="1371600" indent="-457200" algn="l" rtl="0" eaLnBrk="1" fontAlgn="base" hangingPunct="1">
        <a:spcBef>
          <a:spcPct val="20000"/>
        </a:spcBef>
        <a:spcAft>
          <a:spcPct val="0"/>
        </a:spcAft>
        <a:buClr>
          <a:srgbClr val="EC8314"/>
        </a:buClr>
        <a:buSzPct val="90000"/>
        <a:buFont typeface="Arial" pitchFamily="34" charset="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2895600"/>
            <a:ext cx="6934200" cy="1241425"/>
          </a:xfrm>
        </p:spPr>
        <p:txBody>
          <a:bodyPr/>
          <a:lstStyle/>
          <a:p>
            <a:r>
              <a:rPr lang="en-US" dirty="0"/>
              <a:t>       ASP.NET MVC HISTORY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MVC5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Released on 17 October 2013</a:t>
            </a:r>
          </a:p>
          <a:p>
            <a:pPr fontAlgn="t"/>
            <a:r>
              <a:rPr lang="en-US" dirty="0"/>
              <a:t>Runs on </a:t>
            </a:r>
            <a:r>
              <a:rPr lang="en-US" dirty="0" err="1"/>
              <a:t>.Net</a:t>
            </a:r>
            <a:r>
              <a:rPr lang="en-US" dirty="0"/>
              <a:t> 4.5, 4.5.1 and with Visual Studio 2013</a:t>
            </a:r>
          </a:p>
          <a:p>
            <a:pPr fontAlgn="t"/>
            <a:r>
              <a:rPr lang="en-US" dirty="0"/>
              <a:t>One </a:t>
            </a:r>
            <a:r>
              <a:rPr lang="en-US" dirty="0" err="1"/>
              <a:t>Asp.Net</a:t>
            </a:r>
            <a:endParaRPr lang="en-US" dirty="0"/>
          </a:p>
          <a:p>
            <a:pPr fontAlgn="t"/>
            <a:r>
              <a:rPr lang="en-US" dirty="0" err="1"/>
              <a:t>Asp.Net</a:t>
            </a:r>
            <a:r>
              <a:rPr lang="en-US" dirty="0"/>
              <a:t> Identity</a:t>
            </a:r>
          </a:p>
          <a:p>
            <a:pPr fontAlgn="t"/>
            <a:r>
              <a:rPr lang="en-US" dirty="0"/>
              <a:t>ASP.NET Scaffolding</a:t>
            </a:r>
          </a:p>
          <a:p>
            <a:pPr fontAlgn="t"/>
            <a:r>
              <a:rPr lang="en-US" dirty="0"/>
              <a:t>Authentication filters - run prior to authorization filters in the ASP.NET MVC pipeline</a:t>
            </a:r>
          </a:p>
          <a:p>
            <a:pPr fontAlgn="t"/>
            <a:r>
              <a:rPr lang="en-US" dirty="0"/>
              <a:t>Bootstrap in the MVC template</a:t>
            </a:r>
          </a:p>
          <a:p>
            <a:pPr fontAlgn="t"/>
            <a:r>
              <a:rPr lang="en-US" dirty="0"/>
              <a:t>ASP.NET Web API2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Model</a:t>
            </a:r>
          </a:p>
        </p:txBody>
      </p:sp>
      <p:pic>
        <p:nvPicPr>
          <p:cNvPr id="7" name="Content Placeholder 6" descr="MVCDiagram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676400"/>
            <a:ext cx="4176262" cy="44196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2339" y="1295400"/>
            <a:ext cx="4044461" cy="4800600"/>
          </a:xfrm>
        </p:spPr>
        <p:txBody>
          <a:bodyPr/>
          <a:lstStyle/>
          <a:p>
            <a:r>
              <a:rPr lang="en-US" dirty="0"/>
              <a:t>The MVC model defines web </a:t>
            </a:r>
            <a:br>
              <a:rPr lang="en-US" dirty="0"/>
            </a:br>
            <a:r>
              <a:rPr lang="en-US" dirty="0"/>
              <a:t>applications with 3 logic layers:</a:t>
            </a:r>
          </a:p>
          <a:p>
            <a:r>
              <a:rPr lang="en-US" dirty="0"/>
              <a:t> The business layer (Model logic)</a:t>
            </a:r>
          </a:p>
          <a:p>
            <a:r>
              <a:rPr lang="en-US" dirty="0"/>
              <a:t>The display layer (View logic)</a:t>
            </a:r>
          </a:p>
          <a:p>
            <a:r>
              <a:rPr lang="en-US" dirty="0"/>
              <a:t>The input control (Controller logic)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Model- View-Controller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Model</a:t>
            </a:r>
            <a:r>
              <a:rPr lang="en-US" dirty="0"/>
              <a:t> is the part of the application that handles the logic for the application data.</a:t>
            </a:r>
            <a:br>
              <a:rPr lang="en-US" dirty="0"/>
            </a:br>
            <a:r>
              <a:rPr lang="en-US" dirty="0"/>
              <a:t>Often model objects retrieve data (and store data) from a database.</a:t>
            </a:r>
          </a:p>
          <a:p>
            <a:r>
              <a:rPr lang="en-US" b="1" dirty="0"/>
              <a:t>The View</a:t>
            </a:r>
            <a:r>
              <a:rPr lang="en-US" dirty="0"/>
              <a:t> is the parts of the application that handles the display of the data.</a:t>
            </a:r>
            <a:br>
              <a:rPr lang="en-US" dirty="0"/>
            </a:br>
            <a:r>
              <a:rPr lang="en-US" dirty="0"/>
              <a:t>Most often the views are created from the model data.</a:t>
            </a:r>
          </a:p>
          <a:p>
            <a:r>
              <a:rPr lang="en-US" b="1" dirty="0"/>
              <a:t>The Controller</a:t>
            </a:r>
            <a:r>
              <a:rPr lang="en-US" dirty="0"/>
              <a:t> is the part of the application that handles user interaction.</a:t>
            </a:r>
            <a:br>
              <a:rPr lang="en-US" dirty="0"/>
            </a:br>
            <a:r>
              <a:rPr lang="en-US" dirty="0"/>
              <a:t>Typically controllers read data from a view, control user input, and send input data to the model.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MVC?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MVC separation helps you manage complex applications, because you can focus on one aspect a time. For example, you can focus on the view without depending on the business logic. It also makes it easier to test an application.</a:t>
            </a:r>
          </a:p>
          <a:p>
            <a:r>
              <a:rPr lang="en-US" dirty="0"/>
              <a:t>The MVC separation also simplifies group development. Different developers can work on the view, the controller logic, and the business logic in parallel.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is a development framework for building web pages and web sites with HTML, CSS, JavaScript and server scripting.</a:t>
            </a:r>
          </a:p>
          <a:p>
            <a:pPr>
              <a:buFont typeface="+mj-lt"/>
              <a:buAutoNum type="arabicPeriod"/>
            </a:pPr>
            <a:r>
              <a:rPr lang="en-US" dirty="0"/>
              <a:t>ASP.NET supports three different development models:</a:t>
            </a:r>
            <a:br>
              <a:rPr lang="en-US" dirty="0"/>
            </a:br>
            <a:r>
              <a:rPr lang="en-US" dirty="0"/>
              <a:t>Web Pages, </a:t>
            </a:r>
          </a:p>
          <a:p>
            <a:pPr>
              <a:buFont typeface="+mj-lt"/>
              <a:buAutoNum type="arabicPeriod"/>
            </a:pPr>
            <a:r>
              <a:rPr lang="en-US" dirty="0"/>
              <a:t>MVC (Model View Controller), </a:t>
            </a:r>
          </a:p>
          <a:p>
            <a:pPr>
              <a:buFont typeface="+mj-lt"/>
              <a:buAutoNum type="arabicPeriod"/>
            </a:pPr>
            <a:r>
              <a:rPr lang="en-US" dirty="0"/>
              <a:t>and Web Forms.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68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MVC is a new Framework built on the top of Microsoft </a:t>
            </a:r>
            <a:r>
              <a:rPr lang="en-US" dirty="0" err="1"/>
              <a:t>.Net</a:t>
            </a:r>
            <a:r>
              <a:rPr lang="en-US" dirty="0"/>
              <a:t> Framework to develop web application. </a:t>
            </a:r>
          </a:p>
          <a:p>
            <a:r>
              <a:rPr lang="en-US" dirty="0"/>
              <a:t>This framework implements the MVC pattern which helps to provides separation of code and also provide better support for test-driven development (TDD).</a:t>
            </a:r>
          </a:p>
          <a:p>
            <a:r>
              <a:rPr lang="en-US" dirty="0"/>
              <a:t>It is a lightweight and highly testable open source framework for building highly scalable and well designed web applications</a:t>
            </a:r>
          </a:p>
          <a:p>
            <a:r>
              <a:rPr lang="en-US" dirty="0"/>
              <a:t>The MVC programming model is a lighter alternative to traditional ASP.NET (Web Forms). It is a lightweight, highly testable framework, integrated with all existing ASP.NET features, such as Master Pages, Security, and Authentication.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 err="1"/>
              <a:t>Asp.Net</a:t>
            </a:r>
            <a:r>
              <a:rPr lang="en-US" dirty="0"/>
              <a:t> MVC1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>
              <a:buFont typeface="+mj-lt"/>
              <a:buAutoNum type="arabicPeriod"/>
            </a:pPr>
            <a:r>
              <a:rPr lang="en-US" dirty="0"/>
              <a:t>Released on Mar 13, 2009</a:t>
            </a:r>
          </a:p>
          <a:p>
            <a:pPr fontAlgn="t">
              <a:buFont typeface="+mj-lt"/>
              <a:buAutoNum type="arabicPeriod"/>
            </a:pPr>
            <a:r>
              <a:rPr lang="en-US" dirty="0"/>
              <a:t>Runs on </a:t>
            </a:r>
            <a:r>
              <a:rPr lang="en-US" dirty="0" err="1"/>
              <a:t>.Net</a:t>
            </a:r>
            <a:r>
              <a:rPr lang="en-US" dirty="0"/>
              <a:t> 3.5 and with Visual Studio 2008 &amp; Visual Studio 2008 SP1</a:t>
            </a:r>
          </a:p>
          <a:p>
            <a:pPr fontAlgn="t">
              <a:buFont typeface="+mj-lt"/>
              <a:buAutoNum type="arabicPeriod"/>
            </a:pPr>
            <a:r>
              <a:rPr lang="en-US" dirty="0"/>
              <a:t>MVC Pattern architecture with </a:t>
            </a:r>
            <a:r>
              <a:rPr lang="en-US" dirty="0" err="1"/>
              <a:t>WebForm</a:t>
            </a:r>
            <a:r>
              <a:rPr lang="en-US" dirty="0"/>
              <a:t> Engine</a:t>
            </a:r>
          </a:p>
          <a:p>
            <a:pPr fontAlgn="t">
              <a:buFont typeface="+mj-lt"/>
              <a:buAutoNum type="arabicPeriod"/>
            </a:pPr>
            <a:r>
              <a:rPr lang="en-US" dirty="0"/>
              <a:t>Html Helpers</a:t>
            </a:r>
          </a:p>
          <a:p>
            <a:pPr fontAlgn="t">
              <a:buFont typeface="+mj-lt"/>
              <a:buAutoNum type="arabicPeriod"/>
            </a:pPr>
            <a:r>
              <a:rPr lang="en-US" dirty="0"/>
              <a:t>Ajax helpers</a:t>
            </a:r>
          </a:p>
          <a:p>
            <a:pPr fontAlgn="t">
              <a:buFont typeface="+mj-lt"/>
              <a:buAutoNum type="arabicPeriod"/>
            </a:pPr>
            <a:r>
              <a:rPr lang="en-US" dirty="0"/>
              <a:t>Routing</a:t>
            </a:r>
          </a:p>
          <a:p>
            <a:pPr fontAlgn="t">
              <a:buFont typeface="+mj-lt"/>
              <a:buAutoNum type="arabicPeriod"/>
            </a:pPr>
            <a:r>
              <a:rPr lang="en-US" dirty="0"/>
              <a:t>Unit Testing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 err="1"/>
              <a:t>Asp.Net</a:t>
            </a:r>
            <a:r>
              <a:rPr lang="en-US" dirty="0"/>
              <a:t> MVC2</a:t>
            </a:r>
            <a:br>
              <a:rPr lang="en-US" dirty="0"/>
            </a:br>
            <a:r>
              <a:rPr lang="en-US" sz="2000" dirty="0"/>
              <a:t>Released on Mar 10, 2010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pPr fontAlgn="t">
              <a:buFont typeface="+mj-lt"/>
              <a:buAutoNum type="arabicPeriod"/>
            </a:pPr>
            <a:r>
              <a:rPr lang="en-US" sz="2500" dirty="0"/>
              <a:t>Runs on </a:t>
            </a:r>
            <a:r>
              <a:rPr lang="en-US" sz="2500" dirty="0" err="1"/>
              <a:t>.Net</a:t>
            </a:r>
            <a:r>
              <a:rPr lang="en-US" sz="2500" dirty="0"/>
              <a:t> 3.5, 4.0 and with Visual Studio 2008 &amp; 2010</a:t>
            </a:r>
          </a:p>
          <a:p>
            <a:pPr fontAlgn="t">
              <a:buFont typeface="+mj-lt"/>
              <a:buAutoNum type="arabicPeriod"/>
            </a:pPr>
            <a:r>
              <a:rPr lang="en-US" sz="2500" dirty="0"/>
              <a:t>Strongly typed HTML helpers means lambda expression based Html Helpers</a:t>
            </a:r>
          </a:p>
          <a:p>
            <a:pPr fontAlgn="t">
              <a:buFont typeface="+mj-lt"/>
              <a:buAutoNum type="arabicPeriod"/>
            </a:pPr>
            <a:r>
              <a:rPr lang="en-US" sz="2500" dirty="0" err="1"/>
              <a:t>Templated</a:t>
            </a:r>
            <a:r>
              <a:rPr lang="en-US" sz="2500" dirty="0"/>
              <a:t> Helpers</a:t>
            </a:r>
          </a:p>
          <a:p>
            <a:pPr fontAlgn="t">
              <a:buFont typeface="+mj-lt"/>
              <a:buAutoNum type="arabicPeriod"/>
            </a:pPr>
            <a:r>
              <a:rPr lang="en-US" sz="2500" dirty="0"/>
              <a:t>Support for Data Annotations Attribute</a:t>
            </a:r>
          </a:p>
          <a:p>
            <a:pPr fontAlgn="t">
              <a:buFont typeface="+mj-lt"/>
              <a:buAutoNum type="arabicPeriod"/>
            </a:pPr>
            <a:r>
              <a:rPr lang="en-US" sz="2500" dirty="0"/>
              <a:t>Client-side validation</a:t>
            </a:r>
          </a:p>
          <a:p>
            <a:pPr fontAlgn="t">
              <a:buFont typeface="+mj-lt"/>
              <a:buAutoNum type="arabicPeriod"/>
            </a:pPr>
            <a:r>
              <a:rPr lang="en-US" sz="2500" dirty="0"/>
              <a:t>UI helpers with automatic scaffolding &amp; customizable templates</a:t>
            </a:r>
          </a:p>
          <a:p>
            <a:pPr fontAlgn="t">
              <a:buFont typeface="+mj-lt"/>
              <a:buAutoNum type="arabicPeriod"/>
            </a:pPr>
            <a:r>
              <a:rPr lang="en-US" sz="2500" dirty="0"/>
              <a:t>Attribute-based model validation on both client and server</a:t>
            </a:r>
          </a:p>
          <a:p>
            <a:pPr fontAlgn="t">
              <a:buFont typeface="+mj-lt"/>
              <a:buAutoNum type="arabicPeriod"/>
            </a:pPr>
            <a:r>
              <a:rPr lang="en-US" sz="2500" dirty="0"/>
              <a:t>Overriding the HTTP Method Verb including GET, PUT, POST, and DELETE</a:t>
            </a:r>
          </a:p>
          <a:p>
            <a:pPr fontAlgn="t">
              <a:buFont typeface="+mj-lt"/>
              <a:buAutoNum type="arabicPeriod"/>
            </a:pPr>
            <a:r>
              <a:rPr lang="en-US" sz="2500" dirty="0"/>
              <a:t>Areas for partitioning a large applications into modules</a:t>
            </a:r>
          </a:p>
          <a:p>
            <a:pPr fontAlgn="t">
              <a:buFont typeface="+mj-lt"/>
              <a:buAutoNum type="arabicPeriod"/>
            </a:pPr>
            <a:r>
              <a:rPr lang="en-US" sz="2500" dirty="0"/>
              <a:t>Asynchronous controllers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0" dirty="0"/>
            </a:br>
            <a:r>
              <a:rPr lang="en-US" b="0" dirty="0" err="1"/>
              <a:t>Asp.Net</a:t>
            </a:r>
            <a:r>
              <a:rPr lang="en-US" b="0" dirty="0"/>
              <a:t> MVC3</a:t>
            </a:r>
            <a:br>
              <a:rPr lang="en-US" b="0" dirty="0"/>
            </a:br>
            <a:r>
              <a:rPr lang="en-US" sz="2000" b="0" dirty="0"/>
              <a:t>-Released on Jan 13, 2011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>
              <a:buFont typeface="+mj-lt"/>
              <a:buAutoNum type="arabicPeriod"/>
            </a:pPr>
            <a:r>
              <a:rPr lang="en-US"/>
              <a:t>Runs </a:t>
            </a:r>
            <a:r>
              <a:rPr lang="en-US" dirty="0"/>
              <a:t>on </a:t>
            </a:r>
            <a:r>
              <a:rPr lang="en-US" dirty="0" err="1"/>
              <a:t>.Net</a:t>
            </a:r>
            <a:r>
              <a:rPr lang="en-US" dirty="0"/>
              <a:t> 4.0 and with Visual Studio 2010</a:t>
            </a:r>
          </a:p>
          <a:p>
            <a:pPr fontAlgn="t">
              <a:buFont typeface="+mj-lt"/>
              <a:buAutoNum type="arabicPeriod"/>
            </a:pPr>
            <a:r>
              <a:rPr lang="en-US" dirty="0"/>
              <a:t>The Razor view engine</a:t>
            </a:r>
          </a:p>
          <a:p>
            <a:pPr fontAlgn="t">
              <a:buFont typeface="+mj-lt"/>
              <a:buAutoNum type="arabicPeriod"/>
            </a:pPr>
            <a:r>
              <a:rPr lang="en-US" dirty="0"/>
              <a:t>Improved Support for Data Annotations</a:t>
            </a:r>
          </a:p>
          <a:p>
            <a:pPr fontAlgn="t">
              <a:buFont typeface="+mj-lt"/>
              <a:buAutoNum type="arabicPeriod"/>
            </a:pPr>
            <a:r>
              <a:rPr lang="en-US" dirty="0"/>
              <a:t>Remote Validation</a:t>
            </a:r>
          </a:p>
          <a:p>
            <a:pPr fontAlgn="t">
              <a:buFont typeface="+mj-lt"/>
              <a:buAutoNum type="arabicPeriod"/>
            </a:pPr>
            <a:r>
              <a:rPr lang="en-US" dirty="0"/>
              <a:t>Compare Attribute</a:t>
            </a:r>
          </a:p>
          <a:p>
            <a:pPr fontAlgn="t">
              <a:buFont typeface="+mj-lt"/>
              <a:buAutoNum type="arabicPeriod"/>
            </a:pPr>
            <a:r>
              <a:rPr lang="en-US" dirty="0" err="1"/>
              <a:t>Sessionless</a:t>
            </a:r>
            <a:r>
              <a:rPr lang="en-US" dirty="0"/>
              <a:t> Controller</a:t>
            </a:r>
          </a:p>
          <a:p>
            <a:pPr fontAlgn="t">
              <a:buFont typeface="+mj-lt"/>
              <a:buAutoNum type="arabicPeriod"/>
            </a:pPr>
            <a:r>
              <a:rPr lang="en-US" dirty="0"/>
              <a:t>Child Action Output Caching</a:t>
            </a:r>
          </a:p>
          <a:p>
            <a:pPr fontAlgn="t">
              <a:buFont typeface="+mj-lt"/>
              <a:buAutoNum type="arabicPeriod"/>
            </a:pPr>
            <a:r>
              <a:rPr lang="en-US" dirty="0"/>
              <a:t>Dependency Resolver</a:t>
            </a:r>
          </a:p>
          <a:p>
            <a:pPr fontAlgn="t">
              <a:buFont typeface="+mj-lt"/>
              <a:buAutoNum type="arabicPeriod"/>
            </a:pPr>
            <a:r>
              <a:rPr lang="en-US" dirty="0"/>
              <a:t>Entity Framework Code First support</a:t>
            </a:r>
          </a:p>
          <a:p>
            <a:pPr>
              <a:buFont typeface="+mj-lt"/>
              <a:buAutoNum type="arabicPeriod"/>
            </a:pPr>
            <a:r>
              <a:rPr lang="en-US" dirty="0"/>
              <a:t>Partial-page output caching</a:t>
            </a:r>
          </a:p>
          <a:p>
            <a:pPr>
              <a:buFont typeface="+mj-lt"/>
              <a:buAutoNum type="arabicPeriod"/>
            </a:pPr>
            <a:r>
              <a:rPr lang="en-US" dirty="0"/>
              <a:t>Global Action Filters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12"/>
            </a:pPr>
            <a:r>
              <a:rPr lang="en-US" dirty="0" err="1"/>
              <a:t>ViewBag</a:t>
            </a:r>
            <a:r>
              <a:rPr lang="en-US" dirty="0"/>
              <a:t> dynamic property for passing data from controller to view</a:t>
            </a:r>
          </a:p>
          <a:p>
            <a:pPr fontAlgn="t">
              <a:buFont typeface="+mj-lt"/>
              <a:buAutoNum type="arabicPeriod" startAt="12"/>
            </a:pPr>
            <a:r>
              <a:rPr lang="en-US" dirty="0"/>
              <a:t>Better JavaScript support with unobtrusive JavaScript, </a:t>
            </a:r>
            <a:r>
              <a:rPr lang="en-US" dirty="0" err="1"/>
              <a:t>jQuery</a:t>
            </a:r>
            <a:r>
              <a:rPr lang="en-US" dirty="0"/>
              <a:t> Validation, and JSON binding</a:t>
            </a:r>
          </a:p>
          <a:p>
            <a:pPr fontAlgn="t">
              <a:buFont typeface="+mj-lt"/>
              <a:buAutoNum type="arabicPeriod" startAt="12"/>
            </a:pPr>
            <a:r>
              <a:rPr lang="en-US" dirty="0"/>
              <a:t>Use of </a:t>
            </a:r>
            <a:r>
              <a:rPr lang="en-US" dirty="0" err="1"/>
              <a:t>NuGet</a:t>
            </a:r>
            <a:r>
              <a:rPr lang="en-US" dirty="0"/>
              <a:t> to deliver software and manage dependencies throughout the platform</a:t>
            </a:r>
          </a:p>
          <a:p>
            <a:pPr fontAlgn="t">
              <a:buFont typeface="+mj-lt"/>
              <a:buAutoNum type="arabicPeriod" startAt="12"/>
            </a:pPr>
            <a:r>
              <a:rPr lang="en-US" dirty="0"/>
              <a:t>Good </a:t>
            </a:r>
            <a:r>
              <a:rPr lang="en-US" dirty="0" err="1"/>
              <a:t>Intellisense</a:t>
            </a:r>
            <a:r>
              <a:rPr lang="en-US" dirty="0"/>
              <a:t> support for Razor into Visual Studio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MVC4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>
              <a:buFont typeface="+mj-lt"/>
              <a:buAutoNum type="arabicPeriod"/>
            </a:pPr>
            <a:r>
              <a:rPr lang="en-US" dirty="0"/>
              <a:t>Released on Aug 15, 2012</a:t>
            </a:r>
          </a:p>
          <a:p>
            <a:pPr fontAlgn="t">
              <a:buFont typeface="+mj-lt"/>
              <a:buAutoNum type="arabicPeriod"/>
            </a:pPr>
            <a:r>
              <a:rPr lang="en-US" dirty="0"/>
              <a:t>Runs on </a:t>
            </a:r>
            <a:r>
              <a:rPr lang="en-US" dirty="0" err="1"/>
              <a:t>.Net</a:t>
            </a:r>
            <a:r>
              <a:rPr lang="en-US" dirty="0"/>
              <a:t> 4.0, 4.5 and with Visual Studio 2010SP1 &amp; Visual Studio 2012</a:t>
            </a:r>
          </a:p>
          <a:p>
            <a:pPr fontAlgn="t">
              <a:buFont typeface="+mj-lt"/>
              <a:buAutoNum type="arabicPeriod"/>
            </a:pPr>
            <a:r>
              <a:rPr lang="en-US" dirty="0"/>
              <a:t>ASP.NET Web API</a:t>
            </a:r>
          </a:p>
          <a:p>
            <a:pPr fontAlgn="t">
              <a:buFont typeface="+mj-lt"/>
              <a:buAutoNum type="arabicPeriod"/>
            </a:pPr>
            <a:r>
              <a:rPr lang="en-US" dirty="0"/>
              <a:t>Enhancements to default project templates</a:t>
            </a:r>
          </a:p>
          <a:p>
            <a:pPr fontAlgn="t">
              <a:buFont typeface="+mj-lt"/>
              <a:buAutoNum type="arabicPeriod"/>
            </a:pPr>
            <a:r>
              <a:rPr lang="en-US" dirty="0"/>
              <a:t>Mobile project template using </a:t>
            </a:r>
            <a:r>
              <a:rPr lang="en-US" dirty="0" err="1"/>
              <a:t>jQuery</a:t>
            </a:r>
            <a:r>
              <a:rPr lang="en-US" dirty="0"/>
              <a:t> Mobile</a:t>
            </a:r>
          </a:p>
          <a:p>
            <a:pPr fontAlgn="t">
              <a:buFont typeface="+mj-lt"/>
              <a:buAutoNum type="arabicPeriod"/>
            </a:pPr>
            <a:r>
              <a:rPr lang="en-US" dirty="0"/>
              <a:t>Display Modes</a:t>
            </a:r>
          </a:p>
          <a:p>
            <a:pPr fontAlgn="t">
              <a:buFont typeface="+mj-lt"/>
              <a:buAutoNum type="arabicPeriod"/>
            </a:pPr>
            <a:r>
              <a:rPr lang="en-US" dirty="0"/>
              <a:t>Task support for Asynchronous Controllers</a:t>
            </a:r>
          </a:p>
          <a:p>
            <a:pPr fontAlgn="t">
              <a:buFont typeface="+mj-lt"/>
              <a:buAutoNum type="arabicPeriod"/>
            </a:pPr>
            <a:r>
              <a:rPr lang="en-US" dirty="0"/>
              <a:t>Bundling and </a:t>
            </a:r>
            <a:r>
              <a:rPr lang="en-US" dirty="0" err="1"/>
              <a:t>minification</a:t>
            </a:r>
            <a:endParaRPr lang="en-US" dirty="0"/>
          </a:p>
          <a:p>
            <a:pPr fontAlgn="t">
              <a:buFont typeface="+mj-lt"/>
              <a:buAutoNum type="arabicPeriod"/>
            </a:pPr>
            <a:r>
              <a:rPr lang="en-US" dirty="0"/>
              <a:t>Support for the Windows Azure SDK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M_presentation">
  <a:themeElements>
    <a:clrScheme name="PM_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M_presentatio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M_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vinsys</Template>
  <TotalTime>591</TotalTime>
  <Words>721</Words>
  <Application>Microsoft Office PowerPoint</Application>
  <PresentationFormat>On-screen Show (4:3)</PresentationFormat>
  <Paragraphs>82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PM_presentation</vt:lpstr>
      <vt:lpstr>       ASP.NET MVC HISTORY</vt:lpstr>
      <vt:lpstr>PowerPoint Presentation</vt:lpstr>
      <vt:lpstr>PowerPoint Presentation</vt:lpstr>
      <vt:lpstr>PowerPoint Presentation</vt:lpstr>
      <vt:lpstr> Asp.Net MVC1 </vt:lpstr>
      <vt:lpstr> Asp.Net MVC2 Released on Mar 10, 2010 </vt:lpstr>
      <vt:lpstr> Asp.Net MVC3 -Released on Jan 13, 2011 </vt:lpstr>
      <vt:lpstr>PowerPoint Presentation</vt:lpstr>
      <vt:lpstr>Asp.Net MVC4</vt:lpstr>
      <vt:lpstr>Asp.Net MVC5</vt:lpstr>
      <vt:lpstr>MVC Model</vt:lpstr>
      <vt:lpstr>What is Model- View-Controller</vt:lpstr>
      <vt:lpstr>Why MVC?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C# Programming</dc:title>
  <dc:creator>pradip</dc:creator>
  <cp:lastModifiedBy>deoresulakshana@gmail.com</cp:lastModifiedBy>
  <cp:revision>65</cp:revision>
  <dcterms:created xsi:type="dcterms:W3CDTF">2007-05-22T04:34:12Z</dcterms:created>
  <dcterms:modified xsi:type="dcterms:W3CDTF">2021-08-02T03:43:28Z</dcterms:modified>
</cp:coreProperties>
</file>