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9"/>
  </p:notesMasterIdLst>
  <p:handoutMasterIdLst>
    <p:handoutMasterId r:id="rId30"/>
  </p:handoutMasterIdLst>
  <p:sldIdLst>
    <p:sldId id="256" r:id="rId2"/>
    <p:sldId id="258" r:id="rId3"/>
    <p:sldId id="259" r:id="rId4"/>
    <p:sldId id="260"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FFCC00"/>
    <a:srgbClr val="FFFF66"/>
    <a:srgbClr val="00FF00"/>
    <a:srgbClr val="66FF66"/>
    <a:srgbClr val="99FF99"/>
    <a:srgbClr val="33CCFF"/>
    <a:srgbClr val="9999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900" autoAdjust="0"/>
  </p:normalViewPr>
  <p:slideViewPr>
    <p:cSldViewPr>
      <p:cViewPr varScale="1">
        <p:scale>
          <a:sx n="58" d="100"/>
          <a:sy n="58" d="100"/>
        </p:scale>
        <p:origin x="-1704" y="-84"/>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1788"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vl1pPr>
          </a:lstStyle>
          <a:p>
            <a:r>
              <a:rPr lang="en-US"/>
              <a:t>iConnect</a:t>
            </a:r>
          </a:p>
        </p:txBody>
      </p:sp>
      <p:sp>
        <p:nvSpPr>
          <p:cNvPr id="5123" name="Rectangle 3"/>
          <p:cNvSpPr>
            <a:spLocks noGrp="1" noChangeArrowheads="1"/>
          </p:cNvSpPr>
          <p:nvPr>
            <p:ph type="dt" sz="quarter"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vl1pPr>
          </a:lstStyle>
          <a:p>
            <a:r>
              <a:rPr lang="en-US"/>
              <a:t>Introduction to C# Programming</a:t>
            </a:r>
          </a:p>
        </p:txBody>
      </p:sp>
      <p:sp>
        <p:nvSpPr>
          <p:cNvPr id="5124" name="Rectangle 4"/>
          <p:cNvSpPr>
            <a:spLocks noGrp="1" noChangeArrowheads="1"/>
          </p:cNvSpPr>
          <p:nvPr>
            <p:ph type="ftr" sz="quarter" idx="2"/>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vl1pPr>
          </a:lstStyle>
          <a:p>
            <a:r>
              <a:rPr lang="en-US"/>
              <a:t>C# 2.0</a:t>
            </a:r>
          </a:p>
        </p:txBody>
      </p:sp>
      <p:sp>
        <p:nvSpPr>
          <p:cNvPr id="5125" name="Rectangle 5"/>
          <p:cNvSpPr>
            <a:spLocks noGrp="1" noChangeArrowheads="1"/>
          </p:cNvSpPr>
          <p:nvPr>
            <p:ph type="sldNum" sz="quarter" idx="3"/>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fld id="{CF8A809D-2564-4554-8981-D4EB4CB46537}" type="slidenum">
              <a:rPr lang="en-US"/>
              <a:pPr/>
              <a:t>‹#›</a:t>
            </a:fld>
            <a:endParaRPr lang="en-US"/>
          </a:p>
        </p:txBody>
      </p:sp>
    </p:spTree>
    <p:extLst>
      <p:ext uri="{BB962C8B-B14F-4D97-AF65-F5344CB8AC3E}">
        <p14:creationId xmlns:p14="http://schemas.microsoft.com/office/powerpoint/2010/main" val="8630172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vl1pPr>
          </a:lstStyle>
          <a:p>
            <a:endParaRPr lang="en-US"/>
          </a:p>
        </p:txBody>
      </p:sp>
      <p:sp>
        <p:nvSpPr>
          <p:cNvPr id="12291"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vl1pPr>
          </a:lstStyle>
          <a:p>
            <a:endParaRPr lang="en-US"/>
          </a:p>
        </p:txBody>
      </p:sp>
      <p:sp>
        <p:nvSpPr>
          <p:cNvPr id="1229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2293"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94"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vl1pPr>
          </a:lstStyle>
          <a:p>
            <a:endParaRPr lang="en-US"/>
          </a:p>
        </p:txBody>
      </p:sp>
      <p:sp>
        <p:nvSpPr>
          <p:cNvPr id="12295"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fld id="{63D122AA-AA5B-4543-AF35-908EC69A7057}" type="slidenum">
              <a:rPr lang="en-US"/>
              <a:pPr/>
              <a:t>‹#›</a:t>
            </a:fld>
            <a:endParaRPr lang="en-US"/>
          </a:p>
        </p:txBody>
      </p:sp>
    </p:spTree>
    <p:extLst>
      <p:ext uri="{BB962C8B-B14F-4D97-AF65-F5344CB8AC3E}">
        <p14:creationId xmlns:p14="http://schemas.microsoft.com/office/powerpoint/2010/main" val="33510562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EE0FDA-AD34-407B-9FA3-91C5B0C945A0}" type="slidenum">
              <a:rPr lang="en-US"/>
              <a:pPr/>
              <a:t>1</a:t>
            </a:fld>
            <a:endParaRPr lang="en-US"/>
          </a:p>
        </p:txBody>
      </p:sp>
      <p:sp>
        <p:nvSpPr>
          <p:cNvPr id="17410" name="Rectangle 2"/>
          <p:cNvSpPr>
            <a:spLocks noGrp="1" noRot="1" noChangeAspect="1" noChangeArrowheads="1" noTextEdit="1"/>
          </p:cNvSpPr>
          <p:nvPr>
            <p:ph type="sldImg"/>
          </p:nvPr>
        </p:nvSpPr>
        <p:spPr>
          <a:xfrm>
            <a:off x="1257300" y="720725"/>
            <a:ext cx="4800600" cy="3600450"/>
          </a:xfrm>
          <a:ln/>
        </p:spPr>
      </p:sp>
      <p:sp>
        <p:nvSpPr>
          <p:cNvPr id="1741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6D8953-6AEA-443E-85A8-6767A37BD303}" type="slidenum">
              <a:rPr lang="en-US"/>
              <a:pPr/>
              <a:t>2</a:t>
            </a:fld>
            <a:endParaRPr lang="en-US"/>
          </a:p>
        </p:txBody>
      </p:sp>
      <p:sp>
        <p:nvSpPr>
          <p:cNvPr id="18434" name="Rectangle 2"/>
          <p:cNvSpPr>
            <a:spLocks noGrp="1" noRot="1" noChangeAspect="1" noChangeArrowheads="1" noTextEdit="1"/>
          </p:cNvSpPr>
          <p:nvPr>
            <p:ph type="sldImg"/>
          </p:nvPr>
        </p:nvSpPr>
        <p:spPr>
          <a:xfrm>
            <a:off x="1257300" y="720725"/>
            <a:ext cx="4800600" cy="3600450"/>
          </a:xfrm>
          <a:ln/>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Arial" charset="0"/>
                <a:ea typeface="+mn-ea"/>
                <a:cs typeface="+mn-cs"/>
              </a:rPr>
              <a:t>protected internal virtual void </a:t>
            </a:r>
            <a:r>
              <a:rPr lang="en-US" sz="1200" b="1" i="0" kern="1200" dirty="0" err="1" smtClean="0">
                <a:solidFill>
                  <a:schemeClr val="tx1"/>
                </a:solidFill>
                <a:latin typeface="Arial" charset="0"/>
                <a:ea typeface="+mn-ea"/>
                <a:cs typeface="+mn-cs"/>
              </a:rPr>
              <a:t>ProcessRequest</a:t>
            </a:r>
            <a:r>
              <a:rPr lang="en-US" sz="1200" b="1" i="0" kern="1200" dirty="0" smtClean="0">
                <a:solidFill>
                  <a:schemeClr val="tx1"/>
                </a:solidFill>
                <a:latin typeface="Arial" charset="0"/>
                <a:ea typeface="+mn-ea"/>
                <a:cs typeface="+mn-cs"/>
              </a:rPr>
              <a:t>(</a:t>
            </a:r>
            <a:r>
              <a:rPr lang="en-US" sz="1200" b="1" i="0" kern="1200" dirty="0" err="1" smtClean="0">
                <a:solidFill>
                  <a:schemeClr val="tx1"/>
                </a:solidFill>
                <a:latin typeface="Arial" charset="0"/>
                <a:ea typeface="+mn-ea"/>
                <a:cs typeface="+mn-cs"/>
              </a:rPr>
              <a:t>HttpContextBase</a:t>
            </a:r>
            <a:r>
              <a:rPr lang="en-US" sz="1200" b="1" i="0" kern="1200" dirty="0" smtClean="0">
                <a:solidFill>
                  <a:schemeClr val="tx1"/>
                </a:solidFill>
                <a:latin typeface="Arial" charset="0"/>
                <a:ea typeface="+mn-ea"/>
                <a:cs typeface="+mn-cs"/>
              </a:rPr>
              <a:t> </a:t>
            </a:r>
            <a:r>
              <a:rPr lang="en-US" sz="1200" b="1" i="0" kern="1200" dirty="0" err="1" smtClean="0">
                <a:solidFill>
                  <a:schemeClr val="tx1"/>
                </a:solidFill>
                <a:latin typeface="Arial" charset="0"/>
                <a:ea typeface="+mn-ea"/>
                <a:cs typeface="+mn-cs"/>
              </a:rPr>
              <a:t>httpContext</a:t>
            </a:r>
            <a:r>
              <a:rPr lang="en-US" sz="1200" b="1" i="0" kern="1200" dirty="0" smtClean="0">
                <a:solidFill>
                  <a:schemeClr val="tx1"/>
                </a:solidFill>
                <a:latin typeface="Arial" charset="0"/>
                <a:ea typeface="+mn-ea"/>
                <a:cs typeface="+mn-cs"/>
              </a:rPr>
              <a:t>)</a:t>
            </a:r>
          </a:p>
          <a:p>
            <a:r>
              <a:rPr lang="en-US" sz="1200" b="1" i="0" kern="1200" dirty="0" smtClean="0">
                <a:solidFill>
                  <a:schemeClr val="tx1"/>
                </a:solidFill>
                <a:latin typeface="Arial" charset="0"/>
                <a:ea typeface="+mn-ea"/>
                <a:cs typeface="+mn-cs"/>
              </a:rPr>
              <a:t>{</a:t>
            </a:r>
          </a:p>
          <a:p>
            <a:r>
              <a:rPr lang="en-US" sz="1200" b="1" i="0" kern="1200" dirty="0" err="1" smtClean="0">
                <a:solidFill>
                  <a:schemeClr val="tx1"/>
                </a:solidFill>
                <a:latin typeface="Arial" charset="0"/>
                <a:ea typeface="+mn-ea"/>
                <a:cs typeface="+mn-cs"/>
              </a:rPr>
              <a:t>SecurityUtil.ProcessInApplicationTrust</a:t>
            </a:r>
            <a:r>
              <a:rPr lang="en-US" sz="1200" b="1" i="0" kern="1200" dirty="0" smtClean="0">
                <a:solidFill>
                  <a:schemeClr val="tx1"/>
                </a:solidFill>
                <a:latin typeface="Arial" charset="0"/>
                <a:ea typeface="+mn-ea"/>
                <a:cs typeface="+mn-cs"/>
              </a:rPr>
              <a:t>(delegate {</a:t>
            </a:r>
          </a:p>
          <a:p>
            <a:r>
              <a:rPr lang="en-US" sz="1200" b="1" i="0" kern="1200" dirty="0" err="1" smtClean="0">
                <a:solidFill>
                  <a:schemeClr val="tx1"/>
                </a:solidFill>
                <a:latin typeface="Arial" charset="0"/>
                <a:ea typeface="+mn-ea"/>
                <a:cs typeface="+mn-cs"/>
              </a:rPr>
              <a:t>IController</a:t>
            </a:r>
            <a:r>
              <a:rPr lang="en-US" sz="1200" b="1" i="0" kern="1200" dirty="0" smtClean="0">
                <a:solidFill>
                  <a:schemeClr val="tx1"/>
                </a:solidFill>
                <a:latin typeface="Arial" charset="0"/>
                <a:ea typeface="+mn-ea"/>
                <a:cs typeface="+mn-cs"/>
              </a:rPr>
              <a:t> controller;</a:t>
            </a:r>
          </a:p>
          <a:p>
            <a:r>
              <a:rPr lang="en-US" sz="1200" b="1" i="0" kern="1200" dirty="0" err="1" smtClean="0">
                <a:solidFill>
                  <a:schemeClr val="tx1"/>
                </a:solidFill>
                <a:latin typeface="Arial" charset="0"/>
                <a:ea typeface="+mn-ea"/>
                <a:cs typeface="+mn-cs"/>
              </a:rPr>
              <a:t>IControllerFactory</a:t>
            </a:r>
            <a:r>
              <a:rPr lang="en-US" sz="1200" b="1" i="0" kern="1200" dirty="0" smtClean="0">
                <a:solidFill>
                  <a:schemeClr val="tx1"/>
                </a:solidFill>
                <a:latin typeface="Arial" charset="0"/>
                <a:ea typeface="+mn-ea"/>
                <a:cs typeface="+mn-cs"/>
              </a:rPr>
              <a:t> factory;</a:t>
            </a:r>
          </a:p>
          <a:p>
            <a:r>
              <a:rPr lang="en-US" sz="1200" b="1" i="0" kern="1200" dirty="0" err="1" smtClean="0">
                <a:solidFill>
                  <a:schemeClr val="tx1"/>
                </a:solidFill>
                <a:latin typeface="Arial" charset="0"/>
                <a:ea typeface="+mn-ea"/>
                <a:cs typeface="+mn-cs"/>
              </a:rPr>
              <a:t>this.ProcessRequestInit</a:t>
            </a:r>
            <a:r>
              <a:rPr lang="en-US" sz="1200" b="1" i="0" kern="1200" dirty="0" smtClean="0">
                <a:solidFill>
                  <a:schemeClr val="tx1"/>
                </a:solidFill>
                <a:latin typeface="Arial" charset="0"/>
                <a:ea typeface="+mn-ea"/>
                <a:cs typeface="+mn-cs"/>
              </a:rPr>
              <a:t>(</a:t>
            </a:r>
            <a:r>
              <a:rPr lang="en-US" sz="1200" b="1" i="0" kern="1200" dirty="0" err="1" smtClean="0">
                <a:solidFill>
                  <a:schemeClr val="tx1"/>
                </a:solidFill>
                <a:latin typeface="Arial" charset="0"/>
                <a:ea typeface="+mn-ea"/>
                <a:cs typeface="+mn-cs"/>
              </a:rPr>
              <a:t>httpContext</a:t>
            </a:r>
            <a:r>
              <a:rPr lang="en-US" sz="1200" b="1" i="0" kern="1200" dirty="0" smtClean="0">
                <a:solidFill>
                  <a:schemeClr val="tx1"/>
                </a:solidFill>
                <a:latin typeface="Arial" charset="0"/>
                <a:ea typeface="+mn-ea"/>
                <a:cs typeface="+mn-cs"/>
              </a:rPr>
              <a:t>, out controller, out factory);</a:t>
            </a:r>
          </a:p>
          <a:p>
            <a:r>
              <a:rPr lang="en-US" sz="1200" b="1" i="0" kern="1200" dirty="0" smtClean="0">
                <a:solidFill>
                  <a:schemeClr val="tx1"/>
                </a:solidFill>
                <a:latin typeface="Arial" charset="0"/>
                <a:ea typeface="+mn-ea"/>
                <a:cs typeface="+mn-cs"/>
              </a:rPr>
              <a:t>try</a:t>
            </a:r>
          </a:p>
          <a:p>
            <a:r>
              <a:rPr lang="en-US" sz="1200" b="1" i="0" kern="1200" dirty="0" smtClean="0">
                <a:solidFill>
                  <a:schemeClr val="tx1"/>
                </a:solidFill>
                <a:latin typeface="Arial" charset="0"/>
                <a:ea typeface="+mn-ea"/>
                <a:cs typeface="+mn-cs"/>
              </a:rPr>
              <a:t>{</a:t>
            </a:r>
          </a:p>
          <a:p>
            <a:r>
              <a:rPr lang="en-US" sz="1200" b="1" i="0" kern="1200" dirty="0" err="1" smtClean="0">
                <a:solidFill>
                  <a:schemeClr val="tx1"/>
                </a:solidFill>
                <a:latin typeface="Arial" charset="0"/>
                <a:ea typeface="+mn-ea"/>
                <a:cs typeface="+mn-cs"/>
              </a:rPr>
              <a:t>controller.Execute</a:t>
            </a:r>
            <a:r>
              <a:rPr lang="en-US" sz="1200" b="1" i="0" kern="1200" dirty="0" smtClean="0">
                <a:solidFill>
                  <a:schemeClr val="tx1"/>
                </a:solidFill>
                <a:latin typeface="Arial" charset="0"/>
                <a:ea typeface="+mn-ea"/>
                <a:cs typeface="+mn-cs"/>
              </a:rPr>
              <a:t>(</a:t>
            </a:r>
            <a:r>
              <a:rPr lang="en-US" sz="1200" b="1" i="0" kern="1200" dirty="0" err="1" smtClean="0">
                <a:solidFill>
                  <a:schemeClr val="tx1"/>
                </a:solidFill>
                <a:latin typeface="Arial" charset="0"/>
                <a:ea typeface="+mn-ea"/>
                <a:cs typeface="+mn-cs"/>
              </a:rPr>
              <a:t>this.RequestContext</a:t>
            </a:r>
            <a:r>
              <a:rPr lang="en-US" sz="1200" b="1" i="0" kern="1200" dirty="0" smtClean="0">
                <a:solidFill>
                  <a:schemeClr val="tx1"/>
                </a:solidFill>
                <a:latin typeface="Arial" charset="0"/>
                <a:ea typeface="+mn-ea"/>
                <a:cs typeface="+mn-cs"/>
              </a:rPr>
              <a:t>);</a:t>
            </a:r>
          </a:p>
          <a:p>
            <a:r>
              <a:rPr lang="en-US" sz="1200" b="1" i="0" kern="1200" dirty="0" smtClean="0">
                <a:solidFill>
                  <a:schemeClr val="tx1"/>
                </a:solidFill>
                <a:latin typeface="Arial" charset="0"/>
                <a:ea typeface="+mn-ea"/>
                <a:cs typeface="+mn-cs"/>
              </a:rPr>
              <a:t>}</a:t>
            </a:r>
          </a:p>
          <a:p>
            <a:r>
              <a:rPr lang="en-US" sz="1200" b="1" i="0" kern="1200" dirty="0" smtClean="0">
                <a:solidFill>
                  <a:schemeClr val="tx1"/>
                </a:solidFill>
                <a:latin typeface="Arial" charset="0"/>
                <a:ea typeface="+mn-ea"/>
                <a:cs typeface="+mn-cs"/>
              </a:rPr>
              <a:t>finally</a:t>
            </a:r>
          </a:p>
          <a:p>
            <a:r>
              <a:rPr lang="en-US" sz="1200" b="1" i="0" kern="1200" dirty="0" smtClean="0">
                <a:solidFill>
                  <a:schemeClr val="tx1"/>
                </a:solidFill>
                <a:latin typeface="Arial" charset="0"/>
                <a:ea typeface="+mn-ea"/>
                <a:cs typeface="+mn-cs"/>
              </a:rPr>
              <a:t>{</a:t>
            </a:r>
          </a:p>
          <a:p>
            <a:r>
              <a:rPr lang="en-US" sz="1200" b="1" i="0" kern="1200" dirty="0" err="1" smtClean="0">
                <a:solidFill>
                  <a:schemeClr val="tx1"/>
                </a:solidFill>
                <a:latin typeface="Arial" charset="0"/>
                <a:ea typeface="+mn-ea"/>
                <a:cs typeface="+mn-cs"/>
              </a:rPr>
              <a:t>factory.ReleaseController</a:t>
            </a:r>
            <a:r>
              <a:rPr lang="en-US" sz="1200" b="1" i="0" kern="1200" dirty="0" smtClean="0">
                <a:solidFill>
                  <a:schemeClr val="tx1"/>
                </a:solidFill>
                <a:latin typeface="Arial" charset="0"/>
                <a:ea typeface="+mn-ea"/>
                <a:cs typeface="+mn-cs"/>
              </a:rPr>
              <a:t>(controller);</a:t>
            </a:r>
          </a:p>
          <a:p>
            <a:r>
              <a:rPr lang="en-US" sz="1200" b="1" i="0" kern="1200" dirty="0" smtClean="0">
                <a:solidFill>
                  <a:schemeClr val="tx1"/>
                </a:solidFill>
                <a:latin typeface="Arial" charset="0"/>
                <a:ea typeface="+mn-ea"/>
                <a:cs typeface="+mn-cs"/>
              </a:rPr>
              <a:t>}</a:t>
            </a:r>
          </a:p>
          <a:p>
            <a:r>
              <a:rPr lang="en-US" sz="1200" b="1" i="0" kern="1200" dirty="0" smtClean="0">
                <a:solidFill>
                  <a:schemeClr val="tx1"/>
                </a:solidFill>
                <a:latin typeface="Arial" charset="0"/>
                <a:ea typeface="+mn-ea"/>
                <a:cs typeface="+mn-cs"/>
              </a:rPr>
              <a:t>});</a:t>
            </a:r>
          </a:p>
          <a:p>
            <a:r>
              <a:rPr lang="en-US" sz="1200" b="1" i="0" kern="1200" dirty="0" smtClean="0">
                <a:solidFill>
                  <a:schemeClr val="tx1"/>
                </a:solidFill>
                <a:latin typeface="Arial"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63D122AA-AA5B-4543-AF35-908EC69A7057}"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base" latinLnBrk="0" hangingPunct="1">
              <a:lnSpc>
                <a:spcPct val="100000"/>
              </a:lnSpc>
              <a:spcBef>
                <a:spcPct val="30000"/>
              </a:spcBef>
              <a:spcAft>
                <a:spcPct val="0"/>
              </a:spcAft>
              <a:buClrTx/>
              <a:buSzTx/>
              <a:buFont typeface="+mj-lt"/>
              <a:buAutoNum type="arabicPeriod"/>
              <a:tabLst/>
              <a:defRPr/>
            </a:pPr>
            <a:r>
              <a:rPr lang="en-US" sz="1200" b="1" i="0" kern="1200" dirty="0" smtClean="0">
                <a:solidFill>
                  <a:schemeClr val="tx1"/>
                </a:solidFill>
                <a:latin typeface="Arial" charset="0"/>
                <a:ea typeface="+mn-ea"/>
                <a:cs typeface="+mn-cs"/>
              </a:rPr>
              <a:t>public virtual </a:t>
            </a:r>
            <a:r>
              <a:rPr lang="en-US" sz="1200" b="1" i="0" kern="1200" dirty="0" err="1" smtClean="0">
                <a:solidFill>
                  <a:schemeClr val="tx1"/>
                </a:solidFill>
                <a:latin typeface="Arial" charset="0"/>
                <a:ea typeface="+mn-ea"/>
                <a:cs typeface="+mn-cs"/>
              </a:rPr>
              <a:t>bool</a:t>
            </a:r>
            <a:r>
              <a:rPr lang="en-US" sz="1200" b="1" i="0" kern="1200" dirty="0" smtClean="0">
                <a:solidFill>
                  <a:schemeClr val="tx1"/>
                </a:solidFill>
                <a:latin typeface="Arial" charset="0"/>
                <a:ea typeface="+mn-ea"/>
                <a:cs typeface="+mn-cs"/>
              </a:rPr>
              <a:t> </a:t>
            </a:r>
            <a:r>
              <a:rPr lang="en-US" sz="1200" b="1" i="0" kern="1200" dirty="0" err="1" smtClean="0">
                <a:solidFill>
                  <a:schemeClr val="tx1"/>
                </a:solidFill>
                <a:latin typeface="Arial" charset="0"/>
                <a:ea typeface="+mn-ea"/>
                <a:cs typeface="+mn-cs"/>
              </a:rPr>
              <a:t>InvokeAction</a:t>
            </a:r>
            <a:r>
              <a:rPr lang="en-US" sz="1200" b="1" i="0" kern="1200" dirty="0" smtClean="0">
                <a:solidFill>
                  <a:schemeClr val="tx1"/>
                </a:solidFill>
                <a:latin typeface="Arial" charset="0"/>
                <a:ea typeface="+mn-ea"/>
                <a:cs typeface="+mn-cs"/>
              </a:rPr>
              <a:t>(</a:t>
            </a:r>
            <a:r>
              <a:rPr lang="en-US" sz="1200" b="1" i="0" kern="1200" dirty="0" err="1" smtClean="0">
                <a:solidFill>
                  <a:schemeClr val="tx1"/>
                </a:solidFill>
                <a:latin typeface="Arial" charset="0"/>
                <a:ea typeface="+mn-ea"/>
                <a:cs typeface="+mn-cs"/>
              </a:rPr>
              <a:t>ControllerContext</a:t>
            </a:r>
            <a:r>
              <a:rPr lang="en-US" sz="1200" b="1" i="0" kern="1200" dirty="0" smtClean="0">
                <a:solidFill>
                  <a:schemeClr val="tx1"/>
                </a:solidFill>
                <a:latin typeface="Arial" charset="0"/>
                <a:ea typeface="+mn-ea"/>
                <a:cs typeface="+mn-cs"/>
              </a:rPr>
              <a:t> </a:t>
            </a:r>
            <a:r>
              <a:rPr lang="en-US" sz="1200" b="1" i="0" kern="1200" dirty="0" err="1" smtClean="0">
                <a:solidFill>
                  <a:schemeClr val="tx1"/>
                </a:solidFill>
                <a:latin typeface="Arial" charset="0"/>
                <a:ea typeface="+mn-ea"/>
                <a:cs typeface="+mn-cs"/>
              </a:rPr>
              <a:t>controllerContext</a:t>
            </a:r>
            <a:r>
              <a:rPr lang="en-US" sz="1200" b="1" i="0" kern="1200" dirty="0" smtClean="0">
                <a:solidFill>
                  <a:schemeClr val="tx1"/>
                </a:solidFill>
                <a:latin typeface="Arial" charset="0"/>
                <a:ea typeface="+mn-ea"/>
                <a:cs typeface="+mn-cs"/>
              </a:rPr>
              <a:t>, string </a:t>
            </a:r>
            <a:r>
              <a:rPr lang="en-US" sz="1200" b="1" i="0" kern="1200" dirty="0" err="1" smtClean="0">
                <a:solidFill>
                  <a:schemeClr val="tx1"/>
                </a:solidFill>
                <a:latin typeface="Arial" charset="0"/>
                <a:ea typeface="+mn-ea"/>
                <a:cs typeface="+mn-cs"/>
              </a:rPr>
              <a:t>actionName</a:t>
            </a:r>
            <a:r>
              <a:rPr lang="en-US" sz="1200" b="1" i="0" kern="1200" dirty="0" smtClean="0">
                <a:solidFill>
                  <a:schemeClr val="tx1"/>
                </a:solidFill>
                <a:latin typeface="Arial"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63D122AA-AA5B-4543-AF35-908EC69A7057}"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8"/>
          <p:cNvSpPr>
            <a:spLocks noChangeArrowheads="1"/>
          </p:cNvSpPr>
          <p:nvPr/>
        </p:nvSpPr>
        <p:spPr bwMode="auto">
          <a:xfrm>
            <a:off x="0" y="0"/>
            <a:ext cx="228600" cy="6858000"/>
          </a:xfrm>
          <a:prstGeom prst="rect">
            <a:avLst/>
          </a:prstGeom>
          <a:solidFill>
            <a:srgbClr val="531A00"/>
          </a:solidFill>
          <a:ln w="9525" algn="ctr">
            <a:noFill/>
            <a:miter lim="800000"/>
            <a:headEnd/>
            <a:tailEnd/>
          </a:ln>
          <a:effectLst/>
        </p:spPr>
        <p:txBody>
          <a:bodyPr wrap="none" anchor="ctr"/>
          <a:lstStyle/>
          <a:p>
            <a:pPr>
              <a:defRPr/>
            </a:pPr>
            <a:endParaRPr lang="en-US"/>
          </a:p>
        </p:txBody>
      </p:sp>
      <p:pic>
        <p:nvPicPr>
          <p:cNvPr id="5" name="Picture 12" descr="Vinsys-Logo"/>
          <p:cNvPicPr>
            <a:picLocks noChangeAspect="1" noChangeArrowheads="1"/>
          </p:cNvPicPr>
          <p:nvPr/>
        </p:nvPicPr>
        <p:blipFill>
          <a:blip r:embed="rId2" cstate="print"/>
          <a:srcRect/>
          <a:stretch>
            <a:fillRect/>
          </a:stretch>
        </p:blipFill>
        <p:spPr bwMode="auto">
          <a:xfrm>
            <a:off x="622304" y="495301"/>
            <a:ext cx="1444625" cy="1443038"/>
          </a:xfrm>
          <a:prstGeom prst="rect">
            <a:avLst/>
          </a:prstGeom>
          <a:noFill/>
          <a:ln w="9525">
            <a:noFill/>
            <a:miter lim="800000"/>
            <a:headEnd/>
            <a:tailEnd/>
          </a:ln>
        </p:spPr>
      </p:pic>
      <p:sp>
        <p:nvSpPr>
          <p:cNvPr id="6146" name="Rectangle 2"/>
          <p:cNvSpPr>
            <a:spLocks noGrp="1" noChangeArrowheads="1"/>
          </p:cNvSpPr>
          <p:nvPr>
            <p:ph type="ctrTitle"/>
          </p:nvPr>
        </p:nvSpPr>
        <p:spPr>
          <a:xfrm>
            <a:off x="622300" y="2693994"/>
            <a:ext cx="7772400" cy="1470025"/>
          </a:xfrm>
        </p:spPr>
        <p:txBody>
          <a:bodyPr/>
          <a:lstStyle>
            <a:lvl1pPr>
              <a:defRPr sz="3600"/>
            </a:lvl1pPr>
          </a:lstStyle>
          <a:p>
            <a:r>
              <a:rPr lang="en-US" smtClean="0"/>
              <a:t>Click to edit Master title style</a:t>
            </a:r>
            <a:endParaRPr lang="en-US"/>
          </a:p>
        </p:txBody>
      </p:sp>
      <p:sp>
        <p:nvSpPr>
          <p:cNvPr id="6" name="Footer Placeholder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124205"/>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1371607"/>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1" y="76200"/>
            <a:ext cx="77724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1625" y="1371601"/>
            <a:ext cx="3944939" cy="46243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98968" y="1371601"/>
            <a:ext cx="3946525" cy="46243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269120" y="6526773"/>
            <a:ext cx="1693440" cy="269309"/>
          </a:xfrm>
        </p:spPr>
        <p:txBody>
          <a:bodyPr lIns="82945" tIns="41473" rIns="82945" bIns="41473"/>
          <a:lstStyle>
            <a:lvl1pPr>
              <a:defRPr/>
            </a:lvl1pPr>
          </a:lstStyle>
          <a:p>
            <a:fld id="{19BB61FD-C1F2-4A71-9B04-CA5F3C9E5EE0}" type="slidenum">
              <a:rPr lang="en-US" smtClean="0"/>
              <a:pPr/>
              <a:t>‹#›</a:t>
            </a:fld>
            <a:endParaRPr lang="en-US"/>
          </a:p>
        </p:txBody>
      </p:sp>
      <p:sp>
        <p:nvSpPr>
          <p:cNvPr id="7"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1" y="76200"/>
            <a:ext cx="77724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1625" y="1371601"/>
            <a:ext cx="3944939" cy="46243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398968" y="1371601"/>
            <a:ext cx="3946525" cy="223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398968" y="3759201"/>
            <a:ext cx="3946525" cy="2236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7269120" y="6526773"/>
            <a:ext cx="1693440" cy="269309"/>
          </a:xfrm>
        </p:spPr>
        <p:txBody>
          <a:bodyPr lIns="82945" tIns="41473" rIns="82945" bIns="41473"/>
          <a:lstStyle>
            <a:lvl1pPr>
              <a:defRPr/>
            </a:lvl1pPr>
          </a:lstStyle>
          <a:p>
            <a:fld id="{19BB61FD-C1F2-4A71-9B04-CA5F3C9E5EE0}" type="slidenum">
              <a:rPr lang="en-US" smtClean="0"/>
              <a:pPr/>
              <a:t>‹#›</a:t>
            </a:fld>
            <a:endParaRPr lang="en-US"/>
          </a:p>
        </p:txBody>
      </p:sp>
      <p:sp>
        <p:nvSpPr>
          <p:cNvPr id="8" name="Rectangle 5"/>
          <p:cNvSpPr>
            <a:spLocks noGrp="1" noChangeArrowheads="1"/>
          </p:cNvSpPr>
          <p:nvPr>
            <p:ph type="ftr" sz="quarter" idx="11"/>
          </p:nvPr>
        </p:nvSpPr>
        <p:spPr>
          <a:xfrm>
            <a:off x="457200" y="6553200"/>
            <a:ext cx="6172200" cy="228600"/>
          </a:xfrm>
          <a:prstGeom prst="rect">
            <a:avLst/>
          </a:prstGeom>
        </p:spPr>
        <p:txBody>
          <a:bodyPr/>
          <a:lstStyle>
            <a:lvl1pPr>
              <a:defRPr sz="1200">
                <a:latin typeface="+mn-lt"/>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5" y="1828800"/>
            <a:ext cx="3815863"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2341" y="1828800"/>
            <a:ext cx="3815863"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a:lvl1pPr>
          </a:lstStyle>
          <a:p>
            <a:pPr>
              <a:defRPr/>
            </a:pPr>
            <a:fld id="{2059130F-B647-4EAE-BF71-C228320356E1}" type="datetimeFigureOut">
              <a:rPr lang="en-US" smtClean="0"/>
              <a:pPr>
                <a:defRPr/>
              </a:pPr>
              <a:t>6/14/2017</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63EEA401-2F34-4B02-9A74-6178A85934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dirty="0"/>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3" name="Date Placeholder 27"/>
          <p:cNvSpPr>
            <a:spLocks noGrp="1"/>
          </p:cNvSpPr>
          <p:nvPr>
            <p:ph type="dt" sz="half" idx="10"/>
          </p:nvPr>
        </p:nvSpPr>
        <p:spPr bwMode="auto">
          <a:xfrm rot="5400000">
            <a:off x="7764463" y="1174750"/>
            <a:ext cx="2286000" cy="381000"/>
          </a:xfrm>
          <a:prstGeom prst="rect">
            <a:avLst/>
          </a:prstGeom>
        </p:spPr>
        <p:txBody>
          <a:bodyPr/>
          <a:lstStyle>
            <a:lvl1pPr>
              <a:defRPr/>
            </a:lvl1pPr>
          </a:lstStyle>
          <a:p>
            <a:pPr>
              <a:defRPr/>
            </a:pPr>
            <a:fld id="{633CC1B9-7AA7-4849-B83C-718BFB8F0241}" type="datetimeFigureOut">
              <a:rPr lang="en-US"/>
              <a:pPr>
                <a:defRPr/>
              </a:pPr>
              <a:t>6/14/2017</a:t>
            </a:fld>
            <a:endParaRPr lang="en-US"/>
          </a:p>
        </p:txBody>
      </p:sp>
      <p:sp>
        <p:nvSpPr>
          <p:cNvPr id="24" name="Footer Placeholder 16"/>
          <p:cNvSpPr>
            <a:spLocks noGrp="1"/>
          </p:cNvSpPr>
          <p:nvPr>
            <p:ph type="ftr" sz="quarter" idx="11"/>
          </p:nvPr>
        </p:nvSpPr>
        <p:spPr bwMode="auto">
          <a:xfrm rot="5400000">
            <a:off x="7077076" y="4181476"/>
            <a:ext cx="3657600" cy="384175"/>
          </a:xfrm>
        </p:spPr>
        <p:txBody>
          <a:bodyPr/>
          <a:lstStyle>
            <a:lvl1pPr>
              <a:defRPr/>
            </a:lvl1pPr>
          </a:lstStyle>
          <a:p>
            <a:pPr>
              <a:defRPr/>
            </a:pPr>
            <a:endParaRPr lang="en-US"/>
          </a:p>
        </p:txBody>
      </p:sp>
      <p:sp>
        <p:nvSpPr>
          <p:cNvPr id="25" name="Slide Number Placeholder 28"/>
          <p:cNvSpPr>
            <a:spLocks noGrp="1"/>
          </p:cNvSpPr>
          <p:nvPr>
            <p:ph type="sldNum" sz="quarter" idx="12"/>
          </p:nvPr>
        </p:nvSpPr>
        <p:spPr bwMode="auto">
          <a:xfrm>
            <a:off x="1325563" y="4929189"/>
            <a:ext cx="609600" cy="517525"/>
          </a:xfrm>
        </p:spPr>
        <p:txBody>
          <a:bodyPr/>
          <a:lstStyle>
            <a:lvl1pPr>
              <a:defRPr/>
            </a:lvl1pPr>
          </a:lstStyle>
          <a:p>
            <a:fld id="{9AC27A7A-227D-43A2-AED4-123FC90F9F0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127000"/>
            <a:ext cx="75438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3075" name="Rectangle 3"/>
          <p:cNvSpPr>
            <a:spLocks noGrp="1" noChangeArrowheads="1"/>
          </p:cNvSpPr>
          <p:nvPr>
            <p:ph type="body" idx="1"/>
          </p:nvPr>
        </p:nvSpPr>
        <p:spPr bwMode="auto">
          <a:xfrm>
            <a:off x="457200" y="1295400"/>
            <a:ext cx="8229600" cy="51816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031" name="Rectangle 7"/>
          <p:cNvSpPr>
            <a:spLocks noChangeArrowheads="1"/>
          </p:cNvSpPr>
          <p:nvPr/>
        </p:nvSpPr>
        <p:spPr bwMode="auto">
          <a:xfrm>
            <a:off x="0" y="0"/>
            <a:ext cx="228600" cy="6858000"/>
          </a:xfrm>
          <a:prstGeom prst="rect">
            <a:avLst/>
          </a:prstGeom>
          <a:solidFill>
            <a:srgbClr val="531A00"/>
          </a:solidFill>
          <a:ln w="9525" algn="ctr">
            <a:noFill/>
            <a:miter lim="800000"/>
            <a:headEnd/>
            <a:tailEnd/>
          </a:ln>
          <a:effectLst/>
        </p:spPr>
        <p:txBody>
          <a:bodyPr wrap="none" anchor="ctr"/>
          <a:lstStyle/>
          <a:p>
            <a:pPr>
              <a:defRPr/>
            </a:pPr>
            <a:endParaRPr lang="en-US"/>
          </a:p>
        </p:txBody>
      </p:sp>
      <p:sp>
        <p:nvSpPr>
          <p:cNvPr id="1033" name="Line 9"/>
          <p:cNvSpPr>
            <a:spLocks noChangeShapeType="1"/>
          </p:cNvSpPr>
          <p:nvPr/>
        </p:nvSpPr>
        <p:spPr bwMode="auto">
          <a:xfrm>
            <a:off x="228600" y="1152525"/>
            <a:ext cx="8915400" cy="0"/>
          </a:xfrm>
          <a:prstGeom prst="line">
            <a:avLst/>
          </a:prstGeom>
          <a:noFill/>
          <a:ln w="28575">
            <a:solidFill>
              <a:srgbClr val="531A00"/>
            </a:solidFill>
            <a:round/>
            <a:headEnd/>
            <a:tailEnd/>
          </a:ln>
          <a:effectLst/>
        </p:spPr>
        <p:txBody>
          <a:bodyPr/>
          <a:lstStyle/>
          <a:p>
            <a:pPr>
              <a:defRPr/>
            </a:pPr>
            <a:endParaRPr lang="en-US"/>
          </a:p>
        </p:txBody>
      </p:sp>
      <p:pic>
        <p:nvPicPr>
          <p:cNvPr id="3078" name="Picture 11" descr="Vinsys-Logo"/>
          <p:cNvPicPr>
            <a:picLocks noChangeAspect="1" noChangeArrowheads="1"/>
          </p:cNvPicPr>
          <p:nvPr/>
        </p:nvPicPr>
        <p:blipFill>
          <a:blip r:embed="rId11" cstate="print"/>
          <a:srcRect/>
          <a:stretch>
            <a:fillRect/>
          </a:stretch>
        </p:blipFill>
        <p:spPr bwMode="auto">
          <a:xfrm>
            <a:off x="8107368" y="153988"/>
            <a:ext cx="858837" cy="857250"/>
          </a:xfrm>
          <a:prstGeom prst="rect">
            <a:avLst/>
          </a:prstGeom>
          <a:noFill/>
          <a:ln w="9525">
            <a:noFill/>
            <a:miter lim="800000"/>
            <a:headEnd/>
            <a:tailEnd/>
          </a:ln>
        </p:spPr>
      </p:pic>
      <p:sp>
        <p:nvSpPr>
          <p:cNvPr id="8"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pPr>
              <a:defRPr/>
            </a:pPr>
            <a:endParaRPr lang="en-US"/>
          </a:p>
        </p:txBody>
      </p:sp>
      <p:sp>
        <p:nvSpPr>
          <p:cNvPr id="9" name="Rectangle 6"/>
          <p:cNvSpPr>
            <a:spLocks noGrp="1" noChangeArrowheads="1"/>
          </p:cNvSpPr>
          <p:nvPr>
            <p:ph type="sldNum" sz="quarter" idx="4"/>
          </p:nvPr>
        </p:nvSpPr>
        <p:spPr>
          <a:xfrm>
            <a:off x="7010400" y="6477000"/>
            <a:ext cx="1905000" cy="304800"/>
          </a:xfrm>
          <a:prstGeom prst="rect">
            <a:avLst/>
          </a:prstGeom>
        </p:spPr>
        <p:txBody>
          <a:bodyPr/>
          <a:lstStyle>
            <a:lvl1pPr algn="r">
              <a:defRPr sz="1400">
                <a:latin typeface="+mn-lt"/>
              </a:defRPr>
            </a:lvl1pPr>
          </a:lstStyle>
          <a:p>
            <a:fld id="{19BB61FD-C1F2-4A71-9B04-CA5F3C9E5E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Lst>
  <p:txStyles>
    <p:titleStyle>
      <a:lvl1pPr algn="l" rtl="0" eaLnBrk="1" fontAlgn="base" hangingPunct="1">
        <a:spcBef>
          <a:spcPct val="0"/>
        </a:spcBef>
        <a:spcAft>
          <a:spcPct val="0"/>
        </a:spcAft>
        <a:defRPr sz="3400" b="1">
          <a:solidFill>
            <a:srgbClr val="0000CC"/>
          </a:solidFill>
          <a:latin typeface="+mj-lt"/>
          <a:ea typeface="+mj-ea"/>
          <a:cs typeface="+mj-cs"/>
        </a:defRPr>
      </a:lvl1pPr>
      <a:lvl2pPr algn="l" rtl="0" eaLnBrk="1" fontAlgn="base" hangingPunct="1">
        <a:spcBef>
          <a:spcPct val="0"/>
        </a:spcBef>
        <a:spcAft>
          <a:spcPct val="0"/>
        </a:spcAft>
        <a:defRPr sz="3400" b="1">
          <a:solidFill>
            <a:schemeClr val="tx2"/>
          </a:solidFill>
          <a:latin typeface="Calibri" pitchFamily="34" charset="0"/>
        </a:defRPr>
      </a:lvl2pPr>
      <a:lvl3pPr algn="l" rtl="0" eaLnBrk="1" fontAlgn="base" hangingPunct="1">
        <a:spcBef>
          <a:spcPct val="0"/>
        </a:spcBef>
        <a:spcAft>
          <a:spcPct val="0"/>
        </a:spcAft>
        <a:defRPr sz="3400" b="1">
          <a:solidFill>
            <a:schemeClr val="tx2"/>
          </a:solidFill>
          <a:latin typeface="Calibri" pitchFamily="34" charset="0"/>
        </a:defRPr>
      </a:lvl3pPr>
      <a:lvl4pPr algn="l" rtl="0" eaLnBrk="1" fontAlgn="base" hangingPunct="1">
        <a:spcBef>
          <a:spcPct val="0"/>
        </a:spcBef>
        <a:spcAft>
          <a:spcPct val="0"/>
        </a:spcAft>
        <a:defRPr sz="3400" b="1">
          <a:solidFill>
            <a:schemeClr val="tx2"/>
          </a:solidFill>
          <a:latin typeface="Calibri" pitchFamily="34" charset="0"/>
        </a:defRPr>
      </a:lvl4pPr>
      <a:lvl5pPr algn="l" rtl="0" eaLnBrk="1" fontAlgn="base" hangingPunct="1">
        <a:spcBef>
          <a:spcPct val="0"/>
        </a:spcBef>
        <a:spcAft>
          <a:spcPct val="0"/>
        </a:spcAft>
        <a:defRPr sz="3400" b="1">
          <a:solidFill>
            <a:schemeClr val="tx2"/>
          </a:solidFill>
          <a:latin typeface="Calibri" pitchFamily="34" charset="0"/>
        </a:defRPr>
      </a:lvl5pPr>
      <a:lvl6pPr marL="457200" algn="l" rtl="0" eaLnBrk="1" fontAlgn="base" hangingPunct="1">
        <a:spcBef>
          <a:spcPct val="0"/>
        </a:spcBef>
        <a:spcAft>
          <a:spcPct val="0"/>
        </a:spcAft>
        <a:defRPr sz="3400" b="1">
          <a:solidFill>
            <a:schemeClr val="tx2"/>
          </a:solidFill>
          <a:latin typeface="Calibri" pitchFamily="34" charset="0"/>
        </a:defRPr>
      </a:lvl6pPr>
      <a:lvl7pPr marL="914400" algn="l" rtl="0" eaLnBrk="1" fontAlgn="base" hangingPunct="1">
        <a:spcBef>
          <a:spcPct val="0"/>
        </a:spcBef>
        <a:spcAft>
          <a:spcPct val="0"/>
        </a:spcAft>
        <a:defRPr sz="3400" b="1">
          <a:solidFill>
            <a:schemeClr val="tx2"/>
          </a:solidFill>
          <a:latin typeface="Calibri" pitchFamily="34" charset="0"/>
        </a:defRPr>
      </a:lvl7pPr>
      <a:lvl8pPr marL="1371600" algn="l" rtl="0" eaLnBrk="1" fontAlgn="base" hangingPunct="1">
        <a:spcBef>
          <a:spcPct val="0"/>
        </a:spcBef>
        <a:spcAft>
          <a:spcPct val="0"/>
        </a:spcAft>
        <a:defRPr sz="3400" b="1">
          <a:solidFill>
            <a:schemeClr val="tx2"/>
          </a:solidFill>
          <a:latin typeface="Calibri" pitchFamily="34" charset="0"/>
        </a:defRPr>
      </a:lvl8pPr>
      <a:lvl9pPr marL="1828800" algn="l" rtl="0" eaLnBrk="1" fontAlgn="base" hangingPunct="1">
        <a:spcBef>
          <a:spcPct val="0"/>
        </a:spcBef>
        <a:spcAft>
          <a:spcPct val="0"/>
        </a:spcAft>
        <a:defRPr sz="3400" b="1">
          <a:solidFill>
            <a:schemeClr val="tx2"/>
          </a:solidFill>
          <a:latin typeface="Calibri" pitchFamily="34" charset="0"/>
        </a:defRPr>
      </a:lvl9pPr>
    </p:titleStyle>
    <p:bodyStyle>
      <a:lvl1pPr marL="514350" indent="-514350" algn="l" rtl="0" eaLnBrk="1" fontAlgn="base" hangingPunct="1">
        <a:spcBef>
          <a:spcPct val="20000"/>
        </a:spcBef>
        <a:spcAft>
          <a:spcPct val="0"/>
        </a:spcAft>
        <a:buClr>
          <a:srgbClr val="800000"/>
        </a:buClr>
        <a:buSzPct val="90000"/>
        <a:buFont typeface="Arial" pitchFamily="34" charset="0"/>
        <a:buChar char="•"/>
        <a:defRPr sz="2600">
          <a:solidFill>
            <a:schemeClr val="tx1"/>
          </a:solidFill>
          <a:latin typeface="+mn-lt"/>
          <a:ea typeface="+mn-ea"/>
          <a:cs typeface="+mn-cs"/>
        </a:defRPr>
      </a:lvl1pPr>
      <a:lvl2pPr marL="914400" indent="-457200" algn="l" rtl="0" eaLnBrk="1" fontAlgn="base" hangingPunct="1">
        <a:spcBef>
          <a:spcPct val="20000"/>
        </a:spcBef>
        <a:spcAft>
          <a:spcPct val="0"/>
        </a:spcAft>
        <a:buClr>
          <a:srgbClr val="EE4E14"/>
        </a:buClr>
        <a:buSzPct val="90000"/>
        <a:buFont typeface="Arial" pitchFamily="34" charset="0"/>
        <a:buChar char="•"/>
        <a:defRPr sz="2400">
          <a:solidFill>
            <a:schemeClr val="tx1"/>
          </a:solidFill>
          <a:latin typeface="+mn-lt"/>
        </a:defRPr>
      </a:lvl2pPr>
      <a:lvl3pPr marL="1371600" indent="-457200" algn="l" rtl="0" eaLnBrk="1" fontAlgn="base" hangingPunct="1">
        <a:spcBef>
          <a:spcPct val="20000"/>
        </a:spcBef>
        <a:spcAft>
          <a:spcPct val="0"/>
        </a:spcAft>
        <a:buClr>
          <a:srgbClr val="EC8314"/>
        </a:buClr>
        <a:buSzPct val="90000"/>
        <a:buFont typeface="Arial" pitchFamily="34" charset="0"/>
        <a:buChar char="•"/>
        <a:defRPr sz="22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371600" y="2514600"/>
            <a:ext cx="6934200" cy="1241425"/>
          </a:xfrm>
        </p:spPr>
        <p:txBody>
          <a:bodyPr/>
          <a:lstStyle/>
          <a:p>
            <a:r>
              <a:rPr lang="en-US" dirty="0" smtClean="0"/>
              <a:t>Detailed ASP.NET MVC PIPELINE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fontAlgn="t">
              <a:buAutoNum type="arabicPeriod" startAt="3"/>
            </a:pPr>
            <a:r>
              <a:rPr lang="en-US" dirty="0" smtClean="0"/>
              <a:t>Authentication Filter was introduced with ASP.NET MVC5 that run prior to authorization filter.</a:t>
            </a:r>
          </a:p>
          <a:p>
            <a:pPr fontAlgn="t">
              <a:buNone/>
            </a:pPr>
            <a:r>
              <a:rPr lang="en-US" dirty="0" smtClean="0"/>
              <a:t>       It is used to authenticate a user. </a:t>
            </a:r>
          </a:p>
          <a:p>
            <a:pPr fontAlgn="t">
              <a:buNone/>
            </a:pPr>
            <a:r>
              <a:rPr lang="en-US" dirty="0" smtClean="0"/>
              <a:t>       Authentication filter – It processes user credentials in the request and provide a corresponding principal. Prior to ASP.NET MVC5. Prior to MVC 5, authorization filter was used for authentication and authorization to a user.</a:t>
            </a:r>
          </a:p>
          <a:p>
            <a:pPr fontAlgn="t">
              <a:buNone/>
            </a:pPr>
            <a:r>
              <a:rPr lang="en-US" dirty="0" smtClean="0"/>
              <a:t>4.   By default, Authenticate attribute is used to perform Authentication. You can easily create your own custom authentication filter by implementing </a:t>
            </a:r>
            <a:r>
              <a:rPr lang="en-US" dirty="0" err="1" smtClean="0"/>
              <a:t>IAuthenticationFilter</a:t>
            </a:r>
            <a:r>
              <a:rPr lang="en-US" dirty="0" smtClean="0"/>
              <a: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AutoNum type="arabicPeriod" startAt="5"/>
            </a:pPr>
            <a:r>
              <a:rPr lang="en-US" dirty="0" smtClean="0">
                <a:solidFill>
                  <a:srgbClr val="161616"/>
                </a:solidFill>
                <a:latin typeface="Segoe UI"/>
              </a:rPr>
              <a:t>Action filters are executed before</a:t>
            </a:r>
          </a:p>
          <a:p>
            <a:pPr>
              <a:buNone/>
            </a:pPr>
            <a:r>
              <a:rPr lang="en-US" dirty="0" smtClean="0">
                <a:solidFill>
                  <a:srgbClr val="161616"/>
                </a:solidFill>
                <a:latin typeface="Segoe UI"/>
              </a:rPr>
              <a:t>     (</a:t>
            </a:r>
            <a:r>
              <a:rPr lang="en-US" dirty="0" err="1" smtClean="0">
                <a:solidFill>
                  <a:srgbClr val="161616"/>
                </a:solidFill>
                <a:latin typeface="Segoe UI"/>
              </a:rPr>
              <a:t>OnActionExecuting</a:t>
            </a:r>
            <a:r>
              <a:rPr lang="en-US" dirty="0" smtClean="0">
                <a:solidFill>
                  <a:srgbClr val="161616"/>
                </a:solidFill>
                <a:latin typeface="Segoe UI"/>
              </a:rPr>
              <a:t>) and after(</a:t>
            </a:r>
            <a:r>
              <a:rPr lang="en-US" dirty="0" err="1" smtClean="0">
                <a:solidFill>
                  <a:srgbClr val="161616"/>
                </a:solidFill>
                <a:latin typeface="Segoe UI"/>
              </a:rPr>
              <a:t>OnActionExecuted</a:t>
            </a:r>
            <a:r>
              <a:rPr lang="en-US" dirty="0" smtClean="0">
                <a:solidFill>
                  <a:srgbClr val="161616"/>
                </a:solidFill>
                <a:latin typeface="Segoe UI"/>
              </a:rPr>
              <a:t>) an action is executed. </a:t>
            </a:r>
          </a:p>
          <a:p>
            <a:pPr>
              <a:buNone/>
            </a:pPr>
            <a:r>
              <a:rPr lang="en-US" dirty="0" smtClean="0">
                <a:solidFill>
                  <a:srgbClr val="161616"/>
                </a:solidFill>
                <a:latin typeface="Segoe UI"/>
              </a:rPr>
              <a:t>      </a:t>
            </a:r>
            <a:r>
              <a:rPr lang="en-US" dirty="0" err="1" smtClean="0">
                <a:solidFill>
                  <a:srgbClr val="161616"/>
                </a:solidFill>
                <a:latin typeface="Segoe UI"/>
              </a:rPr>
              <a:t>IActionFilter</a:t>
            </a:r>
            <a:r>
              <a:rPr lang="en-US" dirty="0" smtClean="0">
                <a:solidFill>
                  <a:srgbClr val="161616"/>
                </a:solidFill>
                <a:latin typeface="Segoe UI"/>
              </a:rPr>
              <a:t> interface provides you two methods </a:t>
            </a:r>
            <a:r>
              <a:rPr lang="en-US" dirty="0" err="1" smtClean="0">
                <a:solidFill>
                  <a:srgbClr val="161616"/>
                </a:solidFill>
                <a:latin typeface="Segoe UI"/>
              </a:rPr>
              <a:t>OnActionExecuting</a:t>
            </a:r>
            <a:r>
              <a:rPr lang="en-US" dirty="0" smtClean="0">
                <a:solidFill>
                  <a:srgbClr val="161616"/>
                </a:solidFill>
                <a:latin typeface="Segoe UI"/>
              </a:rPr>
              <a:t> and </a:t>
            </a:r>
            <a:r>
              <a:rPr lang="en-US" dirty="0" err="1" smtClean="0">
                <a:solidFill>
                  <a:srgbClr val="161616"/>
                </a:solidFill>
                <a:latin typeface="Segoe UI"/>
              </a:rPr>
              <a:t>OnActionExecuted</a:t>
            </a:r>
            <a:r>
              <a:rPr lang="en-US" dirty="0" smtClean="0">
                <a:solidFill>
                  <a:srgbClr val="161616"/>
                </a:solidFill>
                <a:latin typeface="Segoe UI"/>
              </a:rPr>
              <a:t> methods which will be executed before and after an action gets executed respectively. </a:t>
            </a:r>
          </a:p>
          <a:p>
            <a:pPr>
              <a:buNone/>
            </a:pPr>
            <a:r>
              <a:rPr lang="en-US" dirty="0" smtClean="0">
                <a:solidFill>
                  <a:srgbClr val="161616"/>
                </a:solidFill>
                <a:latin typeface="Segoe UI"/>
              </a:rPr>
              <a:t>     You can also make your own custom </a:t>
            </a:r>
            <a:r>
              <a:rPr lang="en-US" dirty="0" err="1" smtClean="0">
                <a:solidFill>
                  <a:srgbClr val="161616"/>
                </a:solidFill>
                <a:latin typeface="Segoe UI"/>
              </a:rPr>
              <a:t>ActionFilters</a:t>
            </a:r>
            <a:r>
              <a:rPr lang="en-US" dirty="0" smtClean="0">
                <a:solidFill>
                  <a:srgbClr val="161616"/>
                </a:solidFill>
                <a:latin typeface="Segoe UI"/>
              </a:rPr>
              <a:t> filter by implementing </a:t>
            </a:r>
            <a:r>
              <a:rPr lang="en-US" dirty="0" err="1" smtClean="0">
                <a:solidFill>
                  <a:srgbClr val="161616"/>
                </a:solidFill>
                <a:latin typeface="Segoe UI"/>
              </a:rPr>
              <a:t>IActionFilter</a:t>
            </a:r>
            <a:r>
              <a:rPr lang="en-US" dirty="0" smtClean="0">
                <a:solidFill>
                  <a:srgbClr val="161616"/>
                </a:solidFill>
                <a:latin typeface="Segoe UI"/>
              </a:rPr>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6.   When action is executed, it process the user inputs with the help of model (Business Model or Data Model) and prepare Action Result.</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Result Execution</a:t>
            </a:r>
            <a:br>
              <a:rPr lang="en-US" dirty="0" smtClean="0"/>
            </a:br>
            <a:endParaRPr lang="en-US" dirty="0"/>
          </a:p>
        </p:txBody>
      </p:sp>
      <p:sp>
        <p:nvSpPr>
          <p:cNvPr id="3" name="Content Placeholder 2"/>
          <p:cNvSpPr>
            <a:spLocks noGrp="1"/>
          </p:cNvSpPr>
          <p:nvPr>
            <p:ph idx="1"/>
          </p:nvPr>
        </p:nvSpPr>
        <p:spPr/>
        <p:txBody>
          <a:bodyPr/>
          <a:lstStyle/>
          <a:p>
            <a:pPr>
              <a:buFont typeface="+mj-lt"/>
              <a:buAutoNum type="arabicPeriod"/>
            </a:pPr>
            <a:r>
              <a:rPr lang="en-US" dirty="0" smtClean="0"/>
              <a:t>Result filters are executed before(</a:t>
            </a:r>
            <a:r>
              <a:rPr lang="en-US" dirty="0" err="1" smtClean="0"/>
              <a:t>OnResultnExecuting</a:t>
            </a:r>
            <a:r>
              <a:rPr lang="en-US" dirty="0" smtClean="0"/>
              <a:t>) and after(</a:t>
            </a:r>
            <a:r>
              <a:rPr lang="en-US" dirty="0" err="1" smtClean="0"/>
              <a:t>OnResultExecuted</a:t>
            </a:r>
            <a:r>
              <a:rPr lang="en-US" dirty="0" smtClean="0"/>
              <a:t>) the </a:t>
            </a:r>
            <a:r>
              <a:rPr lang="en-US" dirty="0" err="1" smtClean="0"/>
              <a:t>ActionResult</a:t>
            </a:r>
            <a:r>
              <a:rPr lang="en-US" dirty="0" smtClean="0"/>
              <a:t> is executed. </a:t>
            </a:r>
            <a:r>
              <a:rPr lang="en-US" dirty="0" err="1" smtClean="0"/>
              <a:t>IResultFilter</a:t>
            </a:r>
            <a:r>
              <a:rPr lang="en-US" dirty="0" smtClean="0"/>
              <a:t> interface provides you two methods </a:t>
            </a:r>
            <a:r>
              <a:rPr lang="en-US" dirty="0" err="1" smtClean="0"/>
              <a:t>OnResultExecuting</a:t>
            </a:r>
            <a:r>
              <a:rPr lang="en-US" dirty="0" smtClean="0"/>
              <a:t> and </a:t>
            </a:r>
            <a:r>
              <a:rPr lang="en-US" dirty="0" err="1" smtClean="0"/>
              <a:t>OnResultExecuted</a:t>
            </a:r>
            <a:r>
              <a:rPr lang="en-US" dirty="0" smtClean="0"/>
              <a:t> methods which will be executed before and after an </a:t>
            </a:r>
            <a:r>
              <a:rPr lang="en-US" dirty="0" err="1" smtClean="0"/>
              <a:t>ActionResult</a:t>
            </a:r>
            <a:r>
              <a:rPr lang="en-US" dirty="0" smtClean="0"/>
              <a:t> gets executed respectively. You can also make your own custom </a:t>
            </a:r>
            <a:r>
              <a:rPr lang="en-US" dirty="0" err="1" smtClean="0"/>
              <a:t>ResultFilters</a:t>
            </a:r>
            <a:r>
              <a:rPr lang="en-US" dirty="0" smtClean="0"/>
              <a:t> filter by implementing </a:t>
            </a:r>
            <a:r>
              <a:rPr lang="en-US" dirty="0" err="1" smtClean="0"/>
              <a:t>IResultFilter</a:t>
            </a:r>
            <a:r>
              <a:rPr lang="en-US" dirty="0" smtClean="0"/>
              <a: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t">
              <a:buNone/>
            </a:pPr>
            <a:r>
              <a:rPr lang="en-US" dirty="0" smtClean="0"/>
              <a:t>2.     Action Result is prepared by performing operations on user inputs with the help of BAL or DAL. The Action Result type can be </a:t>
            </a:r>
            <a:r>
              <a:rPr lang="en-US" dirty="0" err="1" smtClean="0"/>
              <a:t>ViewResult</a:t>
            </a:r>
            <a:r>
              <a:rPr lang="en-US" dirty="0" smtClean="0"/>
              <a:t>, </a:t>
            </a:r>
            <a:r>
              <a:rPr lang="en-US" dirty="0" err="1" smtClean="0"/>
              <a:t>PartialViewResult</a:t>
            </a:r>
            <a:r>
              <a:rPr lang="en-US" dirty="0" smtClean="0"/>
              <a:t>, </a:t>
            </a:r>
            <a:r>
              <a:rPr lang="en-US" dirty="0" err="1" smtClean="0"/>
              <a:t>RedirectToRouteResult</a:t>
            </a:r>
            <a:r>
              <a:rPr lang="en-US" dirty="0" smtClean="0"/>
              <a:t>, </a:t>
            </a:r>
            <a:r>
              <a:rPr lang="en-US" dirty="0" err="1" smtClean="0"/>
              <a:t>RedirectResult</a:t>
            </a:r>
            <a:r>
              <a:rPr lang="en-US" dirty="0" smtClean="0"/>
              <a:t>, </a:t>
            </a:r>
            <a:r>
              <a:rPr lang="en-US" dirty="0" err="1" smtClean="0"/>
              <a:t>ContentResult</a:t>
            </a:r>
            <a:r>
              <a:rPr lang="en-US" dirty="0" smtClean="0"/>
              <a:t>, </a:t>
            </a:r>
            <a:r>
              <a:rPr lang="en-US" dirty="0" err="1" smtClean="0"/>
              <a:t>JsonResult</a:t>
            </a:r>
            <a:r>
              <a:rPr lang="en-US" dirty="0" smtClean="0"/>
              <a:t>, </a:t>
            </a:r>
            <a:r>
              <a:rPr lang="en-US" dirty="0" err="1" smtClean="0"/>
              <a:t>FileResult</a:t>
            </a:r>
            <a:r>
              <a:rPr lang="en-US" dirty="0" smtClean="0"/>
              <a:t> and </a:t>
            </a:r>
            <a:r>
              <a:rPr lang="en-US" dirty="0" err="1" smtClean="0"/>
              <a:t>EmptyResult</a:t>
            </a:r>
            <a:r>
              <a:rPr lang="en-US" dirty="0" smtClean="0"/>
              <a:t>.</a:t>
            </a:r>
          </a:p>
          <a:p>
            <a:pPr fontAlgn="t">
              <a:buNone/>
            </a:pPr>
            <a:r>
              <a:rPr lang="en-US" dirty="0" smtClean="0"/>
              <a:t>      Various Result type provided by the ASP.NET MVC can be categorized into two category-</a:t>
            </a:r>
          </a:p>
          <a:p>
            <a:pPr fontAlgn="t">
              <a:buNone/>
            </a:pPr>
            <a:r>
              <a:rPr lang="en-US" dirty="0" smtClean="0"/>
              <a:t>      a) </a:t>
            </a:r>
            <a:r>
              <a:rPr lang="en-US" dirty="0" err="1" smtClean="0"/>
              <a:t>ViewResult</a:t>
            </a:r>
            <a:r>
              <a:rPr lang="en-US" dirty="0" smtClean="0"/>
              <a:t> type- Result type which renders and returns an HTML page to the browser</a:t>
            </a:r>
          </a:p>
          <a:p>
            <a:pPr fontAlgn="t">
              <a:buNone/>
            </a:pPr>
            <a:r>
              <a:rPr lang="en-US" dirty="0" smtClean="0"/>
              <a:t>      b) </a:t>
            </a:r>
            <a:r>
              <a:rPr lang="en-US" dirty="0" err="1" smtClean="0"/>
              <a:t>NonViewResult</a:t>
            </a:r>
            <a:r>
              <a:rPr lang="en-US" dirty="0" smtClean="0"/>
              <a:t> type- Result type which returns only data either in text format, binary format or a JSON format.</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
            </a:r>
            <a:br>
              <a:rPr lang="en-US" b="0" dirty="0" smtClean="0"/>
            </a:br>
            <a:r>
              <a:rPr lang="en-US" b="0" dirty="0" smtClean="0"/>
              <a:t>View Initialization and Rendering</a:t>
            </a:r>
            <a:br>
              <a:rPr lang="en-US" b="0" dirty="0" smtClean="0"/>
            </a:br>
            <a:endParaRPr lang="en-US" dirty="0"/>
          </a:p>
        </p:txBody>
      </p:sp>
      <p:sp>
        <p:nvSpPr>
          <p:cNvPr id="3" name="Content Placeholder 2"/>
          <p:cNvSpPr>
            <a:spLocks noGrp="1"/>
          </p:cNvSpPr>
          <p:nvPr>
            <p:ph idx="1"/>
          </p:nvPr>
        </p:nvSpPr>
        <p:spPr/>
        <p:txBody>
          <a:bodyPr/>
          <a:lstStyle/>
          <a:p>
            <a:pPr fontAlgn="t">
              <a:buAutoNum type="arabicPeriod"/>
            </a:pPr>
            <a:r>
              <a:rPr lang="en-US" dirty="0" err="1" smtClean="0"/>
              <a:t>ViewResult</a:t>
            </a:r>
            <a:r>
              <a:rPr lang="en-US" dirty="0" smtClean="0"/>
              <a:t> type i.e. view and partial view are represented by </a:t>
            </a:r>
            <a:r>
              <a:rPr lang="en-US" dirty="0" err="1" smtClean="0"/>
              <a:t>IView</a:t>
            </a:r>
            <a:r>
              <a:rPr lang="en-US" dirty="0" smtClean="0"/>
              <a:t>(</a:t>
            </a:r>
            <a:r>
              <a:rPr lang="en-US" dirty="0" err="1" smtClean="0"/>
              <a:t>System.Web.Mvc.IView</a:t>
            </a:r>
            <a:r>
              <a:rPr lang="en-US" dirty="0" smtClean="0"/>
              <a:t>) interface and rendered by the appropriate View Engine.</a:t>
            </a:r>
          </a:p>
          <a:p>
            <a:pPr lvl="1">
              <a:buNone/>
            </a:pPr>
            <a:r>
              <a:rPr lang="en-US" dirty="0" smtClean="0">
                <a:solidFill>
                  <a:srgbClr val="3366FF"/>
                </a:solidFill>
              </a:rPr>
              <a:t>public interface </a:t>
            </a:r>
            <a:r>
              <a:rPr lang="en-US" dirty="0" err="1" smtClean="0">
                <a:solidFill>
                  <a:srgbClr val="3366FF"/>
                </a:solidFill>
              </a:rPr>
              <a:t>IView</a:t>
            </a:r>
            <a:endParaRPr lang="en-US" dirty="0" smtClean="0">
              <a:solidFill>
                <a:srgbClr val="3366FF"/>
              </a:solidFill>
            </a:endParaRPr>
          </a:p>
          <a:p>
            <a:pPr lvl="1">
              <a:buNone/>
            </a:pPr>
            <a:r>
              <a:rPr lang="en-US" dirty="0" smtClean="0">
                <a:solidFill>
                  <a:srgbClr val="3366FF"/>
                </a:solidFill>
              </a:rPr>
              <a:t>{</a:t>
            </a:r>
          </a:p>
          <a:p>
            <a:pPr lvl="1">
              <a:buNone/>
            </a:pPr>
            <a:r>
              <a:rPr lang="en-US" dirty="0" smtClean="0">
                <a:solidFill>
                  <a:srgbClr val="3366FF"/>
                </a:solidFill>
              </a:rPr>
              <a:t>void Render(</a:t>
            </a:r>
            <a:r>
              <a:rPr lang="en-US" dirty="0" err="1" smtClean="0">
                <a:solidFill>
                  <a:srgbClr val="3366FF"/>
                </a:solidFill>
              </a:rPr>
              <a:t>ViewContext</a:t>
            </a:r>
            <a:r>
              <a:rPr lang="en-US" dirty="0" smtClean="0">
                <a:solidFill>
                  <a:srgbClr val="3366FF"/>
                </a:solidFill>
              </a:rPr>
              <a:t> </a:t>
            </a:r>
            <a:r>
              <a:rPr lang="en-US" dirty="0" err="1" smtClean="0">
                <a:solidFill>
                  <a:srgbClr val="3366FF"/>
                </a:solidFill>
              </a:rPr>
              <a:t>viewContext</a:t>
            </a:r>
            <a:r>
              <a:rPr lang="en-US" dirty="0" smtClean="0">
                <a:solidFill>
                  <a:srgbClr val="3366FF"/>
                </a:solidFill>
              </a:rPr>
              <a:t>, </a:t>
            </a:r>
            <a:r>
              <a:rPr lang="en-US" dirty="0" err="1" smtClean="0">
                <a:solidFill>
                  <a:srgbClr val="3366FF"/>
                </a:solidFill>
              </a:rPr>
              <a:t>TextWriter</a:t>
            </a:r>
            <a:r>
              <a:rPr lang="en-US" dirty="0" smtClean="0">
                <a:solidFill>
                  <a:srgbClr val="3366FF"/>
                </a:solidFill>
              </a:rPr>
              <a:t> writer);</a:t>
            </a:r>
          </a:p>
          <a:p>
            <a:pPr lvl="1">
              <a:buNone/>
            </a:pPr>
            <a:r>
              <a:rPr lang="en-US" dirty="0" smtClean="0">
                <a:solidFill>
                  <a:srgbClr val="3366FF"/>
                </a:solidFill>
              </a:rPr>
              <a:t>}</a:t>
            </a:r>
          </a:p>
          <a:p>
            <a:pPr>
              <a:buNone/>
            </a:pPr>
            <a:r>
              <a:rPr lang="en-US" dirty="0" smtClean="0"/>
              <a:t>      This process is handled by </a:t>
            </a:r>
            <a:r>
              <a:rPr lang="en-US" dirty="0" err="1" smtClean="0"/>
              <a:t>IViewEngine</a:t>
            </a:r>
            <a:endParaRPr lang="en-US" dirty="0" smtClean="0"/>
          </a:p>
          <a:p>
            <a:pPr>
              <a:buNone/>
            </a:pPr>
            <a:r>
              <a:rPr lang="en-US" dirty="0" smtClean="0"/>
              <a:t>       (</a:t>
            </a:r>
            <a:r>
              <a:rPr lang="en-US" dirty="0" err="1" smtClean="0"/>
              <a:t>System.Web.Mvc.IViewEngine</a:t>
            </a:r>
            <a:r>
              <a:rPr lang="en-US" dirty="0" smtClean="0"/>
              <a:t>) interface of the view engine. By default ASP.NET MVC provides </a:t>
            </a:r>
            <a:r>
              <a:rPr lang="en-US" dirty="0" err="1" smtClean="0"/>
              <a:t>WebForm</a:t>
            </a:r>
            <a:r>
              <a:rPr lang="en-US" dirty="0" smtClean="0"/>
              <a:t> and Razor view engines.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You can also create your custom engine by using </a:t>
            </a:r>
            <a:r>
              <a:rPr lang="en-US" dirty="0" err="1" smtClean="0"/>
              <a:t>IViewEngine</a:t>
            </a:r>
            <a:r>
              <a:rPr lang="en-US" dirty="0" smtClean="0"/>
              <a:t> interface and can registered your custom view engine in to your </a:t>
            </a:r>
            <a:r>
              <a:rPr lang="en-US" dirty="0" err="1" smtClean="0"/>
              <a:t>Asp.Net</a:t>
            </a:r>
            <a:r>
              <a:rPr lang="en-US" dirty="0" smtClean="0"/>
              <a:t> MVC application as shown below:</a:t>
            </a:r>
            <a:r>
              <a:rPr lang="en-US" b="1" dirty="0" smtClean="0"/>
              <a:t> protected void </a:t>
            </a:r>
            <a:r>
              <a:rPr lang="en-US" b="1" dirty="0" err="1" smtClean="0"/>
              <a:t>Application_Start</a:t>
            </a:r>
            <a:r>
              <a:rPr lang="en-US" b="1" dirty="0" smtClean="0"/>
              <a:t>() </a:t>
            </a:r>
          </a:p>
          <a:p>
            <a:r>
              <a:rPr lang="en-US" b="1" dirty="0" smtClean="0"/>
              <a:t>{ </a:t>
            </a:r>
          </a:p>
          <a:p>
            <a:r>
              <a:rPr lang="en-US" b="1" i="1" dirty="0" smtClean="0"/>
              <a:t>//Remove All View Engine including </a:t>
            </a:r>
            <a:r>
              <a:rPr lang="en-US" b="1" i="1" dirty="0" err="1" smtClean="0"/>
              <a:t>Webform</a:t>
            </a:r>
            <a:r>
              <a:rPr lang="en-US" b="1" i="1" dirty="0" smtClean="0"/>
              <a:t> and Razor</a:t>
            </a:r>
            <a:endParaRPr lang="en-US" b="1" dirty="0" smtClean="0"/>
          </a:p>
          <a:p>
            <a:r>
              <a:rPr lang="en-US" b="1" dirty="0" err="1" smtClean="0"/>
              <a:t>ViewEngines.Engines.Clear</a:t>
            </a:r>
            <a:r>
              <a:rPr lang="en-US" b="1" dirty="0" smtClean="0"/>
              <a:t>();</a:t>
            </a:r>
          </a:p>
          <a:p>
            <a:r>
              <a:rPr lang="en-US" b="1" i="1" dirty="0" smtClean="0"/>
              <a:t>//Register Your Custom View Engine</a:t>
            </a:r>
            <a:endParaRPr lang="en-US" b="1" dirty="0" smtClean="0"/>
          </a:p>
          <a:p>
            <a:r>
              <a:rPr lang="en-US" b="1" dirty="0" err="1" smtClean="0"/>
              <a:t>ViewEngines.Engines.Add</a:t>
            </a:r>
            <a:r>
              <a:rPr lang="en-US" b="1" dirty="0" smtClean="0"/>
              <a:t>(new </a:t>
            </a:r>
            <a:r>
              <a:rPr lang="en-US" b="1" dirty="0" err="1" smtClean="0"/>
              <a:t>CustomViewEngine</a:t>
            </a:r>
            <a:r>
              <a:rPr lang="en-US" b="1" dirty="0" smtClean="0"/>
              <a:t>());</a:t>
            </a:r>
          </a:p>
          <a:p>
            <a:r>
              <a:rPr lang="en-US" b="1" i="1" dirty="0" smtClean="0"/>
              <a:t>//Other code is removed for clarity</a:t>
            </a:r>
            <a:endParaRPr lang="en-US" b="1" dirty="0" smtClean="0"/>
          </a:p>
          <a:p>
            <a:r>
              <a:rPr lang="en-US" b="1" dirty="0" smtClean="0"/>
              <a:t>} </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t">
              <a:buAutoNum type="arabicPeriod" startAt="3"/>
            </a:pPr>
            <a:r>
              <a:rPr lang="en-US" dirty="0" smtClean="0"/>
              <a:t>Html Helpers are used to write input fields, create links based on the routes, AJAX-enabled forms, links and much more. </a:t>
            </a:r>
          </a:p>
          <a:p>
            <a:pPr fontAlgn="t">
              <a:buNone/>
            </a:pPr>
            <a:r>
              <a:rPr lang="en-US" dirty="0" smtClean="0"/>
              <a:t>       Html Helpers are extension methods of the </a:t>
            </a:r>
            <a:r>
              <a:rPr lang="en-US" dirty="0" err="1" smtClean="0"/>
              <a:t>HtmlHelper</a:t>
            </a:r>
            <a:r>
              <a:rPr lang="en-US" dirty="0" smtClean="0"/>
              <a:t> class and can be further extended very easily. In more complex scenario, it might render a form with client side validation with the help of JavaScript or </a:t>
            </a:r>
            <a:r>
              <a:rPr lang="en-US" dirty="0" err="1" smtClean="0"/>
              <a:t>jQuery</a:t>
            </a:r>
            <a:r>
              <a:rPr lang="en-US" dirty="0" smtClean="0"/>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Filters and Attributes</a:t>
            </a:r>
            <a:endParaRPr lang="en-US" dirty="0"/>
          </a:p>
        </p:txBody>
      </p:sp>
      <p:sp>
        <p:nvSpPr>
          <p:cNvPr id="3" name="Content Placeholder 2"/>
          <p:cNvSpPr>
            <a:spLocks noGrp="1"/>
          </p:cNvSpPr>
          <p:nvPr>
            <p:ph idx="1"/>
          </p:nvPr>
        </p:nvSpPr>
        <p:spPr/>
        <p:txBody>
          <a:bodyPr/>
          <a:lstStyle/>
          <a:p>
            <a:r>
              <a:rPr lang="en-US" dirty="0" smtClean="0"/>
              <a:t>ASP.NET MVC provides a simple way to inject your piece of code or logic either before or after an action is executed. </a:t>
            </a:r>
          </a:p>
          <a:p>
            <a:pPr>
              <a:buNone/>
            </a:pPr>
            <a:r>
              <a:rPr lang="en-US" dirty="0" smtClean="0"/>
              <a:t>               This is achieved by  the controllers or actions with ASP.NET MVC attributes or custom attributes. An attribute or custom attribute implements the ASP.NET MVC filters(filter interface) and can contain your piece of code or logic.</a:t>
            </a:r>
          </a:p>
          <a:p>
            <a:pPr>
              <a:buNone/>
            </a:pPr>
            <a:r>
              <a:rPr lang="en-US" dirty="0" smtClean="0"/>
              <a:t>	     You can make your own custom filters or attributes either by implementing ASP.NET MVC filter interface or by inheriting and overriding methods of ASP.NET MVC filter attribute class if available.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Filters</a:t>
            </a:r>
            <a:endParaRPr lang="en-US" dirty="0"/>
          </a:p>
        </p:txBody>
      </p:sp>
      <p:sp>
        <p:nvSpPr>
          <p:cNvPr id="3" name="Content Placeholder 2"/>
          <p:cNvSpPr>
            <a:spLocks noGrp="1"/>
          </p:cNvSpPr>
          <p:nvPr>
            <p:ph idx="1"/>
          </p:nvPr>
        </p:nvSpPr>
        <p:spPr/>
        <p:txBody>
          <a:bodyPr/>
          <a:lstStyle/>
          <a:p>
            <a:pPr fontAlgn="t">
              <a:buNone/>
            </a:pPr>
            <a:r>
              <a:rPr lang="en-US" dirty="0" smtClean="0"/>
              <a:t>Typically, Filters are used to perform the following common functionalities in your ASP.NET MVC application.</a:t>
            </a:r>
          </a:p>
          <a:p>
            <a:pPr fontAlgn="t">
              <a:buFont typeface="+mj-lt"/>
              <a:buAutoNum type="arabicPeriod"/>
            </a:pPr>
            <a:r>
              <a:rPr lang="en-US" dirty="0" smtClean="0"/>
              <a:t>Custom Authentication</a:t>
            </a:r>
          </a:p>
          <a:p>
            <a:pPr fontAlgn="t">
              <a:buFont typeface="+mj-lt"/>
              <a:buAutoNum type="arabicPeriod"/>
            </a:pPr>
            <a:r>
              <a:rPr lang="en-US" dirty="0" smtClean="0"/>
              <a:t>Custom Authorization(User based or Role based)</a:t>
            </a:r>
          </a:p>
          <a:p>
            <a:pPr fontAlgn="t">
              <a:buFont typeface="+mj-lt"/>
              <a:buAutoNum type="arabicPeriod"/>
            </a:pPr>
            <a:r>
              <a:rPr lang="en-US" dirty="0" smtClean="0"/>
              <a:t>Error handling or logging</a:t>
            </a:r>
          </a:p>
          <a:p>
            <a:pPr fontAlgn="t">
              <a:buFont typeface="+mj-lt"/>
              <a:buAutoNum type="arabicPeriod"/>
            </a:pPr>
            <a:r>
              <a:rPr lang="en-US" dirty="0" smtClean="0"/>
              <a:t>User Activity Logging</a:t>
            </a:r>
          </a:p>
          <a:p>
            <a:pPr fontAlgn="t">
              <a:buFont typeface="+mj-lt"/>
              <a:buAutoNum type="arabicPeriod"/>
            </a:pPr>
            <a:r>
              <a:rPr lang="en-US" dirty="0" smtClean="0"/>
              <a:t>Data Caching</a:t>
            </a:r>
          </a:p>
          <a:p>
            <a:pPr fontAlgn="t">
              <a:buFont typeface="+mj-lt"/>
              <a:buAutoNum type="arabicPeriod"/>
            </a:pPr>
            <a:r>
              <a:rPr lang="en-US" dirty="0" smtClean="0"/>
              <a:t>Data Compression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ASP.NET Introduction</a:t>
            </a:r>
            <a:endParaRPr lang="en-US" dirty="0"/>
          </a:p>
        </p:txBody>
      </p:sp>
      <p:sp>
        <p:nvSpPr>
          <p:cNvPr id="8195" name="Rectangle 3"/>
          <p:cNvSpPr>
            <a:spLocks noGrp="1" noChangeArrowheads="1"/>
          </p:cNvSpPr>
          <p:nvPr>
            <p:ph idx="1"/>
          </p:nvPr>
        </p:nvSpPr>
        <p:spPr/>
        <p:txBody>
          <a:bodyPr/>
          <a:lstStyle/>
          <a:p>
            <a:r>
              <a:rPr lang="en-US" dirty="0" smtClean="0"/>
              <a:t>ASP.NET MVC is an open source framework built on the top of Microsoft .NET Framework to develop web application that enables a clean separation of code. </a:t>
            </a:r>
          </a:p>
          <a:p>
            <a:endParaRPr lang="en-US" dirty="0" smtClean="0"/>
          </a:p>
          <a:p>
            <a:r>
              <a:rPr lang="en-US" dirty="0" smtClean="0"/>
              <a:t>ASP.NET MVC framework is the most customizable and extensible platform shipped by Microsoft.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Filters</a:t>
            </a:r>
            <a:br>
              <a:rPr lang="en-US" dirty="0" smtClean="0"/>
            </a:br>
            <a:endParaRPr lang="en-US" dirty="0"/>
          </a:p>
        </p:txBody>
      </p:sp>
      <p:sp>
        <p:nvSpPr>
          <p:cNvPr id="3" name="Content Placeholder 2"/>
          <p:cNvSpPr>
            <a:spLocks noGrp="1"/>
          </p:cNvSpPr>
          <p:nvPr>
            <p:ph idx="1"/>
          </p:nvPr>
        </p:nvSpPr>
        <p:spPr/>
        <p:txBody>
          <a:bodyPr/>
          <a:lstStyle/>
          <a:p>
            <a:pPr fontAlgn="t"/>
            <a:r>
              <a:rPr lang="en-US" dirty="0" smtClean="0"/>
              <a:t>The ASP.NET MVC framework provides five types of filters.</a:t>
            </a:r>
          </a:p>
          <a:p>
            <a:pPr fontAlgn="t">
              <a:buFont typeface="+mj-lt"/>
              <a:buAutoNum type="arabicPeriod"/>
            </a:pPr>
            <a:r>
              <a:rPr lang="en-US" dirty="0" smtClean="0"/>
              <a:t>Authentication filters (Introduced in ASP.NET MVC5)</a:t>
            </a:r>
          </a:p>
          <a:p>
            <a:pPr fontAlgn="t">
              <a:buFont typeface="+mj-lt"/>
              <a:buAutoNum type="arabicPeriod"/>
            </a:pPr>
            <a:r>
              <a:rPr lang="en-US" dirty="0" smtClean="0"/>
              <a:t>Authorization filters</a:t>
            </a:r>
          </a:p>
          <a:p>
            <a:pPr fontAlgn="t">
              <a:buFont typeface="+mj-lt"/>
              <a:buAutoNum type="arabicPeriod"/>
            </a:pPr>
            <a:r>
              <a:rPr lang="en-US" dirty="0" smtClean="0"/>
              <a:t>Action filters</a:t>
            </a:r>
          </a:p>
          <a:p>
            <a:pPr fontAlgn="t">
              <a:buFont typeface="+mj-lt"/>
              <a:buAutoNum type="arabicPeriod"/>
            </a:pPr>
            <a:r>
              <a:rPr lang="en-US" dirty="0" smtClean="0"/>
              <a:t>Result filters</a:t>
            </a:r>
          </a:p>
          <a:p>
            <a:pPr fontAlgn="t">
              <a:buFont typeface="+mj-lt"/>
              <a:buAutoNum type="arabicPeriod"/>
            </a:pPr>
            <a:r>
              <a:rPr lang="en-US" dirty="0" smtClean="0"/>
              <a:t>Exception filters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Authorization Filters</a:t>
            </a:r>
            <a:endParaRPr lang="en-US" dirty="0"/>
          </a:p>
        </p:txBody>
      </p:sp>
      <p:sp>
        <p:nvSpPr>
          <p:cNvPr id="3" name="Content Placeholder 2"/>
          <p:cNvSpPr>
            <a:spLocks noGrp="1"/>
          </p:cNvSpPr>
          <p:nvPr>
            <p:ph idx="1"/>
          </p:nvPr>
        </p:nvSpPr>
        <p:spPr/>
        <p:txBody>
          <a:bodyPr/>
          <a:lstStyle/>
          <a:p>
            <a:r>
              <a:rPr lang="en-US" dirty="0" smtClean="0"/>
              <a:t>We can make our own </a:t>
            </a:r>
            <a:r>
              <a:rPr lang="en-US" dirty="0" err="1" smtClean="0"/>
              <a:t>CustomAuthorize</a:t>
            </a:r>
            <a:r>
              <a:rPr lang="en-US" dirty="0" smtClean="0"/>
              <a:t> filter attribute either by implementing </a:t>
            </a:r>
            <a:r>
              <a:rPr lang="en-US" dirty="0" err="1" smtClean="0"/>
              <a:t>IAuthorizationFilter</a:t>
            </a:r>
            <a:r>
              <a:rPr lang="en-US" dirty="0" smtClean="0"/>
              <a:t> interface or by inheriting and overriding above methods of </a:t>
            </a:r>
            <a:r>
              <a:rPr lang="en-US" dirty="0" err="1" smtClean="0"/>
              <a:t>AuthorizeAttribute</a:t>
            </a:r>
            <a:r>
              <a:rPr lang="en-US" dirty="0" smtClean="0"/>
              <a:t> class.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
            </a:r>
            <a:br>
              <a:rPr lang="en-US" b="0" dirty="0" smtClean="0"/>
            </a:br>
            <a:r>
              <a:rPr lang="en-US" b="0" dirty="0" smtClean="0"/>
              <a:t>Action Filters</a:t>
            </a:r>
            <a:br>
              <a:rPr lang="en-US" b="0" dirty="0" smtClean="0"/>
            </a:br>
            <a:endParaRPr lang="en-US" dirty="0"/>
          </a:p>
        </p:txBody>
      </p:sp>
      <p:sp>
        <p:nvSpPr>
          <p:cNvPr id="3" name="Content Placeholder 2"/>
          <p:cNvSpPr>
            <a:spLocks noGrp="1"/>
          </p:cNvSpPr>
          <p:nvPr>
            <p:ph idx="1"/>
          </p:nvPr>
        </p:nvSpPr>
        <p:spPr/>
        <p:txBody>
          <a:bodyPr/>
          <a:lstStyle/>
          <a:p>
            <a:r>
              <a:rPr lang="en-US" dirty="0" smtClean="0"/>
              <a:t>Action filters are executed before or after an action is executed.</a:t>
            </a:r>
          </a:p>
          <a:p>
            <a:r>
              <a:rPr lang="en-US" dirty="0" smtClean="0"/>
              <a:t> The </a:t>
            </a:r>
            <a:r>
              <a:rPr lang="en-US" dirty="0" err="1" smtClean="0"/>
              <a:t>IActionFilter</a:t>
            </a:r>
            <a:r>
              <a:rPr lang="en-US" dirty="0" smtClean="0"/>
              <a:t> interface is used to create an Action Filter which provides two methods </a:t>
            </a:r>
            <a:r>
              <a:rPr lang="en-US" dirty="0" err="1" smtClean="0"/>
              <a:t>OnActionExecuting</a:t>
            </a:r>
            <a:r>
              <a:rPr lang="en-US" dirty="0" smtClean="0"/>
              <a:t> and </a:t>
            </a:r>
            <a:r>
              <a:rPr lang="en-US" dirty="0" err="1" smtClean="0"/>
              <a:t>OnActionExecuted</a:t>
            </a:r>
            <a:r>
              <a:rPr lang="en-US" dirty="0" smtClean="0"/>
              <a:t> which will be executed before or after an action is executed respectively.</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Result Filters</a:t>
            </a:r>
            <a:endParaRPr lang="en-US" dirty="0"/>
          </a:p>
        </p:txBody>
      </p:sp>
      <p:sp>
        <p:nvSpPr>
          <p:cNvPr id="3" name="Content Placeholder 2"/>
          <p:cNvSpPr>
            <a:spLocks noGrp="1"/>
          </p:cNvSpPr>
          <p:nvPr>
            <p:ph idx="1"/>
          </p:nvPr>
        </p:nvSpPr>
        <p:spPr/>
        <p:txBody>
          <a:bodyPr/>
          <a:lstStyle/>
          <a:p>
            <a:r>
              <a:rPr lang="en-US" dirty="0" smtClean="0"/>
              <a:t>Result filters are executed before or after generating the result for an action. </a:t>
            </a:r>
          </a:p>
          <a:p>
            <a:r>
              <a:rPr lang="en-US" dirty="0" smtClean="0"/>
              <a:t>The Action Result </a:t>
            </a:r>
            <a:r>
              <a:rPr lang="en-US" dirty="0" err="1" smtClean="0"/>
              <a:t>types:Inherit</a:t>
            </a:r>
            <a:r>
              <a:rPr lang="en-US" dirty="0" smtClean="0"/>
              <a:t> </a:t>
            </a:r>
            <a:r>
              <a:rPr lang="en-US" dirty="0" err="1" smtClean="0"/>
              <a:t>ActionResult</a:t>
            </a:r>
            <a:r>
              <a:rPr lang="en-US" dirty="0" smtClean="0"/>
              <a:t> class. </a:t>
            </a:r>
          </a:p>
          <a:p>
            <a:pPr>
              <a:buFont typeface="+mj-lt"/>
              <a:buAutoNum type="arabicPeriod"/>
            </a:pPr>
            <a:r>
              <a:rPr lang="en-US" dirty="0" smtClean="0"/>
              <a:t>        </a:t>
            </a:r>
            <a:r>
              <a:rPr lang="en-US" dirty="0" err="1" smtClean="0"/>
              <a:t>ViewResult</a:t>
            </a:r>
            <a:endParaRPr lang="en-US" dirty="0" smtClean="0"/>
          </a:p>
          <a:p>
            <a:pPr>
              <a:buFont typeface="+mj-lt"/>
              <a:buAutoNum type="arabicPeriod"/>
            </a:pPr>
            <a:r>
              <a:rPr lang="en-US" dirty="0" smtClean="0"/>
              <a:t>        </a:t>
            </a:r>
            <a:r>
              <a:rPr lang="en-US" dirty="0" err="1" smtClean="0"/>
              <a:t>PartialViewResult</a:t>
            </a:r>
            <a:endParaRPr lang="en-US" dirty="0" smtClean="0"/>
          </a:p>
          <a:p>
            <a:pPr>
              <a:buFont typeface="+mj-lt"/>
              <a:buAutoNum type="arabicPeriod"/>
            </a:pPr>
            <a:r>
              <a:rPr lang="en-US" dirty="0" smtClean="0"/>
              <a:t>       </a:t>
            </a:r>
            <a:r>
              <a:rPr lang="en-US" dirty="0" err="1" smtClean="0"/>
              <a:t>RedirectToRouteResult</a:t>
            </a:r>
            <a:r>
              <a:rPr lang="en-US" dirty="0" smtClean="0"/>
              <a:t> </a:t>
            </a:r>
          </a:p>
          <a:p>
            <a:pPr>
              <a:buFont typeface="+mj-lt"/>
              <a:buAutoNum type="arabicPeriod"/>
            </a:pPr>
            <a:r>
              <a:rPr lang="en-US" dirty="0" smtClean="0"/>
              <a:t>        </a:t>
            </a:r>
            <a:r>
              <a:rPr lang="en-US" dirty="0" err="1" smtClean="0"/>
              <a:t>RedirectResult</a:t>
            </a:r>
            <a:r>
              <a:rPr lang="en-US" dirty="0" smtClean="0"/>
              <a:t>, </a:t>
            </a:r>
          </a:p>
          <a:p>
            <a:pPr>
              <a:buFont typeface="+mj-lt"/>
              <a:buAutoNum type="arabicPeriod"/>
            </a:pPr>
            <a:r>
              <a:rPr lang="en-US" dirty="0" smtClean="0"/>
              <a:t>       </a:t>
            </a:r>
            <a:r>
              <a:rPr lang="en-US" dirty="0" err="1" smtClean="0"/>
              <a:t>ContentResult</a:t>
            </a:r>
            <a:r>
              <a:rPr lang="en-US" dirty="0" smtClean="0"/>
              <a:t>,</a:t>
            </a:r>
          </a:p>
          <a:p>
            <a:pPr>
              <a:buFont typeface="+mj-lt"/>
              <a:buAutoNum type="arabicPeriod"/>
            </a:pPr>
            <a:r>
              <a:rPr lang="en-US" dirty="0" smtClean="0"/>
              <a:t>       </a:t>
            </a:r>
            <a:r>
              <a:rPr lang="en-US" dirty="0" err="1" smtClean="0"/>
              <a:t>JsonResult</a:t>
            </a:r>
            <a:r>
              <a:rPr lang="en-US" dirty="0" smtClean="0"/>
              <a:t>,</a:t>
            </a:r>
          </a:p>
          <a:p>
            <a:pPr>
              <a:buFont typeface="+mj-lt"/>
              <a:buAutoNum type="arabicPeriod"/>
            </a:pPr>
            <a:r>
              <a:rPr lang="en-US" dirty="0" smtClean="0"/>
              <a:t>       </a:t>
            </a:r>
            <a:r>
              <a:rPr lang="en-US" dirty="0" err="1" smtClean="0"/>
              <a:t>FileResult</a:t>
            </a:r>
            <a:r>
              <a:rPr lang="en-US" dirty="0" smtClean="0"/>
              <a:t> and</a:t>
            </a:r>
          </a:p>
          <a:p>
            <a:pPr>
              <a:buFont typeface="+mj-lt"/>
              <a:buAutoNum type="arabicPeriod"/>
            </a:pPr>
            <a:r>
              <a:rPr lang="en-US" dirty="0" smtClean="0"/>
              <a:t>       </a:t>
            </a:r>
            <a:r>
              <a:rPr lang="en-US" dirty="0" err="1" smtClean="0"/>
              <a:t>EmptyResult</a:t>
            </a:r>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Result filters are called after the Action filters. </a:t>
            </a:r>
          </a:p>
          <a:p>
            <a:endParaRPr lang="en-US" dirty="0" smtClean="0"/>
          </a:p>
          <a:p>
            <a:r>
              <a:rPr lang="en-US" dirty="0" smtClean="0"/>
              <a:t>The </a:t>
            </a:r>
            <a:r>
              <a:rPr lang="en-US" dirty="0" err="1" smtClean="0"/>
              <a:t>IResultFilter</a:t>
            </a:r>
            <a:r>
              <a:rPr lang="en-US" dirty="0" smtClean="0"/>
              <a:t> interface is used to create an Result Filter which provides two methods </a:t>
            </a:r>
            <a:r>
              <a:rPr lang="en-US" dirty="0" err="1" smtClean="0"/>
              <a:t>OnResultExecuting</a:t>
            </a:r>
            <a:r>
              <a:rPr lang="en-US" dirty="0" smtClean="0"/>
              <a:t> and </a:t>
            </a:r>
            <a:r>
              <a:rPr lang="en-US" dirty="0" err="1" smtClean="0"/>
              <a:t>OnResultExecuted</a:t>
            </a:r>
            <a:r>
              <a:rPr lang="en-US" dirty="0" smtClean="0"/>
              <a:t> which will be executed before or after generating the result for an action respectively.</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Exception Filters</a:t>
            </a:r>
            <a:endParaRPr lang="en-US" dirty="0"/>
          </a:p>
        </p:txBody>
      </p:sp>
      <p:sp>
        <p:nvSpPr>
          <p:cNvPr id="3" name="Content Placeholder 2"/>
          <p:cNvSpPr>
            <a:spLocks noGrp="1"/>
          </p:cNvSpPr>
          <p:nvPr>
            <p:ph idx="1"/>
          </p:nvPr>
        </p:nvSpPr>
        <p:spPr/>
        <p:txBody>
          <a:bodyPr/>
          <a:lstStyle/>
          <a:p>
            <a:r>
              <a:rPr lang="en-US" dirty="0" smtClean="0"/>
              <a:t>Exception filters are executed when exception occurs during the actions execution or filters execution. The </a:t>
            </a:r>
            <a:r>
              <a:rPr lang="en-US" dirty="0" err="1" smtClean="0"/>
              <a:t>IExceptionFilter</a:t>
            </a:r>
            <a:r>
              <a:rPr lang="en-US" dirty="0" smtClean="0"/>
              <a:t> interface is used to create an Exception Filter which provides </a:t>
            </a:r>
            <a:r>
              <a:rPr lang="en-US" dirty="0" err="1" smtClean="0"/>
              <a:t>OnException</a:t>
            </a:r>
            <a:r>
              <a:rPr lang="en-US" dirty="0" smtClean="0"/>
              <a:t> method which will be executed when exception occurs during the actions execution or filters execution.</a:t>
            </a:r>
          </a:p>
          <a:p>
            <a:r>
              <a:rPr lang="en-US" dirty="0" smtClean="0"/>
              <a:t>ASP.NET MVC </a:t>
            </a:r>
            <a:r>
              <a:rPr lang="en-US" dirty="0" err="1" smtClean="0"/>
              <a:t>HandleErrorAttribute</a:t>
            </a:r>
            <a:r>
              <a:rPr lang="en-US" dirty="0" smtClean="0"/>
              <a:t> filter is an Exception filter which implements </a:t>
            </a:r>
            <a:r>
              <a:rPr lang="en-US" dirty="0" err="1" smtClean="0"/>
              <a:t>IExceptionFilter</a:t>
            </a:r>
            <a:r>
              <a:rPr lang="en-US" dirty="0" smtClean="0"/>
              <a:t>. When </a:t>
            </a:r>
            <a:r>
              <a:rPr lang="en-US" dirty="0" err="1" smtClean="0"/>
              <a:t>HandleErrorAttribute</a:t>
            </a:r>
            <a:r>
              <a:rPr lang="en-US" dirty="0" smtClean="0"/>
              <a:t> filter receives the exception it returns an Error view located in the Views/Shared folder of your ASP.NET MVC application.</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Filter Execution</a:t>
            </a:r>
            <a:endParaRPr lang="en-US" dirty="0"/>
          </a:p>
        </p:txBody>
      </p:sp>
      <p:sp>
        <p:nvSpPr>
          <p:cNvPr id="3" name="Content Placeholder 2"/>
          <p:cNvSpPr>
            <a:spLocks noGrp="1"/>
          </p:cNvSpPr>
          <p:nvPr>
            <p:ph idx="1"/>
          </p:nvPr>
        </p:nvSpPr>
        <p:spPr/>
        <p:txBody>
          <a:bodyPr/>
          <a:lstStyle/>
          <a:p>
            <a:pPr fontAlgn="t">
              <a:buNone/>
            </a:pPr>
            <a:r>
              <a:rPr lang="en-US" dirty="0" smtClean="0"/>
              <a:t>      </a:t>
            </a:r>
          </a:p>
          <a:p>
            <a:pPr fontAlgn="t">
              <a:buNone/>
            </a:pPr>
            <a:r>
              <a:rPr lang="en-US" dirty="0" smtClean="0"/>
              <a:t>      All ASP.NET MVC filter are executed in an order. The correct order of execution is given below:</a:t>
            </a:r>
          </a:p>
          <a:p>
            <a:pPr fontAlgn="t">
              <a:buFont typeface="+mj-lt"/>
              <a:buAutoNum type="arabicPeriod"/>
            </a:pPr>
            <a:r>
              <a:rPr lang="en-US" dirty="0" smtClean="0"/>
              <a:t>Authentication filters</a:t>
            </a:r>
          </a:p>
          <a:p>
            <a:pPr fontAlgn="t">
              <a:buFont typeface="+mj-lt"/>
              <a:buAutoNum type="arabicPeriod"/>
            </a:pPr>
            <a:r>
              <a:rPr lang="en-US" dirty="0" smtClean="0"/>
              <a:t>Authorization filters</a:t>
            </a:r>
          </a:p>
          <a:p>
            <a:pPr fontAlgn="t">
              <a:buFont typeface="+mj-lt"/>
              <a:buAutoNum type="arabicPeriod"/>
            </a:pPr>
            <a:r>
              <a:rPr lang="en-US" dirty="0" smtClean="0"/>
              <a:t>Action filters</a:t>
            </a:r>
          </a:p>
          <a:p>
            <a:pPr fontAlgn="t">
              <a:buFont typeface="+mj-lt"/>
              <a:buAutoNum type="arabicPeriod"/>
            </a:pPr>
            <a:r>
              <a:rPr lang="en-US" dirty="0" smtClean="0"/>
              <a:t>Result filters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Configuring Filters</a:t>
            </a:r>
            <a:endParaRPr lang="en-US" dirty="0"/>
          </a:p>
        </p:txBody>
      </p:sp>
      <p:sp>
        <p:nvSpPr>
          <p:cNvPr id="3" name="Content Placeholder 2"/>
          <p:cNvSpPr>
            <a:spLocks noGrp="1"/>
          </p:cNvSpPr>
          <p:nvPr>
            <p:ph idx="1"/>
          </p:nvPr>
        </p:nvSpPr>
        <p:spPr/>
        <p:txBody>
          <a:bodyPr/>
          <a:lstStyle/>
          <a:p>
            <a:pPr>
              <a:buFont typeface="+mj-lt"/>
              <a:buAutoNum type="arabicPeriod"/>
            </a:pPr>
            <a:r>
              <a:rPr lang="en-US" dirty="0" smtClean="0"/>
              <a:t>Global</a:t>
            </a:r>
          </a:p>
          <a:p>
            <a:pPr>
              <a:buFont typeface="+mj-lt"/>
              <a:buAutoNum type="arabicPeriod"/>
            </a:pPr>
            <a:r>
              <a:rPr lang="en-US" dirty="0" smtClean="0"/>
              <a:t>Controller</a:t>
            </a:r>
          </a:p>
          <a:p>
            <a:pPr>
              <a:buFont typeface="+mj-lt"/>
              <a:buAutoNum type="arabicPeriod"/>
            </a:pPr>
            <a:r>
              <a:rPr lang="en-US" dirty="0" smtClean="0"/>
              <a:t>Action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smtClean="0"/>
              <a:t>Routing is the first step in ASP.NET MVC pipeline. typically, it is a pattern matching system that matches the incoming request to the registered URL patterns in the Route Table.</a:t>
            </a:r>
          </a:p>
          <a:p>
            <a:r>
              <a:rPr lang="en-US" dirty="0" smtClean="0"/>
              <a:t>The </a:t>
            </a:r>
            <a:r>
              <a:rPr lang="en-US" dirty="0" err="1" smtClean="0"/>
              <a:t>UrlRoutingModule</a:t>
            </a:r>
            <a:endParaRPr lang="en-US" dirty="0" smtClean="0"/>
          </a:p>
          <a:p>
            <a:pPr>
              <a:buNone/>
            </a:pPr>
            <a:r>
              <a:rPr lang="en-US" dirty="0" smtClean="0">
                <a:solidFill>
                  <a:srgbClr val="3366FF"/>
                </a:solidFill>
              </a:rPr>
              <a:t>     (</a:t>
            </a:r>
            <a:r>
              <a:rPr lang="en-US" dirty="0" err="1" smtClean="0">
                <a:solidFill>
                  <a:srgbClr val="3366FF"/>
                </a:solidFill>
              </a:rPr>
              <a:t>System.Web.Routing.UrlRoutingModule</a:t>
            </a:r>
            <a:r>
              <a:rPr lang="en-US" dirty="0" smtClean="0">
                <a:solidFill>
                  <a:srgbClr val="3366FF"/>
                </a:solidFill>
              </a:rPr>
              <a:t>) </a:t>
            </a:r>
            <a:r>
              <a:rPr lang="en-US" dirty="0" smtClean="0"/>
              <a:t>is a class which matches an incoming HTTP request to a registered route pattern in the RouteTable</a:t>
            </a:r>
          </a:p>
          <a:p>
            <a:pPr>
              <a:buNone/>
            </a:pPr>
            <a:r>
              <a:rPr lang="en-US" dirty="0" smtClean="0">
                <a:solidFill>
                  <a:srgbClr val="3366FF"/>
                </a:solidFill>
              </a:rPr>
              <a:t>     (</a:t>
            </a:r>
            <a:r>
              <a:rPr lang="en-US" dirty="0" err="1" smtClean="0">
                <a:solidFill>
                  <a:srgbClr val="3366FF"/>
                </a:solidFill>
              </a:rPr>
              <a:t>System.Web.Routing.RouteTable</a:t>
            </a:r>
            <a:r>
              <a:rPr lang="en-US" dirty="0" smtClean="0">
                <a:solidFill>
                  <a:srgbClr val="3366FF"/>
                </a:solidFill>
              </a:rPr>
              <a:t>).</a:t>
            </a:r>
            <a:endParaRPr lang="en-US" dirty="0">
              <a:solidFill>
                <a:srgbClr val="3366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solidFill>
                  <a:srgbClr val="161616"/>
                </a:solidFill>
                <a:latin typeface="Segoe UI"/>
              </a:rPr>
              <a:t>When ASP.NET MVC application starts at first time, it registers one or more patterns to the RouteTable to tell the routing system what to do with any requests that match these patterns. </a:t>
            </a:r>
          </a:p>
          <a:p>
            <a:r>
              <a:rPr lang="en-US" dirty="0" smtClean="0">
                <a:solidFill>
                  <a:srgbClr val="161616"/>
                </a:solidFill>
                <a:latin typeface="Segoe UI"/>
              </a:rPr>
              <a:t>An application has only one RouteTable and this is setup in the Application_Start event of Global.asax of the application.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RouteConfig</a:t>
            </a:r>
            <a:r>
              <a:rPr lang="en-US" dirty="0" smtClean="0"/>
              <a:t> Class &amp; Application_Start in Global.asax</a:t>
            </a:r>
            <a:endParaRPr lang="en-US" dirty="0"/>
          </a:p>
        </p:txBody>
      </p:sp>
      <p:sp>
        <p:nvSpPr>
          <p:cNvPr id="3" name="Content Placeholder 2"/>
          <p:cNvSpPr>
            <a:spLocks noGrp="1"/>
          </p:cNvSpPr>
          <p:nvPr>
            <p:ph sz="half" idx="1"/>
          </p:nvPr>
        </p:nvSpPr>
        <p:spPr>
          <a:xfrm>
            <a:off x="304800" y="1143000"/>
            <a:ext cx="8839200" cy="4953000"/>
          </a:xfrm>
        </p:spPr>
        <p:txBody>
          <a:bodyPr>
            <a:normAutofit fontScale="62500" lnSpcReduction="20000"/>
          </a:bodyPr>
          <a:lstStyle/>
          <a:p>
            <a:pPr>
              <a:buNone/>
            </a:pPr>
            <a:r>
              <a:rPr lang="en-US" sz="4500" b="1" dirty="0" smtClean="0"/>
              <a:t>public class </a:t>
            </a:r>
            <a:r>
              <a:rPr lang="en-US" sz="4500" b="1" dirty="0" err="1" smtClean="0"/>
              <a:t>RouteConfig</a:t>
            </a:r>
            <a:endParaRPr lang="en-US" sz="4500" b="1" dirty="0" smtClean="0"/>
          </a:p>
          <a:p>
            <a:pPr>
              <a:buNone/>
            </a:pPr>
            <a:r>
              <a:rPr lang="en-US" sz="4500" b="1" dirty="0" smtClean="0"/>
              <a:t>{</a:t>
            </a:r>
          </a:p>
          <a:p>
            <a:pPr>
              <a:buNone/>
            </a:pPr>
            <a:r>
              <a:rPr lang="en-US" sz="4500" b="1" dirty="0" smtClean="0"/>
              <a:t>public static void </a:t>
            </a:r>
            <a:r>
              <a:rPr lang="en-US" sz="4500" b="1" dirty="0" err="1" smtClean="0"/>
              <a:t>RegisterRoutes</a:t>
            </a:r>
            <a:r>
              <a:rPr lang="en-US" sz="4500" b="1" dirty="0" smtClean="0"/>
              <a:t>(</a:t>
            </a:r>
            <a:r>
              <a:rPr lang="en-US" sz="4500" b="1" dirty="0" err="1" smtClean="0"/>
              <a:t>RouteCollection</a:t>
            </a:r>
            <a:r>
              <a:rPr lang="en-US" sz="4500" b="1" dirty="0" smtClean="0"/>
              <a:t> routes)</a:t>
            </a:r>
          </a:p>
          <a:p>
            <a:pPr>
              <a:buNone/>
            </a:pPr>
            <a:r>
              <a:rPr lang="en-US" sz="4500" b="1" dirty="0" smtClean="0"/>
              <a:t>{</a:t>
            </a:r>
          </a:p>
          <a:p>
            <a:pPr>
              <a:buNone/>
            </a:pPr>
            <a:r>
              <a:rPr lang="en-US" sz="4500" b="1" dirty="0" err="1" smtClean="0"/>
              <a:t>routes.IgnoreRoute</a:t>
            </a:r>
            <a:r>
              <a:rPr lang="en-US" sz="4500" b="1" dirty="0" smtClean="0"/>
              <a:t>("{resource}.</a:t>
            </a:r>
            <a:r>
              <a:rPr lang="en-US" sz="4500" b="1" dirty="0" err="1" smtClean="0"/>
              <a:t>axd</a:t>
            </a:r>
            <a:r>
              <a:rPr lang="en-US" sz="4500" b="1" dirty="0" smtClean="0"/>
              <a:t>/{*</a:t>
            </a:r>
            <a:r>
              <a:rPr lang="en-US" sz="4500" b="1" dirty="0" err="1" smtClean="0"/>
              <a:t>pathInfo</a:t>
            </a:r>
            <a:r>
              <a:rPr lang="en-US" sz="4500" b="1" dirty="0" smtClean="0"/>
              <a:t>}");</a:t>
            </a:r>
          </a:p>
          <a:p>
            <a:pPr>
              <a:buNone/>
            </a:pPr>
            <a:r>
              <a:rPr lang="en-US" sz="4500" b="1" dirty="0" err="1" smtClean="0"/>
              <a:t>routes.MapRoute</a:t>
            </a:r>
            <a:r>
              <a:rPr lang="en-US" sz="4500" b="1" dirty="0" smtClean="0"/>
              <a:t>(name: "</a:t>
            </a:r>
            <a:r>
              <a:rPr lang="en-US" sz="4500" b="1" dirty="0" err="1" smtClean="0"/>
              <a:t>Default“,url</a:t>
            </a:r>
            <a:r>
              <a:rPr lang="en-US" sz="4500" b="1" dirty="0" smtClean="0"/>
              <a:t>:          "{controller}/{action}/{id}",</a:t>
            </a:r>
          </a:p>
          <a:p>
            <a:pPr>
              <a:buNone/>
            </a:pPr>
            <a:r>
              <a:rPr lang="en-US" sz="4500" b="1" dirty="0" smtClean="0"/>
              <a:t>defaults: new { controller = "Home", action = "Index", id = </a:t>
            </a:r>
            <a:r>
              <a:rPr lang="en-US" sz="4500" b="1" dirty="0" err="1" smtClean="0"/>
              <a:t>UrlParameter.Optional</a:t>
            </a:r>
            <a:r>
              <a:rPr lang="en-US" sz="4500" b="1" dirty="0" smtClean="0"/>
              <a:t> });</a:t>
            </a:r>
          </a:p>
          <a:p>
            <a:pPr>
              <a:buNone/>
            </a:pPr>
            <a:r>
              <a:rPr lang="en-US" sz="4500" b="1" dirty="0" smtClean="0"/>
              <a:t>}</a:t>
            </a:r>
          </a:p>
          <a:p>
            <a:pPr>
              <a:buNone/>
            </a:pPr>
            <a:r>
              <a:rPr lang="en-US" sz="4500" b="1" dirty="0" smtClean="0"/>
              <a:t>}</a:t>
            </a:r>
          </a:p>
          <a:p>
            <a:endParaRPr lang="en-US" dirty="0"/>
          </a:p>
        </p:txBody>
      </p:sp>
      <p:sp>
        <p:nvSpPr>
          <p:cNvPr id="7" name="Content Placeholder 2"/>
          <p:cNvSpPr>
            <a:spLocks noGrp="1"/>
          </p:cNvSpPr>
          <p:nvPr>
            <p:ph idx="1"/>
          </p:nvPr>
        </p:nvSpPr>
        <p:spPr>
          <a:xfrm>
            <a:off x="2286000" y="4724400"/>
            <a:ext cx="6858000" cy="2133600"/>
          </a:xfrm>
        </p:spPr>
        <p:style>
          <a:lnRef idx="1">
            <a:schemeClr val="accent1"/>
          </a:lnRef>
          <a:fillRef idx="2">
            <a:schemeClr val="accent1"/>
          </a:fillRef>
          <a:effectRef idx="1">
            <a:schemeClr val="accent1"/>
          </a:effectRef>
          <a:fontRef idx="minor">
            <a:schemeClr val="dk1"/>
          </a:fontRef>
        </p:style>
        <p:txBody>
          <a:bodyPr/>
          <a:lstStyle/>
          <a:p>
            <a:pPr>
              <a:lnSpc>
                <a:spcPct val="80000"/>
              </a:lnSpc>
              <a:buNone/>
            </a:pPr>
            <a:r>
              <a:rPr lang="en-US" sz="2500" b="1" dirty="0" smtClean="0">
                <a:solidFill>
                  <a:srgbClr val="3366FF"/>
                </a:solidFill>
              </a:rPr>
              <a:t>protected void Application_Start()</a:t>
            </a:r>
          </a:p>
          <a:p>
            <a:pPr>
              <a:lnSpc>
                <a:spcPct val="80000"/>
              </a:lnSpc>
              <a:buNone/>
            </a:pPr>
            <a:r>
              <a:rPr lang="en-US" sz="2500" b="1" dirty="0" smtClean="0">
                <a:solidFill>
                  <a:srgbClr val="3366FF"/>
                </a:solidFill>
              </a:rPr>
              <a:t>{</a:t>
            </a:r>
          </a:p>
          <a:p>
            <a:pPr>
              <a:lnSpc>
                <a:spcPct val="80000"/>
              </a:lnSpc>
              <a:buNone/>
            </a:pPr>
            <a:r>
              <a:rPr lang="en-US" sz="2500" b="1" dirty="0" smtClean="0">
                <a:solidFill>
                  <a:srgbClr val="3366FF"/>
                </a:solidFill>
              </a:rPr>
              <a:t>//Other code is removed for clarity</a:t>
            </a:r>
          </a:p>
          <a:p>
            <a:pPr>
              <a:lnSpc>
                <a:spcPct val="80000"/>
              </a:lnSpc>
              <a:buNone/>
            </a:pPr>
            <a:r>
              <a:rPr lang="en-US" sz="2500" b="1" dirty="0" err="1" smtClean="0">
                <a:solidFill>
                  <a:srgbClr val="3366FF"/>
                </a:solidFill>
              </a:rPr>
              <a:t>RouteConfig.RegisterRoutes</a:t>
            </a:r>
            <a:r>
              <a:rPr lang="en-US" sz="2500" b="1" dirty="0" smtClean="0">
                <a:solidFill>
                  <a:srgbClr val="3366FF"/>
                </a:solidFill>
              </a:rPr>
              <a:t>(</a:t>
            </a:r>
            <a:r>
              <a:rPr lang="en-US" sz="2500" b="1" dirty="0" err="1" smtClean="0">
                <a:solidFill>
                  <a:srgbClr val="3366FF"/>
                </a:solidFill>
              </a:rPr>
              <a:t>RouteTable.Routes</a:t>
            </a:r>
            <a:r>
              <a:rPr lang="en-US" sz="2500" b="1" dirty="0" smtClean="0">
                <a:solidFill>
                  <a:srgbClr val="3366FF"/>
                </a:solidFill>
              </a:rPr>
              <a:t>);</a:t>
            </a:r>
          </a:p>
          <a:p>
            <a:pPr>
              <a:lnSpc>
                <a:spcPct val="80000"/>
              </a:lnSpc>
              <a:buNone/>
            </a:pPr>
            <a:r>
              <a:rPr lang="en-US" sz="2500" b="1" dirty="0" smtClean="0">
                <a:solidFill>
                  <a:srgbClr val="3366FF"/>
                </a:solidFill>
              </a:rPr>
              <a: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rgbClr val="161616"/>
                </a:solidFill>
                <a:latin typeface="Segoe UI"/>
              </a:rPr>
              <a:t>When the </a:t>
            </a:r>
            <a:r>
              <a:rPr lang="en-US" dirty="0" err="1" smtClean="0">
                <a:solidFill>
                  <a:srgbClr val="161616"/>
                </a:solidFill>
                <a:latin typeface="Segoe UI"/>
              </a:rPr>
              <a:t>UrlRoutingModule</a:t>
            </a:r>
            <a:r>
              <a:rPr lang="en-US" dirty="0" smtClean="0">
                <a:solidFill>
                  <a:srgbClr val="161616"/>
                </a:solidFill>
                <a:latin typeface="Segoe UI"/>
              </a:rPr>
              <a:t> finds a matching route within </a:t>
            </a:r>
            <a:r>
              <a:rPr lang="en-US" dirty="0" err="1" smtClean="0">
                <a:solidFill>
                  <a:srgbClr val="161616"/>
                </a:solidFill>
                <a:latin typeface="Segoe UI"/>
              </a:rPr>
              <a:t>RouteCollection</a:t>
            </a:r>
            <a:r>
              <a:rPr lang="en-US" dirty="0" smtClean="0">
                <a:solidFill>
                  <a:srgbClr val="161616"/>
                </a:solidFill>
                <a:latin typeface="Segoe UI"/>
              </a:rPr>
              <a:t> </a:t>
            </a:r>
            <a:r>
              <a:rPr lang="en-US" dirty="0" smtClean="0">
                <a:solidFill>
                  <a:srgbClr val="3366FF"/>
                </a:solidFill>
                <a:latin typeface="Segoe UI"/>
              </a:rPr>
              <a:t>(</a:t>
            </a:r>
            <a:r>
              <a:rPr lang="en-US" dirty="0" err="1" smtClean="0">
                <a:solidFill>
                  <a:srgbClr val="3366FF"/>
                </a:solidFill>
                <a:latin typeface="Segoe UI"/>
              </a:rPr>
              <a:t>RouteTable.Routes</a:t>
            </a:r>
            <a:r>
              <a:rPr lang="en-US" dirty="0" smtClean="0">
                <a:solidFill>
                  <a:srgbClr val="3366FF"/>
                </a:solidFill>
                <a:latin typeface="Segoe UI"/>
              </a:rPr>
              <a:t>)</a:t>
            </a:r>
            <a:r>
              <a:rPr lang="en-US" dirty="0" smtClean="0">
                <a:solidFill>
                  <a:srgbClr val="161616"/>
                </a:solidFill>
                <a:latin typeface="Segoe UI"/>
              </a:rPr>
              <a:t>, it retrieves the </a:t>
            </a:r>
            <a:r>
              <a:rPr lang="en-US" dirty="0" err="1" smtClean="0">
                <a:solidFill>
                  <a:srgbClr val="161616"/>
                </a:solidFill>
                <a:latin typeface="Segoe UI"/>
              </a:rPr>
              <a:t>IRouteHandler</a:t>
            </a:r>
            <a:endParaRPr lang="en-US" dirty="0" smtClean="0">
              <a:solidFill>
                <a:srgbClr val="161616"/>
              </a:solidFill>
              <a:latin typeface="Segoe UI"/>
            </a:endParaRPr>
          </a:p>
          <a:p>
            <a:pPr>
              <a:buNone/>
            </a:pPr>
            <a:r>
              <a:rPr lang="en-US" dirty="0" smtClean="0">
                <a:solidFill>
                  <a:srgbClr val="161616"/>
                </a:solidFill>
                <a:latin typeface="Segoe UI"/>
              </a:rPr>
              <a:t>     </a:t>
            </a:r>
            <a:r>
              <a:rPr lang="en-US" dirty="0" smtClean="0">
                <a:solidFill>
                  <a:srgbClr val="3366FF"/>
                </a:solidFill>
                <a:latin typeface="Segoe UI"/>
              </a:rPr>
              <a:t>(</a:t>
            </a:r>
            <a:r>
              <a:rPr lang="en-US" dirty="0" err="1" smtClean="0">
                <a:solidFill>
                  <a:srgbClr val="3366FF"/>
                </a:solidFill>
                <a:latin typeface="Segoe UI"/>
              </a:rPr>
              <a:t>System.Web.Mvc.IRouteHandler</a:t>
            </a:r>
            <a:r>
              <a:rPr lang="en-US" dirty="0" smtClean="0">
                <a:solidFill>
                  <a:srgbClr val="3366FF"/>
                </a:solidFill>
                <a:latin typeface="Segoe UI"/>
              </a:rPr>
              <a:t>) </a:t>
            </a:r>
            <a:r>
              <a:rPr lang="en-US" dirty="0" smtClean="0">
                <a:solidFill>
                  <a:srgbClr val="161616"/>
                </a:solidFill>
                <a:latin typeface="Segoe UI"/>
              </a:rPr>
              <a:t>instance</a:t>
            </a:r>
          </a:p>
          <a:p>
            <a:pPr>
              <a:buNone/>
            </a:pPr>
            <a:r>
              <a:rPr lang="en-US" dirty="0" smtClean="0">
                <a:solidFill>
                  <a:srgbClr val="3366FF"/>
                </a:solidFill>
                <a:latin typeface="Segoe UI"/>
              </a:rPr>
              <a:t>    (default is </a:t>
            </a:r>
            <a:r>
              <a:rPr lang="en-US" dirty="0" err="1" smtClean="0">
                <a:solidFill>
                  <a:srgbClr val="3366FF"/>
                </a:solidFill>
                <a:latin typeface="Segoe UI"/>
              </a:rPr>
              <a:t>System.Web.MvcRouteHandler</a:t>
            </a:r>
            <a:r>
              <a:rPr lang="en-US" dirty="0" smtClean="0">
                <a:solidFill>
                  <a:srgbClr val="3366FF"/>
                </a:solidFill>
                <a:latin typeface="Segoe UI"/>
              </a:rPr>
              <a:t>) </a:t>
            </a:r>
            <a:r>
              <a:rPr lang="en-US" dirty="0" smtClean="0">
                <a:solidFill>
                  <a:srgbClr val="161616"/>
                </a:solidFill>
                <a:latin typeface="Segoe UI"/>
              </a:rPr>
              <a:t>for that route. </a:t>
            </a:r>
          </a:p>
          <a:p>
            <a:r>
              <a:rPr lang="en-US" dirty="0" smtClean="0">
                <a:solidFill>
                  <a:srgbClr val="161616"/>
                </a:solidFill>
                <a:latin typeface="Segoe UI"/>
              </a:rPr>
              <a:t>  From the route handler, the module gets an </a:t>
            </a:r>
            <a:r>
              <a:rPr lang="en-US" dirty="0" err="1" smtClean="0">
                <a:solidFill>
                  <a:srgbClr val="161616"/>
                </a:solidFill>
                <a:latin typeface="Segoe UI"/>
              </a:rPr>
              <a:t>IHttpHandler</a:t>
            </a:r>
            <a:r>
              <a:rPr lang="en-US" dirty="0" smtClean="0">
                <a:solidFill>
                  <a:srgbClr val="3366FF"/>
                </a:solidFill>
                <a:latin typeface="Segoe UI"/>
              </a:rPr>
              <a:t>(</a:t>
            </a:r>
            <a:r>
              <a:rPr lang="en-US" dirty="0" err="1" smtClean="0">
                <a:solidFill>
                  <a:srgbClr val="3366FF"/>
                </a:solidFill>
                <a:latin typeface="Segoe UI"/>
              </a:rPr>
              <a:t>System.Web.IHttpHandler</a:t>
            </a:r>
            <a:r>
              <a:rPr lang="en-US" dirty="0" smtClean="0">
                <a:solidFill>
                  <a:srgbClr val="3366FF"/>
                </a:solidFill>
                <a:latin typeface="Segoe UI"/>
              </a:rPr>
              <a:t>) </a:t>
            </a:r>
            <a:r>
              <a:rPr lang="en-US" dirty="0" smtClean="0">
                <a:latin typeface="Segoe UI"/>
              </a:rPr>
              <a:t>instance</a:t>
            </a:r>
            <a:r>
              <a:rPr lang="en-US" dirty="0" smtClean="0">
                <a:solidFill>
                  <a:srgbClr val="3366FF"/>
                </a:solidFill>
                <a:latin typeface="Segoe UI"/>
              </a:rPr>
              <a:t>(default is </a:t>
            </a:r>
            <a:r>
              <a:rPr lang="en-US" dirty="0" err="1" smtClean="0">
                <a:solidFill>
                  <a:srgbClr val="3366FF"/>
                </a:solidFill>
                <a:latin typeface="Segoe UI"/>
              </a:rPr>
              <a:t>System.Web.MvcHandler</a:t>
            </a:r>
            <a:r>
              <a:rPr lang="en-US" dirty="0" smtClean="0">
                <a:solidFill>
                  <a:srgbClr val="3366FF"/>
                </a:solidFill>
                <a:latin typeface="Segoe UI"/>
              </a:rPr>
              <a:t>).</a:t>
            </a:r>
            <a:endParaRPr lang="en-US" dirty="0">
              <a:solidFill>
                <a:srgbClr val="3366FF"/>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MVC PIPELINE</a:t>
            </a:r>
            <a:endParaRPr lang="en-US" dirty="0"/>
          </a:p>
        </p:txBody>
      </p:sp>
      <p:pic>
        <p:nvPicPr>
          <p:cNvPr id="4" name="Content Placeholder 3" descr="MVC PipeLine.png"/>
          <p:cNvPicPr>
            <a:picLocks noGrp="1" noChangeAspect="1"/>
          </p:cNvPicPr>
          <p:nvPr>
            <p:ph idx="1"/>
          </p:nvPr>
        </p:nvPicPr>
        <p:blipFill>
          <a:blip r:embed="rId2" cstate="print"/>
          <a:stretch>
            <a:fillRect/>
          </a:stretch>
        </p:blipFill>
        <p:spPr>
          <a:xfrm>
            <a:off x="381000" y="914400"/>
            <a:ext cx="8534400" cy="57150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INITIALIZATION</a:t>
            </a:r>
            <a:endParaRPr lang="en-US" dirty="0"/>
          </a:p>
        </p:txBody>
      </p:sp>
      <p:sp>
        <p:nvSpPr>
          <p:cNvPr id="3" name="Content Placeholder 2"/>
          <p:cNvSpPr>
            <a:spLocks noGrp="1"/>
          </p:cNvSpPr>
          <p:nvPr>
            <p:ph idx="1"/>
          </p:nvPr>
        </p:nvSpPr>
        <p:spPr/>
        <p:txBody>
          <a:bodyPr/>
          <a:lstStyle/>
          <a:p>
            <a:pPr fontAlgn="t"/>
            <a:r>
              <a:rPr lang="en-US" dirty="0" smtClean="0"/>
              <a:t>The </a:t>
            </a:r>
            <a:r>
              <a:rPr lang="en-US" dirty="0" err="1" smtClean="0"/>
              <a:t>MvcHandler</a:t>
            </a:r>
            <a:r>
              <a:rPr lang="en-US" dirty="0" smtClean="0"/>
              <a:t> initiates the real processing inside ASP.NET MVC pipeline by using </a:t>
            </a:r>
            <a:r>
              <a:rPr lang="en-US" dirty="0" err="1" smtClean="0"/>
              <a:t>ProcessRequest</a:t>
            </a:r>
            <a:r>
              <a:rPr lang="en-US" dirty="0" smtClean="0"/>
              <a:t> method. This method uses the </a:t>
            </a:r>
            <a:r>
              <a:rPr lang="en-US" dirty="0" err="1" smtClean="0"/>
              <a:t>IControllerFactory</a:t>
            </a:r>
            <a:r>
              <a:rPr lang="en-US" dirty="0" smtClean="0"/>
              <a:t> instance (default is </a:t>
            </a:r>
            <a:r>
              <a:rPr lang="en-US" dirty="0" err="1" smtClean="0"/>
              <a:t>System.Web.Mvc.DefaultControllerFactory</a:t>
            </a:r>
            <a:r>
              <a:rPr lang="en-US" dirty="0" smtClean="0"/>
              <a:t>) to create corresponding controller.</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Execution</a:t>
            </a:r>
            <a:br>
              <a:rPr lang="en-US" dirty="0" smtClean="0"/>
            </a:br>
            <a:endParaRPr lang="en-US" dirty="0"/>
          </a:p>
        </p:txBody>
      </p:sp>
      <p:sp>
        <p:nvSpPr>
          <p:cNvPr id="3" name="Content Placeholder 2"/>
          <p:cNvSpPr>
            <a:spLocks noGrp="1"/>
          </p:cNvSpPr>
          <p:nvPr>
            <p:ph idx="1"/>
          </p:nvPr>
        </p:nvSpPr>
        <p:spPr>
          <a:xfrm>
            <a:off x="381000" y="1295400"/>
            <a:ext cx="8458200" cy="5181600"/>
          </a:xfrm>
        </p:spPr>
        <p:txBody>
          <a:bodyPr/>
          <a:lstStyle/>
          <a:p>
            <a:pPr>
              <a:buFont typeface="+mj-lt"/>
              <a:buAutoNum type="arabicPeriod"/>
            </a:pPr>
            <a:r>
              <a:rPr lang="en-US" dirty="0" smtClean="0"/>
              <a:t>When the controller is initialized, the controller calls its own </a:t>
            </a:r>
            <a:r>
              <a:rPr lang="en-US" dirty="0" err="1" smtClean="0"/>
              <a:t>InvokeAction</a:t>
            </a:r>
            <a:r>
              <a:rPr lang="en-US" dirty="0" smtClean="0"/>
              <a:t>() method by passing the details of the chosen action method. This is handled by the </a:t>
            </a:r>
            <a:r>
              <a:rPr lang="en-US" dirty="0" err="1" smtClean="0"/>
              <a:t>IActionInvoker</a:t>
            </a:r>
            <a:r>
              <a:rPr lang="en-US" dirty="0" smtClean="0"/>
              <a:t>.</a:t>
            </a:r>
          </a:p>
          <a:p>
            <a:pPr>
              <a:buFont typeface="+mj-lt"/>
              <a:buAutoNum type="arabicPeriod"/>
            </a:pPr>
            <a:r>
              <a:rPr lang="en-US" dirty="0" smtClean="0"/>
              <a:t>After selection of appropriate action method, model binders(default is </a:t>
            </a:r>
            <a:r>
              <a:rPr lang="en-US" dirty="0" err="1" smtClean="0"/>
              <a:t>System.Web.Mvc.DefaultModelBinder</a:t>
            </a:r>
            <a:r>
              <a:rPr lang="en-US" dirty="0" smtClean="0"/>
              <a:t>) retrieves the data from incoming HTTP request and do the data type conversion, data validation such as required or date format etc. and also take care of input values mapping to that action method parameters.</a:t>
            </a:r>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M_presentation">
  <a:themeElements>
    <a:clrScheme name="PM_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M_presentatio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Arial" pitchFamily="34" charset="0"/>
          </a:defRPr>
        </a:defPPr>
      </a:lstStyle>
    </a:lnDef>
  </a:objectDefaults>
  <a:extraClrSchemeLst>
    <a:extraClrScheme>
      <a:clrScheme name="PM_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M_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M_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M_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M_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M_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M_present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M_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M_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M_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M_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M_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vinsys</Template>
  <TotalTime>637</TotalTime>
  <Words>1364</Words>
  <Application>Microsoft Office PowerPoint</Application>
  <PresentationFormat>On-screen Show (4:3)</PresentationFormat>
  <Paragraphs>143</Paragraphs>
  <Slides>27</Slides>
  <Notes>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PM_presentation</vt:lpstr>
      <vt:lpstr>Detailed ASP.NET MVC PIPELINE</vt:lpstr>
      <vt:lpstr>ASP.NET Introduction</vt:lpstr>
      <vt:lpstr>Routing</vt:lpstr>
      <vt:lpstr>PowerPoint Presentation</vt:lpstr>
      <vt:lpstr>RouteConfig Class &amp; Application_Start in Global.asax</vt:lpstr>
      <vt:lpstr>PowerPoint Presentation</vt:lpstr>
      <vt:lpstr>ASP.NET MVC PIPELINE</vt:lpstr>
      <vt:lpstr>CONTROLLER INITIALIZATION</vt:lpstr>
      <vt:lpstr>Action Execution </vt:lpstr>
      <vt:lpstr>PowerPoint Presentation</vt:lpstr>
      <vt:lpstr>PowerPoint Presentation</vt:lpstr>
      <vt:lpstr>PowerPoint Presentation</vt:lpstr>
      <vt:lpstr> Result Execution </vt:lpstr>
      <vt:lpstr>PowerPoint Presentation</vt:lpstr>
      <vt:lpstr> View Initialization and Rendering </vt:lpstr>
      <vt:lpstr>PowerPoint Presentation</vt:lpstr>
      <vt:lpstr>PowerPoint Presentation</vt:lpstr>
      <vt:lpstr>ASP.NET Filters and Attributes</vt:lpstr>
      <vt:lpstr>Use of Filters</vt:lpstr>
      <vt:lpstr>Types of Filters </vt:lpstr>
      <vt:lpstr>Authorization Filters</vt:lpstr>
      <vt:lpstr> Action Filters </vt:lpstr>
      <vt:lpstr>Result Filters</vt:lpstr>
      <vt:lpstr>PowerPoint Presentation</vt:lpstr>
      <vt:lpstr>Exception Filters</vt:lpstr>
      <vt:lpstr>Order of Filter Execution</vt:lpstr>
      <vt:lpstr>Configuring Filters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Programming</dc:title>
  <dc:creator>pradip</dc:creator>
  <cp:lastModifiedBy>Admin</cp:lastModifiedBy>
  <cp:revision>78</cp:revision>
  <dcterms:created xsi:type="dcterms:W3CDTF">2007-05-22T04:34:12Z</dcterms:created>
  <dcterms:modified xsi:type="dcterms:W3CDTF">2017-06-14T04:51:02Z</dcterms:modified>
</cp:coreProperties>
</file>