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
  </p:notesMasterIdLst>
  <p:handoutMasterIdLst>
    <p:handoutMasterId r:id="rId1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CC00"/>
    <a:srgbClr val="FFFF66"/>
    <a:srgbClr val="00FF00"/>
    <a:srgbClr val="66FF66"/>
    <a:srgbClr val="99FF99"/>
    <a:srgbClr val="33CCFF"/>
    <a:srgbClr val="99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00" autoAdjust="0"/>
  </p:normalViewPr>
  <p:slideViewPr>
    <p:cSldViewPr>
      <p:cViewPr varScale="1">
        <p:scale>
          <a:sx n="58" d="100"/>
          <a:sy n="58" d="100"/>
        </p:scale>
        <p:origin x="-1704"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r>
              <a:rPr lang="en-US"/>
              <a:t>iConnect</a:t>
            </a:r>
          </a:p>
        </p:txBody>
      </p:sp>
      <p:sp>
        <p:nvSpPr>
          <p:cNvPr id="512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r>
              <a:rPr lang="en-US"/>
              <a:t>Introduction to C# Programming</a:t>
            </a:r>
          </a:p>
        </p:txBody>
      </p:sp>
      <p:sp>
        <p:nvSpPr>
          <p:cNvPr id="512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r>
              <a:rPr lang="en-US"/>
              <a:t>C# 2.0</a:t>
            </a:r>
          </a:p>
        </p:txBody>
      </p:sp>
      <p:sp>
        <p:nvSpPr>
          <p:cNvPr id="512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CF8A809D-2564-4554-8981-D4EB4CB46537}" type="slidenum">
              <a:rPr lang="en-US"/>
              <a:pPr/>
              <a:t>‹#›</a:t>
            </a:fld>
            <a:endParaRPr lang="en-US"/>
          </a:p>
        </p:txBody>
      </p:sp>
    </p:spTree>
    <p:extLst>
      <p:ext uri="{BB962C8B-B14F-4D97-AF65-F5344CB8AC3E}">
        <p14:creationId xmlns:p14="http://schemas.microsoft.com/office/powerpoint/2010/main" val="1172636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1229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1229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63D122AA-AA5B-4543-AF35-908EC69A7057}" type="slidenum">
              <a:rPr lang="en-US"/>
              <a:pPr/>
              <a:t>‹#›</a:t>
            </a:fld>
            <a:endParaRPr lang="en-US"/>
          </a:p>
        </p:txBody>
      </p:sp>
    </p:spTree>
    <p:extLst>
      <p:ext uri="{BB962C8B-B14F-4D97-AF65-F5344CB8AC3E}">
        <p14:creationId xmlns:p14="http://schemas.microsoft.com/office/powerpoint/2010/main" val="33750090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2</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2"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3"/>
            <a:ext cx="7772400" cy="1470025"/>
          </a:xfrm>
        </p:spPr>
        <p:txBody>
          <a:bodyPr/>
          <a:lstStyle>
            <a:lvl1pPr>
              <a:defRPr sz="3600"/>
            </a:lvl1pPr>
          </a:lstStyle>
          <a:p>
            <a:r>
              <a:rPr lang="en-US" smtClean="0"/>
              <a:t>Click to edit Master title style</a:t>
            </a:r>
            <a:endParaRPr lang="en-US"/>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37160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98968" y="1371601"/>
            <a:ext cx="3946525"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398968" y="1371601"/>
            <a:ext cx="3946525" cy="223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98968" y="3759201"/>
            <a:ext cx="3946525" cy="2236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69120" y="6526772"/>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3"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fld id="{2059130F-B647-4EAE-BF71-C228320356E1}" type="datetimeFigureOut">
              <a:rPr lang="en-US" smtClean="0"/>
              <a:pPr>
                <a:defRPr/>
              </a:pPr>
              <a:t>6/14/2017</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3EEA401-2F34-4B02-9A74-6178A85934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pPr>
              <a:defRPr/>
            </a:pPr>
            <a:fld id="{633CC1B9-7AA7-4849-B83C-718BFB8F0241}" type="datetimeFigureOut">
              <a:rPr lang="en-US"/>
              <a:pPr>
                <a:defRPr/>
              </a:pPr>
              <a:t>6/14/2017</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fld id="{9AC27A7A-227D-43A2-AED4-123FC90F9F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1" cstate="print"/>
          <a:srcRect/>
          <a:stretch>
            <a:fillRect/>
          </a:stretch>
        </p:blipFill>
        <p:spPr bwMode="auto">
          <a:xfrm>
            <a:off x="8107367"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19BB61FD-C1F2-4A71-9B04-CA5F3C9E5E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819400"/>
            <a:ext cx="6934200" cy="1241425"/>
          </a:xfrm>
        </p:spPr>
        <p:txBody>
          <a:bodyPr/>
          <a:lstStyle/>
          <a:p>
            <a:r>
              <a:rPr lang="en-US" dirty="0" smtClean="0"/>
              <a:t>Introduction to MVC Application Folders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2"/>
          <p:cNvPicPr>
            <a:picLocks noGrp="1" noChangeAspect="1" noChangeArrowheads="1"/>
          </p:cNvPicPr>
          <p:nvPr>
            <p:ph idx="1"/>
          </p:nvPr>
        </p:nvPicPr>
        <p:blipFill>
          <a:blip r:embed="rId2" cstate="print"/>
          <a:srcRect/>
          <a:stretch>
            <a:fillRect/>
          </a:stretch>
        </p:blipFill>
        <p:spPr bwMode="auto">
          <a:xfrm>
            <a:off x="457200" y="2438400"/>
            <a:ext cx="8077200" cy="3648075"/>
          </a:xfrm>
          <a:prstGeom prst="rect">
            <a:avLst/>
          </a:prstGeom>
          <a:noFill/>
          <a:ln w="9525">
            <a:noFill/>
            <a:miter lim="800000"/>
            <a:headEnd/>
            <a:tailEnd/>
          </a:ln>
        </p:spPr>
      </p:pic>
      <p:sp>
        <p:nvSpPr>
          <p:cNvPr id="7" name="Rectangle 6"/>
          <p:cNvSpPr/>
          <p:nvPr/>
        </p:nvSpPr>
        <p:spPr>
          <a:xfrm>
            <a:off x="457200" y="1219200"/>
            <a:ext cx="8382000" cy="923330"/>
          </a:xfrm>
          <a:prstGeom prst="rect">
            <a:avLst/>
          </a:prstGeom>
        </p:spPr>
        <p:txBody>
          <a:bodyPr wrap="square">
            <a:spAutoFit/>
          </a:bodyPr>
          <a:lstStyle/>
          <a:p>
            <a:r>
              <a:rPr lang="en-US" dirty="0" smtClean="0"/>
              <a:t>Once you click OK, you have a readymade structure with the appropriate folders where you can add controllers, models, and views.</a:t>
            </a:r>
          </a:p>
          <a:p>
            <a:r>
              <a:rPr lang="en-US" dirty="0" smtClean="0"/>
              <a:t>Now, add a Controller.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Once you add the new controller, you should see some kind of code snippet as shown below:</a:t>
            </a:r>
          </a:p>
          <a:p>
            <a:pPr>
              <a:buNone/>
            </a:pPr>
            <a:r>
              <a:rPr lang="en-US" dirty="0" smtClean="0"/>
              <a:t>       public class Default1Controller : Controller</a:t>
            </a:r>
          </a:p>
          <a:p>
            <a:pPr>
              <a:buNone/>
            </a:pPr>
            <a:r>
              <a:rPr lang="en-US" dirty="0" smtClean="0"/>
              <a:t>       {</a:t>
            </a:r>
          </a:p>
          <a:p>
            <a:pPr>
              <a:buNone/>
            </a:pPr>
            <a:r>
              <a:rPr lang="en-US" dirty="0" smtClean="0"/>
              <a:t>          // // GET: /Default1/ </a:t>
            </a:r>
          </a:p>
          <a:p>
            <a:pPr>
              <a:buNone/>
            </a:pPr>
            <a:r>
              <a:rPr lang="en-US" dirty="0" smtClean="0"/>
              <a:t>          public </a:t>
            </a:r>
            <a:r>
              <a:rPr lang="en-US" dirty="0" err="1" smtClean="0"/>
              <a:t>ActionResult</a:t>
            </a:r>
            <a:r>
              <a:rPr lang="en-US" dirty="0" smtClean="0"/>
              <a:t> Index()</a:t>
            </a:r>
          </a:p>
          <a:p>
            <a:pPr>
              <a:buNone/>
            </a:pPr>
            <a:r>
              <a:rPr lang="en-US" dirty="0" smtClean="0"/>
              <a:t>            { </a:t>
            </a:r>
          </a:p>
          <a:p>
            <a:pPr>
              <a:buNone/>
            </a:pPr>
            <a:r>
              <a:rPr lang="en-US" dirty="0" smtClean="0"/>
              <a:t>               return View(); </a:t>
            </a:r>
          </a:p>
          <a:p>
            <a:pPr>
              <a:buNone/>
            </a:pPr>
            <a:r>
              <a:rPr lang="en-US" dirty="0" smtClean="0"/>
              <a:t>            } </a:t>
            </a:r>
          </a:p>
          <a:p>
            <a:pPr>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447800" y="2306934"/>
            <a:ext cx="5791200" cy="2927420"/>
          </a:xfrm>
          <a:prstGeom prst="rect">
            <a:avLst/>
          </a:prstGeom>
          <a:noFill/>
          <a:ln w="9525">
            <a:noFill/>
            <a:miter lim="800000"/>
            <a:headEnd/>
            <a:tailEnd/>
          </a:ln>
        </p:spPr>
      </p:pic>
      <p:sp>
        <p:nvSpPr>
          <p:cNvPr id="6" name="Rectangle 5"/>
          <p:cNvSpPr/>
          <p:nvPr/>
        </p:nvSpPr>
        <p:spPr>
          <a:xfrm>
            <a:off x="685800" y="1371600"/>
            <a:ext cx="8001000" cy="923330"/>
          </a:xfrm>
          <a:prstGeom prst="rect">
            <a:avLst/>
          </a:prstGeom>
        </p:spPr>
        <p:txBody>
          <a:bodyPr wrap="square">
            <a:spAutoFit/>
          </a:bodyPr>
          <a:lstStyle/>
          <a:p>
            <a:r>
              <a:rPr lang="en-US" dirty="0" smtClean="0"/>
              <a:t>Now that we have the controller we need to go and add the view. So click on the Index function which is present in the control and click on the Add View menu as shown in the below figure.</a:t>
            </a:r>
            <a:endParaRPr lang="en-US" dirty="0"/>
          </a:p>
        </p:txBody>
      </p:sp>
      <p:sp>
        <p:nvSpPr>
          <p:cNvPr id="7" name="Rectangle 6"/>
          <p:cNvSpPr/>
          <p:nvPr/>
        </p:nvSpPr>
        <p:spPr>
          <a:xfrm>
            <a:off x="762000" y="5257800"/>
            <a:ext cx="8001000" cy="1200329"/>
          </a:xfrm>
          <a:prstGeom prst="rect">
            <a:avLst/>
          </a:prstGeom>
        </p:spPr>
        <p:txBody>
          <a:bodyPr wrap="square">
            <a:spAutoFit/>
          </a:bodyPr>
          <a:lstStyle/>
          <a:p>
            <a:r>
              <a:rPr lang="en-US" dirty="0" smtClean="0"/>
              <a:t>The add view pops up a modal box to enter the view name which will be invoked when this controller is called as shown in the figure below. For now, keep the view name same as the controller name and also uncheck the master page check box.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1219200"/>
            <a:ext cx="4705350" cy="4476750"/>
          </a:xfrm>
          <a:prstGeom prst="rect">
            <a:avLst/>
          </a:prstGeom>
          <a:noFill/>
          <a:ln w="9525">
            <a:noFill/>
            <a:miter lim="800000"/>
            <a:headEnd/>
            <a:tailEnd/>
          </a:ln>
        </p:spPr>
      </p:pic>
      <p:sp>
        <p:nvSpPr>
          <p:cNvPr id="5" name="Rectangle 4"/>
          <p:cNvSpPr/>
          <p:nvPr/>
        </p:nvSpPr>
        <p:spPr>
          <a:xfrm>
            <a:off x="533400" y="5715000"/>
            <a:ext cx="8229600" cy="923330"/>
          </a:xfrm>
          <a:prstGeom prst="rect">
            <a:avLst/>
          </a:prstGeom>
        </p:spPr>
        <p:txBody>
          <a:bodyPr wrap="square">
            <a:spAutoFit/>
          </a:bodyPr>
          <a:lstStyle/>
          <a:p>
            <a:r>
              <a:rPr lang="en-US" dirty="0" smtClean="0"/>
              <a:t>Once you click on the OK button of the view, you should see a simple ASPX page with the below HTML code snippet. In the below code snippet I have added “This is my first MVC application”.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685800" y="1295400"/>
            <a:ext cx="8473698" cy="2057400"/>
          </a:xfrm>
          <a:prstGeom prst="rect">
            <a:avLst/>
          </a:prstGeom>
          <a:noFill/>
          <a:ln w="9525">
            <a:noFill/>
            <a:miter lim="800000"/>
            <a:headEnd/>
            <a:tailEnd/>
          </a:ln>
        </p:spPr>
      </p:pic>
      <p:sp>
        <p:nvSpPr>
          <p:cNvPr id="5" name="Rectangle 4"/>
          <p:cNvSpPr/>
          <p:nvPr/>
        </p:nvSpPr>
        <p:spPr>
          <a:xfrm>
            <a:off x="609600" y="3962400"/>
            <a:ext cx="8153400" cy="1200329"/>
          </a:xfrm>
          <a:prstGeom prst="rect">
            <a:avLst/>
          </a:prstGeom>
        </p:spPr>
        <p:txBody>
          <a:bodyPr wrap="square">
            <a:spAutoFit/>
          </a:bodyPr>
          <a:lstStyle/>
          <a:p>
            <a:r>
              <a:rPr lang="en-US" dirty="0" smtClean="0"/>
              <a:t/>
            </a:r>
            <a:br>
              <a:rPr lang="en-US" dirty="0" smtClean="0"/>
            </a:br>
            <a:r>
              <a:rPr lang="en-US" dirty="0" smtClean="0"/>
              <a:t>Now Run your </a:t>
            </a:r>
            <a:r>
              <a:rPr lang="en-US" dirty="0" err="1" smtClean="0"/>
              <a:t>application.If</a:t>
            </a:r>
            <a:r>
              <a:rPr lang="en-US" dirty="0" smtClean="0"/>
              <a:t> you do a CTRL + F5 you should see an error as shown in the below figure. This error is obvious because we have not invoked the appropriate controller / action.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1371600"/>
            <a:ext cx="8382930" cy="4724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MVC Folders</a:t>
            </a:r>
            <a:endParaRPr lang="en-US" dirty="0"/>
          </a:p>
        </p:txBody>
      </p:sp>
      <p:sp>
        <p:nvSpPr>
          <p:cNvPr id="8195" name="Rectangle 3"/>
          <p:cNvSpPr>
            <a:spLocks noGrp="1" noChangeArrowheads="1"/>
          </p:cNvSpPr>
          <p:nvPr>
            <p:ph idx="1"/>
          </p:nvPr>
        </p:nvSpPr>
        <p:spPr/>
        <p:txBody>
          <a:bodyPr/>
          <a:lstStyle/>
          <a:p>
            <a:r>
              <a:rPr lang="en-US" dirty="0" smtClean="0"/>
              <a:t>A typical ASP.NET MVC web application has the following folder content:</a:t>
            </a:r>
          </a:p>
          <a:p>
            <a:r>
              <a:rPr lang="en-US" dirty="0" smtClean="0"/>
              <a:t>  </a:t>
            </a:r>
            <a:r>
              <a:rPr lang="en-US" b="1" dirty="0" smtClean="0"/>
              <a:t>Application information</a:t>
            </a:r>
            <a:endParaRPr lang="en-US" dirty="0" smtClean="0"/>
          </a:p>
          <a:p>
            <a:r>
              <a:rPr lang="en-US" dirty="0" smtClean="0"/>
              <a:t>Properties</a:t>
            </a:r>
            <a:br>
              <a:rPr lang="en-US" dirty="0" smtClean="0"/>
            </a:br>
            <a:r>
              <a:rPr lang="en-US" dirty="0" smtClean="0"/>
              <a:t>References</a:t>
            </a:r>
          </a:p>
          <a:p>
            <a:r>
              <a:rPr lang="en-US" b="1" dirty="0" smtClean="0"/>
              <a:t>Application folders</a:t>
            </a:r>
            <a:endParaRPr lang="en-US" dirty="0" smtClean="0"/>
          </a:p>
          <a:p>
            <a:r>
              <a:rPr lang="en-US" dirty="0" err="1" smtClean="0"/>
              <a:t>App_Data</a:t>
            </a:r>
            <a:r>
              <a:rPr lang="en-US" dirty="0" smtClean="0"/>
              <a:t> Folder</a:t>
            </a:r>
            <a:br>
              <a:rPr lang="en-US" dirty="0" smtClean="0"/>
            </a:br>
            <a:r>
              <a:rPr lang="en-US" dirty="0" smtClean="0"/>
              <a:t>Content Folder</a:t>
            </a:r>
            <a:br>
              <a:rPr lang="en-US" dirty="0" smtClean="0"/>
            </a:br>
            <a:r>
              <a:rPr lang="en-US" dirty="0" smtClean="0"/>
              <a:t>Controllers Folder</a:t>
            </a:r>
            <a:br>
              <a:rPr lang="en-US" dirty="0" smtClean="0"/>
            </a:br>
            <a:r>
              <a:rPr lang="en-US" dirty="0" smtClean="0"/>
              <a:t>Models Folder</a:t>
            </a:r>
            <a:br>
              <a:rPr lang="en-US" dirty="0" smtClean="0"/>
            </a:br>
            <a:r>
              <a:rPr lang="en-US" dirty="0" smtClean="0"/>
              <a:t>Scripts Folder</a:t>
            </a:r>
            <a:br>
              <a:rPr lang="en-US" dirty="0" smtClean="0"/>
            </a:br>
            <a:r>
              <a:rPr lang="en-US" dirty="0" smtClean="0"/>
              <a:t>Views Folder</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Configuration files</a:t>
            </a:r>
            <a:endParaRPr lang="en-US" dirty="0" smtClean="0"/>
          </a:p>
          <a:p>
            <a:r>
              <a:rPr lang="en-US" dirty="0" err="1" smtClean="0"/>
              <a:t>Global.asax</a:t>
            </a:r>
            <a:r>
              <a:rPr lang="en-US" dirty="0" smtClean="0"/>
              <a:t/>
            </a:r>
            <a:br>
              <a:rPr lang="en-US" dirty="0" smtClean="0"/>
            </a:br>
            <a:r>
              <a:rPr lang="en-US" dirty="0" err="1" smtClean="0"/>
              <a:t>packages.config</a:t>
            </a:r>
            <a:r>
              <a:rPr lang="en-US" dirty="0" smtClean="0"/>
              <a:t/>
            </a:r>
            <a:br>
              <a:rPr lang="en-US" dirty="0" smtClean="0"/>
            </a:br>
            <a:r>
              <a:rPr lang="en-US" dirty="0" err="1" smtClean="0"/>
              <a:t>Web.config</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folder names are equal in all MVC applications. The MVC framework is based on default naming.</a:t>
            </a:r>
          </a:p>
          <a:p>
            <a:r>
              <a:rPr lang="en-US" dirty="0" smtClean="0"/>
              <a:t>Controllers are in the Controllers folder, Views are in the Views folder, and Models are in the Models folder. You don't have to use the folder names in your application code.</a:t>
            </a:r>
          </a:p>
          <a:p>
            <a:r>
              <a:rPr lang="en-US" dirty="0" smtClean="0"/>
              <a:t>Standard naming reduces the amount of code, and makes it easier for developers to understand MVC projects.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App_Data</a:t>
            </a:r>
            <a:r>
              <a:rPr lang="en-US" dirty="0" smtClean="0"/>
              <a:t>  and The Content Folder</a:t>
            </a:r>
            <a:endParaRPr lang="en-US" dirty="0"/>
          </a:p>
        </p:txBody>
      </p:sp>
      <p:sp>
        <p:nvSpPr>
          <p:cNvPr id="3" name="Content Placeholder 2"/>
          <p:cNvSpPr>
            <a:spLocks noGrp="1"/>
          </p:cNvSpPr>
          <p:nvPr>
            <p:ph idx="1"/>
          </p:nvPr>
        </p:nvSpPr>
        <p:spPr>
          <a:xfrm>
            <a:off x="457200" y="1143000"/>
            <a:ext cx="8305800" cy="5715000"/>
          </a:xfrm>
        </p:spPr>
        <p:txBody>
          <a:bodyPr/>
          <a:lstStyle/>
          <a:p>
            <a:r>
              <a:rPr lang="en-US" dirty="0" smtClean="0">
                <a:solidFill>
                  <a:srgbClr val="3366FF"/>
                </a:solidFill>
              </a:rPr>
              <a:t>The </a:t>
            </a:r>
            <a:r>
              <a:rPr lang="en-US" dirty="0" err="1" smtClean="0">
                <a:solidFill>
                  <a:srgbClr val="3366FF"/>
                </a:solidFill>
              </a:rPr>
              <a:t>App_Data</a:t>
            </a:r>
            <a:r>
              <a:rPr lang="en-US" dirty="0" smtClean="0">
                <a:solidFill>
                  <a:srgbClr val="3366FF"/>
                </a:solidFill>
              </a:rPr>
              <a:t> Folder</a:t>
            </a:r>
          </a:p>
          <a:p>
            <a:pPr>
              <a:buNone/>
            </a:pPr>
            <a:r>
              <a:rPr lang="en-US" dirty="0" smtClean="0"/>
              <a:t>The </a:t>
            </a:r>
            <a:r>
              <a:rPr lang="en-US" b="1" dirty="0" err="1" smtClean="0"/>
              <a:t>App_Data</a:t>
            </a:r>
            <a:r>
              <a:rPr lang="en-US" dirty="0" smtClean="0"/>
              <a:t> folder is for storing application data.</a:t>
            </a:r>
          </a:p>
          <a:p>
            <a:r>
              <a:rPr lang="en-US" dirty="0" smtClean="0">
                <a:solidFill>
                  <a:srgbClr val="3366FF"/>
                </a:solidFill>
              </a:rPr>
              <a:t>The Content Folder</a:t>
            </a:r>
          </a:p>
          <a:p>
            <a:pPr>
              <a:buNone/>
            </a:pPr>
            <a:r>
              <a:rPr lang="en-US" dirty="0" smtClean="0"/>
              <a:t>The </a:t>
            </a:r>
            <a:r>
              <a:rPr lang="en-US" b="1" dirty="0" smtClean="0"/>
              <a:t>Content</a:t>
            </a:r>
            <a:r>
              <a:rPr lang="en-US" dirty="0" smtClean="0"/>
              <a:t> folder is used for static files like style sheets</a:t>
            </a:r>
          </a:p>
          <a:p>
            <a:pPr>
              <a:buNone/>
            </a:pPr>
            <a:r>
              <a:rPr lang="en-US" dirty="0" smtClean="0"/>
              <a:t>(</a:t>
            </a:r>
            <a:r>
              <a:rPr lang="en-US" dirty="0" err="1" smtClean="0"/>
              <a:t>css</a:t>
            </a:r>
            <a:r>
              <a:rPr lang="en-US" dirty="0" smtClean="0"/>
              <a:t> files), icons and images.</a:t>
            </a:r>
          </a:p>
          <a:p>
            <a:pPr>
              <a:buNone/>
            </a:pPr>
            <a:r>
              <a:rPr lang="en-US" dirty="0" smtClean="0"/>
              <a:t>Visual Web Developer automatically adds a </a:t>
            </a:r>
            <a:r>
              <a:rPr lang="en-US" b="1" dirty="0" smtClean="0"/>
              <a:t>themes</a:t>
            </a:r>
            <a:r>
              <a:rPr lang="en-US" dirty="0" smtClean="0"/>
              <a:t> folder</a:t>
            </a:r>
          </a:p>
          <a:p>
            <a:pPr>
              <a:buNone/>
            </a:pPr>
            <a:r>
              <a:rPr lang="en-US" dirty="0" smtClean="0"/>
              <a:t>to the Content folder. The themes folder is filled with</a:t>
            </a:r>
          </a:p>
          <a:p>
            <a:pPr>
              <a:buNone/>
            </a:pPr>
            <a:r>
              <a:rPr lang="en-US" dirty="0" err="1" smtClean="0"/>
              <a:t>jQuery</a:t>
            </a:r>
            <a:r>
              <a:rPr lang="en-US" dirty="0" smtClean="0"/>
              <a:t> styles and pictures. In this project you can delete the</a:t>
            </a:r>
          </a:p>
          <a:p>
            <a:pPr>
              <a:buNone/>
            </a:pPr>
            <a:r>
              <a:rPr lang="en-US" dirty="0" smtClean="0"/>
              <a:t>themes folder.</a:t>
            </a:r>
          </a:p>
          <a:p>
            <a:pPr>
              <a:buNone/>
            </a:pPr>
            <a:r>
              <a:rPr lang="en-US" dirty="0" smtClean="0"/>
              <a:t>It also adds a standard style sheet file </a:t>
            </a:r>
            <a:r>
              <a:rPr lang="en-US" b="1" dirty="0" smtClean="0"/>
              <a:t>Site.css</a:t>
            </a:r>
            <a:r>
              <a:rPr lang="en-US" dirty="0" smtClean="0"/>
              <a:t> in the </a:t>
            </a:r>
          </a:p>
          <a:p>
            <a:pPr>
              <a:buNone/>
            </a:pPr>
            <a:r>
              <a:rPr lang="en-US" dirty="0" smtClean="0"/>
              <a:t>content folder. The style sheet file is the file to edit when you want to change the style of the application.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Controller and Models Folder</a:t>
            </a:r>
            <a:endParaRPr lang="en-US" dirty="0"/>
          </a:p>
        </p:txBody>
      </p:sp>
      <p:sp>
        <p:nvSpPr>
          <p:cNvPr id="3" name="Content Placeholder 2"/>
          <p:cNvSpPr>
            <a:spLocks noGrp="1"/>
          </p:cNvSpPr>
          <p:nvPr>
            <p:ph idx="1"/>
          </p:nvPr>
        </p:nvSpPr>
        <p:spPr/>
        <p:txBody>
          <a:bodyPr/>
          <a:lstStyle/>
          <a:p>
            <a:r>
              <a:rPr lang="en-US" dirty="0" smtClean="0">
                <a:solidFill>
                  <a:srgbClr val="3366FF"/>
                </a:solidFill>
              </a:rPr>
              <a:t>The Controllers Folder</a:t>
            </a:r>
          </a:p>
          <a:p>
            <a:pPr>
              <a:buNone/>
            </a:pPr>
            <a:r>
              <a:rPr lang="en-US" dirty="0" smtClean="0"/>
              <a:t>The Controllers folder contains the controller classes </a:t>
            </a:r>
          </a:p>
          <a:p>
            <a:pPr>
              <a:buNone/>
            </a:pPr>
            <a:r>
              <a:rPr lang="en-US" dirty="0" smtClean="0"/>
              <a:t>responsible for handling user input and responses.</a:t>
            </a:r>
          </a:p>
          <a:p>
            <a:pPr>
              <a:buNone/>
            </a:pPr>
            <a:r>
              <a:rPr lang="en-US" dirty="0" smtClean="0"/>
              <a:t>MVC requires the name of all controller files to end with</a:t>
            </a:r>
          </a:p>
          <a:p>
            <a:pPr>
              <a:buNone/>
            </a:pPr>
            <a:r>
              <a:rPr lang="en-US" dirty="0" smtClean="0"/>
              <a:t>"Controller".</a:t>
            </a:r>
          </a:p>
          <a:p>
            <a:r>
              <a:rPr lang="en-US" dirty="0" smtClean="0">
                <a:solidFill>
                  <a:srgbClr val="3366FF"/>
                </a:solidFill>
              </a:rPr>
              <a:t>The Models Folder</a:t>
            </a:r>
          </a:p>
          <a:p>
            <a:pPr>
              <a:buNone/>
            </a:pPr>
            <a:r>
              <a:rPr lang="en-US" dirty="0" smtClean="0"/>
              <a:t>The Models folder contains the classes that represent the </a:t>
            </a:r>
          </a:p>
          <a:p>
            <a:pPr>
              <a:buNone/>
            </a:pPr>
            <a:r>
              <a:rPr lang="en-US" dirty="0" smtClean="0"/>
              <a:t>application models. Models hold and manipulate</a:t>
            </a:r>
          </a:p>
          <a:p>
            <a:pPr>
              <a:buNone/>
            </a:pPr>
            <a:r>
              <a:rPr lang="en-US" dirty="0" smtClean="0"/>
              <a:t>application data.</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Views Folder</a:t>
            </a:r>
            <a:endParaRPr lang="en-US" dirty="0"/>
          </a:p>
        </p:txBody>
      </p:sp>
      <p:sp>
        <p:nvSpPr>
          <p:cNvPr id="3" name="Content Placeholder 2"/>
          <p:cNvSpPr>
            <a:spLocks noGrp="1"/>
          </p:cNvSpPr>
          <p:nvPr>
            <p:ph idx="1"/>
          </p:nvPr>
        </p:nvSpPr>
        <p:spPr>
          <a:xfrm>
            <a:off x="304800" y="1143000"/>
            <a:ext cx="8534400" cy="5715000"/>
          </a:xfrm>
        </p:spPr>
        <p:txBody>
          <a:bodyPr/>
          <a:lstStyle/>
          <a:p>
            <a:r>
              <a:rPr lang="en-US" dirty="0" smtClean="0">
                <a:solidFill>
                  <a:srgbClr val="3366FF"/>
                </a:solidFill>
              </a:rPr>
              <a:t>The Views Folder</a:t>
            </a:r>
          </a:p>
          <a:p>
            <a:pPr>
              <a:buNone/>
            </a:pPr>
            <a:r>
              <a:rPr lang="en-US" dirty="0" smtClean="0"/>
              <a:t>The Views folder stores the HTML files related to the</a:t>
            </a:r>
          </a:p>
          <a:p>
            <a:pPr>
              <a:buNone/>
            </a:pPr>
            <a:r>
              <a:rPr lang="en-US" dirty="0" smtClean="0"/>
              <a:t>display of the application (the user interfaces).</a:t>
            </a:r>
          </a:p>
          <a:p>
            <a:pPr>
              <a:buNone/>
            </a:pPr>
            <a:r>
              <a:rPr lang="en-US" dirty="0" smtClean="0"/>
              <a:t>The Views folder contains one folder for each controller. </a:t>
            </a:r>
          </a:p>
          <a:p>
            <a:pPr>
              <a:buNone/>
            </a:pPr>
            <a:r>
              <a:rPr lang="en-US" dirty="0" smtClean="0"/>
              <a:t>Visual Web Developer has created an Account folder, a</a:t>
            </a:r>
          </a:p>
          <a:p>
            <a:pPr>
              <a:buNone/>
            </a:pPr>
            <a:r>
              <a:rPr lang="en-US" dirty="0" smtClean="0"/>
              <a:t>Home folder, and a Shared folder (inside the Views folder).</a:t>
            </a:r>
          </a:p>
          <a:p>
            <a:pPr>
              <a:buNone/>
            </a:pPr>
            <a:r>
              <a:rPr lang="en-US" dirty="0" smtClean="0"/>
              <a:t>The Account folder contains pages for registering and</a:t>
            </a:r>
          </a:p>
          <a:p>
            <a:pPr>
              <a:buNone/>
            </a:pPr>
            <a:r>
              <a:rPr lang="en-US" dirty="0" smtClean="0"/>
              <a:t>logging in to user accounts.</a:t>
            </a:r>
          </a:p>
          <a:p>
            <a:pPr>
              <a:buNone/>
            </a:pPr>
            <a:r>
              <a:rPr lang="en-US" dirty="0" smtClean="0"/>
              <a:t>The Home folder is used for storing application pages like</a:t>
            </a:r>
          </a:p>
          <a:p>
            <a:pPr>
              <a:buNone/>
            </a:pPr>
            <a:r>
              <a:rPr lang="en-US" dirty="0" smtClean="0"/>
              <a:t>the home page and the about page.</a:t>
            </a:r>
          </a:p>
          <a:p>
            <a:pPr>
              <a:buNone/>
            </a:pPr>
            <a:r>
              <a:rPr lang="en-US" dirty="0" smtClean="0"/>
              <a:t>The Shared folder is used to store views shared between controllers (master pages and layout pages).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The Scripts Folder</a:t>
            </a:r>
            <a:endParaRPr lang="en-US" dirty="0"/>
          </a:p>
        </p:txBody>
      </p:sp>
      <p:sp>
        <p:nvSpPr>
          <p:cNvPr id="3" name="Content Placeholder 2"/>
          <p:cNvSpPr>
            <a:spLocks noGrp="1"/>
          </p:cNvSpPr>
          <p:nvPr>
            <p:ph idx="1"/>
          </p:nvPr>
        </p:nvSpPr>
        <p:spPr/>
        <p:txBody>
          <a:bodyPr/>
          <a:lstStyle/>
          <a:p>
            <a:r>
              <a:rPr lang="en-US" dirty="0" smtClean="0"/>
              <a:t>The Scripts folder stores the JavaScript files of the application.</a:t>
            </a:r>
          </a:p>
          <a:p>
            <a:r>
              <a:rPr lang="en-US" dirty="0" smtClean="0"/>
              <a:t>By default Visual Web Developer fills this folder with standard MVC, Ajax, and </a:t>
            </a:r>
            <a:r>
              <a:rPr lang="en-US" dirty="0" err="1" smtClean="0"/>
              <a:t>jQuery</a:t>
            </a:r>
            <a:r>
              <a:rPr lang="en-US" dirty="0" smtClean="0"/>
              <a:t> files.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MVC App</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830950"/>
            <a:ext cx="8229600" cy="5027050"/>
          </a:xfrm>
          <a:prstGeom prst="rect">
            <a:avLst/>
          </a:prstGeom>
          <a:noFill/>
          <a:ln w="9525">
            <a:noFill/>
            <a:miter lim="800000"/>
            <a:headEnd/>
            <a:tailEnd/>
          </a:ln>
        </p:spPr>
      </p:pic>
      <p:sp>
        <p:nvSpPr>
          <p:cNvPr id="5" name="Rectangle 4"/>
          <p:cNvSpPr/>
          <p:nvPr/>
        </p:nvSpPr>
        <p:spPr>
          <a:xfrm>
            <a:off x="609600" y="1143001"/>
            <a:ext cx="8534400" cy="646331"/>
          </a:xfrm>
          <a:prstGeom prst="rect">
            <a:avLst/>
          </a:prstGeom>
        </p:spPr>
        <p:txBody>
          <a:bodyPr wrap="square">
            <a:spAutoFit/>
          </a:bodyPr>
          <a:lstStyle/>
          <a:p>
            <a:r>
              <a:rPr lang="en-US" dirty="0" smtClean="0"/>
              <a:t>Create a new project by selecting the MVC 2 empty web application template as shown in the below figure.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M_presentation">
  <a:themeElements>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vinsys</Template>
  <TotalTime>514</TotalTime>
  <Words>470</Words>
  <Application>Microsoft Office PowerPoint</Application>
  <PresentationFormat>On-screen Show (4:3)</PresentationFormat>
  <Paragraphs>68</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PM_presentation</vt:lpstr>
      <vt:lpstr>Introduction to MVC Application Folders</vt:lpstr>
      <vt:lpstr>MVC Folders</vt:lpstr>
      <vt:lpstr>PowerPoint Presentation</vt:lpstr>
      <vt:lpstr>PowerPoint Presentation</vt:lpstr>
      <vt:lpstr>The App_Data  and The Content Folder</vt:lpstr>
      <vt:lpstr>The Controller and Models Folder</vt:lpstr>
      <vt:lpstr>The Views Folder</vt:lpstr>
      <vt:lpstr>The Scripts Folder</vt:lpstr>
      <vt:lpstr>Create a MVC App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pradip</dc:creator>
  <cp:lastModifiedBy>Admin</cp:lastModifiedBy>
  <cp:revision>67</cp:revision>
  <dcterms:created xsi:type="dcterms:W3CDTF">2007-05-22T04:34:12Z</dcterms:created>
  <dcterms:modified xsi:type="dcterms:W3CDTF">2017-06-14T04:51:35Z</dcterms:modified>
</cp:coreProperties>
</file>