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55"/>
  </p:notesMasterIdLst>
  <p:handoutMasterIdLst>
    <p:handoutMasterId r:id="rId56"/>
  </p:handoutMasterIdLst>
  <p:sldIdLst>
    <p:sldId id="277" r:id="rId2"/>
    <p:sldId id="278" r:id="rId3"/>
    <p:sldId id="280" r:id="rId4"/>
    <p:sldId id="282" r:id="rId5"/>
    <p:sldId id="283" r:id="rId6"/>
    <p:sldId id="284" r:id="rId7"/>
    <p:sldId id="288" r:id="rId8"/>
    <p:sldId id="289" r:id="rId9"/>
    <p:sldId id="290" r:id="rId10"/>
    <p:sldId id="292" r:id="rId11"/>
    <p:sldId id="291" r:id="rId12"/>
    <p:sldId id="293" r:id="rId13"/>
    <p:sldId id="294" r:id="rId14"/>
    <p:sldId id="295" r:id="rId15"/>
    <p:sldId id="296" r:id="rId16"/>
    <p:sldId id="297" r:id="rId17"/>
    <p:sldId id="319" r:id="rId18"/>
    <p:sldId id="332" r:id="rId19"/>
    <p:sldId id="321" r:id="rId20"/>
    <p:sldId id="322" r:id="rId21"/>
    <p:sldId id="323" r:id="rId22"/>
    <p:sldId id="324" r:id="rId23"/>
    <p:sldId id="325" r:id="rId24"/>
    <p:sldId id="326" r:id="rId25"/>
    <p:sldId id="327" r:id="rId26"/>
    <p:sldId id="328" r:id="rId27"/>
    <p:sldId id="329" r:id="rId28"/>
    <p:sldId id="330" r:id="rId29"/>
    <p:sldId id="331" r:id="rId30"/>
    <p:sldId id="320" r:id="rId31"/>
    <p:sldId id="286" r:id="rId32"/>
    <p:sldId id="287" r:id="rId33"/>
    <p:sldId id="298" r:id="rId34"/>
    <p:sldId id="314" r:id="rId35"/>
    <p:sldId id="315" r:id="rId36"/>
    <p:sldId id="312" r:id="rId37"/>
    <p:sldId id="313" r:id="rId38"/>
    <p:sldId id="316" r:id="rId39"/>
    <p:sldId id="317" r:id="rId40"/>
    <p:sldId id="299" r:id="rId41"/>
    <p:sldId id="318"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FFCC00"/>
    <a:srgbClr val="FFFF66"/>
    <a:srgbClr val="00FF00"/>
    <a:srgbClr val="66FF66"/>
    <a:srgbClr val="99FF99"/>
    <a:srgbClr val="33CCFF"/>
    <a:srgbClr val="9999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717" autoAdjust="0"/>
  </p:normalViewPr>
  <p:slideViewPr>
    <p:cSldViewPr>
      <p:cViewPr varScale="1">
        <p:scale>
          <a:sx n="61" d="100"/>
          <a:sy n="61" d="100"/>
        </p:scale>
        <p:origin x="1656" y="78"/>
      </p:cViewPr>
      <p:guideLst>
        <p:guide orient="horz" pos="2160"/>
        <p:guide pos="2880"/>
      </p:guideLst>
    </p:cSldViewPr>
  </p:slideViewPr>
  <p:notesTextViewPr>
    <p:cViewPr>
      <p:scale>
        <a:sx n="100" d="100"/>
        <a:sy n="100" d="100"/>
      </p:scale>
      <p:origin x="0" y="0"/>
    </p:cViewPr>
  </p:notesTextViewPr>
  <p:notesViewPr>
    <p:cSldViewPr>
      <p:cViewPr varScale="1">
        <p:scale>
          <a:sx n="59" d="100"/>
          <a:sy n="59" d="100"/>
        </p:scale>
        <p:origin x="-1788"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vl1pPr>
          </a:lstStyle>
          <a:p>
            <a:r>
              <a:rPr lang="en-US"/>
              <a:t>iConnect</a:t>
            </a:r>
          </a:p>
        </p:txBody>
      </p:sp>
      <p:sp>
        <p:nvSpPr>
          <p:cNvPr id="5123" name="Rectangle 3"/>
          <p:cNvSpPr>
            <a:spLocks noGrp="1" noChangeArrowheads="1"/>
          </p:cNvSpPr>
          <p:nvPr>
            <p:ph type="dt" sz="quarter"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vl1pPr>
          </a:lstStyle>
          <a:p>
            <a:r>
              <a:rPr lang="en-US"/>
              <a:t>Introduction to C# Programming</a:t>
            </a:r>
          </a:p>
        </p:txBody>
      </p:sp>
      <p:sp>
        <p:nvSpPr>
          <p:cNvPr id="5124" name="Rectangle 4"/>
          <p:cNvSpPr>
            <a:spLocks noGrp="1" noChangeArrowheads="1"/>
          </p:cNvSpPr>
          <p:nvPr>
            <p:ph type="ftr" sz="quarter" idx="2"/>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vl1pPr>
          </a:lstStyle>
          <a:p>
            <a:r>
              <a:rPr lang="en-US"/>
              <a:t>C# 2.0</a:t>
            </a:r>
          </a:p>
        </p:txBody>
      </p:sp>
      <p:sp>
        <p:nvSpPr>
          <p:cNvPr id="5125" name="Rectangle 5"/>
          <p:cNvSpPr>
            <a:spLocks noGrp="1" noChangeArrowheads="1"/>
          </p:cNvSpPr>
          <p:nvPr>
            <p:ph type="sldNum" sz="quarter" idx="3"/>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fld id="{CF8A809D-2564-4554-8981-D4EB4CB46537}" type="slidenum">
              <a:rPr lang="en-US"/>
              <a:pPr/>
              <a:t>‹#›</a:t>
            </a:fld>
            <a:endParaRPr lang="en-US"/>
          </a:p>
        </p:txBody>
      </p:sp>
    </p:spTree>
    <p:extLst>
      <p:ext uri="{BB962C8B-B14F-4D97-AF65-F5344CB8AC3E}">
        <p14:creationId xmlns:p14="http://schemas.microsoft.com/office/powerpoint/2010/main" val="22871097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vl1pPr>
          </a:lstStyle>
          <a:p>
            <a:endParaRPr lang="en-US"/>
          </a:p>
        </p:txBody>
      </p:sp>
      <p:sp>
        <p:nvSpPr>
          <p:cNvPr id="12291"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vl1pPr>
          </a:lstStyle>
          <a:p>
            <a:endParaRPr lang="en-US"/>
          </a:p>
        </p:txBody>
      </p:sp>
      <p:sp>
        <p:nvSpPr>
          <p:cNvPr id="1229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12293"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294"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vl1pPr>
          </a:lstStyle>
          <a:p>
            <a:endParaRPr lang="en-US"/>
          </a:p>
        </p:txBody>
      </p:sp>
      <p:sp>
        <p:nvSpPr>
          <p:cNvPr id="12295"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vl1pPr>
          </a:lstStyle>
          <a:p>
            <a:fld id="{63D122AA-AA5B-4543-AF35-908EC69A7057}" type="slidenum">
              <a:rPr lang="en-US"/>
              <a:pPr/>
              <a:t>‹#›</a:t>
            </a:fld>
            <a:endParaRPr lang="en-US"/>
          </a:p>
        </p:txBody>
      </p:sp>
    </p:spTree>
    <p:extLst>
      <p:ext uri="{BB962C8B-B14F-4D97-AF65-F5344CB8AC3E}">
        <p14:creationId xmlns:p14="http://schemas.microsoft.com/office/powerpoint/2010/main" val="554279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D122AA-AA5B-4543-AF35-908EC69A7057}" type="slidenum">
              <a:rPr lang="en-US" smtClean="0"/>
              <a:pPr/>
              <a:t>31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u="none" strike="noStrike" kern="1200" dirty="0">
                <a:solidFill>
                  <a:schemeClr val="tx1"/>
                </a:solidFill>
                <a:latin typeface="Arial" charset="0"/>
                <a:ea typeface="+mn-ea"/>
                <a:cs typeface="+mn-cs"/>
              </a:rPr>
              <a:t>public</a:t>
            </a:r>
            <a:r>
              <a:rPr lang="en-US" dirty="0"/>
              <a:t> </a:t>
            </a:r>
            <a:r>
              <a:rPr lang="en-US" sz="1200" u="none" strike="noStrike" kern="1200" dirty="0">
                <a:solidFill>
                  <a:schemeClr val="tx1"/>
                </a:solidFill>
                <a:latin typeface="Arial" charset="0"/>
                <a:ea typeface="+mn-ea"/>
                <a:cs typeface="+mn-cs"/>
              </a:rPr>
              <a:t>class</a:t>
            </a:r>
            <a:r>
              <a:rPr lang="en-US" dirty="0"/>
              <a:t> </a:t>
            </a:r>
            <a:r>
              <a:rPr lang="en-US" sz="1200" u="none" strike="noStrike" kern="1200" dirty="0" err="1">
                <a:solidFill>
                  <a:schemeClr val="tx1"/>
                </a:solidFill>
                <a:latin typeface="Arial" charset="0"/>
                <a:ea typeface="+mn-ea"/>
                <a:cs typeface="+mn-cs"/>
              </a:rPr>
              <a:t>StudentController</a:t>
            </a:r>
            <a:r>
              <a:rPr lang="en-US" dirty="0"/>
              <a:t> : </a:t>
            </a:r>
            <a:r>
              <a:rPr lang="en-US" sz="1200" u="none" strike="noStrike" kern="1200" dirty="0">
                <a:solidFill>
                  <a:schemeClr val="tx1"/>
                </a:solidFill>
                <a:latin typeface="Arial" charset="0"/>
                <a:ea typeface="+mn-ea"/>
                <a:cs typeface="+mn-cs"/>
              </a:rPr>
              <a:t>Controller</a:t>
            </a:r>
            <a:r>
              <a:rPr lang="en-US" dirty="0"/>
              <a:t> </a:t>
            </a:r>
          </a:p>
          <a:p>
            <a:r>
              <a:rPr lang="en-US" dirty="0"/>
              <a:t>{ </a:t>
            </a:r>
          </a:p>
          <a:p>
            <a:r>
              <a:rPr lang="en-US" sz="1200" u="none" strike="noStrike" kern="1200" dirty="0">
                <a:solidFill>
                  <a:schemeClr val="tx1"/>
                </a:solidFill>
                <a:latin typeface="Arial" charset="0"/>
                <a:ea typeface="+mn-ea"/>
                <a:cs typeface="+mn-cs"/>
              </a:rPr>
              <a:t>public</a:t>
            </a:r>
            <a:r>
              <a:rPr lang="en-US" dirty="0"/>
              <a:t> </a:t>
            </a:r>
            <a:r>
              <a:rPr lang="en-US" dirty="0" err="1"/>
              <a:t>StudentController</a:t>
            </a:r>
            <a:r>
              <a:rPr lang="en-US" dirty="0"/>
              <a:t>() </a:t>
            </a:r>
          </a:p>
          <a:p>
            <a:r>
              <a:rPr lang="en-US" dirty="0"/>
              <a:t>{ </a:t>
            </a:r>
          </a:p>
          <a:p>
            <a:r>
              <a:rPr lang="en-US" dirty="0"/>
              <a:t>}</a:t>
            </a:r>
          </a:p>
          <a:p>
            <a:r>
              <a:rPr lang="en-US" dirty="0"/>
              <a:t> [</a:t>
            </a:r>
            <a:r>
              <a:rPr lang="en-US" sz="1200" u="none" strike="noStrike" kern="1200" dirty="0" err="1">
                <a:solidFill>
                  <a:schemeClr val="tx1"/>
                </a:solidFill>
                <a:latin typeface="Arial" charset="0"/>
                <a:ea typeface="+mn-ea"/>
                <a:cs typeface="+mn-cs"/>
              </a:rPr>
              <a:t>ActionName</a:t>
            </a:r>
            <a:r>
              <a:rPr lang="en-US" dirty="0"/>
              <a:t>(</a:t>
            </a:r>
            <a:r>
              <a:rPr lang="en-US" sz="1200" u="none" strike="noStrike" kern="1200" dirty="0">
                <a:solidFill>
                  <a:schemeClr val="tx1"/>
                </a:solidFill>
                <a:latin typeface="Arial" charset="0"/>
                <a:ea typeface="+mn-ea"/>
                <a:cs typeface="+mn-cs"/>
              </a:rPr>
              <a:t>"find"</a:t>
            </a:r>
            <a:r>
              <a:rPr lang="en-US" dirty="0"/>
              <a:t>)] </a:t>
            </a:r>
          </a:p>
          <a:p>
            <a:r>
              <a:rPr lang="en-US" sz="1200" u="none" strike="noStrike" kern="1200" dirty="0">
                <a:solidFill>
                  <a:schemeClr val="tx1"/>
                </a:solidFill>
                <a:latin typeface="Arial" charset="0"/>
                <a:ea typeface="+mn-ea"/>
                <a:cs typeface="+mn-cs"/>
              </a:rPr>
              <a:t>public</a:t>
            </a:r>
            <a:r>
              <a:rPr lang="en-US" dirty="0"/>
              <a:t> </a:t>
            </a:r>
            <a:r>
              <a:rPr lang="en-US" sz="1200" u="none" strike="noStrike" kern="1200" dirty="0" err="1">
                <a:solidFill>
                  <a:schemeClr val="tx1"/>
                </a:solidFill>
                <a:latin typeface="Arial" charset="0"/>
                <a:ea typeface="+mn-ea"/>
                <a:cs typeface="+mn-cs"/>
              </a:rPr>
              <a:t>ActionResult</a:t>
            </a:r>
            <a:r>
              <a:rPr lang="en-US" dirty="0"/>
              <a:t> </a:t>
            </a:r>
            <a:r>
              <a:rPr lang="en-US" dirty="0" err="1"/>
              <a:t>GetById</a:t>
            </a:r>
            <a:r>
              <a:rPr lang="en-US" dirty="0"/>
              <a:t>(</a:t>
            </a:r>
            <a:r>
              <a:rPr lang="en-US" sz="1200" u="none" strike="noStrike" kern="1200" dirty="0" err="1">
                <a:solidFill>
                  <a:schemeClr val="tx1"/>
                </a:solidFill>
                <a:latin typeface="Arial" charset="0"/>
                <a:ea typeface="+mn-ea"/>
                <a:cs typeface="+mn-cs"/>
              </a:rPr>
              <a:t>int</a:t>
            </a:r>
            <a:r>
              <a:rPr lang="en-US" dirty="0"/>
              <a:t> id) </a:t>
            </a:r>
          </a:p>
          <a:p>
            <a:r>
              <a:rPr lang="en-US" dirty="0"/>
              <a:t>{ </a:t>
            </a:r>
          </a:p>
          <a:p>
            <a:r>
              <a:rPr lang="en-US" sz="1200" u="none" strike="noStrike" kern="1200" dirty="0">
                <a:solidFill>
                  <a:schemeClr val="tx1"/>
                </a:solidFill>
                <a:latin typeface="Arial" charset="0"/>
                <a:ea typeface="+mn-ea"/>
                <a:cs typeface="+mn-cs"/>
              </a:rPr>
              <a:t>// get student from the database</a:t>
            </a:r>
            <a:r>
              <a:rPr lang="en-US" dirty="0"/>
              <a:t> </a:t>
            </a:r>
            <a:r>
              <a:rPr lang="en-US" sz="1200" u="none" strike="noStrike" kern="1200" dirty="0">
                <a:solidFill>
                  <a:schemeClr val="tx1"/>
                </a:solidFill>
                <a:latin typeface="Arial" charset="0"/>
                <a:ea typeface="+mn-ea"/>
                <a:cs typeface="+mn-cs"/>
              </a:rPr>
              <a:t>return</a:t>
            </a:r>
            <a:r>
              <a:rPr lang="en-US" dirty="0"/>
              <a:t> View(); </a:t>
            </a:r>
          </a:p>
          <a:p>
            <a:r>
              <a:rPr lang="en-US" dirty="0"/>
              <a:t>}</a:t>
            </a:r>
          </a:p>
          <a:p>
            <a:r>
              <a:rPr lang="en-US" dirty="0"/>
              <a:t> }</a:t>
            </a:r>
          </a:p>
        </p:txBody>
      </p:sp>
      <p:sp>
        <p:nvSpPr>
          <p:cNvPr id="4" name="Slide Number Placeholder 3"/>
          <p:cNvSpPr>
            <a:spLocks noGrp="1"/>
          </p:cNvSpPr>
          <p:nvPr>
            <p:ph type="sldNum" sz="quarter" idx="10"/>
          </p:nvPr>
        </p:nvSpPr>
        <p:spPr/>
        <p:txBody>
          <a:bodyPr/>
          <a:lstStyle/>
          <a:p>
            <a:fld id="{63D122AA-AA5B-4543-AF35-908EC69A7057}" type="slidenum">
              <a:rPr lang="en-US" smtClean="0"/>
              <a:pPr/>
              <a:t>33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fontAlgn="base"/>
            <a:r>
              <a:rPr lang="en-US" sz="1200" b="0" i="0" kern="1200" dirty="0">
                <a:solidFill>
                  <a:schemeClr val="tx1"/>
                </a:solidFill>
                <a:latin typeface="Arial" charset="0"/>
                <a:ea typeface="+mn-ea"/>
                <a:cs typeface="+mn-cs"/>
              </a:rPr>
              <a:t>[</a:t>
            </a:r>
            <a:r>
              <a:rPr lang="en-US" sz="1200" b="0" i="0" kern="1200" dirty="0" err="1">
                <a:solidFill>
                  <a:schemeClr val="tx1"/>
                </a:solidFill>
                <a:latin typeface="Arial" charset="0"/>
                <a:ea typeface="+mn-ea"/>
                <a:cs typeface="+mn-cs"/>
              </a:rPr>
              <a:t>ActionName</a:t>
            </a:r>
            <a:r>
              <a:rPr lang="en-US" sz="1200" b="0" i="0" kern="1200" dirty="0">
                <a:solidFill>
                  <a:schemeClr val="tx1"/>
                </a:solidFill>
                <a:latin typeface="Arial" charset="0"/>
                <a:ea typeface="+mn-ea"/>
                <a:cs typeface="+mn-cs"/>
              </a:rPr>
              <a:t>("List")]</a:t>
            </a:r>
          </a:p>
          <a:p>
            <a:pPr fontAlgn="base"/>
            <a:r>
              <a:rPr lang="en-US" sz="1200" b="0" i="0" kern="1200" dirty="0">
                <a:solidFill>
                  <a:schemeClr val="tx1"/>
                </a:solidFill>
                <a:latin typeface="Arial" charset="0"/>
                <a:ea typeface="+mn-ea"/>
                <a:cs typeface="+mn-cs"/>
              </a:rPr>
              <a:t>public </a:t>
            </a:r>
            <a:r>
              <a:rPr lang="en-US" sz="1200" b="0" i="0" kern="1200" dirty="0" err="1">
                <a:solidFill>
                  <a:schemeClr val="tx1"/>
                </a:solidFill>
                <a:latin typeface="Arial" charset="0"/>
                <a:ea typeface="+mn-ea"/>
                <a:cs typeface="+mn-cs"/>
              </a:rPr>
              <a:t>ActionResult</a:t>
            </a:r>
            <a:r>
              <a:rPr lang="en-US" sz="1200" b="0" i="0" kern="1200" dirty="0">
                <a:solidFill>
                  <a:schemeClr val="tx1"/>
                </a:solidFill>
                <a:latin typeface="Arial" charset="0"/>
                <a:ea typeface="+mn-ea"/>
                <a:cs typeface="+mn-cs"/>
              </a:rPr>
              <a:t> Index()</a:t>
            </a:r>
          </a:p>
          <a:p>
            <a:pPr fontAlgn="base"/>
            <a:r>
              <a:rPr lang="en-US" sz="1200" b="0" i="0" kern="1200" dirty="0">
                <a:solidFill>
                  <a:schemeClr val="tx1"/>
                </a:solidFill>
                <a:latin typeface="Arial" charset="0"/>
                <a:ea typeface="+mn-ea"/>
                <a:cs typeface="+mn-cs"/>
              </a:rPr>
              <a:t>{</a:t>
            </a:r>
          </a:p>
          <a:p>
            <a:pPr fontAlgn="base"/>
            <a:r>
              <a:rPr lang="en-US" sz="1200" b="0" i="0" kern="1200" dirty="0">
                <a:solidFill>
                  <a:schemeClr val="tx1"/>
                </a:solidFill>
                <a:latin typeface="Arial" charset="0"/>
                <a:ea typeface="+mn-ea"/>
                <a:cs typeface="+mn-cs"/>
              </a:rPr>
              <a:t>    return View("Index");</a:t>
            </a:r>
          </a:p>
          <a:p>
            <a:pPr fontAlgn="base"/>
            <a:r>
              <a:rPr lang="en-US" sz="1200" b="0" i="0" kern="1200" dirty="0">
                <a:solidFill>
                  <a:schemeClr val="tx1"/>
                </a:solidFill>
                <a:latin typeface="Arial" charset="0"/>
                <a:ea typeface="+mn-ea"/>
                <a:cs typeface="+mn-cs"/>
              </a:rPr>
              <a:t>}</a:t>
            </a:r>
          </a:p>
          <a:p>
            <a:endParaRPr lang="en-US" dirty="0"/>
          </a:p>
          <a:p>
            <a:endParaRPr lang="en-US" dirty="0"/>
          </a:p>
          <a:p>
            <a:r>
              <a:rPr lang="en-US" sz="1200" kern="1200" dirty="0">
                <a:solidFill>
                  <a:schemeClr val="tx1"/>
                </a:solidFill>
                <a:latin typeface="Arial" charset="0"/>
                <a:ea typeface="+mn-ea"/>
                <a:cs typeface="+mn-cs"/>
              </a:rPr>
              <a:t>public class </a:t>
            </a:r>
            <a:r>
              <a:rPr lang="en-US" sz="1200" kern="1200" dirty="0" err="1">
                <a:solidFill>
                  <a:schemeClr val="tx1"/>
                </a:solidFill>
                <a:latin typeface="Arial" charset="0"/>
                <a:ea typeface="+mn-ea"/>
                <a:cs typeface="+mn-cs"/>
              </a:rPr>
              <a:t>ActionSelectorController</a:t>
            </a:r>
            <a:r>
              <a:rPr lang="en-US" sz="1200" kern="1200" dirty="0">
                <a:solidFill>
                  <a:schemeClr val="tx1"/>
                </a:solidFill>
                <a:latin typeface="Arial" charset="0"/>
                <a:ea typeface="+mn-ea"/>
                <a:cs typeface="+mn-cs"/>
              </a:rPr>
              <a:t> : Controller</a:t>
            </a:r>
          </a:p>
          <a:p>
            <a:r>
              <a:rPr lang="en-US" sz="1200" kern="1200" dirty="0">
                <a:solidFill>
                  <a:schemeClr val="tx1"/>
                </a:solidFill>
                <a:latin typeface="Arial" charset="0"/>
                <a:ea typeface="+mn-ea"/>
                <a:cs typeface="+mn-cs"/>
              </a:rPr>
              <a:t>    {</a:t>
            </a:r>
          </a:p>
          <a:p>
            <a:endParaRPr lang="en-US"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        [</a:t>
            </a:r>
            <a:r>
              <a:rPr lang="en-US" sz="1200" kern="1200" dirty="0" err="1">
                <a:solidFill>
                  <a:schemeClr val="tx1"/>
                </a:solidFill>
                <a:latin typeface="Arial" charset="0"/>
                <a:ea typeface="+mn-ea"/>
                <a:cs typeface="+mn-cs"/>
              </a:rPr>
              <a:t>HttpGet</a:t>
            </a:r>
            <a:r>
              <a:rPr lang="en-US" sz="1200" kern="1200" dirty="0">
                <a:solidFill>
                  <a:schemeClr val="tx1"/>
                </a:solidFill>
                <a:latin typeface="Arial" charset="0"/>
                <a:ea typeface="+mn-ea"/>
                <a:cs typeface="+mn-cs"/>
              </a:rPr>
              <a:t>]</a:t>
            </a:r>
          </a:p>
          <a:p>
            <a:r>
              <a:rPr lang="en-US" sz="1200" kern="1200" dirty="0">
                <a:solidFill>
                  <a:schemeClr val="tx1"/>
                </a:solidFill>
                <a:latin typeface="Arial" charset="0"/>
                <a:ea typeface="+mn-ea"/>
                <a:cs typeface="+mn-cs"/>
              </a:rPr>
              <a:t>        public </a:t>
            </a:r>
            <a:r>
              <a:rPr lang="en-US" sz="1200" kern="1200" dirty="0" err="1">
                <a:solidFill>
                  <a:schemeClr val="tx1"/>
                </a:solidFill>
                <a:latin typeface="Arial" charset="0"/>
                <a:ea typeface="+mn-ea"/>
                <a:cs typeface="+mn-cs"/>
              </a:rPr>
              <a:t>ActionResult</a:t>
            </a:r>
            <a:r>
              <a:rPr lang="en-US" sz="1200" kern="1200" dirty="0">
                <a:solidFill>
                  <a:schemeClr val="tx1"/>
                </a:solidFill>
                <a:latin typeface="Arial" charset="0"/>
                <a:ea typeface="+mn-ea"/>
                <a:cs typeface="+mn-cs"/>
              </a:rPr>
              <a:t> Index()</a:t>
            </a:r>
          </a:p>
          <a:p>
            <a:r>
              <a:rPr lang="en-US" sz="1200" kern="1200" dirty="0">
                <a:solidFill>
                  <a:schemeClr val="tx1"/>
                </a:solidFill>
                <a:latin typeface="Arial" charset="0"/>
                <a:ea typeface="+mn-ea"/>
                <a:cs typeface="+mn-cs"/>
              </a:rPr>
              <a:t>        {</a:t>
            </a:r>
          </a:p>
          <a:p>
            <a:r>
              <a:rPr lang="en-US" sz="1200" kern="1200" dirty="0">
                <a:solidFill>
                  <a:schemeClr val="tx1"/>
                </a:solidFill>
                <a:latin typeface="Arial" charset="0"/>
                <a:ea typeface="+mn-ea"/>
                <a:cs typeface="+mn-cs"/>
              </a:rPr>
              <a:t>            return View();</a:t>
            </a:r>
          </a:p>
          <a:p>
            <a:r>
              <a:rPr lang="en-US" sz="1200" kern="1200" dirty="0">
                <a:solidFill>
                  <a:schemeClr val="tx1"/>
                </a:solidFill>
                <a:latin typeface="Arial" charset="0"/>
                <a:ea typeface="+mn-ea"/>
                <a:cs typeface="+mn-cs"/>
              </a:rPr>
              <a:t>        }</a:t>
            </a:r>
          </a:p>
          <a:p>
            <a:endParaRPr lang="en-US"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        [</a:t>
            </a:r>
            <a:r>
              <a:rPr lang="en-US" sz="1200" kern="1200" dirty="0" err="1">
                <a:solidFill>
                  <a:schemeClr val="tx1"/>
                </a:solidFill>
                <a:latin typeface="Arial" charset="0"/>
                <a:ea typeface="+mn-ea"/>
                <a:cs typeface="+mn-cs"/>
              </a:rPr>
              <a:t>HttpPost</a:t>
            </a:r>
            <a:r>
              <a:rPr lang="en-US" sz="1200" kern="1200" dirty="0">
                <a:solidFill>
                  <a:schemeClr val="tx1"/>
                </a:solidFill>
                <a:latin typeface="Arial" charset="0"/>
                <a:ea typeface="+mn-ea"/>
                <a:cs typeface="+mn-cs"/>
              </a:rPr>
              <a:t>]</a:t>
            </a:r>
          </a:p>
          <a:p>
            <a:r>
              <a:rPr lang="en-US" sz="1200" kern="1200" dirty="0">
                <a:solidFill>
                  <a:schemeClr val="tx1"/>
                </a:solidFill>
                <a:latin typeface="Arial" charset="0"/>
                <a:ea typeface="+mn-ea"/>
                <a:cs typeface="+mn-cs"/>
              </a:rPr>
              <a:t>        public </a:t>
            </a:r>
            <a:r>
              <a:rPr lang="en-US" sz="1200" kern="1200" dirty="0" err="1">
                <a:solidFill>
                  <a:schemeClr val="tx1"/>
                </a:solidFill>
                <a:latin typeface="Arial" charset="0"/>
                <a:ea typeface="+mn-ea"/>
                <a:cs typeface="+mn-cs"/>
              </a:rPr>
              <a:t>ActionResult</a:t>
            </a:r>
            <a:r>
              <a:rPr lang="en-US" sz="1200" kern="1200" dirty="0">
                <a:solidFill>
                  <a:schemeClr val="tx1"/>
                </a:solidFill>
                <a:latin typeface="Arial" charset="0"/>
                <a:ea typeface="+mn-ea"/>
                <a:cs typeface="+mn-cs"/>
              </a:rPr>
              <a:t> Index(Class1 </a:t>
            </a:r>
            <a:r>
              <a:rPr lang="en-US" sz="1200" kern="1200" dirty="0" err="1">
                <a:solidFill>
                  <a:schemeClr val="tx1"/>
                </a:solidFill>
                <a:latin typeface="Arial" charset="0"/>
                <a:ea typeface="+mn-ea"/>
                <a:cs typeface="+mn-cs"/>
              </a:rPr>
              <a:t>cs</a:t>
            </a:r>
            <a:r>
              <a:rPr lang="en-US" sz="1200" kern="1200" dirty="0">
                <a:solidFill>
                  <a:schemeClr val="tx1"/>
                </a:solidFill>
                <a:latin typeface="Arial" charset="0"/>
                <a:ea typeface="+mn-ea"/>
                <a:cs typeface="+mn-cs"/>
              </a:rPr>
              <a:t>)</a:t>
            </a:r>
          </a:p>
          <a:p>
            <a:r>
              <a:rPr lang="en-US" sz="1200" kern="1200" dirty="0">
                <a:solidFill>
                  <a:schemeClr val="tx1"/>
                </a:solidFill>
                <a:latin typeface="Arial" charset="0"/>
                <a:ea typeface="+mn-ea"/>
                <a:cs typeface="+mn-cs"/>
              </a:rPr>
              <a:t>        {</a:t>
            </a:r>
          </a:p>
          <a:p>
            <a:r>
              <a:rPr lang="en-US" sz="1200" kern="1200" dirty="0">
                <a:solidFill>
                  <a:schemeClr val="tx1"/>
                </a:solidFill>
                <a:latin typeface="Arial" charset="0"/>
                <a:ea typeface="+mn-ea"/>
                <a:cs typeface="+mn-cs"/>
              </a:rPr>
              <a:t>            return </a:t>
            </a:r>
            <a:r>
              <a:rPr lang="en-US" sz="1200" kern="1200" dirty="0" err="1">
                <a:solidFill>
                  <a:schemeClr val="tx1"/>
                </a:solidFill>
                <a:latin typeface="Arial" charset="0"/>
                <a:ea typeface="+mn-ea"/>
                <a:cs typeface="+mn-cs"/>
              </a:rPr>
              <a:t>RedirectToAction</a:t>
            </a:r>
            <a:r>
              <a:rPr lang="en-US" sz="1200" kern="1200" dirty="0">
                <a:solidFill>
                  <a:schemeClr val="tx1"/>
                </a:solidFill>
                <a:latin typeface="Arial" charset="0"/>
                <a:ea typeface="+mn-ea"/>
                <a:cs typeface="+mn-cs"/>
              </a:rPr>
              <a:t>("Home");</a:t>
            </a:r>
          </a:p>
          <a:p>
            <a:r>
              <a:rPr lang="en-US" sz="1200" kern="1200" dirty="0">
                <a:solidFill>
                  <a:schemeClr val="tx1"/>
                </a:solidFill>
                <a:latin typeface="Arial" charset="0"/>
                <a:ea typeface="+mn-ea"/>
                <a:cs typeface="+mn-cs"/>
              </a:rPr>
              <a:t>        }</a:t>
            </a:r>
          </a:p>
          <a:p>
            <a:endParaRPr lang="en-US"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        public </a:t>
            </a:r>
            <a:r>
              <a:rPr lang="en-US" sz="1200" kern="1200" dirty="0" err="1">
                <a:solidFill>
                  <a:schemeClr val="tx1"/>
                </a:solidFill>
                <a:latin typeface="Arial" charset="0"/>
                <a:ea typeface="+mn-ea"/>
                <a:cs typeface="+mn-cs"/>
              </a:rPr>
              <a:t>ActionResult</a:t>
            </a:r>
            <a:r>
              <a:rPr lang="en-US" sz="1200" kern="1200" dirty="0">
                <a:solidFill>
                  <a:schemeClr val="tx1"/>
                </a:solidFill>
                <a:latin typeface="Arial" charset="0"/>
                <a:ea typeface="+mn-ea"/>
                <a:cs typeface="+mn-cs"/>
              </a:rPr>
              <a:t> Home()</a:t>
            </a:r>
          </a:p>
          <a:p>
            <a:r>
              <a:rPr lang="en-US" sz="1200" kern="1200" dirty="0">
                <a:solidFill>
                  <a:schemeClr val="tx1"/>
                </a:solidFill>
                <a:latin typeface="Arial" charset="0"/>
                <a:ea typeface="+mn-ea"/>
                <a:cs typeface="+mn-cs"/>
              </a:rPr>
              <a:t>        {</a:t>
            </a:r>
          </a:p>
          <a:p>
            <a:r>
              <a:rPr lang="en-US" sz="1200" kern="1200" dirty="0">
                <a:solidFill>
                  <a:schemeClr val="tx1"/>
                </a:solidFill>
                <a:latin typeface="Arial" charset="0"/>
                <a:ea typeface="+mn-ea"/>
                <a:cs typeface="+mn-cs"/>
              </a:rPr>
              <a:t>            return View();</a:t>
            </a:r>
          </a:p>
          <a:p>
            <a:r>
              <a:rPr lang="en-US" sz="1200" kern="1200" dirty="0">
                <a:solidFill>
                  <a:schemeClr val="tx1"/>
                </a:solidFill>
                <a:latin typeface="Arial" charset="0"/>
                <a:ea typeface="+mn-ea"/>
                <a:cs typeface="+mn-cs"/>
              </a:rPr>
              <a:t>        }</a:t>
            </a:r>
          </a:p>
          <a:p>
            <a:endParaRPr lang="en-US"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    }</a:t>
            </a:r>
          </a:p>
          <a:p>
            <a:endParaRPr lang="en-US" dirty="0"/>
          </a:p>
        </p:txBody>
      </p:sp>
      <p:sp>
        <p:nvSpPr>
          <p:cNvPr id="4" name="Slide Number Placeholder 3"/>
          <p:cNvSpPr>
            <a:spLocks noGrp="1"/>
          </p:cNvSpPr>
          <p:nvPr>
            <p:ph type="sldNum" sz="quarter" idx="10"/>
          </p:nvPr>
        </p:nvSpPr>
        <p:spPr/>
        <p:txBody>
          <a:bodyPr/>
          <a:lstStyle/>
          <a:p>
            <a:fld id="{63D122AA-AA5B-4543-AF35-908EC69A7057}" type="slidenum">
              <a:rPr lang="en-US" smtClean="0"/>
              <a:pPr/>
              <a:t>40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3D122AA-AA5B-4543-AF35-908EC69A7057}" type="slidenum">
              <a:rPr lang="en-US" smtClean="0"/>
              <a:pPr/>
              <a:t>44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3D122AA-AA5B-4543-AF35-908EC69A7057}" type="slidenum">
              <a:rPr lang="en-US" smtClean="0"/>
              <a:pPr/>
              <a:t>46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0" i="0" kern="1200" dirty="0">
                <a:solidFill>
                  <a:schemeClr val="tx1"/>
                </a:solidFill>
                <a:latin typeface="Arial" charset="0"/>
                <a:ea typeface="+mn-ea"/>
                <a:cs typeface="+mn-cs"/>
              </a:rPr>
              <a:t>//Configuring Filters</a:t>
            </a:r>
          </a:p>
          <a:p>
            <a:pPr fontAlgn="t"/>
            <a:r>
              <a:rPr lang="en-US" sz="1200" b="0" i="0" kern="1200" dirty="0">
                <a:solidFill>
                  <a:schemeClr val="tx1"/>
                </a:solidFill>
                <a:latin typeface="Arial" charset="0"/>
                <a:ea typeface="+mn-ea"/>
                <a:cs typeface="+mn-cs"/>
              </a:rPr>
              <a:t>//You can configure your own custom filter into your application at following three levels:</a:t>
            </a:r>
          </a:p>
          <a:p>
            <a:r>
              <a:rPr lang="en-US" sz="1200" b="0" i="0" kern="1200" dirty="0">
                <a:solidFill>
                  <a:schemeClr val="tx1"/>
                </a:solidFill>
                <a:latin typeface="Arial" charset="0"/>
                <a:ea typeface="+mn-ea"/>
                <a:cs typeface="+mn-cs"/>
              </a:rPr>
              <a:t>//Global level</a:t>
            </a:r>
          </a:p>
          <a:p>
            <a:pPr fontAlgn="t"/>
            <a:r>
              <a:rPr lang="en-US" sz="1200" b="0" i="0" kern="1200" dirty="0">
                <a:solidFill>
                  <a:schemeClr val="tx1"/>
                </a:solidFill>
                <a:latin typeface="Arial" charset="0"/>
                <a:ea typeface="+mn-ea"/>
                <a:cs typeface="+mn-cs"/>
              </a:rPr>
              <a:t>//By registering your filter into </a:t>
            </a:r>
            <a:r>
              <a:rPr lang="en-US" sz="1200" b="0" i="0" kern="1200" dirty="0" err="1">
                <a:solidFill>
                  <a:schemeClr val="tx1"/>
                </a:solidFill>
                <a:latin typeface="Arial" charset="0"/>
                <a:ea typeface="+mn-ea"/>
                <a:cs typeface="+mn-cs"/>
              </a:rPr>
              <a:t>Application_Start</a:t>
            </a:r>
            <a:r>
              <a:rPr lang="en-US" sz="1200" b="0" i="0" kern="1200" dirty="0">
                <a:solidFill>
                  <a:schemeClr val="tx1"/>
                </a:solidFill>
                <a:latin typeface="Arial" charset="0"/>
                <a:ea typeface="+mn-ea"/>
                <a:cs typeface="+mn-cs"/>
              </a:rPr>
              <a:t> event of </a:t>
            </a:r>
            <a:r>
              <a:rPr lang="en-US" sz="1200" b="0" i="0" kern="1200" dirty="0" err="1">
                <a:solidFill>
                  <a:schemeClr val="tx1"/>
                </a:solidFill>
                <a:latin typeface="Arial" charset="0"/>
                <a:ea typeface="+mn-ea"/>
                <a:cs typeface="+mn-cs"/>
              </a:rPr>
              <a:t>Global.asax.cs</a:t>
            </a:r>
            <a:r>
              <a:rPr lang="en-US" sz="1200" b="0" i="0" kern="1200" dirty="0">
                <a:solidFill>
                  <a:schemeClr val="tx1"/>
                </a:solidFill>
                <a:latin typeface="Arial" charset="0"/>
                <a:ea typeface="+mn-ea"/>
                <a:cs typeface="+mn-cs"/>
              </a:rPr>
              <a:t> file with the help of </a:t>
            </a:r>
            <a:r>
              <a:rPr lang="en-US" sz="1200" b="0" i="0" kern="1200" dirty="0" err="1">
                <a:solidFill>
                  <a:schemeClr val="tx1"/>
                </a:solidFill>
                <a:latin typeface="Arial" charset="0"/>
                <a:ea typeface="+mn-ea"/>
                <a:cs typeface="+mn-cs"/>
              </a:rPr>
              <a:t>FilterConfig</a:t>
            </a:r>
            <a:r>
              <a:rPr lang="en-US" sz="1200" b="0" i="0" kern="1200" dirty="0">
                <a:solidFill>
                  <a:schemeClr val="tx1"/>
                </a:solidFill>
                <a:latin typeface="Arial" charset="0"/>
                <a:ea typeface="+mn-ea"/>
                <a:cs typeface="+mn-cs"/>
              </a:rPr>
              <a:t> class.</a:t>
            </a:r>
          </a:p>
          <a:p>
            <a:pPr lvl="1"/>
            <a:r>
              <a:rPr lang="en-US" sz="1200" b="0" i="0" kern="1200" dirty="0">
                <a:solidFill>
                  <a:schemeClr val="tx1"/>
                </a:solidFill>
                <a:latin typeface="Arial" charset="0"/>
                <a:ea typeface="+mn-ea"/>
                <a:cs typeface="+mn-cs"/>
              </a:rPr>
              <a:t>protected void </a:t>
            </a:r>
            <a:r>
              <a:rPr lang="en-US" sz="1200" b="0" i="0" kern="1200" dirty="0" err="1">
                <a:solidFill>
                  <a:schemeClr val="tx1"/>
                </a:solidFill>
                <a:latin typeface="Arial" charset="0"/>
                <a:ea typeface="+mn-ea"/>
                <a:cs typeface="+mn-cs"/>
              </a:rPr>
              <a:t>Application_Start</a:t>
            </a:r>
            <a:r>
              <a:rPr lang="en-US" sz="1200" b="0" i="0" kern="1200" dirty="0">
                <a:solidFill>
                  <a:schemeClr val="tx1"/>
                </a:solidFill>
                <a:latin typeface="Arial" charset="0"/>
                <a:ea typeface="+mn-ea"/>
                <a:cs typeface="+mn-cs"/>
              </a:rPr>
              <a:t>()</a:t>
            </a:r>
          </a:p>
          <a:p>
            <a:pPr lvl="1"/>
            <a:r>
              <a:rPr lang="en-US" sz="1200" b="0" i="0" kern="1200" dirty="0">
                <a:solidFill>
                  <a:schemeClr val="tx1"/>
                </a:solidFill>
                <a:latin typeface="Arial" charset="0"/>
                <a:ea typeface="+mn-ea"/>
                <a:cs typeface="+mn-cs"/>
              </a:rPr>
              <a:t>{</a:t>
            </a:r>
          </a:p>
          <a:p>
            <a:pPr lvl="1"/>
            <a:r>
              <a:rPr lang="en-US" sz="1200" b="0" i="0" kern="1200" dirty="0" err="1">
                <a:solidFill>
                  <a:schemeClr val="tx1"/>
                </a:solidFill>
                <a:latin typeface="Arial" charset="0"/>
                <a:ea typeface="+mn-ea"/>
                <a:cs typeface="+mn-cs"/>
              </a:rPr>
              <a:t>FilterConfig.RegisterGlobalFilters</a:t>
            </a:r>
            <a:r>
              <a:rPr lang="en-US" sz="1200" b="0" i="0" kern="1200" dirty="0">
                <a:solidFill>
                  <a:schemeClr val="tx1"/>
                </a:solidFill>
                <a:latin typeface="Arial" charset="0"/>
                <a:ea typeface="+mn-ea"/>
                <a:cs typeface="+mn-cs"/>
              </a:rPr>
              <a:t>(</a:t>
            </a:r>
            <a:r>
              <a:rPr lang="en-US" sz="1200" b="0" i="0" kern="1200" dirty="0" err="1">
                <a:solidFill>
                  <a:schemeClr val="tx1"/>
                </a:solidFill>
                <a:latin typeface="Arial" charset="0"/>
                <a:ea typeface="+mn-ea"/>
                <a:cs typeface="+mn-cs"/>
              </a:rPr>
              <a:t>GlobalFilters.Filters</a:t>
            </a:r>
            <a:r>
              <a:rPr lang="en-US" sz="1200" b="0" i="0" kern="1200" dirty="0">
                <a:solidFill>
                  <a:schemeClr val="tx1"/>
                </a:solidFill>
                <a:latin typeface="Arial" charset="0"/>
                <a:ea typeface="+mn-ea"/>
                <a:cs typeface="+mn-cs"/>
              </a:rPr>
              <a:t>);</a:t>
            </a:r>
          </a:p>
          <a:p>
            <a:pPr lvl="1"/>
            <a:r>
              <a:rPr lang="en-US" sz="1200" b="0" i="0" kern="1200" dirty="0">
                <a:solidFill>
                  <a:schemeClr val="tx1"/>
                </a:solidFill>
                <a:latin typeface="Arial" charset="0"/>
                <a:ea typeface="+mn-ea"/>
                <a:cs typeface="+mn-cs"/>
              </a:rPr>
              <a:t>}</a:t>
            </a:r>
          </a:p>
          <a:p>
            <a:r>
              <a:rPr lang="en-US" sz="1200" b="0" i="0" kern="1200" dirty="0">
                <a:solidFill>
                  <a:schemeClr val="tx1"/>
                </a:solidFill>
                <a:latin typeface="Arial" charset="0"/>
                <a:ea typeface="+mn-ea"/>
                <a:cs typeface="+mn-cs"/>
              </a:rPr>
              <a:t>//Controller level</a:t>
            </a:r>
          </a:p>
          <a:p>
            <a:pPr fontAlgn="t"/>
            <a:r>
              <a:rPr lang="en-US" sz="1200" b="0" i="0" kern="1200" dirty="0">
                <a:solidFill>
                  <a:schemeClr val="tx1"/>
                </a:solidFill>
                <a:latin typeface="Arial" charset="0"/>
                <a:ea typeface="+mn-ea"/>
                <a:cs typeface="+mn-cs"/>
              </a:rPr>
              <a:t>//By putting your filter on the top of the controller name as shown below-</a:t>
            </a:r>
          </a:p>
          <a:p>
            <a:pPr lvl="1"/>
            <a:r>
              <a:rPr lang="en-US" sz="1200" b="0" i="0" kern="1200" dirty="0">
                <a:solidFill>
                  <a:schemeClr val="tx1"/>
                </a:solidFill>
                <a:latin typeface="Arial" charset="0"/>
                <a:ea typeface="+mn-ea"/>
                <a:cs typeface="+mn-cs"/>
              </a:rPr>
              <a:t>[Authorize(Roles="Admin")]</a:t>
            </a:r>
          </a:p>
          <a:p>
            <a:pPr lvl="1"/>
            <a:r>
              <a:rPr lang="en-US" sz="1200" b="0" i="0" kern="1200" dirty="0">
                <a:solidFill>
                  <a:schemeClr val="tx1"/>
                </a:solidFill>
                <a:latin typeface="Arial" charset="0"/>
                <a:ea typeface="+mn-ea"/>
                <a:cs typeface="+mn-cs"/>
              </a:rPr>
              <a:t>public class </a:t>
            </a:r>
            <a:r>
              <a:rPr lang="en-US" sz="1200" b="0" i="0" kern="1200" dirty="0" err="1">
                <a:solidFill>
                  <a:schemeClr val="tx1"/>
                </a:solidFill>
                <a:latin typeface="Arial" charset="0"/>
                <a:ea typeface="+mn-ea"/>
                <a:cs typeface="+mn-cs"/>
              </a:rPr>
              <a:t>AdminController</a:t>
            </a:r>
            <a:r>
              <a:rPr lang="en-US" sz="1200" b="0" i="0" kern="1200" dirty="0">
                <a:solidFill>
                  <a:schemeClr val="tx1"/>
                </a:solidFill>
                <a:latin typeface="Arial" charset="0"/>
                <a:ea typeface="+mn-ea"/>
                <a:cs typeface="+mn-cs"/>
              </a:rPr>
              <a:t> : Controller</a:t>
            </a:r>
          </a:p>
          <a:p>
            <a:pPr lvl="1"/>
            <a:r>
              <a:rPr lang="en-US" sz="1200" b="0" i="0" kern="1200" dirty="0">
                <a:solidFill>
                  <a:schemeClr val="tx1"/>
                </a:solidFill>
                <a:latin typeface="Arial" charset="0"/>
                <a:ea typeface="+mn-ea"/>
                <a:cs typeface="+mn-cs"/>
              </a:rPr>
              <a:t>{</a:t>
            </a:r>
          </a:p>
          <a:p>
            <a:pPr lvl="1"/>
            <a:r>
              <a:rPr lang="en-US" sz="1200" b="0" i="1" kern="1200" dirty="0">
                <a:solidFill>
                  <a:schemeClr val="tx1"/>
                </a:solidFill>
                <a:latin typeface="Arial" charset="0"/>
                <a:ea typeface="+mn-ea"/>
                <a:cs typeface="+mn-cs"/>
              </a:rPr>
              <a:t>//</a:t>
            </a:r>
            <a:endParaRPr lang="en-US" sz="1200" b="0" i="0" kern="1200" dirty="0">
              <a:solidFill>
                <a:schemeClr val="tx1"/>
              </a:solidFill>
              <a:latin typeface="Arial" charset="0"/>
              <a:ea typeface="+mn-ea"/>
              <a:cs typeface="+mn-cs"/>
            </a:endParaRPr>
          </a:p>
          <a:p>
            <a:pPr lvl="1"/>
            <a:r>
              <a:rPr lang="en-US" sz="1200" b="0" i="0" kern="1200" dirty="0">
                <a:solidFill>
                  <a:schemeClr val="tx1"/>
                </a:solidFill>
                <a:latin typeface="Arial" charset="0"/>
                <a:ea typeface="+mn-ea"/>
                <a:cs typeface="+mn-cs"/>
              </a:rPr>
              <a:t>}</a:t>
            </a:r>
          </a:p>
          <a:p>
            <a:r>
              <a:rPr lang="en-US" sz="1200" b="0" i="0" kern="1200" dirty="0">
                <a:solidFill>
                  <a:schemeClr val="tx1"/>
                </a:solidFill>
                <a:latin typeface="Arial" charset="0"/>
                <a:ea typeface="+mn-ea"/>
                <a:cs typeface="+mn-cs"/>
              </a:rPr>
              <a:t>//Action level</a:t>
            </a:r>
          </a:p>
          <a:p>
            <a:pPr fontAlgn="t"/>
            <a:r>
              <a:rPr lang="en-US" sz="1200" b="0" i="0" kern="1200" dirty="0">
                <a:solidFill>
                  <a:schemeClr val="tx1"/>
                </a:solidFill>
                <a:latin typeface="Arial" charset="0"/>
                <a:ea typeface="+mn-ea"/>
                <a:cs typeface="+mn-cs"/>
              </a:rPr>
              <a:t>//By putting your filter on the top of the action name as shown below-</a:t>
            </a:r>
          </a:p>
          <a:p>
            <a:pPr lvl="1"/>
            <a:r>
              <a:rPr lang="en-US" sz="1200" b="0" i="0" kern="1200" dirty="0">
                <a:solidFill>
                  <a:schemeClr val="tx1"/>
                </a:solidFill>
                <a:latin typeface="Arial" charset="0"/>
                <a:ea typeface="+mn-ea"/>
                <a:cs typeface="+mn-cs"/>
              </a:rPr>
              <a:t>public class </a:t>
            </a:r>
            <a:r>
              <a:rPr lang="en-US" sz="1200" b="0" i="0" kern="1200" dirty="0" err="1">
                <a:solidFill>
                  <a:schemeClr val="tx1"/>
                </a:solidFill>
                <a:latin typeface="Arial" charset="0"/>
                <a:ea typeface="+mn-ea"/>
                <a:cs typeface="+mn-cs"/>
              </a:rPr>
              <a:t>UserController</a:t>
            </a:r>
            <a:r>
              <a:rPr lang="en-US" sz="1200" b="0" i="0" kern="1200" dirty="0">
                <a:solidFill>
                  <a:schemeClr val="tx1"/>
                </a:solidFill>
                <a:latin typeface="Arial" charset="0"/>
                <a:ea typeface="+mn-ea"/>
                <a:cs typeface="+mn-cs"/>
              </a:rPr>
              <a:t> : Controller</a:t>
            </a:r>
          </a:p>
          <a:p>
            <a:pPr lvl="1"/>
            <a:r>
              <a:rPr lang="en-US" sz="1200" b="0" i="0" kern="1200" dirty="0">
                <a:solidFill>
                  <a:schemeClr val="tx1"/>
                </a:solidFill>
                <a:latin typeface="Arial" charset="0"/>
                <a:ea typeface="+mn-ea"/>
                <a:cs typeface="+mn-cs"/>
              </a:rPr>
              <a:t>{</a:t>
            </a:r>
          </a:p>
          <a:p>
            <a:pPr lvl="1"/>
            <a:r>
              <a:rPr lang="en-US" sz="1200" b="0" i="0" kern="1200" dirty="0">
                <a:solidFill>
                  <a:schemeClr val="tx1"/>
                </a:solidFill>
                <a:latin typeface="Arial" charset="0"/>
                <a:ea typeface="+mn-ea"/>
                <a:cs typeface="+mn-cs"/>
              </a:rPr>
              <a:t>[Authorize(Users="User1,User2")]</a:t>
            </a:r>
          </a:p>
          <a:p>
            <a:pPr lvl="1"/>
            <a:r>
              <a:rPr lang="en-US" sz="1200" b="0" i="0" kern="1200" dirty="0">
                <a:solidFill>
                  <a:schemeClr val="tx1"/>
                </a:solidFill>
                <a:latin typeface="Arial" charset="0"/>
                <a:ea typeface="+mn-ea"/>
                <a:cs typeface="+mn-cs"/>
              </a:rPr>
              <a:t>public </a:t>
            </a:r>
            <a:r>
              <a:rPr lang="en-US" sz="1200" b="0" i="0" kern="1200" dirty="0" err="1">
                <a:solidFill>
                  <a:schemeClr val="tx1"/>
                </a:solidFill>
                <a:latin typeface="Arial" charset="0"/>
                <a:ea typeface="+mn-ea"/>
                <a:cs typeface="+mn-cs"/>
              </a:rPr>
              <a:t>ActionResult</a:t>
            </a:r>
            <a:r>
              <a:rPr lang="en-US" sz="1200" b="0" i="0" kern="1200" dirty="0">
                <a:solidFill>
                  <a:schemeClr val="tx1"/>
                </a:solidFill>
                <a:latin typeface="Arial" charset="0"/>
                <a:ea typeface="+mn-ea"/>
                <a:cs typeface="+mn-cs"/>
              </a:rPr>
              <a:t> </a:t>
            </a:r>
            <a:r>
              <a:rPr lang="en-US" sz="1200" b="0" i="0" kern="1200" dirty="0" err="1">
                <a:solidFill>
                  <a:schemeClr val="tx1"/>
                </a:solidFill>
                <a:latin typeface="Arial" charset="0"/>
                <a:ea typeface="+mn-ea"/>
                <a:cs typeface="+mn-cs"/>
              </a:rPr>
              <a:t>LinkLogin</a:t>
            </a:r>
            <a:r>
              <a:rPr lang="en-US" sz="1200" b="0" i="0" kern="1200" dirty="0">
                <a:solidFill>
                  <a:schemeClr val="tx1"/>
                </a:solidFill>
                <a:latin typeface="Arial" charset="0"/>
                <a:ea typeface="+mn-ea"/>
                <a:cs typeface="+mn-cs"/>
              </a:rPr>
              <a:t>(string provider)</a:t>
            </a:r>
          </a:p>
          <a:p>
            <a:pPr lvl="1"/>
            <a:r>
              <a:rPr lang="en-US" sz="1200" b="0" i="0" kern="1200" dirty="0">
                <a:solidFill>
                  <a:schemeClr val="tx1"/>
                </a:solidFill>
                <a:latin typeface="Arial" charset="0"/>
                <a:ea typeface="+mn-ea"/>
                <a:cs typeface="+mn-cs"/>
              </a:rPr>
              <a:t>{</a:t>
            </a:r>
          </a:p>
          <a:p>
            <a:pPr lvl="1"/>
            <a:r>
              <a:rPr lang="en-US" sz="1200" b="0" i="1" kern="1200" dirty="0">
                <a:solidFill>
                  <a:schemeClr val="tx1"/>
                </a:solidFill>
                <a:latin typeface="Arial" charset="0"/>
                <a:ea typeface="+mn-ea"/>
                <a:cs typeface="+mn-cs"/>
              </a:rPr>
              <a:t>// TODO:</a:t>
            </a:r>
            <a:endParaRPr lang="en-US" sz="1200" b="0" i="0" kern="1200" dirty="0">
              <a:solidFill>
                <a:schemeClr val="tx1"/>
              </a:solidFill>
              <a:latin typeface="Arial" charset="0"/>
              <a:ea typeface="+mn-ea"/>
              <a:cs typeface="+mn-cs"/>
            </a:endParaRPr>
          </a:p>
          <a:p>
            <a:pPr lvl="1"/>
            <a:r>
              <a:rPr lang="en-US" sz="1200" b="0" i="0" kern="1200" dirty="0">
                <a:solidFill>
                  <a:schemeClr val="tx1"/>
                </a:solidFill>
                <a:latin typeface="Arial" charset="0"/>
                <a:ea typeface="+mn-ea"/>
                <a:cs typeface="+mn-cs"/>
              </a:rPr>
              <a:t>return View();</a:t>
            </a:r>
          </a:p>
          <a:p>
            <a:pPr lvl="1"/>
            <a:r>
              <a:rPr lang="en-US" sz="1200" b="0" i="0" kern="1200" dirty="0">
                <a:solidFill>
                  <a:schemeClr val="tx1"/>
                </a:solidFill>
                <a:latin typeface="Arial" charset="0"/>
                <a:ea typeface="+mn-ea"/>
                <a:cs typeface="+mn-cs"/>
              </a:rPr>
              <a:t>}</a:t>
            </a:r>
          </a:p>
          <a:p>
            <a:pPr lvl="1"/>
            <a:r>
              <a:rPr lang="en-US" sz="1200" b="0" i="0" kern="1200" dirty="0">
                <a:solidFill>
                  <a:schemeClr val="tx1"/>
                </a:solidFill>
                <a:latin typeface="Arial" charset="0"/>
                <a:ea typeface="+mn-ea"/>
                <a:cs typeface="+mn-cs"/>
              </a:rPr>
              <a:t>}</a:t>
            </a:r>
          </a:p>
          <a:p>
            <a:endParaRPr lang="en-US" dirty="0"/>
          </a:p>
        </p:txBody>
      </p:sp>
      <p:sp>
        <p:nvSpPr>
          <p:cNvPr id="4" name="Slide Number Placeholder 3"/>
          <p:cNvSpPr>
            <a:spLocks noGrp="1"/>
          </p:cNvSpPr>
          <p:nvPr>
            <p:ph type="sldNum" sz="quarter" idx="10"/>
          </p:nvPr>
        </p:nvSpPr>
        <p:spPr/>
        <p:txBody>
          <a:bodyPr/>
          <a:lstStyle/>
          <a:p>
            <a:fld id="{63D122AA-AA5B-4543-AF35-908EC69A7057}" type="slidenum">
              <a:rPr lang="en-US" smtClean="0"/>
              <a:pPr/>
              <a:t>47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dirty="0">
                <a:solidFill>
                  <a:schemeClr val="tx1"/>
                </a:solidFill>
                <a:latin typeface="Arial" charset="0"/>
                <a:ea typeface="+mn-ea"/>
                <a:cs typeface="+mn-cs"/>
              </a:rPr>
              <a:t>//Controller</a:t>
            </a:r>
          </a:p>
          <a:p>
            <a:r>
              <a:rPr lang="en-US" sz="1200" kern="1200" dirty="0">
                <a:solidFill>
                  <a:schemeClr val="tx1"/>
                </a:solidFill>
                <a:latin typeface="Arial" charset="0"/>
                <a:ea typeface="+mn-ea"/>
                <a:cs typeface="+mn-cs"/>
              </a:rPr>
              <a:t>[</a:t>
            </a:r>
            <a:r>
              <a:rPr lang="en-US" sz="1200" kern="1200" dirty="0" err="1">
                <a:solidFill>
                  <a:schemeClr val="tx1"/>
                </a:solidFill>
                <a:latin typeface="Arial" charset="0"/>
                <a:ea typeface="+mn-ea"/>
                <a:cs typeface="+mn-cs"/>
              </a:rPr>
              <a:t>CustAuthFilter</a:t>
            </a:r>
            <a:r>
              <a:rPr lang="en-US" sz="1200" kern="1200" dirty="0">
                <a:solidFill>
                  <a:schemeClr val="tx1"/>
                </a:solidFill>
                <a:latin typeface="Arial" charset="0"/>
                <a:ea typeface="+mn-ea"/>
                <a:cs typeface="+mn-cs"/>
              </a:rPr>
              <a:t>]</a:t>
            </a:r>
          </a:p>
          <a:p>
            <a:r>
              <a:rPr lang="en-US" sz="1200" kern="1200" dirty="0">
                <a:solidFill>
                  <a:schemeClr val="tx1"/>
                </a:solidFill>
                <a:latin typeface="Arial" charset="0"/>
                <a:ea typeface="+mn-ea"/>
                <a:cs typeface="+mn-cs"/>
              </a:rPr>
              <a:t>    public class </a:t>
            </a:r>
            <a:r>
              <a:rPr lang="en-US" sz="1200" kern="1200" dirty="0" err="1">
                <a:solidFill>
                  <a:schemeClr val="tx1"/>
                </a:solidFill>
                <a:latin typeface="Arial" charset="0"/>
                <a:ea typeface="+mn-ea"/>
                <a:cs typeface="+mn-cs"/>
              </a:rPr>
              <a:t>HomeController</a:t>
            </a:r>
            <a:r>
              <a:rPr lang="en-US" sz="1200" kern="1200" dirty="0">
                <a:solidFill>
                  <a:schemeClr val="tx1"/>
                </a:solidFill>
                <a:latin typeface="Arial" charset="0"/>
                <a:ea typeface="+mn-ea"/>
                <a:cs typeface="+mn-cs"/>
              </a:rPr>
              <a:t> : Controller</a:t>
            </a:r>
          </a:p>
          <a:p>
            <a:r>
              <a:rPr lang="en-US" sz="1200" kern="1200" dirty="0">
                <a:solidFill>
                  <a:schemeClr val="tx1"/>
                </a:solidFill>
                <a:latin typeface="Arial" charset="0"/>
                <a:ea typeface="+mn-ea"/>
                <a:cs typeface="+mn-cs"/>
              </a:rPr>
              <a:t>    {</a:t>
            </a:r>
          </a:p>
          <a:p>
            <a:r>
              <a:rPr lang="en-US" sz="1200" kern="1200" dirty="0">
                <a:solidFill>
                  <a:schemeClr val="tx1"/>
                </a:solidFill>
                <a:latin typeface="Arial" charset="0"/>
                <a:ea typeface="+mn-ea"/>
                <a:cs typeface="+mn-cs"/>
              </a:rPr>
              <a:t>        </a:t>
            </a:r>
          </a:p>
          <a:p>
            <a:r>
              <a:rPr lang="en-US" sz="1200" kern="1200" dirty="0">
                <a:solidFill>
                  <a:schemeClr val="tx1"/>
                </a:solidFill>
                <a:latin typeface="Arial" charset="0"/>
                <a:ea typeface="+mn-ea"/>
                <a:cs typeface="+mn-cs"/>
              </a:rPr>
              <a:t>        public </a:t>
            </a:r>
            <a:r>
              <a:rPr lang="en-US" sz="1200" kern="1200" dirty="0" err="1">
                <a:solidFill>
                  <a:schemeClr val="tx1"/>
                </a:solidFill>
                <a:latin typeface="Arial" charset="0"/>
                <a:ea typeface="+mn-ea"/>
                <a:cs typeface="+mn-cs"/>
              </a:rPr>
              <a:t>ActionResult</a:t>
            </a:r>
            <a:r>
              <a:rPr lang="en-US" sz="1200" kern="1200" dirty="0">
                <a:solidFill>
                  <a:schemeClr val="tx1"/>
                </a:solidFill>
                <a:latin typeface="Arial" charset="0"/>
                <a:ea typeface="+mn-ea"/>
                <a:cs typeface="+mn-cs"/>
              </a:rPr>
              <a:t> Index()</a:t>
            </a:r>
          </a:p>
          <a:p>
            <a:r>
              <a:rPr lang="en-US" sz="1200" kern="1200" dirty="0">
                <a:solidFill>
                  <a:schemeClr val="tx1"/>
                </a:solidFill>
                <a:latin typeface="Arial" charset="0"/>
                <a:ea typeface="+mn-ea"/>
                <a:cs typeface="+mn-cs"/>
              </a:rPr>
              <a:t>        {</a:t>
            </a:r>
          </a:p>
          <a:p>
            <a:r>
              <a:rPr lang="en-US" sz="1200" kern="1200" dirty="0">
                <a:solidFill>
                  <a:schemeClr val="tx1"/>
                </a:solidFill>
                <a:latin typeface="Arial" charset="0"/>
                <a:ea typeface="+mn-ea"/>
                <a:cs typeface="+mn-cs"/>
              </a:rPr>
              <a:t>            </a:t>
            </a:r>
            <a:r>
              <a:rPr lang="en-US" sz="1200" kern="1200" dirty="0" err="1">
                <a:solidFill>
                  <a:schemeClr val="tx1"/>
                </a:solidFill>
                <a:latin typeface="Arial" charset="0"/>
                <a:ea typeface="+mn-ea"/>
                <a:cs typeface="+mn-cs"/>
              </a:rPr>
              <a:t>ViewBag.Message</a:t>
            </a:r>
            <a:r>
              <a:rPr lang="en-US" sz="1200" kern="1200" dirty="0">
                <a:solidFill>
                  <a:schemeClr val="tx1"/>
                </a:solidFill>
                <a:latin typeface="Arial" charset="0"/>
                <a:ea typeface="+mn-ea"/>
                <a:cs typeface="+mn-cs"/>
              </a:rPr>
              <a:t> = "Modify this template to jump-start your ASP.NET MVC application.";</a:t>
            </a:r>
          </a:p>
          <a:p>
            <a:endParaRPr lang="en-US"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            return View();</a:t>
            </a:r>
          </a:p>
          <a:p>
            <a:r>
              <a:rPr lang="en-US" sz="1200" kern="1200" dirty="0">
                <a:solidFill>
                  <a:schemeClr val="tx1"/>
                </a:solidFill>
                <a:latin typeface="Arial" charset="0"/>
                <a:ea typeface="+mn-ea"/>
                <a:cs typeface="+mn-cs"/>
              </a:rPr>
              <a:t>        }</a:t>
            </a:r>
          </a:p>
          <a:p>
            <a:endParaRPr lang="en-US"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        public </a:t>
            </a:r>
            <a:r>
              <a:rPr lang="en-US" sz="1200" kern="1200" dirty="0" err="1">
                <a:solidFill>
                  <a:schemeClr val="tx1"/>
                </a:solidFill>
                <a:latin typeface="Arial" charset="0"/>
                <a:ea typeface="+mn-ea"/>
                <a:cs typeface="+mn-cs"/>
              </a:rPr>
              <a:t>ActionResult</a:t>
            </a:r>
            <a:r>
              <a:rPr lang="en-US" sz="1200" kern="1200" dirty="0">
                <a:solidFill>
                  <a:schemeClr val="tx1"/>
                </a:solidFill>
                <a:latin typeface="Arial" charset="0"/>
                <a:ea typeface="+mn-ea"/>
                <a:cs typeface="+mn-cs"/>
              </a:rPr>
              <a:t> About()</a:t>
            </a:r>
          </a:p>
          <a:p>
            <a:r>
              <a:rPr lang="en-US" sz="1200" kern="1200" dirty="0">
                <a:solidFill>
                  <a:schemeClr val="tx1"/>
                </a:solidFill>
                <a:latin typeface="Arial" charset="0"/>
                <a:ea typeface="+mn-ea"/>
                <a:cs typeface="+mn-cs"/>
              </a:rPr>
              <a:t>        {</a:t>
            </a:r>
          </a:p>
          <a:p>
            <a:r>
              <a:rPr lang="en-US" sz="1200" kern="1200" dirty="0">
                <a:solidFill>
                  <a:schemeClr val="tx1"/>
                </a:solidFill>
                <a:latin typeface="Arial" charset="0"/>
                <a:ea typeface="+mn-ea"/>
                <a:cs typeface="+mn-cs"/>
              </a:rPr>
              <a:t>            </a:t>
            </a:r>
            <a:r>
              <a:rPr lang="en-US" sz="1200" kern="1200" dirty="0" err="1">
                <a:solidFill>
                  <a:schemeClr val="tx1"/>
                </a:solidFill>
                <a:latin typeface="Arial" charset="0"/>
                <a:ea typeface="+mn-ea"/>
                <a:cs typeface="+mn-cs"/>
              </a:rPr>
              <a:t>ViewBag.Message</a:t>
            </a:r>
            <a:r>
              <a:rPr lang="en-US" sz="1200" kern="1200" dirty="0">
                <a:solidFill>
                  <a:schemeClr val="tx1"/>
                </a:solidFill>
                <a:latin typeface="Arial" charset="0"/>
                <a:ea typeface="+mn-ea"/>
                <a:cs typeface="+mn-cs"/>
              </a:rPr>
              <a:t> = "Your app description page.";</a:t>
            </a:r>
          </a:p>
          <a:p>
            <a:endParaRPr lang="en-US"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            return View();</a:t>
            </a:r>
          </a:p>
          <a:p>
            <a:r>
              <a:rPr lang="en-US" sz="1200" kern="1200" dirty="0">
                <a:solidFill>
                  <a:schemeClr val="tx1"/>
                </a:solidFill>
                <a:latin typeface="Arial" charset="0"/>
                <a:ea typeface="+mn-ea"/>
                <a:cs typeface="+mn-cs"/>
              </a:rPr>
              <a:t>        }</a:t>
            </a:r>
          </a:p>
          <a:p>
            <a:endParaRPr lang="en-US"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        public </a:t>
            </a:r>
            <a:r>
              <a:rPr lang="en-US" sz="1200" kern="1200" dirty="0" err="1">
                <a:solidFill>
                  <a:schemeClr val="tx1"/>
                </a:solidFill>
                <a:latin typeface="Arial" charset="0"/>
                <a:ea typeface="+mn-ea"/>
                <a:cs typeface="+mn-cs"/>
              </a:rPr>
              <a:t>ActionResult</a:t>
            </a:r>
            <a:r>
              <a:rPr lang="en-US" sz="1200" kern="1200" dirty="0">
                <a:solidFill>
                  <a:schemeClr val="tx1"/>
                </a:solidFill>
                <a:latin typeface="Arial" charset="0"/>
                <a:ea typeface="+mn-ea"/>
                <a:cs typeface="+mn-cs"/>
              </a:rPr>
              <a:t> Contact()</a:t>
            </a:r>
          </a:p>
          <a:p>
            <a:r>
              <a:rPr lang="en-US" sz="1200" kern="1200" dirty="0">
                <a:solidFill>
                  <a:schemeClr val="tx1"/>
                </a:solidFill>
                <a:latin typeface="Arial" charset="0"/>
                <a:ea typeface="+mn-ea"/>
                <a:cs typeface="+mn-cs"/>
              </a:rPr>
              <a:t>        {</a:t>
            </a:r>
          </a:p>
          <a:p>
            <a:r>
              <a:rPr lang="en-US" sz="1200" kern="1200" dirty="0">
                <a:solidFill>
                  <a:schemeClr val="tx1"/>
                </a:solidFill>
                <a:latin typeface="Arial" charset="0"/>
                <a:ea typeface="+mn-ea"/>
                <a:cs typeface="+mn-cs"/>
              </a:rPr>
              <a:t>            </a:t>
            </a:r>
            <a:r>
              <a:rPr lang="en-US" sz="1200" kern="1200" dirty="0" err="1">
                <a:solidFill>
                  <a:schemeClr val="tx1"/>
                </a:solidFill>
                <a:latin typeface="Arial" charset="0"/>
                <a:ea typeface="+mn-ea"/>
                <a:cs typeface="+mn-cs"/>
              </a:rPr>
              <a:t>ViewBag.Message</a:t>
            </a:r>
            <a:r>
              <a:rPr lang="en-US" sz="1200" kern="1200" dirty="0">
                <a:solidFill>
                  <a:schemeClr val="tx1"/>
                </a:solidFill>
                <a:latin typeface="Arial" charset="0"/>
                <a:ea typeface="+mn-ea"/>
                <a:cs typeface="+mn-cs"/>
              </a:rPr>
              <a:t> = "Your contact page.";</a:t>
            </a:r>
          </a:p>
          <a:p>
            <a:endParaRPr lang="en-US"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            return View();</a:t>
            </a:r>
          </a:p>
          <a:p>
            <a:r>
              <a:rPr lang="en-US" sz="1200" kern="1200" dirty="0">
                <a:solidFill>
                  <a:schemeClr val="tx1"/>
                </a:solidFill>
                <a:latin typeface="Arial" charset="0"/>
                <a:ea typeface="+mn-ea"/>
                <a:cs typeface="+mn-cs"/>
              </a:rPr>
              <a:t>        }</a:t>
            </a:r>
          </a:p>
          <a:p>
            <a:endParaRPr lang="en-US"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        [</a:t>
            </a:r>
            <a:r>
              <a:rPr lang="en-US" sz="1200" kern="1200" dirty="0" err="1">
                <a:solidFill>
                  <a:schemeClr val="tx1"/>
                </a:solidFill>
                <a:latin typeface="Arial" charset="0"/>
                <a:ea typeface="+mn-ea"/>
                <a:cs typeface="+mn-cs"/>
              </a:rPr>
              <a:t>CustomActionFilter</a:t>
            </a:r>
            <a:r>
              <a:rPr lang="en-US" sz="1200" kern="1200" dirty="0">
                <a:solidFill>
                  <a:schemeClr val="tx1"/>
                </a:solidFill>
                <a:latin typeface="Arial" charset="0"/>
                <a:ea typeface="+mn-ea"/>
                <a:cs typeface="+mn-cs"/>
              </a:rPr>
              <a:t>]</a:t>
            </a:r>
          </a:p>
          <a:p>
            <a:r>
              <a:rPr lang="en-US" sz="1200" kern="1200" dirty="0">
                <a:solidFill>
                  <a:schemeClr val="tx1"/>
                </a:solidFill>
                <a:latin typeface="Arial" charset="0"/>
                <a:ea typeface="+mn-ea"/>
                <a:cs typeface="+mn-cs"/>
              </a:rPr>
              <a:t>        [</a:t>
            </a:r>
            <a:r>
              <a:rPr lang="en-US" sz="1200" kern="1200" dirty="0" err="1">
                <a:solidFill>
                  <a:schemeClr val="tx1"/>
                </a:solidFill>
                <a:latin typeface="Arial" charset="0"/>
                <a:ea typeface="+mn-ea"/>
                <a:cs typeface="+mn-cs"/>
              </a:rPr>
              <a:t>CustExceptionFilter</a:t>
            </a:r>
            <a:r>
              <a:rPr lang="en-US" sz="1200" kern="1200" dirty="0">
                <a:solidFill>
                  <a:schemeClr val="tx1"/>
                </a:solidFill>
                <a:latin typeface="Arial" charset="0"/>
                <a:ea typeface="+mn-ea"/>
                <a:cs typeface="+mn-cs"/>
              </a:rPr>
              <a:t>]</a:t>
            </a:r>
          </a:p>
          <a:p>
            <a:r>
              <a:rPr lang="en-US" sz="1200" kern="1200" dirty="0">
                <a:solidFill>
                  <a:schemeClr val="tx1"/>
                </a:solidFill>
                <a:latin typeface="Arial" charset="0"/>
                <a:ea typeface="+mn-ea"/>
                <a:cs typeface="+mn-cs"/>
              </a:rPr>
              <a:t>[</a:t>
            </a:r>
            <a:r>
              <a:rPr lang="en-US" sz="1200" kern="1200" dirty="0" err="1">
                <a:solidFill>
                  <a:schemeClr val="tx1"/>
                </a:solidFill>
                <a:latin typeface="Arial" charset="0"/>
                <a:ea typeface="+mn-ea"/>
                <a:cs typeface="+mn-cs"/>
              </a:rPr>
              <a:t>OutputCache</a:t>
            </a:r>
            <a:r>
              <a:rPr lang="en-US" sz="1200" kern="1200" dirty="0">
                <a:solidFill>
                  <a:schemeClr val="tx1"/>
                </a:solidFill>
                <a:latin typeface="Arial" charset="0"/>
                <a:ea typeface="+mn-ea"/>
                <a:cs typeface="+mn-cs"/>
              </a:rPr>
              <a:t>(Duration=10)]</a:t>
            </a:r>
          </a:p>
          <a:p>
            <a:r>
              <a:rPr lang="en-US" sz="1200" kern="1200" dirty="0">
                <a:solidFill>
                  <a:schemeClr val="tx1"/>
                </a:solidFill>
                <a:latin typeface="Arial" charset="0"/>
                <a:ea typeface="+mn-ea"/>
                <a:cs typeface="+mn-cs"/>
              </a:rPr>
              <a:t>        public </a:t>
            </a:r>
            <a:r>
              <a:rPr lang="en-US" sz="1200" kern="1200" dirty="0" err="1">
                <a:solidFill>
                  <a:schemeClr val="tx1"/>
                </a:solidFill>
                <a:latin typeface="Arial" charset="0"/>
                <a:ea typeface="+mn-ea"/>
                <a:cs typeface="+mn-cs"/>
              </a:rPr>
              <a:t>ActionResult</a:t>
            </a:r>
            <a:r>
              <a:rPr lang="en-US" sz="1200" kern="1200" dirty="0">
                <a:solidFill>
                  <a:schemeClr val="tx1"/>
                </a:solidFill>
                <a:latin typeface="Arial" charset="0"/>
                <a:ea typeface="+mn-ea"/>
                <a:cs typeface="+mn-cs"/>
              </a:rPr>
              <a:t> Hello()</a:t>
            </a:r>
          </a:p>
          <a:p>
            <a:r>
              <a:rPr lang="en-US" sz="1200" kern="1200" dirty="0">
                <a:solidFill>
                  <a:schemeClr val="tx1"/>
                </a:solidFill>
                <a:latin typeface="Arial" charset="0"/>
                <a:ea typeface="+mn-ea"/>
                <a:cs typeface="+mn-cs"/>
              </a:rPr>
              <a:t>        {</a:t>
            </a:r>
          </a:p>
          <a:p>
            <a:r>
              <a:rPr lang="en-US" sz="1200" kern="1200" dirty="0">
                <a:solidFill>
                  <a:schemeClr val="tx1"/>
                </a:solidFill>
                <a:latin typeface="Arial" charset="0"/>
                <a:ea typeface="+mn-ea"/>
                <a:cs typeface="+mn-cs"/>
              </a:rPr>
              <a:t>            </a:t>
            </a:r>
            <a:r>
              <a:rPr lang="en-US" sz="1200" kern="1200" dirty="0" err="1">
                <a:solidFill>
                  <a:schemeClr val="tx1"/>
                </a:solidFill>
                <a:latin typeface="Arial" charset="0"/>
                <a:ea typeface="+mn-ea"/>
                <a:cs typeface="+mn-cs"/>
              </a:rPr>
              <a:t>ViewBag.Date</a:t>
            </a:r>
            <a:r>
              <a:rPr lang="en-US" sz="1200" kern="1200" dirty="0">
                <a:solidFill>
                  <a:schemeClr val="tx1"/>
                </a:solidFill>
                <a:latin typeface="Arial" charset="0"/>
                <a:ea typeface="+mn-ea"/>
                <a:cs typeface="+mn-cs"/>
              </a:rPr>
              <a:t> = </a:t>
            </a:r>
            <a:r>
              <a:rPr lang="en-US" sz="1200" kern="1200" dirty="0" err="1">
                <a:solidFill>
                  <a:schemeClr val="tx1"/>
                </a:solidFill>
                <a:latin typeface="Arial" charset="0"/>
                <a:ea typeface="+mn-ea"/>
                <a:cs typeface="+mn-cs"/>
              </a:rPr>
              <a:t>DateTime.Now.ToString</a:t>
            </a:r>
            <a:r>
              <a:rPr lang="en-US" sz="1200" kern="1200" dirty="0">
                <a:solidFill>
                  <a:schemeClr val="tx1"/>
                </a:solidFill>
                <a:latin typeface="Arial" charset="0"/>
                <a:ea typeface="+mn-ea"/>
                <a:cs typeface="+mn-cs"/>
              </a:rPr>
              <a:t>("T");</a:t>
            </a:r>
          </a:p>
          <a:p>
            <a:r>
              <a:rPr lang="en-US" sz="1200" kern="1200" dirty="0">
                <a:solidFill>
                  <a:schemeClr val="tx1"/>
                </a:solidFill>
                <a:latin typeface="Arial" charset="0"/>
                <a:ea typeface="+mn-ea"/>
                <a:cs typeface="+mn-cs"/>
              </a:rPr>
              <a:t>            return View();</a:t>
            </a:r>
          </a:p>
          <a:p>
            <a:r>
              <a:rPr lang="en-US" sz="1200" kern="1200" dirty="0">
                <a:solidFill>
                  <a:schemeClr val="tx1"/>
                </a:solidFill>
                <a:latin typeface="Arial" charset="0"/>
                <a:ea typeface="+mn-ea"/>
                <a:cs typeface="+mn-cs"/>
              </a:rPr>
              <a:t>        }</a:t>
            </a:r>
          </a:p>
          <a:p>
            <a:r>
              <a:rPr lang="en-US" sz="1200" kern="1200" dirty="0">
                <a:solidFill>
                  <a:schemeClr val="tx1"/>
                </a:solidFill>
                <a:latin typeface="Arial" charset="0"/>
                <a:ea typeface="+mn-ea"/>
                <a:cs typeface="+mn-cs"/>
              </a:rPr>
              <a:t>    }</a:t>
            </a:r>
          </a:p>
          <a:p>
            <a:r>
              <a:rPr lang="en-US" sz="1200" kern="1200" dirty="0">
                <a:solidFill>
                  <a:schemeClr val="tx1"/>
                </a:solidFill>
                <a:latin typeface="Arial" charset="0"/>
                <a:ea typeface="+mn-ea"/>
                <a:cs typeface="+mn-cs"/>
              </a:rPr>
              <a:t>=============================================================</a:t>
            </a:r>
          </a:p>
          <a:p>
            <a:r>
              <a:rPr lang="en-US" sz="1200" kern="1200" dirty="0">
                <a:solidFill>
                  <a:schemeClr val="tx1"/>
                </a:solidFill>
                <a:latin typeface="Arial" charset="0"/>
                <a:ea typeface="+mn-ea"/>
                <a:cs typeface="+mn-cs"/>
              </a:rPr>
              <a:t>//Add a class</a:t>
            </a:r>
            <a:r>
              <a:rPr lang="en-US" sz="1200" kern="1200" baseline="0" dirty="0">
                <a:solidFill>
                  <a:schemeClr val="tx1"/>
                </a:solidFill>
                <a:latin typeface="Arial" charset="0"/>
                <a:ea typeface="+mn-ea"/>
                <a:cs typeface="+mn-cs"/>
              </a:rPr>
              <a:t> file to the project and NOT TO MODELS</a:t>
            </a:r>
            <a:endParaRPr lang="en-US"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public class </a:t>
            </a:r>
            <a:r>
              <a:rPr lang="en-US" sz="1200" kern="1200" dirty="0" err="1">
                <a:solidFill>
                  <a:schemeClr val="tx1"/>
                </a:solidFill>
                <a:latin typeface="Arial" charset="0"/>
                <a:ea typeface="+mn-ea"/>
                <a:cs typeface="+mn-cs"/>
              </a:rPr>
              <a:t>CustAuthFilter:AuthorizeAttribute</a:t>
            </a:r>
            <a:endParaRPr lang="en-US"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    {</a:t>
            </a:r>
          </a:p>
          <a:p>
            <a:r>
              <a:rPr lang="en-US" sz="1200" kern="1200" dirty="0">
                <a:solidFill>
                  <a:schemeClr val="tx1"/>
                </a:solidFill>
                <a:latin typeface="Arial" charset="0"/>
                <a:ea typeface="+mn-ea"/>
                <a:cs typeface="+mn-cs"/>
              </a:rPr>
              <a:t>        public override void </a:t>
            </a:r>
            <a:r>
              <a:rPr lang="en-US" sz="1200" kern="1200" dirty="0" err="1">
                <a:solidFill>
                  <a:schemeClr val="tx1"/>
                </a:solidFill>
                <a:latin typeface="Arial" charset="0"/>
                <a:ea typeface="+mn-ea"/>
                <a:cs typeface="+mn-cs"/>
              </a:rPr>
              <a:t>OnAuthorization</a:t>
            </a:r>
            <a:r>
              <a:rPr lang="en-US" sz="1200" kern="1200" dirty="0">
                <a:solidFill>
                  <a:schemeClr val="tx1"/>
                </a:solidFill>
                <a:latin typeface="Arial" charset="0"/>
                <a:ea typeface="+mn-ea"/>
                <a:cs typeface="+mn-cs"/>
              </a:rPr>
              <a:t>(</a:t>
            </a:r>
            <a:r>
              <a:rPr lang="en-US" sz="1200" kern="1200" dirty="0" err="1">
                <a:solidFill>
                  <a:schemeClr val="tx1"/>
                </a:solidFill>
                <a:latin typeface="Arial" charset="0"/>
                <a:ea typeface="+mn-ea"/>
                <a:cs typeface="+mn-cs"/>
              </a:rPr>
              <a:t>AuthorizationContext</a:t>
            </a:r>
            <a:r>
              <a:rPr lang="en-US" sz="1200" kern="1200" dirty="0">
                <a:solidFill>
                  <a:schemeClr val="tx1"/>
                </a:solidFill>
                <a:latin typeface="Arial" charset="0"/>
                <a:ea typeface="+mn-ea"/>
                <a:cs typeface="+mn-cs"/>
              </a:rPr>
              <a:t> </a:t>
            </a:r>
            <a:r>
              <a:rPr lang="en-US" sz="1200" kern="1200" dirty="0" err="1">
                <a:solidFill>
                  <a:schemeClr val="tx1"/>
                </a:solidFill>
                <a:latin typeface="Arial" charset="0"/>
                <a:ea typeface="+mn-ea"/>
                <a:cs typeface="+mn-cs"/>
              </a:rPr>
              <a:t>filterContext</a:t>
            </a:r>
            <a:r>
              <a:rPr lang="en-US" sz="1200" kern="1200" dirty="0">
                <a:solidFill>
                  <a:schemeClr val="tx1"/>
                </a:solidFill>
                <a:latin typeface="Arial" charset="0"/>
                <a:ea typeface="+mn-ea"/>
                <a:cs typeface="+mn-cs"/>
              </a:rPr>
              <a:t>)</a:t>
            </a:r>
          </a:p>
          <a:p>
            <a:r>
              <a:rPr lang="en-US" sz="1200" kern="1200" dirty="0">
                <a:solidFill>
                  <a:schemeClr val="tx1"/>
                </a:solidFill>
                <a:latin typeface="Arial" charset="0"/>
                <a:ea typeface="+mn-ea"/>
                <a:cs typeface="+mn-cs"/>
              </a:rPr>
              <a:t>        {</a:t>
            </a:r>
          </a:p>
          <a:p>
            <a:r>
              <a:rPr lang="en-US" sz="1200" kern="1200" dirty="0">
                <a:solidFill>
                  <a:schemeClr val="tx1"/>
                </a:solidFill>
                <a:latin typeface="Arial" charset="0"/>
                <a:ea typeface="+mn-ea"/>
                <a:cs typeface="+mn-cs"/>
              </a:rPr>
              <a:t>            //</a:t>
            </a:r>
            <a:r>
              <a:rPr lang="en-US" sz="1200" kern="1200" dirty="0" err="1">
                <a:solidFill>
                  <a:schemeClr val="tx1"/>
                </a:solidFill>
                <a:latin typeface="Arial" charset="0"/>
                <a:ea typeface="+mn-ea"/>
                <a:cs typeface="+mn-cs"/>
              </a:rPr>
              <a:t>base.OnAuthorization</a:t>
            </a:r>
            <a:r>
              <a:rPr lang="en-US" sz="1200" kern="1200" dirty="0">
                <a:solidFill>
                  <a:schemeClr val="tx1"/>
                </a:solidFill>
                <a:latin typeface="Arial" charset="0"/>
                <a:ea typeface="+mn-ea"/>
                <a:cs typeface="+mn-cs"/>
              </a:rPr>
              <a:t>(</a:t>
            </a:r>
            <a:r>
              <a:rPr lang="en-US" sz="1200" kern="1200" dirty="0" err="1">
                <a:solidFill>
                  <a:schemeClr val="tx1"/>
                </a:solidFill>
                <a:latin typeface="Arial" charset="0"/>
                <a:ea typeface="+mn-ea"/>
                <a:cs typeface="+mn-cs"/>
              </a:rPr>
              <a:t>filterContext</a:t>
            </a:r>
            <a:r>
              <a:rPr lang="en-US" sz="1200" kern="1200" dirty="0">
                <a:solidFill>
                  <a:schemeClr val="tx1"/>
                </a:solidFill>
                <a:latin typeface="Arial" charset="0"/>
                <a:ea typeface="+mn-ea"/>
                <a:cs typeface="+mn-cs"/>
              </a:rPr>
              <a:t>);</a:t>
            </a:r>
          </a:p>
          <a:p>
            <a:r>
              <a:rPr lang="en-US" sz="1200" kern="1200" dirty="0">
                <a:solidFill>
                  <a:schemeClr val="tx1"/>
                </a:solidFill>
                <a:latin typeface="Arial" charset="0"/>
                <a:ea typeface="+mn-ea"/>
                <a:cs typeface="+mn-cs"/>
              </a:rPr>
              <a:t>            </a:t>
            </a:r>
            <a:r>
              <a:rPr lang="en-US" sz="1200" kern="1200" dirty="0" err="1">
                <a:solidFill>
                  <a:schemeClr val="tx1"/>
                </a:solidFill>
                <a:latin typeface="Arial" charset="0"/>
                <a:ea typeface="+mn-ea"/>
                <a:cs typeface="+mn-cs"/>
              </a:rPr>
              <a:t>filterContext.Controller.ViewBag.Msg</a:t>
            </a:r>
            <a:r>
              <a:rPr lang="en-US" sz="1200" kern="1200" dirty="0">
                <a:solidFill>
                  <a:schemeClr val="tx1"/>
                </a:solidFill>
                <a:latin typeface="Arial" charset="0"/>
                <a:ea typeface="+mn-ea"/>
                <a:cs typeface="+mn-cs"/>
              </a:rPr>
              <a:t> = "this is custom </a:t>
            </a:r>
            <a:r>
              <a:rPr lang="en-US" sz="1200" kern="1200" dirty="0" err="1">
                <a:solidFill>
                  <a:schemeClr val="tx1"/>
                </a:solidFill>
                <a:latin typeface="Arial" charset="0"/>
                <a:ea typeface="+mn-ea"/>
                <a:cs typeface="+mn-cs"/>
              </a:rPr>
              <a:t>msg</a:t>
            </a:r>
            <a:r>
              <a:rPr lang="en-US" sz="1200" kern="1200" dirty="0">
                <a:solidFill>
                  <a:schemeClr val="tx1"/>
                </a:solidFill>
                <a:latin typeface="Arial" charset="0"/>
                <a:ea typeface="+mn-ea"/>
                <a:cs typeface="+mn-cs"/>
              </a:rPr>
              <a:t>";</a:t>
            </a:r>
          </a:p>
          <a:p>
            <a:r>
              <a:rPr lang="en-US" sz="1200" kern="1200" dirty="0">
                <a:solidFill>
                  <a:schemeClr val="tx1"/>
                </a:solidFill>
                <a:latin typeface="Arial" charset="0"/>
                <a:ea typeface="+mn-ea"/>
                <a:cs typeface="+mn-cs"/>
              </a:rPr>
              <a:t>        }</a:t>
            </a:r>
          </a:p>
          <a:p>
            <a:endParaRPr lang="en-US" sz="1200" kern="1200" dirty="0">
              <a:solidFill>
                <a:schemeClr val="tx1"/>
              </a:solidFill>
              <a:latin typeface="Arial" charset="0"/>
              <a:ea typeface="+mn-ea"/>
              <a:cs typeface="+mn-cs"/>
            </a:endParaRPr>
          </a:p>
          <a:p>
            <a:endParaRPr lang="en-US"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    }</a:t>
            </a:r>
          </a:p>
          <a:p>
            <a:endParaRPr lang="en-US" sz="1200" kern="1200" dirty="0">
              <a:solidFill>
                <a:schemeClr val="tx1"/>
              </a:solidFill>
              <a:latin typeface="Arial" charset="0"/>
              <a:ea typeface="+mn-ea"/>
              <a:cs typeface="+mn-cs"/>
            </a:endParaRPr>
          </a:p>
          <a:p>
            <a:endParaRPr lang="en-US"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    public class </a:t>
            </a:r>
            <a:r>
              <a:rPr lang="en-US" sz="1200" kern="1200" dirty="0" err="1">
                <a:solidFill>
                  <a:schemeClr val="tx1"/>
                </a:solidFill>
                <a:latin typeface="Arial" charset="0"/>
                <a:ea typeface="+mn-ea"/>
                <a:cs typeface="+mn-cs"/>
              </a:rPr>
              <a:t>CustomActionFilter</a:t>
            </a:r>
            <a:r>
              <a:rPr lang="en-US" sz="1200" kern="1200" dirty="0">
                <a:solidFill>
                  <a:schemeClr val="tx1"/>
                </a:solidFill>
                <a:latin typeface="Arial" charset="0"/>
                <a:ea typeface="+mn-ea"/>
                <a:cs typeface="+mn-cs"/>
              </a:rPr>
              <a:t> : </a:t>
            </a:r>
            <a:r>
              <a:rPr lang="en-US" sz="1200" kern="1200" dirty="0" err="1">
                <a:solidFill>
                  <a:schemeClr val="tx1"/>
                </a:solidFill>
                <a:latin typeface="Arial" charset="0"/>
                <a:ea typeface="+mn-ea"/>
                <a:cs typeface="+mn-cs"/>
              </a:rPr>
              <a:t>ActionFilterAttribute</a:t>
            </a:r>
            <a:endParaRPr lang="en-US"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    {</a:t>
            </a:r>
          </a:p>
          <a:p>
            <a:r>
              <a:rPr lang="en-US" sz="1200" kern="1200" dirty="0">
                <a:solidFill>
                  <a:schemeClr val="tx1"/>
                </a:solidFill>
                <a:latin typeface="Arial" charset="0"/>
                <a:ea typeface="+mn-ea"/>
                <a:cs typeface="+mn-cs"/>
              </a:rPr>
              <a:t>        public override void </a:t>
            </a:r>
            <a:r>
              <a:rPr lang="en-US" sz="1200" kern="1200" dirty="0" err="1">
                <a:solidFill>
                  <a:schemeClr val="tx1"/>
                </a:solidFill>
                <a:latin typeface="Arial" charset="0"/>
                <a:ea typeface="+mn-ea"/>
                <a:cs typeface="+mn-cs"/>
              </a:rPr>
              <a:t>OnActionExecuting</a:t>
            </a:r>
            <a:r>
              <a:rPr lang="en-US" sz="1200" kern="1200" dirty="0">
                <a:solidFill>
                  <a:schemeClr val="tx1"/>
                </a:solidFill>
                <a:latin typeface="Arial" charset="0"/>
                <a:ea typeface="+mn-ea"/>
                <a:cs typeface="+mn-cs"/>
              </a:rPr>
              <a:t>(</a:t>
            </a:r>
            <a:r>
              <a:rPr lang="en-US" sz="1200" kern="1200" dirty="0" err="1">
                <a:solidFill>
                  <a:schemeClr val="tx1"/>
                </a:solidFill>
                <a:latin typeface="Arial" charset="0"/>
                <a:ea typeface="+mn-ea"/>
                <a:cs typeface="+mn-cs"/>
              </a:rPr>
              <a:t>ActionExecutingContext</a:t>
            </a:r>
            <a:r>
              <a:rPr lang="en-US" sz="1200" kern="1200" dirty="0">
                <a:solidFill>
                  <a:schemeClr val="tx1"/>
                </a:solidFill>
                <a:latin typeface="Arial" charset="0"/>
                <a:ea typeface="+mn-ea"/>
                <a:cs typeface="+mn-cs"/>
              </a:rPr>
              <a:t> </a:t>
            </a:r>
            <a:r>
              <a:rPr lang="en-US" sz="1200" kern="1200" dirty="0" err="1">
                <a:solidFill>
                  <a:schemeClr val="tx1"/>
                </a:solidFill>
                <a:latin typeface="Arial" charset="0"/>
                <a:ea typeface="+mn-ea"/>
                <a:cs typeface="+mn-cs"/>
              </a:rPr>
              <a:t>filterContext</a:t>
            </a:r>
            <a:r>
              <a:rPr lang="en-US" sz="1200" kern="1200" dirty="0">
                <a:solidFill>
                  <a:schemeClr val="tx1"/>
                </a:solidFill>
                <a:latin typeface="Arial" charset="0"/>
                <a:ea typeface="+mn-ea"/>
                <a:cs typeface="+mn-cs"/>
              </a:rPr>
              <a:t>)</a:t>
            </a:r>
          </a:p>
          <a:p>
            <a:r>
              <a:rPr lang="en-US" sz="1200" kern="1200" dirty="0">
                <a:solidFill>
                  <a:schemeClr val="tx1"/>
                </a:solidFill>
                <a:latin typeface="Arial" charset="0"/>
                <a:ea typeface="+mn-ea"/>
                <a:cs typeface="+mn-cs"/>
              </a:rPr>
              <a:t>        {</a:t>
            </a:r>
          </a:p>
          <a:p>
            <a:r>
              <a:rPr lang="en-US" sz="1200" kern="1200" dirty="0">
                <a:solidFill>
                  <a:schemeClr val="tx1"/>
                </a:solidFill>
                <a:latin typeface="Arial" charset="0"/>
                <a:ea typeface="+mn-ea"/>
                <a:cs typeface="+mn-cs"/>
              </a:rPr>
              <a:t>            filterContext.Controller.ViewBag.CustomActionMessage1 = "Custom Action Filter: Message from </a:t>
            </a:r>
            <a:r>
              <a:rPr lang="en-US" sz="1200" kern="1200" dirty="0" err="1">
                <a:solidFill>
                  <a:schemeClr val="tx1"/>
                </a:solidFill>
                <a:latin typeface="Arial" charset="0"/>
                <a:ea typeface="+mn-ea"/>
                <a:cs typeface="+mn-cs"/>
              </a:rPr>
              <a:t>OnActionExecuting</a:t>
            </a:r>
            <a:r>
              <a:rPr lang="en-US" sz="1200" kern="1200" dirty="0">
                <a:solidFill>
                  <a:schemeClr val="tx1"/>
                </a:solidFill>
                <a:latin typeface="Arial" charset="0"/>
                <a:ea typeface="+mn-ea"/>
                <a:cs typeface="+mn-cs"/>
              </a:rPr>
              <a:t> method.";</a:t>
            </a:r>
          </a:p>
          <a:p>
            <a:r>
              <a:rPr lang="en-US" sz="1200" kern="1200" dirty="0">
                <a:solidFill>
                  <a:schemeClr val="tx1"/>
                </a:solidFill>
                <a:latin typeface="Arial" charset="0"/>
                <a:ea typeface="+mn-ea"/>
                <a:cs typeface="+mn-cs"/>
              </a:rPr>
              <a:t>        }</a:t>
            </a:r>
          </a:p>
          <a:p>
            <a:endParaRPr lang="en-US"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        public override void </a:t>
            </a:r>
            <a:r>
              <a:rPr lang="en-US" sz="1200" kern="1200" dirty="0" err="1">
                <a:solidFill>
                  <a:schemeClr val="tx1"/>
                </a:solidFill>
                <a:latin typeface="Arial" charset="0"/>
                <a:ea typeface="+mn-ea"/>
                <a:cs typeface="+mn-cs"/>
              </a:rPr>
              <a:t>OnActionExecuted</a:t>
            </a:r>
            <a:r>
              <a:rPr lang="en-US" sz="1200" kern="1200" dirty="0">
                <a:solidFill>
                  <a:schemeClr val="tx1"/>
                </a:solidFill>
                <a:latin typeface="Arial" charset="0"/>
                <a:ea typeface="+mn-ea"/>
                <a:cs typeface="+mn-cs"/>
              </a:rPr>
              <a:t>(</a:t>
            </a:r>
            <a:r>
              <a:rPr lang="en-US" sz="1200" kern="1200" dirty="0" err="1">
                <a:solidFill>
                  <a:schemeClr val="tx1"/>
                </a:solidFill>
                <a:latin typeface="Arial" charset="0"/>
                <a:ea typeface="+mn-ea"/>
                <a:cs typeface="+mn-cs"/>
              </a:rPr>
              <a:t>ActionExecutedContext</a:t>
            </a:r>
            <a:r>
              <a:rPr lang="en-US" sz="1200" kern="1200" dirty="0">
                <a:solidFill>
                  <a:schemeClr val="tx1"/>
                </a:solidFill>
                <a:latin typeface="Arial" charset="0"/>
                <a:ea typeface="+mn-ea"/>
                <a:cs typeface="+mn-cs"/>
              </a:rPr>
              <a:t> </a:t>
            </a:r>
            <a:r>
              <a:rPr lang="en-US" sz="1200" kern="1200" dirty="0" err="1">
                <a:solidFill>
                  <a:schemeClr val="tx1"/>
                </a:solidFill>
                <a:latin typeface="Arial" charset="0"/>
                <a:ea typeface="+mn-ea"/>
                <a:cs typeface="+mn-cs"/>
              </a:rPr>
              <a:t>filterContext</a:t>
            </a:r>
            <a:r>
              <a:rPr lang="en-US" sz="1200" kern="1200" dirty="0">
                <a:solidFill>
                  <a:schemeClr val="tx1"/>
                </a:solidFill>
                <a:latin typeface="Arial" charset="0"/>
                <a:ea typeface="+mn-ea"/>
                <a:cs typeface="+mn-cs"/>
              </a:rPr>
              <a:t>)</a:t>
            </a:r>
          </a:p>
          <a:p>
            <a:r>
              <a:rPr lang="en-US" sz="1200" kern="1200" dirty="0">
                <a:solidFill>
                  <a:schemeClr val="tx1"/>
                </a:solidFill>
                <a:latin typeface="Arial" charset="0"/>
                <a:ea typeface="+mn-ea"/>
                <a:cs typeface="+mn-cs"/>
              </a:rPr>
              <a:t>        {</a:t>
            </a:r>
          </a:p>
          <a:p>
            <a:r>
              <a:rPr lang="en-US" sz="1200" kern="1200" dirty="0">
                <a:solidFill>
                  <a:schemeClr val="tx1"/>
                </a:solidFill>
                <a:latin typeface="Arial" charset="0"/>
                <a:ea typeface="+mn-ea"/>
                <a:cs typeface="+mn-cs"/>
              </a:rPr>
              <a:t>            filterContext.Controller.ViewBag.CustomActionMessage2 = "Custom Action Filter: Message from </a:t>
            </a:r>
            <a:r>
              <a:rPr lang="en-US" sz="1200" kern="1200" dirty="0" err="1">
                <a:solidFill>
                  <a:schemeClr val="tx1"/>
                </a:solidFill>
                <a:latin typeface="Arial" charset="0"/>
                <a:ea typeface="+mn-ea"/>
                <a:cs typeface="+mn-cs"/>
              </a:rPr>
              <a:t>OnActionExecuted</a:t>
            </a:r>
            <a:r>
              <a:rPr lang="en-US" sz="1200" kern="1200" dirty="0">
                <a:solidFill>
                  <a:schemeClr val="tx1"/>
                </a:solidFill>
                <a:latin typeface="Arial" charset="0"/>
                <a:ea typeface="+mn-ea"/>
                <a:cs typeface="+mn-cs"/>
              </a:rPr>
              <a:t> method.";</a:t>
            </a:r>
          </a:p>
          <a:p>
            <a:r>
              <a:rPr lang="en-US" sz="1200" kern="1200" dirty="0">
                <a:solidFill>
                  <a:schemeClr val="tx1"/>
                </a:solidFill>
                <a:latin typeface="Arial" charset="0"/>
                <a:ea typeface="+mn-ea"/>
                <a:cs typeface="+mn-cs"/>
              </a:rPr>
              <a:t>        }</a:t>
            </a:r>
          </a:p>
          <a:p>
            <a:endParaRPr lang="en-US"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        public override void </a:t>
            </a:r>
            <a:r>
              <a:rPr lang="en-US" sz="1200" kern="1200" dirty="0" err="1">
                <a:solidFill>
                  <a:schemeClr val="tx1"/>
                </a:solidFill>
                <a:latin typeface="Arial" charset="0"/>
                <a:ea typeface="+mn-ea"/>
                <a:cs typeface="+mn-cs"/>
              </a:rPr>
              <a:t>OnResultExecuting</a:t>
            </a:r>
            <a:r>
              <a:rPr lang="en-US" sz="1200" kern="1200" dirty="0">
                <a:solidFill>
                  <a:schemeClr val="tx1"/>
                </a:solidFill>
                <a:latin typeface="Arial" charset="0"/>
                <a:ea typeface="+mn-ea"/>
                <a:cs typeface="+mn-cs"/>
              </a:rPr>
              <a:t>(</a:t>
            </a:r>
            <a:r>
              <a:rPr lang="en-US" sz="1200" kern="1200" dirty="0" err="1">
                <a:solidFill>
                  <a:schemeClr val="tx1"/>
                </a:solidFill>
                <a:latin typeface="Arial" charset="0"/>
                <a:ea typeface="+mn-ea"/>
                <a:cs typeface="+mn-cs"/>
              </a:rPr>
              <a:t>ResultExecutingContext</a:t>
            </a:r>
            <a:r>
              <a:rPr lang="en-US" sz="1200" kern="1200" dirty="0">
                <a:solidFill>
                  <a:schemeClr val="tx1"/>
                </a:solidFill>
                <a:latin typeface="Arial" charset="0"/>
                <a:ea typeface="+mn-ea"/>
                <a:cs typeface="+mn-cs"/>
              </a:rPr>
              <a:t> </a:t>
            </a:r>
            <a:r>
              <a:rPr lang="en-US" sz="1200" kern="1200" dirty="0" err="1">
                <a:solidFill>
                  <a:schemeClr val="tx1"/>
                </a:solidFill>
                <a:latin typeface="Arial" charset="0"/>
                <a:ea typeface="+mn-ea"/>
                <a:cs typeface="+mn-cs"/>
              </a:rPr>
              <a:t>filterContext</a:t>
            </a:r>
            <a:r>
              <a:rPr lang="en-US" sz="1200" kern="1200" dirty="0">
                <a:solidFill>
                  <a:schemeClr val="tx1"/>
                </a:solidFill>
                <a:latin typeface="Arial" charset="0"/>
                <a:ea typeface="+mn-ea"/>
                <a:cs typeface="+mn-cs"/>
              </a:rPr>
              <a:t>)</a:t>
            </a:r>
          </a:p>
          <a:p>
            <a:r>
              <a:rPr lang="en-US" sz="1200" kern="1200" dirty="0">
                <a:solidFill>
                  <a:schemeClr val="tx1"/>
                </a:solidFill>
                <a:latin typeface="Arial" charset="0"/>
                <a:ea typeface="+mn-ea"/>
                <a:cs typeface="+mn-cs"/>
              </a:rPr>
              <a:t>        {</a:t>
            </a:r>
          </a:p>
          <a:p>
            <a:r>
              <a:rPr lang="en-US" sz="1200" kern="1200" dirty="0">
                <a:solidFill>
                  <a:schemeClr val="tx1"/>
                </a:solidFill>
                <a:latin typeface="Arial" charset="0"/>
                <a:ea typeface="+mn-ea"/>
                <a:cs typeface="+mn-cs"/>
              </a:rPr>
              <a:t>            filterContext.Controller.ViewBag.CustomActionMessage3 = "Custom Action Filter: Message from </a:t>
            </a:r>
            <a:r>
              <a:rPr lang="en-US" sz="1200" kern="1200" dirty="0" err="1">
                <a:solidFill>
                  <a:schemeClr val="tx1"/>
                </a:solidFill>
                <a:latin typeface="Arial" charset="0"/>
                <a:ea typeface="+mn-ea"/>
                <a:cs typeface="+mn-cs"/>
              </a:rPr>
              <a:t>OnResultExecuting</a:t>
            </a:r>
            <a:r>
              <a:rPr lang="en-US" sz="1200" kern="1200" dirty="0">
                <a:solidFill>
                  <a:schemeClr val="tx1"/>
                </a:solidFill>
                <a:latin typeface="Arial" charset="0"/>
                <a:ea typeface="+mn-ea"/>
                <a:cs typeface="+mn-cs"/>
              </a:rPr>
              <a:t> method.";</a:t>
            </a:r>
          </a:p>
          <a:p>
            <a:r>
              <a:rPr lang="en-US" sz="1200" kern="1200" dirty="0">
                <a:solidFill>
                  <a:schemeClr val="tx1"/>
                </a:solidFill>
                <a:latin typeface="Arial" charset="0"/>
                <a:ea typeface="+mn-ea"/>
                <a:cs typeface="+mn-cs"/>
              </a:rPr>
              <a:t>        }</a:t>
            </a:r>
          </a:p>
          <a:p>
            <a:endParaRPr lang="en-US"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        public override void </a:t>
            </a:r>
            <a:r>
              <a:rPr lang="en-US" sz="1200" kern="1200" dirty="0" err="1">
                <a:solidFill>
                  <a:schemeClr val="tx1"/>
                </a:solidFill>
                <a:latin typeface="Arial" charset="0"/>
                <a:ea typeface="+mn-ea"/>
                <a:cs typeface="+mn-cs"/>
              </a:rPr>
              <a:t>OnResultExecuted</a:t>
            </a:r>
            <a:r>
              <a:rPr lang="en-US" sz="1200" kern="1200" dirty="0">
                <a:solidFill>
                  <a:schemeClr val="tx1"/>
                </a:solidFill>
                <a:latin typeface="Arial" charset="0"/>
                <a:ea typeface="+mn-ea"/>
                <a:cs typeface="+mn-cs"/>
              </a:rPr>
              <a:t>(</a:t>
            </a:r>
            <a:r>
              <a:rPr lang="en-US" sz="1200" kern="1200" dirty="0" err="1">
                <a:solidFill>
                  <a:schemeClr val="tx1"/>
                </a:solidFill>
                <a:latin typeface="Arial" charset="0"/>
                <a:ea typeface="+mn-ea"/>
                <a:cs typeface="+mn-cs"/>
              </a:rPr>
              <a:t>ResultExecutedContext</a:t>
            </a:r>
            <a:r>
              <a:rPr lang="en-US" sz="1200" kern="1200" dirty="0">
                <a:solidFill>
                  <a:schemeClr val="tx1"/>
                </a:solidFill>
                <a:latin typeface="Arial" charset="0"/>
                <a:ea typeface="+mn-ea"/>
                <a:cs typeface="+mn-cs"/>
              </a:rPr>
              <a:t> </a:t>
            </a:r>
            <a:r>
              <a:rPr lang="en-US" sz="1200" kern="1200" dirty="0" err="1">
                <a:solidFill>
                  <a:schemeClr val="tx1"/>
                </a:solidFill>
                <a:latin typeface="Arial" charset="0"/>
                <a:ea typeface="+mn-ea"/>
                <a:cs typeface="+mn-cs"/>
              </a:rPr>
              <a:t>filterContext</a:t>
            </a:r>
            <a:r>
              <a:rPr lang="en-US" sz="1200" kern="1200" dirty="0">
                <a:solidFill>
                  <a:schemeClr val="tx1"/>
                </a:solidFill>
                <a:latin typeface="Arial" charset="0"/>
                <a:ea typeface="+mn-ea"/>
                <a:cs typeface="+mn-cs"/>
              </a:rPr>
              <a:t>)</a:t>
            </a:r>
          </a:p>
          <a:p>
            <a:r>
              <a:rPr lang="en-US" sz="1200" kern="1200" dirty="0">
                <a:solidFill>
                  <a:schemeClr val="tx1"/>
                </a:solidFill>
                <a:latin typeface="Arial" charset="0"/>
                <a:ea typeface="+mn-ea"/>
                <a:cs typeface="+mn-cs"/>
              </a:rPr>
              <a:t>        {</a:t>
            </a:r>
          </a:p>
          <a:p>
            <a:r>
              <a:rPr lang="en-US" sz="1200" kern="1200" dirty="0">
                <a:solidFill>
                  <a:schemeClr val="tx1"/>
                </a:solidFill>
                <a:latin typeface="Arial" charset="0"/>
                <a:ea typeface="+mn-ea"/>
                <a:cs typeface="+mn-cs"/>
              </a:rPr>
              <a:t>            filterContext.Controller.ViewBag.CustomActionMessage4 = "Custom Action Filter: Message from </a:t>
            </a:r>
            <a:r>
              <a:rPr lang="en-US" sz="1200" kern="1200" dirty="0" err="1">
                <a:solidFill>
                  <a:schemeClr val="tx1"/>
                </a:solidFill>
                <a:latin typeface="Arial" charset="0"/>
                <a:ea typeface="+mn-ea"/>
                <a:cs typeface="+mn-cs"/>
              </a:rPr>
              <a:t>OnResultExecuted</a:t>
            </a:r>
            <a:r>
              <a:rPr lang="en-US" sz="1200" kern="1200" dirty="0">
                <a:solidFill>
                  <a:schemeClr val="tx1"/>
                </a:solidFill>
                <a:latin typeface="Arial" charset="0"/>
                <a:ea typeface="+mn-ea"/>
                <a:cs typeface="+mn-cs"/>
              </a:rPr>
              <a:t> method.";</a:t>
            </a:r>
          </a:p>
          <a:p>
            <a:r>
              <a:rPr lang="en-US" sz="1200" kern="1200" dirty="0">
                <a:solidFill>
                  <a:schemeClr val="tx1"/>
                </a:solidFill>
                <a:latin typeface="Arial" charset="0"/>
                <a:ea typeface="+mn-ea"/>
                <a:cs typeface="+mn-cs"/>
              </a:rPr>
              <a:t>        }</a:t>
            </a:r>
          </a:p>
          <a:p>
            <a:r>
              <a:rPr lang="en-US" sz="1200" kern="1200" dirty="0">
                <a:solidFill>
                  <a:schemeClr val="tx1"/>
                </a:solidFill>
                <a:latin typeface="Arial" charset="0"/>
                <a:ea typeface="+mn-ea"/>
                <a:cs typeface="+mn-cs"/>
              </a:rPr>
              <a:t>    }</a:t>
            </a:r>
          </a:p>
          <a:p>
            <a:endParaRPr lang="en-US"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    public class </a:t>
            </a:r>
            <a:r>
              <a:rPr lang="en-US" sz="1200" kern="1200" dirty="0" err="1">
                <a:solidFill>
                  <a:schemeClr val="tx1"/>
                </a:solidFill>
                <a:latin typeface="Arial" charset="0"/>
                <a:ea typeface="+mn-ea"/>
                <a:cs typeface="+mn-cs"/>
              </a:rPr>
              <a:t>CustExceptionFilter</a:t>
            </a:r>
            <a:r>
              <a:rPr lang="en-US" sz="1200" kern="1200" dirty="0">
                <a:solidFill>
                  <a:schemeClr val="tx1"/>
                </a:solidFill>
                <a:latin typeface="Arial" charset="0"/>
                <a:ea typeface="+mn-ea"/>
                <a:cs typeface="+mn-cs"/>
              </a:rPr>
              <a:t> : </a:t>
            </a:r>
            <a:r>
              <a:rPr lang="en-US" sz="1200" kern="1200" dirty="0" err="1">
                <a:solidFill>
                  <a:schemeClr val="tx1"/>
                </a:solidFill>
                <a:latin typeface="Arial" charset="0"/>
                <a:ea typeface="+mn-ea"/>
                <a:cs typeface="+mn-cs"/>
              </a:rPr>
              <a:t>FilterAttribute</a:t>
            </a:r>
            <a:r>
              <a:rPr lang="en-US" sz="1200" kern="1200" dirty="0">
                <a:solidFill>
                  <a:schemeClr val="tx1"/>
                </a:solidFill>
                <a:latin typeface="Arial" charset="0"/>
                <a:ea typeface="+mn-ea"/>
                <a:cs typeface="+mn-cs"/>
              </a:rPr>
              <a:t>, </a:t>
            </a:r>
            <a:r>
              <a:rPr lang="en-US" sz="1200" kern="1200" dirty="0" err="1">
                <a:solidFill>
                  <a:schemeClr val="tx1"/>
                </a:solidFill>
                <a:latin typeface="Arial" charset="0"/>
                <a:ea typeface="+mn-ea"/>
                <a:cs typeface="+mn-cs"/>
              </a:rPr>
              <a:t>IExceptionFilter</a:t>
            </a:r>
            <a:endParaRPr lang="en-US"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    {</a:t>
            </a:r>
          </a:p>
          <a:p>
            <a:r>
              <a:rPr lang="en-US" sz="1200" kern="1200" dirty="0">
                <a:solidFill>
                  <a:schemeClr val="tx1"/>
                </a:solidFill>
                <a:latin typeface="Arial" charset="0"/>
                <a:ea typeface="+mn-ea"/>
                <a:cs typeface="+mn-cs"/>
              </a:rPr>
              <a:t>        public void </a:t>
            </a:r>
            <a:r>
              <a:rPr lang="en-US" sz="1200" kern="1200" dirty="0" err="1">
                <a:solidFill>
                  <a:schemeClr val="tx1"/>
                </a:solidFill>
                <a:latin typeface="Arial" charset="0"/>
                <a:ea typeface="+mn-ea"/>
                <a:cs typeface="+mn-cs"/>
              </a:rPr>
              <a:t>OnException</a:t>
            </a:r>
            <a:r>
              <a:rPr lang="en-US" sz="1200" kern="1200" dirty="0">
                <a:solidFill>
                  <a:schemeClr val="tx1"/>
                </a:solidFill>
                <a:latin typeface="Arial" charset="0"/>
                <a:ea typeface="+mn-ea"/>
                <a:cs typeface="+mn-cs"/>
              </a:rPr>
              <a:t>(</a:t>
            </a:r>
            <a:r>
              <a:rPr lang="en-US" sz="1200" kern="1200" dirty="0" err="1">
                <a:solidFill>
                  <a:schemeClr val="tx1"/>
                </a:solidFill>
                <a:latin typeface="Arial" charset="0"/>
                <a:ea typeface="+mn-ea"/>
                <a:cs typeface="+mn-cs"/>
              </a:rPr>
              <a:t>ExceptionContext</a:t>
            </a:r>
            <a:r>
              <a:rPr lang="en-US" sz="1200" kern="1200" dirty="0">
                <a:solidFill>
                  <a:schemeClr val="tx1"/>
                </a:solidFill>
                <a:latin typeface="Arial" charset="0"/>
                <a:ea typeface="+mn-ea"/>
                <a:cs typeface="+mn-cs"/>
              </a:rPr>
              <a:t> </a:t>
            </a:r>
            <a:r>
              <a:rPr lang="en-US" sz="1200" kern="1200" dirty="0" err="1">
                <a:solidFill>
                  <a:schemeClr val="tx1"/>
                </a:solidFill>
                <a:latin typeface="Arial" charset="0"/>
                <a:ea typeface="+mn-ea"/>
                <a:cs typeface="+mn-cs"/>
              </a:rPr>
              <a:t>filterContext</a:t>
            </a:r>
            <a:r>
              <a:rPr lang="en-US" sz="1200" kern="1200" dirty="0">
                <a:solidFill>
                  <a:schemeClr val="tx1"/>
                </a:solidFill>
                <a:latin typeface="Arial" charset="0"/>
                <a:ea typeface="+mn-ea"/>
                <a:cs typeface="+mn-cs"/>
              </a:rPr>
              <a:t>)</a:t>
            </a:r>
          </a:p>
          <a:p>
            <a:r>
              <a:rPr lang="en-US" sz="1200" kern="1200" dirty="0">
                <a:solidFill>
                  <a:schemeClr val="tx1"/>
                </a:solidFill>
                <a:latin typeface="Arial" charset="0"/>
                <a:ea typeface="+mn-ea"/>
                <a:cs typeface="+mn-cs"/>
              </a:rPr>
              <a:t>        {</a:t>
            </a:r>
          </a:p>
          <a:p>
            <a:r>
              <a:rPr lang="en-US" sz="1200" kern="1200" dirty="0">
                <a:solidFill>
                  <a:schemeClr val="tx1"/>
                </a:solidFill>
                <a:latin typeface="Arial" charset="0"/>
                <a:ea typeface="+mn-ea"/>
                <a:cs typeface="+mn-cs"/>
              </a:rPr>
              <a:t>            </a:t>
            </a:r>
            <a:r>
              <a:rPr lang="en-US" sz="1200" kern="1200" dirty="0" err="1">
                <a:solidFill>
                  <a:schemeClr val="tx1"/>
                </a:solidFill>
                <a:latin typeface="Arial" charset="0"/>
                <a:ea typeface="+mn-ea"/>
                <a:cs typeface="+mn-cs"/>
              </a:rPr>
              <a:t>filterContext.Controller.ViewBag.ExceptionMessage</a:t>
            </a:r>
            <a:r>
              <a:rPr lang="en-US" sz="1200" kern="1200" dirty="0">
                <a:solidFill>
                  <a:schemeClr val="tx1"/>
                </a:solidFill>
                <a:latin typeface="Arial" charset="0"/>
                <a:ea typeface="+mn-ea"/>
                <a:cs typeface="+mn-cs"/>
              </a:rPr>
              <a:t> = "Custom Exception: Message from </a:t>
            </a:r>
            <a:r>
              <a:rPr lang="en-US" sz="1200" kern="1200" dirty="0" err="1">
                <a:solidFill>
                  <a:schemeClr val="tx1"/>
                </a:solidFill>
                <a:latin typeface="Arial" charset="0"/>
                <a:ea typeface="+mn-ea"/>
                <a:cs typeface="+mn-cs"/>
              </a:rPr>
              <a:t>OnException</a:t>
            </a:r>
            <a:r>
              <a:rPr lang="en-US" sz="1200" kern="1200" dirty="0">
                <a:solidFill>
                  <a:schemeClr val="tx1"/>
                </a:solidFill>
                <a:latin typeface="Arial" charset="0"/>
                <a:ea typeface="+mn-ea"/>
                <a:cs typeface="+mn-cs"/>
              </a:rPr>
              <a:t> method.";</a:t>
            </a:r>
          </a:p>
          <a:p>
            <a:r>
              <a:rPr lang="en-US" sz="1200" kern="1200" dirty="0">
                <a:solidFill>
                  <a:schemeClr val="tx1"/>
                </a:solidFill>
                <a:latin typeface="Arial" charset="0"/>
                <a:ea typeface="+mn-ea"/>
                <a:cs typeface="+mn-cs"/>
              </a:rPr>
              <a:t>        }</a:t>
            </a:r>
          </a:p>
          <a:p>
            <a:r>
              <a:rPr lang="en-US" sz="1200" kern="1200" dirty="0">
                <a:solidFill>
                  <a:schemeClr val="tx1"/>
                </a:solidFill>
                <a:latin typeface="Arial" charset="0"/>
                <a:ea typeface="+mn-ea"/>
                <a:cs typeface="+mn-cs"/>
              </a:rPr>
              <a:t>    }</a:t>
            </a:r>
          </a:p>
          <a:p>
            <a:r>
              <a:rPr lang="en-US" sz="1200" kern="1200" dirty="0">
                <a:solidFill>
                  <a:schemeClr val="tx1"/>
                </a:solidFill>
                <a:latin typeface="Arial" charset="0"/>
                <a:ea typeface="+mn-ea"/>
                <a:cs typeface="+mn-cs"/>
              </a:rPr>
              <a:t>=====================================================================</a:t>
            </a:r>
          </a:p>
          <a:p>
            <a:r>
              <a:rPr lang="en-US" sz="1200" kern="1200" dirty="0">
                <a:solidFill>
                  <a:schemeClr val="tx1"/>
                </a:solidFill>
                <a:latin typeface="Arial" charset="0"/>
                <a:ea typeface="+mn-ea"/>
                <a:cs typeface="+mn-cs"/>
              </a:rPr>
              <a:t>//View- </a:t>
            </a:r>
            <a:r>
              <a:rPr lang="en-US" sz="1200" kern="1200" dirty="0" err="1">
                <a:solidFill>
                  <a:schemeClr val="tx1"/>
                </a:solidFill>
                <a:latin typeface="Arial" charset="0"/>
                <a:ea typeface="+mn-ea"/>
                <a:cs typeface="+mn-cs"/>
              </a:rPr>
              <a:t>Hello.cshtml</a:t>
            </a:r>
            <a:endParaRPr lang="en-US"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a:t>
            </a:r>
          </a:p>
          <a:p>
            <a:r>
              <a:rPr lang="en-US" sz="1200" kern="1200" dirty="0">
                <a:solidFill>
                  <a:schemeClr val="tx1"/>
                </a:solidFill>
                <a:latin typeface="Arial" charset="0"/>
                <a:ea typeface="+mn-ea"/>
                <a:cs typeface="+mn-cs"/>
              </a:rPr>
              <a:t>    </a:t>
            </a:r>
            <a:r>
              <a:rPr lang="en-US" sz="1200" kern="1200" dirty="0" err="1">
                <a:solidFill>
                  <a:schemeClr val="tx1"/>
                </a:solidFill>
                <a:latin typeface="Arial" charset="0"/>
                <a:ea typeface="+mn-ea"/>
                <a:cs typeface="+mn-cs"/>
              </a:rPr>
              <a:t>ViewBag.Title</a:t>
            </a:r>
            <a:r>
              <a:rPr lang="en-US" sz="1200" kern="1200" dirty="0">
                <a:solidFill>
                  <a:schemeClr val="tx1"/>
                </a:solidFill>
                <a:latin typeface="Arial" charset="0"/>
                <a:ea typeface="+mn-ea"/>
                <a:cs typeface="+mn-cs"/>
              </a:rPr>
              <a:t> = "Hello";</a:t>
            </a:r>
          </a:p>
          <a:p>
            <a:r>
              <a:rPr lang="en-US" sz="1200" kern="1200" dirty="0">
                <a:solidFill>
                  <a:schemeClr val="tx1"/>
                </a:solidFill>
                <a:latin typeface="Arial" charset="0"/>
                <a:ea typeface="+mn-ea"/>
                <a:cs typeface="+mn-cs"/>
              </a:rPr>
              <a:t>}</a:t>
            </a:r>
          </a:p>
          <a:p>
            <a:endParaRPr lang="en-US"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&lt;h2&gt;Hello&lt;/h2&gt;</a:t>
            </a:r>
          </a:p>
          <a:p>
            <a:r>
              <a:rPr lang="en-US" sz="1200" kern="1200" dirty="0">
                <a:solidFill>
                  <a:schemeClr val="tx1"/>
                </a:solidFill>
                <a:latin typeface="Arial" charset="0"/>
                <a:ea typeface="+mn-ea"/>
                <a:cs typeface="+mn-cs"/>
              </a:rPr>
              <a:t>&lt;h2&gt;</a:t>
            </a:r>
            <a:r>
              <a:rPr lang="en-US" sz="1200" kern="1200" dirty="0" err="1">
                <a:solidFill>
                  <a:schemeClr val="tx1"/>
                </a:solidFill>
                <a:latin typeface="Arial" charset="0"/>
                <a:ea typeface="+mn-ea"/>
                <a:cs typeface="+mn-cs"/>
              </a:rPr>
              <a:t>OutPutTest</a:t>
            </a:r>
            <a:r>
              <a:rPr lang="en-US" sz="1200" kern="1200" dirty="0">
                <a:solidFill>
                  <a:schemeClr val="tx1"/>
                </a:solidFill>
                <a:latin typeface="Arial" charset="0"/>
                <a:ea typeface="+mn-ea"/>
                <a:cs typeface="+mn-cs"/>
              </a:rPr>
              <a:t>&lt;/h2&gt;</a:t>
            </a:r>
          </a:p>
          <a:p>
            <a:r>
              <a:rPr lang="en-US" sz="1200" kern="1200" dirty="0">
                <a:solidFill>
                  <a:schemeClr val="tx1"/>
                </a:solidFill>
                <a:latin typeface="Arial" charset="0"/>
                <a:ea typeface="+mn-ea"/>
                <a:cs typeface="+mn-cs"/>
              </a:rPr>
              <a:t>&lt;h3&gt;@</a:t>
            </a:r>
            <a:r>
              <a:rPr lang="en-US" sz="1200" kern="1200" dirty="0" err="1">
                <a:solidFill>
                  <a:schemeClr val="tx1"/>
                </a:solidFill>
                <a:latin typeface="Arial" charset="0"/>
                <a:ea typeface="+mn-ea"/>
                <a:cs typeface="+mn-cs"/>
              </a:rPr>
              <a:t>ViewBag.Date</a:t>
            </a:r>
            <a:r>
              <a:rPr lang="en-US" sz="1200" kern="1200" dirty="0">
                <a:solidFill>
                  <a:schemeClr val="tx1"/>
                </a:solidFill>
                <a:latin typeface="Arial" charset="0"/>
                <a:ea typeface="+mn-ea"/>
                <a:cs typeface="+mn-cs"/>
              </a:rPr>
              <a:t>&lt;/h3&gt;</a:t>
            </a:r>
          </a:p>
          <a:p>
            <a:endParaRPr lang="en-US" sz="1200" kern="1200" dirty="0">
              <a:solidFill>
                <a:schemeClr val="tx1"/>
              </a:solidFill>
              <a:latin typeface="Arial" charset="0"/>
              <a:ea typeface="+mn-ea"/>
              <a:cs typeface="+mn-cs"/>
            </a:endParaRPr>
          </a:p>
          <a:p>
            <a:r>
              <a:rPr lang="en-US" sz="1200" kern="1200" dirty="0">
                <a:solidFill>
                  <a:schemeClr val="tx1"/>
                </a:solidFill>
                <a:latin typeface="Arial" charset="0"/>
                <a:ea typeface="+mn-ea"/>
                <a:cs typeface="+mn-cs"/>
              </a:rPr>
              <a:t>&lt;h2&gt;Output Messages :&lt;/h2&gt;</a:t>
            </a:r>
          </a:p>
          <a:p>
            <a:r>
              <a:rPr lang="en-US" sz="1200" kern="1200" dirty="0">
                <a:solidFill>
                  <a:schemeClr val="tx1"/>
                </a:solidFill>
                <a:latin typeface="Arial" charset="0"/>
                <a:ea typeface="+mn-ea"/>
                <a:cs typeface="+mn-cs"/>
              </a:rPr>
              <a:t>&lt;</a:t>
            </a:r>
            <a:r>
              <a:rPr lang="en-US" sz="1200" kern="1200" dirty="0" err="1">
                <a:solidFill>
                  <a:schemeClr val="tx1"/>
                </a:solidFill>
                <a:latin typeface="Arial" charset="0"/>
                <a:ea typeface="+mn-ea"/>
                <a:cs typeface="+mn-cs"/>
              </a:rPr>
              <a:t>br</a:t>
            </a:r>
            <a:r>
              <a:rPr lang="en-US" sz="1200" kern="1200" dirty="0">
                <a:solidFill>
                  <a:schemeClr val="tx1"/>
                </a:solidFill>
                <a:latin typeface="Arial" charset="0"/>
                <a:ea typeface="+mn-ea"/>
                <a:cs typeface="+mn-cs"/>
              </a:rPr>
              <a:t> /&gt;</a:t>
            </a:r>
          </a:p>
          <a:p>
            <a:r>
              <a:rPr lang="en-US" sz="1200" kern="1200" dirty="0">
                <a:solidFill>
                  <a:schemeClr val="tx1"/>
                </a:solidFill>
                <a:latin typeface="Arial" charset="0"/>
                <a:ea typeface="+mn-ea"/>
                <a:cs typeface="+mn-cs"/>
              </a:rPr>
              <a:t>&lt;h3&gt;@</a:t>
            </a:r>
            <a:r>
              <a:rPr lang="en-US" sz="1200" kern="1200" dirty="0" err="1">
                <a:solidFill>
                  <a:schemeClr val="tx1"/>
                </a:solidFill>
                <a:latin typeface="Arial" charset="0"/>
                <a:ea typeface="+mn-ea"/>
                <a:cs typeface="+mn-cs"/>
              </a:rPr>
              <a:t>ViewBag.AutherizationMessage</a:t>
            </a:r>
            <a:r>
              <a:rPr lang="en-US" sz="1200" kern="1200" dirty="0">
                <a:solidFill>
                  <a:schemeClr val="tx1"/>
                </a:solidFill>
                <a:latin typeface="Arial" charset="0"/>
                <a:ea typeface="+mn-ea"/>
                <a:cs typeface="+mn-cs"/>
              </a:rPr>
              <a:t>&lt;/h3&gt;</a:t>
            </a:r>
          </a:p>
          <a:p>
            <a:r>
              <a:rPr lang="en-US" sz="1200" kern="1200" dirty="0">
                <a:solidFill>
                  <a:schemeClr val="tx1"/>
                </a:solidFill>
                <a:latin typeface="Arial" charset="0"/>
                <a:ea typeface="+mn-ea"/>
                <a:cs typeface="+mn-cs"/>
              </a:rPr>
              <a:t>&lt;</a:t>
            </a:r>
            <a:r>
              <a:rPr lang="en-US" sz="1200" kern="1200" dirty="0" err="1">
                <a:solidFill>
                  <a:schemeClr val="tx1"/>
                </a:solidFill>
                <a:latin typeface="Arial" charset="0"/>
                <a:ea typeface="+mn-ea"/>
                <a:cs typeface="+mn-cs"/>
              </a:rPr>
              <a:t>br</a:t>
            </a:r>
            <a:r>
              <a:rPr lang="en-US" sz="1200" kern="1200" dirty="0">
                <a:solidFill>
                  <a:schemeClr val="tx1"/>
                </a:solidFill>
                <a:latin typeface="Arial" charset="0"/>
                <a:ea typeface="+mn-ea"/>
                <a:cs typeface="+mn-cs"/>
              </a:rPr>
              <a:t> /&gt;</a:t>
            </a:r>
          </a:p>
          <a:p>
            <a:r>
              <a:rPr lang="en-US" sz="1200" kern="1200" dirty="0">
                <a:solidFill>
                  <a:schemeClr val="tx1"/>
                </a:solidFill>
                <a:latin typeface="Arial" charset="0"/>
                <a:ea typeface="+mn-ea"/>
                <a:cs typeface="+mn-cs"/>
              </a:rPr>
              <a:t>&lt;h3&gt;@ViewBag.CustomActionMessage1&lt;/h3&gt;</a:t>
            </a:r>
          </a:p>
          <a:p>
            <a:r>
              <a:rPr lang="en-US" sz="1200" kern="1200" dirty="0">
                <a:solidFill>
                  <a:schemeClr val="tx1"/>
                </a:solidFill>
                <a:latin typeface="Arial" charset="0"/>
                <a:ea typeface="+mn-ea"/>
                <a:cs typeface="+mn-cs"/>
              </a:rPr>
              <a:t>&lt;</a:t>
            </a:r>
            <a:r>
              <a:rPr lang="en-US" sz="1200" kern="1200" dirty="0" err="1">
                <a:solidFill>
                  <a:schemeClr val="tx1"/>
                </a:solidFill>
                <a:latin typeface="Arial" charset="0"/>
                <a:ea typeface="+mn-ea"/>
                <a:cs typeface="+mn-cs"/>
              </a:rPr>
              <a:t>br</a:t>
            </a:r>
            <a:r>
              <a:rPr lang="en-US" sz="1200" kern="1200" dirty="0">
                <a:solidFill>
                  <a:schemeClr val="tx1"/>
                </a:solidFill>
                <a:latin typeface="Arial" charset="0"/>
                <a:ea typeface="+mn-ea"/>
                <a:cs typeface="+mn-cs"/>
              </a:rPr>
              <a:t> /&gt;</a:t>
            </a:r>
          </a:p>
          <a:p>
            <a:r>
              <a:rPr lang="en-US" sz="1200" kern="1200" dirty="0">
                <a:solidFill>
                  <a:schemeClr val="tx1"/>
                </a:solidFill>
                <a:latin typeface="Arial" charset="0"/>
                <a:ea typeface="+mn-ea"/>
                <a:cs typeface="+mn-cs"/>
              </a:rPr>
              <a:t>&lt;h3&gt;@ViewBag.CustomActionMessage2&lt;/h3&gt;</a:t>
            </a:r>
          </a:p>
          <a:p>
            <a:r>
              <a:rPr lang="en-US" sz="1200" kern="1200" dirty="0">
                <a:solidFill>
                  <a:schemeClr val="tx1"/>
                </a:solidFill>
                <a:latin typeface="Arial" charset="0"/>
                <a:ea typeface="+mn-ea"/>
                <a:cs typeface="+mn-cs"/>
              </a:rPr>
              <a:t>&lt;</a:t>
            </a:r>
            <a:r>
              <a:rPr lang="en-US" sz="1200" kern="1200" dirty="0" err="1">
                <a:solidFill>
                  <a:schemeClr val="tx1"/>
                </a:solidFill>
                <a:latin typeface="Arial" charset="0"/>
                <a:ea typeface="+mn-ea"/>
                <a:cs typeface="+mn-cs"/>
              </a:rPr>
              <a:t>br</a:t>
            </a:r>
            <a:r>
              <a:rPr lang="en-US" sz="1200" kern="1200" dirty="0">
                <a:solidFill>
                  <a:schemeClr val="tx1"/>
                </a:solidFill>
                <a:latin typeface="Arial" charset="0"/>
                <a:ea typeface="+mn-ea"/>
                <a:cs typeface="+mn-cs"/>
              </a:rPr>
              <a:t> /&gt;</a:t>
            </a:r>
          </a:p>
          <a:p>
            <a:r>
              <a:rPr lang="en-US" sz="1200" kern="1200" dirty="0">
                <a:solidFill>
                  <a:schemeClr val="tx1"/>
                </a:solidFill>
                <a:latin typeface="Arial" charset="0"/>
                <a:ea typeface="+mn-ea"/>
                <a:cs typeface="+mn-cs"/>
              </a:rPr>
              <a:t>&lt;h3&gt;@ViewBag.CustomActionMessage3&lt;/h3&gt;</a:t>
            </a:r>
          </a:p>
          <a:p>
            <a:r>
              <a:rPr lang="en-US" sz="1200" kern="1200" dirty="0">
                <a:solidFill>
                  <a:schemeClr val="tx1"/>
                </a:solidFill>
                <a:latin typeface="Arial" charset="0"/>
                <a:ea typeface="+mn-ea"/>
                <a:cs typeface="+mn-cs"/>
              </a:rPr>
              <a:t>&lt;</a:t>
            </a:r>
            <a:r>
              <a:rPr lang="en-US" sz="1200" kern="1200" dirty="0" err="1">
                <a:solidFill>
                  <a:schemeClr val="tx1"/>
                </a:solidFill>
                <a:latin typeface="Arial" charset="0"/>
                <a:ea typeface="+mn-ea"/>
                <a:cs typeface="+mn-cs"/>
              </a:rPr>
              <a:t>br</a:t>
            </a:r>
            <a:r>
              <a:rPr lang="en-US" sz="1200" kern="1200" dirty="0">
                <a:solidFill>
                  <a:schemeClr val="tx1"/>
                </a:solidFill>
                <a:latin typeface="Arial" charset="0"/>
                <a:ea typeface="+mn-ea"/>
                <a:cs typeface="+mn-cs"/>
              </a:rPr>
              <a:t> /&gt;</a:t>
            </a:r>
          </a:p>
          <a:p>
            <a:r>
              <a:rPr lang="en-US" sz="1200" kern="1200" dirty="0">
                <a:solidFill>
                  <a:schemeClr val="tx1"/>
                </a:solidFill>
                <a:latin typeface="Arial" charset="0"/>
                <a:ea typeface="+mn-ea"/>
                <a:cs typeface="+mn-cs"/>
              </a:rPr>
              <a:t>&lt;h3&gt;@ViewBag.CustomActionMessage4&lt;/h3&gt;</a:t>
            </a:r>
          </a:p>
          <a:p>
            <a:r>
              <a:rPr lang="en-US" sz="1200" kern="1200" dirty="0">
                <a:solidFill>
                  <a:schemeClr val="tx1"/>
                </a:solidFill>
                <a:latin typeface="Arial" charset="0"/>
                <a:ea typeface="+mn-ea"/>
                <a:cs typeface="+mn-cs"/>
              </a:rPr>
              <a:t>&lt;</a:t>
            </a:r>
            <a:r>
              <a:rPr lang="en-US" sz="1200" kern="1200" dirty="0" err="1">
                <a:solidFill>
                  <a:schemeClr val="tx1"/>
                </a:solidFill>
                <a:latin typeface="Arial" charset="0"/>
                <a:ea typeface="+mn-ea"/>
                <a:cs typeface="+mn-cs"/>
              </a:rPr>
              <a:t>br</a:t>
            </a:r>
            <a:r>
              <a:rPr lang="en-US" sz="1200" kern="1200" dirty="0">
                <a:solidFill>
                  <a:schemeClr val="tx1"/>
                </a:solidFill>
                <a:latin typeface="Arial" charset="0"/>
                <a:ea typeface="+mn-ea"/>
                <a:cs typeface="+mn-cs"/>
              </a:rPr>
              <a:t> /&gt;</a:t>
            </a:r>
          </a:p>
          <a:p>
            <a:r>
              <a:rPr lang="en-US" sz="1200" kern="1200" dirty="0">
                <a:solidFill>
                  <a:schemeClr val="tx1"/>
                </a:solidFill>
                <a:latin typeface="Arial" charset="0"/>
                <a:ea typeface="+mn-ea"/>
                <a:cs typeface="+mn-cs"/>
              </a:rPr>
              <a:t>&lt;h3&gt;@</a:t>
            </a:r>
            <a:r>
              <a:rPr lang="en-US" sz="1200" kern="1200" dirty="0" err="1">
                <a:solidFill>
                  <a:schemeClr val="tx1"/>
                </a:solidFill>
                <a:latin typeface="Arial" charset="0"/>
                <a:ea typeface="+mn-ea"/>
                <a:cs typeface="+mn-cs"/>
              </a:rPr>
              <a:t>ViewBag.ExceptionMessage</a:t>
            </a:r>
            <a:r>
              <a:rPr lang="en-US" sz="1200" kern="1200" dirty="0">
                <a:solidFill>
                  <a:schemeClr val="tx1"/>
                </a:solidFill>
                <a:latin typeface="Arial" charset="0"/>
                <a:ea typeface="+mn-ea"/>
                <a:cs typeface="+mn-cs"/>
              </a:rPr>
              <a:t>&lt;/h3&gt;</a:t>
            </a:r>
          </a:p>
          <a:p>
            <a:endParaRPr lang="en-US" sz="1200" kern="1200" dirty="0">
              <a:solidFill>
                <a:schemeClr val="tx1"/>
              </a:solidFill>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63D122AA-AA5B-4543-AF35-908EC69A7057}" type="slidenum">
              <a:rPr lang="en-US" smtClean="0"/>
              <a:pPr/>
              <a:t>48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Arial" charset="0"/>
                <a:ea typeface="+mn-ea"/>
                <a:cs typeface="+mn-cs"/>
              </a:rPr>
              <a:t>Render Partial View Using </a:t>
            </a:r>
            <a:r>
              <a:rPr lang="en-US" sz="1200" b="0" i="0" kern="1200" dirty="0" err="1">
                <a:solidFill>
                  <a:schemeClr val="tx1"/>
                </a:solidFill>
                <a:latin typeface="Arial" charset="0"/>
                <a:ea typeface="+mn-ea"/>
                <a:cs typeface="+mn-cs"/>
              </a:rPr>
              <a:t>jQuery</a:t>
            </a:r>
            <a:endParaRPr lang="en-US" sz="1200" b="0" i="0" kern="1200" dirty="0">
              <a:solidFill>
                <a:schemeClr val="tx1"/>
              </a:solidFill>
              <a:latin typeface="Arial" charset="0"/>
              <a:ea typeface="+mn-ea"/>
              <a:cs typeface="+mn-cs"/>
            </a:endParaRPr>
          </a:p>
          <a:p>
            <a:endParaRPr lang="en-US" sz="1200" b="0" i="0" kern="1200" dirty="0">
              <a:solidFill>
                <a:schemeClr val="tx1"/>
              </a:solidFill>
              <a:latin typeface="Arial" charset="0"/>
              <a:ea typeface="+mn-ea"/>
              <a:cs typeface="+mn-cs"/>
            </a:endParaRPr>
          </a:p>
          <a:p>
            <a:pPr fontAlgn="t"/>
            <a:r>
              <a:rPr lang="en-US" sz="1200" b="0" i="0" kern="1200" dirty="0">
                <a:solidFill>
                  <a:schemeClr val="tx1"/>
                </a:solidFill>
                <a:latin typeface="Arial" charset="0"/>
                <a:ea typeface="+mn-ea"/>
                <a:cs typeface="+mn-cs"/>
              </a:rPr>
              <a:t>Sometimes we need to load a partial view with in a popup on run time like as login box, then we can use </a:t>
            </a:r>
            <a:r>
              <a:rPr lang="en-US" sz="1200" b="0" i="0" kern="1200" dirty="0" err="1">
                <a:solidFill>
                  <a:schemeClr val="tx1"/>
                </a:solidFill>
                <a:latin typeface="Arial" charset="0"/>
                <a:ea typeface="+mn-ea"/>
                <a:cs typeface="+mn-cs"/>
              </a:rPr>
              <a:t>jQuery</a:t>
            </a:r>
            <a:r>
              <a:rPr lang="en-US" sz="1200" b="0" i="0" kern="1200" dirty="0">
                <a:solidFill>
                  <a:schemeClr val="tx1"/>
                </a:solidFill>
                <a:latin typeface="Arial" charset="0"/>
                <a:ea typeface="+mn-ea"/>
                <a:cs typeface="+mn-cs"/>
              </a:rPr>
              <a:t> to make an AJAX request and render a Partial View into the popup. In order to load a partial view with in a div we need to do like as:</a:t>
            </a:r>
          </a:p>
          <a:p>
            <a:r>
              <a:rPr lang="en-US" sz="1200" kern="1200" dirty="0">
                <a:solidFill>
                  <a:schemeClr val="tx1"/>
                </a:solidFill>
                <a:latin typeface="Arial" charset="0"/>
                <a:ea typeface="+mn-ea"/>
                <a:cs typeface="+mn-cs"/>
              </a:rPr>
              <a:t>&lt;script type="text/</a:t>
            </a:r>
            <a:r>
              <a:rPr lang="en-US" sz="1200" kern="1200" dirty="0" err="1">
                <a:solidFill>
                  <a:schemeClr val="tx1"/>
                </a:solidFill>
                <a:latin typeface="Arial" charset="0"/>
                <a:ea typeface="+mn-ea"/>
                <a:cs typeface="+mn-cs"/>
              </a:rPr>
              <a:t>jscript</a:t>
            </a:r>
            <a:r>
              <a:rPr lang="en-US" sz="1200" kern="1200" dirty="0">
                <a:solidFill>
                  <a:schemeClr val="tx1"/>
                </a:solidFill>
                <a:latin typeface="Arial" charset="0"/>
                <a:ea typeface="+mn-ea"/>
                <a:cs typeface="+mn-cs"/>
              </a:rPr>
              <a:t>"&gt; </a:t>
            </a:r>
          </a:p>
          <a:p>
            <a:r>
              <a:rPr lang="en-US" sz="1200" kern="1200" dirty="0">
                <a:solidFill>
                  <a:schemeClr val="tx1"/>
                </a:solidFill>
                <a:latin typeface="Arial" charset="0"/>
                <a:ea typeface="+mn-ea"/>
                <a:cs typeface="+mn-cs"/>
              </a:rPr>
              <a:t>$('#</a:t>
            </a:r>
            <a:r>
              <a:rPr lang="en-US" sz="1200" kern="1200" dirty="0" err="1">
                <a:solidFill>
                  <a:schemeClr val="tx1"/>
                </a:solidFill>
                <a:latin typeface="Arial" charset="0"/>
                <a:ea typeface="+mn-ea"/>
                <a:cs typeface="+mn-cs"/>
              </a:rPr>
              <a:t>divpopup</a:t>
            </a:r>
            <a:r>
              <a:rPr lang="en-US" sz="1200" kern="1200" dirty="0">
                <a:solidFill>
                  <a:schemeClr val="tx1"/>
                </a:solidFill>
                <a:latin typeface="Arial" charset="0"/>
                <a:ea typeface="+mn-ea"/>
                <a:cs typeface="+mn-cs"/>
              </a:rPr>
              <a:t>').load('/shared/_</a:t>
            </a:r>
            <a:r>
              <a:rPr lang="en-US" sz="1200" kern="1200" dirty="0" err="1">
                <a:solidFill>
                  <a:schemeClr val="tx1"/>
                </a:solidFill>
                <a:latin typeface="Arial" charset="0"/>
                <a:ea typeface="+mn-ea"/>
                <a:cs typeface="+mn-cs"/>
              </a:rPr>
              <a:t>ProductCategory</a:t>
            </a:r>
            <a:r>
              <a:rPr lang="en-US" sz="1200" kern="1200" dirty="0">
                <a:solidFill>
                  <a:schemeClr val="tx1"/>
                </a:solidFill>
                <a:latin typeface="Arial" charset="0"/>
                <a:ea typeface="+mn-ea"/>
                <a:cs typeface="+mn-cs"/>
              </a:rPr>
              <a:t>’); </a:t>
            </a:r>
          </a:p>
          <a:p>
            <a:r>
              <a:rPr lang="en-US" sz="1200" kern="1200" dirty="0">
                <a:solidFill>
                  <a:schemeClr val="tx1"/>
                </a:solidFill>
                <a:latin typeface="Arial" charset="0"/>
                <a:ea typeface="+mn-ea"/>
                <a:cs typeface="+mn-cs"/>
              </a:rPr>
              <a:t>&lt;/script&gt; </a:t>
            </a:r>
          </a:p>
          <a:p>
            <a:endParaRPr lang="en-US" dirty="0"/>
          </a:p>
        </p:txBody>
      </p:sp>
      <p:sp>
        <p:nvSpPr>
          <p:cNvPr id="4" name="Slide Number Placeholder 3"/>
          <p:cNvSpPr>
            <a:spLocks noGrp="1"/>
          </p:cNvSpPr>
          <p:nvPr>
            <p:ph type="sldNum" sz="quarter" idx="10"/>
          </p:nvPr>
        </p:nvSpPr>
        <p:spPr/>
        <p:txBody>
          <a:bodyPr/>
          <a:lstStyle/>
          <a:p>
            <a:fld id="{63D122AA-AA5B-4543-AF35-908EC69A7057}" type="slidenum">
              <a:rPr lang="en-US" smtClean="0"/>
              <a:pPr/>
              <a:t>52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Rectangle 8"/>
          <p:cNvSpPr>
            <a:spLocks noChangeArrowheads="1"/>
          </p:cNvSpPr>
          <p:nvPr/>
        </p:nvSpPr>
        <p:spPr bwMode="auto">
          <a:xfrm>
            <a:off x="0" y="0"/>
            <a:ext cx="228600" cy="6858000"/>
          </a:xfrm>
          <a:prstGeom prst="rect">
            <a:avLst/>
          </a:prstGeom>
          <a:solidFill>
            <a:srgbClr val="531A00"/>
          </a:solidFill>
          <a:ln w="9525" algn="ctr">
            <a:noFill/>
            <a:miter lim="800000"/>
            <a:headEnd/>
            <a:tailEnd/>
          </a:ln>
          <a:effectLst/>
        </p:spPr>
        <p:txBody>
          <a:bodyPr wrap="none" anchor="ctr"/>
          <a:lstStyle/>
          <a:p>
            <a:pPr>
              <a:defRPr/>
            </a:pPr>
            <a:endParaRPr lang="en-US"/>
          </a:p>
        </p:txBody>
      </p:sp>
      <p:pic>
        <p:nvPicPr>
          <p:cNvPr id="5" name="Picture 12" descr="Vinsys-Logo"/>
          <p:cNvPicPr>
            <a:picLocks noChangeAspect="1" noChangeArrowheads="1"/>
          </p:cNvPicPr>
          <p:nvPr/>
        </p:nvPicPr>
        <p:blipFill>
          <a:blip r:embed="rId2" cstate="print"/>
          <a:srcRect/>
          <a:stretch>
            <a:fillRect/>
          </a:stretch>
        </p:blipFill>
        <p:spPr bwMode="auto">
          <a:xfrm>
            <a:off x="622302" y="495301"/>
            <a:ext cx="1444625" cy="1443038"/>
          </a:xfrm>
          <a:prstGeom prst="rect">
            <a:avLst/>
          </a:prstGeom>
          <a:noFill/>
          <a:ln w="9525">
            <a:noFill/>
            <a:miter lim="800000"/>
            <a:headEnd/>
            <a:tailEnd/>
          </a:ln>
        </p:spPr>
      </p:pic>
      <p:sp>
        <p:nvSpPr>
          <p:cNvPr id="6146" name="Rectangle 2"/>
          <p:cNvSpPr>
            <a:spLocks noGrp="1" noChangeArrowheads="1"/>
          </p:cNvSpPr>
          <p:nvPr>
            <p:ph type="ctrTitle"/>
          </p:nvPr>
        </p:nvSpPr>
        <p:spPr>
          <a:xfrm>
            <a:off x="622300" y="2693993"/>
            <a:ext cx="7772400" cy="1470025"/>
          </a:xfrm>
        </p:spPr>
        <p:txBody>
          <a:bodyPr/>
          <a:lstStyle>
            <a:lvl1pPr>
              <a:defRPr sz="3600"/>
            </a:lvl1pPr>
          </a:lstStyle>
          <a:p>
            <a:r>
              <a:rPr lang="en-US"/>
              <a:t>Click to edit Master title style</a:t>
            </a:r>
          </a:p>
        </p:txBody>
      </p:sp>
      <p:sp>
        <p:nvSpPr>
          <p:cNvPr id="6" name="Footer Placeholder 5"/>
          <p:cNvSpPr>
            <a:spLocks noGrp="1" noChangeArrowheads="1"/>
          </p:cNvSpPr>
          <p:nvPr>
            <p:ph type="ftr" sz="quarter" idx="3"/>
          </p:nvPr>
        </p:nvSpPr>
        <p:spPr>
          <a:xfrm>
            <a:off x="457200" y="6553200"/>
            <a:ext cx="6172200" cy="228600"/>
          </a:xfrm>
          <a:prstGeom prst="rect">
            <a:avLst/>
          </a:prstGeom>
        </p:spPr>
        <p:txBody>
          <a:bodyPr/>
          <a:lstStyle>
            <a:lvl1pPr>
              <a:defRPr sz="1200">
                <a:latin typeface="+mn-lt"/>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ftr" sz="quarter" idx="3"/>
          </p:nvPr>
        </p:nvSpPr>
        <p:spPr>
          <a:xfrm>
            <a:off x="457200" y="6553200"/>
            <a:ext cx="6172200" cy="228600"/>
          </a:xfrm>
          <a:prstGeom prst="rect">
            <a:avLst/>
          </a:prstGeom>
        </p:spPr>
        <p:txBody>
          <a:bodyPr/>
          <a:lstStyle>
            <a:lvl1pPr>
              <a:defRPr sz="1200">
                <a:latin typeface="+mn-lt"/>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124205"/>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1371606"/>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3"/>
          </p:nvPr>
        </p:nvSpPr>
        <p:spPr>
          <a:xfrm>
            <a:off x="457200" y="6553200"/>
            <a:ext cx="6172200" cy="228600"/>
          </a:xfrm>
          <a:prstGeom prst="rect">
            <a:avLst/>
          </a:prstGeom>
        </p:spPr>
        <p:txBody>
          <a:bodyPr/>
          <a:lstStyle>
            <a:lvl1pPr>
              <a:defRPr sz="1200">
                <a:latin typeface="+mn-lt"/>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3"/>
          </p:nvPr>
        </p:nvSpPr>
        <p:spPr>
          <a:xfrm>
            <a:off x="457200" y="6553200"/>
            <a:ext cx="6172200" cy="228600"/>
          </a:xfrm>
          <a:prstGeom prst="rect">
            <a:avLst/>
          </a:prstGeom>
        </p:spPr>
        <p:txBody>
          <a:bodyPr/>
          <a:lstStyle>
            <a:lvl1pPr>
              <a:defRPr sz="1200">
                <a:latin typeface="+mn-lt"/>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3"/>
          </p:nvPr>
        </p:nvSpPr>
        <p:spPr>
          <a:xfrm>
            <a:off x="457200" y="6553200"/>
            <a:ext cx="6172200" cy="228600"/>
          </a:xfrm>
          <a:prstGeom prst="rect">
            <a:avLst/>
          </a:prstGeom>
        </p:spPr>
        <p:txBody>
          <a:bodyPr/>
          <a:lstStyle>
            <a:lvl1pPr>
              <a:defRPr sz="1200">
                <a:latin typeface="+mn-lt"/>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0551" y="76200"/>
            <a:ext cx="7772400" cy="990600"/>
          </a:xfrm>
        </p:spPr>
        <p:txBody>
          <a:bodyPr/>
          <a:lstStyle/>
          <a:p>
            <a:r>
              <a:rPr lang="en-US"/>
              <a:t>Click to edit Master title style</a:t>
            </a:r>
          </a:p>
        </p:txBody>
      </p:sp>
      <p:sp>
        <p:nvSpPr>
          <p:cNvPr id="3" name="Text Placeholder 2"/>
          <p:cNvSpPr>
            <a:spLocks noGrp="1"/>
          </p:cNvSpPr>
          <p:nvPr>
            <p:ph type="body" sz="half" idx="1"/>
          </p:nvPr>
        </p:nvSpPr>
        <p:spPr>
          <a:xfrm>
            <a:off x="301625" y="1371601"/>
            <a:ext cx="3944939" cy="4624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98968" y="1371601"/>
            <a:ext cx="3946525" cy="4624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7269120" y="6526772"/>
            <a:ext cx="1693440" cy="269309"/>
          </a:xfrm>
        </p:spPr>
        <p:txBody>
          <a:bodyPr lIns="82945" tIns="41473" rIns="82945" bIns="41473"/>
          <a:lstStyle>
            <a:lvl1pPr>
              <a:defRPr/>
            </a:lvl1pPr>
          </a:lstStyle>
          <a:p>
            <a:fld id="{19BB61FD-C1F2-4A71-9B04-CA5F3C9E5EE0}" type="slidenum">
              <a:rPr lang="en-US" smtClean="0"/>
              <a:pPr/>
              <a:t>‹#›</a:t>
            </a:fld>
            <a:endParaRPr lang="en-US"/>
          </a:p>
        </p:txBody>
      </p:sp>
      <p:sp>
        <p:nvSpPr>
          <p:cNvPr id="7" name="Rectangle 5"/>
          <p:cNvSpPr>
            <a:spLocks noGrp="1" noChangeArrowheads="1"/>
          </p:cNvSpPr>
          <p:nvPr>
            <p:ph type="ftr" sz="quarter" idx="3"/>
          </p:nvPr>
        </p:nvSpPr>
        <p:spPr>
          <a:xfrm>
            <a:off x="457200" y="6553200"/>
            <a:ext cx="6172200" cy="228600"/>
          </a:xfrm>
          <a:prstGeom prst="rect">
            <a:avLst/>
          </a:prstGeom>
        </p:spPr>
        <p:txBody>
          <a:bodyPr/>
          <a:lstStyle>
            <a:lvl1pPr>
              <a:defRPr sz="1200">
                <a:latin typeface="+mn-lt"/>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90551" y="76200"/>
            <a:ext cx="7772400" cy="990600"/>
          </a:xfrm>
        </p:spPr>
        <p:txBody>
          <a:bodyPr/>
          <a:lstStyle/>
          <a:p>
            <a:r>
              <a:rPr lang="en-US"/>
              <a:t>Click to edit Master title style</a:t>
            </a:r>
          </a:p>
        </p:txBody>
      </p:sp>
      <p:sp>
        <p:nvSpPr>
          <p:cNvPr id="3" name="Text Placeholder 2"/>
          <p:cNvSpPr>
            <a:spLocks noGrp="1"/>
          </p:cNvSpPr>
          <p:nvPr>
            <p:ph type="body" sz="half" idx="1"/>
          </p:nvPr>
        </p:nvSpPr>
        <p:spPr>
          <a:xfrm>
            <a:off x="301625" y="1371601"/>
            <a:ext cx="3944939" cy="4624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398968" y="1371601"/>
            <a:ext cx="3946525" cy="223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398968" y="3759201"/>
            <a:ext cx="3946525" cy="2236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a:xfrm>
            <a:off x="7269120" y="6526772"/>
            <a:ext cx="1693440" cy="269309"/>
          </a:xfrm>
        </p:spPr>
        <p:txBody>
          <a:bodyPr lIns="82945" tIns="41473" rIns="82945" bIns="41473"/>
          <a:lstStyle>
            <a:lvl1pPr>
              <a:defRPr/>
            </a:lvl1pPr>
          </a:lstStyle>
          <a:p>
            <a:fld id="{19BB61FD-C1F2-4A71-9B04-CA5F3C9E5EE0}" type="slidenum">
              <a:rPr lang="en-US" smtClean="0"/>
              <a:pPr/>
              <a:t>‹#›</a:t>
            </a:fld>
            <a:endParaRPr lang="en-US"/>
          </a:p>
        </p:txBody>
      </p:sp>
      <p:sp>
        <p:nvSpPr>
          <p:cNvPr id="8" name="Rectangle 5"/>
          <p:cNvSpPr>
            <a:spLocks noGrp="1" noChangeArrowheads="1"/>
          </p:cNvSpPr>
          <p:nvPr>
            <p:ph type="ftr" sz="quarter" idx="11"/>
          </p:nvPr>
        </p:nvSpPr>
        <p:spPr>
          <a:xfrm>
            <a:off x="457200" y="6553200"/>
            <a:ext cx="6172200" cy="228600"/>
          </a:xfrm>
          <a:prstGeom prst="rect">
            <a:avLst/>
          </a:prstGeom>
        </p:spPr>
        <p:txBody>
          <a:bodyPr/>
          <a:lstStyle>
            <a:lvl1pPr>
              <a:defRPr sz="1200">
                <a:latin typeface="+mn-lt"/>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3" y="1828800"/>
            <a:ext cx="3815863"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2339" y="1828800"/>
            <a:ext cx="3815863"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a:prstGeom prst="rect">
            <a:avLst/>
          </a:prstGeom>
        </p:spPr>
        <p:txBody>
          <a:bodyPr/>
          <a:lstStyle>
            <a:lvl1pPr>
              <a:defRPr/>
            </a:lvl1pPr>
          </a:lstStyle>
          <a:p>
            <a:pPr>
              <a:defRPr/>
            </a:pPr>
            <a:fld id="{2059130F-B647-4EAE-BF71-C228320356E1}" type="datetimeFigureOut">
              <a:rPr lang="en-US" smtClean="0"/>
              <a:pPr>
                <a:defRPr/>
              </a:pPr>
              <a:t>02-Aug-21</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63EEA401-2F34-4B02-9A74-6178A85934C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lang="en-US"/>
              <a:t>Click to edit Master title style</a:t>
            </a:r>
            <a:endParaRPr lang="en-US" dirty="0"/>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23" name="Date Placeholder 27"/>
          <p:cNvSpPr>
            <a:spLocks noGrp="1"/>
          </p:cNvSpPr>
          <p:nvPr>
            <p:ph type="dt" sz="half" idx="10"/>
          </p:nvPr>
        </p:nvSpPr>
        <p:spPr bwMode="auto">
          <a:xfrm rot="5400000">
            <a:off x="7764463" y="1174750"/>
            <a:ext cx="2286000" cy="381000"/>
          </a:xfrm>
          <a:prstGeom prst="rect">
            <a:avLst/>
          </a:prstGeom>
        </p:spPr>
        <p:txBody>
          <a:bodyPr/>
          <a:lstStyle>
            <a:lvl1pPr>
              <a:defRPr/>
            </a:lvl1pPr>
          </a:lstStyle>
          <a:p>
            <a:pPr>
              <a:defRPr/>
            </a:pPr>
            <a:fld id="{633CC1B9-7AA7-4849-B83C-718BFB8F0241}" type="datetimeFigureOut">
              <a:rPr lang="en-US"/>
              <a:pPr>
                <a:defRPr/>
              </a:pPr>
              <a:t>02-Aug-21</a:t>
            </a:fld>
            <a:endParaRPr lang="en-US"/>
          </a:p>
        </p:txBody>
      </p:sp>
      <p:sp>
        <p:nvSpPr>
          <p:cNvPr id="24" name="Footer Placeholder 16"/>
          <p:cNvSpPr>
            <a:spLocks noGrp="1"/>
          </p:cNvSpPr>
          <p:nvPr>
            <p:ph type="ftr" sz="quarter" idx="11"/>
          </p:nvPr>
        </p:nvSpPr>
        <p:spPr bwMode="auto">
          <a:xfrm rot="5400000">
            <a:off x="7077076" y="4181475"/>
            <a:ext cx="3657600" cy="384175"/>
          </a:xfrm>
        </p:spPr>
        <p:txBody>
          <a:bodyPr/>
          <a:lstStyle>
            <a:lvl1pPr>
              <a:defRPr/>
            </a:lvl1pPr>
          </a:lstStyle>
          <a:p>
            <a:pPr>
              <a:defRPr/>
            </a:pPr>
            <a:endParaRPr lang="en-US"/>
          </a:p>
        </p:txBody>
      </p:sp>
      <p:sp>
        <p:nvSpPr>
          <p:cNvPr id="25" name="Slide Number Placeholder 28"/>
          <p:cNvSpPr>
            <a:spLocks noGrp="1"/>
          </p:cNvSpPr>
          <p:nvPr>
            <p:ph type="sldNum" sz="quarter" idx="12"/>
          </p:nvPr>
        </p:nvSpPr>
        <p:spPr bwMode="auto">
          <a:xfrm>
            <a:off x="1325563" y="4929188"/>
            <a:ext cx="609600" cy="517525"/>
          </a:xfrm>
        </p:spPr>
        <p:txBody>
          <a:bodyPr/>
          <a:lstStyle>
            <a:lvl1pPr>
              <a:defRPr/>
            </a:lvl1pPr>
          </a:lstStyle>
          <a:p>
            <a:fld id="{9AC27A7A-227D-43A2-AED4-123FC90F9F0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wm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127000"/>
            <a:ext cx="75438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3075" name="Rectangle 3"/>
          <p:cNvSpPr>
            <a:spLocks noGrp="1" noChangeArrowheads="1"/>
          </p:cNvSpPr>
          <p:nvPr>
            <p:ph type="body" idx="1"/>
          </p:nvPr>
        </p:nvSpPr>
        <p:spPr bwMode="auto">
          <a:xfrm>
            <a:off x="457200" y="1295400"/>
            <a:ext cx="8229600" cy="518160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31" name="Rectangle 7"/>
          <p:cNvSpPr>
            <a:spLocks noChangeArrowheads="1"/>
          </p:cNvSpPr>
          <p:nvPr/>
        </p:nvSpPr>
        <p:spPr bwMode="auto">
          <a:xfrm>
            <a:off x="0" y="0"/>
            <a:ext cx="228600" cy="6858000"/>
          </a:xfrm>
          <a:prstGeom prst="rect">
            <a:avLst/>
          </a:prstGeom>
          <a:solidFill>
            <a:srgbClr val="531A00"/>
          </a:solidFill>
          <a:ln w="9525" algn="ctr">
            <a:noFill/>
            <a:miter lim="800000"/>
            <a:headEnd/>
            <a:tailEnd/>
          </a:ln>
          <a:effectLst/>
        </p:spPr>
        <p:txBody>
          <a:bodyPr wrap="none" anchor="ctr"/>
          <a:lstStyle/>
          <a:p>
            <a:pPr>
              <a:defRPr/>
            </a:pPr>
            <a:endParaRPr lang="en-US"/>
          </a:p>
        </p:txBody>
      </p:sp>
      <p:sp>
        <p:nvSpPr>
          <p:cNvPr id="1033" name="Line 9"/>
          <p:cNvSpPr>
            <a:spLocks noChangeShapeType="1"/>
          </p:cNvSpPr>
          <p:nvPr/>
        </p:nvSpPr>
        <p:spPr bwMode="auto">
          <a:xfrm>
            <a:off x="228600" y="1152525"/>
            <a:ext cx="8915400" cy="0"/>
          </a:xfrm>
          <a:prstGeom prst="line">
            <a:avLst/>
          </a:prstGeom>
          <a:noFill/>
          <a:ln w="28575">
            <a:solidFill>
              <a:srgbClr val="531A00"/>
            </a:solidFill>
            <a:round/>
            <a:headEnd/>
            <a:tailEnd/>
          </a:ln>
          <a:effectLst/>
        </p:spPr>
        <p:txBody>
          <a:bodyPr/>
          <a:lstStyle/>
          <a:p>
            <a:pPr>
              <a:defRPr/>
            </a:pPr>
            <a:endParaRPr lang="en-US"/>
          </a:p>
        </p:txBody>
      </p:sp>
      <p:pic>
        <p:nvPicPr>
          <p:cNvPr id="3078" name="Picture 11" descr="Vinsys-Logo"/>
          <p:cNvPicPr>
            <a:picLocks noChangeAspect="1" noChangeArrowheads="1"/>
          </p:cNvPicPr>
          <p:nvPr/>
        </p:nvPicPr>
        <p:blipFill>
          <a:blip r:embed="rId11" cstate="print"/>
          <a:srcRect/>
          <a:stretch>
            <a:fillRect/>
          </a:stretch>
        </p:blipFill>
        <p:spPr bwMode="auto">
          <a:xfrm>
            <a:off x="8107367" y="153988"/>
            <a:ext cx="858837" cy="857250"/>
          </a:xfrm>
          <a:prstGeom prst="rect">
            <a:avLst/>
          </a:prstGeom>
          <a:noFill/>
          <a:ln w="9525">
            <a:noFill/>
            <a:miter lim="800000"/>
            <a:headEnd/>
            <a:tailEnd/>
          </a:ln>
        </p:spPr>
      </p:pic>
      <p:sp>
        <p:nvSpPr>
          <p:cNvPr id="8" name="Rectangle 5"/>
          <p:cNvSpPr>
            <a:spLocks noGrp="1" noChangeArrowheads="1"/>
          </p:cNvSpPr>
          <p:nvPr>
            <p:ph type="ftr" sz="quarter" idx="3"/>
          </p:nvPr>
        </p:nvSpPr>
        <p:spPr>
          <a:xfrm>
            <a:off x="457200" y="6553200"/>
            <a:ext cx="6172200" cy="228600"/>
          </a:xfrm>
          <a:prstGeom prst="rect">
            <a:avLst/>
          </a:prstGeom>
        </p:spPr>
        <p:txBody>
          <a:bodyPr/>
          <a:lstStyle>
            <a:lvl1pPr>
              <a:defRPr sz="1200">
                <a:latin typeface="+mn-lt"/>
              </a:defRPr>
            </a:lvl1pPr>
          </a:lstStyle>
          <a:p>
            <a:pPr>
              <a:defRPr/>
            </a:pPr>
            <a:endParaRPr lang="en-US"/>
          </a:p>
        </p:txBody>
      </p:sp>
      <p:sp>
        <p:nvSpPr>
          <p:cNvPr id="9" name="Rectangle 6"/>
          <p:cNvSpPr>
            <a:spLocks noGrp="1" noChangeArrowheads="1"/>
          </p:cNvSpPr>
          <p:nvPr>
            <p:ph type="sldNum" sz="quarter" idx="4"/>
          </p:nvPr>
        </p:nvSpPr>
        <p:spPr>
          <a:xfrm>
            <a:off x="7010400" y="6477000"/>
            <a:ext cx="1905000" cy="304800"/>
          </a:xfrm>
          <a:prstGeom prst="rect">
            <a:avLst/>
          </a:prstGeom>
        </p:spPr>
        <p:txBody>
          <a:bodyPr/>
          <a:lstStyle>
            <a:lvl1pPr algn="r">
              <a:defRPr sz="1400">
                <a:latin typeface="+mn-lt"/>
              </a:defRPr>
            </a:lvl1pPr>
          </a:lstStyle>
          <a:p>
            <a:fld id="{19BB61FD-C1F2-4A71-9B04-CA5F3C9E5EE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Lst>
  <p:txStyles>
    <p:titleStyle>
      <a:lvl1pPr algn="l" rtl="0" eaLnBrk="1" fontAlgn="base" hangingPunct="1">
        <a:spcBef>
          <a:spcPct val="0"/>
        </a:spcBef>
        <a:spcAft>
          <a:spcPct val="0"/>
        </a:spcAft>
        <a:defRPr sz="3400" b="1">
          <a:solidFill>
            <a:srgbClr val="0000CC"/>
          </a:solidFill>
          <a:latin typeface="+mj-lt"/>
          <a:ea typeface="+mj-ea"/>
          <a:cs typeface="+mj-cs"/>
        </a:defRPr>
      </a:lvl1pPr>
      <a:lvl2pPr algn="l" rtl="0" eaLnBrk="1" fontAlgn="base" hangingPunct="1">
        <a:spcBef>
          <a:spcPct val="0"/>
        </a:spcBef>
        <a:spcAft>
          <a:spcPct val="0"/>
        </a:spcAft>
        <a:defRPr sz="3400" b="1">
          <a:solidFill>
            <a:schemeClr val="tx2"/>
          </a:solidFill>
          <a:latin typeface="Calibri" pitchFamily="34" charset="0"/>
        </a:defRPr>
      </a:lvl2pPr>
      <a:lvl3pPr algn="l" rtl="0" eaLnBrk="1" fontAlgn="base" hangingPunct="1">
        <a:spcBef>
          <a:spcPct val="0"/>
        </a:spcBef>
        <a:spcAft>
          <a:spcPct val="0"/>
        </a:spcAft>
        <a:defRPr sz="3400" b="1">
          <a:solidFill>
            <a:schemeClr val="tx2"/>
          </a:solidFill>
          <a:latin typeface="Calibri" pitchFamily="34" charset="0"/>
        </a:defRPr>
      </a:lvl3pPr>
      <a:lvl4pPr algn="l" rtl="0" eaLnBrk="1" fontAlgn="base" hangingPunct="1">
        <a:spcBef>
          <a:spcPct val="0"/>
        </a:spcBef>
        <a:spcAft>
          <a:spcPct val="0"/>
        </a:spcAft>
        <a:defRPr sz="3400" b="1">
          <a:solidFill>
            <a:schemeClr val="tx2"/>
          </a:solidFill>
          <a:latin typeface="Calibri" pitchFamily="34" charset="0"/>
        </a:defRPr>
      </a:lvl4pPr>
      <a:lvl5pPr algn="l" rtl="0" eaLnBrk="1" fontAlgn="base" hangingPunct="1">
        <a:spcBef>
          <a:spcPct val="0"/>
        </a:spcBef>
        <a:spcAft>
          <a:spcPct val="0"/>
        </a:spcAft>
        <a:defRPr sz="3400" b="1">
          <a:solidFill>
            <a:schemeClr val="tx2"/>
          </a:solidFill>
          <a:latin typeface="Calibri" pitchFamily="34" charset="0"/>
        </a:defRPr>
      </a:lvl5pPr>
      <a:lvl6pPr marL="457200" algn="l" rtl="0" eaLnBrk="1" fontAlgn="base" hangingPunct="1">
        <a:spcBef>
          <a:spcPct val="0"/>
        </a:spcBef>
        <a:spcAft>
          <a:spcPct val="0"/>
        </a:spcAft>
        <a:defRPr sz="3400" b="1">
          <a:solidFill>
            <a:schemeClr val="tx2"/>
          </a:solidFill>
          <a:latin typeface="Calibri" pitchFamily="34" charset="0"/>
        </a:defRPr>
      </a:lvl6pPr>
      <a:lvl7pPr marL="914400" algn="l" rtl="0" eaLnBrk="1" fontAlgn="base" hangingPunct="1">
        <a:spcBef>
          <a:spcPct val="0"/>
        </a:spcBef>
        <a:spcAft>
          <a:spcPct val="0"/>
        </a:spcAft>
        <a:defRPr sz="3400" b="1">
          <a:solidFill>
            <a:schemeClr val="tx2"/>
          </a:solidFill>
          <a:latin typeface="Calibri" pitchFamily="34" charset="0"/>
        </a:defRPr>
      </a:lvl7pPr>
      <a:lvl8pPr marL="1371600" algn="l" rtl="0" eaLnBrk="1" fontAlgn="base" hangingPunct="1">
        <a:spcBef>
          <a:spcPct val="0"/>
        </a:spcBef>
        <a:spcAft>
          <a:spcPct val="0"/>
        </a:spcAft>
        <a:defRPr sz="3400" b="1">
          <a:solidFill>
            <a:schemeClr val="tx2"/>
          </a:solidFill>
          <a:latin typeface="Calibri" pitchFamily="34" charset="0"/>
        </a:defRPr>
      </a:lvl8pPr>
      <a:lvl9pPr marL="1828800" algn="l" rtl="0" eaLnBrk="1" fontAlgn="base" hangingPunct="1">
        <a:spcBef>
          <a:spcPct val="0"/>
        </a:spcBef>
        <a:spcAft>
          <a:spcPct val="0"/>
        </a:spcAft>
        <a:defRPr sz="3400" b="1">
          <a:solidFill>
            <a:schemeClr val="tx2"/>
          </a:solidFill>
          <a:latin typeface="Calibri" pitchFamily="34" charset="0"/>
        </a:defRPr>
      </a:lvl9pPr>
    </p:titleStyle>
    <p:bodyStyle>
      <a:lvl1pPr marL="514350" indent="-514350" algn="l" rtl="0" eaLnBrk="1" fontAlgn="base" hangingPunct="1">
        <a:spcBef>
          <a:spcPct val="20000"/>
        </a:spcBef>
        <a:spcAft>
          <a:spcPct val="0"/>
        </a:spcAft>
        <a:buClr>
          <a:srgbClr val="800000"/>
        </a:buClr>
        <a:buSzPct val="90000"/>
        <a:buFont typeface="Arial" pitchFamily="34" charset="0"/>
        <a:buChar char="•"/>
        <a:defRPr sz="2600">
          <a:solidFill>
            <a:schemeClr val="tx1"/>
          </a:solidFill>
          <a:latin typeface="+mn-lt"/>
          <a:ea typeface="+mn-ea"/>
          <a:cs typeface="+mn-cs"/>
        </a:defRPr>
      </a:lvl1pPr>
      <a:lvl2pPr marL="914400" indent="-457200" algn="l" rtl="0" eaLnBrk="1" fontAlgn="base" hangingPunct="1">
        <a:spcBef>
          <a:spcPct val="20000"/>
        </a:spcBef>
        <a:spcAft>
          <a:spcPct val="0"/>
        </a:spcAft>
        <a:buClr>
          <a:srgbClr val="EE4E14"/>
        </a:buClr>
        <a:buSzPct val="90000"/>
        <a:buFont typeface="Arial" pitchFamily="34" charset="0"/>
        <a:buChar char="•"/>
        <a:defRPr sz="2400">
          <a:solidFill>
            <a:schemeClr val="tx1"/>
          </a:solidFill>
          <a:latin typeface="+mn-lt"/>
        </a:defRPr>
      </a:lvl2pPr>
      <a:lvl3pPr marL="1371600" indent="-457200" algn="l" rtl="0" eaLnBrk="1" fontAlgn="base" hangingPunct="1">
        <a:spcBef>
          <a:spcPct val="20000"/>
        </a:spcBef>
        <a:spcAft>
          <a:spcPct val="0"/>
        </a:spcAft>
        <a:buClr>
          <a:srgbClr val="EC8314"/>
        </a:buClr>
        <a:buSzPct val="90000"/>
        <a:buFont typeface="Arial" pitchFamily="34" charset="0"/>
        <a:buChar char="•"/>
        <a:defRPr sz="22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ActionResults</a:t>
            </a:r>
            <a:r>
              <a:rPr lang="en-US" dirty="0"/>
              <a:t>, </a:t>
            </a:r>
            <a:r>
              <a:rPr lang="en-US" dirty="0" err="1"/>
              <a:t>ActionSelectors</a:t>
            </a:r>
            <a:r>
              <a:rPr lang="en-US" dirty="0"/>
              <a:t> and </a:t>
            </a:r>
            <a:r>
              <a:rPr lang="en-US" dirty="0" err="1"/>
              <a:t>ActionFilters</a:t>
            </a:r>
            <a:r>
              <a:rPr lang="en-US" dirty="0"/>
              <a:t> in MVC</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RedirectToRouteResult</a:t>
            </a:r>
            <a:r>
              <a:rPr lang="en-US" dirty="0"/>
              <a:t> - Example</a:t>
            </a:r>
          </a:p>
        </p:txBody>
      </p:sp>
      <p:sp>
        <p:nvSpPr>
          <p:cNvPr id="6" name="Content Placeholder 5"/>
          <p:cNvSpPr>
            <a:spLocks noGrp="1"/>
          </p:cNvSpPr>
          <p:nvPr>
            <p:ph idx="1"/>
          </p:nvPr>
        </p:nvSpPr>
        <p:spPr/>
        <p:txBody>
          <a:bodyPr/>
          <a:lstStyle/>
          <a:p>
            <a:pPr>
              <a:buNone/>
            </a:pPr>
            <a:r>
              <a:rPr lang="en-US" dirty="0">
                <a:solidFill>
                  <a:srgbClr val="C00000"/>
                </a:solidFill>
              </a:rPr>
              <a:t>**Default Route must be the last route in the </a:t>
            </a:r>
            <a:r>
              <a:rPr lang="en-US" dirty="0" err="1">
                <a:solidFill>
                  <a:srgbClr val="C00000"/>
                </a:solidFill>
              </a:rPr>
              <a:t>RouteConfig.cs</a:t>
            </a:r>
            <a:endParaRPr lang="en-US" dirty="0">
              <a:solidFill>
                <a:srgbClr val="C00000"/>
              </a:solidFill>
            </a:endParaRPr>
          </a:p>
          <a:p>
            <a:pPr>
              <a:buNone/>
            </a:pPr>
            <a:endParaRPr lang="en-US" dirty="0"/>
          </a:p>
          <a:p>
            <a:pPr>
              <a:buNone/>
            </a:pPr>
            <a:r>
              <a:rPr lang="en-US" dirty="0"/>
              <a:t>Step 1: Create a route in </a:t>
            </a:r>
            <a:r>
              <a:rPr lang="en-US" dirty="0" err="1"/>
              <a:t>RouteConfig.cs</a:t>
            </a:r>
            <a:r>
              <a:rPr lang="en-US" dirty="0"/>
              <a:t>, named “</a:t>
            </a:r>
            <a:r>
              <a:rPr lang="en-US" dirty="0" err="1"/>
              <a:t>MyRoute</a:t>
            </a:r>
            <a:r>
              <a:rPr lang="en-US" dirty="0"/>
              <a:t>”</a:t>
            </a:r>
          </a:p>
          <a:p>
            <a:pPr>
              <a:buNone/>
            </a:pPr>
            <a:r>
              <a:rPr lang="en-US" dirty="0"/>
              <a:t>Step 2: </a:t>
            </a:r>
          </a:p>
          <a:p>
            <a:pPr>
              <a:buNone/>
            </a:pPr>
            <a:r>
              <a:rPr lang="en-US" dirty="0"/>
              <a:t>public  </a:t>
            </a:r>
            <a:r>
              <a:rPr lang="en-US" dirty="0" err="1"/>
              <a:t>RedirectToRouteResult</a:t>
            </a:r>
            <a:r>
              <a:rPr lang="en-US" dirty="0"/>
              <a:t> Welcome()</a:t>
            </a:r>
            <a:br>
              <a:rPr lang="en-US" dirty="0"/>
            </a:br>
            <a:r>
              <a:rPr lang="en-US" dirty="0"/>
              <a:t> {</a:t>
            </a:r>
          </a:p>
          <a:p>
            <a:pPr>
              <a:buNone/>
            </a:pPr>
            <a:r>
              <a:rPr lang="en-US" dirty="0"/>
              <a:t>Return  </a:t>
            </a:r>
            <a:r>
              <a:rPr lang="en-US" dirty="0" err="1"/>
              <a:t>RedirectToRoute</a:t>
            </a:r>
            <a:r>
              <a:rPr lang="en-US" dirty="0"/>
              <a:t>(“</a:t>
            </a:r>
            <a:r>
              <a:rPr lang="en-US" dirty="0" err="1"/>
              <a:t>MyRoute</a:t>
            </a:r>
            <a:r>
              <a:rPr lang="en-US" dirty="0"/>
              <a:t>”);</a:t>
            </a:r>
          </a:p>
          <a:p>
            <a:pPr>
              <a:buNone/>
            </a:pPr>
            <a:r>
              <a:rPr lang="en-US" dirty="0"/>
              <a: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When to use</a:t>
            </a:r>
          </a:p>
        </p:txBody>
      </p:sp>
      <p:sp>
        <p:nvSpPr>
          <p:cNvPr id="6" name="Content Placeholder 5"/>
          <p:cNvSpPr>
            <a:spLocks noGrp="1"/>
          </p:cNvSpPr>
          <p:nvPr>
            <p:ph idx="1"/>
          </p:nvPr>
        </p:nvSpPr>
        <p:spPr>
          <a:xfrm>
            <a:off x="457200" y="1219200"/>
            <a:ext cx="8686800" cy="5410200"/>
          </a:xfrm>
        </p:spPr>
        <p:txBody>
          <a:bodyPr/>
          <a:lstStyle/>
          <a:p>
            <a:pPr fontAlgn="t">
              <a:buFont typeface="Wingdings" pitchFamily="2" charset="2"/>
              <a:buChar char="Ø"/>
            </a:pPr>
            <a:r>
              <a:rPr lang="en-US" sz="2300" dirty="0"/>
              <a:t>Return View doesn't make a new requests, it just renders the view without changing URLs in the browser's address bar.</a:t>
            </a:r>
          </a:p>
          <a:p>
            <a:pPr fontAlgn="t">
              <a:buFont typeface="Wingdings" pitchFamily="2" charset="2"/>
              <a:buChar char="Ø"/>
            </a:pPr>
            <a:r>
              <a:rPr lang="en-US" sz="2300" dirty="0"/>
              <a:t>Return </a:t>
            </a:r>
            <a:r>
              <a:rPr lang="en-US" sz="2300" dirty="0" err="1"/>
              <a:t>RedirectToAction</a:t>
            </a:r>
            <a:r>
              <a:rPr lang="en-US" sz="2300" dirty="0"/>
              <a:t> makes a new requests and URL in the browser's address bar is updated with the generated URL by MVC.</a:t>
            </a:r>
          </a:p>
          <a:p>
            <a:pPr fontAlgn="t">
              <a:buFont typeface="Wingdings" pitchFamily="2" charset="2"/>
              <a:buChar char="Ø"/>
            </a:pPr>
            <a:r>
              <a:rPr lang="en-US" sz="2300" dirty="0"/>
              <a:t>Return Redirect also makes a new requests and URL in the browser's address bar is updated, but you have to specify the full URL to redirect</a:t>
            </a:r>
          </a:p>
          <a:p>
            <a:pPr fontAlgn="t">
              <a:buFont typeface="Wingdings" pitchFamily="2" charset="2"/>
              <a:buChar char="Ø"/>
            </a:pPr>
            <a:r>
              <a:rPr lang="en-US" sz="2300" dirty="0"/>
              <a:t>Between </a:t>
            </a:r>
            <a:r>
              <a:rPr lang="en-US" sz="2300" dirty="0" err="1"/>
              <a:t>RedirectToAction</a:t>
            </a:r>
            <a:r>
              <a:rPr lang="en-US" sz="2300" dirty="0"/>
              <a:t> and Redirect, best practice is to use </a:t>
            </a:r>
            <a:r>
              <a:rPr lang="en-US" sz="2300" dirty="0" err="1"/>
              <a:t>RedirectToAction</a:t>
            </a:r>
            <a:r>
              <a:rPr lang="en-US" sz="2300" dirty="0"/>
              <a:t> for anything dealing with your application actions/controllers. If you use Redirect and provide the URL, you'll need to modify those URLs manually when you change the route table.</a:t>
            </a:r>
          </a:p>
          <a:p>
            <a:pPr fontAlgn="t">
              <a:buFont typeface="Wingdings" pitchFamily="2" charset="2"/>
              <a:buChar char="Ø"/>
            </a:pPr>
            <a:r>
              <a:rPr lang="en-US" sz="2300" dirty="0" err="1"/>
              <a:t>RedirectToRoute</a:t>
            </a:r>
            <a:r>
              <a:rPr lang="en-US" sz="2300" dirty="0"/>
              <a:t> redirects to a specific route defined in the Route table.</a:t>
            </a:r>
          </a:p>
          <a:p>
            <a:endParaRPr lang="en-US" sz="23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ContentResult</a:t>
            </a:r>
            <a:r>
              <a:rPr lang="en-US" dirty="0"/>
              <a:t>-Example</a:t>
            </a:r>
          </a:p>
        </p:txBody>
      </p:sp>
      <p:sp>
        <p:nvSpPr>
          <p:cNvPr id="3" name="Content Placeholder 2"/>
          <p:cNvSpPr>
            <a:spLocks noGrp="1"/>
          </p:cNvSpPr>
          <p:nvPr>
            <p:ph idx="1"/>
          </p:nvPr>
        </p:nvSpPr>
        <p:spPr/>
        <p:txBody>
          <a:bodyPr/>
          <a:lstStyle/>
          <a:p>
            <a:pPr>
              <a:buNone/>
            </a:pPr>
            <a:r>
              <a:rPr lang="en-US" dirty="0"/>
              <a:t>public </a:t>
            </a:r>
            <a:r>
              <a:rPr lang="en-US" dirty="0" err="1"/>
              <a:t>ActionResult</a:t>
            </a:r>
            <a:r>
              <a:rPr lang="en-US" dirty="0"/>
              <a:t> Index()</a:t>
            </a:r>
          </a:p>
          <a:p>
            <a:pPr>
              <a:buNone/>
            </a:pPr>
            <a:r>
              <a:rPr lang="en-US" dirty="0"/>
              <a:t> { </a:t>
            </a:r>
          </a:p>
          <a:p>
            <a:pPr>
              <a:buNone/>
            </a:pPr>
            <a:r>
              <a:rPr lang="en-US" dirty="0"/>
              <a:t>return Content("Hello from Home Controller"); </a:t>
            </a:r>
          </a:p>
          <a:p>
            <a:pPr>
              <a:buNone/>
            </a:pPr>
            <a:r>
              <a:rPr lang="en-US"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Example</a:t>
            </a:r>
          </a:p>
        </p:txBody>
      </p:sp>
      <p:sp>
        <p:nvSpPr>
          <p:cNvPr id="3" name="Content Placeholder 2"/>
          <p:cNvSpPr>
            <a:spLocks noGrp="1"/>
          </p:cNvSpPr>
          <p:nvPr>
            <p:ph idx="1"/>
          </p:nvPr>
        </p:nvSpPr>
        <p:spPr/>
        <p:txBody>
          <a:bodyPr/>
          <a:lstStyle/>
          <a:p>
            <a:r>
              <a:rPr lang="en-US" dirty="0"/>
              <a:t>File is used to return the content of a file to the browser. In this example, let us return the </a:t>
            </a:r>
            <a:r>
              <a:rPr lang="en-US" i="1" dirty="0" err="1"/>
              <a:t>web.config</a:t>
            </a:r>
            <a:r>
              <a:rPr lang="en-US" dirty="0"/>
              <a:t> to the browser.</a:t>
            </a:r>
          </a:p>
          <a:p>
            <a:pPr>
              <a:buNone/>
            </a:pPr>
            <a:r>
              <a:rPr lang="en-US" dirty="0"/>
              <a:t> public </a:t>
            </a:r>
            <a:r>
              <a:rPr lang="en-US" dirty="0" err="1"/>
              <a:t>ActionResult</a:t>
            </a:r>
            <a:r>
              <a:rPr lang="en-US" dirty="0"/>
              <a:t> Index()</a:t>
            </a:r>
          </a:p>
          <a:p>
            <a:pPr>
              <a:buNone/>
            </a:pPr>
            <a:r>
              <a:rPr lang="en-US" dirty="0"/>
              <a:t> {</a:t>
            </a:r>
          </a:p>
          <a:p>
            <a:pPr>
              <a:buNone/>
            </a:pPr>
            <a:r>
              <a:rPr lang="en-US" dirty="0"/>
              <a:t> return File("</a:t>
            </a:r>
            <a:r>
              <a:rPr lang="en-US" dirty="0" err="1"/>
              <a:t>Web.config</a:t>
            </a:r>
            <a:r>
              <a:rPr lang="en-US" dirty="0"/>
              <a:t>", "text/html"); </a:t>
            </a:r>
          </a:p>
          <a:p>
            <a:pPr>
              <a:buNone/>
            </a:pPr>
            <a:r>
              <a:rPr lang="en-US"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JSON- Example</a:t>
            </a:r>
          </a:p>
        </p:txBody>
      </p:sp>
      <p:sp>
        <p:nvSpPr>
          <p:cNvPr id="3" name="Content Placeholder 2"/>
          <p:cNvSpPr>
            <a:spLocks noGrp="1"/>
          </p:cNvSpPr>
          <p:nvPr>
            <p:ph idx="1"/>
          </p:nvPr>
        </p:nvSpPr>
        <p:spPr/>
        <p:txBody>
          <a:bodyPr/>
          <a:lstStyle/>
          <a:p>
            <a:r>
              <a:rPr lang="en-US" dirty="0"/>
              <a:t>We can render the text to the result page or can send it as a file to the client using JSON notation.</a:t>
            </a:r>
          </a:p>
          <a:p>
            <a:pPr>
              <a:buNone/>
            </a:pPr>
            <a:r>
              <a:rPr lang="en-US" dirty="0"/>
              <a:t> public </a:t>
            </a:r>
            <a:r>
              <a:rPr lang="en-US" dirty="0" err="1"/>
              <a:t>ActionResult</a:t>
            </a:r>
            <a:r>
              <a:rPr lang="en-US" dirty="0"/>
              <a:t> Index() </a:t>
            </a:r>
          </a:p>
          <a:p>
            <a:pPr>
              <a:buNone/>
            </a:pPr>
            <a:r>
              <a:rPr lang="en-US" dirty="0"/>
              <a:t>{</a:t>
            </a:r>
          </a:p>
          <a:p>
            <a:pPr>
              <a:buNone/>
            </a:pPr>
            <a:r>
              <a:rPr lang="en-US" dirty="0"/>
              <a:t> return </a:t>
            </a:r>
            <a:r>
              <a:rPr lang="en-US" dirty="0" err="1"/>
              <a:t>Json</a:t>
            </a:r>
            <a:r>
              <a:rPr lang="en-US" dirty="0"/>
              <a:t>("hello from </a:t>
            </a:r>
            <a:r>
              <a:rPr lang="en-US" dirty="0" err="1"/>
              <a:t>JSON","text</a:t>
            </a:r>
            <a:r>
              <a:rPr lang="en-US" dirty="0"/>
              <a:t>/html", </a:t>
            </a:r>
            <a:r>
              <a:rPr lang="en-US" dirty="0" err="1"/>
              <a:t>JsonRequestBehavior.AllowGet</a:t>
            </a:r>
            <a:r>
              <a:rPr lang="en-US" dirty="0"/>
              <a:t>); </a:t>
            </a:r>
          </a:p>
          <a:p>
            <a:pPr>
              <a:buNone/>
            </a:pPr>
            <a:r>
              <a:rPr lang="en-US"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JavaScriptResult</a:t>
            </a:r>
            <a:endParaRPr lang="en-US" dirty="0"/>
          </a:p>
        </p:txBody>
      </p:sp>
      <p:sp>
        <p:nvSpPr>
          <p:cNvPr id="3" name="Content Placeholder 2"/>
          <p:cNvSpPr>
            <a:spLocks noGrp="1"/>
          </p:cNvSpPr>
          <p:nvPr>
            <p:ph idx="1"/>
          </p:nvPr>
        </p:nvSpPr>
        <p:spPr/>
        <p:txBody>
          <a:bodyPr/>
          <a:lstStyle/>
          <a:p>
            <a:r>
              <a:rPr lang="en-US" dirty="0"/>
              <a:t>To improve clean separation of concerns by introducing the </a:t>
            </a:r>
            <a:r>
              <a:rPr lang="en-US" dirty="0" err="1"/>
              <a:t>JavaScriptResult</a:t>
            </a:r>
            <a:r>
              <a:rPr lang="en-US" dirty="0"/>
              <a:t> </a:t>
            </a:r>
            <a:r>
              <a:rPr lang="en-US" dirty="0" err="1"/>
              <a:t>ActionResult</a:t>
            </a:r>
            <a:r>
              <a:rPr lang="en-US" dirty="0"/>
              <a:t>.</a:t>
            </a:r>
          </a:p>
          <a:p>
            <a:r>
              <a:rPr lang="en-US" dirty="0"/>
              <a:t>Release notes says, “the </a:t>
            </a:r>
            <a:r>
              <a:rPr lang="en-US" dirty="0" err="1"/>
              <a:t>JavaScriptResult</a:t>
            </a:r>
            <a:r>
              <a:rPr lang="en-US" dirty="0"/>
              <a:t> class is used to execute JavaScript code that is created on the server and sent to the client.”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JavascriptResult</a:t>
            </a:r>
            <a:r>
              <a:rPr lang="en-US" dirty="0"/>
              <a:t>- Example</a:t>
            </a:r>
          </a:p>
        </p:txBody>
      </p:sp>
      <p:sp>
        <p:nvSpPr>
          <p:cNvPr id="3" name="Content Placeholder 2"/>
          <p:cNvSpPr>
            <a:spLocks noGrp="1"/>
          </p:cNvSpPr>
          <p:nvPr>
            <p:ph idx="1"/>
          </p:nvPr>
        </p:nvSpPr>
        <p:spPr/>
        <p:txBody>
          <a:bodyPr/>
          <a:lstStyle/>
          <a:p>
            <a:pPr>
              <a:buNone/>
            </a:pPr>
            <a:r>
              <a:rPr lang="en-US" dirty="0"/>
              <a:t>For </a:t>
            </a:r>
            <a:r>
              <a:rPr lang="en-US" dirty="0" err="1"/>
              <a:t>Example,in</a:t>
            </a:r>
            <a:r>
              <a:rPr lang="en-US" dirty="0"/>
              <a:t> the </a:t>
            </a:r>
            <a:r>
              <a:rPr lang="en-US" b="1" dirty="0"/>
              <a:t>Controller :</a:t>
            </a:r>
            <a:endParaRPr lang="en-US" dirty="0"/>
          </a:p>
          <a:p>
            <a:r>
              <a:rPr lang="en-US" dirty="0"/>
              <a:t>public </a:t>
            </a:r>
            <a:r>
              <a:rPr lang="en-US" dirty="0" err="1"/>
              <a:t>JavaScriptResult</a:t>
            </a:r>
            <a:r>
              <a:rPr lang="en-US" dirty="0"/>
              <a:t>   </a:t>
            </a:r>
            <a:r>
              <a:rPr lang="en-US" dirty="0" err="1"/>
              <a:t>HelloScript</a:t>
            </a:r>
            <a:r>
              <a:rPr lang="en-US" dirty="0"/>
              <a:t>()</a:t>
            </a:r>
            <a:br>
              <a:rPr lang="en-US" dirty="0"/>
            </a:br>
            <a:r>
              <a:rPr lang="en-US" dirty="0"/>
              <a:t>{</a:t>
            </a:r>
            <a:br>
              <a:rPr lang="en-US" dirty="0"/>
            </a:br>
            <a:r>
              <a:rPr lang="en-US" dirty="0" err="1"/>
              <a:t>var</a:t>
            </a:r>
            <a:r>
              <a:rPr lang="en-US" dirty="0"/>
              <a:t> s = “alert(‘Hello’)”;</a:t>
            </a:r>
            <a:br>
              <a:rPr lang="en-US" dirty="0"/>
            </a:br>
            <a:r>
              <a:rPr lang="en-US" dirty="0"/>
              <a:t>return JavaScript(s);</a:t>
            </a:r>
            <a:br>
              <a:rPr lang="en-US" dirty="0"/>
            </a:br>
            <a:r>
              <a:rPr lang="en-US" dirty="0"/>
              <a:t>}</a:t>
            </a:r>
          </a:p>
          <a:p>
            <a:pPr>
              <a:buNone/>
            </a:pPr>
            <a:r>
              <a:rPr lang="en-US" b="1" dirty="0"/>
              <a:t>In the View :</a:t>
            </a:r>
            <a:endParaRPr lang="en-US" dirty="0"/>
          </a:p>
          <a:p>
            <a:r>
              <a:rPr lang="en-US" dirty="0"/>
              <a:t>&lt;script type=”text/</a:t>
            </a:r>
            <a:r>
              <a:rPr lang="en-US" dirty="0" err="1"/>
              <a:t>javascript</a:t>
            </a:r>
            <a:r>
              <a:rPr lang="en-US" dirty="0"/>
              <a:t>” </a:t>
            </a:r>
            <a:r>
              <a:rPr lang="en-US" dirty="0" err="1"/>
              <a:t>src</a:t>
            </a:r>
            <a:r>
              <a:rPr lang="en-US" dirty="0"/>
              <a:t>=”@</a:t>
            </a:r>
            <a:r>
              <a:rPr lang="en-US" dirty="0" err="1"/>
              <a:t>Url.Content</a:t>
            </a:r>
            <a:r>
              <a:rPr lang="en-US" dirty="0"/>
              <a:t>(“~/Home/</a:t>
            </a:r>
            <a:r>
              <a:rPr lang="en-US" dirty="0" err="1"/>
              <a:t>HelloScript</a:t>
            </a:r>
            <a:r>
              <a:rPr lang="en-US" dirty="0"/>
              <a:t>”)”&gt;&lt;/script&gt;</a:t>
            </a:r>
          </a:p>
          <a:p>
            <a:r>
              <a:rPr lang="en-US" dirty="0">
                <a:solidFill>
                  <a:srgbClr val="C00000"/>
                </a:solidFill>
              </a:rPr>
              <a:t>Note :   The dynamic script file will be generated based on the action name (</a:t>
            </a:r>
            <a:r>
              <a:rPr lang="en-US" dirty="0" err="1">
                <a:solidFill>
                  <a:srgbClr val="C00000"/>
                </a:solidFill>
              </a:rPr>
              <a:t>HelloScript</a:t>
            </a:r>
            <a:r>
              <a:rPr lang="en-US" dirty="0">
                <a:solidFill>
                  <a:srgbClr val="C00000"/>
                </a:solidFill>
              </a:rPr>
              <a:t>)</a:t>
            </a:r>
          </a:p>
          <a:p>
            <a:r>
              <a:rPr lang="en-US" dirty="0">
                <a:solidFill>
                  <a:srgbClr val="C00000"/>
                </a:solidFill>
              </a:rPr>
              <a:t>On Running the app, the JavaScript file will be created.</a:t>
            </a:r>
          </a:p>
          <a:p>
            <a:endParaRPr lang="en-US"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 Methods</a:t>
            </a:r>
          </a:p>
        </p:txBody>
      </p:sp>
      <p:sp>
        <p:nvSpPr>
          <p:cNvPr id="3" name="Content Placeholder 2"/>
          <p:cNvSpPr>
            <a:spLocks noGrp="1"/>
          </p:cNvSpPr>
          <p:nvPr>
            <p:ph idx="1"/>
          </p:nvPr>
        </p:nvSpPr>
        <p:spPr/>
        <p:txBody>
          <a:bodyPr/>
          <a:lstStyle/>
          <a:p>
            <a:r>
              <a:rPr lang="en-US" dirty="0"/>
              <a:t>All the public methods of a Controller class are called Action methods. They are like any other normal methods with the following restrictions:</a:t>
            </a:r>
          </a:p>
          <a:p>
            <a:r>
              <a:rPr lang="en-US" dirty="0"/>
              <a:t>Action method must be public. It cannot be private or protected</a:t>
            </a:r>
          </a:p>
          <a:p>
            <a:r>
              <a:rPr lang="en-US" dirty="0"/>
              <a:t>Action method cannot be overloaded</a:t>
            </a:r>
          </a:p>
          <a:p>
            <a:r>
              <a:rPr lang="en-US" dirty="0"/>
              <a:t>Action method cannot be a static method.</a:t>
            </a:r>
          </a:p>
          <a:p>
            <a:endParaRPr lang="en-US" dirty="0"/>
          </a:p>
        </p:txBody>
      </p:sp>
    </p:spTree>
    <p:extLst>
      <p:ext uri="{BB962C8B-B14F-4D97-AF65-F5344CB8AC3E}">
        <p14:creationId xmlns:p14="http://schemas.microsoft.com/office/powerpoint/2010/main" val="4061309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 Action Methods</a:t>
            </a:r>
          </a:p>
        </p:txBody>
      </p:sp>
      <p:sp>
        <p:nvSpPr>
          <p:cNvPr id="3" name="Content Placeholder 2"/>
          <p:cNvSpPr>
            <a:spLocks noGrp="1"/>
          </p:cNvSpPr>
          <p:nvPr>
            <p:ph idx="1"/>
          </p:nvPr>
        </p:nvSpPr>
        <p:spPr/>
        <p:txBody>
          <a:bodyPr/>
          <a:lstStyle/>
          <a:p>
            <a:r>
              <a:rPr lang="en-US" dirty="0"/>
              <a:t>Example:</a:t>
            </a:r>
          </a:p>
          <a:p>
            <a:pPr marL="0" indent="0">
              <a:buNone/>
            </a:pPr>
            <a:r>
              <a:rPr lang="en-US" dirty="0"/>
              <a:t> [</a:t>
            </a:r>
            <a:r>
              <a:rPr lang="en-US" dirty="0" err="1"/>
              <a:t>NonAction</a:t>
            </a:r>
            <a:r>
              <a:rPr lang="en-US" dirty="0"/>
              <a:t>] </a:t>
            </a:r>
          </a:p>
          <a:p>
            <a:pPr marL="0" indent="0">
              <a:buNone/>
            </a:pPr>
            <a:r>
              <a:rPr lang="en-US" dirty="0"/>
              <a:t>public void </a:t>
            </a:r>
            <a:r>
              <a:rPr lang="en-US"/>
              <a:t>MethodTest</a:t>
            </a:r>
            <a:r>
              <a:rPr lang="en-US" dirty="0"/>
              <a:t>() </a:t>
            </a:r>
          </a:p>
          <a:p>
            <a:pPr marL="0" indent="0">
              <a:buNone/>
            </a:pPr>
            <a:r>
              <a:rPr lang="en-US" dirty="0"/>
              <a:t>{ </a:t>
            </a:r>
          </a:p>
          <a:p>
            <a:pPr marL="0" indent="0">
              <a:buNone/>
            </a:pPr>
            <a:r>
              <a:rPr lang="en-US" dirty="0"/>
              <a:t>// Do some thing</a:t>
            </a:r>
          </a:p>
          <a:p>
            <a:pPr marL="0" indent="0">
              <a:buNone/>
            </a:pPr>
            <a:r>
              <a:rPr lang="en-US" dirty="0"/>
              <a:t> } </a:t>
            </a:r>
          </a:p>
          <a:p>
            <a:pPr marL="0" indent="0">
              <a:buNone/>
            </a:pPr>
            <a:r>
              <a:rPr lang="en-US" dirty="0"/>
              <a:t>This is very useful attribute when visibility of controller 's method cannot be changed to private.</a:t>
            </a:r>
          </a:p>
        </p:txBody>
      </p:sp>
    </p:spTree>
    <p:extLst>
      <p:ext uri="{BB962C8B-B14F-4D97-AF65-F5344CB8AC3E}">
        <p14:creationId xmlns:p14="http://schemas.microsoft.com/office/powerpoint/2010/main" val="880739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binding in MVC</a:t>
            </a:r>
          </a:p>
        </p:txBody>
      </p:sp>
      <p:sp>
        <p:nvSpPr>
          <p:cNvPr id="3" name="Content Placeholder 2"/>
          <p:cNvSpPr>
            <a:spLocks noGrp="1"/>
          </p:cNvSpPr>
          <p:nvPr>
            <p:ph idx="1"/>
          </p:nvPr>
        </p:nvSpPr>
        <p:spPr/>
        <p:txBody>
          <a:bodyPr/>
          <a:lstStyle/>
          <a:p>
            <a:r>
              <a:rPr lang="en-US" dirty="0"/>
              <a:t>To understand the model binding in MVC, first let's see how you can get the http request values in the action method using traditional ASP.NET style. </a:t>
            </a:r>
          </a:p>
          <a:p>
            <a:r>
              <a:rPr lang="en-US" dirty="0"/>
              <a:t>The following example shows how you can get the values from </a:t>
            </a:r>
            <a:r>
              <a:rPr lang="en-US" dirty="0" err="1"/>
              <a:t>HttpGET</a:t>
            </a:r>
            <a:r>
              <a:rPr lang="en-US" dirty="0"/>
              <a:t> and </a:t>
            </a:r>
            <a:r>
              <a:rPr lang="en-US" dirty="0" err="1"/>
              <a:t>HttpPOST</a:t>
            </a:r>
            <a:r>
              <a:rPr lang="en-US" dirty="0"/>
              <a:t> request by using the Request object directly in the action method.</a:t>
            </a:r>
          </a:p>
        </p:txBody>
      </p:sp>
    </p:spTree>
    <p:extLst>
      <p:ext uri="{BB962C8B-B14F-4D97-AF65-F5344CB8AC3E}">
        <p14:creationId xmlns:p14="http://schemas.microsoft.com/office/powerpoint/2010/main" val="2216038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an </a:t>
            </a:r>
            <a:r>
              <a:rPr lang="en-US" dirty="0" err="1"/>
              <a:t>ActionResult</a:t>
            </a:r>
            <a:r>
              <a:rPr lang="en-US" dirty="0"/>
              <a:t>?</a:t>
            </a:r>
            <a:br>
              <a:rPr lang="en-US" dirty="0"/>
            </a:br>
            <a:endParaRPr lang="en-US" dirty="0"/>
          </a:p>
        </p:txBody>
      </p:sp>
      <p:sp>
        <p:nvSpPr>
          <p:cNvPr id="5" name="Content Placeholder 4"/>
          <p:cNvSpPr>
            <a:spLocks noGrp="1"/>
          </p:cNvSpPr>
          <p:nvPr>
            <p:ph idx="1"/>
          </p:nvPr>
        </p:nvSpPr>
        <p:spPr>
          <a:xfrm>
            <a:off x="533400" y="1219200"/>
            <a:ext cx="8229600" cy="5181600"/>
          </a:xfrm>
        </p:spPr>
        <p:txBody>
          <a:bodyPr/>
          <a:lstStyle/>
          <a:p>
            <a:r>
              <a:rPr lang="en-US" dirty="0"/>
              <a:t>An </a:t>
            </a:r>
            <a:r>
              <a:rPr lang="en-US" dirty="0" err="1"/>
              <a:t>ActionResult</a:t>
            </a:r>
            <a:r>
              <a:rPr lang="en-US" dirty="0"/>
              <a:t> is a return type of a controller method, also called an action method, and serves as the base class for Result classes.</a:t>
            </a:r>
          </a:p>
          <a:p>
            <a:r>
              <a:rPr lang="en-US" dirty="0"/>
              <a:t> Action methods return models to views, file streams, redirect to other controllers, or whatever is necessary for the task at hand. The controller takes on this responsibility to connect system components, acting as a traffic cop.</a:t>
            </a:r>
          </a:p>
          <a:p>
            <a:r>
              <a:rPr lang="en-US" dirty="0"/>
              <a:t>There are many derived </a:t>
            </a:r>
            <a:r>
              <a:rPr lang="en-US" dirty="0" err="1"/>
              <a:t>ActionResult</a:t>
            </a:r>
            <a:r>
              <a:rPr lang="en-US" dirty="0"/>
              <a:t> types you can use to return results that are more specific for a particular view.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219200"/>
            <a:ext cx="7239000"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04800" y="4724400"/>
            <a:ext cx="8686800" cy="2031325"/>
          </a:xfrm>
          <a:prstGeom prst="rect">
            <a:avLst/>
          </a:prstGeom>
        </p:spPr>
        <p:txBody>
          <a:bodyPr wrap="square">
            <a:spAutoFit/>
          </a:bodyPr>
          <a:lstStyle/>
          <a:p>
            <a:r>
              <a:rPr lang="en-US" dirty="0"/>
              <a:t>As you can see in the above figure, we use the </a:t>
            </a:r>
            <a:r>
              <a:rPr lang="en-US" dirty="0" err="1"/>
              <a:t>Request.QueryString</a:t>
            </a:r>
            <a:r>
              <a:rPr lang="en-US" dirty="0"/>
              <a:t> and Request (</a:t>
            </a:r>
            <a:r>
              <a:rPr lang="en-US" dirty="0" err="1"/>
              <a:t>Request.Form</a:t>
            </a:r>
            <a:r>
              <a:rPr lang="en-US" dirty="0"/>
              <a:t>) object to get the value from </a:t>
            </a:r>
            <a:r>
              <a:rPr lang="en-US" dirty="0" err="1"/>
              <a:t>HttpGet</a:t>
            </a:r>
            <a:r>
              <a:rPr lang="en-US" dirty="0"/>
              <a:t> and </a:t>
            </a:r>
            <a:r>
              <a:rPr lang="en-US" dirty="0" err="1"/>
              <a:t>HttpPOST</a:t>
            </a:r>
            <a:r>
              <a:rPr lang="en-US" dirty="0"/>
              <a:t> request. Accessing request values using the Request object is a cumbersome and time wasting activity.</a:t>
            </a:r>
          </a:p>
          <a:p>
            <a:r>
              <a:rPr lang="en-US" dirty="0"/>
              <a:t>With model binding, MVC framework converts the http request values (from query string or form collection) to action method parameters. These parameters can be of primitive type or complex type.</a:t>
            </a:r>
          </a:p>
        </p:txBody>
      </p:sp>
    </p:spTree>
    <p:extLst>
      <p:ext uri="{BB962C8B-B14F-4D97-AF65-F5344CB8AC3E}">
        <p14:creationId xmlns:p14="http://schemas.microsoft.com/office/powerpoint/2010/main" val="3541676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Binding to </a:t>
            </a:r>
            <a:r>
              <a:rPr lang="en-US" dirty="0" err="1"/>
              <a:t>Privitive</a:t>
            </a:r>
            <a:r>
              <a:rPr lang="en-US" dirty="0"/>
              <a:t> Type</a:t>
            </a:r>
          </a:p>
        </p:txBody>
      </p:sp>
      <p:sp>
        <p:nvSpPr>
          <p:cNvPr id="3" name="Content Placeholder 2"/>
          <p:cNvSpPr>
            <a:spLocks noGrp="1"/>
          </p:cNvSpPr>
          <p:nvPr>
            <p:ph idx="1"/>
          </p:nvPr>
        </p:nvSpPr>
        <p:spPr/>
        <p:txBody>
          <a:bodyPr/>
          <a:lstStyle/>
          <a:p>
            <a:r>
              <a:rPr lang="en-US" dirty="0" err="1"/>
              <a:t>HttpGET</a:t>
            </a:r>
            <a:r>
              <a:rPr lang="en-US" dirty="0"/>
              <a:t> request embeds data into a query string. MVC framework automatically converts a query string to the action method parameters. For example, the query string "id" in the following GET request would automatically be mapped to the id parameter of the Edit() action method.</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114800"/>
            <a:ext cx="7696200"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9493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Parameters</a:t>
            </a:r>
          </a:p>
        </p:txBody>
      </p:sp>
      <p:sp>
        <p:nvSpPr>
          <p:cNvPr id="3" name="Content Placeholder 2"/>
          <p:cNvSpPr>
            <a:spLocks noGrp="1"/>
          </p:cNvSpPr>
          <p:nvPr>
            <p:ph idx="1"/>
          </p:nvPr>
        </p:nvSpPr>
        <p:spPr/>
        <p:txBody>
          <a:bodyPr/>
          <a:lstStyle/>
          <a:p>
            <a:r>
              <a:rPr lang="en-US" dirty="0"/>
              <a:t>You can also have multiple parameters in the action method with different data types. Query string values will be converted into </a:t>
            </a:r>
            <a:r>
              <a:rPr lang="en-US" dirty="0" err="1"/>
              <a:t>paramters</a:t>
            </a:r>
            <a:r>
              <a:rPr lang="en-US" dirty="0"/>
              <a:t> based on matching name.</a:t>
            </a:r>
          </a:p>
          <a:p>
            <a:r>
              <a:rPr lang="en-US" dirty="0" err="1"/>
              <a:t>Eg</a:t>
            </a:r>
            <a:r>
              <a:rPr lang="en-US" dirty="0"/>
              <a:t>: </a:t>
            </a:r>
            <a:r>
              <a:rPr lang="en-US" i="1" dirty="0"/>
              <a:t>http://localhost/Student/Edit?id=1&amp;name=John </a:t>
            </a:r>
            <a:r>
              <a:rPr lang="en-US" dirty="0"/>
              <a:t>would map to id and name parameter of the following Edit action method.</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648200"/>
            <a:ext cx="7239000" cy="253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6706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Binding to Complex type</a:t>
            </a:r>
          </a:p>
        </p:txBody>
      </p:sp>
      <p:sp>
        <p:nvSpPr>
          <p:cNvPr id="3" name="Content Placeholder 2"/>
          <p:cNvSpPr>
            <a:spLocks noGrp="1"/>
          </p:cNvSpPr>
          <p:nvPr>
            <p:ph idx="1"/>
          </p:nvPr>
        </p:nvSpPr>
        <p:spPr/>
        <p:txBody>
          <a:bodyPr/>
          <a:lstStyle/>
          <a:p>
            <a:r>
              <a:rPr lang="en-US" dirty="0"/>
              <a:t>Model binding also works on complex types. Model binding in MVC framework automatically converts form field data of </a:t>
            </a:r>
            <a:r>
              <a:rPr lang="en-US" dirty="0" err="1"/>
              <a:t>HttpPOST</a:t>
            </a:r>
            <a:r>
              <a:rPr lang="en-US" dirty="0"/>
              <a:t> request to the properties of a complex type parameter of an action method. </a:t>
            </a:r>
          </a:p>
          <a:p>
            <a:r>
              <a:rPr lang="en-US" dirty="0" err="1"/>
              <a:t>Eg</a:t>
            </a:r>
            <a:r>
              <a:rPr lang="en-US" dirty="0"/>
              <a:t>: </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048000"/>
            <a:ext cx="5867400"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3281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Now, you can create an action method which includes Student type parameter. In the following example, Edit action method (</a:t>
            </a:r>
            <a:r>
              <a:rPr lang="en-US" dirty="0" err="1"/>
              <a:t>HttpPost</a:t>
            </a:r>
            <a:r>
              <a:rPr lang="en-US" dirty="0"/>
              <a:t>) includes Student type parameter.</a:t>
            </a:r>
          </a:p>
          <a:p>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048000"/>
            <a:ext cx="4772025"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50785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So now, MVC framework will automatically maps Form collection values to Student type parameter when the form submits http POST request to Edit action method as shown below.</a:t>
            </a:r>
          </a:p>
          <a:p>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048000"/>
            <a:ext cx="8667651"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71943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Bind Attribute</a:t>
            </a:r>
          </a:p>
        </p:txBody>
      </p:sp>
      <p:sp>
        <p:nvSpPr>
          <p:cNvPr id="3" name="Content Placeholder 2"/>
          <p:cNvSpPr>
            <a:spLocks noGrp="1"/>
          </p:cNvSpPr>
          <p:nvPr>
            <p:ph idx="1"/>
          </p:nvPr>
        </p:nvSpPr>
        <p:spPr/>
        <p:txBody>
          <a:bodyPr/>
          <a:lstStyle/>
          <a:p>
            <a:r>
              <a:rPr lang="en-US" dirty="0"/>
              <a:t>ASP.NET MVC framework also enables you to specify which properties of a model class you want to bind. The [Bind] attribute will let you specify the exact properties a model binder should include or exclude in binding.</a:t>
            </a:r>
          </a:p>
          <a:p>
            <a:r>
              <a:rPr lang="en-US" dirty="0"/>
              <a:t>In the following example, Edit action method will only bind </a:t>
            </a:r>
            <a:r>
              <a:rPr lang="en-US" dirty="0" err="1"/>
              <a:t>StudentId</a:t>
            </a:r>
            <a:r>
              <a:rPr lang="en-US" dirty="0"/>
              <a:t> and </a:t>
            </a:r>
            <a:r>
              <a:rPr lang="en-US" dirty="0" err="1"/>
              <a:t>StudentName</a:t>
            </a:r>
            <a:r>
              <a:rPr lang="en-US" dirty="0"/>
              <a:t> property of a Student model.</a:t>
            </a:r>
          </a:p>
          <a:p>
            <a:endParaRPr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869" y="4343400"/>
            <a:ext cx="8035131"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21316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Bind Attribute – (Exclude)</a:t>
            </a:r>
          </a:p>
        </p:txBody>
      </p:sp>
      <p:sp>
        <p:nvSpPr>
          <p:cNvPr id="3" name="Content Placeholder 2"/>
          <p:cNvSpPr>
            <a:spLocks noGrp="1"/>
          </p:cNvSpPr>
          <p:nvPr>
            <p:ph idx="1"/>
          </p:nvPr>
        </p:nvSpPr>
        <p:spPr/>
        <p:txBody>
          <a:bodyPr/>
          <a:lstStyle/>
          <a:p>
            <a:r>
              <a:rPr lang="en-US" dirty="0"/>
              <a:t>You can also use Exclude properties as below.</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951" y="1981200"/>
            <a:ext cx="7718425" cy="199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2526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Inside </a:t>
            </a:r>
            <a:r>
              <a:rPr lang="en-US"/>
              <a:t>Model Binding</a:t>
            </a:r>
            <a:endParaRPr lang="en-US" dirty="0"/>
          </a:p>
        </p:txBody>
      </p:sp>
      <p:sp>
        <p:nvSpPr>
          <p:cNvPr id="3" name="Content Placeholder 2"/>
          <p:cNvSpPr>
            <a:spLocks noGrp="1"/>
          </p:cNvSpPr>
          <p:nvPr>
            <p:ph idx="1"/>
          </p:nvPr>
        </p:nvSpPr>
        <p:spPr/>
        <p:txBody>
          <a:bodyPr/>
          <a:lstStyle/>
          <a:p>
            <a:r>
              <a:rPr lang="en-US" dirty="0"/>
              <a:t>As you have seen that Model binding automatically converts request values into a primitive or complex type object. Model binding is a two step process. First, it collects values from the incoming http request and second, populates primitive type or complex type with these values.</a:t>
            </a:r>
          </a:p>
          <a:p>
            <a:r>
              <a:rPr lang="en-US" dirty="0"/>
              <a:t>Value providers are responsible for collecting values from request and Model Binders are responsible for populating values.</a:t>
            </a:r>
          </a:p>
        </p:txBody>
      </p:sp>
    </p:spTree>
    <p:extLst>
      <p:ext uri="{BB962C8B-B14F-4D97-AF65-F5344CB8AC3E}">
        <p14:creationId xmlns:p14="http://schemas.microsoft.com/office/powerpoint/2010/main" val="9959550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371600"/>
            <a:ext cx="7718191"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62000" y="3657600"/>
            <a:ext cx="7924800" cy="3139321"/>
          </a:xfrm>
          <a:prstGeom prst="rect">
            <a:avLst/>
          </a:prstGeom>
        </p:spPr>
        <p:txBody>
          <a:bodyPr wrap="square">
            <a:spAutoFit/>
          </a:bodyPr>
          <a:lstStyle/>
          <a:p>
            <a:r>
              <a:rPr lang="en-US" dirty="0"/>
              <a:t>Default value provider collection evaluates values from the following sources:</a:t>
            </a:r>
          </a:p>
          <a:p>
            <a:r>
              <a:rPr lang="en-US" dirty="0"/>
              <a:t>Previously bound action parameters, when the action is a child action</a:t>
            </a:r>
          </a:p>
          <a:p>
            <a:r>
              <a:rPr lang="en-US" dirty="0"/>
              <a:t>Form fields (</a:t>
            </a:r>
            <a:r>
              <a:rPr lang="en-US" dirty="0" err="1"/>
              <a:t>Request.Form</a:t>
            </a:r>
            <a:r>
              <a:rPr lang="en-US" dirty="0"/>
              <a:t>)</a:t>
            </a:r>
          </a:p>
          <a:p>
            <a:r>
              <a:rPr lang="en-US" dirty="0"/>
              <a:t>The property values in the JSON Request body (</a:t>
            </a:r>
            <a:r>
              <a:rPr lang="en-US" dirty="0" err="1"/>
              <a:t>Request.InputStream</a:t>
            </a:r>
            <a:r>
              <a:rPr lang="en-US" dirty="0"/>
              <a:t>), but only when the request is an AJAX request</a:t>
            </a:r>
          </a:p>
          <a:p>
            <a:r>
              <a:rPr lang="en-US" dirty="0"/>
              <a:t>Route data (</a:t>
            </a:r>
            <a:r>
              <a:rPr lang="en-US" dirty="0" err="1"/>
              <a:t>RouteData.Values</a:t>
            </a:r>
            <a:r>
              <a:rPr lang="en-US" dirty="0"/>
              <a:t>)</a:t>
            </a:r>
          </a:p>
          <a:p>
            <a:r>
              <a:rPr lang="en-US" dirty="0" err="1"/>
              <a:t>Querystring</a:t>
            </a:r>
            <a:r>
              <a:rPr lang="en-US" dirty="0"/>
              <a:t> parameters (</a:t>
            </a:r>
            <a:r>
              <a:rPr lang="en-US" dirty="0" err="1"/>
              <a:t>Request.QueryString</a:t>
            </a:r>
            <a:r>
              <a:rPr lang="en-US" dirty="0"/>
              <a:t>)</a:t>
            </a:r>
          </a:p>
          <a:p>
            <a:r>
              <a:rPr lang="en-US" dirty="0"/>
              <a:t>Posted files (</a:t>
            </a:r>
            <a:r>
              <a:rPr lang="en-US" dirty="0" err="1"/>
              <a:t>Request.Files</a:t>
            </a:r>
            <a:r>
              <a:rPr lang="en-US" dirty="0"/>
              <a:t>)</a:t>
            </a:r>
          </a:p>
          <a:p>
            <a:r>
              <a:rPr lang="en-US" dirty="0"/>
              <a:t>MVC includes </a:t>
            </a:r>
            <a:r>
              <a:rPr lang="en-US" dirty="0" err="1"/>
              <a:t>DefaultModelBinder</a:t>
            </a:r>
            <a:r>
              <a:rPr lang="en-US" dirty="0"/>
              <a:t> class which effectively binds most of the model types.</a:t>
            </a:r>
          </a:p>
        </p:txBody>
      </p:sp>
    </p:spTree>
    <p:extLst>
      <p:ext uri="{BB962C8B-B14F-4D97-AF65-F5344CB8AC3E}">
        <p14:creationId xmlns:p14="http://schemas.microsoft.com/office/powerpoint/2010/main" val="3522174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 Result– Contd..</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p:txBody>
      </p:sp>
      <p:pic>
        <p:nvPicPr>
          <p:cNvPr id="1028" name="Picture 4"/>
          <p:cNvPicPr>
            <a:picLocks noChangeAspect="1" noChangeArrowheads="1"/>
          </p:cNvPicPr>
          <p:nvPr/>
        </p:nvPicPr>
        <p:blipFill>
          <a:blip r:embed="rId2" cstate="print"/>
          <a:srcRect/>
          <a:stretch>
            <a:fillRect/>
          </a:stretch>
        </p:blipFill>
        <p:spPr bwMode="auto">
          <a:xfrm>
            <a:off x="838200" y="1371600"/>
            <a:ext cx="7848600" cy="3718381"/>
          </a:xfrm>
          <a:prstGeom prst="rect">
            <a:avLst/>
          </a:prstGeom>
          <a:noFill/>
          <a:ln w="9525">
            <a:noFill/>
            <a:miter lim="800000"/>
            <a:headEnd/>
            <a:tailEnd/>
          </a:ln>
        </p:spPr>
      </p:pic>
      <p:sp>
        <p:nvSpPr>
          <p:cNvPr id="8" name="Rectangle 7"/>
          <p:cNvSpPr/>
          <p:nvPr/>
        </p:nvSpPr>
        <p:spPr>
          <a:xfrm>
            <a:off x="685800" y="5562600"/>
            <a:ext cx="8077200" cy="646331"/>
          </a:xfrm>
          <a:prstGeom prst="rect">
            <a:avLst/>
          </a:prstGeom>
        </p:spPr>
        <p:txBody>
          <a:bodyPr wrap="square">
            <a:spAutoFit/>
          </a:bodyPr>
          <a:lstStyle/>
          <a:p>
            <a:r>
              <a:rPr lang="en-US" dirty="0"/>
              <a:t>To see the abstract class, Right-Click the </a:t>
            </a:r>
            <a:r>
              <a:rPr lang="en-US" dirty="0" err="1"/>
              <a:t>ActionResult</a:t>
            </a:r>
            <a:r>
              <a:rPr lang="en-US" dirty="0"/>
              <a:t> in the Controller, and select </a:t>
            </a:r>
            <a:r>
              <a:rPr lang="en-US" dirty="0" err="1"/>
              <a:t>GoTo</a:t>
            </a:r>
            <a:r>
              <a:rPr lang="en-US" dirty="0"/>
              <a:t> Definition popup menu item from the list.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  method Parameters</a:t>
            </a: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219200"/>
            <a:ext cx="611505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09600" y="4800600"/>
            <a:ext cx="8229600" cy="1477328"/>
          </a:xfrm>
          <a:prstGeom prst="rect">
            <a:avLst/>
          </a:prstGeom>
        </p:spPr>
        <p:txBody>
          <a:bodyPr wrap="square">
            <a:spAutoFit/>
          </a:bodyPr>
          <a:lstStyle/>
          <a:p>
            <a:r>
              <a:rPr lang="en-US" dirty="0"/>
              <a:t>By default, the values for action method parameters are retrieved from the request's data collection. The data collection includes name/values pairs for form data or query string values or cookie values. Model binding in ASP.NET MVC automatically maps the URL query string or form data collection to the action method parameters if both names are matching.</a:t>
            </a:r>
          </a:p>
        </p:txBody>
      </p:sp>
    </p:spTree>
    <p:extLst>
      <p:ext uri="{BB962C8B-B14F-4D97-AF65-F5344CB8AC3E}">
        <p14:creationId xmlns:p14="http://schemas.microsoft.com/office/powerpoint/2010/main" val="2800879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Automatic Mapping of Action Method Parameters and Incoming Request</a:t>
            </a:r>
            <a:endParaRPr lang="en-US" dirty="0"/>
          </a:p>
        </p:txBody>
      </p:sp>
      <p:sp>
        <p:nvSpPr>
          <p:cNvPr id="3" name="Content Placeholder 2"/>
          <p:cNvSpPr>
            <a:spLocks noGrp="1"/>
          </p:cNvSpPr>
          <p:nvPr>
            <p:ph idx="1"/>
          </p:nvPr>
        </p:nvSpPr>
        <p:spPr/>
        <p:txBody>
          <a:bodyPr/>
          <a:lstStyle/>
          <a:p>
            <a:r>
              <a:rPr lang="en-US" dirty="0"/>
              <a:t>Consider our action method have some </a:t>
            </a:r>
            <a:r>
              <a:rPr lang="en-US" dirty="0" err="1"/>
              <a:t>parameters,mapping</a:t>
            </a:r>
            <a:r>
              <a:rPr lang="en-US" dirty="0"/>
              <a:t> of user request data to the parameter is done automatically in MVC framework.MVC framework examines the user request that if there is an HTTP request value with same </a:t>
            </a:r>
            <a:r>
              <a:rPr lang="en-US" dirty="0" err="1"/>
              <a:t>name,then</a:t>
            </a:r>
            <a:r>
              <a:rPr lang="en-US" dirty="0"/>
              <a:t> it maps the value automatically to the parameter of action method. </a:t>
            </a:r>
            <a:br>
              <a:rPr lang="en-US" dirty="0"/>
            </a:br>
            <a:br>
              <a:rPr lang="en-US" dirty="0"/>
            </a:br>
            <a:r>
              <a:rPr lang="en-US" dirty="0"/>
              <a:t>Consider an </a:t>
            </a:r>
            <a:r>
              <a:rPr lang="en-US" dirty="0" err="1"/>
              <a:t>examle,Suppose</a:t>
            </a:r>
            <a:r>
              <a:rPr lang="en-US" dirty="0"/>
              <a:t> we have a Controller 'Register' and an action method 'Add' in 'Register' Controller. </a:t>
            </a:r>
            <a:br>
              <a:rPr lang="en-US" dirty="0"/>
            </a:br>
            <a:br>
              <a:rPr lang="en-US" dirty="0"/>
            </a:b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pPr>
              <a:buNone/>
            </a:pPr>
            <a:r>
              <a:rPr lang="en-US" dirty="0"/>
              <a:t>public </a:t>
            </a:r>
            <a:r>
              <a:rPr lang="en-US" dirty="0" err="1"/>
              <a:t>ActionResult</a:t>
            </a:r>
            <a:r>
              <a:rPr lang="en-US" dirty="0"/>
              <a:t> Add(</a:t>
            </a:r>
            <a:r>
              <a:rPr lang="en-US" dirty="0" err="1"/>
              <a:t>int</a:t>
            </a:r>
            <a:r>
              <a:rPr lang="en-US" dirty="0"/>
              <a:t> id)</a:t>
            </a:r>
          </a:p>
          <a:p>
            <a:pPr>
              <a:buNone/>
            </a:pPr>
            <a:r>
              <a:rPr lang="en-US" dirty="0"/>
              <a:t> {</a:t>
            </a:r>
          </a:p>
          <a:p>
            <a:pPr>
              <a:buNone/>
            </a:pPr>
            <a:r>
              <a:rPr lang="en-US" dirty="0"/>
              <a:t> </a:t>
            </a:r>
            <a:r>
              <a:rPr lang="en-US" dirty="0" err="1"/>
              <a:t>ViewData</a:t>
            </a:r>
            <a:r>
              <a:rPr lang="en-US" dirty="0"/>
              <a:t>["</a:t>
            </a:r>
            <a:r>
              <a:rPr lang="en-US" dirty="0" err="1"/>
              <a:t>RegisterNumber</a:t>
            </a:r>
            <a:r>
              <a:rPr lang="en-US" dirty="0"/>
              <a:t>"] = id;</a:t>
            </a:r>
          </a:p>
          <a:p>
            <a:pPr>
              <a:buNone/>
            </a:pPr>
            <a:r>
              <a:rPr lang="en-US" dirty="0"/>
              <a:t> return View(); </a:t>
            </a:r>
          </a:p>
          <a:p>
            <a:pPr>
              <a:buNone/>
            </a:pPr>
            <a:r>
              <a:rPr lang="en-US" dirty="0"/>
              <a:t>}</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ActionSelectors</a:t>
            </a:r>
            <a:endParaRPr lang="en-US" dirty="0"/>
          </a:p>
        </p:txBody>
      </p:sp>
      <p:sp>
        <p:nvSpPr>
          <p:cNvPr id="3" name="Content Placeholder 2"/>
          <p:cNvSpPr>
            <a:spLocks noGrp="1"/>
          </p:cNvSpPr>
          <p:nvPr>
            <p:ph idx="1"/>
          </p:nvPr>
        </p:nvSpPr>
        <p:spPr/>
        <p:txBody>
          <a:bodyPr/>
          <a:lstStyle/>
          <a:p>
            <a:r>
              <a:rPr lang="en-US" dirty="0"/>
              <a:t>Three action selectors attributes are available in MVC 5 </a:t>
            </a:r>
            <a:br>
              <a:rPr lang="en-US" dirty="0"/>
            </a:br>
            <a:r>
              <a:rPr lang="en-US" dirty="0"/>
              <a:t>   - </a:t>
            </a:r>
            <a:r>
              <a:rPr lang="en-US" dirty="0" err="1"/>
              <a:t>ActionName</a:t>
            </a:r>
            <a:br>
              <a:rPr lang="en-US" dirty="0"/>
            </a:br>
            <a:r>
              <a:rPr lang="en-US" dirty="0"/>
              <a:t>   - </a:t>
            </a:r>
            <a:r>
              <a:rPr lang="en-US" dirty="0" err="1"/>
              <a:t>NonAction</a:t>
            </a:r>
            <a:br>
              <a:rPr lang="en-US" dirty="0"/>
            </a:br>
            <a:r>
              <a:rPr lang="en-US" dirty="0"/>
              <a:t>   - </a:t>
            </a:r>
            <a:r>
              <a:rPr lang="en-US" dirty="0" err="1"/>
              <a:t>ActionVerbs</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err="1"/>
              <a:t>ActionName</a:t>
            </a:r>
            <a:endParaRPr lang="en-US" dirty="0"/>
          </a:p>
        </p:txBody>
      </p:sp>
      <p:sp>
        <p:nvSpPr>
          <p:cNvPr id="3" name="Content Placeholder 2"/>
          <p:cNvSpPr>
            <a:spLocks noGrp="1"/>
          </p:cNvSpPr>
          <p:nvPr>
            <p:ph idx="1"/>
          </p:nvPr>
        </p:nvSpPr>
        <p:spPr>
          <a:xfrm>
            <a:off x="457200" y="1219200"/>
            <a:ext cx="8229600" cy="5181600"/>
          </a:xfrm>
        </p:spPr>
        <p:txBody>
          <a:bodyPr/>
          <a:lstStyle/>
          <a:p>
            <a:r>
              <a:rPr lang="en-US" dirty="0"/>
              <a:t>Action selector is the attribute that can be applied to the action methods. It helps routing engine to select the correct action method to handle a particular request. </a:t>
            </a:r>
          </a:p>
          <a:p>
            <a:r>
              <a:rPr lang="en-US" dirty="0" err="1"/>
              <a:t>ActionName</a:t>
            </a:r>
            <a:r>
              <a:rPr lang="en-US" dirty="0"/>
              <a:t> attribute allows us to specify a different action name than the method name.</a:t>
            </a:r>
          </a:p>
          <a:p>
            <a:endParaRPr lang="en-US" dirty="0"/>
          </a:p>
        </p:txBody>
      </p:sp>
    </p:spTree>
    <p:extLst>
      <p:ext uri="{BB962C8B-B14F-4D97-AF65-F5344CB8AC3E}">
        <p14:creationId xmlns:p14="http://schemas.microsoft.com/office/powerpoint/2010/main" val="32630689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762000"/>
            <a:ext cx="7315200" cy="4648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762000" y="5657671"/>
            <a:ext cx="7848600" cy="1200329"/>
          </a:xfrm>
          <a:prstGeom prst="rect">
            <a:avLst/>
          </a:prstGeom>
        </p:spPr>
        <p:txBody>
          <a:bodyPr wrap="square">
            <a:spAutoFit/>
          </a:bodyPr>
          <a:lstStyle/>
          <a:p>
            <a:r>
              <a:rPr lang="en-US" dirty="0"/>
              <a:t>We have applied </a:t>
            </a:r>
            <a:r>
              <a:rPr lang="en-US" dirty="0" err="1"/>
              <a:t>ActionName</a:t>
            </a:r>
            <a:r>
              <a:rPr lang="en-US" dirty="0"/>
              <a:t>(“find”)  attribute to </a:t>
            </a:r>
            <a:r>
              <a:rPr lang="en-US" dirty="0" err="1"/>
              <a:t>GetById</a:t>
            </a:r>
            <a:r>
              <a:rPr lang="en-US" dirty="0"/>
              <a:t> action method. So now, action name is "find" instead of "</a:t>
            </a:r>
            <a:r>
              <a:rPr lang="en-US" dirty="0" err="1"/>
              <a:t>GetById</a:t>
            </a:r>
            <a:r>
              <a:rPr lang="en-US" dirty="0"/>
              <a:t>". </a:t>
            </a:r>
          </a:p>
          <a:p>
            <a:r>
              <a:rPr lang="en-US" dirty="0"/>
              <a:t>This action method will be invoked onhttp://localhost/student/find/1 request instead of http://localhost/student/getbyid/1 request.</a:t>
            </a:r>
          </a:p>
        </p:txBody>
      </p:sp>
    </p:spTree>
    <p:extLst>
      <p:ext uri="{BB962C8B-B14F-4D97-AF65-F5344CB8AC3E}">
        <p14:creationId xmlns:p14="http://schemas.microsoft.com/office/powerpoint/2010/main" val="3636451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Non-Action Attribute</a:t>
            </a:r>
          </a:p>
        </p:txBody>
      </p:sp>
      <p:sp>
        <p:nvSpPr>
          <p:cNvPr id="3" name="Content Placeholder 2"/>
          <p:cNvSpPr>
            <a:spLocks noGrp="1"/>
          </p:cNvSpPr>
          <p:nvPr>
            <p:ph idx="1"/>
          </p:nvPr>
        </p:nvSpPr>
        <p:spPr/>
        <p:txBody>
          <a:bodyPr/>
          <a:lstStyle/>
          <a:p>
            <a:r>
              <a:rPr lang="en-US" dirty="0" err="1"/>
              <a:t>NonAction</a:t>
            </a:r>
            <a:r>
              <a:rPr lang="en-US" dirty="0"/>
              <a:t> selector attribute indicates that a public method of a Controller is not an action method. Use </a:t>
            </a:r>
            <a:r>
              <a:rPr lang="en-US" dirty="0" err="1"/>
              <a:t>NonAction</a:t>
            </a:r>
            <a:r>
              <a:rPr lang="en-US" dirty="0"/>
              <a:t> attribute when you want public method in a controller but do not want to treat it as an action method.</a:t>
            </a:r>
          </a:p>
          <a:p>
            <a:pPr>
              <a:buNone/>
            </a:pPr>
            <a:r>
              <a:rPr lang="en-US" dirty="0"/>
              <a:t> </a:t>
            </a:r>
          </a:p>
          <a:p>
            <a:pPr>
              <a:buNone/>
            </a:pPr>
            <a:r>
              <a:rPr lang="en-US" dirty="0"/>
              <a:t> </a:t>
            </a:r>
            <a:br>
              <a:rPr lang="en-US" dirty="0"/>
            </a:b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413017"/>
            <a:ext cx="7467600" cy="343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33080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 Method Selectors</a:t>
            </a:r>
          </a:p>
        </p:txBody>
      </p:sp>
      <p:sp>
        <p:nvSpPr>
          <p:cNvPr id="3" name="Content Placeholder 2"/>
          <p:cNvSpPr>
            <a:spLocks noGrp="1"/>
          </p:cNvSpPr>
          <p:nvPr>
            <p:ph idx="1"/>
          </p:nvPr>
        </p:nvSpPr>
        <p:spPr/>
        <p:txBody>
          <a:bodyPr/>
          <a:lstStyle/>
          <a:p>
            <a:r>
              <a:rPr lang="en-US" dirty="0"/>
              <a:t>The default routing algorithm for how the ASP.NET MVC framework invokes actions is like {controller}/ {action}/ {id} patterns.</a:t>
            </a:r>
          </a:p>
          <a:p>
            <a:r>
              <a:rPr lang="en-US" dirty="0"/>
              <a:t>But this becomes more complex when you have two methods with the same name, or when you invoke an action when form data is submitted, or execute a method only when an AJAX request is made.</a:t>
            </a:r>
          </a:p>
          <a:p>
            <a:r>
              <a:rPr lang="en-US" dirty="0"/>
              <a:t>MVC framework supports different </a:t>
            </a:r>
            <a:r>
              <a:rPr lang="en-US" dirty="0" err="1"/>
              <a:t>ActionVerbs</a:t>
            </a:r>
            <a:r>
              <a:rPr lang="en-US" dirty="0"/>
              <a:t>, like </a:t>
            </a:r>
            <a:r>
              <a:rPr lang="en-US" dirty="0" err="1"/>
              <a:t>HttpGet</a:t>
            </a:r>
            <a:r>
              <a:rPr lang="en-US" dirty="0"/>
              <a:t>, </a:t>
            </a:r>
            <a:r>
              <a:rPr lang="en-US" dirty="0" err="1"/>
              <a:t>HttpPost</a:t>
            </a:r>
            <a:r>
              <a:rPr lang="en-US" dirty="0"/>
              <a:t>, etc. You can apply these attributes to action method to indicate the kind of Http request the action method supports. If you do not apply any attribute then it considers it a GET request by default.</a:t>
            </a:r>
          </a:p>
          <a:p>
            <a:endParaRPr lang="en-US" dirty="0"/>
          </a:p>
        </p:txBody>
      </p:sp>
    </p:spTree>
    <p:extLst>
      <p:ext uri="{BB962C8B-B14F-4D97-AF65-F5344CB8AC3E}">
        <p14:creationId xmlns:p14="http://schemas.microsoft.com/office/powerpoint/2010/main" val="5622871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68361904"/>
              </p:ext>
            </p:extLst>
          </p:nvPr>
        </p:nvGraphicFramePr>
        <p:xfrm>
          <a:off x="533400" y="1295400"/>
          <a:ext cx="7715250" cy="5120639"/>
        </p:xfrm>
        <a:graphic>
          <a:graphicData uri="http://schemas.openxmlformats.org/drawingml/2006/table">
            <a:tbl>
              <a:tblPr/>
              <a:tblGrid>
                <a:gridCol w="3857625">
                  <a:extLst>
                    <a:ext uri="{9D8B030D-6E8A-4147-A177-3AD203B41FA5}">
                      <a16:colId xmlns:a16="http://schemas.microsoft.com/office/drawing/2014/main" val="20000"/>
                    </a:ext>
                  </a:extLst>
                </a:gridCol>
                <a:gridCol w="3857625">
                  <a:extLst>
                    <a:ext uri="{9D8B030D-6E8A-4147-A177-3AD203B41FA5}">
                      <a16:colId xmlns:a16="http://schemas.microsoft.com/office/drawing/2014/main" val="20001"/>
                    </a:ext>
                  </a:extLst>
                </a:gridCol>
              </a:tblGrid>
              <a:tr h="411177">
                <a:tc>
                  <a:txBody>
                    <a:bodyPr/>
                    <a:lstStyle/>
                    <a:p>
                      <a:pPr algn="l" fontAlgn="b"/>
                      <a:r>
                        <a:rPr lang="en-US" b="1">
                          <a:effectLst/>
                        </a:rPr>
                        <a:t>Http method</a:t>
                      </a:r>
                      <a:endParaRPr lang="en-US">
                        <a:effectLst/>
                      </a:endParaRPr>
                    </a:p>
                  </a:txBody>
                  <a:tcPr marL="47625" marR="47625" marT="47625" marB="47625"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fontAlgn="b"/>
                      <a:r>
                        <a:rPr lang="en-US" b="1">
                          <a:effectLst/>
                        </a:rPr>
                        <a:t>Usage</a:t>
                      </a:r>
                      <a:endParaRPr lang="en-US">
                        <a:effectLst/>
                      </a:endParaRPr>
                    </a:p>
                  </a:txBody>
                  <a:tcPr marL="47625" marR="47625" marT="47625" marB="47625" anchor="b">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0"/>
                  </a:ext>
                </a:extLst>
              </a:tr>
              <a:tr h="1021585">
                <a:tc>
                  <a:txBody>
                    <a:bodyPr/>
                    <a:lstStyle/>
                    <a:p>
                      <a:pPr fontAlgn="t"/>
                      <a:r>
                        <a:rPr lang="en-US">
                          <a:effectLst/>
                        </a:rPr>
                        <a:t>GET</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To retrieve the information from the server. Parameters will be appended in the query string.</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411177">
                <a:tc>
                  <a:txBody>
                    <a:bodyPr/>
                    <a:lstStyle/>
                    <a:p>
                      <a:pPr fontAlgn="t"/>
                      <a:r>
                        <a:rPr lang="en-US">
                          <a:effectLst/>
                        </a:rPr>
                        <a:t>POST</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To create a new resource.</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411177">
                <a:tc>
                  <a:txBody>
                    <a:bodyPr/>
                    <a:lstStyle/>
                    <a:p>
                      <a:pPr fontAlgn="t"/>
                      <a:r>
                        <a:rPr lang="en-US">
                          <a:effectLst/>
                        </a:rPr>
                        <a:t>PUT</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To update an existing resource.</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r h="716381">
                <a:tc>
                  <a:txBody>
                    <a:bodyPr/>
                    <a:lstStyle/>
                    <a:p>
                      <a:pPr fontAlgn="t"/>
                      <a:r>
                        <a:rPr lang="en-US">
                          <a:effectLst/>
                        </a:rPr>
                        <a:t>HEAD</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Identical to GET except that server do not return message body.</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1326788">
                <a:tc>
                  <a:txBody>
                    <a:bodyPr/>
                    <a:lstStyle/>
                    <a:p>
                      <a:pPr fontAlgn="t"/>
                      <a:r>
                        <a:rPr lang="en-US" dirty="0">
                          <a:effectLst/>
                        </a:rPr>
                        <a:t>OPTIONS</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a:effectLst/>
                        </a:rPr>
                        <a:t>OPTIONS method represents a request for information about the communication options supported by web server.</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5"/>
                  </a:ext>
                </a:extLst>
              </a:tr>
              <a:tr h="411177">
                <a:tc>
                  <a:txBody>
                    <a:bodyPr/>
                    <a:lstStyle/>
                    <a:p>
                      <a:pPr fontAlgn="t"/>
                      <a:r>
                        <a:rPr lang="en-US">
                          <a:effectLst/>
                        </a:rPr>
                        <a:t>DELETE</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a:effectLst/>
                        </a:rPr>
                        <a:t>To delete an existing resource.</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r h="411177">
                <a:tc>
                  <a:txBody>
                    <a:bodyPr/>
                    <a:lstStyle/>
                    <a:p>
                      <a:pPr fontAlgn="t"/>
                      <a:r>
                        <a:rPr lang="en-US">
                          <a:effectLst/>
                        </a:rPr>
                        <a:t>PATCH</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dirty="0">
                          <a:effectLst/>
                        </a:rPr>
                        <a:t>To full or partial update the resource.</a:t>
                      </a:r>
                    </a:p>
                  </a:txBody>
                  <a:tcPr marL="47625" marR="47625" marT="47625" marB="4762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7050002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Action Verbs</a:t>
            </a: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143000"/>
            <a:ext cx="7582983" cy="304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04800" y="4167664"/>
            <a:ext cx="4572000" cy="1477328"/>
          </a:xfrm>
          <a:prstGeom prst="rect">
            <a:avLst/>
          </a:prstGeom>
        </p:spPr>
        <p:txBody>
          <a:bodyPr>
            <a:spAutoFit/>
          </a:bodyPr>
          <a:lstStyle/>
          <a:p>
            <a:r>
              <a:rPr lang="en-US" dirty="0"/>
              <a:t>You can also apply multiple http verbs using </a:t>
            </a:r>
            <a:r>
              <a:rPr lang="en-US" dirty="0" err="1"/>
              <a:t>AcceptVerbs</a:t>
            </a:r>
            <a:r>
              <a:rPr lang="en-US" dirty="0"/>
              <a:t> attribute. </a:t>
            </a:r>
            <a:r>
              <a:rPr lang="en-US" dirty="0" err="1"/>
              <a:t>GetAndPostAction</a:t>
            </a:r>
            <a:r>
              <a:rPr lang="en-US" dirty="0"/>
              <a:t> method supports both, GET and POST </a:t>
            </a:r>
            <a:r>
              <a:rPr lang="en-US" dirty="0" err="1"/>
              <a:t>ActionVerbs</a:t>
            </a:r>
            <a:r>
              <a:rPr lang="en-US" dirty="0"/>
              <a:t> in the given example:</a:t>
            </a: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4419600"/>
            <a:ext cx="4238625"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2780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ActionResult</a:t>
            </a:r>
            <a:r>
              <a:rPr lang="en-US" dirty="0"/>
              <a:t> as Base</a:t>
            </a:r>
          </a:p>
        </p:txBody>
      </p:sp>
      <p:sp>
        <p:nvSpPr>
          <p:cNvPr id="5" name="Content Placeholder 4"/>
          <p:cNvSpPr>
            <a:spLocks noGrp="1"/>
          </p:cNvSpPr>
          <p:nvPr>
            <p:ph sz="half" idx="1"/>
          </p:nvPr>
        </p:nvSpPr>
        <p:spPr>
          <a:xfrm>
            <a:off x="457201" y="1219200"/>
            <a:ext cx="4044466" cy="5638800"/>
          </a:xfrm>
        </p:spPr>
        <p:txBody>
          <a:bodyPr/>
          <a:lstStyle/>
          <a:p>
            <a:r>
              <a:rPr lang="en-US" dirty="0">
                <a:solidFill>
                  <a:srgbClr val="C00000"/>
                </a:solidFill>
              </a:rPr>
              <a:t>Inheriting from the </a:t>
            </a:r>
            <a:r>
              <a:rPr lang="en-US" dirty="0" err="1">
                <a:solidFill>
                  <a:srgbClr val="C00000"/>
                </a:solidFill>
              </a:rPr>
              <a:t>ActionResult</a:t>
            </a:r>
            <a:r>
              <a:rPr lang="en-US" dirty="0">
                <a:solidFill>
                  <a:srgbClr val="C00000"/>
                </a:solidFill>
              </a:rPr>
              <a:t> are the following classes:</a:t>
            </a:r>
          </a:p>
          <a:p>
            <a:r>
              <a:rPr lang="en-US" dirty="0" err="1"/>
              <a:t>ContentResult</a:t>
            </a:r>
            <a:endParaRPr lang="en-US" dirty="0"/>
          </a:p>
          <a:p>
            <a:r>
              <a:rPr lang="en-US" dirty="0" err="1"/>
              <a:t>EmptyResult</a:t>
            </a:r>
            <a:endParaRPr lang="en-US" dirty="0"/>
          </a:p>
          <a:p>
            <a:r>
              <a:rPr lang="en-US" dirty="0" err="1"/>
              <a:t>FileResult</a:t>
            </a:r>
            <a:endParaRPr lang="en-US" dirty="0"/>
          </a:p>
          <a:p>
            <a:r>
              <a:rPr lang="en-US" dirty="0" err="1"/>
              <a:t>HttpStatusCodeResult</a:t>
            </a:r>
            <a:endParaRPr lang="en-US" dirty="0"/>
          </a:p>
          <a:p>
            <a:r>
              <a:rPr lang="en-US" dirty="0" err="1"/>
              <a:t>JavaScriptResult</a:t>
            </a:r>
            <a:endParaRPr lang="en-US" dirty="0"/>
          </a:p>
          <a:p>
            <a:r>
              <a:rPr lang="en-US" dirty="0" err="1"/>
              <a:t>RedirectResult</a:t>
            </a:r>
            <a:endParaRPr lang="en-US" dirty="0"/>
          </a:p>
          <a:p>
            <a:r>
              <a:rPr lang="en-US" dirty="0" err="1"/>
              <a:t>RedirectToRouteResult</a:t>
            </a:r>
            <a:endParaRPr lang="en-US" dirty="0"/>
          </a:p>
          <a:p>
            <a:r>
              <a:rPr lang="en-US" dirty="0" err="1"/>
              <a:t>ViewResultBase</a:t>
            </a:r>
            <a:endParaRPr lang="en-US" dirty="0"/>
          </a:p>
          <a:p>
            <a:endParaRPr lang="en-US" dirty="0"/>
          </a:p>
        </p:txBody>
      </p:sp>
      <p:sp>
        <p:nvSpPr>
          <p:cNvPr id="6" name="Content Placeholder 5"/>
          <p:cNvSpPr>
            <a:spLocks noGrp="1"/>
          </p:cNvSpPr>
          <p:nvPr>
            <p:ph sz="half" idx="2"/>
          </p:nvPr>
        </p:nvSpPr>
        <p:spPr>
          <a:xfrm>
            <a:off x="4572000" y="1219200"/>
            <a:ext cx="4343400" cy="5638800"/>
          </a:xfrm>
        </p:spPr>
        <p:txBody>
          <a:bodyPr/>
          <a:lstStyle/>
          <a:p>
            <a:r>
              <a:rPr lang="en-US" dirty="0">
                <a:solidFill>
                  <a:srgbClr val="C00000"/>
                </a:solidFill>
              </a:rPr>
              <a:t>These are the classes that inherit from </a:t>
            </a:r>
            <a:r>
              <a:rPr lang="en-US" dirty="0" err="1">
                <a:solidFill>
                  <a:srgbClr val="C00000"/>
                </a:solidFill>
              </a:rPr>
              <a:t>ActionResult</a:t>
            </a:r>
            <a:r>
              <a:rPr lang="en-US" dirty="0">
                <a:solidFill>
                  <a:srgbClr val="C00000"/>
                </a:solidFill>
              </a:rPr>
              <a:t> indirectly:</a:t>
            </a:r>
          </a:p>
          <a:p>
            <a:r>
              <a:rPr lang="en-US" dirty="0" err="1"/>
              <a:t>FileContentResult</a:t>
            </a:r>
            <a:endParaRPr lang="en-US" dirty="0"/>
          </a:p>
          <a:p>
            <a:r>
              <a:rPr lang="en-US" dirty="0" err="1"/>
              <a:t>FilePathResult</a:t>
            </a:r>
            <a:endParaRPr lang="en-US" dirty="0"/>
          </a:p>
          <a:p>
            <a:r>
              <a:rPr lang="en-US" dirty="0" err="1"/>
              <a:t>FileStreamResult</a:t>
            </a:r>
            <a:endParaRPr lang="en-US" dirty="0"/>
          </a:p>
          <a:p>
            <a:r>
              <a:rPr lang="en-US" dirty="0" err="1"/>
              <a:t>HttpNotFoundResult</a:t>
            </a:r>
            <a:endParaRPr lang="en-US" dirty="0"/>
          </a:p>
          <a:p>
            <a:r>
              <a:rPr lang="en-US" dirty="0" err="1"/>
              <a:t>HttpUnauthorizedResult</a:t>
            </a:r>
            <a:endParaRPr lang="en-US" dirty="0"/>
          </a:p>
          <a:p>
            <a:r>
              <a:rPr lang="en-US" dirty="0" err="1"/>
              <a:t>PartialViewResult</a:t>
            </a:r>
            <a:endParaRPr lang="en-US" dirty="0"/>
          </a:p>
          <a:p>
            <a:r>
              <a:rPr lang="en-US" dirty="0" err="1"/>
              <a:t>ViewResult</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AcceptVerbs</a:t>
            </a:r>
            <a:r>
              <a:rPr lang="en-US" dirty="0"/>
              <a:t> and </a:t>
            </a:r>
            <a:r>
              <a:rPr lang="en-US" dirty="0" err="1"/>
              <a:t>ActionName</a:t>
            </a:r>
            <a:endParaRPr lang="en-US" dirty="0"/>
          </a:p>
        </p:txBody>
      </p:sp>
      <p:sp>
        <p:nvSpPr>
          <p:cNvPr id="3" name="Content Placeholder 2"/>
          <p:cNvSpPr>
            <a:spLocks noGrp="1"/>
          </p:cNvSpPr>
          <p:nvPr>
            <p:ph idx="1"/>
          </p:nvPr>
        </p:nvSpPr>
        <p:spPr/>
        <p:txBody>
          <a:bodyPr/>
          <a:lstStyle/>
          <a:p>
            <a:pPr>
              <a:buNone/>
            </a:pPr>
            <a:r>
              <a:rPr lang="en-US" dirty="0"/>
              <a:t>1.   </a:t>
            </a:r>
            <a:r>
              <a:rPr lang="en-US" dirty="0" err="1"/>
              <a:t>AcceptVerbs</a:t>
            </a:r>
            <a:endParaRPr lang="en-US" dirty="0"/>
          </a:p>
          <a:p>
            <a:r>
              <a:rPr lang="en-US" dirty="0"/>
              <a:t>This attribute is used when we want to execute some action when a particular HTTP operation is performed like POST, GET, DELETE, etc. </a:t>
            </a:r>
          </a:p>
          <a:p>
            <a:pPr>
              <a:buNone/>
            </a:pPr>
            <a:r>
              <a:rPr lang="en-US" dirty="0"/>
              <a:t>	The Syntax: </a:t>
            </a:r>
          </a:p>
          <a:p>
            <a:pPr>
              <a:buNone/>
            </a:pPr>
            <a:r>
              <a:rPr lang="en-US" dirty="0"/>
              <a:t>	[</a:t>
            </a:r>
            <a:r>
              <a:rPr lang="en-US" dirty="0" err="1"/>
              <a:t>AcceptVerbs</a:t>
            </a:r>
            <a:r>
              <a:rPr lang="en-US" dirty="0"/>
              <a:t>(</a:t>
            </a:r>
            <a:r>
              <a:rPr lang="en-US" dirty="0" err="1"/>
              <a:t>HttpVerbs.Post</a:t>
            </a:r>
            <a:r>
              <a:rPr lang="en-US" dirty="0"/>
              <a:t>)]</a:t>
            </a:r>
          </a:p>
          <a:p>
            <a:pPr>
              <a:buNone/>
            </a:pPr>
            <a:r>
              <a:rPr lang="en-US" dirty="0"/>
              <a:t>2.  </a:t>
            </a:r>
            <a:r>
              <a:rPr lang="en-US" dirty="0" err="1"/>
              <a:t>ActionName</a:t>
            </a:r>
            <a:endParaRPr lang="en-US" dirty="0"/>
          </a:p>
          <a:p>
            <a:pPr>
              <a:buNone/>
            </a:pPr>
            <a:r>
              <a:rPr lang="en-US" dirty="0"/>
              <a:t>This attribute is used when you expose an action name with a different name than its method name, or you can use an action name attribute to expose two methods with the same name as the action with different names.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Conclude, Action Verbs</a:t>
            </a:r>
          </a:p>
        </p:txBody>
      </p:sp>
      <p:sp>
        <p:nvSpPr>
          <p:cNvPr id="3" name="Content Placeholder 2"/>
          <p:cNvSpPr>
            <a:spLocks noGrp="1"/>
          </p:cNvSpPr>
          <p:nvPr>
            <p:ph idx="1"/>
          </p:nvPr>
        </p:nvSpPr>
        <p:spPr/>
        <p:txBody>
          <a:bodyPr/>
          <a:lstStyle/>
          <a:p>
            <a:r>
              <a:rPr lang="en-US" dirty="0" err="1"/>
              <a:t>ActionVerbs</a:t>
            </a:r>
            <a:r>
              <a:rPr lang="en-US" dirty="0"/>
              <a:t> are another Action Selectors which selects an action method based on request methods </a:t>
            </a:r>
            <a:r>
              <a:rPr lang="en-US" dirty="0" err="1"/>
              <a:t>e.g</a:t>
            </a:r>
            <a:r>
              <a:rPr lang="en-US" dirty="0"/>
              <a:t> POST, GET, PUT etc.</a:t>
            </a:r>
          </a:p>
          <a:p>
            <a:r>
              <a:rPr lang="en-US" dirty="0"/>
              <a:t>Multiple action methods can have same name with different action verbs. Method overloading rules are applicable.</a:t>
            </a:r>
          </a:p>
          <a:p>
            <a:r>
              <a:rPr lang="en-US" dirty="0"/>
              <a:t>Multiple action verbs can be applied to a single action method using </a:t>
            </a:r>
            <a:r>
              <a:rPr lang="en-US" dirty="0" err="1"/>
              <a:t>AcceptVerbs</a:t>
            </a:r>
            <a:r>
              <a:rPr lang="en-US" dirty="0"/>
              <a:t> attribute.</a:t>
            </a:r>
          </a:p>
          <a:p>
            <a:endParaRPr lang="en-US" dirty="0"/>
          </a:p>
        </p:txBody>
      </p:sp>
    </p:spTree>
    <p:extLst>
      <p:ext uri="{BB962C8B-B14F-4D97-AF65-F5344CB8AC3E}">
        <p14:creationId xmlns:p14="http://schemas.microsoft.com/office/powerpoint/2010/main" val="13946370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ActionFilters</a:t>
            </a:r>
            <a:endParaRPr lang="en-US" dirty="0"/>
          </a:p>
        </p:txBody>
      </p:sp>
      <p:sp>
        <p:nvSpPr>
          <p:cNvPr id="3" name="Content Placeholder 2"/>
          <p:cNvSpPr>
            <a:spLocks noGrp="1"/>
          </p:cNvSpPr>
          <p:nvPr>
            <p:ph idx="1"/>
          </p:nvPr>
        </p:nvSpPr>
        <p:spPr/>
        <p:txBody>
          <a:bodyPr/>
          <a:lstStyle/>
          <a:p>
            <a:r>
              <a:rPr lang="en-US" dirty="0"/>
              <a:t>In an ASP.NET MVC application the request from the user first lands at the </a:t>
            </a:r>
            <a:r>
              <a:rPr lang="en-US" dirty="0" err="1"/>
              <a:t>UrlRoutingModule</a:t>
            </a:r>
            <a:r>
              <a:rPr lang="en-US" dirty="0"/>
              <a:t>. This module parses the requested URL and then invokes the corresponding controller and action. The controller will then render the appropriate view and the response will be sent to the user.</a:t>
            </a:r>
          </a:p>
          <a:p>
            <a:r>
              <a:rPr lang="en-US" dirty="0"/>
              <a:t>If we want to inject some extra processing logic in this request-response life cycle</a:t>
            </a:r>
          </a:p>
          <a:p>
            <a:r>
              <a:rPr lang="en-US" dirty="0"/>
              <a:t>ASP.NET MVC provides a way for us to do that by writing custom filters that can be used to inject extra processing logic in the request-response life cycle.</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What are attributes and filters</a:t>
            </a:r>
            <a:br>
              <a:rPr lang="en-US" b="0" dirty="0"/>
            </a:br>
            <a:endParaRPr lang="en-US" dirty="0"/>
          </a:p>
        </p:txBody>
      </p:sp>
      <p:sp>
        <p:nvSpPr>
          <p:cNvPr id="3" name="Content Placeholder 2"/>
          <p:cNvSpPr>
            <a:spLocks noGrp="1"/>
          </p:cNvSpPr>
          <p:nvPr>
            <p:ph idx="1"/>
          </p:nvPr>
        </p:nvSpPr>
        <p:spPr/>
        <p:txBody>
          <a:bodyPr/>
          <a:lstStyle/>
          <a:p>
            <a:r>
              <a:rPr lang="en-US" dirty="0"/>
              <a:t>MVC provides a very clean way of injecting the pre-processing and post-processing logic for actions and controllers. This way we can put the pre-processing and post-processing logic  by decorating the actions with attributes which will invoke an attribute class implementing the filter's logic.</a:t>
            </a:r>
          </a:p>
          <a:p>
            <a:r>
              <a:rPr lang="en-US" dirty="0"/>
              <a:t>For example, If we need some action to be executed when the user has been authenticated then we can apply the  [Authorize] attribute to the action. This will take care of calling the attribute class which implements the authorization filter to check whether the user has is authorized or not.</a:t>
            </a:r>
          </a:p>
          <a:p>
            <a:br>
              <a:rPr lang="en-US" dirty="0"/>
            </a:b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Type of filters</a:t>
            </a:r>
          </a:p>
          <a:p>
            <a:endParaRPr lang="en-US" dirty="0"/>
          </a:p>
          <a:p>
            <a:endParaRPr lang="en-US" dirty="0"/>
          </a:p>
          <a:p>
            <a:endParaRPr lang="en-US" dirty="0"/>
          </a:p>
          <a:p>
            <a:pPr>
              <a:buNone/>
            </a:pPr>
            <a:r>
              <a:rPr lang="en-US" dirty="0">
                <a:solidFill>
                  <a:srgbClr val="92D050"/>
                </a:solidFill>
              </a:rPr>
              <a:t>Filters could be applied to </a:t>
            </a:r>
            <a:r>
              <a:rPr lang="en-US" dirty="0" err="1">
                <a:solidFill>
                  <a:srgbClr val="92D050"/>
                </a:solidFill>
              </a:rPr>
              <a:t>Gobal</a:t>
            </a:r>
            <a:r>
              <a:rPr lang="en-US" dirty="0">
                <a:solidFill>
                  <a:srgbClr val="92D050"/>
                </a:solidFill>
              </a:rPr>
              <a:t> Level, Controllers and  Action Level.</a:t>
            </a:r>
          </a:p>
          <a:p>
            <a:pPr>
              <a:buNone/>
            </a:pPr>
            <a:r>
              <a:rPr lang="en-US" u="sng" dirty="0"/>
              <a:t>Various types of filters</a:t>
            </a:r>
          </a:p>
          <a:p>
            <a:r>
              <a:rPr lang="en-US" dirty="0"/>
              <a:t>Authorization filter- [Authorize]</a:t>
            </a:r>
          </a:p>
          <a:p>
            <a:r>
              <a:rPr lang="en-US" dirty="0"/>
              <a:t>Action filter-[</a:t>
            </a:r>
            <a:r>
              <a:rPr lang="en-US" dirty="0" err="1"/>
              <a:t>OutputCache</a:t>
            </a:r>
            <a:r>
              <a:rPr lang="en-US" dirty="0"/>
              <a:t>]</a:t>
            </a:r>
          </a:p>
          <a:p>
            <a:r>
              <a:rPr lang="en-US" dirty="0"/>
              <a:t>Result filter</a:t>
            </a:r>
          </a:p>
          <a:p>
            <a:r>
              <a:rPr lang="en-US" dirty="0"/>
              <a:t>Exception filter-[</a:t>
            </a:r>
            <a:r>
              <a:rPr lang="en-US" dirty="0" err="1"/>
              <a:t>HandleError</a:t>
            </a:r>
            <a:r>
              <a:rPr lang="en-US" dirty="0"/>
              <a:t>]</a:t>
            </a:r>
          </a:p>
          <a:p>
            <a:endParaRPr lang="en-US" dirty="0"/>
          </a:p>
        </p:txBody>
      </p:sp>
      <p:sp>
        <p:nvSpPr>
          <p:cNvPr id="7" name="Rectangle 6"/>
          <p:cNvSpPr/>
          <p:nvPr/>
        </p:nvSpPr>
        <p:spPr>
          <a:xfrm>
            <a:off x="609600" y="1371600"/>
            <a:ext cx="6019800" cy="1708160"/>
          </a:xfrm>
          <a:prstGeom prst="rect">
            <a:avLst/>
          </a:prstGeom>
          <a:solidFill>
            <a:schemeClr val="accent1"/>
          </a:solid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2100" dirty="0"/>
              <a:t>[Authorize(Roles=“Admin”)] </a:t>
            </a:r>
          </a:p>
          <a:p>
            <a:r>
              <a:rPr lang="en-US" sz="2100" dirty="0"/>
              <a:t>public </a:t>
            </a:r>
            <a:r>
              <a:rPr lang="en-US" sz="2100" dirty="0" err="1"/>
              <a:t>ActionResult</a:t>
            </a:r>
            <a:r>
              <a:rPr lang="en-US" sz="2100" dirty="0"/>
              <a:t> Index() </a:t>
            </a:r>
          </a:p>
          <a:p>
            <a:r>
              <a:rPr lang="en-US" sz="2100" dirty="0"/>
              <a:t>{ </a:t>
            </a:r>
          </a:p>
          <a:p>
            <a:r>
              <a:rPr lang="en-US" sz="2100" dirty="0"/>
              <a:t>return View();</a:t>
            </a:r>
          </a:p>
          <a:p>
            <a:r>
              <a:rPr lang="en-US" sz="2100" dirty="0"/>
              <a:t>}</a:t>
            </a:r>
            <a:endParaRPr lang="en-US" sz="21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Implications of Filters</a:t>
            </a:r>
          </a:p>
        </p:txBody>
      </p:sp>
      <p:sp>
        <p:nvSpPr>
          <p:cNvPr id="3" name="Content Placeholder 2"/>
          <p:cNvSpPr>
            <a:spLocks noGrp="1"/>
          </p:cNvSpPr>
          <p:nvPr>
            <p:ph idx="1"/>
          </p:nvPr>
        </p:nvSpPr>
        <p:spPr/>
        <p:txBody>
          <a:bodyPr/>
          <a:lstStyle/>
          <a:p>
            <a:pPr fontAlgn="t"/>
            <a:r>
              <a:rPr lang="en-US" dirty="0"/>
              <a:t>Typically, Filters are used to perform the following common functionalities in your ASP.NET MVC application.</a:t>
            </a:r>
          </a:p>
          <a:p>
            <a:pPr fontAlgn="t"/>
            <a:r>
              <a:rPr lang="en-US" dirty="0"/>
              <a:t>Custom Authentication</a:t>
            </a:r>
          </a:p>
          <a:p>
            <a:pPr fontAlgn="t"/>
            <a:r>
              <a:rPr lang="en-US" dirty="0"/>
              <a:t>Custom Authorization(User based or Role based)</a:t>
            </a:r>
          </a:p>
          <a:p>
            <a:pPr fontAlgn="t"/>
            <a:r>
              <a:rPr lang="en-US" dirty="0"/>
              <a:t>Error handling or logging</a:t>
            </a:r>
          </a:p>
          <a:p>
            <a:pPr fontAlgn="t"/>
            <a:r>
              <a:rPr lang="en-US" dirty="0"/>
              <a:t>User Activity Logging</a:t>
            </a:r>
          </a:p>
          <a:p>
            <a:pPr fontAlgn="t"/>
            <a:r>
              <a:rPr lang="en-US" dirty="0"/>
              <a:t>Data Caching</a:t>
            </a:r>
          </a:p>
          <a:p>
            <a:pPr fontAlgn="t"/>
            <a:r>
              <a:rPr lang="en-US" dirty="0"/>
              <a:t>Data Compression</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7000"/>
            <a:ext cx="6705600" cy="914400"/>
          </a:xfrm>
        </p:spPr>
        <p:txBody>
          <a:bodyPr/>
          <a:lstStyle/>
          <a:p>
            <a:r>
              <a:rPr lang="en-US" dirty="0"/>
              <a:t>Types &amp; Sequence of Filter Execution</a:t>
            </a:r>
          </a:p>
        </p:txBody>
      </p:sp>
      <p:sp>
        <p:nvSpPr>
          <p:cNvPr id="3" name="Content Placeholder 2"/>
          <p:cNvSpPr>
            <a:spLocks noGrp="1"/>
          </p:cNvSpPr>
          <p:nvPr>
            <p:ph idx="1"/>
          </p:nvPr>
        </p:nvSpPr>
        <p:spPr/>
        <p:txBody>
          <a:bodyPr/>
          <a:lstStyle/>
          <a:p>
            <a:r>
              <a:rPr lang="en-US" dirty="0"/>
              <a:t>There are four types of Filters in ASP.NET MVC 4</a:t>
            </a:r>
          </a:p>
          <a:p>
            <a:pPr algn="just"/>
            <a:r>
              <a:rPr lang="en-US" dirty="0"/>
              <a:t>1. </a:t>
            </a:r>
            <a:r>
              <a:rPr lang="en-US" b="1" dirty="0"/>
              <a:t>Authorization Filters</a:t>
            </a:r>
            <a:r>
              <a:rPr lang="en-US" dirty="0"/>
              <a:t>: Responsible for checking User Access, these implement the </a:t>
            </a:r>
            <a:r>
              <a:rPr lang="en-US" dirty="0" err="1"/>
              <a:t>I</a:t>
            </a:r>
            <a:r>
              <a:rPr lang="en-US" i="1" dirty="0" err="1"/>
              <a:t>AuthorizationFilter</a:t>
            </a:r>
            <a:r>
              <a:rPr lang="en-US" dirty="0"/>
              <a:t> interface in the framework. The </a:t>
            </a:r>
            <a:r>
              <a:rPr lang="en-US" i="1" dirty="0" err="1"/>
              <a:t>AuthorizeAttribute</a:t>
            </a:r>
            <a:r>
              <a:rPr lang="en-US" dirty="0"/>
              <a:t> and </a:t>
            </a:r>
            <a:r>
              <a:rPr lang="en-US" i="1" dirty="0" err="1"/>
              <a:t>RequireHttpsAttribute</a:t>
            </a:r>
            <a:r>
              <a:rPr lang="en-US" dirty="0"/>
              <a:t> are examples of Authorization Filters.</a:t>
            </a:r>
          </a:p>
          <a:p>
            <a:pPr algn="just"/>
            <a:r>
              <a:rPr lang="en-US" dirty="0"/>
              <a:t>2. </a:t>
            </a:r>
            <a:r>
              <a:rPr lang="en-US" b="1" dirty="0"/>
              <a:t>Action Filters</a:t>
            </a:r>
            <a:r>
              <a:rPr lang="en-US" dirty="0"/>
              <a:t>: These implement the </a:t>
            </a:r>
            <a:r>
              <a:rPr lang="en-US" i="1" dirty="0" err="1"/>
              <a:t>IActionFilter</a:t>
            </a:r>
            <a:r>
              <a:rPr lang="en-US" dirty="0"/>
              <a:t> interface that have two </a:t>
            </a:r>
            <a:r>
              <a:rPr lang="en-US" dirty="0" err="1"/>
              <a:t>methods</a:t>
            </a:r>
            <a:r>
              <a:rPr lang="en-US" i="1" dirty="0" err="1"/>
              <a:t>OnActionExecuting</a:t>
            </a:r>
            <a:r>
              <a:rPr lang="en-US" dirty="0"/>
              <a:t> and </a:t>
            </a:r>
            <a:r>
              <a:rPr lang="en-US" i="1" dirty="0" err="1"/>
              <a:t>OnActionExecuted</a:t>
            </a:r>
            <a:r>
              <a:rPr lang="en-US" dirty="0"/>
              <a:t>. </a:t>
            </a:r>
            <a:r>
              <a:rPr lang="en-US" dirty="0" err="1"/>
              <a:t>OnActionExecuting</a:t>
            </a:r>
            <a:r>
              <a:rPr lang="en-US" dirty="0"/>
              <a:t> runs before the Action and gives an opportunity to cancel the Action call.</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143000"/>
            <a:ext cx="8229600" cy="5715000"/>
          </a:xfrm>
        </p:spPr>
        <p:txBody>
          <a:bodyPr/>
          <a:lstStyle/>
          <a:p>
            <a:pPr algn="just"/>
            <a:r>
              <a:rPr lang="en-US" dirty="0"/>
              <a:t>3. </a:t>
            </a:r>
            <a:r>
              <a:rPr lang="en-US" b="1" dirty="0"/>
              <a:t>Result Filters</a:t>
            </a:r>
            <a:r>
              <a:rPr lang="en-US" dirty="0"/>
              <a:t>: These implement the </a:t>
            </a:r>
            <a:r>
              <a:rPr lang="en-US" i="1" dirty="0" err="1"/>
              <a:t>IResultFilter</a:t>
            </a:r>
            <a:r>
              <a:rPr lang="en-US" dirty="0"/>
              <a:t> interface which like the </a:t>
            </a:r>
            <a:r>
              <a:rPr lang="en-US" i="1" dirty="0" err="1"/>
              <a:t>IActionFilter</a:t>
            </a:r>
            <a:r>
              <a:rPr lang="en-US" dirty="0"/>
              <a:t> </a:t>
            </a:r>
            <a:r>
              <a:rPr lang="en-US" dirty="0" err="1"/>
              <a:t>has</a:t>
            </a:r>
            <a:r>
              <a:rPr lang="en-US" i="1" dirty="0" err="1"/>
              <a:t>OnResultExecuting</a:t>
            </a:r>
            <a:r>
              <a:rPr lang="en-US" dirty="0"/>
              <a:t> and </a:t>
            </a:r>
            <a:r>
              <a:rPr lang="en-US" i="1" dirty="0" err="1"/>
              <a:t>OnResultExecuted</a:t>
            </a:r>
            <a:r>
              <a:rPr lang="en-US" dirty="0"/>
              <a:t>. The </a:t>
            </a:r>
            <a:r>
              <a:rPr lang="en-US" i="1" dirty="0" err="1"/>
              <a:t>OutputCacheAttribute</a:t>
            </a:r>
            <a:r>
              <a:rPr lang="en-US" dirty="0"/>
              <a:t> class is example of a Result Filter.</a:t>
            </a:r>
          </a:p>
          <a:p>
            <a:pPr algn="just"/>
            <a:r>
              <a:rPr lang="en-US" dirty="0"/>
              <a:t>4. </a:t>
            </a:r>
            <a:r>
              <a:rPr lang="en-US" b="1" dirty="0" err="1"/>
              <a:t>ExceptionFilters</a:t>
            </a:r>
            <a:r>
              <a:rPr lang="en-US" dirty="0"/>
              <a:t>: These implement the </a:t>
            </a:r>
            <a:r>
              <a:rPr lang="en-US" i="1" dirty="0" err="1"/>
              <a:t>IExceptionFilter</a:t>
            </a:r>
            <a:r>
              <a:rPr lang="en-US" dirty="0"/>
              <a:t> interface and they execute if there are any unhandled exceptions thrown during the execution pipeline. The </a:t>
            </a:r>
            <a:r>
              <a:rPr lang="en-US" i="1" dirty="0" err="1"/>
              <a:t>HandleErrorAttribute</a:t>
            </a:r>
            <a:r>
              <a:rPr lang="en-US" dirty="0"/>
              <a:t> class is an example of such a filters.</a:t>
            </a:r>
          </a:p>
          <a:p>
            <a:r>
              <a:rPr lang="en-US" dirty="0"/>
              <a:t>Apart from using the Filter Attribute, each controller class implements all four interfaces; so if applying an attribute is not something you prefer, you can override the methods in your controller class if you want.</a:t>
            </a:r>
          </a:p>
          <a:p>
            <a:endParaRPr lang="en-US" dirty="0"/>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p>
        </p:txBody>
      </p:sp>
      <p:sp>
        <p:nvSpPr>
          <p:cNvPr id="3" name="Content Placeholder 2"/>
          <p:cNvSpPr>
            <a:spLocks noGrp="1"/>
          </p:cNvSpPr>
          <p:nvPr>
            <p:ph idx="1"/>
          </p:nvPr>
        </p:nvSpPr>
        <p:spPr/>
        <p:txBody>
          <a:bodyPr/>
          <a:lstStyle/>
          <a:p>
            <a:pPr algn="ctr"/>
            <a:endParaRPr lang="en-US" sz="3400" dirty="0">
              <a:solidFill>
                <a:srgbClr val="C00000"/>
              </a:solidFill>
            </a:endParaRPr>
          </a:p>
          <a:p>
            <a:pPr algn="ctr"/>
            <a:endParaRPr lang="en-US" sz="3400" dirty="0">
              <a:solidFill>
                <a:srgbClr val="C00000"/>
              </a:solidFill>
            </a:endParaRPr>
          </a:p>
          <a:p>
            <a:pPr algn="ctr">
              <a:buNone/>
            </a:pPr>
            <a:endParaRPr lang="en-US" sz="3400" dirty="0">
              <a:solidFill>
                <a:srgbClr val="C00000"/>
              </a:solidFill>
            </a:endParaRPr>
          </a:p>
          <a:p>
            <a:pPr algn="ctr"/>
            <a:r>
              <a:rPr lang="en-US" sz="3400" dirty="0">
                <a:solidFill>
                  <a:srgbClr val="C00000"/>
                </a:solidFill>
              </a:rPr>
              <a:t>DEMO ON CUSTOM FILTERS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Views</a:t>
            </a:r>
          </a:p>
        </p:txBody>
      </p:sp>
      <p:sp>
        <p:nvSpPr>
          <p:cNvPr id="3" name="Content Placeholder 2"/>
          <p:cNvSpPr>
            <a:spLocks noGrp="1"/>
          </p:cNvSpPr>
          <p:nvPr>
            <p:ph idx="1"/>
          </p:nvPr>
        </p:nvSpPr>
        <p:spPr/>
        <p:txBody>
          <a:bodyPr/>
          <a:lstStyle/>
          <a:p>
            <a:r>
              <a:rPr lang="en-US" dirty="0"/>
              <a:t>A Partial view is like as user control in </a:t>
            </a:r>
            <a:r>
              <a:rPr lang="en-US" dirty="0" err="1"/>
              <a:t>Asp.Net</a:t>
            </a:r>
            <a:r>
              <a:rPr lang="en-US" dirty="0"/>
              <a:t> Web forms that is used for code re-usability. </a:t>
            </a:r>
          </a:p>
          <a:p>
            <a:r>
              <a:rPr lang="en-US" dirty="0"/>
              <a:t>Partial views helps us to reduce code duplication. Hence partial views are reusable views like as Header </a:t>
            </a:r>
            <a:r>
              <a:rPr lang="en-US"/>
              <a:t>and footer.</a:t>
            </a:r>
            <a:endParaRPr lang="en-US" dirty="0"/>
          </a:p>
          <a:p>
            <a:r>
              <a:rPr lang="en-US" dirty="0"/>
              <a:t>A partial view has same file extension(.</a:t>
            </a:r>
            <a:r>
              <a:rPr lang="en-US" dirty="0" err="1"/>
              <a:t>cshtml</a:t>
            </a:r>
            <a:r>
              <a:rPr lang="en-US" dirty="0"/>
              <a:t>) as regular view. To create a partial view do right click on shared folder (\Views\Shared) in solution explorer.</a:t>
            </a:r>
          </a:p>
          <a:p>
            <a:r>
              <a:rPr lang="en-US" dirty="0">
                <a:solidFill>
                  <a:srgbClr val="C00000"/>
                </a:solidFill>
              </a:rPr>
              <a:t>Note:</a:t>
            </a:r>
            <a:r>
              <a:rPr lang="en-US" dirty="0"/>
              <a:t> It is best practice to create partial view in the shared folder and partial view name is preceded by "_", but it is not mandatory. The "_" before view name specify that it is a reusable component i.e. partial view.</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View Result Type</a:t>
            </a:r>
          </a:p>
        </p:txBody>
      </p:sp>
      <p:sp>
        <p:nvSpPr>
          <p:cNvPr id="6" name="Content Placeholder 5"/>
          <p:cNvSpPr>
            <a:spLocks noGrp="1"/>
          </p:cNvSpPr>
          <p:nvPr>
            <p:ph idx="1"/>
          </p:nvPr>
        </p:nvSpPr>
        <p:spPr/>
        <p:txBody>
          <a:bodyPr/>
          <a:lstStyle/>
          <a:p>
            <a:r>
              <a:rPr lang="en-US" dirty="0"/>
              <a:t>The </a:t>
            </a:r>
            <a:r>
              <a:rPr lang="en-US" dirty="0" err="1"/>
              <a:t>ViewResult</a:t>
            </a:r>
            <a:r>
              <a:rPr lang="en-US" dirty="0"/>
              <a:t> is the most common concrete type you will be returning as a controller action. It has an abstract base class called </a:t>
            </a:r>
            <a:r>
              <a:rPr lang="en-US" dirty="0" err="1"/>
              <a:t>ViewResultBase</a:t>
            </a:r>
            <a:r>
              <a:rPr lang="en-US" dirty="0"/>
              <a:t>, which it shares with </a:t>
            </a:r>
            <a:r>
              <a:rPr lang="en-US" dirty="0" err="1"/>
              <a:t>PartialViewResult</a:t>
            </a:r>
            <a:r>
              <a:rPr lang="en-US" dirty="0"/>
              <a:t>.</a:t>
            </a:r>
          </a:p>
          <a:p>
            <a:r>
              <a:rPr lang="en-US" dirty="0" err="1"/>
              <a:t>PartialViews</a:t>
            </a:r>
            <a:r>
              <a:rPr lang="en-US" dirty="0"/>
              <a:t> are not common as action results. </a:t>
            </a:r>
            <a:r>
              <a:rPr lang="en-US" dirty="0" err="1"/>
              <a:t>PartialViews</a:t>
            </a:r>
            <a:r>
              <a:rPr lang="en-US" dirty="0"/>
              <a:t> are not the primary thing being displayed to the user, that is the View. The partial view is usually a widget or something else on the page. It’s usually not the primary content the user sees.</a:t>
            </a:r>
          </a:p>
          <a:p>
            <a:r>
              <a:rPr lang="en-US" dirty="0"/>
              <a:t>It is in the </a:t>
            </a:r>
            <a:r>
              <a:rPr lang="en-US" dirty="0" err="1"/>
              <a:t>ViewResultBase</a:t>
            </a:r>
            <a:r>
              <a:rPr lang="en-US" dirty="0"/>
              <a:t> abstract base class that we get access to all of our familiar data objects like: </a:t>
            </a:r>
            <a:r>
              <a:rPr lang="en-US" dirty="0" err="1"/>
              <a:t>TempData</a:t>
            </a:r>
            <a:r>
              <a:rPr lang="en-US" dirty="0"/>
              <a:t>, </a:t>
            </a:r>
            <a:r>
              <a:rPr lang="en-US" dirty="0" err="1"/>
              <a:t>ViewData</a:t>
            </a:r>
            <a:r>
              <a:rPr lang="en-US" dirty="0"/>
              <a:t>, and </a:t>
            </a:r>
            <a:r>
              <a:rPr lang="en-US" dirty="0" err="1"/>
              <a:t>ViewBag</a:t>
            </a:r>
            <a:r>
              <a:rPr lang="en-US" dirty="0"/>
              <a:t>.</a:t>
            </a:r>
          </a:p>
          <a:p>
            <a:endParaRPr lang="en-US" dirty="0"/>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Partial View</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533400" y="1371600"/>
            <a:ext cx="8077200" cy="5029200"/>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Render a Partial View</a:t>
            </a:r>
          </a:p>
        </p:txBody>
      </p:sp>
      <p:sp>
        <p:nvSpPr>
          <p:cNvPr id="3" name="Content Placeholder 2"/>
          <p:cNvSpPr>
            <a:spLocks noGrp="1"/>
          </p:cNvSpPr>
          <p:nvPr>
            <p:ph idx="1"/>
          </p:nvPr>
        </p:nvSpPr>
        <p:spPr/>
        <p:txBody>
          <a:bodyPr/>
          <a:lstStyle/>
          <a:p>
            <a:pPr>
              <a:buNone/>
            </a:pPr>
            <a:r>
              <a:rPr lang="en-US" dirty="0"/>
              <a:t>A partial view is rendered by using the </a:t>
            </a:r>
            <a:r>
              <a:rPr lang="en-US" dirty="0" err="1"/>
              <a:t>ViewUserControl</a:t>
            </a:r>
            <a:endParaRPr lang="en-US" dirty="0"/>
          </a:p>
          <a:p>
            <a:pPr>
              <a:buNone/>
            </a:pPr>
            <a:r>
              <a:rPr lang="en-US" dirty="0"/>
              <a:t>class that is inherited/derived from the ASP.NET</a:t>
            </a:r>
          </a:p>
          <a:p>
            <a:pPr>
              <a:buNone/>
            </a:pPr>
            <a:r>
              <a:rPr lang="en-US" dirty="0" err="1"/>
              <a:t>UserControl</a:t>
            </a:r>
            <a:r>
              <a:rPr lang="en-US" dirty="0"/>
              <a:t> class. The Partial, </a:t>
            </a:r>
            <a:r>
              <a:rPr lang="en-US" dirty="0" err="1"/>
              <a:t>RenderPartial</a:t>
            </a:r>
            <a:r>
              <a:rPr lang="en-US" dirty="0"/>
              <a:t>, </a:t>
            </a:r>
            <a:r>
              <a:rPr lang="en-US" dirty="0" err="1"/>
              <a:t>RenderAction</a:t>
            </a:r>
            <a:endParaRPr lang="en-US" dirty="0"/>
          </a:p>
          <a:p>
            <a:pPr>
              <a:buNone/>
            </a:pPr>
            <a:r>
              <a:rPr lang="en-US" dirty="0"/>
              <a:t>helper methods are used to render partial view in mvc3</a:t>
            </a:r>
          </a:p>
          <a:p>
            <a:pPr>
              <a:buNone/>
            </a:pPr>
            <a:r>
              <a:rPr lang="en-US" dirty="0"/>
              <a:t>razor.</a:t>
            </a:r>
            <a:endParaRPr lang="en-US" b="1" dirty="0"/>
          </a:p>
          <a:p>
            <a:pPr>
              <a:buAutoNum type="arabicPeriod"/>
            </a:pPr>
            <a:r>
              <a:rPr lang="en-US" b="1" dirty="0"/>
              <a:t>&lt;div&gt; @</a:t>
            </a:r>
            <a:r>
              <a:rPr lang="en-US" b="1" dirty="0" err="1"/>
              <a:t>Html.Partial</a:t>
            </a:r>
            <a:r>
              <a:rPr lang="en-US" b="1" dirty="0"/>
              <a:t>("_Comments") &lt;/div&gt; </a:t>
            </a:r>
          </a:p>
          <a:p>
            <a:pPr>
              <a:buNone/>
            </a:pPr>
            <a:r>
              <a:rPr lang="en-US" b="1" dirty="0"/>
              <a:t>2.    &lt;div&gt; @{</a:t>
            </a:r>
            <a:r>
              <a:rPr lang="en-US" b="1" dirty="0" err="1"/>
              <a:t>Html.RenderPartial</a:t>
            </a:r>
            <a:r>
              <a:rPr lang="en-US" b="1" dirty="0"/>
              <a:t>("_Comments");} &lt;/div&gt; </a:t>
            </a:r>
          </a:p>
          <a:p>
            <a:r>
              <a:rPr lang="en-US" dirty="0"/>
              <a:t>The main difference between above two methods is that the Partial helper method renders a partial view into a string while </a:t>
            </a:r>
            <a:r>
              <a:rPr lang="en-US" dirty="0" err="1"/>
              <a:t>RenderPartial</a:t>
            </a:r>
            <a:r>
              <a:rPr lang="en-US" dirty="0"/>
              <a:t> method writes directly into the response stream instead of returning a string.</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Implications of </a:t>
            </a:r>
            <a:r>
              <a:rPr lang="en-US" dirty="0" err="1"/>
              <a:t>RenderPartial</a:t>
            </a:r>
            <a:r>
              <a:rPr lang="en-US" dirty="0"/>
              <a:t> and </a:t>
            </a:r>
            <a:r>
              <a:rPr lang="en-US" dirty="0" err="1"/>
              <a:t>RenderAction</a:t>
            </a:r>
            <a:r>
              <a:rPr lang="en-US" dirty="0"/>
              <a:t> Methods</a:t>
            </a:r>
          </a:p>
        </p:txBody>
      </p:sp>
      <p:sp>
        <p:nvSpPr>
          <p:cNvPr id="3" name="Content Placeholder 2"/>
          <p:cNvSpPr>
            <a:spLocks noGrp="1"/>
          </p:cNvSpPr>
          <p:nvPr>
            <p:ph idx="1"/>
          </p:nvPr>
        </p:nvSpPr>
        <p:spPr/>
        <p:txBody>
          <a:bodyPr/>
          <a:lstStyle/>
          <a:p>
            <a:pPr fontAlgn="t"/>
            <a:r>
              <a:rPr lang="en-US" dirty="0"/>
              <a:t>Partial or </a:t>
            </a:r>
            <a:r>
              <a:rPr lang="en-US" dirty="0" err="1"/>
              <a:t>RenderPartial</a:t>
            </a:r>
            <a:r>
              <a:rPr lang="en-US" dirty="0"/>
              <a:t> methods are used when a model for the page is already populated with all the information. For example in a blog to show an article comment we would like to use Partial or </a:t>
            </a:r>
            <a:r>
              <a:rPr lang="en-US" dirty="0" err="1"/>
              <a:t>RenderPartial</a:t>
            </a:r>
            <a:r>
              <a:rPr lang="en-US" dirty="0"/>
              <a:t> methods since an article information are already populated in the model.</a:t>
            </a:r>
          </a:p>
          <a:p>
            <a:pPr fontAlgn="t"/>
            <a:r>
              <a:rPr lang="en-US" dirty="0" err="1"/>
              <a:t>RenderAction</a:t>
            </a:r>
            <a:r>
              <a:rPr lang="en-US" dirty="0"/>
              <a:t> method is used when some information is need to show on multiple pages. Hence partial view should have its own model. For example to category list of articles on each and every page we would like to use </a:t>
            </a:r>
            <a:r>
              <a:rPr lang="en-US" dirty="0" err="1"/>
              <a:t>RenderAction</a:t>
            </a:r>
            <a:r>
              <a:rPr lang="en-US" dirty="0"/>
              <a:t> method since the list of category is populated by different model.</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r>
              <a:rPr lang="en-US" dirty="0"/>
              <a:t>DEMO ON PARTIAL VIEWS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Different </a:t>
            </a:r>
            <a:r>
              <a:rPr lang="en-US" b="0" dirty="0" err="1"/>
              <a:t>ActionResult</a:t>
            </a:r>
            <a:r>
              <a:rPr lang="en-US" b="0" dirty="0"/>
              <a:t> Types</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381000" y="1295400"/>
            <a:ext cx="8458200" cy="55626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ViewResult</a:t>
            </a:r>
            <a:r>
              <a:rPr lang="en-US" dirty="0"/>
              <a:t>- Example</a:t>
            </a:r>
          </a:p>
        </p:txBody>
      </p:sp>
      <p:sp>
        <p:nvSpPr>
          <p:cNvPr id="3" name="Content Placeholder 2"/>
          <p:cNvSpPr>
            <a:spLocks noGrp="1"/>
          </p:cNvSpPr>
          <p:nvPr>
            <p:ph idx="1"/>
          </p:nvPr>
        </p:nvSpPr>
        <p:spPr/>
        <p:txBody>
          <a:bodyPr/>
          <a:lstStyle/>
          <a:p>
            <a:pPr>
              <a:buNone/>
            </a:pPr>
            <a:r>
              <a:rPr lang="en-US" dirty="0"/>
              <a:t>public </a:t>
            </a:r>
            <a:r>
              <a:rPr lang="en-US" dirty="0" err="1"/>
              <a:t>ViewResult</a:t>
            </a:r>
            <a:r>
              <a:rPr lang="en-US" dirty="0"/>
              <a:t> </a:t>
            </a:r>
            <a:r>
              <a:rPr lang="en-US" dirty="0" err="1"/>
              <a:t>ViewResultTest</a:t>
            </a:r>
            <a:r>
              <a:rPr lang="en-US" dirty="0"/>
              <a:t>()</a:t>
            </a:r>
          </a:p>
          <a:p>
            <a:pPr>
              <a:buNone/>
            </a:pPr>
            <a:r>
              <a:rPr lang="en-US" dirty="0"/>
              <a:t>        {</a:t>
            </a:r>
          </a:p>
          <a:p>
            <a:pPr>
              <a:buNone/>
            </a:pPr>
            <a:r>
              <a:rPr lang="en-US" dirty="0"/>
              <a:t>            return View();</a:t>
            </a:r>
          </a:p>
          <a:p>
            <a:pPr>
              <a:buNone/>
            </a:pPr>
            <a:r>
              <a:rPr lang="en-US" dirty="0"/>
              <a:t>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PartialViewResult</a:t>
            </a:r>
            <a:r>
              <a:rPr lang="en-US" dirty="0"/>
              <a:t>-Example</a:t>
            </a:r>
          </a:p>
        </p:txBody>
      </p:sp>
      <p:sp>
        <p:nvSpPr>
          <p:cNvPr id="3" name="Content Placeholder 2"/>
          <p:cNvSpPr>
            <a:spLocks noGrp="1"/>
          </p:cNvSpPr>
          <p:nvPr>
            <p:ph idx="1"/>
          </p:nvPr>
        </p:nvSpPr>
        <p:spPr/>
        <p:txBody>
          <a:bodyPr/>
          <a:lstStyle/>
          <a:p>
            <a:pPr>
              <a:buNone/>
            </a:pPr>
            <a:r>
              <a:rPr lang="en-US" dirty="0"/>
              <a:t>public </a:t>
            </a:r>
            <a:r>
              <a:rPr lang="en-US" dirty="0" err="1"/>
              <a:t>PartialViewResult</a:t>
            </a:r>
            <a:r>
              <a:rPr lang="en-US" dirty="0"/>
              <a:t> </a:t>
            </a:r>
            <a:r>
              <a:rPr lang="en-US" dirty="0" err="1"/>
              <a:t>PartialViewResultTest</a:t>
            </a:r>
            <a:r>
              <a:rPr lang="en-US" dirty="0"/>
              <a:t>()</a:t>
            </a:r>
          </a:p>
          <a:p>
            <a:pPr>
              <a:buNone/>
            </a:pPr>
            <a:r>
              <a:rPr lang="en-US" dirty="0"/>
              <a:t>        {</a:t>
            </a:r>
          </a:p>
          <a:p>
            <a:pPr>
              <a:buNone/>
            </a:pPr>
            <a:r>
              <a:rPr lang="en-US" dirty="0"/>
              <a:t>            return </a:t>
            </a:r>
            <a:r>
              <a:rPr lang="en-US" dirty="0" err="1"/>
              <a:t>PartialView</a:t>
            </a:r>
            <a:r>
              <a:rPr lang="en-US" dirty="0"/>
              <a:t>("_</a:t>
            </a:r>
            <a:r>
              <a:rPr lang="en-US" dirty="0" err="1"/>
              <a:t>LoginPartial</a:t>
            </a:r>
            <a:r>
              <a:rPr lang="en-US" dirty="0"/>
              <a:t>");</a:t>
            </a:r>
          </a:p>
          <a:p>
            <a:pPr>
              <a:buNone/>
            </a:pPr>
            <a:r>
              <a:rPr lang="en-US" dirty="0"/>
              <a:t>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RedirectResult</a:t>
            </a:r>
            <a:r>
              <a:rPr lang="en-US" b="0" dirty="0"/>
              <a:t>  - Example</a:t>
            </a:r>
            <a:endParaRPr lang="en-US" dirty="0"/>
          </a:p>
        </p:txBody>
      </p:sp>
      <p:sp>
        <p:nvSpPr>
          <p:cNvPr id="5" name="Content Placeholder 4"/>
          <p:cNvSpPr>
            <a:spLocks noGrp="1"/>
          </p:cNvSpPr>
          <p:nvPr>
            <p:ph idx="1"/>
          </p:nvPr>
        </p:nvSpPr>
        <p:spPr/>
        <p:txBody>
          <a:bodyPr/>
          <a:lstStyle/>
          <a:p>
            <a:pPr>
              <a:buNone/>
            </a:pPr>
            <a:r>
              <a:rPr lang="en-US" dirty="0"/>
              <a:t>public </a:t>
            </a:r>
            <a:r>
              <a:rPr lang="en-US" dirty="0" err="1"/>
              <a:t>ActionResult</a:t>
            </a:r>
            <a:r>
              <a:rPr lang="en-US" dirty="0"/>
              <a:t>  </a:t>
            </a:r>
            <a:r>
              <a:rPr lang="en-US" dirty="0" err="1"/>
              <a:t>SampleRedirectResult</a:t>
            </a:r>
            <a:r>
              <a:rPr lang="en-US" dirty="0"/>
              <a:t>()</a:t>
            </a:r>
            <a:br>
              <a:rPr lang="en-US" dirty="0"/>
            </a:br>
            <a:r>
              <a:rPr lang="en-US" dirty="0"/>
              <a:t>{  </a:t>
            </a:r>
          </a:p>
          <a:p>
            <a:pPr>
              <a:buNone/>
            </a:pPr>
            <a:r>
              <a:rPr lang="en-US" dirty="0"/>
              <a:t>return Redirect(</a:t>
            </a:r>
            <a:r>
              <a:rPr lang="en-US" dirty="0">
                <a:hlinkClick r:id="rId2"/>
              </a:rPr>
              <a:t>http://www.google.com</a:t>
            </a:r>
            <a:r>
              <a:rPr lang="en-US" dirty="0"/>
              <a:t>);</a:t>
            </a:r>
          </a:p>
          <a:p>
            <a:pPr>
              <a:buNone/>
            </a:pPr>
            <a:r>
              <a:rPr lang="en-US" dirty="0"/>
              <a:t> }</a:t>
            </a:r>
          </a:p>
        </p:txBody>
      </p:sp>
    </p:spTree>
  </p:cSld>
  <p:clrMapOvr>
    <a:masterClrMapping/>
  </p:clrMapOvr>
</p:sld>
</file>

<file path=ppt/theme/theme1.xml><?xml version="1.0" encoding="utf-8"?>
<a:theme xmlns:a="http://schemas.openxmlformats.org/drawingml/2006/main" name="PM_presentation">
  <a:themeElements>
    <a:clrScheme name="PM_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M_presentation">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latin typeface="Arial" pitchFamily="34" charset="0"/>
          </a:defRPr>
        </a:defPPr>
      </a:lstStyle>
    </a:lnDef>
  </a:objectDefaults>
  <a:extraClrSchemeLst>
    <a:extraClrScheme>
      <a:clrScheme name="PM_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M_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M_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M_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M_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M_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M_presentatio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M_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M_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M_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M_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M_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vinsys</Template>
  <TotalTime>1948</TotalTime>
  <Words>3856</Words>
  <Application>Microsoft Office PowerPoint</Application>
  <PresentationFormat>On-screen Show (4:3)</PresentationFormat>
  <Paragraphs>435</Paragraphs>
  <Slides>53</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53</vt:i4>
      </vt:variant>
    </vt:vector>
  </HeadingPairs>
  <TitlesOfParts>
    <vt:vector size="57" baseType="lpstr">
      <vt:lpstr>Arial</vt:lpstr>
      <vt:lpstr>Calibri</vt:lpstr>
      <vt:lpstr>Wingdings</vt:lpstr>
      <vt:lpstr>PM_presentation</vt:lpstr>
      <vt:lpstr>ActionResults, ActionSelectors and ActionFilters in MVC</vt:lpstr>
      <vt:lpstr>What is an ActionResult? </vt:lpstr>
      <vt:lpstr>Action Result– Contd..</vt:lpstr>
      <vt:lpstr>ActionResult as Base</vt:lpstr>
      <vt:lpstr>View Result Type</vt:lpstr>
      <vt:lpstr>Different ActionResult Types</vt:lpstr>
      <vt:lpstr>ViewResult- Example</vt:lpstr>
      <vt:lpstr>PartialViewResult-Example</vt:lpstr>
      <vt:lpstr>RedirectResult  - Example</vt:lpstr>
      <vt:lpstr>RedirectToRouteResult - Example</vt:lpstr>
      <vt:lpstr>When to use</vt:lpstr>
      <vt:lpstr>ContentResult-Example</vt:lpstr>
      <vt:lpstr>File- Example</vt:lpstr>
      <vt:lpstr>JSON- Example</vt:lpstr>
      <vt:lpstr>JavaScriptResult</vt:lpstr>
      <vt:lpstr>JavascriptResult- Example</vt:lpstr>
      <vt:lpstr>Action Methods</vt:lpstr>
      <vt:lpstr>Non Action Methods</vt:lpstr>
      <vt:lpstr>Model binding in MVC</vt:lpstr>
      <vt:lpstr>PowerPoint Presentation</vt:lpstr>
      <vt:lpstr>Binding to Privitive Type</vt:lpstr>
      <vt:lpstr>Multiple Parameters</vt:lpstr>
      <vt:lpstr>Binding to Complex type</vt:lpstr>
      <vt:lpstr>PowerPoint Presentation</vt:lpstr>
      <vt:lpstr>PowerPoint Presentation</vt:lpstr>
      <vt:lpstr>Bind Attribute</vt:lpstr>
      <vt:lpstr> Bind Attribute – (Exclude)</vt:lpstr>
      <vt:lpstr>Inside Model Binding</vt:lpstr>
      <vt:lpstr>PowerPoint Presentation</vt:lpstr>
      <vt:lpstr>Action  method Parameters</vt:lpstr>
      <vt:lpstr>Automatic Mapping of Action Method Parameters and Incoming Request</vt:lpstr>
      <vt:lpstr>Example</vt:lpstr>
      <vt:lpstr>ActionSelectors</vt:lpstr>
      <vt:lpstr>ActionName</vt:lpstr>
      <vt:lpstr>PowerPoint Presentation</vt:lpstr>
      <vt:lpstr>Non-Action Attribute</vt:lpstr>
      <vt:lpstr>Action Method Selectors</vt:lpstr>
      <vt:lpstr>Usage </vt:lpstr>
      <vt:lpstr>Action Verbs</vt:lpstr>
      <vt:lpstr>AcceptVerbs and ActionName</vt:lpstr>
      <vt:lpstr>Conclude, Action Verbs</vt:lpstr>
      <vt:lpstr>ActionFilters</vt:lpstr>
      <vt:lpstr>What are attributes and filters </vt:lpstr>
      <vt:lpstr>Example</vt:lpstr>
      <vt:lpstr>Implications of Filters</vt:lpstr>
      <vt:lpstr>Types &amp; Sequence of Filter Execution</vt:lpstr>
      <vt:lpstr>PowerPoint Presentation</vt:lpstr>
      <vt:lpstr>Demo</vt:lpstr>
      <vt:lpstr>Partial Views</vt:lpstr>
      <vt:lpstr>Creating a Partial View</vt:lpstr>
      <vt:lpstr>Render a Partial View</vt:lpstr>
      <vt:lpstr>Implications of RenderPartial and RenderAction Methods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 Programming</dc:title>
  <dc:creator>pradip</dc:creator>
  <cp:lastModifiedBy>deoresulakshana@gmail.com</cp:lastModifiedBy>
  <cp:revision>179</cp:revision>
  <dcterms:created xsi:type="dcterms:W3CDTF">2007-05-22T04:34:12Z</dcterms:created>
  <dcterms:modified xsi:type="dcterms:W3CDTF">2021-08-02T03:45:47Z</dcterms:modified>
</cp:coreProperties>
</file>