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A4213D-DD82-4750-B068-F16DA7A5E819}" type="datetimeFigureOut">
              <a:rPr lang="en-US" smtClean="0"/>
              <a:t>02-Aug-21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269A85-DB0E-4B08-A5D5-CED4BE9D930C}" type="slidenum">
              <a:rPr lang="en-US" smtClean="0"/>
              <a:t>‹#›</a:t>
            </a:fld>
            <a:endParaRPr lang="en-US"/>
          </a:p>
        </p:txBody>
      </p:sp>
    </p:spTree>
    <p:extLst>
      <p:ext uri="{BB962C8B-B14F-4D97-AF65-F5344CB8AC3E}">
        <p14:creationId xmlns:p14="http://schemas.microsoft.com/office/powerpoint/2010/main" val="924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EE0FDA-AD34-407B-9FA3-91C5B0C945A0}" type="slidenum">
              <a:rPr lang="en-US"/>
              <a:pPr/>
              <a:t>1</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6D8953-6AEA-443E-85A8-6767A37BD303}" type="slidenum">
              <a:rPr lang="en-US"/>
              <a:pPr/>
              <a:t>2</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1100" dirty="0">
                <a:latin typeface="Arial" charset="0"/>
              </a:rPr>
              <a:t>public class </a:t>
            </a:r>
            <a:r>
              <a:rPr lang="en-US" sz="1100" dirty="0" err="1">
                <a:latin typeface="Arial" charset="0"/>
              </a:rPr>
              <a:t>FriendController</a:t>
            </a:r>
            <a:r>
              <a:rPr lang="en-US" sz="1100" dirty="0">
                <a:latin typeface="Arial" charset="0"/>
              </a:rPr>
              <a:t> : Controller</a:t>
            </a:r>
          </a:p>
          <a:p>
            <a:r>
              <a:rPr lang="en-US" sz="1100" dirty="0">
                <a:latin typeface="Arial" charset="0"/>
              </a:rPr>
              <a:t>    {</a:t>
            </a:r>
          </a:p>
          <a:p>
            <a:r>
              <a:rPr lang="en-US" sz="1100" dirty="0">
                <a:latin typeface="Arial" charset="0"/>
              </a:rPr>
              <a:t>        //</a:t>
            </a:r>
          </a:p>
          <a:p>
            <a:r>
              <a:rPr lang="en-US" sz="1100" dirty="0">
                <a:latin typeface="Arial" charset="0"/>
              </a:rPr>
              <a:t>        // GET: /Friend/</a:t>
            </a:r>
          </a:p>
          <a:p>
            <a:endParaRPr lang="en-US" sz="1100" dirty="0">
              <a:latin typeface="Arial" charset="0"/>
            </a:endParaRPr>
          </a:p>
          <a:p>
            <a:r>
              <a:rPr lang="en-US" sz="1100" dirty="0">
                <a:latin typeface="Arial" charset="0"/>
              </a:rPr>
              <a:t>        Friend f = new Friend();</a:t>
            </a:r>
          </a:p>
          <a:p>
            <a:r>
              <a:rPr lang="en-US" sz="1100" dirty="0">
                <a:latin typeface="Arial" charset="0"/>
              </a:rPr>
              <a:t>        public </a:t>
            </a:r>
            <a:r>
              <a:rPr lang="en-US" sz="1100" dirty="0" err="1">
                <a:latin typeface="Arial" charset="0"/>
              </a:rPr>
              <a:t>ActionResult</a:t>
            </a:r>
            <a:r>
              <a:rPr lang="en-US" sz="1100" dirty="0">
                <a:latin typeface="Arial" charset="0"/>
              </a:rPr>
              <a:t> Index()</a:t>
            </a:r>
          </a:p>
          <a:p>
            <a:r>
              <a:rPr lang="en-US" sz="1100" dirty="0">
                <a:latin typeface="Arial" charset="0"/>
              </a:rPr>
              <a:t>        {</a:t>
            </a:r>
          </a:p>
          <a:p>
            <a:r>
              <a:rPr lang="en-US" sz="1100" dirty="0">
                <a:latin typeface="Arial" charset="0"/>
              </a:rPr>
              <a:t>            </a:t>
            </a:r>
            <a:r>
              <a:rPr lang="en-US" sz="1100" dirty="0" err="1">
                <a:latin typeface="Arial" charset="0"/>
              </a:rPr>
              <a:t>f.Id</a:t>
            </a:r>
            <a:r>
              <a:rPr lang="en-US" sz="1100" dirty="0">
                <a:latin typeface="Arial" charset="0"/>
              </a:rPr>
              <a:t> = 11;</a:t>
            </a:r>
          </a:p>
          <a:p>
            <a:r>
              <a:rPr lang="en-US" sz="1100" dirty="0">
                <a:latin typeface="Arial" charset="0"/>
              </a:rPr>
              <a:t>            </a:t>
            </a:r>
            <a:r>
              <a:rPr lang="en-US" sz="1100" dirty="0" err="1">
                <a:latin typeface="Arial" charset="0"/>
              </a:rPr>
              <a:t>f.Name</a:t>
            </a:r>
            <a:r>
              <a:rPr lang="en-US" sz="1100" dirty="0">
                <a:latin typeface="Arial" charset="0"/>
              </a:rPr>
              <a:t> = "</a:t>
            </a:r>
            <a:r>
              <a:rPr lang="en-US" sz="1100" dirty="0" err="1">
                <a:latin typeface="Arial" charset="0"/>
              </a:rPr>
              <a:t>Sunita</a:t>
            </a:r>
            <a:r>
              <a:rPr lang="en-US" sz="1100" dirty="0">
                <a:latin typeface="Arial" charset="0"/>
              </a:rPr>
              <a:t>";</a:t>
            </a:r>
          </a:p>
          <a:p>
            <a:r>
              <a:rPr lang="en-US" sz="1100" dirty="0">
                <a:latin typeface="Arial" charset="0"/>
              </a:rPr>
              <a:t>            </a:t>
            </a:r>
            <a:r>
              <a:rPr lang="en-US" sz="1100" dirty="0" err="1">
                <a:latin typeface="Arial" charset="0"/>
              </a:rPr>
              <a:t>f.Address</a:t>
            </a:r>
            <a:r>
              <a:rPr lang="en-US" sz="1100" dirty="0">
                <a:latin typeface="Arial" charset="0"/>
              </a:rPr>
              <a:t> = "</a:t>
            </a:r>
            <a:r>
              <a:rPr lang="en-US" sz="1100" dirty="0" err="1">
                <a:latin typeface="Arial" charset="0"/>
              </a:rPr>
              <a:t>Pune</a:t>
            </a:r>
            <a:r>
              <a:rPr lang="en-US" sz="1100" dirty="0">
                <a:latin typeface="Arial" charset="0"/>
              </a:rPr>
              <a:t>";</a:t>
            </a:r>
          </a:p>
          <a:p>
            <a:endParaRPr lang="en-US" sz="1100" dirty="0">
              <a:latin typeface="Arial" charset="0"/>
            </a:endParaRPr>
          </a:p>
          <a:p>
            <a:r>
              <a:rPr lang="en-US" sz="1100" dirty="0">
                <a:latin typeface="Arial" charset="0"/>
              </a:rPr>
              <a:t>            </a:t>
            </a:r>
            <a:r>
              <a:rPr lang="en-US" sz="1100" dirty="0" err="1">
                <a:latin typeface="Arial" charset="0"/>
              </a:rPr>
              <a:t>ViewBag.Id</a:t>
            </a:r>
            <a:r>
              <a:rPr lang="en-US" sz="1100" dirty="0">
                <a:latin typeface="Arial" charset="0"/>
              </a:rPr>
              <a:t> = </a:t>
            </a:r>
            <a:r>
              <a:rPr lang="en-US" sz="1100" dirty="0" err="1">
                <a:latin typeface="Arial" charset="0"/>
              </a:rPr>
              <a:t>f.Id</a:t>
            </a:r>
            <a:r>
              <a:rPr lang="en-US" sz="1100" dirty="0">
                <a:latin typeface="Arial" charset="0"/>
              </a:rPr>
              <a:t>;</a:t>
            </a:r>
          </a:p>
          <a:p>
            <a:r>
              <a:rPr lang="en-US" sz="1100" dirty="0">
                <a:latin typeface="Arial" charset="0"/>
              </a:rPr>
              <a:t>            </a:t>
            </a:r>
            <a:r>
              <a:rPr lang="en-US" sz="1100" dirty="0" err="1">
                <a:latin typeface="Arial" charset="0"/>
              </a:rPr>
              <a:t>ViewBag.fname</a:t>
            </a:r>
            <a:r>
              <a:rPr lang="en-US" sz="1100" dirty="0">
                <a:latin typeface="Arial" charset="0"/>
              </a:rPr>
              <a:t> = </a:t>
            </a:r>
            <a:r>
              <a:rPr lang="en-US" sz="1100" dirty="0" err="1">
                <a:latin typeface="Arial" charset="0"/>
              </a:rPr>
              <a:t>f.Name</a:t>
            </a:r>
            <a:r>
              <a:rPr lang="en-US" sz="1100" dirty="0">
                <a:latin typeface="Arial" charset="0"/>
              </a:rPr>
              <a:t>;</a:t>
            </a:r>
          </a:p>
          <a:p>
            <a:r>
              <a:rPr lang="en-US" sz="1100" dirty="0">
                <a:latin typeface="Arial" charset="0"/>
              </a:rPr>
              <a:t>            </a:t>
            </a:r>
            <a:r>
              <a:rPr lang="en-US" sz="1100" dirty="0" err="1">
                <a:latin typeface="Arial" charset="0"/>
              </a:rPr>
              <a:t>ViewBag.fadd</a:t>
            </a:r>
            <a:r>
              <a:rPr lang="en-US" sz="1100" dirty="0">
                <a:latin typeface="Arial" charset="0"/>
              </a:rPr>
              <a:t> = </a:t>
            </a:r>
            <a:r>
              <a:rPr lang="en-US" sz="1100" dirty="0" err="1">
                <a:latin typeface="Arial" charset="0"/>
              </a:rPr>
              <a:t>f.Address</a:t>
            </a:r>
            <a:r>
              <a:rPr lang="en-US" sz="1100" dirty="0">
                <a:latin typeface="Arial" charset="0"/>
              </a:rPr>
              <a:t>;</a:t>
            </a:r>
          </a:p>
          <a:p>
            <a:endParaRPr lang="en-US" sz="1100" dirty="0">
              <a:latin typeface="Arial" charset="0"/>
            </a:endParaRPr>
          </a:p>
          <a:p>
            <a:r>
              <a:rPr lang="en-US" sz="1100" dirty="0">
                <a:latin typeface="Arial" charset="0"/>
              </a:rPr>
              <a:t>            </a:t>
            </a:r>
            <a:r>
              <a:rPr lang="en-US" sz="1100" dirty="0" err="1">
                <a:latin typeface="Arial" charset="0"/>
              </a:rPr>
              <a:t>var</a:t>
            </a:r>
            <a:r>
              <a:rPr lang="en-US" sz="1100" dirty="0">
                <a:latin typeface="Arial" charset="0"/>
              </a:rPr>
              <a:t> </a:t>
            </a:r>
            <a:r>
              <a:rPr lang="en-US" sz="1100" dirty="0" err="1">
                <a:latin typeface="Arial" charset="0"/>
              </a:rPr>
              <a:t>Fobj</a:t>
            </a:r>
            <a:r>
              <a:rPr lang="en-US" sz="1100" dirty="0">
                <a:latin typeface="Arial" charset="0"/>
              </a:rPr>
              <a:t> = new List&lt;Friend&gt;();</a:t>
            </a:r>
          </a:p>
          <a:p>
            <a:r>
              <a:rPr lang="en-US" sz="1100" dirty="0">
                <a:latin typeface="Arial" charset="0"/>
              </a:rPr>
              <a:t>            </a:t>
            </a:r>
            <a:r>
              <a:rPr lang="en-US" sz="1100" dirty="0" err="1">
                <a:latin typeface="Arial" charset="0"/>
              </a:rPr>
              <a:t>Fobj.Add</a:t>
            </a:r>
            <a:r>
              <a:rPr lang="en-US" sz="1100" dirty="0">
                <a:latin typeface="Arial" charset="0"/>
              </a:rPr>
              <a:t>(f);</a:t>
            </a:r>
          </a:p>
          <a:p>
            <a:r>
              <a:rPr lang="en-US" sz="1100" dirty="0">
                <a:latin typeface="Arial" charset="0"/>
              </a:rPr>
              <a:t>            </a:t>
            </a:r>
            <a:r>
              <a:rPr lang="en-US" sz="1100" dirty="0" err="1">
                <a:latin typeface="Arial" charset="0"/>
              </a:rPr>
              <a:t>ViewBag.fList</a:t>
            </a:r>
            <a:r>
              <a:rPr lang="en-US" sz="1100" dirty="0">
                <a:latin typeface="Arial" charset="0"/>
              </a:rPr>
              <a:t> = </a:t>
            </a:r>
            <a:r>
              <a:rPr lang="en-US" sz="1100" dirty="0" err="1">
                <a:latin typeface="Arial" charset="0"/>
              </a:rPr>
              <a:t>Fobj</a:t>
            </a:r>
            <a:r>
              <a:rPr lang="en-US" sz="1100" dirty="0">
                <a:latin typeface="Arial" charset="0"/>
              </a:rPr>
              <a:t>;</a:t>
            </a:r>
          </a:p>
          <a:p>
            <a:r>
              <a:rPr lang="en-US" sz="1100" dirty="0">
                <a:latin typeface="Arial" charset="0"/>
              </a:rPr>
              <a:t>            return View();</a:t>
            </a:r>
          </a:p>
          <a:p>
            <a:r>
              <a:rPr lang="en-US" sz="1100" dirty="0">
                <a:latin typeface="Arial" charset="0"/>
              </a:rPr>
              <a:t>        }</a:t>
            </a:r>
          </a:p>
          <a:p>
            <a:r>
              <a:rPr lang="en-US" sz="1100" dirty="0">
                <a:latin typeface="Arial" charset="0"/>
              </a:rPr>
              <a:t>        public </a:t>
            </a:r>
            <a:r>
              <a:rPr lang="en-US" sz="1100" dirty="0" err="1">
                <a:latin typeface="Arial" charset="0"/>
              </a:rPr>
              <a:t>ActionResult</a:t>
            </a:r>
            <a:r>
              <a:rPr lang="en-US" sz="1100" dirty="0">
                <a:latin typeface="Arial" charset="0"/>
              </a:rPr>
              <a:t> </a:t>
            </a:r>
            <a:r>
              <a:rPr lang="en-US" sz="1100" dirty="0" err="1">
                <a:latin typeface="Arial" charset="0"/>
              </a:rPr>
              <a:t>ListFriends</a:t>
            </a:r>
            <a:r>
              <a:rPr lang="en-US" sz="1100" dirty="0">
                <a:latin typeface="Arial" charset="0"/>
              </a:rPr>
              <a:t>()</a:t>
            </a:r>
          </a:p>
          <a:p>
            <a:r>
              <a:rPr lang="en-US" sz="1100" dirty="0">
                <a:latin typeface="Arial" charset="0"/>
              </a:rPr>
              <a:t>        {</a:t>
            </a:r>
          </a:p>
          <a:p>
            <a:r>
              <a:rPr lang="en-US" sz="1100" dirty="0">
                <a:latin typeface="Arial" charset="0"/>
              </a:rPr>
              <a:t>            List&lt;Friend&gt; </a:t>
            </a:r>
            <a:r>
              <a:rPr lang="en-US" sz="1100" dirty="0" err="1">
                <a:latin typeface="Arial" charset="0"/>
              </a:rPr>
              <a:t>lst</a:t>
            </a:r>
            <a:r>
              <a:rPr lang="en-US" sz="1100" dirty="0">
                <a:latin typeface="Arial" charset="0"/>
              </a:rPr>
              <a:t> = new List&lt;Friend&gt;();</a:t>
            </a:r>
          </a:p>
          <a:p>
            <a:r>
              <a:rPr lang="en-US" sz="1100" dirty="0">
                <a:latin typeface="Arial" charset="0"/>
              </a:rPr>
              <a:t>            </a:t>
            </a:r>
            <a:r>
              <a:rPr lang="en-US" sz="1100" dirty="0" err="1">
                <a:latin typeface="Arial" charset="0"/>
              </a:rPr>
              <a:t>lst.Add</a:t>
            </a:r>
            <a:r>
              <a:rPr lang="en-US" sz="1100" dirty="0">
                <a:latin typeface="Arial" charset="0"/>
              </a:rPr>
              <a:t>(new Friend {Id=1,Name="</a:t>
            </a:r>
            <a:r>
              <a:rPr lang="en-US" sz="1100" dirty="0" err="1">
                <a:latin typeface="Arial" charset="0"/>
              </a:rPr>
              <a:t>Prachi",Address</a:t>
            </a:r>
            <a:r>
              <a:rPr lang="en-US" sz="1100" dirty="0">
                <a:latin typeface="Arial" charset="0"/>
              </a:rPr>
              <a:t>="</a:t>
            </a:r>
            <a:r>
              <a:rPr lang="en-US" sz="1100" dirty="0" err="1">
                <a:latin typeface="Arial" charset="0"/>
              </a:rPr>
              <a:t>Pune</a:t>
            </a:r>
            <a:r>
              <a:rPr lang="en-US" sz="1100" dirty="0">
                <a:latin typeface="Arial" charset="0"/>
              </a:rPr>
              <a:t>" });</a:t>
            </a:r>
          </a:p>
          <a:p>
            <a:r>
              <a:rPr lang="en-US" sz="1100" dirty="0">
                <a:latin typeface="Arial" charset="0"/>
              </a:rPr>
              <a:t>            </a:t>
            </a:r>
            <a:r>
              <a:rPr lang="en-US" sz="1100" dirty="0" err="1">
                <a:latin typeface="Arial" charset="0"/>
              </a:rPr>
              <a:t>lst.Add</a:t>
            </a:r>
            <a:r>
              <a:rPr lang="en-US" sz="1100" dirty="0">
                <a:latin typeface="Arial" charset="0"/>
              </a:rPr>
              <a:t>(new Friend { Id = 2, Name = "</a:t>
            </a:r>
            <a:r>
              <a:rPr lang="en-US" sz="1100" dirty="0" err="1">
                <a:latin typeface="Arial" charset="0"/>
              </a:rPr>
              <a:t>Prerana</a:t>
            </a:r>
            <a:r>
              <a:rPr lang="en-US" sz="1100" dirty="0">
                <a:latin typeface="Arial" charset="0"/>
              </a:rPr>
              <a:t>", Address = "Mumbai" });</a:t>
            </a:r>
          </a:p>
          <a:p>
            <a:endParaRPr lang="en-US" sz="1100" dirty="0">
              <a:latin typeface="Arial" charset="0"/>
            </a:endParaRPr>
          </a:p>
          <a:p>
            <a:r>
              <a:rPr lang="en-US" sz="1100" dirty="0">
                <a:latin typeface="Arial" charset="0"/>
              </a:rPr>
              <a:t>            return View(</a:t>
            </a:r>
            <a:r>
              <a:rPr lang="en-US" sz="1100" dirty="0" err="1">
                <a:latin typeface="Arial" charset="0"/>
              </a:rPr>
              <a:t>lst</a:t>
            </a:r>
            <a:r>
              <a:rPr lang="en-US" sz="1100" dirty="0">
                <a:latin typeface="Arial" charset="0"/>
              </a:rPr>
              <a:t>);</a:t>
            </a:r>
          </a:p>
          <a:p>
            <a:r>
              <a:rPr lang="en-US" sz="1100" dirty="0">
                <a:latin typeface="Arial" charset="0"/>
              </a:rPr>
              <a:t>        }</a:t>
            </a:r>
          </a:p>
          <a:p>
            <a:endParaRPr lang="en-US" sz="1100" dirty="0">
              <a:latin typeface="Arial" charset="0"/>
            </a:endParaRPr>
          </a:p>
          <a:p>
            <a:r>
              <a:rPr lang="en-US" sz="1100" dirty="0">
                <a:latin typeface="Arial" charset="0"/>
              </a:rPr>
              <a:t>        public </a:t>
            </a:r>
            <a:r>
              <a:rPr lang="en-US" sz="1100" dirty="0" err="1">
                <a:latin typeface="Arial" charset="0"/>
              </a:rPr>
              <a:t>ActionResult</a:t>
            </a:r>
            <a:r>
              <a:rPr lang="en-US" sz="1100" dirty="0">
                <a:latin typeface="Arial" charset="0"/>
              </a:rPr>
              <a:t> </a:t>
            </a:r>
            <a:r>
              <a:rPr lang="en-US" sz="1100" dirty="0" err="1">
                <a:latin typeface="Arial" charset="0"/>
              </a:rPr>
              <a:t>FriendsPage</a:t>
            </a:r>
            <a:r>
              <a:rPr lang="en-US" sz="1100" dirty="0">
                <a:latin typeface="Arial" charset="0"/>
              </a:rPr>
              <a:t>()</a:t>
            </a:r>
          </a:p>
          <a:p>
            <a:r>
              <a:rPr lang="en-US" sz="1100" dirty="0">
                <a:latin typeface="Arial" charset="0"/>
              </a:rPr>
              <a:t>        {</a:t>
            </a:r>
          </a:p>
          <a:p>
            <a:r>
              <a:rPr lang="en-US" sz="1100" dirty="0">
                <a:latin typeface="Arial" charset="0"/>
              </a:rPr>
              <a:t>            </a:t>
            </a:r>
            <a:r>
              <a:rPr lang="en-US" sz="1100" dirty="0" err="1">
                <a:latin typeface="Arial" charset="0"/>
              </a:rPr>
              <a:t>ViewData</a:t>
            </a:r>
            <a:r>
              <a:rPr lang="en-US" sz="1100" dirty="0">
                <a:latin typeface="Arial" charset="0"/>
              </a:rPr>
              <a:t>["</a:t>
            </a:r>
            <a:r>
              <a:rPr lang="en-US" sz="1100" dirty="0" err="1">
                <a:latin typeface="Arial" charset="0"/>
              </a:rPr>
              <a:t>myFriend</a:t>
            </a:r>
            <a:r>
              <a:rPr lang="en-US" sz="1100" dirty="0">
                <a:latin typeface="Arial" charset="0"/>
              </a:rPr>
              <a:t>"] = "ABC";</a:t>
            </a:r>
          </a:p>
          <a:p>
            <a:r>
              <a:rPr lang="en-US" sz="1100" dirty="0">
                <a:latin typeface="Arial" charset="0"/>
              </a:rPr>
              <a:t>            </a:t>
            </a:r>
            <a:r>
              <a:rPr lang="en-US" sz="1100" dirty="0" err="1">
                <a:latin typeface="Arial" charset="0"/>
              </a:rPr>
              <a:t>ViewBag.YourFriend</a:t>
            </a:r>
            <a:r>
              <a:rPr lang="en-US" sz="1100" dirty="0">
                <a:latin typeface="Arial" charset="0"/>
              </a:rPr>
              <a:t> = "</a:t>
            </a:r>
            <a:r>
              <a:rPr lang="en-US" sz="1100" dirty="0" err="1">
                <a:latin typeface="Arial" charset="0"/>
              </a:rPr>
              <a:t>pqr</a:t>
            </a:r>
            <a:r>
              <a:rPr lang="en-US" sz="1100" dirty="0">
                <a:latin typeface="Arial" charset="0"/>
              </a:rPr>
              <a:t>";</a:t>
            </a:r>
          </a:p>
          <a:p>
            <a:r>
              <a:rPr lang="en-US" sz="1100" dirty="0">
                <a:latin typeface="Arial" charset="0"/>
              </a:rPr>
              <a:t>            </a:t>
            </a:r>
            <a:r>
              <a:rPr lang="en-US" sz="1100" dirty="0" err="1">
                <a:latin typeface="Arial" charset="0"/>
              </a:rPr>
              <a:t>TempData</a:t>
            </a:r>
            <a:r>
              <a:rPr lang="en-US" sz="1100" dirty="0">
                <a:latin typeface="Arial" charset="0"/>
              </a:rPr>
              <a:t>["</a:t>
            </a:r>
            <a:r>
              <a:rPr lang="en-US" sz="1100" dirty="0" err="1">
                <a:latin typeface="Arial" charset="0"/>
              </a:rPr>
              <a:t>commonFriend</a:t>
            </a:r>
            <a:r>
              <a:rPr lang="en-US" sz="1100" dirty="0">
                <a:latin typeface="Arial" charset="0"/>
              </a:rPr>
              <a:t>"] = "xyz";</a:t>
            </a:r>
          </a:p>
          <a:p>
            <a:endParaRPr lang="en-US" sz="1100" dirty="0">
              <a:latin typeface="Arial" charset="0"/>
            </a:endParaRPr>
          </a:p>
          <a:p>
            <a:r>
              <a:rPr lang="en-US" sz="1100" dirty="0">
                <a:latin typeface="Arial" charset="0"/>
              </a:rPr>
              <a:t>            return new </a:t>
            </a:r>
            <a:r>
              <a:rPr lang="en-US" sz="1100" dirty="0" err="1">
                <a:latin typeface="Arial" charset="0"/>
              </a:rPr>
              <a:t>RedirectResult</a:t>
            </a:r>
            <a:r>
              <a:rPr lang="en-US" sz="1100" dirty="0">
                <a:latin typeface="Arial" charset="0"/>
              </a:rPr>
              <a:t>(@"~\Friend\</a:t>
            </a:r>
            <a:r>
              <a:rPr lang="en-US" sz="1100" dirty="0" err="1">
                <a:latin typeface="Arial" charset="0"/>
              </a:rPr>
              <a:t>AnotherPage</a:t>
            </a:r>
            <a:r>
              <a:rPr lang="en-US" sz="1100" dirty="0">
                <a:latin typeface="Arial" charset="0"/>
              </a:rPr>
              <a:t>\");</a:t>
            </a:r>
          </a:p>
          <a:p>
            <a:endParaRPr lang="en-US" sz="1100" dirty="0">
              <a:latin typeface="Arial" charset="0"/>
            </a:endParaRPr>
          </a:p>
          <a:p>
            <a:r>
              <a:rPr lang="en-US" sz="1100" dirty="0">
                <a:latin typeface="Arial" charset="0"/>
              </a:rPr>
              <a:t>            </a:t>
            </a:r>
          </a:p>
          <a:p>
            <a:r>
              <a:rPr lang="en-US" sz="1100" dirty="0">
                <a:latin typeface="Arial" charset="0"/>
              </a:rPr>
              <a:t>        }</a:t>
            </a:r>
          </a:p>
          <a:p>
            <a:endParaRPr lang="en-US" sz="1100" dirty="0">
              <a:latin typeface="Arial" charset="0"/>
            </a:endParaRPr>
          </a:p>
          <a:p>
            <a:r>
              <a:rPr lang="en-US" sz="1100" dirty="0">
                <a:latin typeface="Arial" charset="0"/>
              </a:rPr>
              <a:t>        public </a:t>
            </a:r>
            <a:r>
              <a:rPr lang="en-US" sz="1100" dirty="0" err="1">
                <a:latin typeface="Arial" charset="0"/>
              </a:rPr>
              <a:t>ActionResult</a:t>
            </a:r>
            <a:r>
              <a:rPr lang="en-US" sz="1100" dirty="0">
                <a:latin typeface="Arial" charset="0"/>
              </a:rPr>
              <a:t> </a:t>
            </a:r>
            <a:r>
              <a:rPr lang="en-US" sz="1100" dirty="0" err="1">
                <a:latin typeface="Arial" charset="0"/>
              </a:rPr>
              <a:t>AnotherPage</a:t>
            </a:r>
            <a:r>
              <a:rPr lang="en-US" sz="1100" dirty="0">
                <a:latin typeface="Arial" charset="0"/>
              </a:rPr>
              <a:t>()</a:t>
            </a:r>
          </a:p>
          <a:p>
            <a:r>
              <a:rPr lang="en-US" sz="1100" dirty="0">
                <a:latin typeface="Arial" charset="0"/>
              </a:rPr>
              <a:t>        {</a:t>
            </a:r>
          </a:p>
          <a:p>
            <a:r>
              <a:rPr lang="en-US" sz="1100" dirty="0">
                <a:latin typeface="Arial" charset="0"/>
              </a:rPr>
              <a:t>            return View();</a:t>
            </a:r>
          </a:p>
          <a:p>
            <a:r>
              <a:rPr lang="en-US" sz="1100" dirty="0">
                <a:latin typeface="Arial" charset="0"/>
              </a:rPr>
              <a:t>        }</a:t>
            </a:r>
          </a:p>
          <a:p>
            <a:r>
              <a:rPr lang="en-US" sz="1100" dirty="0">
                <a:latin typeface="Arial" charset="0"/>
              </a:rPr>
              <a:t>    }</a:t>
            </a:r>
          </a:p>
          <a:p>
            <a:endParaRPr lang="en-US" sz="1100" dirty="0">
              <a:latin typeface="Arial" charset="0"/>
            </a:endParaRPr>
          </a:p>
          <a:p>
            <a:endParaRPr lang="en-US" dirty="0"/>
          </a:p>
        </p:txBody>
      </p:sp>
      <p:sp>
        <p:nvSpPr>
          <p:cNvPr id="4" name="Slide Number Placeholder 3"/>
          <p:cNvSpPr>
            <a:spLocks noGrp="1"/>
          </p:cNvSpPr>
          <p:nvPr>
            <p:ph type="sldNum" sz="quarter" idx="10"/>
          </p:nvPr>
        </p:nvSpPr>
        <p:spPr/>
        <p:txBody>
          <a:bodyPr/>
          <a:lstStyle/>
          <a:p>
            <a:fld id="{63D122AA-AA5B-4543-AF35-908EC69A7057}"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8"/>
          <p:cNvSpPr>
            <a:spLocks noChangeArrowheads="1"/>
          </p:cNvSpPr>
          <p:nvPr/>
        </p:nvSpPr>
        <p:spPr bwMode="auto">
          <a:xfrm>
            <a:off x="0" y="0"/>
            <a:ext cx="228600" cy="6858000"/>
          </a:xfrm>
          <a:prstGeom prst="rect">
            <a:avLst/>
          </a:prstGeom>
          <a:solidFill>
            <a:srgbClr val="531A00"/>
          </a:solidFill>
          <a:ln w="9525" algn="ctr">
            <a:noFill/>
            <a:miter lim="800000"/>
            <a:headEnd/>
            <a:tailEnd/>
          </a:ln>
          <a:effectLst/>
        </p:spPr>
        <p:txBody>
          <a:bodyPr wrap="none" anchor="ctr"/>
          <a:lstStyle/>
          <a:p>
            <a:pPr>
              <a:defRPr/>
            </a:pPr>
            <a:endParaRPr lang="en-US"/>
          </a:p>
        </p:txBody>
      </p:sp>
      <p:pic>
        <p:nvPicPr>
          <p:cNvPr id="5" name="Picture 12" descr="Vinsys-Logo"/>
          <p:cNvPicPr>
            <a:picLocks noChangeAspect="1" noChangeArrowheads="1"/>
          </p:cNvPicPr>
          <p:nvPr/>
        </p:nvPicPr>
        <p:blipFill>
          <a:blip r:embed="rId2" cstate="print"/>
          <a:srcRect/>
          <a:stretch>
            <a:fillRect/>
          </a:stretch>
        </p:blipFill>
        <p:spPr bwMode="auto">
          <a:xfrm>
            <a:off x="622302" y="495301"/>
            <a:ext cx="1444625" cy="1443038"/>
          </a:xfrm>
          <a:prstGeom prst="rect">
            <a:avLst/>
          </a:prstGeom>
          <a:noFill/>
          <a:ln w="9525">
            <a:noFill/>
            <a:miter lim="800000"/>
            <a:headEnd/>
            <a:tailEnd/>
          </a:ln>
        </p:spPr>
      </p:pic>
      <p:sp>
        <p:nvSpPr>
          <p:cNvPr id="6146" name="Rectangle 2"/>
          <p:cNvSpPr>
            <a:spLocks noGrp="1" noChangeArrowheads="1"/>
          </p:cNvSpPr>
          <p:nvPr>
            <p:ph type="ctrTitle"/>
          </p:nvPr>
        </p:nvSpPr>
        <p:spPr>
          <a:xfrm>
            <a:off x="622300" y="2693993"/>
            <a:ext cx="7772400" cy="1470025"/>
          </a:xfrm>
        </p:spPr>
        <p:txBody>
          <a:bodyPr/>
          <a:lstStyle>
            <a:lvl1pPr>
              <a:defRPr sz="3600"/>
            </a:lvl1pPr>
          </a:lstStyle>
          <a:p>
            <a:r>
              <a:rPr lang="en-US"/>
              <a:t>Click to edit Master title style</a:t>
            </a:r>
          </a:p>
        </p:txBody>
      </p:sp>
      <p:sp>
        <p:nvSpPr>
          <p:cNvPr id="6" name="Footer Placeholder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124205"/>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137160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1" y="76200"/>
            <a:ext cx="7772400" cy="990600"/>
          </a:xfrm>
        </p:spPr>
        <p:txBody>
          <a:bodyPr/>
          <a:lstStyle/>
          <a:p>
            <a:r>
              <a:rPr lang="en-US"/>
              <a:t>Click to edit Master title style</a:t>
            </a:r>
          </a:p>
        </p:txBody>
      </p:sp>
      <p:sp>
        <p:nvSpPr>
          <p:cNvPr id="3" name="Text Placeholder 2"/>
          <p:cNvSpPr>
            <a:spLocks noGrp="1"/>
          </p:cNvSpPr>
          <p:nvPr>
            <p:ph type="body" sz="half" idx="1"/>
          </p:nvPr>
        </p:nvSpPr>
        <p:spPr>
          <a:xfrm>
            <a:off x="301625" y="1371601"/>
            <a:ext cx="3944939" cy="4624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98968" y="1371601"/>
            <a:ext cx="3946525" cy="4624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7269120" y="6526772"/>
            <a:ext cx="1693440" cy="269309"/>
          </a:xfrm>
        </p:spPr>
        <p:txBody>
          <a:bodyPr lIns="82945" tIns="41473" rIns="82945" bIns="41473"/>
          <a:lstStyle>
            <a:lvl1pPr>
              <a:defRPr/>
            </a:lvl1pPr>
          </a:lstStyle>
          <a:p>
            <a:fld id="{CFE26C3E-ABB7-4D28-8476-266826627DDC}" type="slidenum">
              <a:rPr lang="en-US" smtClean="0"/>
              <a:t>‹#›</a:t>
            </a:fld>
            <a:endParaRPr lang="en-US"/>
          </a:p>
        </p:txBody>
      </p:sp>
      <p:sp>
        <p:nvSpPr>
          <p:cNvPr id="7"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1" y="76200"/>
            <a:ext cx="7772400" cy="990600"/>
          </a:xfrm>
        </p:spPr>
        <p:txBody>
          <a:bodyPr/>
          <a:lstStyle/>
          <a:p>
            <a:r>
              <a:rPr lang="en-US"/>
              <a:t>Click to edit Master title style</a:t>
            </a:r>
          </a:p>
        </p:txBody>
      </p:sp>
      <p:sp>
        <p:nvSpPr>
          <p:cNvPr id="3" name="Text Placeholder 2"/>
          <p:cNvSpPr>
            <a:spLocks noGrp="1"/>
          </p:cNvSpPr>
          <p:nvPr>
            <p:ph type="body" sz="half" idx="1"/>
          </p:nvPr>
        </p:nvSpPr>
        <p:spPr>
          <a:xfrm>
            <a:off x="301625" y="1371601"/>
            <a:ext cx="3944939" cy="4624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398968" y="1371601"/>
            <a:ext cx="3946525" cy="223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398968" y="3759201"/>
            <a:ext cx="3946525" cy="2236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7269120" y="6526772"/>
            <a:ext cx="1693440" cy="269309"/>
          </a:xfrm>
        </p:spPr>
        <p:txBody>
          <a:bodyPr lIns="82945" tIns="41473" rIns="82945" bIns="41473"/>
          <a:lstStyle>
            <a:lvl1pPr>
              <a:defRPr/>
            </a:lvl1pPr>
          </a:lstStyle>
          <a:p>
            <a:fld id="{CFE26C3E-ABB7-4D28-8476-266826627DDC}" type="slidenum">
              <a:rPr lang="en-US" smtClean="0"/>
              <a:t>‹#›</a:t>
            </a:fld>
            <a:endParaRPr lang="en-US"/>
          </a:p>
        </p:txBody>
      </p:sp>
      <p:sp>
        <p:nvSpPr>
          <p:cNvPr id="8" name="Rectangle 5"/>
          <p:cNvSpPr>
            <a:spLocks noGrp="1" noChangeArrowheads="1"/>
          </p:cNvSpPr>
          <p:nvPr>
            <p:ph type="ftr" sz="quarter" idx="11"/>
          </p:nvPr>
        </p:nvSpPr>
        <p:spPr>
          <a:xfrm>
            <a:off x="457200" y="6553200"/>
            <a:ext cx="6172200" cy="228600"/>
          </a:xfrm>
          <a:prstGeom prst="rect">
            <a:avLst/>
          </a:prstGeom>
        </p:spPr>
        <p:txBody>
          <a:bodyPr/>
          <a:lstStyle>
            <a:lvl1pPr>
              <a:defRPr sz="1200">
                <a:latin typeface="+mn-lt"/>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3" y="1828800"/>
            <a:ext cx="3815863"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2339" y="1828800"/>
            <a:ext cx="3815863"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a:lvl1pPr>
          </a:lstStyle>
          <a:p>
            <a:fld id="{9A61643C-388E-4484-BDAF-F086E5B57A5F}" type="datetimeFigureOut">
              <a:rPr lang="en-US" smtClean="0"/>
              <a:t>02-Aug-21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FE26C3E-ABB7-4D28-8476-266826627D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lang="en-US"/>
              <a:t>Click to edit Master title style</a:t>
            </a:r>
            <a:endParaRPr lang="en-US" dirty="0"/>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3" name="Date Placeholder 27"/>
          <p:cNvSpPr>
            <a:spLocks noGrp="1"/>
          </p:cNvSpPr>
          <p:nvPr>
            <p:ph type="dt" sz="half" idx="10"/>
          </p:nvPr>
        </p:nvSpPr>
        <p:spPr bwMode="auto">
          <a:xfrm rot="5400000">
            <a:off x="7764463" y="1174750"/>
            <a:ext cx="2286000" cy="381000"/>
          </a:xfrm>
          <a:prstGeom prst="rect">
            <a:avLst/>
          </a:prstGeom>
        </p:spPr>
        <p:txBody>
          <a:bodyPr/>
          <a:lstStyle>
            <a:lvl1pPr>
              <a:defRPr/>
            </a:lvl1pPr>
          </a:lstStyle>
          <a:p>
            <a:fld id="{9A61643C-388E-4484-BDAF-F086E5B57A5F}" type="datetimeFigureOut">
              <a:rPr lang="en-US" smtClean="0"/>
              <a:t>02-Aug-21</a:t>
            </a:fld>
            <a:endParaRPr lang="en-US"/>
          </a:p>
        </p:txBody>
      </p:sp>
      <p:sp>
        <p:nvSpPr>
          <p:cNvPr id="24" name="Footer Placeholder 16"/>
          <p:cNvSpPr>
            <a:spLocks noGrp="1"/>
          </p:cNvSpPr>
          <p:nvPr>
            <p:ph type="ftr" sz="quarter" idx="11"/>
          </p:nvPr>
        </p:nvSpPr>
        <p:spPr bwMode="auto">
          <a:xfrm rot="5400000">
            <a:off x="7077076" y="4181475"/>
            <a:ext cx="3657600" cy="384175"/>
          </a:xfrm>
        </p:spPr>
        <p:txBody>
          <a:bodyPr/>
          <a:lstStyle>
            <a:lvl1pPr>
              <a:defRPr/>
            </a:lvl1pPr>
          </a:lstStyle>
          <a:p>
            <a:endParaRPr lang="en-US"/>
          </a:p>
        </p:txBody>
      </p:sp>
      <p:sp>
        <p:nvSpPr>
          <p:cNvPr id="25" name="Slide Number Placeholder 28"/>
          <p:cNvSpPr>
            <a:spLocks noGrp="1"/>
          </p:cNvSpPr>
          <p:nvPr>
            <p:ph type="sldNum" sz="quarter" idx="12"/>
          </p:nvPr>
        </p:nvSpPr>
        <p:spPr bwMode="auto">
          <a:xfrm>
            <a:off x="1325563" y="4929188"/>
            <a:ext cx="609600" cy="517525"/>
          </a:xfrm>
        </p:spPr>
        <p:txBody>
          <a:bodyPr/>
          <a:lstStyle>
            <a:lvl1pPr>
              <a:defRPr/>
            </a:lvl1pPr>
          </a:lstStyle>
          <a:p>
            <a:fld id="{CFE26C3E-ABB7-4D28-8476-266826627DD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127000"/>
            <a:ext cx="75438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3075" name="Rectangle 3"/>
          <p:cNvSpPr>
            <a:spLocks noGrp="1" noChangeArrowheads="1"/>
          </p:cNvSpPr>
          <p:nvPr>
            <p:ph type="body" idx="1"/>
          </p:nvPr>
        </p:nvSpPr>
        <p:spPr bwMode="auto">
          <a:xfrm>
            <a:off x="457200" y="1295400"/>
            <a:ext cx="8229600" cy="51816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31" name="Rectangle 7"/>
          <p:cNvSpPr>
            <a:spLocks noChangeArrowheads="1"/>
          </p:cNvSpPr>
          <p:nvPr/>
        </p:nvSpPr>
        <p:spPr bwMode="auto">
          <a:xfrm>
            <a:off x="0" y="0"/>
            <a:ext cx="228600" cy="6858000"/>
          </a:xfrm>
          <a:prstGeom prst="rect">
            <a:avLst/>
          </a:prstGeom>
          <a:solidFill>
            <a:srgbClr val="531A00"/>
          </a:solidFill>
          <a:ln w="9525" algn="ctr">
            <a:noFill/>
            <a:miter lim="800000"/>
            <a:headEnd/>
            <a:tailEnd/>
          </a:ln>
          <a:effectLst/>
        </p:spPr>
        <p:txBody>
          <a:bodyPr wrap="none" anchor="ctr"/>
          <a:lstStyle/>
          <a:p>
            <a:pPr>
              <a:defRPr/>
            </a:pPr>
            <a:endParaRPr lang="en-US"/>
          </a:p>
        </p:txBody>
      </p:sp>
      <p:sp>
        <p:nvSpPr>
          <p:cNvPr id="1033" name="Line 9"/>
          <p:cNvSpPr>
            <a:spLocks noChangeShapeType="1"/>
          </p:cNvSpPr>
          <p:nvPr/>
        </p:nvSpPr>
        <p:spPr bwMode="auto">
          <a:xfrm>
            <a:off x="228600" y="1152525"/>
            <a:ext cx="8915400" cy="0"/>
          </a:xfrm>
          <a:prstGeom prst="line">
            <a:avLst/>
          </a:prstGeom>
          <a:noFill/>
          <a:ln w="28575">
            <a:solidFill>
              <a:srgbClr val="531A00"/>
            </a:solidFill>
            <a:round/>
            <a:headEnd/>
            <a:tailEnd/>
          </a:ln>
          <a:effectLst/>
        </p:spPr>
        <p:txBody>
          <a:bodyPr/>
          <a:lstStyle/>
          <a:p>
            <a:pPr>
              <a:defRPr/>
            </a:pPr>
            <a:endParaRPr lang="en-US"/>
          </a:p>
        </p:txBody>
      </p:sp>
      <p:pic>
        <p:nvPicPr>
          <p:cNvPr id="3078" name="Picture 11" descr="Vinsys-Logo"/>
          <p:cNvPicPr>
            <a:picLocks noChangeAspect="1" noChangeArrowheads="1"/>
          </p:cNvPicPr>
          <p:nvPr/>
        </p:nvPicPr>
        <p:blipFill>
          <a:blip r:embed="rId11" cstate="print"/>
          <a:srcRect/>
          <a:stretch>
            <a:fillRect/>
          </a:stretch>
        </p:blipFill>
        <p:spPr bwMode="auto">
          <a:xfrm>
            <a:off x="8107367" y="153988"/>
            <a:ext cx="858837" cy="857250"/>
          </a:xfrm>
          <a:prstGeom prst="rect">
            <a:avLst/>
          </a:prstGeom>
          <a:noFill/>
          <a:ln w="9525">
            <a:noFill/>
            <a:miter lim="800000"/>
            <a:headEnd/>
            <a:tailEnd/>
          </a:ln>
        </p:spPr>
      </p:pic>
      <p:sp>
        <p:nvSpPr>
          <p:cNvPr id="8"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endParaRPr lang="en-US"/>
          </a:p>
        </p:txBody>
      </p:sp>
      <p:sp>
        <p:nvSpPr>
          <p:cNvPr id="9" name="Rectangle 6"/>
          <p:cNvSpPr>
            <a:spLocks noGrp="1" noChangeArrowheads="1"/>
          </p:cNvSpPr>
          <p:nvPr>
            <p:ph type="sldNum" sz="quarter" idx="4"/>
          </p:nvPr>
        </p:nvSpPr>
        <p:spPr>
          <a:xfrm>
            <a:off x="7010400" y="6477000"/>
            <a:ext cx="1905000" cy="304800"/>
          </a:xfrm>
          <a:prstGeom prst="rect">
            <a:avLst/>
          </a:prstGeom>
        </p:spPr>
        <p:txBody>
          <a:bodyPr/>
          <a:lstStyle>
            <a:lvl1pPr algn="r">
              <a:defRPr sz="1400">
                <a:latin typeface="+mn-lt"/>
              </a:defRPr>
            </a:lvl1pPr>
          </a:lstStyle>
          <a:p>
            <a:fld id="{CFE26C3E-ABB7-4D28-8476-266826627DD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rtl="0" eaLnBrk="1" fontAlgn="base" hangingPunct="1">
        <a:spcBef>
          <a:spcPct val="0"/>
        </a:spcBef>
        <a:spcAft>
          <a:spcPct val="0"/>
        </a:spcAft>
        <a:defRPr sz="3400" b="1">
          <a:solidFill>
            <a:srgbClr val="0000CC"/>
          </a:solidFill>
          <a:latin typeface="+mj-lt"/>
          <a:ea typeface="+mj-ea"/>
          <a:cs typeface="+mj-cs"/>
        </a:defRPr>
      </a:lvl1pPr>
      <a:lvl2pPr algn="l" rtl="0" eaLnBrk="1" fontAlgn="base" hangingPunct="1">
        <a:spcBef>
          <a:spcPct val="0"/>
        </a:spcBef>
        <a:spcAft>
          <a:spcPct val="0"/>
        </a:spcAft>
        <a:defRPr sz="3400" b="1">
          <a:solidFill>
            <a:schemeClr val="tx2"/>
          </a:solidFill>
          <a:latin typeface="Calibri" pitchFamily="34" charset="0"/>
        </a:defRPr>
      </a:lvl2pPr>
      <a:lvl3pPr algn="l" rtl="0" eaLnBrk="1" fontAlgn="base" hangingPunct="1">
        <a:spcBef>
          <a:spcPct val="0"/>
        </a:spcBef>
        <a:spcAft>
          <a:spcPct val="0"/>
        </a:spcAft>
        <a:defRPr sz="3400" b="1">
          <a:solidFill>
            <a:schemeClr val="tx2"/>
          </a:solidFill>
          <a:latin typeface="Calibri" pitchFamily="34" charset="0"/>
        </a:defRPr>
      </a:lvl3pPr>
      <a:lvl4pPr algn="l" rtl="0" eaLnBrk="1" fontAlgn="base" hangingPunct="1">
        <a:spcBef>
          <a:spcPct val="0"/>
        </a:spcBef>
        <a:spcAft>
          <a:spcPct val="0"/>
        </a:spcAft>
        <a:defRPr sz="3400" b="1">
          <a:solidFill>
            <a:schemeClr val="tx2"/>
          </a:solidFill>
          <a:latin typeface="Calibri" pitchFamily="34" charset="0"/>
        </a:defRPr>
      </a:lvl4pPr>
      <a:lvl5pPr algn="l" rtl="0" eaLnBrk="1" fontAlgn="base" hangingPunct="1">
        <a:spcBef>
          <a:spcPct val="0"/>
        </a:spcBef>
        <a:spcAft>
          <a:spcPct val="0"/>
        </a:spcAft>
        <a:defRPr sz="3400" b="1">
          <a:solidFill>
            <a:schemeClr val="tx2"/>
          </a:solidFill>
          <a:latin typeface="Calibri" pitchFamily="34" charset="0"/>
        </a:defRPr>
      </a:lvl5pPr>
      <a:lvl6pPr marL="457200" algn="l" rtl="0" eaLnBrk="1" fontAlgn="base" hangingPunct="1">
        <a:spcBef>
          <a:spcPct val="0"/>
        </a:spcBef>
        <a:spcAft>
          <a:spcPct val="0"/>
        </a:spcAft>
        <a:defRPr sz="3400" b="1">
          <a:solidFill>
            <a:schemeClr val="tx2"/>
          </a:solidFill>
          <a:latin typeface="Calibri" pitchFamily="34" charset="0"/>
        </a:defRPr>
      </a:lvl6pPr>
      <a:lvl7pPr marL="914400" algn="l" rtl="0" eaLnBrk="1" fontAlgn="base" hangingPunct="1">
        <a:spcBef>
          <a:spcPct val="0"/>
        </a:spcBef>
        <a:spcAft>
          <a:spcPct val="0"/>
        </a:spcAft>
        <a:defRPr sz="3400" b="1">
          <a:solidFill>
            <a:schemeClr val="tx2"/>
          </a:solidFill>
          <a:latin typeface="Calibri" pitchFamily="34" charset="0"/>
        </a:defRPr>
      </a:lvl7pPr>
      <a:lvl8pPr marL="1371600" algn="l" rtl="0" eaLnBrk="1" fontAlgn="base" hangingPunct="1">
        <a:spcBef>
          <a:spcPct val="0"/>
        </a:spcBef>
        <a:spcAft>
          <a:spcPct val="0"/>
        </a:spcAft>
        <a:defRPr sz="3400" b="1">
          <a:solidFill>
            <a:schemeClr val="tx2"/>
          </a:solidFill>
          <a:latin typeface="Calibri" pitchFamily="34" charset="0"/>
        </a:defRPr>
      </a:lvl8pPr>
      <a:lvl9pPr marL="1828800" algn="l" rtl="0" eaLnBrk="1" fontAlgn="base" hangingPunct="1">
        <a:spcBef>
          <a:spcPct val="0"/>
        </a:spcBef>
        <a:spcAft>
          <a:spcPct val="0"/>
        </a:spcAft>
        <a:defRPr sz="3400" b="1">
          <a:solidFill>
            <a:schemeClr val="tx2"/>
          </a:solidFill>
          <a:latin typeface="Calibri" pitchFamily="34" charset="0"/>
        </a:defRPr>
      </a:lvl9pPr>
    </p:titleStyle>
    <p:bodyStyle>
      <a:lvl1pPr marL="514350" indent="-514350" algn="l" rtl="0" eaLnBrk="1" fontAlgn="base" hangingPunct="1">
        <a:spcBef>
          <a:spcPct val="20000"/>
        </a:spcBef>
        <a:spcAft>
          <a:spcPct val="0"/>
        </a:spcAft>
        <a:buClr>
          <a:srgbClr val="800000"/>
        </a:buClr>
        <a:buSzPct val="90000"/>
        <a:buFont typeface="Arial" pitchFamily="34" charset="0"/>
        <a:buChar char="•"/>
        <a:defRPr sz="2600">
          <a:solidFill>
            <a:schemeClr val="tx1"/>
          </a:solidFill>
          <a:latin typeface="+mn-lt"/>
          <a:ea typeface="+mn-ea"/>
          <a:cs typeface="+mn-cs"/>
        </a:defRPr>
      </a:lvl1pPr>
      <a:lvl2pPr marL="914400" indent="-457200" algn="l" rtl="0" eaLnBrk="1" fontAlgn="base" hangingPunct="1">
        <a:spcBef>
          <a:spcPct val="20000"/>
        </a:spcBef>
        <a:spcAft>
          <a:spcPct val="0"/>
        </a:spcAft>
        <a:buClr>
          <a:srgbClr val="EE4E14"/>
        </a:buClr>
        <a:buSzPct val="90000"/>
        <a:buFont typeface="Arial" pitchFamily="34" charset="0"/>
        <a:buChar char="•"/>
        <a:defRPr sz="2400">
          <a:solidFill>
            <a:schemeClr val="tx1"/>
          </a:solidFill>
          <a:latin typeface="+mn-lt"/>
        </a:defRPr>
      </a:lvl2pPr>
      <a:lvl3pPr marL="1371600" indent="-457200" algn="l" rtl="0" eaLnBrk="1" fontAlgn="base" hangingPunct="1">
        <a:spcBef>
          <a:spcPct val="20000"/>
        </a:spcBef>
        <a:spcAft>
          <a:spcPct val="0"/>
        </a:spcAft>
        <a:buClr>
          <a:srgbClr val="EC8314"/>
        </a:buClr>
        <a:buSzPct val="90000"/>
        <a:buFont typeface="Arial" pitchFamily="34" charset="0"/>
        <a:buChar char="•"/>
        <a:defRPr sz="22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00200" y="2819400"/>
            <a:ext cx="6934200" cy="1447800"/>
          </a:xfrm>
        </p:spPr>
        <p:txBody>
          <a:bodyPr>
            <a:normAutofit fontScale="90000"/>
          </a:bodyPr>
          <a:lstStyle/>
          <a:p>
            <a:r>
              <a:rPr lang="en-US" dirty="0"/>
              <a:t>Various ways to pass data from Controller to View(</a:t>
            </a:r>
            <a:r>
              <a:rPr lang="en-US" dirty="0" err="1"/>
              <a:t>TempData</a:t>
            </a:r>
            <a:r>
              <a:rPr lang="en-US" dirty="0"/>
              <a:t>, </a:t>
            </a:r>
            <a:r>
              <a:rPr lang="en-US" dirty="0" err="1"/>
              <a:t>ViewData</a:t>
            </a:r>
            <a:r>
              <a:rPr lang="en-US" dirty="0"/>
              <a:t>, and </a:t>
            </a:r>
            <a:r>
              <a:rPr lang="en-US" dirty="0" err="1"/>
              <a:t>ViewBag</a:t>
            </a:r>
            <a:r>
              <a:rPr lang="en-US"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295400"/>
            <a:ext cx="9144000" cy="5181600"/>
          </a:xfrm>
        </p:spPr>
        <p:txBody>
          <a:bodyPr/>
          <a:lstStyle/>
          <a:p>
            <a:r>
              <a:rPr lang="en-US" dirty="0"/>
              <a:t>In above image, everything is normal except in </a:t>
            </a:r>
            <a:r>
              <a:rPr lang="en-US" dirty="0" err="1"/>
              <a:t>foreach</a:t>
            </a:r>
            <a:r>
              <a:rPr lang="en-US" dirty="0"/>
              <a:t> loop. </a:t>
            </a:r>
            <a:r>
              <a:rPr lang="en-US" dirty="0" err="1"/>
              <a:t>ViewData</a:t>
            </a:r>
            <a:r>
              <a:rPr lang="en-US" dirty="0"/>
              <a:t> is typed as a dictionary containing "objects", we need to cast </a:t>
            </a:r>
            <a:r>
              <a:rPr lang="en-US" dirty="0" err="1"/>
              <a:t>ViewData</a:t>
            </a:r>
            <a:r>
              <a:rPr lang="en-US" dirty="0"/>
              <a:t>["Students"] to a List&lt;string&gt; or an </a:t>
            </a:r>
            <a:r>
              <a:rPr lang="en-US" dirty="0" err="1"/>
              <a:t>IEnumerable</a:t>
            </a:r>
            <a:r>
              <a:rPr lang="en-US" dirty="0"/>
              <a:t>&lt;string&gt; in order to use the </a:t>
            </a:r>
            <a:r>
              <a:rPr lang="en-US" dirty="0" err="1"/>
              <a:t>foreach</a:t>
            </a:r>
            <a:r>
              <a:rPr lang="en-US" dirty="0"/>
              <a:t> statement on it. Such as in:</a:t>
            </a:r>
          </a:p>
          <a:p>
            <a:pPr>
              <a:buNone/>
            </a:pPr>
            <a:r>
              <a:rPr lang="en-US" dirty="0"/>
              <a:t>@</a:t>
            </a:r>
            <a:r>
              <a:rPr lang="en-US" dirty="0" err="1"/>
              <a:t>foreach</a:t>
            </a:r>
            <a:r>
              <a:rPr lang="en-US" dirty="0"/>
              <a:t> (</a:t>
            </a:r>
            <a:r>
              <a:rPr lang="en-US" dirty="0" err="1"/>
              <a:t>var</a:t>
            </a:r>
            <a:r>
              <a:rPr lang="en-US" dirty="0"/>
              <a:t> std in (List&lt;string&gt;)</a:t>
            </a:r>
            <a:r>
              <a:rPr lang="en-US" dirty="0" err="1"/>
              <a:t>ViewData</a:t>
            </a:r>
            <a:r>
              <a:rPr lang="en-US" dirty="0"/>
              <a:t>["Students"])</a:t>
            </a:r>
          </a:p>
          <a:p>
            <a:pPr>
              <a:buNone/>
            </a:pPr>
            <a:r>
              <a:rPr lang="en-US" dirty="0"/>
              <a:t>                                            OR</a:t>
            </a:r>
          </a:p>
          <a:p>
            <a:pPr>
              <a:buNone/>
            </a:pPr>
            <a:r>
              <a:rPr lang="en-US" dirty="0"/>
              <a:t>@</a:t>
            </a:r>
            <a:r>
              <a:rPr lang="en-US" dirty="0" err="1"/>
              <a:t>foreach</a:t>
            </a:r>
            <a:r>
              <a:rPr lang="en-US" dirty="0"/>
              <a:t> (</a:t>
            </a:r>
            <a:r>
              <a:rPr lang="en-US" dirty="0" err="1"/>
              <a:t>var</a:t>
            </a:r>
            <a:r>
              <a:rPr lang="en-US" dirty="0"/>
              <a:t> std in (</a:t>
            </a:r>
            <a:r>
              <a:rPr lang="en-US" dirty="0" err="1"/>
              <a:t>IEnumerable</a:t>
            </a:r>
            <a:r>
              <a:rPr lang="en-US" dirty="0"/>
              <a:t>&lt;string&gt;)</a:t>
            </a:r>
            <a:r>
              <a:rPr lang="en-US" dirty="0" err="1"/>
              <a:t>ViewData</a:t>
            </a:r>
            <a:r>
              <a:rPr lang="en-US" dirty="0"/>
              <a:t>["Students"])</a:t>
            </a:r>
          </a:p>
          <a:p>
            <a:r>
              <a:rPr lang="en-US" dirty="0"/>
              <a:t>You can put data into the </a:t>
            </a:r>
            <a:r>
              <a:rPr lang="en-US" dirty="0" err="1"/>
              <a:t>ViewBag</a:t>
            </a:r>
            <a:r>
              <a:rPr lang="en-US" dirty="0"/>
              <a:t> and access it from </a:t>
            </a:r>
            <a:r>
              <a:rPr lang="en-US" dirty="0" err="1"/>
              <a:t>ViewData</a:t>
            </a:r>
            <a:r>
              <a:rPr lang="en-US" dirty="0"/>
              <a:t> or put data in the </a:t>
            </a:r>
            <a:r>
              <a:rPr lang="en-US" dirty="0" err="1"/>
              <a:t>ViewData</a:t>
            </a:r>
            <a:r>
              <a:rPr lang="en-US" dirty="0"/>
              <a:t> and access it from the </a:t>
            </a:r>
            <a:r>
              <a:rPr lang="en-US" dirty="0" err="1"/>
              <a:t>ViewBag</a:t>
            </a:r>
            <a:r>
              <a:rPr lang="en-US" dirty="0"/>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u="sng" dirty="0" err="1"/>
              <a:t>ViewData</a:t>
            </a:r>
            <a:r>
              <a:rPr lang="en-US" b="0" u="sng" dirty="0"/>
              <a:t> to </a:t>
            </a:r>
            <a:r>
              <a:rPr lang="en-US" b="0" u="sng" dirty="0" err="1"/>
              <a:t>ViewBag</a:t>
            </a:r>
            <a:endParaRPr lang="en-US" dirty="0"/>
          </a:p>
        </p:txBody>
      </p:sp>
      <p:pic>
        <p:nvPicPr>
          <p:cNvPr id="6146" name="Picture 2"/>
          <p:cNvPicPr>
            <a:picLocks noGrp="1" noChangeAspect="1" noChangeArrowheads="1"/>
          </p:cNvPicPr>
          <p:nvPr>
            <p:ph idx="1"/>
          </p:nvPr>
        </p:nvPicPr>
        <p:blipFill>
          <a:blip r:embed="rId2" cstate="print"/>
          <a:stretch>
            <a:fillRect/>
          </a:stretch>
        </p:blipFill>
        <p:spPr bwMode="auto">
          <a:xfrm>
            <a:off x="600700" y="1295400"/>
            <a:ext cx="7942599" cy="51816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u="sng" dirty="0" err="1"/>
              <a:t>ViewBag</a:t>
            </a:r>
            <a:r>
              <a:rPr lang="en-US" b="0" u="sng" dirty="0"/>
              <a:t> to </a:t>
            </a:r>
            <a:r>
              <a:rPr lang="en-US" b="0" u="sng" dirty="0" err="1"/>
              <a:t>ViewData</a:t>
            </a:r>
            <a:endParaRPr lang="en-US" dirty="0"/>
          </a:p>
        </p:txBody>
      </p:sp>
      <p:pic>
        <p:nvPicPr>
          <p:cNvPr id="7170" name="Picture 2"/>
          <p:cNvPicPr>
            <a:picLocks noGrp="1" noChangeAspect="1" noChangeArrowheads="1"/>
          </p:cNvPicPr>
          <p:nvPr>
            <p:ph idx="1"/>
          </p:nvPr>
        </p:nvPicPr>
        <p:blipFill>
          <a:blip r:embed="rId2" cstate="print"/>
          <a:stretch>
            <a:fillRect/>
          </a:stretch>
        </p:blipFill>
        <p:spPr bwMode="auto">
          <a:xfrm>
            <a:off x="457200" y="1904318"/>
            <a:ext cx="8229600" cy="396376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So these two (</a:t>
            </a:r>
            <a:r>
              <a:rPr lang="en-US" dirty="0" err="1"/>
              <a:t>ViewBag</a:t>
            </a:r>
            <a:r>
              <a:rPr lang="en-US" dirty="0"/>
              <a:t> and </a:t>
            </a:r>
            <a:r>
              <a:rPr lang="en-US" dirty="0" err="1"/>
              <a:t>ViewData</a:t>
            </a:r>
            <a:r>
              <a:rPr lang="en-US" dirty="0"/>
              <a:t>) things seem to work almost exactly the same. Then, what's the difference? </a:t>
            </a:r>
          </a:p>
          <a:p>
            <a:r>
              <a:rPr lang="en-US" dirty="0"/>
              <a:t>The difference is only, how you access the data. </a:t>
            </a:r>
            <a:r>
              <a:rPr lang="en-US" dirty="0" err="1"/>
              <a:t>ViewBag</a:t>
            </a:r>
            <a:r>
              <a:rPr lang="en-US" dirty="0"/>
              <a:t> is actually just a wrapper around the </a:t>
            </a:r>
            <a:r>
              <a:rPr lang="en-US" dirty="0" err="1"/>
              <a:t>ViewData</a:t>
            </a:r>
            <a:r>
              <a:rPr lang="en-US" dirty="0"/>
              <a:t> object, and its whole purpose is to let you use dynamics to access the data instead of using magic &lt;strings&gt; conversion, you can realize it by above examples. Some people prefer one style over the other. In fact, because they're the same data just with two different ways of accessing it, you can use them interchangeably like </a:t>
            </a:r>
            <a:r>
              <a:rPr lang="en-US" dirty="0" err="1"/>
              <a:t>ViewData</a:t>
            </a:r>
            <a:r>
              <a:rPr lang="en-US" dirty="0"/>
              <a:t> to </a:t>
            </a:r>
            <a:r>
              <a:rPr lang="en-US" dirty="0" err="1"/>
              <a:t>ViewBag</a:t>
            </a:r>
            <a:r>
              <a:rPr lang="en-US" dirty="0"/>
              <a:t> or </a:t>
            </a:r>
            <a:r>
              <a:rPr lang="en-US" dirty="0" err="1"/>
              <a:t>ViewBag</a:t>
            </a:r>
            <a:r>
              <a:rPr lang="en-US" dirty="0"/>
              <a:t> to </a:t>
            </a:r>
            <a:r>
              <a:rPr lang="en-US" dirty="0" err="1"/>
              <a:t>ViewData</a:t>
            </a:r>
            <a:endParaRPr lang="en-US" dirty="0"/>
          </a:p>
          <a:p>
            <a:br>
              <a:rPr lang="en-US" dirty="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Similarities between </a:t>
            </a:r>
            <a:r>
              <a:rPr lang="en-US" dirty="0" err="1"/>
              <a:t>ViewBag</a:t>
            </a:r>
            <a:r>
              <a:rPr lang="en-US" dirty="0"/>
              <a:t> &amp; </a:t>
            </a:r>
            <a:r>
              <a:rPr lang="en-US" dirty="0" err="1"/>
              <a:t>ViewData</a:t>
            </a:r>
            <a:endParaRPr lang="en-US" dirty="0"/>
          </a:p>
        </p:txBody>
      </p:sp>
      <p:sp>
        <p:nvSpPr>
          <p:cNvPr id="3" name="Content Placeholder 2"/>
          <p:cNvSpPr>
            <a:spLocks noGrp="1"/>
          </p:cNvSpPr>
          <p:nvPr>
            <p:ph idx="1"/>
          </p:nvPr>
        </p:nvSpPr>
        <p:spPr/>
        <p:txBody>
          <a:bodyPr/>
          <a:lstStyle/>
          <a:p>
            <a:pPr>
              <a:buNone/>
            </a:pPr>
            <a:endParaRPr lang="en-US" dirty="0"/>
          </a:p>
          <a:p>
            <a:r>
              <a:rPr lang="en-US" dirty="0"/>
              <a:t>Helps to maintain data when you move from controller to view.</a:t>
            </a:r>
          </a:p>
          <a:p>
            <a:r>
              <a:rPr lang="en-US" dirty="0"/>
              <a:t>Used to pass data from controller to corresponding view.</a:t>
            </a:r>
          </a:p>
          <a:p>
            <a:r>
              <a:rPr lang="en-US" dirty="0"/>
              <a:t>Short life means value becomes null when redirection occurs. This is because their goal is to provide a way to communicate between controllers and views. It’s a communication mechanism within the server call.</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Difference between </a:t>
            </a:r>
            <a:r>
              <a:rPr lang="en-US" b="0" dirty="0" err="1"/>
              <a:t>ViewBag</a:t>
            </a:r>
            <a:r>
              <a:rPr lang="en-US" b="0" dirty="0"/>
              <a:t> &amp; </a:t>
            </a:r>
            <a:r>
              <a:rPr lang="en-US" b="0" dirty="0" err="1"/>
              <a:t>ViewData</a:t>
            </a:r>
            <a:endParaRPr lang="en-US" dirty="0"/>
          </a:p>
        </p:txBody>
      </p:sp>
      <p:sp>
        <p:nvSpPr>
          <p:cNvPr id="3" name="Content Placeholder 2"/>
          <p:cNvSpPr>
            <a:spLocks noGrp="1"/>
          </p:cNvSpPr>
          <p:nvPr>
            <p:ph idx="1"/>
          </p:nvPr>
        </p:nvSpPr>
        <p:spPr/>
        <p:txBody>
          <a:bodyPr/>
          <a:lstStyle/>
          <a:p>
            <a:r>
              <a:rPr lang="en-US" dirty="0" err="1"/>
              <a:t>ViewData</a:t>
            </a:r>
            <a:r>
              <a:rPr lang="en-US" dirty="0"/>
              <a:t> is a dictionary of objects that is derived from </a:t>
            </a:r>
            <a:r>
              <a:rPr lang="en-US" dirty="0" err="1"/>
              <a:t>ViewDataDictionary</a:t>
            </a:r>
            <a:r>
              <a:rPr lang="en-US" dirty="0"/>
              <a:t> class and accessible using strings as keys.</a:t>
            </a:r>
          </a:p>
          <a:p>
            <a:r>
              <a:rPr lang="en-US" dirty="0" err="1"/>
              <a:t>ViewBag</a:t>
            </a:r>
            <a:r>
              <a:rPr lang="en-US" dirty="0"/>
              <a:t> is a dynamic property that takes advantage of the new dynamic features in C# 4.0.</a:t>
            </a:r>
          </a:p>
          <a:p>
            <a:r>
              <a:rPr lang="en-US" dirty="0" err="1"/>
              <a:t>ViewData</a:t>
            </a:r>
            <a:r>
              <a:rPr lang="en-US" dirty="0"/>
              <a:t> requires typecasting for complex data type and check for null values to avoid error.</a:t>
            </a:r>
          </a:p>
          <a:p>
            <a:r>
              <a:rPr lang="en-US" dirty="0" err="1"/>
              <a:t>ViewBag</a:t>
            </a:r>
            <a:r>
              <a:rPr lang="en-US" dirty="0"/>
              <a:t> doesn’t require typecasting for complex data type.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ViewModels</a:t>
            </a:r>
            <a:endParaRPr lang="en-US" dirty="0"/>
          </a:p>
        </p:txBody>
      </p:sp>
      <p:sp>
        <p:nvSpPr>
          <p:cNvPr id="3" name="Content Placeholder 2"/>
          <p:cNvSpPr>
            <a:spLocks noGrp="1"/>
          </p:cNvSpPr>
          <p:nvPr>
            <p:ph idx="1"/>
          </p:nvPr>
        </p:nvSpPr>
        <p:spPr/>
        <p:txBody>
          <a:bodyPr/>
          <a:lstStyle/>
          <a:p>
            <a:r>
              <a:rPr lang="en-US" dirty="0"/>
              <a:t>Using </a:t>
            </a:r>
            <a:r>
              <a:rPr lang="en-US" dirty="0" err="1"/>
              <a:t>ViewModel</a:t>
            </a:r>
            <a:r>
              <a:rPr lang="en-US" dirty="0"/>
              <a:t> we can also pass the data from the Controller to View.</a:t>
            </a:r>
          </a:p>
          <a:p>
            <a:r>
              <a:rPr lang="en-US" dirty="0"/>
              <a:t>In the below example, we have multiple people in a list from being passed as a View, simple. I will add one more thing here,  to get </a:t>
            </a:r>
            <a:r>
              <a:rPr lang="en-US" dirty="0" err="1"/>
              <a:t>intellisence</a:t>
            </a:r>
            <a:r>
              <a:rPr lang="en-US" dirty="0"/>
              <a:t> support or a strongly typed view page here, to get it do it this way.</a:t>
            </a:r>
          </a:p>
          <a:p>
            <a:r>
              <a:rPr lang="en-US" dirty="0"/>
              <a:t> Just add a reference of the model by using the </a:t>
            </a:r>
            <a:r>
              <a:rPr lang="en-US" dirty="0" err="1"/>
              <a:t>IEnumerable</a:t>
            </a:r>
            <a:r>
              <a:rPr lang="en-US" dirty="0"/>
              <a:t> interface and you are done.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Reference, to get </a:t>
            </a:r>
            <a:r>
              <a:rPr lang="en-US" dirty="0" err="1"/>
              <a:t>intellisense</a:t>
            </a:r>
            <a:endParaRPr 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1524000" y="2057400"/>
            <a:ext cx="5334000" cy="4253405"/>
          </a:xfrm>
          <a:prstGeom prst="rect">
            <a:avLst/>
          </a:prstGeom>
          <a:noFill/>
          <a:ln w="9525">
            <a:noFill/>
            <a:miter lim="800000"/>
            <a:headEnd/>
            <a:tailEnd/>
          </a:ln>
        </p:spPr>
      </p:pic>
      <p:sp>
        <p:nvSpPr>
          <p:cNvPr id="5" name="Rectangle 4"/>
          <p:cNvSpPr/>
          <p:nvPr/>
        </p:nvSpPr>
        <p:spPr>
          <a:xfrm>
            <a:off x="762000" y="1295400"/>
            <a:ext cx="7848600" cy="369332"/>
          </a:xfrm>
          <a:prstGeom prst="rect">
            <a:avLst/>
          </a:prstGeom>
        </p:spPr>
        <p:txBody>
          <a:bodyPr wrap="square">
            <a:spAutoFit/>
          </a:bodyPr>
          <a:lstStyle/>
          <a:p>
            <a:r>
              <a:rPr lang="en-US" dirty="0"/>
              <a:t>@model </a:t>
            </a:r>
            <a:r>
              <a:rPr lang="en-US" dirty="0" err="1"/>
              <a:t>Ienumerable</a:t>
            </a:r>
            <a:r>
              <a:rPr lang="en-US" dirty="0"/>
              <a:t>&lt;MvcApplication1.Models.Friend&gt;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Example of </a:t>
            </a:r>
            <a:r>
              <a:rPr lang="en-US" dirty="0" err="1"/>
              <a:t>ViewModels</a:t>
            </a:r>
            <a:endParaRPr 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609600" y="1371600"/>
            <a:ext cx="7696200" cy="51816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TempData</a:t>
            </a:r>
            <a:endParaRPr lang="en-US" dirty="0"/>
          </a:p>
        </p:txBody>
      </p:sp>
      <p:sp>
        <p:nvSpPr>
          <p:cNvPr id="3" name="Content Placeholder 2"/>
          <p:cNvSpPr>
            <a:spLocks noGrp="1"/>
          </p:cNvSpPr>
          <p:nvPr>
            <p:ph idx="1"/>
          </p:nvPr>
        </p:nvSpPr>
        <p:spPr/>
        <p:txBody>
          <a:bodyPr/>
          <a:lstStyle/>
          <a:p>
            <a:r>
              <a:rPr lang="en-US" dirty="0" err="1"/>
              <a:t>TempData</a:t>
            </a:r>
            <a:r>
              <a:rPr lang="en-US" dirty="0"/>
              <a:t> is meant to be a very short-lived instance, and you should only use it during the current and the subsequent requests only. </a:t>
            </a:r>
          </a:p>
          <a:p>
            <a:r>
              <a:rPr lang="en-US" dirty="0"/>
              <a:t>Since </a:t>
            </a:r>
            <a:r>
              <a:rPr lang="en-US" dirty="0" err="1"/>
              <a:t>TempData</a:t>
            </a:r>
            <a:r>
              <a:rPr lang="en-US" dirty="0"/>
              <a:t> works this way, you need to know for sure what the next request will be, and redirecting to another view is the only time you can guarantee this. You can use </a:t>
            </a:r>
            <a:r>
              <a:rPr lang="en-US" dirty="0" err="1"/>
              <a:t>TempData</a:t>
            </a:r>
            <a:r>
              <a:rPr lang="en-US" dirty="0"/>
              <a:t> to pass error messages or something similar.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US" dirty="0"/>
              <a:t>Interaction between Controller and View</a:t>
            </a:r>
          </a:p>
        </p:txBody>
      </p:sp>
      <p:sp>
        <p:nvSpPr>
          <p:cNvPr id="8195" name="Rectangle 3"/>
          <p:cNvSpPr>
            <a:spLocks noGrp="1" noChangeArrowheads="1"/>
          </p:cNvSpPr>
          <p:nvPr>
            <p:ph idx="1"/>
          </p:nvPr>
        </p:nvSpPr>
        <p:spPr/>
        <p:txBody>
          <a:bodyPr/>
          <a:lstStyle/>
          <a:p>
            <a:br>
              <a:rPr lang="en-US" dirty="0"/>
            </a:br>
            <a:endParaRPr lang="en-US" dirty="0"/>
          </a:p>
        </p:txBody>
      </p:sp>
      <p:sp>
        <p:nvSpPr>
          <p:cNvPr id="4" name="Rectangle 3"/>
          <p:cNvSpPr/>
          <p:nvPr/>
        </p:nvSpPr>
        <p:spPr>
          <a:xfrm>
            <a:off x="1066800" y="1295400"/>
            <a:ext cx="7848600" cy="3416320"/>
          </a:xfrm>
          <a:prstGeom prst="rect">
            <a:avLst/>
          </a:prstGeom>
        </p:spPr>
        <p:txBody>
          <a:bodyPr wrap="square">
            <a:spAutoFit/>
          </a:bodyPr>
          <a:lstStyle/>
          <a:p>
            <a:r>
              <a:rPr lang="en-US" dirty="0"/>
              <a:t>There are various ways to pass data from a Controller to a View. Lets see how Controllers interact with Views and specifically cover ways to pass data from a Controller to a View to render a response back to a client.</a:t>
            </a:r>
          </a:p>
          <a:p>
            <a:r>
              <a:rPr lang="en-US" dirty="0"/>
              <a:t>They are:</a:t>
            </a:r>
          </a:p>
          <a:p>
            <a:endParaRPr lang="en-US" dirty="0"/>
          </a:p>
          <a:p>
            <a:pPr marL="342900" indent="-342900">
              <a:buFont typeface="Wingdings" pitchFamily="2" charset="2"/>
              <a:buChar char="v"/>
            </a:pPr>
            <a:r>
              <a:rPr lang="en-US" dirty="0"/>
              <a:t>View Bag</a:t>
            </a:r>
          </a:p>
          <a:p>
            <a:pPr marL="342900" indent="-342900">
              <a:buFont typeface="Wingdings" pitchFamily="2" charset="2"/>
              <a:buChar char="v"/>
            </a:pPr>
            <a:endParaRPr lang="en-US" dirty="0"/>
          </a:p>
          <a:p>
            <a:pPr marL="342900" indent="-342900">
              <a:buFont typeface="Wingdings" pitchFamily="2" charset="2"/>
              <a:buChar char="v"/>
            </a:pPr>
            <a:r>
              <a:rPr lang="en-US" dirty="0"/>
              <a:t> View Data</a:t>
            </a:r>
          </a:p>
          <a:p>
            <a:pPr marL="342900" indent="-342900">
              <a:buFont typeface="Wingdings" pitchFamily="2" charset="2"/>
              <a:buChar char="v"/>
            </a:pPr>
            <a:endParaRPr lang="en-US" dirty="0"/>
          </a:p>
          <a:p>
            <a:pPr marL="342900" indent="-342900">
              <a:buFont typeface="Wingdings" pitchFamily="2" charset="2"/>
              <a:buChar char="v"/>
            </a:pPr>
            <a:r>
              <a:rPr lang="en-US" dirty="0"/>
              <a:t>View Model</a:t>
            </a:r>
          </a:p>
          <a:p>
            <a:pPr marL="342900" indent="-342900">
              <a:buFont typeface="Wingdings" pitchFamily="2" charset="2"/>
              <a:buChar char="v"/>
            </a:pPr>
            <a:endParaRPr lang="en-US" dirty="0"/>
          </a:p>
          <a:p>
            <a:pPr marL="342900" indent="-342900">
              <a:buFont typeface="Wingdings" pitchFamily="2" charset="2"/>
              <a:buChar char="v"/>
            </a:pPr>
            <a:r>
              <a:rPr lang="en-US" dirty="0" err="1"/>
              <a:t>TempData</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a:xfrm>
            <a:off x="381001" y="1295400"/>
            <a:ext cx="4120666" cy="5257800"/>
          </a:xfrm>
        </p:spPr>
        <p:txBody>
          <a:bodyPr/>
          <a:lstStyle/>
          <a:p>
            <a:r>
              <a:rPr lang="en-US" dirty="0"/>
              <a:t>public </a:t>
            </a:r>
            <a:r>
              <a:rPr lang="en-US" dirty="0" err="1"/>
              <a:t>ActionResult</a:t>
            </a:r>
            <a:r>
              <a:rPr lang="en-US" dirty="0"/>
              <a:t> </a:t>
            </a:r>
            <a:r>
              <a:rPr lang="en-US" dirty="0" err="1"/>
              <a:t>FriendsPage</a:t>
            </a:r>
            <a:r>
              <a:rPr lang="en-US" dirty="0"/>
              <a:t>()     { </a:t>
            </a:r>
            <a:r>
              <a:rPr lang="en-US" dirty="0" err="1"/>
              <a:t>ViewData</a:t>
            </a:r>
            <a:r>
              <a:rPr lang="en-US" dirty="0"/>
              <a:t>["</a:t>
            </a:r>
            <a:r>
              <a:rPr lang="en-US" dirty="0" err="1"/>
              <a:t>myFriend</a:t>
            </a:r>
            <a:r>
              <a:rPr lang="en-US" dirty="0"/>
              <a:t>"] = "ABC";          </a:t>
            </a:r>
            <a:r>
              <a:rPr lang="en-US" dirty="0" err="1"/>
              <a:t>ViewBag.YourFriend</a:t>
            </a:r>
            <a:r>
              <a:rPr lang="en-US" dirty="0"/>
              <a:t> = "</a:t>
            </a:r>
            <a:r>
              <a:rPr lang="en-US" dirty="0" err="1"/>
              <a:t>pqr</a:t>
            </a:r>
            <a:r>
              <a:rPr lang="en-US" dirty="0"/>
              <a:t>";         </a:t>
            </a:r>
            <a:r>
              <a:rPr lang="en-US" dirty="0" err="1"/>
              <a:t>TempData</a:t>
            </a:r>
            <a:r>
              <a:rPr lang="en-US" dirty="0"/>
              <a:t>["</a:t>
            </a:r>
            <a:r>
              <a:rPr lang="en-US" dirty="0" err="1"/>
              <a:t>commonFriend</a:t>
            </a:r>
            <a:r>
              <a:rPr lang="en-US" dirty="0"/>
              <a:t>"] = "xyz";</a:t>
            </a:r>
          </a:p>
          <a:p>
            <a:pPr>
              <a:buNone/>
            </a:pPr>
            <a:r>
              <a:rPr lang="en-US" dirty="0"/>
              <a:t> return new  </a:t>
            </a:r>
            <a:r>
              <a:rPr lang="en-US" dirty="0" err="1"/>
              <a:t>RedirectResult</a:t>
            </a:r>
            <a:r>
              <a:rPr lang="en-US" dirty="0"/>
              <a:t>(@"~\Friend\</a:t>
            </a:r>
            <a:r>
              <a:rPr lang="en-US" dirty="0" err="1"/>
              <a:t>AnotherPage</a:t>
            </a:r>
            <a:r>
              <a:rPr lang="en-US" dirty="0"/>
              <a:t>\");</a:t>
            </a:r>
          </a:p>
          <a:p>
            <a:r>
              <a:rPr lang="en-US" dirty="0"/>
              <a:t>                     }</a:t>
            </a:r>
          </a:p>
          <a:p>
            <a:r>
              <a:rPr lang="en-US" dirty="0"/>
              <a:t>        </a:t>
            </a:r>
          </a:p>
        </p:txBody>
      </p:sp>
      <p:sp>
        <p:nvSpPr>
          <p:cNvPr id="6" name="Content Placeholder 5"/>
          <p:cNvSpPr>
            <a:spLocks noGrp="1"/>
          </p:cNvSpPr>
          <p:nvPr>
            <p:ph sz="half" idx="2"/>
          </p:nvPr>
        </p:nvSpPr>
        <p:spPr>
          <a:xfrm>
            <a:off x="4642339" y="1447800"/>
            <a:ext cx="3815863" cy="4648200"/>
          </a:xfrm>
        </p:spPr>
        <p:txBody>
          <a:bodyPr/>
          <a:lstStyle/>
          <a:p>
            <a:pPr>
              <a:buNone/>
            </a:pPr>
            <a:r>
              <a:rPr lang="en-US" dirty="0"/>
              <a:t>   public </a:t>
            </a:r>
            <a:r>
              <a:rPr lang="en-US" dirty="0" err="1"/>
              <a:t>ActionResult</a:t>
            </a:r>
            <a:r>
              <a:rPr lang="en-US" dirty="0"/>
              <a:t> </a:t>
            </a:r>
            <a:r>
              <a:rPr lang="en-US" dirty="0" err="1"/>
              <a:t>AnotherPage</a:t>
            </a:r>
            <a:r>
              <a:rPr lang="en-US" dirty="0"/>
              <a:t>()</a:t>
            </a:r>
          </a:p>
          <a:p>
            <a:pPr>
              <a:buNone/>
            </a:pPr>
            <a:r>
              <a:rPr lang="en-US" dirty="0"/>
              <a:t>        {</a:t>
            </a:r>
          </a:p>
          <a:p>
            <a:pPr>
              <a:buNone/>
            </a:pPr>
            <a:r>
              <a:rPr lang="en-US" dirty="0"/>
              <a:t>            return View();</a:t>
            </a:r>
          </a:p>
          <a:p>
            <a:pPr>
              <a:buNone/>
            </a:pPr>
            <a:r>
              <a:rPr lang="en-US" dirty="0"/>
              <a:t>        }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On  the, </a:t>
            </a:r>
            <a:r>
              <a:rPr lang="en-US" dirty="0" err="1"/>
              <a:t>AnotherPage.cshtml</a:t>
            </a:r>
            <a:r>
              <a:rPr lang="en-US" dirty="0"/>
              <a:t>,  view page,  add the following code: </a:t>
            </a:r>
          </a:p>
          <a:p>
            <a:r>
              <a:rPr lang="en-US" dirty="0"/>
              <a:t>&lt;p&gt;@</a:t>
            </a:r>
            <a:r>
              <a:rPr lang="en-US" dirty="0" err="1"/>
              <a:t>ViewData</a:t>
            </a:r>
            <a:r>
              <a:rPr lang="en-US" dirty="0"/>
              <a:t>["</a:t>
            </a:r>
            <a:r>
              <a:rPr lang="en-US" dirty="0" err="1"/>
              <a:t>myFriend</a:t>
            </a:r>
            <a:r>
              <a:rPr lang="en-US" dirty="0"/>
              <a:t>"];&lt;/p&gt;       </a:t>
            </a:r>
          </a:p>
          <a:p>
            <a:r>
              <a:rPr lang="en-US" dirty="0"/>
              <a:t>&lt;p&gt;@</a:t>
            </a:r>
            <a:r>
              <a:rPr lang="en-US" dirty="0" err="1"/>
              <a:t>ViewBag.YourFriend</a:t>
            </a:r>
            <a:r>
              <a:rPr lang="en-US" dirty="0"/>
              <a:t>;&lt;/p&gt;</a:t>
            </a:r>
          </a:p>
          <a:p>
            <a:r>
              <a:rPr lang="en-US" dirty="0"/>
              <a:t>&lt;p&gt;@</a:t>
            </a:r>
            <a:r>
              <a:rPr lang="en-US" dirty="0" err="1"/>
              <a:t>TempData</a:t>
            </a:r>
            <a:r>
              <a:rPr lang="en-US" dirty="0"/>
              <a:t>["</a:t>
            </a:r>
            <a:r>
              <a:rPr lang="en-US" dirty="0" err="1"/>
              <a:t>commonFriend</a:t>
            </a:r>
            <a:r>
              <a:rPr lang="en-US" dirty="0"/>
              <a:t>"];&lt;/p&gt;</a:t>
            </a:r>
          </a:p>
          <a:p>
            <a:endParaRPr lang="en-US" dirty="0"/>
          </a:p>
          <a:p>
            <a:r>
              <a:rPr lang="en-US" dirty="0">
                <a:solidFill>
                  <a:srgbClr val="C00000"/>
                </a:solidFill>
              </a:rPr>
              <a:t>Remember to call, the </a:t>
            </a:r>
            <a:r>
              <a:rPr lang="en-US" dirty="0" err="1">
                <a:solidFill>
                  <a:srgbClr val="C00000"/>
                </a:solidFill>
              </a:rPr>
              <a:t>FreindsPage</a:t>
            </a:r>
            <a:r>
              <a:rPr lang="en-US" dirty="0">
                <a:solidFill>
                  <a:srgbClr val="C00000"/>
                </a:solidFill>
              </a:rPr>
              <a:t>, </a:t>
            </a:r>
          </a:p>
          <a:p>
            <a:pPr>
              <a:buNone/>
            </a:pPr>
            <a:r>
              <a:rPr lang="en-US" dirty="0">
                <a:solidFill>
                  <a:srgbClr val="C00000"/>
                </a:solidFill>
              </a:rPr>
              <a:t>  http://localhost:1234/Friend/FriendsPage</a:t>
            </a:r>
          </a:p>
          <a:p>
            <a:r>
              <a:rPr lang="en-US" dirty="0">
                <a:solidFill>
                  <a:srgbClr val="C00000"/>
                </a:solidFill>
              </a:rPr>
              <a:t>This call will be redirected to “</a:t>
            </a:r>
            <a:r>
              <a:rPr lang="en-US" dirty="0" err="1">
                <a:solidFill>
                  <a:srgbClr val="C00000"/>
                </a:solidFill>
              </a:rPr>
              <a:t>AnotherPage</a:t>
            </a:r>
            <a:r>
              <a:rPr lang="en-US" dirty="0">
                <a:solidFill>
                  <a:srgbClr val="C00000"/>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Bag</a:t>
            </a:r>
          </a:p>
        </p:txBody>
      </p:sp>
      <p:sp>
        <p:nvSpPr>
          <p:cNvPr id="3" name="Content Placeholder 2"/>
          <p:cNvSpPr>
            <a:spLocks noGrp="1"/>
          </p:cNvSpPr>
          <p:nvPr>
            <p:ph idx="1"/>
          </p:nvPr>
        </p:nvSpPr>
        <p:spPr/>
        <p:txBody>
          <a:bodyPr/>
          <a:lstStyle/>
          <a:p>
            <a:r>
              <a:rPr lang="en-US" dirty="0" err="1"/>
              <a:t>ViewBag</a:t>
            </a:r>
            <a:r>
              <a:rPr lang="en-US" dirty="0"/>
              <a:t> is very well known way to pass the data from Controller to View &amp; even View to View. </a:t>
            </a:r>
          </a:p>
          <a:p>
            <a:r>
              <a:rPr lang="en-US" dirty="0" err="1"/>
              <a:t>ViewBag</a:t>
            </a:r>
            <a:r>
              <a:rPr lang="en-US" dirty="0"/>
              <a:t> uses the dynamic feature that was added in C# 4.0.</a:t>
            </a:r>
          </a:p>
          <a:p>
            <a:r>
              <a:rPr lang="en-US" dirty="0"/>
              <a:t> We can say </a:t>
            </a:r>
            <a:r>
              <a:rPr lang="en-US" dirty="0" err="1"/>
              <a:t>ViewBag</a:t>
            </a:r>
            <a:r>
              <a:rPr lang="en-US" dirty="0"/>
              <a:t>=</a:t>
            </a:r>
            <a:r>
              <a:rPr lang="en-US" dirty="0" err="1"/>
              <a:t>ViewData</a:t>
            </a:r>
            <a:r>
              <a:rPr lang="en-US" dirty="0"/>
              <a:t> + Dynamic wrapper around the </a:t>
            </a:r>
            <a:r>
              <a:rPr lang="en-US" dirty="0" err="1"/>
              <a:t>ViewData</a:t>
            </a:r>
            <a:r>
              <a:rPr lang="en-US" dirty="0"/>
              <a:t> dictionary.</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a:t>
            </a:r>
            <a:r>
              <a:rPr lang="en-US" dirty="0" err="1"/>
              <a:t>ViewBag</a:t>
            </a:r>
            <a:r>
              <a:rPr lang="en-US" dirty="0"/>
              <a:t>- Controller to View</a:t>
            </a:r>
          </a:p>
        </p:txBody>
      </p:sp>
      <p:pic>
        <p:nvPicPr>
          <p:cNvPr id="1026" name="Picture 2"/>
          <p:cNvPicPr>
            <a:picLocks noGrp="1" noChangeAspect="1" noChangeArrowheads="1"/>
          </p:cNvPicPr>
          <p:nvPr>
            <p:ph idx="1"/>
          </p:nvPr>
        </p:nvPicPr>
        <p:blipFill>
          <a:blip r:embed="rId2" cstate="print"/>
          <a:stretch>
            <a:fillRect/>
          </a:stretch>
        </p:blipFill>
        <p:spPr bwMode="auto">
          <a:xfrm>
            <a:off x="931594" y="1295400"/>
            <a:ext cx="7280812" cy="51816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t>
            </a:r>
            <a:r>
              <a:rPr lang="en-US" dirty="0" err="1"/>
              <a:t>ViewBag</a:t>
            </a:r>
            <a:r>
              <a:rPr lang="en-US" dirty="0"/>
              <a:t>- View to View</a:t>
            </a:r>
          </a:p>
        </p:txBody>
      </p:sp>
      <p:pic>
        <p:nvPicPr>
          <p:cNvPr id="2050" name="Picture 2"/>
          <p:cNvPicPr>
            <a:picLocks noGrp="1" noChangeAspect="1" noChangeArrowheads="1"/>
          </p:cNvPicPr>
          <p:nvPr>
            <p:ph idx="1"/>
          </p:nvPr>
        </p:nvPicPr>
        <p:blipFill>
          <a:blip r:embed="rId2" cstate="print"/>
          <a:stretch>
            <a:fillRect/>
          </a:stretch>
        </p:blipFill>
        <p:spPr bwMode="auto">
          <a:xfrm>
            <a:off x="3045528" y="1295400"/>
            <a:ext cx="3052943" cy="5181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a:t>
            </a:r>
            <a:r>
              <a:rPr lang="en-US" dirty="0" err="1"/>
              <a:t>ViewBag</a:t>
            </a:r>
            <a:endParaRPr lang="en-US" dirty="0"/>
          </a:p>
        </p:txBody>
      </p:sp>
      <p:sp>
        <p:nvSpPr>
          <p:cNvPr id="3" name="Content Placeholder 2"/>
          <p:cNvSpPr>
            <a:spLocks noGrp="1"/>
          </p:cNvSpPr>
          <p:nvPr>
            <p:ph idx="1"/>
          </p:nvPr>
        </p:nvSpPr>
        <p:spPr/>
        <p:txBody>
          <a:bodyPr>
            <a:normAutofit/>
          </a:bodyPr>
          <a:lstStyle/>
          <a:p>
            <a:r>
              <a:rPr lang="en-US" dirty="0"/>
              <a:t>In above image, you see how data is initialized on the 'View' page itself using '</a:t>
            </a:r>
            <a:r>
              <a:rPr lang="en-US" dirty="0" err="1"/>
              <a:t>ViewBag.Title</a:t>
            </a:r>
            <a:r>
              <a:rPr lang="en-US" dirty="0"/>
              <a:t> and then how it is getting rendered using '@</a:t>
            </a:r>
            <a:r>
              <a:rPr lang="en-US" dirty="0" err="1"/>
              <a:t>ViewBag.Title</a:t>
            </a:r>
            <a:r>
              <a:rPr lang="en-US" dirty="0"/>
              <a:t>'. </a:t>
            </a:r>
          </a:p>
          <a:p>
            <a:pPr>
              <a:buNone/>
            </a:pP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buNone/>
            </a:pP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What is 'Title'? </a:t>
            </a:r>
          </a:p>
          <a:p>
            <a:endParaRPr lang="en-US" b="1" u="sng" dirty="0">
              <a:uFill>
                <a:solidFill>
                  <a:srgbClr val="00B050"/>
                </a:solidFill>
              </a:uFill>
            </a:endParaRPr>
          </a:p>
          <a:p>
            <a:r>
              <a:rPr lang="en-US" b="1" u="sng" dirty="0">
                <a:uFill>
                  <a:solidFill>
                    <a:srgbClr val="00B050"/>
                  </a:solidFill>
                </a:uFill>
              </a:rPr>
              <a:t>It is nothing more than a key, which has very limited availability and can be used on the same page only</a:t>
            </a: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in the </a:t>
            </a:r>
            <a:r>
              <a:rPr lang="en-US" dirty="0" err="1"/>
              <a:t>ViewBag</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838200" y="1295400"/>
            <a:ext cx="7391399" cy="51816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ViewData</a:t>
            </a:r>
            <a:endParaRPr lang="en-US" dirty="0"/>
          </a:p>
        </p:txBody>
      </p:sp>
      <p:sp>
        <p:nvSpPr>
          <p:cNvPr id="3" name="Content Placeholder 2"/>
          <p:cNvSpPr>
            <a:spLocks noGrp="1"/>
          </p:cNvSpPr>
          <p:nvPr>
            <p:ph idx="1"/>
          </p:nvPr>
        </p:nvSpPr>
        <p:spPr/>
        <p:txBody>
          <a:bodyPr>
            <a:normAutofit/>
          </a:bodyPr>
          <a:lstStyle/>
          <a:p>
            <a:r>
              <a:rPr lang="en-US" b="1" dirty="0" err="1"/>
              <a:t>ViewData</a:t>
            </a:r>
            <a:r>
              <a:rPr lang="en-US" b="1" dirty="0"/>
              <a:t> is typed as a dictionary containing "objects“.</a:t>
            </a:r>
          </a:p>
          <a:p>
            <a:endParaRPr lang="en-US" dirty="0"/>
          </a:p>
          <a:p>
            <a:r>
              <a:rPr lang="en-US" dirty="0" err="1"/>
              <a:t>ViewBag</a:t>
            </a:r>
            <a:r>
              <a:rPr lang="en-US" dirty="0"/>
              <a:t> and </a:t>
            </a:r>
            <a:r>
              <a:rPr lang="en-US" dirty="0" err="1"/>
              <a:t>ViewData</a:t>
            </a:r>
            <a:r>
              <a:rPr lang="en-US" dirty="0"/>
              <a:t> serves the same purpose in allowing developers to pass data from Controllers to Views. When you put objects in either one, those objects become accessible in the View. Let's look at one example: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cstate="print"/>
          <a:stretch>
            <a:fillRect/>
          </a:stretch>
        </p:blipFill>
        <p:spPr bwMode="auto">
          <a:xfrm>
            <a:off x="1079364" y="1295400"/>
            <a:ext cx="6985271" cy="51816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PM_presentation">
  <a:themeElements>
    <a:clrScheme name="PM_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M_presentatio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Arial" pitchFamily="34" charset="0"/>
          </a:defRPr>
        </a:defPPr>
      </a:lstStyle>
    </a:lnDef>
  </a:objectDefaults>
  <a:extraClrSchemeLst>
    <a:extraClrScheme>
      <a:clrScheme name="PM_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M_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M_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M_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M_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M_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M_present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M_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M_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M_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M_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M_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vinsys.ppt</Template>
  <TotalTime>1</TotalTime>
  <Words>1160</Words>
  <Application>Microsoft Office PowerPoint</Application>
  <PresentationFormat>On-screen Show (4:3)</PresentationFormat>
  <Paragraphs>125</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PM_presentation</vt:lpstr>
      <vt:lpstr>Various ways to pass data from Controller to View(TempData, ViewData, and ViewBag.)</vt:lpstr>
      <vt:lpstr>Interaction between Controller and View</vt:lpstr>
      <vt:lpstr>View Bag</vt:lpstr>
      <vt:lpstr>Example of ViewBag- Controller to View</vt:lpstr>
      <vt:lpstr>Example of ViewBag- View to View</vt:lpstr>
      <vt:lpstr>Scope of ViewBag</vt:lpstr>
      <vt:lpstr>Model in the ViewBag</vt:lpstr>
      <vt:lpstr>ViewData</vt:lpstr>
      <vt:lpstr>PowerPoint Presentation</vt:lpstr>
      <vt:lpstr>PowerPoint Presentation</vt:lpstr>
      <vt:lpstr>ViewData to ViewBag</vt:lpstr>
      <vt:lpstr>ViewBag to ViewData</vt:lpstr>
      <vt:lpstr>PowerPoint Presentation</vt:lpstr>
      <vt:lpstr>Similarities between ViewBag &amp; ViewData</vt:lpstr>
      <vt:lpstr>Difference between ViewBag &amp; ViewData</vt:lpstr>
      <vt:lpstr>ViewModels</vt:lpstr>
      <vt:lpstr>Add Reference, to get intellisense</vt:lpstr>
      <vt:lpstr> Example of ViewModels</vt:lpstr>
      <vt:lpstr>TempData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Various ways to pass data from Controller to View(TempData, ViewData, and ViewBag.)</dc:title>
  <dc:creator>admin</dc:creator>
  <cp:lastModifiedBy>deoresulakshana@gmail.com</cp:lastModifiedBy>
  <cp:revision>2</cp:revision>
  <dcterms:created xsi:type="dcterms:W3CDTF">2014-07-09T07:29:08Z</dcterms:created>
  <dcterms:modified xsi:type="dcterms:W3CDTF">2021-08-02T03:45:58Z</dcterms:modified>
</cp:coreProperties>
</file>