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62" r:id="rId3"/>
    <p:sldId id="263" r:id="rId4"/>
    <p:sldId id="264" r:id="rId5"/>
    <p:sldId id="258"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86" autoAdjust="0"/>
  </p:normalViewPr>
  <p:slideViewPr>
    <p:cSldViewPr>
      <p:cViewPr varScale="1">
        <p:scale>
          <a:sx n="55" d="100"/>
          <a:sy n="55" d="100"/>
        </p:scale>
        <p:origin x="-179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9AAC1E-033C-4FE0-930D-CEA04F8F71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7DD70EE-38F9-4774-95EF-37730D2E6D11}">
      <dgm:prSet phldrT="[Text]"/>
      <dgm:spPr/>
      <dgm:t>
        <a:bodyPr/>
        <a:lstStyle/>
        <a:p>
          <a:r>
            <a:rPr lang="en-US" b="1" i="0" dirty="0" smtClean="0"/>
            <a:t>&lt;script </a:t>
          </a:r>
          <a:r>
            <a:rPr lang="en-US" b="1" i="0" dirty="0" err="1" smtClean="0"/>
            <a:t>src</a:t>
          </a:r>
          <a:r>
            <a:rPr lang="en-US" b="1" i="0" dirty="0" smtClean="0"/>
            <a:t>="@</a:t>
          </a:r>
          <a:r>
            <a:rPr lang="en-US" b="1" i="0" dirty="0" err="1" smtClean="0"/>
            <a:t>Url.Content</a:t>
          </a:r>
          <a:r>
            <a:rPr lang="en-US" b="1" i="0" dirty="0" smtClean="0"/>
            <a:t>("~/Scripts/</a:t>
          </a:r>
          <a:r>
            <a:rPr lang="en-US" b="1" i="0" dirty="0" err="1" smtClean="0"/>
            <a:t>jquery.validate.min.js</a:t>
          </a:r>
          <a:r>
            <a:rPr lang="en-US" b="1" i="0" dirty="0" smtClean="0"/>
            <a:t>")" type="text/</a:t>
          </a:r>
          <a:r>
            <a:rPr lang="en-US" b="1" i="0" dirty="0" err="1" smtClean="0"/>
            <a:t>javascript</a:t>
          </a:r>
          <a:r>
            <a:rPr lang="en-US" b="1" i="0" dirty="0" smtClean="0"/>
            <a:t>"&gt;&lt;/script&gt; </a:t>
          </a:r>
          <a:endParaRPr lang="en-US" dirty="0"/>
        </a:p>
      </dgm:t>
    </dgm:pt>
    <dgm:pt modelId="{F20266F6-4C43-46D5-B72E-96D969D46771}" type="parTrans" cxnId="{A24BB613-1595-4EB9-BAC8-186C3133F695}">
      <dgm:prSet/>
      <dgm:spPr/>
      <dgm:t>
        <a:bodyPr/>
        <a:lstStyle/>
        <a:p>
          <a:endParaRPr lang="en-US"/>
        </a:p>
      </dgm:t>
    </dgm:pt>
    <dgm:pt modelId="{A48B6161-7945-4185-BCA6-768C2BF4B196}" type="sibTrans" cxnId="{A24BB613-1595-4EB9-BAC8-186C3133F695}">
      <dgm:prSet/>
      <dgm:spPr/>
      <dgm:t>
        <a:bodyPr/>
        <a:lstStyle/>
        <a:p>
          <a:endParaRPr lang="en-US"/>
        </a:p>
      </dgm:t>
    </dgm:pt>
    <dgm:pt modelId="{3AFF662D-4A4C-47BF-BB1F-01DDCA0E4146}">
      <dgm:prSet phldrT="[Text]"/>
      <dgm:spPr/>
      <dgm:t>
        <a:bodyPr/>
        <a:lstStyle/>
        <a:p>
          <a:r>
            <a:rPr lang="en-US" b="1" i="0" dirty="0" smtClean="0"/>
            <a:t>&lt;script </a:t>
          </a:r>
          <a:r>
            <a:rPr lang="en-US" b="1" i="0" dirty="0" err="1" smtClean="0"/>
            <a:t>src</a:t>
          </a:r>
          <a:r>
            <a:rPr lang="en-US" b="1" i="0" dirty="0" smtClean="0"/>
            <a:t>="@</a:t>
          </a:r>
          <a:r>
            <a:rPr lang="en-US" b="1" i="0" dirty="0" err="1" smtClean="0"/>
            <a:t>Url.Content</a:t>
          </a:r>
          <a:r>
            <a:rPr lang="en-US" b="1" i="0" dirty="0" smtClean="0"/>
            <a:t>("~/Scripts/</a:t>
          </a:r>
          <a:r>
            <a:rPr lang="en-US" b="1" i="0" dirty="0" err="1" smtClean="0"/>
            <a:t>jquery.validate.unobtrusive.min.js</a:t>
          </a:r>
          <a:r>
            <a:rPr lang="en-US" b="1" i="0" dirty="0" smtClean="0"/>
            <a:t>")" type="text/</a:t>
          </a:r>
          <a:r>
            <a:rPr lang="en-US" b="1" i="0" dirty="0" err="1" smtClean="0"/>
            <a:t>javascript</a:t>
          </a:r>
          <a:r>
            <a:rPr lang="en-US" b="1" i="0" dirty="0" smtClean="0"/>
            <a:t>"&gt;&lt;/script&gt; </a:t>
          </a:r>
          <a:endParaRPr lang="en-US" dirty="0"/>
        </a:p>
      </dgm:t>
    </dgm:pt>
    <dgm:pt modelId="{E6A6D897-1DE4-4BA7-8B64-19FCFE5D0374}" type="parTrans" cxnId="{69C2DE9D-3AC5-4AE3-B768-91AD3C767595}">
      <dgm:prSet/>
      <dgm:spPr/>
      <dgm:t>
        <a:bodyPr/>
        <a:lstStyle/>
        <a:p>
          <a:endParaRPr lang="en-US"/>
        </a:p>
      </dgm:t>
    </dgm:pt>
    <dgm:pt modelId="{2EA0FD03-5787-47A5-B724-087F814B16DD}" type="sibTrans" cxnId="{69C2DE9D-3AC5-4AE3-B768-91AD3C767595}">
      <dgm:prSet/>
      <dgm:spPr/>
      <dgm:t>
        <a:bodyPr/>
        <a:lstStyle/>
        <a:p>
          <a:endParaRPr lang="en-US"/>
        </a:p>
      </dgm:t>
    </dgm:pt>
    <dgm:pt modelId="{ECC4CF79-CB72-4791-8671-189D7A1F560F}" type="pres">
      <dgm:prSet presAssocID="{239AAC1E-033C-4FE0-930D-CEA04F8F7140}" presName="linear" presStyleCnt="0">
        <dgm:presLayoutVars>
          <dgm:animLvl val="lvl"/>
          <dgm:resizeHandles val="exact"/>
        </dgm:presLayoutVars>
      </dgm:prSet>
      <dgm:spPr/>
      <dgm:t>
        <a:bodyPr/>
        <a:lstStyle/>
        <a:p>
          <a:endParaRPr lang="en-US"/>
        </a:p>
      </dgm:t>
    </dgm:pt>
    <dgm:pt modelId="{EFCBA3F3-129C-41F8-9A90-7FC65DC0AE4B}" type="pres">
      <dgm:prSet presAssocID="{37DD70EE-38F9-4774-95EF-37730D2E6D11}" presName="parentText" presStyleLbl="node1" presStyleIdx="0" presStyleCnt="2" custLinFactNeighborY="-47113">
        <dgm:presLayoutVars>
          <dgm:chMax val="0"/>
          <dgm:bulletEnabled val="1"/>
        </dgm:presLayoutVars>
      </dgm:prSet>
      <dgm:spPr/>
      <dgm:t>
        <a:bodyPr/>
        <a:lstStyle/>
        <a:p>
          <a:endParaRPr lang="en-US"/>
        </a:p>
      </dgm:t>
    </dgm:pt>
    <dgm:pt modelId="{E193F894-AAEE-4063-B945-6FB6149405E9}" type="pres">
      <dgm:prSet presAssocID="{A48B6161-7945-4185-BCA6-768C2BF4B196}" presName="spacer" presStyleCnt="0"/>
      <dgm:spPr/>
    </dgm:pt>
    <dgm:pt modelId="{AAB06139-D66A-4D20-BB79-5EE3D92FB35E}" type="pres">
      <dgm:prSet presAssocID="{3AFF662D-4A4C-47BF-BB1F-01DDCA0E4146}" presName="parentText" presStyleLbl="node1" presStyleIdx="1" presStyleCnt="2" custLinFactY="94439" custLinFactNeighborX="-1250" custLinFactNeighborY="100000">
        <dgm:presLayoutVars>
          <dgm:chMax val="0"/>
          <dgm:bulletEnabled val="1"/>
        </dgm:presLayoutVars>
      </dgm:prSet>
      <dgm:spPr/>
      <dgm:t>
        <a:bodyPr/>
        <a:lstStyle/>
        <a:p>
          <a:endParaRPr lang="en-US"/>
        </a:p>
      </dgm:t>
    </dgm:pt>
  </dgm:ptLst>
  <dgm:cxnLst>
    <dgm:cxn modelId="{A24BB613-1595-4EB9-BAC8-186C3133F695}" srcId="{239AAC1E-033C-4FE0-930D-CEA04F8F7140}" destId="{37DD70EE-38F9-4774-95EF-37730D2E6D11}" srcOrd="0" destOrd="0" parTransId="{F20266F6-4C43-46D5-B72E-96D969D46771}" sibTransId="{A48B6161-7945-4185-BCA6-768C2BF4B196}"/>
    <dgm:cxn modelId="{1371DEA7-D0CD-4656-BE54-5AB02699C522}" type="presOf" srcId="{239AAC1E-033C-4FE0-930D-CEA04F8F7140}" destId="{ECC4CF79-CB72-4791-8671-189D7A1F560F}" srcOrd="0" destOrd="0" presId="urn:microsoft.com/office/officeart/2005/8/layout/vList2"/>
    <dgm:cxn modelId="{69C2DE9D-3AC5-4AE3-B768-91AD3C767595}" srcId="{239AAC1E-033C-4FE0-930D-CEA04F8F7140}" destId="{3AFF662D-4A4C-47BF-BB1F-01DDCA0E4146}" srcOrd="1" destOrd="0" parTransId="{E6A6D897-1DE4-4BA7-8B64-19FCFE5D0374}" sibTransId="{2EA0FD03-5787-47A5-B724-087F814B16DD}"/>
    <dgm:cxn modelId="{0956AC0C-7F84-4654-B58E-DD1D70FF0D75}" type="presOf" srcId="{37DD70EE-38F9-4774-95EF-37730D2E6D11}" destId="{EFCBA3F3-129C-41F8-9A90-7FC65DC0AE4B}" srcOrd="0" destOrd="0" presId="urn:microsoft.com/office/officeart/2005/8/layout/vList2"/>
    <dgm:cxn modelId="{95E6ABDA-AC95-46E6-A09A-82D1C2347561}" type="presOf" srcId="{3AFF662D-4A4C-47BF-BB1F-01DDCA0E4146}" destId="{AAB06139-D66A-4D20-BB79-5EE3D92FB35E}" srcOrd="0" destOrd="0" presId="urn:microsoft.com/office/officeart/2005/8/layout/vList2"/>
    <dgm:cxn modelId="{F936B558-238B-40AE-9988-F2A48E35C211}" type="presParOf" srcId="{ECC4CF79-CB72-4791-8671-189D7A1F560F}" destId="{EFCBA3F3-129C-41F8-9A90-7FC65DC0AE4B}" srcOrd="0" destOrd="0" presId="urn:microsoft.com/office/officeart/2005/8/layout/vList2"/>
    <dgm:cxn modelId="{2713D7D7-04EE-4C7F-95D4-3EC3E1A6D18B}" type="presParOf" srcId="{ECC4CF79-CB72-4791-8671-189D7A1F560F}" destId="{E193F894-AAEE-4063-B945-6FB6149405E9}" srcOrd="1" destOrd="0" presId="urn:microsoft.com/office/officeart/2005/8/layout/vList2"/>
    <dgm:cxn modelId="{EC731B11-F895-409A-8016-415ADFAA7C48}" type="presParOf" srcId="{ECC4CF79-CB72-4791-8671-189D7A1F560F}" destId="{AAB06139-D66A-4D20-BB79-5EE3D92FB35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BA3F3-129C-41F8-9A90-7FC65DC0AE4B}">
      <dsp:nvSpPr>
        <dsp:cNvPr id="0" name=""/>
        <dsp:cNvSpPr/>
      </dsp:nvSpPr>
      <dsp:spPr>
        <a:xfrm>
          <a:off x="0" y="0"/>
          <a:ext cx="7620000" cy="11188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i="0" kern="1200" dirty="0" smtClean="0"/>
            <a:t>&lt;script </a:t>
          </a:r>
          <a:r>
            <a:rPr lang="en-US" sz="2000" b="1" i="0" kern="1200" dirty="0" err="1" smtClean="0"/>
            <a:t>src</a:t>
          </a:r>
          <a:r>
            <a:rPr lang="en-US" sz="2000" b="1" i="0" kern="1200" dirty="0" smtClean="0"/>
            <a:t>="@</a:t>
          </a:r>
          <a:r>
            <a:rPr lang="en-US" sz="2000" b="1" i="0" kern="1200" dirty="0" err="1" smtClean="0"/>
            <a:t>Url.Content</a:t>
          </a:r>
          <a:r>
            <a:rPr lang="en-US" sz="2000" b="1" i="0" kern="1200" dirty="0" smtClean="0"/>
            <a:t>("~/Scripts/</a:t>
          </a:r>
          <a:r>
            <a:rPr lang="en-US" sz="2000" b="1" i="0" kern="1200" dirty="0" err="1" smtClean="0"/>
            <a:t>jquery.validate.min.js</a:t>
          </a:r>
          <a:r>
            <a:rPr lang="en-US" sz="2000" b="1" i="0" kern="1200" dirty="0" smtClean="0"/>
            <a:t>")" type="text/</a:t>
          </a:r>
          <a:r>
            <a:rPr lang="en-US" sz="2000" b="1" i="0" kern="1200" dirty="0" err="1" smtClean="0"/>
            <a:t>javascript</a:t>
          </a:r>
          <a:r>
            <a:rPr lang="en-US" sz="2000" b="1" i="0" kern="1200" dirty="0" smtClean="0"/>
            <a:t>"&gt;&lt;/script&gt; </a:t>
          </a:r>
          <a:endParaRPr lang="en-US" sz="2000" kern="1200" dirty="0"/>
        </a:p>
      </dsp:txBody>
      <dsp:txXfrm>
        <a:off x="54616" y="54616"/>
        <a:ext cx="7510768" cy="1009580"/>
      </dsp:txXfrm>
    </dsp:sp>
    <dsp:sp modelId="{AAB06139-D66A-4D20-BB79-5EE3D92FB35E}">
      <dsp:nvSpPr>
        <dsp:cNvPr id="0" name=""/>
        <dsp:cNvSpPr/>
      </dsp:nvSpPr>
      <dsp:spPr>
        <a:xfrm>
          <a:off x="0" y="1217987"/>
          <a:ext cx="7620000" cy="11188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i="0" kern="1200" dirty="0" smtClean="0"/>
            <a:t>&lt;script </a:t>
          </a:r>
          <a:r>
            <a:rPr lang="en-US" sz="2000" b="1" i="0" kern="1200" dirty="0" err="1" smtClean="0"/>
            <a:t>src</a:t>
          </a:r>
          <a:r>
            <a:rPr lang="en-US" sz="2000" b="1" i="0" kern="1200" dirty="0" smtClean="0"/>
            <a:t>="@</a:t>
          </a:r>
          <a:r>
            <a:rPr lang="en-US" sz="2000" b="1" i="0" kern="1200" dirty="0" err="1" smtClean="0"/>
            <a:t>Url.Content</a:t>
          </a:r>
          <a:r>
            <a:rPr lang="en-US" sz="2000" b="1" i="0" kern="1200" dirty="0" smtClean="0"/>
            <a:t>("~/Scripts/</a:t>
          </a:r>
          <a:r>
            <a:rPr lang="en-US" sz="2000" b="1" i="0" kern="1200" dirty="0" err="1" smtClean="0"/>
            <a:t>jquery.validate.unobtrusive.min.js</a:t>
          </a:r>
          <a:r>
            <a:rPr lang="en-US" sz="2000" b="1" i="0" kern="1200" dirty="0" smtClean="0"/>
            <a:t>")" type="text/</a:t>
          </a:r>
          <a:r>
            <a:rPr lang="en-US" sz="2000" b="1" i="0" kern="1200" dirty="0" err="1" smtClean="0"/>
            <a:t>javascript</a:t>
          </a:r>
          <a:r>
            <a:rPr lang="en-US" sz="2000" b="1" i="0" kern="1200" dirty="0" smtClean="0"/>
            <a:t>"&gt;&lt;/script&gt; </a:t>
          </a:r>
          <a:endParaRPr lang="en-US" sz="2000" kern="1200" dirty="0"/>
        </a:p>
      </dsp:txBody>
      <dsp:txXfrm>
        <a:off x="54616" y="1272603"/>
        <a:ext cx="7510768" cy="100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A4213D-DD82-4750-B068-F16DA7A5E819}" type="datetimeFigureOut">
              <a:rPr lang="en-US" smtClean="0"/>
              <a:pPr/>
              <a:t>6/14/2017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269A85-DB0E-4B08-A5D5-CED4BE9D930C}" type="slidenum">
              <a:rPr lang="en-US" smtClean="0"/>
              <a:pPr/>
              <a:t>‹#›</a:t>
            </a:fld>
            <a:endParaRPr lang="en-US"/>
          </a:p>
        </p:txBody>
      </p:sp>
    </p:spTree>
    <p:extLst>
      <p:ext uri="{BB962C8B-B14F-4D97-AF65-F5344CB8AC3E}">
        <p14:creationId xmlns:p14="http://schemas.microsoft.com/office/powerpoint/2010/main" val="162441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E0FDA-AD34-407B-9FA3-91C5B0C945A0}" type="slidenum">
              <a:rPr lang="en-US"/>
              <a:pPr/>
              <a:t>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fontAlgn="base"/>
            <a:r>
              <a:rPr lang="en-US" sz="1200" b="0" i="0" kern="1200" dirty="0" smtClean="0">
                <a:solidFill>
                  <a:schemeClr val="tx1"/>
                </a:solidFill>
                <a:latin typeface="+mn-lt"/>
                <a:ea typeface="+mn-ea"/>
                <a:cs typeface="+mn-cs"/>
              </a:rPr>
              <a:t>    &lt;h2&gt;Simple Validation&lt;/h2&gt;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&lt;% using (</a:t>
            </a:r>
            <a:r>
              <a:rPr lang="en-US" sz="1200" b="0" i="0" kern="1200" dirty="0" err="1" smtClean="0">
                <a:solidFill>
                  <a:schemeClr val="tx1"/>
                </a:solidFill>
                <a:latin typeface="+mn-lt"/>
                <a:ea typeface="+mn-ea"/>
                <a:cs typeface="+mn-cs"/>
              </a:rPr>
              <a:t>var</a:t>
            </a:r>
            <a:r>
              <a:rPr lang="en-US" sz="1200" b="0" i="0" kern="1200" dirty="0" smtClean="0">
                <a:solidFill>
                  <a:schemeClr val="tx1"/>
                </a:solidFill>
                <a:latin typeface="+mn-lt"/>
                <a:ea typeface="+mn-ea"/>
                <a:cs typeface="+mn-cs"/>
              </a:rPr>
              <a:t> form = </a:t>
            </a:r>
            <a:r>
              <a:rPr lang="en-US" sz="1200" b="0" i="0" kern="1200" dirty="0" err="1" smtClean="0">
                <a:solidFill>
                  <a:schemeClr val="tx1"/>
                </a:solidFill>
                <a:latin typeface="+mn-lt"/>
                <a:ea typeface="+mn-ea"/>
                <a:cs typeface="+mn-cs"/>
              </a:rPr>
              <a:t>Html.BeginForm</a:t>
            </a:r>
            <a:r>
              <a:rPr lang="en-US" sz="1200" b="0" i="0" kern="1200" dirty="0" smtClean="0">
                <a:solidFill>
                  <a:schemeClr val="tx1"/>
                </a:solidFill>
                <a:latin typeface="+mn-lt"/>
                <a:ea typeface="+mn-ea"/>
                <a:cs typeface="+mn-cs"/>
              </a:rPr>
              <a:t>(new { Action = "</a:t>
            </a:r>
            <a:r>
              <a:rPr lang="en-US" sz="1200" b="0" i="0" kern="1200" dirty="0" err="1" smtClean="0">
                <a:solidFill>
                  <a:schemeClr val="tx1"/>
                </a:solidFill>
                <a:latin typeface="+mn-lt"/>
                <a:ea typeface="+mn-ea"/>
                <a:cs typeface="+mn-cs"/>
              </a:rPr>
              <a:t>SimpleValidation</a:t>
            </a:r>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 %&gt;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FirstName</a:t>
            </a:r>
            <a:r>
              <a:rPr lang="en-US" sz="1200" b="0" i="0" kern="1200" dirty="0" smtClean="0">
                <a:solidFill>
                  <a:schemeClr val="tx1"/>
                </a:solidFill>
                <a:latin typeface="+mn-lt"/>
                <a:ea typeface="+mn-ea"/>
                <a:cs typeface="+mn-cs"/>
              </a:rPr>
              <a:t>:  &lt;%= </a:t>
            </a:r>
            <a:r>
              <a:rPr lang="en-US" sz="1200" b="0" i="0" kern="1200" dirty="0" err="1" smtClean="0">
                <a:solidFill>
                  <a:schemeClr val="tx1"/>
                </a:solidFill>
                <a:latin typeface="+mn-lt"/>
                <a:ea typeface="+mn-ea"/>
                <a:cs typeface="+mn-cs"/>
              </a:rPr>
              <a:t>Html.TextBox</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FirstName</a:t>
            </a:r>
            <a:r>
              <a:rPr lang="en-US" sz="1200" b="0" i="0" kern="1200" dirty="0" smtClean="0">
                <a:solidFill>
                  <a:schemeClr val="tx1"/>
                </a:solidFill>
                <a:latin typeface="+mn-lt"/>
                <a:ea typeface="+mn-ea"/>
                <a:cs typeface="+mn-cs"/>
              </a:rPr>
              <a:t>")%&gt;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LastName</a:t>
            </a:r>
            <a:r>
              <a:rPr lang="en-US" sz="1200" b="0" i="0" kern="1200" dirty="0" smtClean="0">
                <a:solidFill>
                  <a:schemeClr val="tx1"/>
                </a:solidFill>
                <a:latin typeface="+mn-lt"/>
                <a:ea typeface="+mn-ea"/>
                <a:cs typeface="+mn-cs"/>
              </a:rPr>
              <a:t>: &lt;%= </a:t>
            </a:r>
            <a:r>
              <a:rPr lang="en-US" sz="1200" b="0" i="0" kern="1200" dirty="0" err="1" smtClean="0">
                <a:solidFill>
                  <a:schemeClr val="tx1"/>
                </a:solidFill>
                <a:latin typeface="+mn-lt"/>
                <a:ea typeface="+mn-ea"/>
                <a:cs typeface="+mn-cs"/>
              </a:rPr>
              <a:t>Html.TextBox</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LastName</a:t>
            </a:r>
            <a:r>
              <a:rPr lang="en-US" sz="1200" b="0" i="0" kern="1200" dirty="0" smtClean="0">
                <a:solidFill>
                  <a:schemeClr val="tx1"/>
                </a:solidFill>
                <a:latin typeface="+mn-lt"/>
                <a:ea typeface="+mn-ea"/>
                <a:cs typeface="+mn-cs"/>
              </a:rPr>
              <a:t>")%&gt;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&lt;input type="submit" value="Save" /&gt;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&lt;% } %&gt;</a:t>
            </a:r>
          </a:p>
          <a:p>
            <a:pPr fontAlgn="base"/>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public </a:t>
            </a:r>
            <a:r>
              <a:rPr lang="en-US" sz="1200" b="0" i="0" kern="1200" dirty="0" err="1" smtClean="0">
                <a:solidFill>
                  <a:schemeClr val="tx1"/>
                </a:solidFill>
                <a:latin typeface="+mn-lt"/>
                <a:ea typeface="+mn-ea"/>
                <a:cs typeface="+mn-cs"/>
              </a:rPr>
              <a:t>ActionResult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SimpleValidation</a:t>
            </a:r>
            <a:r>
              <a:rPr lang="en-US" sz="1200" b="0" i="0" kern="1200" dirty="0" smtClean="0">
                <a:solidFill>
                  <a:schemeClr val="tx1"/>
                </a:solidFill>
                <a:latin typeface="+mn-lt"/>
                <a:ea typeface="+mn-ea"/>
                <a:cs typeface="+mn-cs"/>
              </a:rPr>
              <a:t>(Customer </a:t>
            </a:r>
            <a:r>
              <a:rPr lang="en-US" sz="1200" b="0" i="0" kern="1200" dirty="0" err="1" smtClean="0">
                <a:solidFill>
                  <a:schemeClr val="tx1"/>
                </a:solidFill>
                <a:latin typeface="+mn-lt"/>
                <a:ea typeface="+mn-ea"/>
                <a:cs typeface="+mn-cs"/>
              </a:rPr>
              <a:t>customer</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if(</a:t>
            </a:r>
            <a:r>
              <a:rPr lang="en-US" sz="1200" b="0" i="0" kern="1200" dirty="0" err="1" smtClean="0">
                <a:solidFill>
                  <a:schemeClr val="tx1"/>
                </a:solidFill>
                <a:latin typeface="+mn-lt"/>
                <a:ea typeface="+mn-ea"/>
                <a:cs typeface="+mn-cs"/>
              </a:rPr>
              <a:t>String.IsNullOrEmpty</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customer.FirstName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ModelState.AddModelError</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FirstName","FirstName</a:t>
            </a:r>
            <a:r>
              <a:rPr lang="en-US" sz="1200" b="0" i="0" kern="1200" dirty="0" smtClean="0">
                <a:solidFill>
                  <a:schemeClr val="tx1"/>
                </a:solidFill>
                <a:latin typeface="+mn-lt"/>
                <a:ea typeface="+mn-ea"/>
                <a:cs typeface="+mn-cs"/>
              </a:rPr>
              <a:t> cannot be blank!");</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if(</a:t>
            </a:r>
            <a:r>
              <a:rPr lang="en-US" sz="1200" b="0" i="0" kern="1200" dirty="0" err="1" smtClean="0">
                <a:solidFill>
                  <a:schemeClr val="tx1"/>
                </a:solidFill>
                <a:latin typeface="+mn-lt"/>
                <a:ea typeface="+mn-ea"/>
                <a:cs typeface="+mn-cs"/>
              </a:rPr>
              <a:t>String.IsNullOrEmpty</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customer.LastName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ModelState.AddModelError</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LastName","LastName</a:t>
            </a:r>
            <a:r>
              <a:rPr lang="en-US" sz="1200" b="0" i="0" kern="1200" dirty="0" smtClean="0">
                <a:solidFill>
                  <a:schemeClr val="tx1"/>
                </a:solidFill>
                <a:latin typeface="+mn-lt"/>
                <a:ea typeface="+mn-ea"/>
                <a:cs typeface="+mn-cs"/>
              </a:rPr>
              <a:t> cannot be blank!");</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if (!</a:t>
            </a:r>
            <a:r>
              <a:rPr lang="en-US" sz="1200" b="0" i="0" kern="1200" dirty="0" err="1" smtClean="0">
                <a:solidFill>
                  <a:schemeClr val="tx1"/>
                </a:solidFill>
                <a:latin typeface="+mn-lt"/>
                <a:ea typeface="+mn-ea"/>
                <a:cs typeface="+mn-cs"/>
              </a:rPr>
              <a:t>ModelState.IsValid</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return View("</a:t>
            </a:r>
            <a:r>
              <a:rPr lang="en-US" sz="1200" b="0" i="0" kern="1200" dirty="0" err="1" smtClean="0">
                <a:solidFill>
                  <a:schemeClr val="tx1"/>
                </a:solidFill>
                <a:latin typeface="+mn-lt"/>
                <a:ea typeface="+mn-ea"/>
                <a:cs typeface="+mn-cs"/>
              </a:rPr>
              <a:t>SimpleValidation</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return View("Confirmation");</a:t>
            </a:r>
          </a:p>
          <a:p>
            <a:pPr fontAlgn="base"/>
            <a:r>
              <a:rPr lang="en-US" sz="1200" b="0" i="0" kern="1200" dirty="0" smtClean="0">
                <a:solidFill>
                  <a:schemeClr val="tx1"/>
                </a:solidFill>
                <a:latin typeface="+mn-lt"/>
                <a:ea typeface="+mn-ea"/>
                <a:cs typeface="+mn-cs"/>
              </a:rPr>
              <a:t>        }</a:t>
            </a:r>
          </a:p>
          <a:p>
            <a:pPr fontAlgn="base"/>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269A85-DB0E-4B08-A5D5-CED4BE9D930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 &lt;% using (</a:t>
            </a:r>
            <a:r>
              <a:rPr lang="en-US" sz="1200" b="0" i="0" kern="1200" dirty="0" err="1" smtClean="0">
                <a:solidFill>
                  <a:schemeClr val="tx1"/>
                </a:solidFill>
                <a:latin typeface="+mn-lt"/>
                <a:ea typeface="+mn-ea"/>
                <a:cs typeface="+mn-cs"/>
              </a:rPr>
              <a:t>var</a:t>
            </a:r>
            <a:r>
              <a:rPr lang="en-US" sz="1200" b="0" i="0" kern="1200" dirty="0" smtClean="0">
                <a:solidFill>
                  <a:schemeClr val="tx1"/>
                </a:solidFill>
                <a:latin typeface="+mn-lt"/>
                <a:ea typeface="+mn-ea"/>
                <a:cs typeface="+mn-cs"/>
              </a:rPr>
              <a:t> form = </a:t>
            </a:r>
            <a:r>
              <a:rPr lang="en-US" sz="1200" b="0" i="0" kern="1200" dirty="0" err="1" smtClean="0">
                <a:solidFill>
                  <a:schemeClr val="tx1"/>
                </a:solidFill>
                <a:latin typeface="+mn-lt"/>
                <a:ea typeface="+mn-ea"/>
                <a:cs typeface="+mn-cs"/>
              </a:rPr>
              <a:t>Html.BeginForm</a:t>
            </a:r>
            <a:r>
              <a:rPr lang="en-US" sz="1200" b="0" i="0" kern="1200" dirty="0" smtClean="0">
                <a:solidFill>
                  <a:schemeClr val="tx1"/>
                </a:solidFill>
                <a:latin typeface="+mn-lt"/>
                <a:ea typeface="+mn-ea"/>
                <a:cs typeface="+mn-cs"/>
              </a:rPr>
              <a:t>(new { Action = "</a:t>
            </a:r>
            <a:r>
              <a:rPr lang="en-US" sz="1200" b="0" i="0" kern="1200" dirty="0" err="1" smtClean="0">
                <a:solidFill>
                  <a:schemeClr val="tx1"/>
                </a:solidFill>
                <a:latin typeface="+mn-lt"/>
                <a:ea typeface="+mn-ea"/>
                <a:cs typeface="+mn-cs"/>
              </a:rPr>
              <a:t>SimpleValidation</a:t>
            </a:r>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 %&gt;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&lt;%= </a:t>
            </a:r>
            <a:r>
              <a:rPr lang="en-US" sz="1200" b="0" i="0" kern="1200" dirty="0" err="1" smtClean="0">
                <a:solidFill>
                  <a:schemeClr val="tx1"/>
                </a:solidFill>
                <a:latin typeface="+mn-lt"/>
                <a:ea typeface="+mn-ea"/>
                <a:cs typeface="+mn-cs"/>
              </a:rPr>
              <a:t>Html.ValidationSummary</a:t>
            </a:r>
            <a:r>
              <a:rPr lang="en-US" sz="1200" b="0" i="0" kern="1200" dirty="0" smtClean="0">
                <a:solidFill>
                  <a:schemeClr val="tx1"/>
                </a:solidFill>
                <a:latin typeface="+mn-lt"/>
                <a:ea typeface="+mn-ea"/>
                <a:cs typeface="+mn-cs"/>
              </a:rPr>
              <a:t>("Errors") %&gt;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FirstName</a:t>
            </a:r>
            <a:r>
              <a:rPr lang="en-US" sz="1200" b="0" i="0" kern="1200" dirty="0" smtClean="0">
                <a:solidFill>
                  <a:schemeClr val="tx1"/>
                </a:solidFill>
                <a:latin typeface="+mn-lt"/>
                <a:ea typeface="+mn-ea"/>
                <a:cs typeface="+mn-cs"/>
              </a:rPr>
              <a:t>:  &lt;%= </a:t>
            </a:r>
            <a:r>
              <a:rPr lang="en-US" sz="1200" b="0" i="0" kern="1200" dirty="0" err="1" smtClean="0">
                <a:solidFill>
                  <a:schemeClr val="tx1"/>
                </a:solidFill>
                <a:latin typeface="+mn-lt"/>
                <a:ea typeface="+mn-ea"/>
                <a:cs typeface="+mn-cs"/>
              </a:rPr>
              <a:t>Html.TextBox</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FirstName</a:t>
            </a:r>
            <a:r>
              <a:rPr lang="en-US" sz="1200" b="0" i="0" kern="1200" dirty="0" smtClean="0">
                <a:solidFill>
                  <a:schemeClr val="tx1"/>
                </a:solidFill>
                <a:latin typeface="+mn-lt"/>
                <a:ea typeface="+mn-ea"/>
                <a:cs typeface="+mn-cs"/>
              </a:rPr>
              <a:t>")%&gt;</a:t>
            </a:r>
          </a:p>
          <a:p>
            <a:pPr fontAlgn="base"/>
            <a:r>
              <a:rPr lang="en-US" sz="1200" b="0" i="0" kern="1200" dirty="0" smtClean="0">
                <a:solidFill>
                  <a:schemeClr val="tx1"/>
                </a:solidFill>
                <a:latin typeface="+mn-lt"/>
                <a:ea typeface="+mn-ea"/>
                <a:cs typeface="+mn-cs"/>
              </a:rPr>
              <a:t>   &lt;%= </a:t>
            </a:r>
            <a:r>
              <a:rPr lang="en-US" sz="1200" b="0" i="0" kern="1200" dirty="0" err="1" smtClean="0">
                <a:solidFill>
                  <a:schemeClr val="tx1"/>
                </a:solidFill>
                <a:latin typeface="+mn-lt"/>
                <a:ea typeface="+mn-ea"/>
                <a:cs typeface="+mn-cs"/>
              </a:rPr>
              <a:t>Html.ValidationMessage</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FirstName</a:t>
            </a:r>
            <a:r>
              <a:rPr lang="en-US" sz="1200" b="0" i="0" kern="1200" dirty="0" smtClean="0">
                <a:solidFill>
                  <a:schemeClr val="tx1"/>
                </a:solidFill>
                <a:latin typeface="+mn-lt"/>
                <a:ea typeface="+mn-ea"/>
                <a:cs typeface="+mn-cs"/>
              </a:rPr>
              <a:t>","*") %&gt;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LastName</a:t>
            </a:r>
            <a:r>
              <a:rPr lang="en-US" sz="1200" b="0" i="0" kern="1200" dirty="0" smtClean="0">
                <a:solidFill>
                  <a:schemeClr val="tx1"/>
                </a:solidFill>
                <a:latin typeface="+mn-lt"/>
                <a:ea typeface="+mn-ea"/>
                <a:cs typeface="+mn-cs"/>
              </a:rPr>
              <a:t>: &lt;%= </a:t>
            </a:r>
            <a:r>
              <a:rPr lang="en-US" sz="1200" b="0" i="0" kern="1200" dirty="0" err="1" smtClean="0">
                <a:solidFill>
                  <a:schemeClr val="tx1"/>
                </a:solidFill>
                <a:latin typeface="+mn-lt"/>
                <a:ea typeface="+mn-ea"/>
                <a:cs typeface="+mn-cs"/>
              </a:rPr>
              <a:t>Html.TextBox</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LastName</a:t>
            </a:r>
            <a:r>
              <a:rPr lang="en-US" sz="1200" b="0" i="0" kern="1200" dirty="0" smtClean="0">
                <a:solidFill>
                  <a:schemeClr val="tx1"/>
                </a:solidFill>
                <a:latin typeface="+mn-lt"/>
                <a:ea typeface="+mn-ea"/>
                <a:cs typeface="+mn-cs"/>
              </a:rPr>
              <a:t>")%&gt;</a:t>
            </a:r>
          </a:p>
          <a:p>
            <a:pPr fontAlgn="base"/>
            <a:r>
              <a:rPr lang="en-US" sz="1200" b="0" i="0" kern="1200" dirty="0" smtClean="0">
                <a:solidFill>
                  <a:schemeClr val="tx1"/>
                </a:solidFill>
                <a:latin typeface="+mn-lt"/>
                <a:ea typeface="+mn-ea"/>
                <a:cs typeface="+mn-cs"/>
              </a:rPr>
              <a:t>    &lt;%= </a:t>
            </a:r>
            <a:r>
              <a:rPr lang="en-US" sz="1200" b="0" i="0" kern="1200" dirty="0" err="1" smtClean="0">
                <a:solidFill>
                  <a:schemeClr val="tx1"/>
                </a:solidFill>
                <a:latin typeface="+mn-lt"/>
                <a:ea typeface="+mn-ea"/>
                <a:cs typeface="+mn-cs"/>
              </a:rPr>
              <a:t>Html.ValidationMessage</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LastName</a:t>
            </a:r>
            <a:r>
              <a:rPr lang="en-US" sz="1200" b="0" i="0" kern="1200" dirty="0" smtClean="0">
                <a:solidFill>
                  <a:schemeClr val="tx1"/>
                </a:solidFill>
                <a:latin typeface="+mn-lt"/>
                <a:ea typeface="+mn-ea"/>
                <a:cs typeface="+mn-cs"/>
              </a:rPr>
              <a:t>","*") %&gt;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&lt;input type="submit" value="Save" /&gt;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&lt;% } %&gt;</a:t>
            </a:r>
          </a:p>
          <a:p>
            <a:endParaRPr lang="en-US" dirty="0"/>
          </a:p>
        </p:txBody>
      </p:sp>
      <p:sp>
        <p:nvSpPr>
          <p:cNvPr id="4" name="Slide Number Placeholder 3"/>
          <p:cNvSpPr>
            <a:spLocks noGrp="1"/>
          </p:cNvSpPr>
          <p:nvPr>
            <p:ph type="sldNum" sz="quarter" idx="10"/>
          </p:nvPr>
        </p:nvSpPr>
        <p:spPr/>
        <p:txBody>
          <a:bodyPr/>
          <a:lstStyle/>
          <a:p>
            <a:fld id="{A0269A85-DB0E-4B08-A5D5-CED4BE9D930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base"/>
            <a:r>
              <a:rPr lang="en-US" sz="1200" b="0" i="0" kern="1200" dirty="0" smtClean="0">
                <a:solidFill>
                  <a:schemeClr val="tx1"/>
                </a:solidFill>
                <a:latin typeface="+mn-lt"/>
                <a:ea typeface="+mn-ea"/>
                <a:cs typeface="+mn-cs"/>
              </a:rPr>
              <a:t>public class Customer  : </a:t>
            </a:r>
            <a:r>
              <a:rPr lang="en-US" sz="1200" b="0" i="0" kern="1200" dirty="0" err="1" smtClean="0">
                <a:solidFill>
                  <a:schemeClr val="tx1"/>
                </a:solidFill>
                <a:latin typeface="+mn-lt"/>
                <a:ea typeface="+mn-ea"/>
                <a:cs typeface="+mn-cs"/>
              </a:rPr>
              <a:t>IDataErrorInfo</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private string _</a:t>
            </a:r>
            <a:r>
              <a:rPr lang="en-US" sz="1200" b="0" i="0" kern="1200" dirty="0" err="1" smtClean="0">
                <a:solidFill>
                  <a:schemeClr val="tx1"/>
                </a:solidFill>
                <a:latin typeface="+mn-lt"/>
                <a:ea typeface="+mn-ea"/>
                <a:cs typeface="+mn-cs"/>
              </a:rPr>
              <a:t>firstName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private string _</a:t>
            </a:r>
            <a:r>
              <a:rPr lang="en-US" sz="1200" b="0" i="0" kern="1200" dirty="0" err="1" smtClean="0">
                <a:solidFill>
                  <a:schemeClr val="tx1"/>
                </a:solidFill>
                <a:latin typeface="+mn-lt"/>
                <a:ea typeface="+mn-ea"/>
                <a:cs typeface="+mn-cs"/>
              </a:rPr>
              <a:t>lastName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private Dictionary&lt;</a:t>
            </a:r>
            <a:r>
              <a:rPr lang="en-US" sz="1200" b="0" i="0" kern="1200" dirty="0" err="1" smtClean="0">
                <a:solidFill>
                  <a:schemeClr val="tx1"/>
                </a:solidFill>
                <a:latin typeface="+mn-lt"/>
                <a:ea typeface="+mn-ea"/>
                <a:cs typeface="+mn-cs"/>
              </a:rPr>
              <a:t>String,String</a:t>
            </a:r>
            <a:r>
              <a:rPr lang="en-US" sz="1200" b="0" i="0" kern="1200" dirty="0" smtClean="0">
                <a:solidFill>
                  <a:schemeClr val="tx1"/>
                </a:solidFill>
                <a:latin typeface="+mn-lt"/>
                <a:ea typeface="+mn-ea"/>
                <a:cs typeface="+mn-cs"/>
              </a:rPr>
              <a:t>&gt; _errors = new Dictionary&lt;string, string&gt;();</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public string </a:t>
            </a:r>
            <a:r>
              <a:rPr lang="en-US" sz="1200" b="0" i="0" kern="1200" dirty="0" err="1" smtClean="0">
                <a:solidFill>
                  <a:schemeClr val="tx1"/>
                </a:solidFill>
                <a:latin typeface="+mn-lt"/>
                <a:ea typeface="+mn-ea"/>
                <a:cs typeface="+mn-cs"/>
              </a:rPr>
              <a:t>FirstName</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get { return _</a:t>
            </a:r>
            <a:r>
              <a:rPr lang="en-US" sz="1200" b="0" i="0" kern="1200" dirty="0" err="1" smtClean="0">
                <a:solidFill>
                  <a:schemeClr val="tx1"/>
                </a:solidFill>
                <a:latin typeface="+mn-lt"/>
                <a:ea typeface="+mn-ea"/>
                <a:cs typeface="+mn-cs"/>
              </a:rPr>
              <a:t>firstName</a:t>
            </a:r>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set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if(</a:t>
            </a:r>
            <a:r>
              <a:rPr lang="en-US" sz="1200" b="0" i="0" kern="1200" dirty="0" err="1" smtClean="0">
                <a:solidFill>
                  <a:schemeClr val="tx1"/>
                </a:solidFill>
                <a:latin typeface="+mn-lt"/>
                <a:ea typeface="+mn-ea"/>
                <a:cs typeface="+mn-cs"/>
              </a:rPr>
              <a:t>String.IsNullOrEmpty</a:t>
            </a:r>
            <a:r>
              <a:rPr lang="en-US" sz="1200" b="0" i="0" kern="1200" dirty="0" smtClean="0">
                <a:solidFill>
                  <a:schemeClr val="tx1"/>
                </a:solidFill>
                <a:latin typeface="+mn-lt"/>
                <a:ea typeface="+mn-ea"/>
                <a:cs typeface="+mn-cs"/>
              </a:rPr>
              <a:t>(value))</a:t>
            </a:r>
          </a:p>
          <a:p>
            <a:pPr fontAlgn="base"/>
            <a:r>
              <a:rPr lang="en-US" sz="1200" b="0" i="0" kern="1200" dirty="0" smtClean="0">
                <a:solidFill>
                  <a:schemeClr val="tx1"/>
                </a:solidFill>
                <a:latin typeface="+mn-lt"/>
                <a:ea typeface="+mn-ea"/>
                <a:cs typeface="+mn-cs"/>
              </a:rPr>
              <a:t>                    _</a:t>
            </a:r>
            <a:r>
              <a:rPr lang="en-US" sz="1200" b="0" i="0" kern="1200" dirty="0" err="1" smtClean="0">
                <a:solidFill>
                  <a:schemeClr val="tx1"/>
                </a:solidFill>
                <a:latin typeface="+mn-lt"/>
                <a:ea typeface="+mn-ea"/>
                <a:cs typeface="+mn-cs"/>
              </a:rPr>
              <a:t>errors.Add</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FirstName","FirstName</a:t>
            </a:r>
            <a:r>
              <a:rPr lang="en-US" sz="1200" b="0" i="0" kern="1200" dirty="0" smtClean="0">
                <a:solidFill>
                  <a:schemeClr val="tx1"/>
                </a:solidFill>
                <a:latin typeface="+mn-lt"/>
                <a:ea typeface="+mn-ea"/>
                <a:cs typeface="+mn-cs"/>
              </a:rPr>
              <a:t> cannot be blank!");</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_</a:t>
            </a:r>
            <a:r>
              <a:rPr lang="en-US" sz="1200" b="0" i="0" kern="1200" dirty="0" err="1" smtClean="0">
                <a:solidFill>
                  <a:schemeClr val="tx1"/>
                </a:solidFill>
                <a:latin typeface="+mn-lt"/>
                <a:ea typeface="+mn-ea"/>
                <a:cs typeface="+mn-cs"/>
              </a:rPr>
              <a:t>firstName</a:t>
            </a:r>
            <a:r>
              <a:rPr lang="en-US" sz="1200" b="0" i="0" kern="1200" dirty="0" smtClean="0">
                <a:solidFill>
                  <a:schemeClr val="tx1"/>
                </a:solidFill>
                <a:latin typeface="+mn-lt"/>
                <a:ea typeface="+mn-ea"/>
                <a:cs typeface="+mn-cs"/>
              </a:rPr>
              <a:t> = value;</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public string </a:t>
            </a:r>
            <a:r>
              <a:rPr lang="en-US" sz="1200" b="0" i="0" kern="1200" dirty="0" err="1" smtClean="0">
                <a:solidFill>
                  <a:schemeClr val="tx1"/>
                </a:solidFill>
                <a:latin typeface="+mn-lt"/>
                <a:ea typeface="+mn-ea"/>
                <a:cs typeface="+mn-cs"/>
              </a:rPr>
              <a:t>LastName</a:t>
            </a:r>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get { return _</a:t>
            </a:r>
            <a:r>
              <a:rPr lang="en-US" sz="1200" b="0" i="0" kern="1200" dirty="0" err="1" smtClean="0">
                <a:solidFill>
                  <a:schemeClr val="tx1"/>
                </a:solidFill>
                <a:latin typeface="+mn-lt"/>
                <a:ea typeface="+mn-ea"/>
                <a:cs typeface="+mn-cs"/>
              </a:rPr>
              <a:t>lastName</a:t>
            </a:r>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set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if(</a:t>
            </a:r>
            <a:r>
              <a:rPr lang="en-US" sz="1200" b="0" i="0" kern="1200" dirty="0" err="1" smtClean="0">
                <a:solidFill>
                  <a:schemeClr val="tx1"/>
                </a:solidFill>
                <a:latin typeface="+mn-lt"/>
                <a:ea typeface="+mn-ea"/>
                <a:cs typeface="+mn-cs"/>
              </a:rPr>
              <a:t>String.IsNullOrEmpty</a:t>
            </a:r>
            <a:r>
              <a:rPr lang="en-US" sz="1200" b="0" i="0" kern="1200" dirty="0" smtClean="0">
                <a:solidFill>
                  <a:schemeClr val="tx1"/>
                </a:solidFill>
                <a:latin typeface="+mn-lt"/>
                <a:ea typeface="+mn-ea"/>
                <a:cs typeface="+mn-cs"/>
              </a:rPr>
              <a:t>(value))        </a:t>
            </a:r>
          </a:p>
          <a:p>
            <a:pPr fontAlgn="base"/>
            <a:r>
              <a:rPr lang="en-US" sz="1200" b="0" i="0" kern="1200" dirty="0" smtClean="0">
                <a:solidFill>
                  <a:schemeClr val="tx1"/>
                </a:solidFill>
                <a:latin typeface="+mn-lt"/>
                <a:ea typeface="+mn-ea"/>
                <a:cs typeface="+mn-cs"/>
              </a:rPr>
              <a:t>                    _</a:t>
            </a:r>
            <a:r>
              <a:rPr lang="en-US" sz="1200" b="0" i="0" kern="1200" dirty="0" err="1" smtClean="0">
                <a:solidFill>
                  <a:schemeClr val="tx1"/>
                </a:solidFill>
                <a:latin typeface="+mn-lt"/>
                <a:ea typeface="+mn-ea"/>
                <a:cs typeface="+mn-cs"/>
              </a:rPr>
              <a:t>errors.Add</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LastName","LastName</a:t>
            </a:r>
            <a:r>
              <a:rPr lang="en-US" sz="1200" b="0" i="0" kern="1200" dirty="0" smtClean="0">
                <a:solidFill>
                  <a:schemeClr val="tx1"/>
                </a:solidFill>
                <a:latin typeface="+mn-lt"/>
                <a:ea typeface="+mn-ea"/>
                <a:cs typeface="+mn-cs"/>
              </a:rPr>
              <a:t> cannot be blank!");</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_</a:t>
            </a:r>
            <a:r>
              <a:rPr lang="en-US" sz="1200" b="0" i="0" kern="1200" dirty="0" err="1" smtClean="0">
                <a:solidFill>
                  <a:schemeClr val="tx1"/>
                </a:solidFill>
                <a:latin typeface="+mn-lt"/>
                <a:ea typeface="+mn-ea"/>
                <a:cs typeface="+mn-cs"/>
              </a:rPr>
              <a:t>lastName</a:t>
            </a:r>
            <a:r>
              <a:rPr lang="en-US" sz="1200" b="0" i="0" kern="1200" dirty="0" smtClean="0">
                <a:solidFill>
                  <a:schemeClr val="tx1"/>
                </a:solidFill>
                <a:latin typeface="+mn-lt"/>
                <a:ea typeface="+mn-ea"/>
                <a:cs typeface="+mn-cs"/>
              </a:rPr>
              <a:t> = value;</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public string this[string </a:t>
            </a:r>
            <a:r>
              <a:rPr lang="en-US" sz="1200" b="0" i="0" kern="1200" dirty="0" err="1" smtClean="0">
                <a:solidFill>
                  <a:schemeClr val="tx1"/>
                </a:solidFill>
                <a:latin typeface="+mn-lt"/>
                <a:ea typeface="+mn-ea"/>
                <a:cs typeface="+mn-cs"/>
              </a:rPr>
              <a:t>columnName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get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if (_</a:t>
            </a:r>
            <a:r>
              <a:rPr lang="en-US" sz="1200" b="0" i="0" kern="1200" dirty="0" err="1" smtClean="0">
                <a:solidFill>
                  <a:schemeClr val="tx1"/>
                </a:solidFill>
                <a:latin typeface="+mn-lt"/>
                <a:ea typeface="+mn-ea"/>
                <a:cs typeface="+mn-cs"/>
              </a:rPr>
              <a:t>errors.ContainsKey</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columnName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return _errors[</a:t>
            </a:r>
            <a:r>
              <a:rPr lang="en-US" sz="1200" b="0" i="0" kern="1200" dirty="0" err="1" smtClean="0">
                <a:solidFill>
                  <a:schemeClr val="tx1"/>
                </a:solidFill>
                <a:latin typeface="+mn-lt"/>
                <a:ea typeface="+mn-ea"/>
                <a:cs typeface="+mn-cs"/>
              </a:rPr>
              <a:t>columnName</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return </a:t>
            </a:r>
            <a:r>
              <a:rPr lang="en-US" sz="1200" b="0" i="0" kern="1200" dirty="0" err="1" smtClean="0">
                <a:solidFill>
                  <a:schemeClr val="tx1"/>
                </a:solidFill>
                <a:latin typeface="+mn-lt"/>
                <a:ea typeface="+mn-ea"/>
                <a:cs typeface="+mn-cs"/>
              </a:rPr>
              <a:t>String.Empty</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public string Error</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get { return </a:t>
            </a:r>
            <a:r>
              <a:rPr lang="en-US" sz="1200" b="0" i="0" kern="1200" dirty="0" err="1" smtClean="0">
                <a:solidFill>
                  <a:schemeClr val="tx1"/>
                </a:solidFill>
                <a:latin typeface="+mn-lt"/>
                <a:ea typeface="+mn-ea"/>
                <a:cs typeface="+mn-cs"/>
              </a:rPr>
              <a:t>String.Empty</a:t>
            </a:r>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a:t>
            </a:r>
          </a:p>
          <a:p>
            <a:r>
              <a:rPr lang="en-US" dirty="0" smtClean="0"/>
              <a:t>---------------------------------------------------------------------------------</a:t>
            </a:r>
          </a:p>
          <a:p>
            <a:endParaRPr lang="en-US" dirty="0" smtClean="0"/>
          </a:p>
          <a:p>
            <a:pPr fontAlgn="base"/>
            <a:r>
              <a:rPr lang="en-US" sz="1200" b="0" i="0" kern="1200" dirty="0" smtClean="0">
                <a:solidFill>
                  <a:schemeClr val="tx1"/>
                </a:solidFill>
                <a:latin typeface="+mn-lt"/>
                <a:ea typeface="+mn-ea"/>
                <a:cs typeface="+mn-cs"/>
              </a:rPr>
              <a:t>public </a:t>
            </a:r>
            <a:r>
              <a:rPr lang="en-US" sz="1200" b="0" i="0" kern="1200" dirty="0" err="1" smtClean="0">
                <a:solidFill>
                  <a:schemeClr val="tx1"/>
                </a:solidFill>
                <a:latin typeface="+mn-lt"/>
                <a:ea typeface="+mn-ea"/>
                <a:cs typeface="+mn-cs"/>
              </a:rPr>
              <a:t>ActionResult</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ValidationUsingIDataErrorInfo</a:t>
            </a:r>
            <a:r>
              <a:rPr lang="en-US" sz="1200" b="0" i="0" kern="1200" dirty="0" smtClean="0">
                <a:solidFill>
                  <a:schemeClr val="tx1"/>
                </a:solidFill>
                <a:latin typeface="+mn-lt"/>
                <a:ea typeface="+mn-ea"/>
                <a:cs typeface="+mn-cs"/>
              </a:rPr>
              <a:t>(Customer </a:t>
            </a:r>
            <a:r>
              <a:rPr lang="en-US" sz="1200" b="0" i="0" kern="1200" dirty="0" err="1" smtClean="0">
                <a:solidFill>
                  <a:schemeClr val="tx1"/>
                </a:solidFill>
                <a:latin typeface="+mn-lt"/>
                <a:ea typeface="+mn-ea"/>
                <a:cs typeface="+mn-cs"/>
              </a:rPr>
              <a:t>customer</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a:t>
            </a:r>
          </a:p>
          <a:p>
            <a:pPr fontAlgn="base"/>
            <a:r>
              <a:rPr lang="en-US" sz="1200" b="0" i="0" kern="1200" dirty="0" smtClean="0">
                <a:solidFill>
                  <a:schemeClr val="tx1"/>
                </a:solidFill>
                <a:latin typeface="+mn-lt"/>
                <a:ea typeface="+mn-ea"/>
                <a:cs typeface="+mn-cs"/>
              </a:rPr>
              <a:t>           if (!</a:t>
            </a:r>
            <a:r>
              <a:rPr lang="en-US" sz="1200" b="0" i="0" kern="1200" dirty="0" err="1" smtClean="0">
                <a:solidFill>
                  <a:schemeClr val="tx1"/>
                </a:solidFill>
                <a:latin typeface="+mn-lt"/>
                <a:ea typeface="+mn-ea"/>
                <a:cs typeface="+mn-cs"/>
              </a:rPr>
              <a:t>ModelState.IsValid</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return View("</a:t>
            </a:r>
            <a:r>
              <a:rPr lang="en-US" sz="1200" b="0" i="0" kern="1200" dirty="0" err="1" smtClean="0">
                <a:solidFill>
                  <a:schemeClr val="tx1"/>
                </a:solidFill>
                <a:latin typeface="+mn-lt"/>
                <a:ea typeface="+mn-ea"/>
                <a:cs typeface="+mn-cs"/>
              </a:rPr>
              <a:t>ValidationUsingIDataErrorInfo</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          else</a:t>
            </a:r>
          </a:p>
          <a:p>
            <a:pPr fontAlgn="base"/>
            <a:r>
              <a:rPr lang="en-US" sz="1200" b="0" i="0" kern="1200" dirty="0" smtClean="0">
                <a:solidFill>
                  <a:schemeClr val="tx1"/>
                </a:solidFill>
                <a:latin typeface="+mn-lt"/>
                <a:ea typeface="+mn-ea"/>
                <a:cs typeface="+mn-cs"/>
              </a:rPr>
              <a:t>            return View("Confirmation");</a:t>
            </a:r>
          </a:p>
          <a:p>
            <a:pPr fontAlgn="base"/>
            <a:r>
              <a:rPr lang="en-US" sz="1200" b="0" i="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0269A85-DB0E-4B08-A5D5-CED4BE9D930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6D8953-6AEA-443E-85A8-6767A37BD303}" type="slidenum">
              <a:rPr lang="en-US"/>
              <a:pPr/>
              <a:t>5</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Designing the model with Data Annotations</a:t>
            </a:r>
          </a:p>
          <a:p>
            <a:r>
              <a:rPr lang="en-US" sz="1200" kern="1200" dirty="0" smtClean="0">
                <a:solidFill>
                  <a:schemeClr val="tx1"/>
                </a:solidFill>
                <a:latin typeface="+mn-lt"/>
                <a:ea typeface="+mn-ea"/>
                <a:cs typeface="+mn-cs"/>
              </a:rPr>
              <a:t>using </a:t>
            </a:r>
            <a:r>
              <a:rPr lang="en-US" sz="1200" kern="1200" dirty="0" err="1" smtClean="0">
                <a:solidFill>
                  <a:schemeClr val="tx1"/>
                </a:solidFill>
                <a:latin typeface="+mn-lt"/>
                <a:ea typeface="+mn-ea"/>
                <a:cs typeface="+mn-cs"/>
              </a:rPr>
              <a:t>System.ComponentModel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using </a:t>
            </a:r>
            <a:r>
              <a:rPr lang="en-US" sz="1200" kern="1200" dirty="0" err="1" smtClean="0">
                <a:solidFill>
                  <a:schemeClr val="tx1"/>
                </a:solidFill>
                <a:latin typeface="+mn-lt"/>
                <a:ea typeface="+mn-ea"/>
                <a:cs typeface="+mn-cs"/>
              </a:rPr>
              <a:t>System.ComponentModel.DataAnnotations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using </a:t>
            </a:r>
            <a:r>
              <a:rPr lang="en-US" sz="1200" kern="1200" dirty="0" err="1" smtClean="0">
                <a:solidFill>
                  <a:schemeClr val="tx1"/>
                </a:solidFill>
                <a:latin typeface="+mn-lt"/>
                <a:ea typeface="+mn-ea"/>
                <a:cs typeface="+mn-cs"/>
              </a:rPr>
              <a:t>System.Web.Mvc</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namespace </a:t>
            </a:r>
            <a:r>
              <a:rPr lang="en-US" sz="1200" kern="1200" dirty="0" err="1" smtClean="0">
                <a:solidFill>
                  <a:schemeClr val="tx1"/>
                </a:solidFill>
                <a:latin typeface="+mn-lt"/>
                <a:ea typeface="+mn-ea"/>
                <a:cs typeface="+mn-cs"/>
              </a:rPr>
              <a:t>Employee.Models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[Bind(Exclude = "</a:t>
            </a:r>
            <a:r>
              <a:rPr lang="en-US" sz="1200" kern="1200" dirty="0" err="1" smtClean="0">
                <a:solidFill>
                  <a:schemeClr val="tx1"/>
                </a:solidFill>
                <a:latin typeface="+mn-lt"/>
                <a:ea typeface="+mn-ea"/>
                <a:cs typeface="+mn-cs"/>
              </a:rPr>
              <a:t>EmpId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public class Employee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ScaffoldColumn</a:t>
            </a:r>
            <a:r>
              <a:rPr lang="en-US" sz="1200" kern="1200" dirty="0" smtClean="0">
                <a:solidFill>
                  <a:schemeClr val="tx1"/>
                </a:solidFill>
                <a:latin typeface="+mn-lt"/>
                <a:ea typeface="+mn-ea"/>
                <a:cs typeface="+mn-cs"/>
              </a:rPr>
              <a:t>(false)]</a:t>
            </a:r>
          </a:p>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EmpId</a:t>
            </a:r>
            <a:r>
              <a:rPr lang="en-US" sz="1200" kern="1200" dirty="0" smtClean="0">
                <a:solidFill>
                  <a:schemeClr val="tx1"/>
                </a:solidFill>
                <a:latin typeface="+mn-lt"/>
                <a:ea typeface="+mn-ea"/>
                <a:cs typeface="+mn-cs"/>
              </a:rPr>
              <a:t> { get; set; }</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DisplayName</a:t>
            </a:r>
            <a:r>
              <a:rPr lang="en-US" sz="1200" kern="1200" dirty="0" smtClean="0">
                <a:solidFill>
                  <a:schemeClr val="tx1"/>
                </a:solidFill>
                <a:latin typeface="+mn-lt"/>
                <a:ea typeface="+mn-ea"/>
                <a:cs typeface="+mn-cs"/>
              </a:rPr>
              <a:t>("Employee Name")]</a:t>
            </a:r>
          </a:p>
          <a:p>
            <a:r>
              <a:rPr lang="en-US" sz="1200" kern="1200" dirty="0" smtClean="0">
                <a:solidFill>
                  <a:schemeClr val="tx1"/>
                </a:solidFill>
                <a:latin typeface="+mn-lt"/>
                <a:ea typeface="+mn-ea"/>
                <a:cs typeface="+mn-cs"/>
              </a:rPr>
              <a:t>[Required(</a:t>
            </a:r>
            <a:r>
              <a:rPr lang="en-US" sz="1200" kern="1200" dirty="0" err="1" smtClean="0">
                <a:solidFill>
                  <a:schemeClr val="tx1"/>
                </a:solidFill>
                <a:latin typeface="+mn-lt"/>
                <a:ea typeface="+mn-ea"/>
                <a:cs typeface="+mn-cs"/>
              </a:rPr>
              <a:t>ErrorMessage</a:t>
            </a:r>
            <a:r>
              <a:rPr lang="en-US" sz="1200" kern="1200" dirty="0" smtClean="0">
                <a:solidFill>
                  <a:schemeClr val="tx1"/>
                </a:solidFill>
                <a:latin typeface="+mn-lt"/>
                <a:ea typeface="+mn-ea"/>
                <a:cs typeface="+mn-cs"/>
              </a:rPr>
              <a:t> = "Employee Name is required")]</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(100,MinimumLength=3)]</a:t>
            </a:r>
          </a:p>
          <a:p>
            <a:r>
              <a:rPr lang="en-US" sz="1200" kern="1200" dirty="0" smtClean="0">
                <a:solidFill>
                  <a:schemeClr val="tx1"/>
                </a:solidFill>
                <a:latin typeface="+mn-lt"/>
                <a:ea typeface="+mn-ea"/>
                <a:cs typeface="+mn-cs"/>
              </a:rPr>
              <a:t>public String </a:t>
            </a:r>
            <a:r>
              <a:rPr lang="en-US" sz="1200" kern="1200" dirty="0" err="1" smtClean="0">
                <a:solidFill>
                  <a:schemeClr val="tx1"/>
                </a:solidFill>
                <a:latin typeface="+mn-lt"/>
                <a:ea typeface="+mn-ea"/>
                <a:cs typeface="+mn-cs"/>
              </a:rPr>
              <a:t>EmpName</a:t>
            </a:r>
            <a:r>
              <a:rPr lang="en-US" sz="1200" kern="1200" dirty="0" smtClean="0">
                <a:solidFill>
                  <a:schemeClr val="tx1"/>
                </a:solidFill>
                <a:latin typeface="+mn-lt"/>
                <a:ea typeface="+mn-ea"/>
                <a:cs typeface="+mn-cs"/>
              </a:rPr>
              <a:t> { get; set; } </a:t>
            </a:r>
          </a:p>
          <a:p>
            <a:r>
              <a:rPr lang="en-US" sz="1200" kern="1200" dirty="0" smtClean="0">
                <a:solidFill>
                  <a:schemeClr val="tx1"/>
                </a:solidFill>
                <a:latin typeface="+mn-lt"/>
                <a:ea typeface="+mn-ea"/>
                <a:cs typeface="+mn-cs"/>
              </a:rPr>
              <a:t>[Required(</a:t>
            </a:r>
            <a:r>
              <a:rPr lang="en-US" sz="1200" kern="1200" dirty="0" err="1" smtClean="0">
                <a:solidFill>
                  <a:schemeClr val="tx1"/>
                </a:solidFill>
                <a:latin typeface="+mn-lt"/>
                <a:ea typeface="+mn-ea"/>
                <a:cs typeface="+mn-cs"/>
              </a:rPr>
              <a:t>ErrorMessage</a:t>
            </a:r>
            <a:r>
              <a:rPr lang="en-US" sz="1200" kern="1200" dirty="0" smtClean="0">
                <a:solidFill>
                  <a:schemeClr val="tx1"/>
                </a:solidFill>
                <a:latin typeface="+mn-lt"/>
                <a:ea typeface="+mn-ea"/>
                <a:cs typeface="+mn-cs"/>
              </a:rPr>
              <a:t> = "Employee Address is required")] </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StringLength</a:t>
            </a:r>
            <a:r>
              <a:rPr lang="en-US" sz="1200" kern="1200" dirty="0" smtClean="0">
                <a:solidFill>
                  <a:schemeClr val="tx1"/>
                </a:solidFill>
                <a:latin typeface="+mn-lt"/>
                <a:ea typeface="+mn-ea"/>
                <a:cs typeface="+mn-cs"/>
              </a:rPr>
              <a:t>(300)]</a:t>
            </a:r>
          </a:p>
          <a:p>
            <a:r>
              <a:rPr lang="en-US" sz="1200" kern="1200" dirty="0" smtClean="0">
                <a:solidFill>
                  <a:schemeClr val="tx1"/>
                </a:solidFill>
                <a:latin typeface="+mn-lt"/>
                <a:ea typeface="+mn-ea"/>
                <a:cs typeface="+mn-cs"/>
              </a:rPr>
              <a:t>public string Address { get; set; } </a:t>
            </a:r>
          </a:p>
          <a:p>
            <a:r>
              <a:rPr lang="en-US" sz="1200" kern="1200" dirty="0" smtClean="0">
                <a:solidFill>
                  <a:schemeClr val="tx1"/>
                </a:solidFill>
                <a:latin typeface="+mn-lt"/>
                <a:ea typeface="+mn-ea"/>
                <a:cs typeface="+mn-cs"/>
              </a:rPr>
              <a:t>[Required(</a:t>
            </a:r>
            <a:r>
              <a:rPr lang="en-US" sz="1200" kern="1200" dirty="0" err="1" smtClean="0">
                <a:solidFill>
                  <a:schemeClr val="tx1"/>
                </a:solidFill>
                <a:latin typeface="+mn-lt"/>
                <a:ea typeface="+mn-ea"/>
                <a:cs typeface="+mn-cs"/>
              </a:rPr>
              <a:t>ErrorMessage</a:t>
            </a:r>
            <a:r>
              <a:rPr lang="en-US" sz="1200" kern="1200" dirty="0" smtClean="0">
                <a:solidFill>
                  <a:schemeClr val="tx1"/>
                </a:solidFill>
                <a:latin typeface="+mn-lt"/>
                <a:ea typeface="+mn-ea"/>
                <a:cs typeface="+mn-cs"/>
              </a:rPr>
              <a:t> = "Salary is required")] </a:t>
            </a:r>
          </a:p>
          <a:p>
            <a:r>
              <a:rPr lang="en-US" sz="1200" kern="1200" dirty="0" smtClean="0">
                <a:solidFill>
                  <a:schemeClr val="tx1"/>
                </a:solidFill>
                <a:latin typeface="+mn-lt"/>
                <a:ea typeface="+mn-ea"/>
                <a:cs typeface="+mn-cs"/>
              </a:rPr>
              <a:t>[Range(3000, 10000000,ErrorMessage = "Salary must be between 3000 and 10000000")]</a:t>
            </a:r>
          </a:p>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Salary{ get; set; } </a:t>
            </a:r>
          </a:p>
          <a:p>
            <a:r>
              <a:rPr lang="en-US" sz="1200" kern="1200" dirty="0" smtClean="0">
                <a:solidFill>
                  <a:schemeClr val="tx1"/>
                </a:solidFill>
                <a:latin typeface="+mn-lt"/>
                <a:ea typeface="+mn-ea"/>
                <a:cs typeface="+mn-cs"/>
              </a:rPr>
              <a:t>[Required(</a:t>
            </a:r>
            <a:r>
              <a:rPr lang="en-US" sz="1200" kern="1200" dirty="0" err="1" smtClean="0">
                <a:solidFill>
                  <a:schemeClr val="tx1"/>
                </a:solidFill>
                <a:latin typeface="+mn-lt"/>
                <a:ea typeface="+mn-ea"/>
                <a:cs typeface="+mn-cs"/>
              </a:rPr>
              <a:t>ErrorMessage</a:t>
            </a:r>
            <a:r>
              <a:rPr lang="en-US" sz="1200" kern="1200" dirty="0" smtClean="0">
                <a:solidFill>
                  <a:schemeClr val="tx1"/>
                </a:solidFill>
                <a:latin typeface="+mn-lt"/>
                <a:ea typeface="+mn-ea"/>
                <a:cs typeface="+mn-cs"/>
              </a:rPr>
              <a:t> = "Please enter your email address")] </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DataType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DataType.EmailAddress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[Display(Name = "Email address")]</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MaxLength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RegularExpression</a:t>
            </a:r>
            <a:r>
              <a:rPr lang="en-US" sz="1200" kern="1200" dirty="0" smtClean="0">
                <a:solidFill>
                  <a:schemeClr val="tx1"/>
                </a:solidFill>
                <a:latin typeface="+mn-lt"/>
                <a:ea typeface="+mn-ea"/>
                <a:cs typeface="+mn-cs"/>
              </a:rPr>
              <a:t>(@"[a-z0-9._%+-]+@[a-z0-9.-]+\.[a-z]{2,4}", </a:t>
            </a:r>
            <a:r>
              <a:rPr lang="en-US" sz="1200" kern="1200" dirty="0" err="1" smtClean="0">
                <a:solidFill>
                  <a:schemeClr val="tx1"/>
                </a:solidFill>
                <a:latin typeface="+mn-lt"/>
                <a:ea typeface="+mn-ea"/>
                <a:cs typeface="+mn-cs"/>
              </a:rPr>
              <a:t>ErrorMessage</a:t>
            </a:r>
            <a:r>
              <a:rPr lang="en-US" sz="1200" kern="1200" dirty="0" smtClean="0">
                <a:solidFill>
                  <a:schemeClr val="tx1"/>
                </a:solidFill>
                <a:latin typeface="+mn-lt"/>
                <a:ea typeface="+mn-ea"/>
                <a:cs typeface="+mn-cs"/>
              </a:rPr>
              <a:t> = "Please enter correct email")]</a:t>
            </a:r>
          </a:p>
          <a:p>
            <a:r>
              <a:rPr lang="en-US" sz="1200" kern="1200" dirty="0" smtClean="0">
                <a:solidFill>
                  <a:schemeClr val="tx1"/>
                </a:solidFill>
                <a:latin typeface="+mn-lt"/>
                <a:ea typeface="+mn-ea"/>
                <a:cs typeface="+mn-cs"/>
              </a:rPr>
              <a:t>public string Email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DisplayFormat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ApplyFormatInEditMode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true,ConvertEmptyStringToNull</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true,DataFormatString</a:t>
            </a:r>
            <a:r>
              <a:rPr lang="en-US" sz="1200" kern="1200" dirty="0" smtClean="0">
                <a:solidFill>
                  <a:schemeClr val="tx1"/>
                </a:solidFill>
                <a:latin typeface="+mn-lt"/>
                <a:ea typeface="+mn-ea"/>
                <a:cs typeface="+mn-cs"/>
              </a:rPr>
              <a:t> ="DD/MM/YYYY",</a:t>
            </a:r>
            <a:r>
              <a:rPr lang="en-US" sz="1200" kern="1200" dirty="0" err="1" smtClean="0">
                <a:solidFill>
                  <a:schemeClr val="tx1"/>
                </a:solidFill>
                <a:latin typeface="+mn-lt"/>
                <a:ea typeface="+mn-ea"/>
                <a:cs typeface="+mn-cs"/>
              </a:rPr>
              <a:t>HtmlEncode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true,NullDisplayText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InputDate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DateTime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JoiningDate</a:t>
            </a:r>
            <a:r>
              <a:rPr lang="en-US" sz="1200" kern="1200" dirty="0" smtClean="0">
                <a:solidFill>
                  <a:schemeClr val="tx1"/>
                </a:solidFill>
                <a:latin typeface="+mn-lt"/>
                <a:ea typeface="+mn-ea"/>
                <a:cs typeface="+mn-cs"/>
              </a:rPr>
              <a:t> { get; set;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0269A85-DB0E-4B08-A5D5-CED4BE9D930C}"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pic>
        <p:nvPicPr>
          <p:cNvPr id="5" name="Picture 12" descr="Vinsys-Logo"/>
          <p:cNvPicPr>
            <a:picLocks noChangeAspect="1" noChangeArrowheads="1"/>
          </p:cNvPicPr>
          <p:nvPr/>
        </p:nvPicPr>
        <p:blipFill>
          <a:blip r:embed="rId2" cstate="print"/>
          <a:srcRect/>
          <a:stretch>
            <a:fillRect/>
          </a:stretch>
        </p:blipFill>
        <p:spPr bwMode="auto">
          <a:xfrm>
            <a:off x="622302" y="495301"/>
            <a:ext cx="1444625" cy="1443038"/>
          </a:xfrm>
          <a:prstGeom prst="rect">
            <a:avLst/>
          </a:prstGeom>
          <a:noFill/>
          <a:ln w="9525">
            <a:noFill/>
            <a:miter lim="800000"/>
            <a:headEnd/>
            <a:tailEnd/>
          </a:ln>
        </p:spPr>
      </p:pic>
      <p:sp>
        <p:nvSpPr>
          <p:cNvPr id="6146" name="Rectangle 2"/>
          <p:cNvSpPr>
            <a:spLocks noGrp="1" noChangeArrowheads="1"/>
          </p:cNvSpPr>
          <p:nvPr>
            <p:ph type="ctrTitle"/>
          </p:nvPr>
        </p:nvSpPr>
        <p:spPr>
          <a:xfrm>
            <a:off x="622300" y="2693993"/>
            <a:ext cx="7772400" cy="1470025"/>
          </a:xfrm>
        </p:spPr>
        <p:txBody>
          <a:bodyPr/>
          <a:lstStyle>
            <a:lvl1pPr>
              <a:defRPr sz="3600"/>
            </a:lvl1pPr>
          </a:lstStyle>
          <a:p>
            <a:r>
              <a:rPr lang="en-US" smtClean="0"/>
              <a:t>Click to edit Master title style</a:t>
            </a:r>
            <a:endParaRPr lang="en-US"/>
          </a:p>
        </p:txBody>
      </p:sp>
      <p:sp>
        <p:nvSpPr>
          <p:cNvPr id="6" name="Footer Placeholder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242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137160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98968" y="1371601"/>
            <a:ext cx="3946525"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69120" y="6526772"/>
            <a:ext cx="1693440" cy="269309"/>
          </a:xfrm>
        </p:spPr>
        <p:txBody>
          <a:bodyPr lIns="82945" tIns="41473" rIns="82945" bIns="41473"/>
          <a:lstStyle>
            <a:lvl1pPr>
              <a:defRPr/>
            </a:lvl1pPr>
          </a:lstStyle>
          <a:p>
            <a:fld id="{CFE26C3E-ABB7-4D28-8476-266826627DDC}" type="slidenum">
              <a:rPr lang="en-US" smtClean="0"/>
              <a:pPr/>
              <a:t>‹#›</a:t>
            </a:fld>
            <a:endParaRPr lang="en-US"/>
          </a:p>
        </p:txBody>
      </p:sp>
      <p:sp>
        <p:nvSpPr>
          <p:cNvPr id="7"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398968" y="1371601"/>
            <a:ext cx="3946525" cy="223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398968" y="3759201"/>
            <a:ext cx="3946525" cy="2236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69120" y="6526772"/>
            <a:ext cx="1693440" cy="269309"/>
          </a:xfrm>
        </p:spPr>
        <p:txBody>
          <a:bodyPr lIns="82945" tIns="41473" rIns="82945" bIns="41473"/>
          <a:lstStyle>
            <a:lvl1pPr>
              <a:defRPr/>
            </a:lvl1pPr>
          </a:lstStyle>
          <a:p>
            <a:fld id="{CFE26C3E-ABB7-4D28-8476-266826627DDC}" type="slidenum">
              <a:rPr lang="en-US" smtClean="0"/>
              <a:pPr/>
              <a:t>‹#›</a:t>
            </a:fld>
            <a:endParaRPr lang="en-US"/>
          </a:p>
        </p:txBody>
      </p:sp>
      <p:sp>
        <p:nvSpPr>
          <p:cNvPr id="8" name="Rectangle 5"/>
          <p:cNvSpPr>
            <a:spLocks noGrp="1" noChangeArrowheads="1"/>
          </p:cNvSpPr>
          <p:nvPr>
            <p:ph type="ftr" sz="quarter" idx="11"/>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3" name="Date Placeholder 27"/>
          <p:cNvSpPr>
            <a:spLocks noGrp="1"/>
          </p:cNvSpPr>
          <p:nvPr>
            <p:ph type="dt" sz="half" idx="10"/>
          </p:nvPr>
        </p:nvSpPr>
        <p:spPr bwMode="auto">
          <a:xfrm rot="5400000">
            <a:off x="7764463" y="1174750"/>
            <a:ext cx="2286000" cy="381000"/>
          </a:xfrm>
          <a:prstGeom prst="rect">
            <a:avLst/>
          </a:prstGeom>
        </p:spPr>
        <p:txBody>
          <a:bodyPr/>
          <a:lstStyle>
            <a:lvl1pPr>
              <a:defRPr/>
            </a:lvl1pPr>
          </a:lstStyle>
          <a:p>
            <a:fld id="{9A61643C-388E-4484-BDAF-F086E5B57A5F}" type="datetimeFigureOut">
              <a:rPr lang="en-US" smtClean="0"/>
              <a:pPr/>
              <a:t>6/14/2017</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fld id="{CFE26C3E-ABB7-4D28-8476-266826627D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27000"/>
            <a:ext cx="7543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57200" y="1295400"/>
            <a:ext cx="8229600" cy="5181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31" name="Rectangle 7"/>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sp>
        <p:nvSpPr>
          <p:cNvPr id="1033" name="Line 9"/>
          <p:cNvSpPr>
            <a:spLocks noChangeShapeType="1"/>
          </p:cNvSpPr>
          <p:nvPr/>
        </p:nvSpPr>
        <p:spPr bwMode="auto">
          <a:xfrm>
            <a:off x="228600" y="1152525"/>
            <a:ext cx="8915400" cy="0"/>
          </a:xfrm>
          <a:prstGeom prst="line">
            <a:avLst/>
          </a:prstGeom>
          <a:noFill/>
          <a:ln w="28575">
            <a:solidFill>
              <a:srgbClr val="531A00"/>
            </a:solidFill>
            <a:round/>
            <a:headEnd/>
            <a:tailEnd/>
          </a:ln>
          <a:effectLst/>
        </p:spPr>
        <p:txBody>
          <a:bodyPr/>
          <a:lstStyle/>
          <a:p>
            <a:pPr>
              <a:defRPr/>
            </a:pPr>
            <a:endParaRPr lang="en-US"/>
          </a:p>
        </p:txBody>
      </p:sp>
      <p:pic>
        <p:nvPicPr>
          <p:cNvPr id="3078" name="Picture 11" descr="Vinsys-Logo"/>
          <p:cNvPicPr>
            <a:picLocks noChangeAspect="1" noChangeArrowheads="1"/>
          </p:cNvPicPr>
          <p:nvPr/>
        </p:nvPicPr>
        <p:blipFill>
          <a:blip r:embed="rId10" cstate="print"/>
          <a:srcRect/>
          <a:stretch>
            <a:fillRect/>
          </a:stretch>
        </p:blipFill>
        <p:spPr bwMode="auto">
          <a:xfrm>
            <a:off x="8107367" y="153988"/>
            <a:ext cx="858837" cy="857250"/>
          </a:xfrm>
          <a:prstGeom prst="rect">
            <a:avLst/>
          </a:prstGeom>
          <a:noFill/>
          <a:ln w="9525">
            <a:noFill/>
            <a:miter lim="800000"/>
            <a:headEnd/>
            <a:tailEnd/>
          </a:ln>
        </p:spPr>
      </p:pic>
      <p:sp>
        <p:nvSpPr>
          <p:cNvPr id="8"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
        <p:nvSpPr>
          <p:cNvPr id="9" name="Rectangle 6"/>
          <p:cNvSpPr>
            <a:spLocks noGrp="1" noChangeArrowheads="1"/>
          </p:cNvSpPr>
          <p:nvPr>
            <p:ph type="sldNum" sz="quarter" idx="4"/>
          </p:nvPr>
        </p:nvSpPr>
        <p:spPr>
          <a:xfrm>
            <a:off x="7010400" y="6477000"/>
            <a:ext cx="1905000" cy="304800"/>
          </a:xfrm>
          <a:prstGeom prst="rect">
            <a:avLst/>
          </a:prstGeom>
        </p:spPr>
        <p:txBody>
          <a:bodyPr/>
          <a:lstStyle>
            <a:lvl1pPr algn="r">
              <a:defRPr sz="1400">
                <a:latin typeface="+mn-lt"/>
              </a:defRPr>
            </a:lvl1pPr>
          </a:lstStyle>
          <a:p>
            <a:fld id="{CFE26C3E-ABB7-4D28-8476-266826627D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p:txStyles>
    <p:titleStyle>
      <a:lvl1pPr algn="l" rtl="0" eaLnBrk="1" fontAlgn="base" hangingPunct="1">
        <a:spcBef>
          <a:spcPct val="0"/>
        </a:spcBef>
        <a:spcAft>
          <a:spcPct val="0"/>
        </a:spcAft>
        <a:defRPr sz="3400" b="1">
          <a:solidFill>
            <a:srgbClr val="0000CC"/>
          </a:solidFill>
          <a:latin typeface="+mj-lt"/>
          <a:ea typeface="+mj-ea"/>
          <a:cs typeface="+mj-cs"/>
        </a:defRPr>
      </a:lvl1pPr>
      <a:lvl2pPr algn="l" rtl="0" eaLnBrk="1" fontAlgn="base" hangingPunct="1">
        <a:spcBef>
          <a:spcPct val="0"/>
        </a:spcBef>
        <a:spcAft>
          <a:spcPct val="0"/>
        </a:spcAft>
        <a:defRPr sz="3400" b="1">
          <a:solidFill>
            <a:schemeClr val="tx2"/>
          </a:solidFill>
          <a:latin typeface="Calibri" pitchFamily="34" charset="0"/>
        </a:defRPr>
      </a:lvl2pPr>
      <a:lvl3pPr algn="l" rtl="0" eaLnBrk="1" fontAlgn="base" hangingPunct="1">
        <a:spcBef>
          <a:spcPct val="0"/>
        </a:spcBef>
        <a:spcAft>
          <a:spcPct val="0"/>
        </a:spcAft>
        <a:defRPr sz="3400" b="1">
          <a:solidFill>
            <a:schemeClr val="tx2"/>
          </a:solidFill>
          <a:latin typeface="Calibri" pitchFamily="34" charset="0"/>
        </a:defRPr>
      </a:lvl3pPr>
      <a:lvl4pPr algn="l" rtl="0" eaLnBrk="1" fontAlgn="base" hangingPunct="1">
        <a:spcBef>
          <a:spcPct val="0"/>
        </a:spcBef>
        <a:spcAft>
          <a:spcPct val="0"/>
        </a:spcAft>
        <a:defRPr sz="3400" b="1">
          <a:solidFill>
            <a:schemeClr val="tx2"/>
          </a:solidFill>
          <a:latin typeface="Calibri" pitchFamily="34" charset="0"/>
        </a:defRPr>
      </a:lvl4pPr>
      <a:lvl5pPr algn="l" rtl="0" eaLnBrk="1" fontAlgn="base" hangingPunct="1">
        <a:spcBef>
          <a:spcPct val="0"/>
        </a:spcBef>
        <a:spcAft>
          <a:spcPct val="0"/>
        </a:spcAft>
        <a:defRPr sz="3400" b="1">
          <a:solidFill>
            <a:schemeClr val="tx2"/>
          </a:solidFill>
          <a:latin typeface="Calibri" pitchFamily="34" charset="0"/>
        </a:defRPr>
      </a:lvl5pPr>
      <a:lvl6pPr marL="457200" algn="l" rtl="0" eaLnBrk="1" fontAlgn="base" hangingPunct="1">
        <a:spcBef>
          <a:spcPct val="0"/>
        </a:spcBef>
        <a:spcAft>
          <a:spcPct val="0"/>
        </a:spcAft>
        <a:defRPr sz="3400" b="1">
          <a:solidFill>
            <a:schemeClr val="tx2"/>
          </a:solidFill>
          <a:latin typeface="Calibri" pitchFamily="34" charset="0"/>
        </a:defRPr>
      </a:lvl6pPr>
      <a:lvl7pPr marL="914400" algn="l" rtl="0" eaLnBrk="1" fontAlgn="base" hangingPunct="1">
        <a:spcBef>
          <a:spcPct val="0"/>
        </a:spcBef>
        <a:spcAft>
          <a:spcPct val="0"/>
        </a:spcAft>
        <a:defRPr sz="3400" b="1">
          <a:solidFill>
            <a:schemeClr val="tx2"/>
          </a:solidFill>
          <a:latin typeface="Calibri" pitchFamily="34" charset="0"/>
        </a:defRPr>
      </a:lvl7pPr>
      <a:lvl8pPr marL="1371600" algn="l" rtl="0" eaLnBrk="1" fontAlgn="base" hangingPunct="1">
        <a:spcBef>
          <a:spcPct val="0"/>
        </a:spcBef>
        <a:spcAft>
          <a:spcPct val="0"/>
        </a:spcAft>
        <a:defRPr sz="3400" b="1">
          <a:solidFill>
            <a:schemeClr val="tx2"/>
          </a:solidFill>
          <a:latin typeface="Calibri" pitchFamily="34" charset="0"/>
        </a:defRPr>
      </a:lvl8pPr>
      <a:lvl9pPr marL="1828800" algn="l" rtl="0" eaLnBrk="1" fontAlgn="base" hangingPunct="1">
        <a:spcBef>
          <a:spcPct val="0"/>
        </a:spcBef>
        <a:spcAft>
          <a:spcPct val="0"/>
        </a:spcAft>
        <a:defRPr sz="3400" b="1">
          <a:solidFill>
            <a:schemeClr val="tx2"/>
          </a:solidFill>
          <a:latin typeface="Calibri" pitchFamily="34" charset="0"/>
        </a:defRPr>
      </a:lvl9pPr>
    </p:titleStyle>
    <p:bodyStyle>
      <a:lvl1pPr marL="514350" indent="-514350" algn="l" rtl="0" eaLnBrk="1" fontAlgn="base" hangingPunct="1">
        <a:spcBef>
          <a:spcPct val="20000"/>
        </a:spcBef>
        <a:spcAft>
          <a:spcPct val="0"/>
        </a:spcAft>
        <a:buClr>
          <a:srgbClr val="800000"/>
        </a:buClr>
        <a:buSzPct val="90000"/>
        <a:buFont typeface="Arial" pitchFamily="34" charset="0"/>
        <a:buChar char="•"/>
        <a:defRPr sz="2600">
          <a:solidFill>
            <a:schemeClr val="tx1"/>
          </a:solidFill>
          <a:latin typeface="+mn-lt"/>
          <a:ea typeface="+mn-ea"/>
          <a:cs typeface="+mn-cs"/>
        </a:defRPr>
      </a:lvl1pPr>
      <a:lvl2pPr marL="914400" indent="-457200" algn="l" rtl="0" eaLnBrk="1" fontAlgn="base" hangingPunct="1">
        <a:spcBef>
          <a:spcPct val="20000"/>
        </a:spcBef>
        <a:spcAft>
          <a:spcPct val="0"/>
        </a:spcAft>
        <a:buClr>
          <a:srgbClr val="EE4E14"/>
        </a:buClr>
        <a:buSzPct val="90000"/>
        <a:buFont typeface="Arial" pitchFamily="34" charset="0"/>
        <a:buChar char="•"/>
        <a:defRPr sz="2400">
          <a:solidFill>
            <a:schemeClr val="tx1"/>
          </a:solidFill>
          <a:latin typeface="+mn-lt"/>
        </a:defRPr>
      </a:lvl2pPr>
      <a:lvl3pPr marL="1371600" indent="-457200" algn="l" rtl="0" eaLnBrk="1" fontAlgn="base" hangingPunct="1">
        <a:spcBef>
          <a:spcPct val="20000"/>
        </a:spcBef>
        <a:spcAft>
          <a:spcPct val="0"/>
        </a:spcAft>
        <a:buClr>
          <a:srgbClr val="EC8314"/>
        </a:buClr>
        <a:buSzPct val="90000"/>
        <a:buFont typeface="Arial" pitchFamily="34" charset="0"/>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819400"/>
            <a:ext cx="6934200" cy="1447800"/>
          </a:xfrm>
        </p:spPr>
        <p:txBody>
          <a:bodyPr>
            <a:normAutofit/>
          </a:bodyPr>
          <a:lstStyle/>
          <a:p>
            <a:r>
              <a:rPr lang="en-US" dirty="0" smtClean="0"/>
              <a:t>Data Annotations and Validations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Validations</a:t>
            </a:r>
            <a:endParaRPr lang="en-US" dirty="0"/>
          </a:p>
        </p:txBody>
      </p:sp>
      <p:sp>
        <p:nvSpPr>
          <p:cNvPr id="5" name="Content Placeholder 4"/>
          <p:cNvSpPr>
            <a:spLocks noGrp="1"/>
          </p:cNvSpPr>
          <p:nvPr>
            <p:ph idx="1"/>
          </p:nvPr>
        </p:nvSpPr>
        <p:spPr/>
        <p:txBody>
          <a:bodyPr/>
          <a:lstStyle/>
          <a:p>
            <a:r>
              <a:rPr lang="en-US" dirty="0" smtClean="0"/>
              <a:t>Validation is one of the most important aspects of an application. ASP.NET MVC framework provides multiple ways to validate the user input.</a:t>
            </a:r>
          </a:p>
          <a:p>
            <a:r>
              <a:rPr lang="en-US" dirty="0" smtClean="0"/>
              <a:t>Validation in an ASP.NET application is done using Controller action, </a:t>
            </a:r>
            <a:r>
              <a:rPr lang="en-US" dirty="0" err="1" smtClean="0"/>
              <a:t>IDataErrorInfo</a:t>
            </a:r>
            <a:r>
              <a:rPr lang="en-US" dirty="0" smtClean="0"/>
              <a:t> and </a:t>
            </a:r>
            <a:r>
              <a:rPr lang="en-US" dirty="0" err="1" smtClean="0"/>
              <a:t>DataAnnotations</a:t>
            </a:r>
            <a:r>
              <a:rPr lang="en-US" dirty="0" smtClean="0"/>
              <a:t> methods.</a:t>
            </a:r>
          </a:p>
          <a:p>
            <a:r>
              <a:rPr lang="en-US" b="1" u="sng" dirty="0" smtClean="0"/>
              <a:t>Simple Validation: </a:t>
            </a:r>
            <a:r>
              <a:rPr lang="en-US" dirty="0" smtClean="0"/>
              <a:t/>
            </a:r>
            <a:br>
              <a:rPr lang="en-US" dirty="0" smtClean="0"/>
            </a:br>
            <a:r>
              <a:rPr lang="en-US" dirty="0" smtClean="0"/>
              <a:t>The most simple way to perform validation is to perform it inside the Controller. The controller will be responsible for checking for the validity of the data.</a:t>
            </a:r>
          </a:p>
          <a:p>
            <a:r>
              <a:rPr lang="en-US" dirty="0" smtClean="0"/>
              <a:t>This is performed by Model Binders feature in ASP.NET MVC framework.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The </a:t>
            </a:r>
            <a:r>
              <a:rPr lang="en-US" dirty="0" err="1" smtClean="0"/>
              <a:t>ModelState.AddModelError</a:t>
            </a:r>
            <a:r>
              <a:rPr lang="en-US" dirty="0" smtClean="0"/>
              <a:t> method is used to populate the error collection of the model. The </a:t>
            </a:r>
            <a:r>
              <a:rPr lang="en-US" dirty="0" err="1" smtClean="0"/>
              <a:t>ModelState.IsValid</a:t>
            </a:r>
            <a:r>
              <a:rPr lang="en-US" dirty="0" smtClean="0"/>
              <a:t> property represents if there are any errors in the model. If the model is invalid then we simply return the current view, else we may </a:t>
            </a:r>
            <a:r>
              <a:rPr lang="en-US" dirty="0" err="1" smtClean="0"/>
              <a:t>retrun</a:t>
            </a:r>
            <a:r>
              <a:rPr lang="en-US" dirty="0" smtClean="0"/>
              <a:t> the other view.</a:t>
            </a:r>
          </a:p>
          <a:p>
            <a:r>
              <a:rPr lang="en-US" dirty="0" smtClean="0"/>
              <a:t>Displaying errors: This is performed by the HTML helpers </a:t>
            </a:r>
            <a:r>
              <a:rPr lang="en-US" dirty="0" err="1" smtClean="0"/>
              <a:t>ValidationMessage</a:t>
            </a:r>
            <a:r>
              <a:rPr lang="en-US" dirty="0" smtClean="0"/>
              <a:t>.</a:t>
            </a:r>
          </a:p>
          <a:p>
            <a:r>
              <a:rPr lang="en-US" dirty="0" smtClean="0"/>
              <a:t>The </a:t>
            </a:r>
            <a:r>
              <a:rPr lang="en-US" dirty="0" err="1" smtClean="0"/>
              <a:t>ValidationSummary</a:t>
            </a:r>
            <a:r>
              <a:rPr lang="en-US" dirty="0" smtClean="0"/>
              <a:t> HTML Helper is used to display error </a:t>
            </a:r>
            <a:r>
              <a:rPr lang="en-US" dirty="0" err="1" smtClean="0"/>
              <a:t>messages.example</a:t>
            </a:r>
            <a:r>
              <a:rPr lang="en-US" dirty="0" smtClean="0"/>
              <a:t>: </a:t>
            </a:r>
            <a:r>
              <a:rPr lang="en-US" dirty="0" err="1" smtClean="0"/>
              <a:t>Html.ValidationSummary</a:t>
            </a:r>
            <a:r>
              <a:rPr lang="en-US" dirty="0" smtClean="0"/>
              <a:t>()</a:t>
            </a:r>
          </a:p>
          <a:p>
            <a:r>
              <a:rPr lang="en-US" dirty="0" smtClean="0"/>
              <a:t>The </a:t>
            </a:r>
            <a:r>
              <a:rPr lang="en-US" dirty="0" err="1" smtClean="0"/>
              <a:t>ValidationSummary</a:t>
            </a:r>
            <a:r>
              <a:rPr lang="en-US" dirty="0" smtClean="0"/>
              <a:t> helper displays an unordered list of all validation errors in the </a:t>
            </a:r>
            <a:r>
              <a:rPr lang="en-US" dirty="0" err="1" smtClean="0"/>
              <a:t>ModelState</a:t>
            </a:r>
            <a:r>
              <a:rPr lang="en-US" dirty="0" smtClean="0"/>
              <a:t> dictionary.</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Validation Using </a:t>
            </a:r>
            <a:r>
              <a:rPr lang="en-US" u="sng" dirty="0" err="1" smtClean="0"/>
              <a:t>IDataErrorInfo</a:t>
            </a:r>
            <a:endParaRPr lang="en-US" dirty="0"/>
          </a:p>
        </p:txBody>
      </p:sp>
      <p:sp>
        <p:nvSpPr>
          <p:cNvPr id="3" name="Content Placeholder 2"/>
          <p:cNvSpPr>
            <a:spLocks noGrp="1"/>
          </p:cNvSpPr>
          <p:nvPr>
            <p:ph idx="1"/>
          </p:nvPr>
        </p:nvSpPr>
        <p:spPr/>
        <p:txBody>
          <a:bodyPr/>
          <a:lstStyle/>
          <a:p>
            <a:r>
              <a:rPr lang="en-US" dirty="0" smtClean="0"/>
              <a:t>The second method of performing validation in an ASP.NET MVC application is by using the </a:t>
            </a:r>
            <a:r>
              <a:rPr lang="en-US" dirty="0" err="1" smtClean="0"/>
              <a:t>IDataErrorInfo</a:t>
            </a:r>
            <a:r>
              <a:rPr lang="en-US" dirty="0" smtClean="0"/>
              <a:t> class. This method involves the model class to inherit from the </a:t>
            </a:r>
            <a:r>
              <a:rPr lang="en-US" dirty="0" err="1" smtClean="0"/>
              <a:t>IDataErrorInfo</a:t>
            </a:r>
            <a:r>
              <a:rPr lang="en-US" dirty="0" smtClean="0"/>
              <a:t> interface. </a:t>
            </a:r>
          </a:p>
          <a:p>
            <a:r>
              <a:rPr lang="en-US" dirty="0" smtClean="0"/>
              <a:t>Using this method the controller action is simplified as the validation is now moved into the model itself.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dirty="0" smtClean="0"/>
              <a:t>About Data Validations</a:t>
            </a:r>
            <a:endParaRPr lang="en-US" dirty="0"/>
          </a:p>
        </p:txBody>
      </p:sp>
      <p:sp>
        <p:nvSpPr>
          <p:cNvPr id="8195" name="Rectangle 3"/>
          <p:cNvSpPr>
            <a:spLocks noGrp="1" noChangeArrowheads="1"/>
          </p:cNvSpPr>
          <p:nvPr>
            <p:ph idx="1"/>
          </p:nvPr>
        </p:nvSpPr>
        <p:spPr/>
        <p:txBody>
          <a:bodyPr/>
          <a:lstStyle/>
          <a:p>
            <a:r>
              <a:rPr lang="en-US" dirty="0" smtClean="0"/>
              <a:t>Data validation is a key aspect for developing web application. </a:t>
            </a:r>
          </a:p>
          <a:p>
            <a:r>
              <a:rPr lang="en-US" dirty="0" smtClean="0"/>
              <a:t>In Asp.net MVC, we can easily apply validation to web application by using Data Annotation attribute classes to model class. </a:t>
            </a:r>
          </a:p>
          <a:p>
            <a:r>
              <a:rPr lang="en-US" dirty="0" smtClean="0"/>
              <a:t>Data Annotation attribute classes are present in </a:t>
            </a:r>
            <a:r>
              <a:rPr lang="en-US" dirty="0" err="1" smtClean="0">
                <a:solidFill>
                  <a:srgbClr val="C00000"/>
                </a:solidFill>
              </a:rPr>
              <a:t>System.ComponentModel.DataAnnotations</a:t>
            </a:r>
            <a:r>
              <a:rPr lang="en-US" dirty="0" smtClean="0">
                <a:solidFill>
                  <a:srgbClr val="C00000"/>
                </a:solidFill>
              </a:rPr>
              <a:t>  </a:t>
            </a:r>
            <a:r>
              <a:rPr lang="en-US" dirty="0" smtClean="0"/>
              <a:t>namespace and are available to Asp.net projects like Asp.net web application &amp; website, Asp.net MVC, Web forms and also to Entity </a:t>
            </a:r>
            <a:r>
              <a:rPr lang="en-US" smtClean="0"/>
              <a:t>framework ORM </a:t>
            </a:r>
            <a:r>
              <a:rPr lang="en-US" dirty="0" smtClean="0"/>
              <a:t>models.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 </a:t>
            </a:r>
            <a:r>
              <a:rPr lang="en-US" dirty="0" err="1" smtClean="0"/>
              <a:t>Validator</a:t>
            </a:r>
            <a:r>
              <a:rPr lang="en-US" dirty="0" smtClean="0"/>
              <a:t> Attributes</a:t>
            </a:r>
            <a:endParaRPr lang="en-US" dirty="0"/>
          </a:p>
        </p:txBody>
      </p:sp>
      <p:sp>
        <p:nvSpPr>
          <p:cNvPr id="3" name="Content Placeholder 2"/>
          <p:cNvSpPr>
            <a:spLocks noGrp="1"/>
          </p:cNvSpPr>
          <p:nvPr>
            <p:ph idx="1"/>
          </p:nvPr>
        </p:nvSpPr>
        <p:spPr/>
        <p:txBody>
          <a:bodyPr/>
          <a:lstStyle/>
          <a:p>
            <a:r>
              <a:rPr lang="en-US" dirty="0" err="1" smtClean="0">
                <a:solidFill>
                  <a:srgbClr val="C00000"/>
                </a:solidFill>
              </a:rPr>
              <a:t>DataType</a:t>
            </a:r>
            <a:r>
              <a:rPr lang="en-US" dirty="0" smtClean="0">
                <a:solidFill>
                  <a:srgbClr val="C00000"/>
                </a:solidFill>
              </a:rPr>
              <a:t>:</a:t>
            </a:r>
            <a:r>
              <a:rPr lang="en-US" dirty="0" smtClean="0"/>
              <a:t> Specify the </a:t>
            </a:r>
            <a:r>
              <a:rPr lang="en-US" dirty="0" err="1" smtClean="0"/>
              <a:t>datatype</a:t>
            </a:r>
            <a:r>
              <a:rPr lang="en-US" dirty="0" smtClean="0"/>
              <a:t> of a property</a:t>
            </a:r>
          </a:p>
          <a:p>
            <a:r>
              <a:rPr lang="en-US" dirty="0" err="1" smtClean="0">
                <a:solidFill>
                  <a:srgbClr val="C00000"/>
                </a:solidFill>
              </a:rPr>
              <a:t>DisplayName</a:t>
            </a:r>
            <a:r>
              <a:rPr lang="en-US" dirty="0" smtClean="0">
                <a:solidFill>
                  <a:srgbClr val="C00000"/>
                </a:solidFill>
              </a:rPr>
              <a:t>: </a:t>
            </a:r>
            <a:r>
              <a:rPr lang="en-US" dirty="0" smtClean="0"/>
              <a:t>specify the display name for a property.</a:t>
            </a:r>
          </a:p>
          <a:p>
            <a:r>
              <a:rPr lang="en-US" dirty="0" err="1" smtClean="0">
                <a:solidFill>
                  <a:srgbClr val="C00000"/>
                </a:solidFill>
              </a:rPr>
              <a:t>DisplayFormat</a:t>
            </a:r>
            <a:r>
              <a:rPr lang="en-US" dirty="0" smtClean="0">
                <a:solidFill>
                  <a:srgbClr val="C00000"/>
                </a:solidFill>
              </a:rPr>
              <a:t>: </a:t>
            </a:r>
            <a:r>
              <a:rPr lang="en-US" dirty="0" smtClean="0"/>
              <a:t>specify the display format for a property like different format for Date </a:t>
            </a:r>
            <a:r>
              <a:rPr lang="en-US" dirty="0" err="1" smtClean="0"/>
              <a:t>proerty</a:t>
            </a:r>
            <a:r>
              <a:rPr lang="en-US" dirty="0" smtClean="0"/>
              <a:t>.</a:t>
            </a:r>
          </a:p>
          <a:p>
            <a:r>
              <a:rPr lang="en-US" dirty="0" smtClean="0">
                <a:solidFill>
                  <a:srgbClr val="C00000"/>
                </a:solidFill>
              </a:rPr>
              <a:t>Required:</a:t>
            </a:r>
            <a:r>
              <a:rPr lang="en-US" dirty="0" smtClean="0"/>
              <a:t> Specify a property as required.</a:t>
            </a:r>
          </a:p>
          <a:p>
            <a:r>
              <a:rPr lang="en-US" dirty="0" err="1" smtClean="0">
                <a:solidFill>
                  <a:srgbClr val="C00000"/>
                </a:solidFill>
              </a:rPr>
              <a:t>ReqularExpression:</a:t>
            </a:r>
            <a:r>
              <a:rPr lang="en-US" dirty="0" err="1" smtClean="0"/>
              <a:t>validate</a:t>
            </a:r>
            <a:r>
              <a:rPr lang="en-US" dirty="0" smtClean="0"/>
              <a:t> the value of a property by specified regular expression pattern.</a:t>
            </a:r>
          </a:p>
          <a:p>
            <a:r>
              <a:rPr lang="en-US" dirty="0" err="1" smtClean="0">
                <a:solidFill>
                  <a:srgbClr val="C00000"/>
                </a:solidFill>
              </a:rPr>
              <a:t>Range:</a:t>
            </a:r>
            <a:r>
              <a:rPr lang="en-US" dirty="0" err="1" smtClean="0"/>
              <a:t>validate</a:t>
            </a:r>
            <a:r>
              <a:rPr lang="en-US" dirty="0" smtClean="0"/>
              <a:t> the value of a property with in a specified range of values.</a:t>
            </a:r>
          </a:p>
          <a:p>
            <a:r>
              <a:rPr lang="en-US" dirty="0" err="1" smtClean="0">
                <a:solidFill>
                  <a:srgbClr val="C00000"/>
                </a:solidFill>
              </a:rPr>
              <a:t>StringLength:</a:t>
            </a:r>
            <a:r>
              <a:rPr lang="en-US" dirty="0" err="1" smtClean="0"/>
              <a:t>specify</a:t>
            </a:r>
            <a:r>
              <a:rPr lang="en-US" dirty="0" smtClean="0"/>
              <a:t> min and max length for a string property.</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solidFill>
                  <a:srgbClr val="C00000"/>
                </a:solidFill>
              </a:rPr>
              <a:t>MaxLength</a:t>
            </a:r>
            <a:r>
              <a:rPr lang="en-US" dirty="0" smtClean="0">
                <a:solidFill>
                  <a:srgbClr val="C00000"/>
                </a:solidFill>
              </a:rPr>
              <a:t>: </a:t>
            </a:r>
            <a:r>
              <a:rPr lang="en-US" dirty="0" smtClean="0"/>
              <a:t>specify max length for a string property.</a:t>
            </a:r>
          </a:p>
          <a:p>
            <a:r>
              <a:rPr lang="en-US" dirty="0" smtClean="0">
                <a:solidFill>
                  <a:srgbClr val="C00000"/>
                </a:solidFill>
              </a:rPr>
              <a:t>Bind: </a:t>
            </a:r>
            <a:r>
              <a:rPr lang="en-US" dirty="0" smtClean="0"/>
              <a:t>specify fields to include or exclude when adding parameter or form values to model properties.</a:t>
            </a:r>
          </a:p>
          <a:p>
            <a:r>
              <a:rPr lang="en-US" dirty="0" err="1" smtClean="0">
                <a:solidFill>
                  <a:srgbClr val="C00000"/>
                </a:solidFill>
              </a:rPr>
              <a:t>ScaffoldColumn</a:t>
            </a:r>
            <a:r>
              <a:rPr lang="en-US" dirty="0" smtClean="0">
                <a:solidFill>
                  <a:srgbClr val="C00000"/>
                </a:solidFill>
              </a:rPr>
              <a:t>: </a:t>
            </a:r>
            <a:r>
              <a:rPr lang="en-US" dirty="0" smtClean="0"/>
              <a:t>specify fields for hiding from editor forms.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Validations</a:t>
            </a:r>
            <a:endParaRPr lang="en-US" dirty="0"/>
          </a:p>
        </p:txBody>
      </p:sp>
      <p:sp>
        <p:nvSpPr>
          <p:cNvPr id="3" name="Content Placeholder 2"/>
          <p:cNvSpPr>
            <a:spLocks noGrp="1"/>
          </p:cNvSpPr>
          <p:nvPr>
            <p:ph idx="1"/>
          </p:nvPr>
        </p:nvSpPr>
        <p:spPr/>
        <p:txBody>
          <a:bodyPr/>
          <a:lstStyle/>
          <a:p>
            <a:r>
              <a:rPr lang="en-US" dirty="0" smtClean="0"/>
              <a:t>Once we have define validation to the model by using data annotations, these are automatically used by Html Helpers in views. For client side validation to work, please ensure that below two &lt;SCRIPT&gt; tag references are in the view.</a:t>
            </a:r>
          </a:p>
          <a:p>
            <a:endParaRPr lang="en-US" dirty="0"/>
          </a:p>
        </p:txBody>
      </p:sp>
      <p:graphicFrame>
        <p:nvGraphicFramePr>
          <p:cNvPr id="4" name="Diagram 3"/>
          <p:cNvGraphicFramePr/>
          <p:nvPr/>
        </p:nvGraphicFramePr>
        <p:xfrm>
          <a:off x="990600" y="3886200"/>
          <a:ext cx="7620000" cy="233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M_presentation">
  <a:themeElements>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M_presentatio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M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M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M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M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M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M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M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M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M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M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M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vinsys.ppt</Template>
  <TotalTime>402</TotalTime>
  <Words>549</Words>
  <Application>Microsoft Office PowerPoint</Application>
  <PresentationFormat>On-screen Show (4:3)</PresentationFormat>
  <Paragraphs>168</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PM_presentation</vt:lpstr>
      <vt:lpstr>Data Annotations and Validations</vt:lpstr>
      <vt:lpstr>Validations</vt:lpstr>
      <vt:lpstr>PowerPoint Presentation</vt:lpstr>
      <vt:lpstr>Validation Using IDataErrorInfo</vt:lpstr>
      <vt:lpstr>About Data Validations</vt:lpstr>
      <vt:lpstr>Data Annotation Validator Attributes</vt:lpstr>
      <vt:lpstr>PowerPoint Presentation</vt:lpstr>
      <vt:lpstr>Client  Side Validations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ways to pass data from Controller to View(TempData, ViewData, and ViewBag.)</dc:title>
  <dc:creator>admin</dc:creator>
  <cp:lastModifiedBy>Admin</cp:lastModifiedBy>
  <cp:revision>17</cp:revision>
  <dcterms:created xsi:type="dcterms:W3CDTF">2014-07-09T07:29:08Z</dcterms:created>
  <dcterms:modified xsi:type="dcterms:W3CDTF">2017-06-14T06:33:57Z</dcterms:modified>
</cp:coreProperties>
</file>