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1243"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Rectangle 8"/>
          <p:cNvSpPr>
            <a:spLocks noChangeArrowheads="1"/>
          </p:cNvSpPr>
          <p:nvPr/>
        </p:nvSpPr>
        <p:spPr bwMode="auto">
          <a:xfrm>
            <a:off x="0" y="0"/>
            <a:ext cx="228600" cy="6858000"/>
          </a:xfrm>
          <a:prstGeom prst="rect">
            <a:avLst/>
          </a:prstGeom>
          <a:solidFill>
            <a:srgbClr val="531A00"/>
          </a:solidFill>
          <a:ln w="9525" algn="ctr">
            <a:noFill/>
            <a:miter lim="800000"/>
            <a:headEnd/>
            <a:tailEnd/>
          </a:ln>
          <a:effectLst/>
        </p:spPr>
        <p:txBody>
          <a:bodyPr wrap="none" anchor="ctr"/>
          <a:lstStyle/>
          <a:p>
            <a:pPr>
              <a:defRPr/>
            </a:pPr>
            <a:endParaRPr lang="en-US"/>
          </a:p>
        </p:txBody>
      </p:sp>
      <p:pic>
        <p:nvPicPr>
          <p:cNvPr id="5" name="Picture 12" descr="Vinsys-Logo"/>
          <p:cNvPicPr>
            <a:picLocks noChangeAspect="1" noChangeArrowheads="1"/>
          </p:cNvPicPr>
          <p:nvPr/>
        </p:nvPicPr>
        <p:blipFill>
          <a:blip r:embed="rId2" cstate="print"/>
          <a:srcRect/>
          <a:stretch>
            <a:fillRect/>
          </a:stretch>
        </p:blipFill>
        <p:spPr bwMode="auto">
          <a:xfrm>
            <a:off x="622302" y="495301"/>
            <a:ext cx="1444625" cy="1443038"/>
          </a:xfrm>
          <a:prstGeom prst="rect">
            <a:avLst/>
          </a:prstGeom>
          <a:noFill/>
          <a:ln w="9525">
            <a:noFill/>
            <a:miter lim="800000"/>
            <a:headEnd/>
            <a:tailEnd/>
          </a:ln>
        </p:spPr>
      </p:pic>
      <p:sp>
        <p:nvSpPr>
          <p:cNvPr id="6146" name="Rectangle 2"/>
          <p:cNvSpPr>
            <a:spLocks noGrp="1" noChangeArrowheads="1"/>
          </p:cNvSpPr>
          <p:nvPr>
            <p:ph type="ctrTitle"/>
          </p:nvPr>
        </p:nvSpPr>
        <p:spPr>
          <a:xfrm>
            <a:off x="622300" y="2693993"/>
            <a:ext cx="7772400" cy="1470025"/>
          </a:xfrm>
        </p:spPr>
        <p:txBody>
          <a:bodyPr/>
          <a:lstStyle>
            <a:lvl1pPr>
              <a:defRPr sz="3600"/>
            </a:lvl1pPr>
          </a:lstStyle>
          <a:p>
            <a:r>
              <a:rPr lang="en-US" smtClean="0"/>
              <a:t>Click to edit Master title style</a:t>
            </a:r>
            <a:endParaRPr lang="en-US"/>
          </a:p>
        </p:txBody>
      </p:sp>
      <p:sp>
        <p:nvSpPr>
          <p:cNvPr id="6" name="Footer Placeholder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124205"/>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1371606"/>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0551" y="76200"/>
            <a:ext cx="77724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1625" y="1371601"/>
            <a:ext cx="3944939" cy="46243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98968" y="1371601"/>
            <a:ext cx="3946525" cy="46243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7269120" y="6526772"/>
            <a:ext cx="1693440" cy="269309"/>
          </a:xfrm>
        </p:spPr>
        <p:txBody>
          <a:bodyPr lIns="82945" tIns="41473" rIns="82945" bIns="41473"/>
          <a:lstStyle>
            <a:lvl1pPr>
              <a:defRPr/>
            </a:lvl1pPr>
          </a:lstStyle>
          <a:p>
            <a:fld id="{248C42D0-0FB9-40D4-AC41-D839ACA4A727}" type="slidenum">
              <a:rPr lang="en-US" smtClean="0"/>
              <a:t>‹#›</a:t>
            </a:fld>
            <a:endParaRPr lang="en-US"/>
          </a:p>
        </p:txBody>
      </p:sp>
      <p:sp>
        <p:nvSpPr>
          <p:cNvPr id="7" name="Rectangle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90551" y="76200"/>
            <a:ext cx="77724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1625" y="1371601"/>
            <a:ext cx="3944939" cy="46243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398968" y="1371601"/>
            <a:ext cx="3946525" cy="223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398968" y="3759201"/>
            <a:ext cx="3946525" cy="22367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7269120" y="6526772"/>
            <a:ext cx="1693440" cy="269309"/>
          </a:xfrm>
        </p:spPr>
        <p:txBody>
          <a:bodyPr lIns="82945" tIns="41473" rIns="82945" bIns="41473"/>
          <a:lstStyle>
            <a:lvl1pPr>
              <a:defRPr/>
            </a:lvl1pPr>
          </a:lstStyle>
          <a:p>
            <a:fld id="{248C42D0-0FB9-40D4-AC41-D839ACA4A727}" type="slidenum">
              <a:rPr lang="en-US" smtClean="0"/>
              <a:t>‹#›</a:t>
            </a:fld>
            <a:endParaRPr lang="en-US"/>
          </a:p>
        </p:txBody>
      </p:sp>
      <p:sp>
        <p:nvSpPr>
          <p:cNvPr id="8" name="Rectangle 5"/>
          <p:cNvSpPr>
            <a:spLocks noGrp="1" noChangeArrowheads="1"/>
          </p:cNvSpPr>
          <p:nvPr>
            <p:ph type="ftr" sz="quarter" idx="11"/>
          </p:nvPr>
        </p:nvSpPr>
        <p:spPr>
          <a:xfrm>
            <a:off x="457200" y="6553200"/>
            <a:ext cx="6172200" cy="228600"/>
          </a:xfrm>
          <a:prstGeom prst="rect">
            <a:avLst/>
          </a:prstGeom>
        </p:spPr>
        <p:txBody>
          <a:bodyPr/>
          <a:lstStyle>
            <a:lvl1pPr>
              <a:defRPr sz="1200">
                <a:latin typeface="+mn-lt"/>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3" y="1828800"/>
            <a:ext cx="3815863"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2339" y="1828800"/>
            <a:ext cx="3815863"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a:prstGeom prst="rect">
            <a:avLst/>
          </a:prstGeom>
        </p:spPr>
        <p:txBody>
          <a:bodyPr/>
          <a:lstStyle>
            <a:lvl1pPr>
              <a:defRPr/>
            </a:lvl1pPr>
          </a:lstStyle>
          <a:p>
            <a:fld id="{C16C8D81-1E6A-489E-B526-3AEE58EDEAA3}" type="datetimeFigureOut">
              <a:rPr lang="en-US" smtClean="0"/>
              <a:t>7/29/2014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48C42D0-0FB9-40D4-AC41-D839ACA4A72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lang="en-US" smtClean="0"/>
              <a:t>Click to edit Master title style</a:t>
            </a:r>
            <a:endParaRPr lang="en-US" dirty="0"/>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3" name="Date Placeholder 27"/>
          <p:cNvSpPr>
            <a:spLocks noGrp="1"/>
          </p:cNvSpPr>
          <p:nvPr>
            <p:ph type="dt" sz="half" idx="10"/>
          </p:nvPr>
        </p:nvSpPr>
        <p:spPr bwMode="auto">
          <a:xfrm rot="5400000">
            <a:off x="7764463" y="1174750"/>
            <a:ext cx="2286000" cy="381000"/>
          </a:xfrm>
          <a:prstGeom prst="rect">
            <a:avLst/>
          </a:prstGeom>
        </p:spPr>
        <p:txBody>
          <a:bodyPr/>
          <a:lstStyle>
            <a:lvl1pPr>
              <a:defRPr/>
            </a:lvl1pPr>
          </a:lstStyle>
          <a:p>
            <a:fld id="{C16C8D81-1E6A-489E-B526-3AEE58EDEAA3}" type="datetimeFigureOut">
              <a:rPr lang="en-US" smtClean="0"/>
              <a:t>7/29/2014</a:t>
            </a:fld>
            <a:endParaRPr lang="en-US"/>
          </a:p>
        </p:txBody>
      </p:sp>
      <p:sp>
        <p:nvSpPr>
          <p:cNvPr id="24" name="Footer Placeholder 16"/>
          <p:cNvSpPr>
            <a:spLocks noGrp="1"/>
          </p:cNvSpPr>
          <p:nvPr>
            <p:ph type="ftr" sz="quarter" idx="11"/>
          </p:nvPr>
        </p:nvSpPr>
        <p:spPr bwMode="auto">
          <a:xfrm rot="5400000">
            <a:off x="7077076" y="4181475"/>
            <a:ext cx="3657600" cy="384175"/>
          </a:xfrm>
        </p:spPr>
        <p:txBody>
          <a:bodyPr/>
          <a:lstStyle>
            <a:lvl1pPr>
              <a:defRPr/>
            </a:lvl1pPr>
          </a:lstStyle>
          <a:p>
            <a:endParaRPr lang="en-US"/>
          </a:p>
        </p:txBody>
      </p:sp>
      <p:sp>
        <p:nvSpPr>
          <p:cNvPr id="25" name="Slide Number Placeholder 28"/>
          <p:cNvSpPr>
            <a:spLocks noGrp="1"/>
          </p:cNvSpPr>
          <p:nvPr>
            <p:ph type="sldNum" sz="quarter" idx="12"/>
          </p:nvPr>
        </p:nvSpPr>
        <p:spPr bwMode="auto">
          <a:xfrm>
            <a:off x="1325563" y="4929188"/>
            <a:ext cx="609600" cy="517525"/>
          </a:xfrm>
        </p:spPr>
        <p:txBody>
          <a:bodyPr/>
          <a:lstStyle>
            <a:lvl1pPr>
              <a:defRPr/>
            </a:lvl1pPr>
          </a:lstStyle>
          <a:p>
            <a:fld id="{248C42D0-0FB9-40D4-AC41-D839ACA4A72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w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1"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127000"/>
            <a:ext cx="75438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3075" name="Rectangle 3"/>
          <p:cNvSpPr>
            <a:spLocks noGrp="1" noChangeArrowheads="1"/>
          </p:cNvSpPr>
          <p:nvPr>
            <p:ph type="body" idx="1"/>
          </p:nvPr>
        </p:nvSpPr>
        <p:spPr bwMode="auto">
          <a:xfrm>
            <a:off x="457200" y="1295400"/>
            <a:ext cx="8229600" cy="51816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031" name="Rectangle 7"/>
          <p:cNvSpPr>
            <a:spLocks noChangeArrowheads="1"/>
          </p:cNvSpPr>
          <p:nvPr/>
        </p:nvSpPr>
        <p:spPr bwMode="auto">
          <a:xfrm>
            <a:off x="0" y="0"/>
            <a:ext cx="228600" cy="6858000"/>
          </a:xfrm>
          <a:prstGeom prst="rect">
            <a:avLst/>
          </a:prstGeom>
          <a:solidFill>
            <a:srgbClr val="531A00"/>
          </a:solidFill>
          <a:ln w="9525" algn="ctr">
            <a:noFill/>
            <a:miter lim="800000"/>
            <a:headEnd/>
            <a:tailEnd/>
          </a:ln>
          <a:effectLst/>
        </p:spPr>
        <p:txBody>
          <a:bodyPr wrap="none" anchor="ctr"/>
          <a:lstStyle/>
          <a:p>
            <a:pPr>
              <a:defRPr/>
            </a:pPr>
            <a:endParaRPr lang="en-US"/>
          </a:p>
        </p:txBody>
      </p:sp>
      <p:sp>
        <p:nvSpPr>
          <p:cNvPr id="1033" name="Line 9"/>
          <p:cNvSpPr>
            <a:spLocks noChangeShapeType="1"/>
          </p:cNvSpPr>
          <p:nvPr/>
        </p:nvSpPr>
        <p:spPr bwMode="auto">
          <a:xfrm>
            <a:off x="228600" y="1152525"/>
            <a:ext cx="8915400" cy="0"/>
          </a:xfrm>
          <a:prstGeom prst="line">
            <a:avLst/>
          </a:prstGeom>
          <a:noFill/>
          <a:ln w="28575">
            <a:solidFill>
              <a:srgbClr val="531A00"/>
            </a:solidFill>
            <a:round/>
            <a:headEnd/>
            <a:tailEnd/>
          </a:ln>
          <a:effectLst/>
        </p:spPr>
        <p:txBody>
          <a:bodyPr/>
          <a:lstStyle/>
          <a:p>
            <a:pPr>
              <a:defRPr/>
            </a:pPr>
            <a:endParaRPr lang="en-US"/>
          </a:p>
        </p:txBody>
      </p:sp>
      <p:pic>
        <p:nvPicPr>
          <p:cNvPr id="3078" name="Picture 11" descr="Vinsys-Logo"/>
          <p:cNvPicPr>
            <a:picLocks noChangeAspect="1" noChangeArrowheads="1"/>
          </p:cNvPicPr>
          <p:nvPr/>
        </p:nvPicPr>
        <p:blipFill>
          <a:blip r:embed="rId12" cstate="print"/>
          <a:srcRect/>
          <a:stretch>
            <a:fillRect/>
          </a:stretch>
        </p:blipFill>
        <p:spPr bwMode="auto">
          <a:xfrm>
            <a:off x="8107367" y="153988"/>
            <a:ext cx="858837" cy="857250"/>
          </a:xfrm>
          <a:prstGeom prst="rect">
            <a:avLst/>
          </a:prstGeom>
          <a:noFill/>
          <a:ln w="9525">
            <a:noFill/>
            <a:miter lim="800000"/>
            <a:headEnd/>
            <a:tailEnd/>
          </a:ln>
        </p:spPr>
      </p:pic>
      <p:sp>
        <p:nvSpPr>
          <p:cNvPr id="8" name="Rectangle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endParaRPr lang="en-US"/>
          </a:p>
        </p:txBody>
      </p:sp>
      <p:sp>
        <p:nvSpPr>
          <p:cNvPr id="9" name="Rectangle 6"/>
          <p:cNvSpPr>
            <a:spLocks noGrp="1" noChangeArrowheads="1"/>
          </p:cNvSpPr>
          <p:nvPr>
            <p:ph type="sldNum" sz="quarter" idx="4"/>
          </p:nvPr>
        </p:nvSpPr>
        <p:spPr>
          <a:xfrm>
            <a:off x="7010400" y="6477000"/>
            <a:ext cx="1905000" cy="304800"/>
          </a:xfrm>
          <a:prstGeom prst="rect">
            <a:avLst/>
          </a:prstGeom>
        </p:spPr>
        <p:txBody>
          <a:bodyPr/>
          <a:lstStyle>
            <a:lvl1pPr algn="r">
              <a:defRPr sz="1400">
                <a:latin typeface="+mn-lt"/>
              </a:defRPr>
            </a:lvl1pPr>
          </a:lstStyle>
          <a:p>
            <a:fld id="{248C42D0-0FB9-40D4-AC41-D839ACA4A72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rtl="0" eaLnBrk="1" fontAlgn="base" hangingPunct="1">
        <a:spcBef>
          <a:spcPct val="0"/>
        </a:spcBef>
        <a:spcAft>
          <a:spcPct val="0"/>
        </a:spcAft>
        <a:defRPr sz="3400" b="1">
          <a:solidFill>
            <a:srgbClr val="0000CC"/>
          </a:solidFill>
          <a:latin typeface="+mj-lt"/>
          <a:ea typeface="+mj-ea"/>
          <a:cs typeface="+mj-cs"/>
        </a:defRPr>
      </a:lvl1pPr>
      <a:lvl2pPr algn="l" rtl="0" eaLnBrk="1" fontAlgn="base" hangingPunct="1">
        <a:spcBef>
          <a:spcPct val="0"/>
        </a:spcBef>
        <a:spcAft>
          <a:spcPct val="0"/>
        </a:spcAft>
        <a:defRPr sz="3400" b="1">
          <a:solidFill>
            <a:schemeClr val="tx2"/>
          </a:solidFill>
          <a:latin typeface="Calibri" pitchFamily="34" charset="0"/>
        </a:defRPr>
      </a:lvl2pPr>
      <a:lvl3pPr algn="l" rtl="0" eaLnBrk="1" fontAlgn="base" hangingPunct="1">
        <a:spcBef>
          <a:spcPct val="0"/>
        </a:spcBef>
        <a:spcAft>
          <a:spcPct val="0"/>
        </a:spcAft>
        <a:defRPr sz="3400" b="1">
          <a:solidFill>
            <a:schemeClr val="tx2"/>
          </a:solidFill>
          <a:latin typeface="Calibri" pitchFamily="34" charset="0"/>
        </a:defRPr>
      </a:lvl3pPr>
      <a:lvl4pPr algn="l" rtl="0" eaLnBrk="1" fontAlgn="base" hangingPunct="1">
        <a:spcBef>
          <a:spcPct val="0"/>
        </a:spcBef>
        <a:spcAft>
          <a:spcPct val="0"/>
        </a:spcAft>
        <a:defRPr sz="3400" b="1">
          <a:solidFill>
            <a:schemeClr val="tx2"/>
          </a:solidFill>
          <a:latin typeface="Calibri" pitchFamily="34" charset="0"/>
        </a:defRPr>
      </a:lvl4pPr>
      <a:lvl5pPr algn="l" rtl="0" eaLnBrk="1" fontAlgn="base" hangingPunct="1">
        <a:spcBef>
          <a:spcPct val="0"/>
        </a:spcBef>
        <a:spcAft>
          <a:spcPct val="0"/>
        </a:spcAft>
        <a:defRPr sz="3400" b="1">
          <a:solidFill>
            <a:schemeClr val="tx2"/>
          </a:solidFill>
          <a:latin typeface="Calibri" pitchFamily="34" charset="0"/>
        </a:defRPr>
      </a:lvl5pPr>
      <a:lvl6pPr marL="457200" algn="l" rtl="0" eaLnBrk="1" fontAlgn="base" hangingPunct="1">
        <a:spcBef>
          <a:spcPct val="0"/>
        </a:spcBef>
        <a:spcAft>
          <a:spcPct val="0"/>
        </a:spcAft>
        <a:defRPr sz="3400" b="1">
          <a:solidFill>
            <a:schemeClr val="tx2"/>
          </a:solidFill>
          <a:latin typeface="Calibri" pitchFamily="34" charset="0"/>
        </a:defRPr>
      </a:lvl6pPr>
      <a:lvl7pPr marL="914400" algn="l" rtl="0" eaLnBrk="1" fontAlgn="base" hangingPunct="1">
        <a:spcBef>
          <a:spcPct val="0"/>
        </a:spcBef>
        <a:spcAft>
          <a:spcPct val="0"/>
        </a:spcAft>
        <a:defRPr sz="3400" b="1">
          <a:solidFill>
            <a:schemeClr val="tx2"/>
          </a:solidFill>
          <a:latin typeface="Calibri" pitchFamily="34" charset="0"/>
        </a:defRPr>
      </a:lvl7pPr>
      <a:lvl8pPr marL="1371600" algn="l" rtl="0" eaLnBrk="1" fontAlgn="base" hangingPunct="1">
        <a:spcBef>
          <a:spcPct val="0"/>
        </a:spcBef>
        <a:spcAft>
          <a:spcPct val="0"/>
        </a:spcAft>
        <a:defRPr sz="3400" b="1">
          <a:solidFill>
            <a:schemeClr val="tx2"/>
          </a:solidFill>
          <a:latin typeface="Calibri" pitchFamily="34" charset="0"/>
        </a:defRPr>
      </a:lvl8pPr>
      <a:lvl9pPr marL="1828800" algn="l" rtl="0" eaLnBrk="1" fontAlgn="base" hangingPunct="1">
        <a:spcBef>
          <a:spcPct val="0"/>
        </a:spcBef>
        <a:spcAft>
          <a:spcPct val="0"/>
        </a:spcAft>
        <a:defRPr sz="3400" b="1">
          <a:solidFill>
            <a:schemeClr val="tx2"/>
          </a:solidFill>
          <a:latin typeface="Calibri" pitchFamily="34" charset="0"/>
        </a:defRPr>
      </a:lvl9pPr>
    </p:titleStyle>
    <p:bodyStyle>
      <a:lvl1pPr marL="514350" indent="-514350" algn="l" rtl="0" eaLnBrk="1" fontAlgn="base" hangingPunct="1">
        <a:spcBef>
          <a:spcPct val="20000"/>
        </a:spcBef>
        <a:spcAft>
          <a:spcPct val="0"/>
        </a:spcAft>
        <a:buClr>
          <a:srgbClr val="800000"/>
        </a:buClr>
        <a:buSzPct val="90000"/>
        <a:buFont typeface="Arial" pitchFamily="34" charset="0"/>
        <a:buChar char="•"/>
        <a:defRPr sz="2600">
          <a:solidFill>
            <a:schemeClr val="tx1"/>
          </a:solidFill>
          <a:latin typeface="+mn-lt"/>
          <a:ea typeface="+mn-ea"/>
          <a:cs typeface="+mn-cs"/>
        </a:defRPr>
      </a:lvl1pPr>
      <a:lvl2pPr marL="914400" indent="-457200" algn="l" rtl="0" eaLnBrk="1" fontAlgn="base" hangingPunct="1">
        <a:spcBef>
          <a:spcPct val="20000"/>
        </a:spcBef>
        <a:spcAft>
          <a:spcPct val="0"/>
        </a:spcAft>
        <a:buClr>
          <a:srgbClr val="EE4E14"/>
        </a:buClr>
        <a:buSzPct val="90000"/>
        <a:buFont typeface="Arial" pitchFamily="34" charset="0"/>
        <a:buChar char="•"/>
        <a:defRPr sz="2400">
          <a:solidFill>
            <a:schemeClr val="tx1"/>
          </a:solidFill>
          <a:latin typeface="+mn-lt"/>
        </a:defRPr>
      </a:lvl2pPr>
      <a:lvl3pPr marL="1371600" indent="-457200" algn="l" rtl="0" eaLnBrk="1" fontAlgn="base" hangingPunct="1">
        <a:spcBef>
          <a:spcPct val="20000"/>
        </a:spcBef>
        <a:spcAft>
          <a:spcPct val="0"/>
        </a:spcAft>
        <a:buClr>
          <a:srgbClr val="EC8314"/>
        </a:buClr>
        <a:buSzPct val="90000"/>
        <a:buFont typeface="Arial" pitchFamily="34" charset="0"/>
        <a:buChar char="•"/>
        <a:defRPr sz="22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AJAX in MVC</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AJAX IN MVC- </a:t>
            </a:r>
            <a:r>
              <a:rPr lang="en-US" dirty="0" smtClean="0"/>
              <a:t>Introduction</a:t>
            </a:r>
            <a:br>
              <a:rPr lang="en-US" dirty="0" smtClean="0"/>
            </a:br>
            <a:endParaRPr lang="en-US" dirty="0"/>
          </a:p>
        </p:txBody>
      </p:sp>
      <p:sp>
        <p:nvSpPr>
          <p:cNvPr id="3" name="Content Placeholder 2"/>
          <p:cNvSpPr>
            <a:spLocks noGrp="1"/>
          </p:cNvSpPr>
          <p:nvPr>
            <p:ph idx="1"/>
          </p:nvPr>
        </p:nvSpPr>
        <p:spPr>
          <a:xfrm>
            <a:off x="457200" y="1295400"/>
            <a:ext cx="8229600" cy="5334000"/>
          </a:xfrm>
        </p:spPr>
        <p:txBody>
          <a:bodyPr/>
          <a:lstStyle/>
          <a:p>
            <a:endParaRPr lang="en-US" dirty="0" smtClean="0"/>
          </a:p>
          <a:p>
            <a:r>
              <a:rPr lang="en-US" dirty="0" smtClean="0"/>
              <a:t>Ajax driven web applications are quite common these days. While you can use libraries such as </a:t>
            </a:r>
            <a:r>
              <a:rPr lang="en-US" dirty="0" err="1" smtClean="0"/>
              <a:t>jQuery</a:t>
            </a:r>
            <a:r>
              <a:rPr lang="en-US" dirty="0" smtClean="0"/>
              <a:t> to make Ajax calls to ASP.NET MVC action methods there is an inbuilt way to Ajax enable your forms - Ajax helper</a:t>
            </a:r>
            <a:r>
              <a:rPr lang="en-US" dirty="0" smtClean="0"/>
              <a:t>.</a:t>
            </a:r>
          </a:p>
          <a:p>
            <a:r>
              <a:rPr lang="en-US" dirty="0" smtClean="0"/>
              <a:t> </a:t>
            </a:r>
            <a:r>
              <a:rPr lang="en-US" dirty="0" smtClean="0"/>
              <a:t>Using Ajax helper you can submit your HTML form using Ajax so that instead of refreshing the entire web page only a part of it can be refreshed. </a:t>
            </a:r>
            <a:endParaRPr lang="en-US" dirty="0" smtClean="0"/>
          </a:p>
          <a:p>
            <a:r>
              <a:rPr lang="en-US" dirty="0" smtClean="0"/>
              <a:t>Additionally</a:t>
            </a:r>
            <a:r>
              <a:rPr lang="en-US" dirty="0" smtClean="0"/>
              <a:t>, you can also render action links that allow you to invoke action methods using Ajax.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Ajax </a:t>
            </a:r>
            <a:r>
              <a:rPr lang="en-US" dirty="0" smtClean="0"/>
              <a:t>Helper</a:t>
            </a:r>
            <a:endParaRPr lang="en-US" dirty="0"/>
          </a:p>
        </p:txBody>
      </p:sp>
      <p:sp>
        <p:nvSpPr>
          <p:cNvPr id="3" name="Content Placeholder 2"/>
          <p:cNvSpPr>
            <a:spLocks noGrp="1"/>
          </p:cNvSpPr>
          <p:nvPr>
            <p:ph idx="1"/>
          </p:nvPr>
        </p:nvSpPr>
        <p:spPr/>
        <p:txBody>
          <a:bodyPr/>
          <a:lstStyle/>
          <a:p>
            <a:r>
              <a:rPr lang="en-US" dirty="0" smtClean="0"/>
              <a:t>Ajax </a:t>
            </a:r>
            <a:r>
              <a:rPr lang="en-US" dirty="0" smtClean="0"/>
              <a:t>helper of ASP.NET MVC essentially provides Ajax functionality to your web </a:t>
            </a:r>
            <a:r>
              <a:rPr lang="en-US" dirty="0" smtClean="0"/>
              <a:t>applications</a:t>
            </a:r>
          </a:p>
          <a:p>
            <a:r>
              <a:rPr lang="en-US" dirty="0" smtClean="0"/>
              <a:t> </a:t>
            </a:r>
            <a:r>
              <a:rPr lang="en-US" dirty="0" smtClean="0"/>
              <a:t>Two core features of Ajax helper are as follows:</a:t>
            </a:r>
          </a:p>
          <a:p>
            <a:r>
              <a:rPr lang="en-US" dirty="0" smtClean="0"/>
              <a:t>You can submit an entire form using Ajax.</a:t>
            </a:r>
          </a:p>
          <a:p>
            <a:r>
              <a:rPr lang="en-US" dirty="0" smtClean="0"/>
              <a:t>You can invoke an action method using Ajax.</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Submitting Form and Invoke Action in AJAX</a:t>
            </a:r>
            <a:endParaRPr lang="en-US" dirty="0"/>
          </a:p>
        </p:txBody>
      </p:sp>
      <p:sp>
        <p:nvSpPr>
          <p:cNvPr id="3" name="Content Placeholder 2"/>
          <p:cNvSpPr>
            <a:spLocks noGrp="1"/>
          </p:cNvSpPr>
          <p:nvPr>
            <p:ph idx="1"/>
          </p:nvPr>
        </p:nvSpPr>
        <p:spPr/>
        <p:txBody>
          <a:bodyPr/>
          <a:lstStyle/>
          <a:p>
            <a:r>
              <a:rPr lang="en-US" dirty="0" smtClean="0"/>
              <a:t>The </a:t>
            </a:r>
            <a:r>
              <a:rPr lang="en-US" dirty="0" smtClean="0"/>
              <a:t>first feature </a:t>
            </a:r>
            <a:r>
              <a:rPr lang="en-US" dirty="0" smtClean="0"/>
              <a:t>allows you to submit an entire &lt;form&gt; to an action method whereas the later feature simply invokes a specified action method. </a:t>
            </a:r>
            <a:endParaRPr lang="en-US" dirty="0" smtClean="0"/>
          </a:p>
          <a:p>
            <a:r>
              <a:rPr lang="en-US" dirty="0" smtClean="0">
                <a:solidFill>
                  <a:srgbClr val="0070C0"/>
                </a:solidFill>
              </a:rPr>
              <a:t>To </a:t>
            </a:r>
            <a:r>
              <a:rPr lang="en-US" dirty="0" smtClean="0">
                <a:solidFill>
                  <a:srgbClr val="0070C0"/>
                </a:solidFill>
              </a:rPr>
              <a:t>submit a form using Ajax helper you use </a:t>
            </a:r>
            <a:r>
              <a:rPr lang="en-US" dirty="0" err="1" smtClean="0">
                <a:solidFill>
                  <a:srgbClr val="0070C0"/>
                </a:solidFill>
              </a:rPr>
              <a:t>BeginForm</a:t>
            </a:r>
            <a:r>
              <a:rPr lang="en-US" dirty="0" smtClean="0">
                <a:solidFill>
                  <a:srgbClr val="0070C0"/>
                </a:solidFill>
              </a:rPr>
              <a:t>() helper method and to invoke an action method you use </a:t>
            </a:r>
            <a:r>
              <a:rPr lang="en-US" dirty="0" err="1" smtClean="0">
                <a:solidFill>
                  <a:srgbClr val="0070C0"/>
                </a:solidFill>
              </a:rPr>
              <a:t>ActionLink</a:t>
            </a:r>
            <a:r>
              <a:rPr lang="en-US" dirty="0" smtClean="0">
                <a:solidFill>
                  <a:srgbClr val="0070C0"/>
                </a:solidFill>
              </a:rPr>
              <a:t>() helper method.</a:t>
            </a:r>
          </a:p>
          <a:p>
            <a:r>
              <a:rPr lang="en-US" dirty="0" smtClean="0"/>
              <a:t>The Ajax helper allows you to configure several aspects of the Ajax request such as success callback and failure callback. These configuration options are available as the properties of </a:t>
            </a:r>
            <a:r>
              <a:rPr lang="en-US" dirty="0" err="1" smtClean="0"/>
              <a:t>AjaxOptions</a:t>
            </a:r>
            <a:r>
              <a:rPr lang="en-US" dirty="0" smtClean="0"/>
              <a:t> class.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and Usage</a:t>
            </a:r>
            <a:endParaRPr lang="en-US" dirty="0"/>
          </a:p>
        </p:txBody>
      </p:sp>
      <p:sp>
        <p:nvSpPr>
          <p:cNvPr id="3" name="Content Placeholder 2"/>
          <p:cNvSpPr>
            <a:spLocks noGrp="1"/>
          </p:cNvSpPr>
          <p:nvPr>
            <p:ph idx="1"/>
          </p:nvPr>
        </p:nvSpPr>
        <p:spPr/>
        <p:txBody>
          <a:bodyPr/>
          <a:lstStyle/>
          <a:p>
            <a:r>
              <a:rPr lang="en-US" dirty="0" err="1" smtClean="0"/>
              <a:t>Url</a:t>
            </a:r>
            <a:r>
              <a:rPr lang="en-US" dirty="0" smtClean="0"/>
              <a:t> : The </a:t>
            </a:r>
            <a:r>
              <a:rPr lang="en-US" dirty="0" err="1" smtClean="0"/>
              <a:t>Url</a:t>
            </a:r>
            <a:r>
              <a:rPr lang="en-US" dirty="0" smtClean="0"/>
              <a:t> property indicates a URL to which the </a:t>
            </a:r>
            <a:r>
              <a:rPr lang="en-US" dirty="0" smtClean="0"/>
              <a:t>form </a:t>
            </a:r>
            <a:r>
              <a:rPr lang="en-US" dirty="0" smtClean="0"/>
              <a:t>is to be submitted. You can also specify a controller and action method in the </a:t>
            </a:r>
            <a:r>
              <a:rPr lang="en-US" dirty="0" err="1" smtClean="0"/>
              <a:t>BeginForm</a:t>
            </a:r>
            <a:r>
              <a:rPr lang="en-US" dirty="0" smtClean="0"/>
              <a:t>() method instead of setting the URL property</a:t>
            </a:r>
            <a:r>
              <a:rPr lang="en-US" dirty="0" smtClean="0"/>
              <a:t>.</a:t>
            </a:r>
          </a:p>
          <a:p>
            <a:r>
              <a:rPr lang="en-US" dirty="0" err="1" smtClean="0"/>
              <a:t>HttpMethod</a:t>
            </a:r>
            <a:r>
              <a:rPr lang="en-US" dirty="0" smtClean="0"/>
              <a:t>: The </a:t>
            </a:r>
            <a:r>
              <a:rPr lang="en-US" dirty="0" err="1" smtClean="0"/>
              <a:t>HttpMethod</a:t>
            </a:r>
            <a:r>
              <a:rPr lang="en-US" dirty="0" smtClean="0"/>
              <a:t> property indicates the HTTP method (GET or POST) to be used while making an Ajax request</a:t>
            </a:r>
            <a:r>
              <a:rPr lang="en-US" dirty="0" smtClean="0"/>
              <a:t>.</a:t>
            </a:r>
          </a:p>
          <a:p>
            <a:r>
              <a:rPr lang="en-US" dirty="0" smtClean="0"/>
              <a:t>Confirm: The </a:t>
            </a:r>
            <a:r>
              <a:rPr lang="en-US" dirty="0" smtClean="0"/>
              <a:t>Confirm property is used to specify a message that will be displayed in a confirm dialog to the end user. If user clicks OK on the confirmation dialog the Ajax call is made.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334000"/>
          </a:xfrm>
        </p:spPr>
        <p:txBody>
          <a:bodyPr/>
          <a:lstStyle/>
          <a:p>
            <a:r>
              <a:rPr lang="en-US" dirty="0" err="1" smtClean="0"/>
              <a:t>OnBegin:The</a:t>
            </a:r>
            <a:r>
              <a:rPr lang="en-US" dirty="0" smtClean="0"/>
              <a:t> </a:t>
            </a:r>
            <a:r>
              <a:rPr lang="en-US" dirty="0" err="1" smtClean="0"/>
              <a:t>OnBegin</a:t>
            </a:r>
            <a:r>
              <a:rPr lang="en-US" dirty="0" smtClean="0"/>
              <a:t> property specifies a name of JavaScript function that is called at the beginning of the Ajax request</a:t>
            </a:r>
            <a:r>
              <a:rPr lang="en-US" dirty="0" smtClean="0"/>
              <a:t>.</a:t>
            </a:r>
          </a:p>
          <a:p>
            <a:r>
              <a:rPr lang="en-US" dirty="0" err="1" smtClean="0"/>
              <a:t>OnCompleteThe</a:t>
            </a:r>
            <a:r>
              <a:rPr lang="en-US" dirty="0" smtClean="0"/>
              <a:t> </a:t>
            </a:r>
            <a:r>
              <a:rPr lang="en-US" dirty="0" err="1" smtClean="0"/>
              <a:t>OnComplete</a:t>
            </a:r>
            <a:r>
              <a:rPr lang="en-US" dirty="0" smtClean="0"/>
              <a:t> property specifies a name of JavaScript function that is called at the end of the Ajax </a:t>
            </a:r>
            <a:r>
              <a:rPr lang="en-US" dirty="0" err="1" smtClean="0"/>
              <a:t>request.OnSuccessThe</a:t>
            </a:r>
            <a:r>
              <a:rPr lang="en-US" dirty="0" smtClean="0"/>
              <a:t> </a:t>
            </a:r>
            <a:r>
              <a:rPr lang="en-US" dirty="0" err="1" smtClean="0"/>
              <a:t>OnSuccess</a:t>
            </a:r>
            <a:r>
              <a:rPr lang="en-US" dirty="0" smtClean="0"/>
              <a:t> property specifies a name of JavaScript function that is called when the Ajax request is </a:t>
            </a:r>
            <a:r>
              <a:rPr lang="en-US" dirty="0" err="1" smtClean="0"/>
              <a:t>successful.OnFailureThe</a:t>
            </a:r>
            <a:r>
              <a:rPr lang="en-US" dirty="0" smtClean="0"/>
              <a:t> </a:t>
            </a:r>
            <a:r>
              <a:rPr lang="en-US" dirty="0" err="1" smtClean="0"/>
              <a:t>OnFailure</a:t>
            </a:r>
            <a:r>
              <a:rPr lang="en-US" dirty="0" smtClean="0"/>
              <a:t> property specifies a name of JavaScript function that is called if the Ajax request fails</a:t>
            </a:r>
            <a:r>
              <a:rPr lang="en-US" dirty="0" smtClean="0"/>
              <a:t>.</a:t>
            </a:r>
          </a:p>
          <a:p>
            <a:r>
              <a:rPr lang="en-US" dirty="0" err="1" smtClean="0"/>
              <a:t>LoadingElementIdWhile</a:t>
            </a:r>
            <a:r>
              <a:rPr lang="en-US" dirty="0" smtClean="0"/>
              <a:t> </a:t>
            </a:r>
            <a:r>
              <a:rPr lang="en-US" dirty="0" smtClean="0"/>
              <a:t>an Ajax request is being made you can display a progress message or animation to the end user. </a:t>
            </a: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19200"/>
            <a:ext cx="8610600" cy="5257800"/>
          </a:xfrm>
        </p:spPr>
        <p:txBody>
          <a:bodyPr/>
          <a:lstStyle/>
          <a:p>
            <a:r>
              <a:rPr lang="en-US" dirty="0" err="1" smtClean="0"/>
              <a:t>LoadingElementId</a:t>
            </a:r>
            <a:r>
              <a:rPr lang="en-US" dirty="0" smtClean="0"/>
              <a:t>: This </a:t>
            </a:r>
            <a:r>
              <a:rPr lang="en-US" dirty="0" smtClean="0"/>
              <a:t>indicates an ID of a DOM element that is serving this purpose. Note that the Ajax helper will simply display and hide this element. Displaying some progress message of animation inside this element is your responsibility</a:t>
            </a:r>
            <a:r>
              <a:rPr lang="en-US" dirty="0" smtClean="0"/>
              <a:t>.</a:t>
            </a:r>
          </a:p>
          <a:p>
            <a:r>
              <a:rPr lang="en-US" dirty="0" err="1" smtClean="0"/>
              <a:t>LoadingElementDuration:This</a:t>
            </a:r>
            <a:r>
              <a:rPr lang="en-US" dirty="0" smtClean="0"/>
              <a:t> property </a:t>
            </a:r>
            <a:r>
              <a:rPr lang="en-US" dirty="0" smtClean="0"/>
              <a:t>specifies a time duration in milliseconds that controls the duration of the progress message or animation</a:t>
            </a:r>
            <a:r>
              <a:rPr lang="en-US" dirty="0" smtClean="0"/>
              <a:t>.</a:t>
            </a:r>
          </a:p>
          <a:p>
            <a:r>
              <a:rPr lang="en-US" dirty="0" err="1" smtClean="0"/>
              <a:t>UpdateTargetId:This</a:t>
            </a:r>
            <a:r>
              <a:rPr lang="en-US" dirty="0" smtClean="0"/>
              <a:t> </a:t>
            </a:r>
            <a:r>
              <a:rPr lang="en-US" dirty="0" smtClean="0"/>
              <a:t>property specifies an ID of a DOM element that will be populated with the HTML returned by the action method</a:t>
            </a:r>
            <a:r>
              <a:rPr lang="en-US" dirty="0" smtClean="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InsertionMode:This</a:t>
            </a:r>
            <a:r>
              <a:rPr lang="en-US" dirty="0" smtClean="0"/>
              <a:t> property governs how the HTML replacement should occur in a DOM element as specified by </a:t>
            </a:r>
            <a:r>
              <a:rPr lang="en-US" dirty="0" err="1" smtClean="0"/>
              <a:t>UpdateTargetId</a:t>
            </a:r>
            <a:r>
              <a:rPr lang="en-US" dirty="0" smtClean="0"/>
              <a:t> property. The possible values are </a:t>
            </a:r>
            <a:r>
              <a:rPr lang="en-US" dirty="0" err="1" smtClean="0"/>
              <a:t>InsertAfter</a:t>
            </a:r>
            <a:r>
              <a:rPr lang="en-US" dirty="0" smtClean="0"/>
              <a:t>, </a:t>
            </a:r>
            <a:r>
              <a:rPr lang="en-US" dirty="0" err="1" smtClean="0"/>
              <a:t>InsertBefore</a:t>
            </a:r>
            <a:r>
              <a:rPr lang="en-US" dirty="0" smtClean="0"/>
              <a:t> and Replace.</a:t>
            </a:r>
          </a:p>
          <a:p>
            <a:endParaRPr lang="en-US" dirty="0"/>
          </a:p>
        </p:txBody>
      </p:sp>
    </p:spTree>
  </p:cSld>
  <p:clrMapOvr>
    <a:masterClrMapping/>
  </p:clrMapOvr>
</p:sld>
</file>

<file path=ppt/theme/theme1.xml><?xml version="1.0" encoding="utf-8"?>
<a:theme xmlns:a="http://schemas.openxmlformats.org/drawingml/2006/main" name="PM_presentatio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PM_presentation">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Arial" pitchFamily="34" charset="0"/>
          </a:defRPr>
        </a:defPPr>
      </a:lstStyle>
    </a:lnDef>
  </a:objectDefaults>
  <a:extraClrSchemeLst>
    <a:extraClrScheme>
      <a:clrScheme name="PM_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M_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M_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M_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M_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M_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M_presentatio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M_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M_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M_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M_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M_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vinsys.ppt</Template>
  <TotalTime>134</TotalTime>
  <Words>538</Words>
  <Application>Microsoft Office PowerPoint</Application>
  <PresentationFormat>On-screen Show (4:3)</PresentationFormat>
  <Paragraphs>26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PM_presentation</vt:lpstr>
      <vt:lpstr>AJAX in MVC</vt:lpstr>
      <vt:lpstr> AJAX IN MVC- Introduction </vt:lpstr>
      <vt:lpstr>Overview of Ajax Helper</vt:lpstr>
      <vt:lpstr>Submitting Form and Invoke Action in AJAX</vt:lpstr>
      <vt:lpstr>Properties and Usage</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AJAX in MVC</dc:title>
  <dc:creator>admin</dc:creator>
  <cp:lastModifiedBy>admin</cp:lastModifiedBy>
  <cp:revision>5</cp:revision>
  <dcterms:created xsi:type="dcterms:W3CDTF">2014-07-29T05:08:32Z</dcterms:created>
  <dcterms:modified xsi:type="dcterms:W3CDTF">2014-07-29T07:22:43Z</dcterms:modified>
</cp:coreProperties>
</file>