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772" autoAdjust="0"/>
  </p:normalViewPr>
  <p:slideViewPr>
    <p:cSldViewPr>
      <p:cViewPr varScale="1">
        <p:scale>
          <a:sx n="49" d="100"/>
          <a:sy n="49" d="100"/>
        </p:scale>
        <p:origin x="12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F61E32-819A-425C-AE22-2AF59E66B8D4}" type="datetimeFigureOut">
              <a:rPr lang="en-US" smtClean="0"/>
              <a:t>02-Aug-21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4DA5A5-CA47-44B0-8E99-F897F3F6344F}" type="slidenum">
              <a:rPr lang="en-US" smtClean="0"/>
              <a:t>‹#›</a:t>
            </a:fld>
            <a:endParaRPr lang="en-US"/>
          </a:p>
        </p:txBody>
      </p:sp>
    </p:spTree>
    <p:extLst>
      <p:ext uri="{BB962C8B-B14F-4D97-AF65-F5344CB8AC3E}">
        <p14:creationId xmlns:p14="http://schemas.microsoft.com/office/powerpoint/2010/main" val="58608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E0FDA-AD34-407B-9FA3-91C5B0C945A0}" type="slidenum">
              <a:rPr lang="en-US">
                <a:solidFill>
                  <a:prstClr val="black"/>
                </a:solidFill>
              </a:rPr>
              <a:pPr/>
              <a:t>1</a:t>
            </a:fld>
            <a:endParaRPr lang="en-US">
              <a:solidFill>
                <a:prstClr val="black"/>
              </a:solidFill>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DA5A5-CA47-44B0-8E99-F897F3F6344F}" type="slidenum">
              <a:rPr lang="en-US" smtClean="0"/>
              <a:t>6</a:t>
            </a:fld>
            <a:endParaRPr lang="en-US"/>
          </a:p>
        </p:txBody>
      </p:sp>
    </p:spTree>
    <p:extLst>
      <p:ext uri="{BB962C8B-B14F-4D97-AF65-F5344CB8AC3E}">
        <p14:creationId xmlns:p14="http://schemas.microsoft.com/office/powerpoint/2010/main" val="1708342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 MVC Application Using the Repository Pattern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now have sufficient theory. Let's now start the real fun of implementing it in an MVC application. We create an MVC application (</a:t>
            </a:r>
            <a:r>
              <a:rPr lang="en-US" sz="1200" b="0" i="0" kern="1200" dirty="0" err="1">
                <a:solidFill>
                  <a:schemeClr val="tx1"/>
                </a:solidFill>
                <a:effectLst/>
                <a:latin typeface="+mn-lt"/>
                <a:ea typeface="+mn-ea"/>
                <a:cs typeface="+mn-cs"/>
              </a:rPr>
              <a:t>BookStore</a:t>
            </a:r>
            <a:r>
              <a:rPr lang="en-US" sz="1200" b="0" i="0" kern="1200" dirty="0">
                <a:solidFill>
                  <a:schemeClr val="tx1"/>
                </a:solidFill>
                <a:effectLst/>
                <a:latin typeface="+mn-lt"/>
                <a:ea typeface="+mn-ea"/>
                <a:cs typeface="+mn-cs"/>
              </a:rPr>
              <a:t> Application) using Visual Studio 2010, MVC 4 and Entity Framework 5.</a:t>
            </a:r>
          </a:p>
          <a:p>
            <a:r>
              <a:rPr lang="en-US" sz="1200" b="1" i="0" kern="1200" dirty="0">
                <a:solidFill>
                  <a:schemeClr val="tx1"/>
                </a:solidFill>
                <a:effectLst/>
                <a:latin typeface="+mn-lt"/>
                <a:ea typeface="+mn-ea"/>
                <a:cs typeface="+mn-cs"/>
              </a:rPr>
              <a:t>Step 1: </a:t>
            </a:r>
            <a:r>
              <a:rPr lang="en-US" sz="1200" b="0" i="0" kern="1200" dirty="0">
                <a:solidFill>
                  <a:schemeClr val="tx1"/>
                </a:solidFill>
                <a:effectLst/>
                <a:latin typeface="+mn-lt"/>
                <a:ea typeface="+mn-ea"/>
                <a:cs typeface="+mn-cs"/>
              </a:rPr>
              <a:t>From the Visual Studio Start Page, click "New Project"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Step 2:</a:t>
            </a:r>
            <a:r>
              <a:rPr lang="en-US" sz="1200" b="0" i="0" kern="1200" dirty="0">
                <a:solidFill>
                  <a:schemeClr val="tx1"/>
                </a:solidFill>
                <a:effectLst/>
                <a:latin typeface="+mn-lt"/>
                <a:ea typeface="+mn-ea"/>
                <a:cs typeface="+mn-cs"/>
              </a:rPr>
              <a:t> Choose "MVC 4 Project Template"</a:t>
            </a:r>
          </a:p>
          <a:p>
            <a:r>
              <a:rPr lang="en-US" sz="1200" b="0" i="0" kern="1200" dirty="0">
                <a:solidFill>
                  <a:schemeClr val="tx1"/>
                </a:solidFill>
                <a:effectLst/>
                <a:latin typeface="+mn-lt"/>
                <a:ea typeface="+mn-ea"/>
                <a:cs typeface="+mn-cs"/>
              </a:rPr>
              <a:t>We get the New Project window in which we choose "MVC 4 Project Template" and provide an appropriate name to both the Project and Solution then click on the "Ok" button.</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then get another window to choose a MVC application template. We choose "Internet Application" from the templates and "Razor" as the view engine.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Click on "Ok" and our default application is ready.</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are developing a MVC application using MVC 4 with razor view engine so our default MVC internet application includes an </a:t>
            </a:r>
            <a:r>
              <a:rPr lang="en-US" sz="1200" b="0" i="0" kern="1200" dirty="0" err="1">
                <a:solidFill>
                  <a:schemeClr val="tx1"/>
                </a:solidFill>
                <a:effectLst/>
                <a:latin typeface="+mn-lt"/>
                <a:ea typeface="+mn-ea"/>
                <a:cs typeface="+mn-cs"/>
              </a:rPr>
              <a:t>EntityFramework</a:t>
            </a:r>
            <a:r>
              <a:rPr lang="en-US" sz="1200" b="0" i="0" kern="1200" dirty="0">
                <a:solidFill>
                  <a:schemeClr val="tx1"/>
                </a:solidFill>
                <a:effectLst/>
                <a:latin typeface="+mn-lt"/>
                <a:ea typeface="+mn-ea"/>
                <a:cs typeface="+mn-cs"/>
              </a:rPr>
              <a:t> reference so there is no need to add a reference or install a </a:t>
            </a:r>
            <a:r>
              <a:rPr lang="en-US" sz="1200" b="0" i="0" kern="1200" dirty="0" err="1">
                <a:solidFill>
                  <a:schemeClr val="tx1"/>
                </a:solidFill>
                <a:effectLst/>
                <a:latin typeface="+mn-lt"/>
                <a:ea typeface="+mn-ea"/>
                <a:cs typeface="+mn-cs"/>
              </a:rPr>
              <a:t>Nuget</a:t>
            </a:r>
            <a:r>
              <a:rPr lang="en-US" sz="1200" b="0" i="0" kern="1200" dirty="0">
                <a:solidFill>
                  <a:schemeClr val="tx1"/>
                </a:solidFill>
                <a:effectLst/>
                <a:latin typeface="+mn-lt"/>
                <a:ea typeface="+mn-ea"/>
                <a:cs typeface="+mn-cs"/>
              </a:rPr>
              <a:t> package for Entity Framework.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Step 3:</a:t>
            </a:r>
            <a:r>
              <a:rPr lang="en-US" sz="1200" b="0" i="0" kern="1200" dirty="0">
                <a:solidFill>
                  <a:schemeClr val="tx1"/>
                </a:solidFill>
                <a:effectLst/>
                <a:latin typeface="+mn-lt"/>
                <a:ea typeface="+mn-ea"/>
                <a:cs typeface="+mn-cs"/>
              </a:rPr>
              <a:t> Create Model</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create a model for Book under the Models folder. This model is actually a class that uses an entity and entity set. We create the Book class under Models and implements Code First data annotation for database table that will be created by it.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System.ComponentModel.DataAnnotations</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System.ComponentModel.DataAnnotations.Schema</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BookStore.Models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public class Book</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[Key]</a:t>
            </a:r>
          </a:p>
          <a:p>
            <a:r>
              <a:rPr lang="en-US" sz="1200" b="0" i="0" kern="1200" dirty="0">
                <a:solidFill>
                  <a:schemeClr val="tx1"/>
                </a:solidFill>
                <a:effectLst/>
                <a:latin typeface="+mn-lt"/>
                <a:ea typeface="+mn-ea"/>
                <a:cs typeface="+mn-cs"/>
              </a:rPr>
              <a:t>        public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Id { get; set; }</a:t>
            </a:r>
          </a:p>
          <a:p>
            <a:r>
              <a:rPr lang="en-US" sz="1200" b="0" i="0" kern="1200" dirty="0">
                <a:solidFill>
                  <a:schemeClr val="tx1"/>
                </a:solidFill>
                <a:effectLst/>
                <a:latin typeface="+mn-lt"/>
                <a:ea typeface="+mn-ea"/>
                <a:cs typeface="+mn-cs"/>
              </a:rPr>
              <a:t>        [Required]</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MaxLength</a:t>
            </a:r>
            <a:r>
              <a:rPr lang="en-US" sz="1200" b="0" i="0" kern="1200" dirty="0">
                <a:solidFill>
                  <a:schemeClr val="tx1"/>
                </a:solidFill>
                <a:effectLst/>
                <a:latin typeface="+mn-lt"/>
                <a:ea typeface="+mn-ea"/>
                <a:cs typeface="+mn-cs"/>
              </a:rPr>
              <a:t>(30)]</a:t>
            </a:r>
          </a:p>
          <a:p>
            <a:r>
              <a:rPr lang="en-US" sz="1200" b="0" i="0" kern="1200" dirty="0">
                <a:solidFill>
                  <a:schemeClr val="tx1"/>
                </a:solidFill>
                <a:effectLst/>
                <a:latin typeface="+mn-lt"/>
                <a:ea typeface="+mn-ea"/>
                <a:cs typeface="+mn-cs"/>
              </a:rPr>
              <a:t>        public string Title { get; set; }</a:t>
            </a:r>
          </a:p>
          <a:p>
            <a:r>
              <a:rPr lang="en-US" sz="1200" b="0" i="0" kern="1200" dirty="0">
                <a:solidFill>
                  <a:schemeClr val="tx1"/>
                </a:solidFill>
                <a:effectLst/>
                <a:latin typeface="+mn-lt"/>
                <a:ea typeface="+mn-ea"/>
                <a:cs typeface="+mn-cs"/>
              </a:rPr>
              <a:t>        public string </a:t>
            </a:r>
            <a:r>
              <a:rPr lang="en-US" sz="1200" b="0" i="0" kern="1200" dirty="0" err="1">
                <a:solidFill>
                  <a:schemeClr val="tx1"/>
                </a:solidFill>
                <a:effectLst/>
                <a:latin typeface="+mn-lt"/>
                <a:ea typeface="+mn-ea"/>
                <a:cs typeface="+mn-cs"/>
              </a:rPr>
              <a:t>Authers</a:t>
            </a:r>
            <a:r>
              <a:rPr lang="en-US" sz="1200" b="0" i="0" kern="1200" dirty="0">
                <a:solidFill>
                  <a:schemeClr val="tx1"/>
                </a:solidFill>
                <a:effectLst/>
                <a:latin typeface="+mn-lt"/>
                <a:ea typeface="+mn-ea"/>
                <a:cs typeface="+mn-cs"/>
              </a:rPr>
              <a:t> { get; set;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[Column("Year")]</a:t>
            </a:r>
          </a:p>
          <a:p>
            <a:r>
              <a:rPr lang="en-US" sz="1200" b="0" i="0" kern="1200" dirty="0">
                <a:solidFill>
                  <a:schemeClr val="tx1"/>
                </a:solidFill>
                <a:effectLst/>
                <a:latin typeface="+mn-lt"/>
                <a:ea typeface="+mn-ea"/>
                <a:cs typeface="+mn-cs"/>
              </a:rPr>
              <a:t>        [Display(Name = "Publish Year")]</a:t>
            </a:r>
          </a:p>
          <a:p>
            <a:r>
              <a:rPr lang="en-US" sz="1200" b="0" i="0" kern="1200" dirty="0">
                <a:solidFill>
                  <a:schemeClr val="tx1"/>
                </a:solidFill>
                <a:effectLst/>
                <a:latin typeface="+mn-lt"/>
                <a:ea typeface="+mn-ea"/>
                <a:cs typeface="+mn-cs"/>
              </a:rPr>
              <a:t>        public string </a:t>
            </a:r>
            <a:r>
              <a:rPr lang="en-US" sz="1200" b="0" i="0" kern="1200" dirty="0" err="1">
                <a:solidFill>
                  <a:schemeClr val="tx1"/>
                </a:solidFill>
                <a:effectLst/>
                <a:latin typeface="+mn-lt"/>
                <a:ea typeface="+mn-ea"/>
                <a:cs typeface="+mn-cs"/>
              </a:rPr>
              <a:t>publishYear</a:t>
            </a:r>
            <a:r>
              <a:rPr lang="en-US" sz="1200" b="0" i="0" kern="1200" dirty="0">
                <a:solidFill>
                  <a:schemeClr val="tx1"/>
                </a:solidFill>
                <a:effectLst/>
                <a:latin typeface="+mn-lt"/>
                <a:ea typeface="+mn-ea"/>
                <a:cs typeface="+mn-cs"/>
              </a:rPr>
              <a:t> { get; set;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[Column("Price")]</a:t>
            </a:r>
          </a:p>
          <a:p>
            <a:r>
              <a:rPr lang="en-US" sz="1200" b="0" i="0" kern="1200" dirty="0">
                <a:solidFill>
                  <a:schemeClr val="tx1"/>
                </a:solidFill>
                <a:effectLst/>
                <a:latin typeface="+mn-lt"/>
                <a:ea typeface="+mn-ea"/>
                <a:cs typeface="+mn-cs"/>
              </a:rPr>
              <a:t>        [Display(Name = "Price")]</a:t>
            </a:r>
          </a:p>
          <a:p>
            <a:r>
              <a:rPr lang="en-US" sz="1200" b="0" i="0" kern="1200" dirty="0">
                <a:solidFill>
                  <a:schemeClr val="tx1"/>
                </a:solidFill>
                <a:effectLst/>
                <a:latin typeface="+mn-lt"/>
                <a:ea typeface="+mn-ea"/>
                <a:cs typeface="+mn-cs"/>
              </a:rPr>
              <a:t>        public decimal </a:t>
            </a:r>
            <a:r>
              <a:rPr lang="en-US" sz="1200" b="0" i="0" kern="1200" dirty="0" err="1">
                <a:solidFill>
                  <a:schemeClr val="tx1"/>
                </a:solidFill>
                <a:effectLst/>
                <a:latin typeface="+mn-lt"/>
                <a:ea typeface="+mn-ea"/>
                <a:cs typeface="+mn-cs"/>
              </a:rPr>
              <a:t>BasePrice</a:t>
            </a:r>
            <a:r>
              <a:rPr lang="en-US" sz="1200" b="0" i="0" kern="1200" dirty="0">
                <a:solidFill>
                  <a:schemeClr val="tx1"/>
                </a:solidFill>
                <a:effectLst/>
                <a:latin typeface="+mn-lt"/>
                <a:ea typeface="+mn-ea"/>
                <a:cs typeface="+mn-cs"/>
              </a:rPr>
              <a:t> { get; set;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Our Book model is ready and now we proceed to the Data Context.</a:t>
            </a:r>
          </a:p>
          <a:p>
            <a:r>
              <a:rPr lang="en-US" sz="1200" b="1" i="0" kern="1200" dirty="0">
                <a:solidFill>
                  <a:schemeClr val="tx1"/>
                </a:solidFill>
                <a:effectLst/>
                <a:latin typeface="+mn-lt"/>
                <a:ea typeface="+mn-ea"/>
                <a:cs typeface="+mn-cs"/>
              </a:rPr>
              <a:t>Step 4:</a:t>
            </a:r>
            <a:r>
              <a:rPr lang="en-US" sz="1200" b="0" i="0" kern="1200" dirty="0">
                <a:solidFill>
                  <a:schemeClr val="tx1"/>
                </a:solidFill>
                <a:effectLst/>
                <a:latin typeface="+mn-lt"/>
                <a:ea typeface="+mn-ea"/>
                <a:cs typeface="+mn-cs"/>
              </a:rPr>
              <a:t> Create Data Context class</a:t>
            </a:r>
          </a:p>
          <a:p>
            <a:r>
              <a:rPr lang="en-US" sz="1200" b="0" i="0" kern="1200" dirty="0">
                <a:solidFill>
                  <a:schemeClr val="tx1"/>
                </a:solidFill>
                <a:effectLst/>
                <a:latin typeface="+mn-lt"/>
                <a:ea typeface="+mn-ea"/>
                <a:cs typeface="+mn-cs"/>
              </a:rPr>
              <a:t>The ADO.NET Entity Framework Code First data access approach requires us to create a data access context class that inherits from the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class. This class must contain properties for each of the entities in the domain model.</a:t>
            </a:r>
          </a:p>
          <a:p>
            <a:r>
              <a:rPr lang="en-US" sz="1200" b="0" i="0" kern="1200" dirty="0">
                <a:solidFill>
                  <a:schemeClr val="tx1"/>
                </a:solidFill>
                <a:effectLst/>
                <a:latin typeface="+mn-lt"/>
                <a:ea typeface="+mn-ea"/>
                <a:cs typeface="+mn-cs"/>
              </a:rPr>
              <a:t>Here is an Entity Framework Code First data context that contains one entity, Book. We create this context class (</a:t>
            </a:r>
            <a:r>
              <a:rPr lang="en-US" sz="1200" b="0" i="0" kern="1200" dirty="0" err="1">
                <a:solidFill>
                  <a:schemeClr val="tx1"/>
                </a:solidFill>
                <a:effectLst/>
                <a:latin typeface="+mn-lt"/>
                <a:ea typeface="+mn-ea"/>
                <a:cs typeface="+mn-cs"/>
              </a:rPr>
              <a:t>BookContext</a:t>
            </a:r>
            <a:r>
              <a:rPr lang="en-US" sz="1200" b="0" i="0" kern="1200" dirty="0">
                <a:solidFill>
                  <a:schemeClr val="tx1"/>
                </a:solidFill>
                <a:effectLst/>
                <a:latin typeface="+mn-lt"/>
                <a:ea typeface="+mn-ea"/>
                <a:cs typeface="+mn-cs"/>
              </a:rPr>
              <a:t>) under the new folder DAL. Below the definition of the data context class that has a constructor to pass a connection string that is defined in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file. By default the connection string name is the same name as the data context class but we can use a different name for the connection string so that all the data contexts can use a single connection string.</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System.Data.Entity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BookStore.Models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BookStore.DAL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public class </a:t>
            </a:r>
            <a:r>
              <a:rPr lang="en-US" sz="1200" b="0" i="0" kern="1200" dirty="0" err="1">
                <a:solidFill>
                  <a:schemeClr val="tx1"/>
                </a:solidFill>
                <a:effectLst/>
                <a:latin typeface="+mn-lt"/>
                <a:ea typeface="+mn-ea"/>
                <a:cs typeface="+mn-cs"/>
              </a:rPr>
              <a:t>BookContext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DbContext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public </a:t>
            </a:r>
            <a:r>
              <a:rPr lang="en-US" sz="1200" b="0" i="0" kern="1200" dirty="0" err="1">
                <a:solidFill>
                  <a:schemeClr val="tx1"/>
                </a:solidFill>
                <a:effectLst/>
                <a:latin typeface="+mn-lt"/>
                <a:ea typeface="+mn-ea"/>
                <a:cs typeface="+mn-cs"/>
              </a:rPr>
              <a:t>BookContext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 base("name=</a:t>
            </a:r>
            <a:r>
              <a:rPr lang="en-US" sz="1200" b="0" i="0" kern="1200" dirty="0" err="1">
                <a:solidFill>
                  <a:schemeClr val="tx1"/>
                </a:solidFill>
                <a:effectLst/>
                <a:latin typeface="+mn-lt"/>
                <a:ea typeface="+mn-ea"/>
                <a:cs typeface="+mn-cs"/>
              </a:rPr>
              <a:t>BookStoreConnectionString</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public </a:t>
            </a:r>
            <a:r>
              <a:rPr lang="en-US" sz="1200" b="0" i="0" kern="1200" dirty="0" err="1">
                <a:solidFill>
                  <a:schemeClr val="tx1"/>
                </a:solidFill>
                <a:effectLst/>
                <a:latin typeface="+mn-lt"/>
                <a:ea typeface="+mn-ea"/>
                <a:cs typeface="+mn-cs"/>
              </a:rPr>
              <a:t>DbSet</a:t>
            </a:r>
            <a:r>
              <a:rPr lang="en-US" sz="1200" b="0" i="0" kern="1200" dirty="0">
                <a:solidFill>
                  <a:schemeClr val="tx1"/>
                </a:solidFill>
                <a:effectLst/>
                <a:latin typeface="+mn-lt"/>
                <a:ea typeface="+mn-ea"/>
                <a:cs typeface="+mn-cs"/>
              </a:rPr>
              <a:t>&lt;Book&gt; Books { get; set;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connection string in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file 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connectionStrings</a:t>
            </a:r>
            <a:r>
              <a:rPr lang="en-US" sz="1200" b="0" i="0" kern="1200" dirty="0">
                <a:solidFill>
                  <a:schemeClr val="tx1"/>
                </a:solidFill>
                <a:effectLst/>
                <a:latin typeface="+mn-lt"/>
                <a:ea typeface="+mn-ea"/>
                <a:cs typeface="+mn-cs"/>
              </a:rPr>
              <a:t>&gt;</a:t>
            </a:r>
          </a:p>
          <a:p>
            <a:r>
              <a:rPr lang="en-US" sz="1200" b="0" i="0" kern="1200" dirty="0">
                <a:solidFill>
                  <a:schemeClr val="tx1"/>
                </a:solidFill>
                <a:effectLst/>
                <a:latin typeface="+mn-lt"/>
                <a:ea typeface="+mn-ea"/>
                <a:cs typeface="+mn-cs"/>
              </a:rPr>
              <a:t>  &lt;add name="</a:t>
            </a:r>
            <a:r>
              <a:rPr lang="en-US" sz="1200" b="0" i="0" kern="1200" dirty="0" err="1">
                <a:solidFill>
                  <a:schemeClr val="tx1"/>
                </a:solidFill>
                <a:effectLst/>
                <a:latin typeface="+mn-lt"/>
                <a:ea typeface="+mn-ea"/>
                <a:cs typeface="+mn-cs"/>
              </a:rPr>
              <a:t>BookStoreConnectionString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connectionString</a:t>
            </a:r>
            <a:r>
              <a:rPr lang="en-US" sz="1200" b="0" i="0" kern="1200" dirty="0">
                <a:solidFill>
                  <a:schemeClr val="tx1"/>
                </a:solidFill>
                <a:effectLst/>
                <a:latin typeface="+mn-lt"/>
                <a:ea typeface="+mn-ea"/>
                <a:cs typeface="+mn-cs"/>
              </a:rPr>
              <a:t>="Data Source=</a:t>
            </a:r>
            <a:r>
              <a:rPr lang="en-US" sz="1200" b="0" i="0" kern="1200" dirty="0" err="1">
                <a:solidFill>
                  <a:schemeClr val="tx1"/>
                </a:solidFill>
                <a:effectLst/>
                <a:latin typeface="+mn-lt"/>
                <a:ea typeface="+mn-ea"/>
                <a:cs typeface="+mn-cs"/>
              </a:rPr>
              <a:t>sandeepss-PC;Initial</a:t>
            </a:r>
            <a:r>
              <a:rPr lang="en-US" sz="1200" b="0" i="0" kern="1200" dirty="0">
                <a:solidFill>
                  <a:schemeClr val="tx1"/>
                </a:solidFill>
                <a:effectLst/>
                <a:latin typeface="+mn-lt"/>
                <a:ea typeface="+mn-ea"/>
                <a:cs typeface="+mn-cs"/>
              </a:rPr>
              <a:t> Catalog=</a:t>
            </a:r>
            <a:r>
              <a:rPr lang="en-US" sz="1200" b="0" i="0" kern="1200" dirty="0" err="1">
                <a:solidFill>
                  <a:schemeClr val="tx1"/>
                </a:solidFill>
                <a:effectLst/>
                <a:latin typeface="+mn-lt"/>
                <a:ea typeface="+mn-ea"/>
                <a:cs typeface="+mn-cs"/>
              </a:rPr>
              <a:t>BookStore;User</a:t>
            </a:r>
            <a:r>
              <a:rPr lang="en-US" sz="1200" b="0" i="0" kern="1200" dirty="0">
                <a:solidFill>
                  <a:schemeClr val="tx1"/>
                </a:solidFill>
                <a:effectLst/>
                <a:latin typeface="+mn-lt"/>
                <a:ea typeface="+mn-ea"/>
                <a:cs typeface="+mn-cs"/>
              </a:rPr>
              <a:t> ID=</a:t>
            </a:r>
            <a:r>
              <a:rPr lang="en-US" sz="1200" b="0" i="0" kern="1200" dirty="0" err="1">
                <a:solidFill>
                  <a:schemeClr val="tx1"/>
                </a:solidFill>
                <a:effectLst/>
                <a:latin typeface="+mn-lt"/>
                <a:ea typeface="+mn-ea"/>
                <a:cs typeface="+mn-cs"/>
              </a:rPr>
              <a:t>shekhawat</a:t>
            </a:r>
            <a:r>
              <a:rPr lang="en-US" sz="1200" b="0" i="0" kern="1200" dirty="0">
                <a:solidFill>
                  <a:schemeClr val="tx1"/>
                </a:solidFill>
                <a:effectLst/>
                <a:latin typeface="+mn-lt"/>
                <a:ea typeface="+mn-ea"/>
                <a:cs typeface="+mn-cs"/>
              </a:rPr>
              <a:t>; Password=******" </a:t>
            </a:r>
            <a:r>
              <a:rPr lang="en-US" sz="1200" b="0" i="0" kern="1200" dirty="0" err="1">
                <a:solidFill>
                  <a:schemeClr val="tx1"/>
                </a:solidFill>
                <a:effectLst/>
                <a:latin typeface="+mn-lt"/>
                <a:ea typeface="+mn-ea"/>
                <a:cs typeface="+mn-cs"/>
              </a:rPr>
              <a:t>providerName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System.Data.SqlClient</a:t>
            </a:r>
            <a:r>
              <a:rPr lang="en-US" sz="1200" b="0" i="0" kern="1200" dirty="0">
                <a:solidFill>
                  <a:schemeClr val="tx1"/>
                </a:solidFill>
                <a:effectLst/>
                <a:latin typeface="+mn-lt"/>
                <a:ea typeface="+mn-ea"/>
                <a:cs typeface="+mn-cs"/>
              </a:rPr>
              <a:t>" /&gt;</a:t>
            </a:r>
          </a:p>
          <a:p>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connectionStrings</a:t>
            </a:r>
            <a:r>
              <a:rPr lang="en-US" sz="1200" b="0" i="0" kern="1200" dirty="0">
                <a:solidFill>
                  <a:schemeClr val="tx1"/>
                </a:solidFill>
                <a:effectLst/>
                <a:latin typeface="+mn-lt"/>
                <a:ea typeface="+mn-ea"/>
                <a:cs typeface="+mn-cs"/>
              </a:rPr>
              <a:t>&gt;</a:t>
            </a:r>
            <a:br>
              <a:rPr lang="en-US" sz="1200" b="0" i="0" kern="1200" dirty="0">
                <a:solidFill>
                  <a:schemeClr val="tx1"/>
                </a:solidFill>
                <a:effectLst/>
                <a:latin typeface="+mn-lt"/>
                <a:ea typeface="+mn-ea"/>
                <a:cs typeface="+mn-cs"/>
              </a:rPr>
            </a:br>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Step 5: </a:t>
            </a:r>
            <a:r>
              <a:rPr lang="en-US" sz="1200" b="0" i="0" kern="1200" dirty="0">
                <a:solidFill>
                  <a:schemeClr val="tx1"/>
                </a:solidFill>
                <a:effectLst/>
                <a:latin typeface="+mn-lt"/>
                <a:ea typeface="+mn-ea"/>
                <a:cs typeface="+mn-cs"/>
              </a:rPr>
              <a:t>Create Repository</a:t>
            </a:r>
          </a:p>
          <a:p>
            <a:r>
              <a:rPr lang="en-US" sz="1200" b="0" i="0" kern="1200" dirty="0">
                <a:solidFill>
                  <a:schemeClr val="tx1"/>
                </a:solidFill>
                <a:effectLst/>
                <a:latin typeface="+mn-lt"/>
                <a:ea typeface="+mn-ea"/>
                <a:cs typeface="+mn-cs"/>
              </a:rPr>
              <a:t>In the DAL folder create an </a:t>
            </a:r>
            <a:r>
              <a:rPr lang="en-US" sz="1200" b="0" i="0" kern="1200" dirty="0" err="1">
                <a:solidFill>
                  <a:schemeClr val="tx1"/>
                </a:solidFill>
                <a:effectLst/>
                <a:latin typeface="+mn-lt"/>
                <a:ea typeface="+mn-ea"/>
                <a:cs typeface="+mn-cs"/>
              </a:rPr>
              <a:t>IBookRepository</a:t>
            </a:r>
            <a:r>
              <a:rPr lang="en-US" sz="1200" b="0" i="0" kern="1200" dirty="0">
                <a:solidFill>
                  <a:schemeClr val="tx1"/>
                </a:solidFill>
                <a:effectLst/>
                <a:latin typeface="+mn-lt"/>
                <a:ea typeface="+mn-ea"/>
                <a:cs typeface="+mn-cs"/>
              </a:rPr>
              <a:t> interface that has the filename </a:t>
            </a:r>
            <a:r>
              <a:rPr lang="en-US" sz="1200" b="0" i="0" kern="1200" dirty="0" err="1">
                <a:solidFill>
                  <a:schemeClr val="tx1"/>
                </a:solidFill>
                <a:effectLst/>
                <a:latin typeface="+mn-lt"/>
                <a:ea typeface="+mn-ea"/>
                <a:cs typeface="+mn-cs"/>
              </a:rPr>
              <a:t>IBookRepository.cs</a:t>
            </a:r>
            <a:r>
              <a:rPr lang="en-US" sz="1200" b="0" i="0" kern="1200" dirty="0">
                <a:solidFill>
                  <a:schemeClr val="tx1"/>
                </a:solidFill>
                <a:effectLst/>
                <a:latin typeface="+mn-lt"/>
                <a:ea typeface="+mn-ea"/>
                <a:cs typeface="+mn-cs"/>
              </a:rPr>
              <a:t>. This interface code declares a typical set of CRUD methods, including two read methods; one that returns all Book entity sets, and one that finds a single Book entity by ID.</a:t>
            </a:r>
          </a:p>
          <a:p>
            <a:r>
              <a:rPr lang="en-US" sz="1200" b="0" i="0" kern="1200" dirty="0">
                <a:solidFill>
                  <a:schemeClr val="tx1"/>
                </a:solidFill>
                <a:effectLst/>
                <a:latin typeface="+mn-lt"/>
                <a:ea typeface="+mn-ea"/>
                <a:cs typeface="+mn-cs"/>
              </a:rPr>
              <a:t>using System;</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System.Collections.Generic</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BookStore.Models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BookStore.DAL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public interface </a:t>
            </a:r>
            <a:r>
              <a:rPr lang="en-US" sz="1200" b="0" i="0" kern="1200" dirty="0" err="1">
                <a:solidFill>
                  <a:schemeClr val="tx1"/>
                </a:solidFill>
                <a:effectLst/>
                <a:latin typeface="+mn-lt"/>
                <a:ea typeface="+mn-ea"/>
                <a:cs typeface="+mn-cs"/>
              </a:rPr>
              <a:t>IBookRepository</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IDisposable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IEnumerable</a:t>
            </a:r>
            <a:r>
              <a:rPr lang="en-US" sz="1200" b="0" i="0" kern="1200" dirty="0">
                <a:solidFill>
                  <a:schemeClr val="tx1"/>
                </a:solidFill>
                <a:effectLst/>
                <a:latin typeface="+mn-lt"/>
                <a:ea typeface="+mn-ea"/>
                <a:cs typeface="+mn-cs"/>
              </a:rPr>
              <a:t>&lt;Book&gt; </a:t>
            </a:r>
            <a:r>
              <a:rPr lang="en-US" sz="1200" b="0" i="0" kern="1200" dirty="0" err="1">
                <a:solidFill>
                  <a:schemeClr val="tx1"/>
                </a:solidFill>
                <a:effectLst/>
                <a:latin typeface="+mn-lt"/>
                <a:ea typeface="+mn-ea"/>
                <a:cs typeface="+mn-cs"/>
              </a:rPr>
              <a:t>GetBooks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Book </a:t>
            </a:r>
            <a:r>
              <a:rPr lang="en-US" sz="1200" b="0" i="0" kern="1200" dirty="0" err="1">
                <a:solidFill>
                  <a:schemeClr val="tx1"/>
                </a:solidFill>
                <a:effectLst/>
                <a:latin typeface="+mn-lt"/>
                <a:ea typeface="+mn-ea"/>
                <a:cs typeface="+mn-cs"/>
              </a:rPr>
              <a:t>GetBookByID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bookId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void </a:t>
            </a:r>
            <a:r>
              <a:rPr lang="en-US" sz="1200" b="0" i="0" kern="1200" dirty="0" err="1">
                <a:solidFill>
                  <a:schemeClr val="tx1"/>
                </a:solidFill>
                <a:effectLst/>
                <a:latin typeface="+mn-lt"/>
                <a:ea typeface="+mn-ea"/>
                <a:cs typeface="+mn-cs"/>
              </a:rPr>
              <a:t>InsertBook</a:t>
            </a:r>
            <a:r>
              <a:rPr lang="en-US" sz="1200" b="0" i="0" kern="1200" dirty="0">
                <a:solidFill>
                  <a:schemeClr val="tx1"/>
                </a:solidFill>
                <a:effectLst/>
                <a:latin typeface="+mn-lt"/>
                <a:ea typeface="+mn-ea"/>
                <a:cs typeface="+mn-cs"/>
              </a:rPr>
              <a:t>(Book book);</a:t>
            </a:r>
          </a:p>
          <a:p>
            <a:r>
              <a:rPr lang="en-US" sz="1200" b="0" i="0" kern="1200" dirty="0">
                <a:solidFill>
                  <a:schemeClr val="tx1"/>
                </a:solidFill>
                <a:effectLst/>
                <a:latin typeface="+mn-lt"/>
                <a:ea typeface="+mn-ea"/>
                <a:cs typeface="+mn-cs"/>
              </a:rPr>
              <a:t>        void </a:t>
            </a:r>
            <a:r>
              <a:rPr lang="en-US" sz="1200" b="0" i="0" kern="1200" dirty="0" err="1">
                <a:solidFill>
                  <a:schemeClr val="tx1"/>
                </a:solidFill>
                <a:effectLst/>
                <a:latin typeface="+mn-lt"/>
                <a:ea typeface="+mn-ea"/>
                <a:cs typeface="+mn-cs"/>
              </a:rPr>
              <a:t>DeleteBook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bookID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void </a:t>
            </a:r>
            <a:r>
              <a:rPr lang="en-US" sz="1200" b="0" i="0" kern="1200" dirty="0" err="1">
                <a:solidFill>
                  <a:schemeClr val="tx1"/>
                </a:solidFill>
                <a:effectLst/>
                <a:latin typeface="+mn-lt"/>
                <a:ea typeface="+mn-ea"/>
                <a:cs typeface="+mn-cs"/>
              </a:rPr>
              <a:t>UpdateBook</a:t>
            </a:r>
            <a:r>
              <a:rPr lang="en-US" sz="1200" b="0" i="0" kern="1200" dirty="0">
                <a:solidFill>
                  <a:schemeClr val="tx1"/>
                </a:solidFill>
                <a:effectLst/>
                <a:latin typeface="+mn-lt"/>
                <a:ea typeface="+mn-ea"/>
                <a:cs typeface="+mn-cs"/>
              </a:rPr>
              <a:t>(Book book);</a:t>
            </a:r>
          </a:p>
          <a:p>
            <a:r>
              <a:rPr lang="en-US" sz="1200" b="0" i="0" kern="1200" dirty="0">
                <a:solidFill>
                  <a:schemeClr val="tx1"/>
                </a:solidFill>
                <a:effectLst/>
                <a:latin typeface="+mn-lt"/>
                <a:ea typeface="+mn-ea"/>
                <a:cs typeface="+mn-cs"/>
              </a:rPr>
              <a:t>        void Save();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DAL folder, create a class file named "</a:t>
            </a:r>
            <a:r>
              <a:rPr lang="en-US" sz="1200" b="0" i="0" kern="1200" dirty="0" err="1">
                <a:solidFill>
                  <a:schemeClr val="tx1"/>
                </a:solidFill>
                <a:effectLst/>
                <a:latin typeface="+mn-lt"/>
                <a:ea typeface="+mn-ea"/>
                <a:cs typeface="+mn-cs"/>
              </a:rPr>
              <a:t>BookRepository.cs</a:t>
            </a:r>
            <a:r>
              <a:rPr lang="en-US" sz="1200" b="0" i="0" kern="1200" dirty="0">
                <a:solidFill>
                  <a:schemeClr val="tx1"/>
                </a:solidFill>
                <a:effectLst/>
                <a:latin typeface="+mn-lt"/>
                <a:ea typeface="+mn-ea"/>
                <a:cs typeface="+mn-cs"/>
              </a:rPr>
              <a:t>" The class file implements the "</a:t>
            </a:r>
            <a:r>
              <a:rPr lang="en-US" sz="1200" b="0" i="0" kern="1200" dirty="0" err="1">
                <a:solidFill>
                  <a:schemeClr val="tx1"/>
                </a:solidFill>
                <a:effectLst/>
                <a:latin typeface="+mn-lt"/>
                <a:ea typeface="+mn-ea"/>
                <a:cs typeface="+mn-cs"/>
              </a:rPr>
              <a:t>IBookRepository</a:t>
            </a:r>
            <a:r>
              <a:rPr lang="en-US" sz="1200" b="0" i="0" kern="1200" dirty="0">
                <a:solidFill>
                  <a:schemeClr val="tx1"/>
                </a:solidFill>
                <a:effectLst/>
                <a:latin typeface="+mn-lt"/>
                <a:ea typeface="+mn-ea"/>
                <a:cs typeface="+mn-cs"/>
              </a:rPr>
              <a:t>" interface and the "</a:t>
            </a:r>
            <a:r>
              <a:rPr lang="en-US" sz="1200" b="0" i="0" kern="1200" dirty="0" err="1">
                <a:solidFill>
                  <a:schemeClr val="tx1"/>
                </a:solidFill>
                <a:effectLst/>
                <a:latin typeface="+mn-lt"/>
                <a:ea typeface="+mn-ea"/>
                <a:cs typeface="+mn-cs"/>
              </a:rPr>
              <a:t>IBookRepository</a:t>
            </a:r>
            <a:r>
              <a:rPr lang="en-US" sz="1200" b="0" i="0" kern="1200" dirty="0">
                <a:solidFill>
                  <a:schemeClr val="tx1"/>
                </a:solidFill>
                <a:effectLst/>
                <a:latin typeface="+mn-lt"/>
                <a:ea typeface="+mn-ea"/>
                <a:cs typeface="+mn-cs"/>
              </a:rPr>
              <a:t>" inherits the </a:t>
            </a:r>
            <a:r>
              <a:rPr lang="en-US" sz="1200" b="0" i="0" kern="1200" dirty="0" err="1">
                <a:solidFill>
                  <a:schemeClr val="tx1"/>
                </a:solidFill>
                <a:effectLst/>
                <a:latin typeface="+mn-lt"/>
                <a:ea typeface="+mn-ea"/>
                <a:cs typeface="+mn-cs"/>
              </a:rPr>
              <a:t>IDisposable</a:t>
            </a:r>
            <a:r>
              <a:rPr lang="en-US" sz="1200" b="0" i="0" kern="1200" dirty="0">
                <a:solidFill>
                  <a:schemeClr val="tx1"/>
                </a:solidFill>
                <a:effectLst/>
                <a:latin typeface="+mn-lt"/>
                <a:ea typeface="+mn-ea"/>
                <a:cs typeface="+mn-cs"/>
              </a:rPr>
              <a:t> interface so the </a:t>
            </a:r>
            <a:r>
              <a:rPr lang="en-US" sz="1200" b="0" i="0" kern="1200" dirty="0" err="1">
                <a:solidFill>
                  <a:schemeClr val="tx1"/>
                </a:solidFill>
                <a:effectLst/>
                <a:latin typeface="+mn-lt"/>
                <a:ea typeface="+mn-ea"/>
                <a:cs typeface="+mn-cs"/>
              </a:rPr>
              <a:t>IDisposable</a:t>
            </a:r>
            <a:r>
              <a:rPr lang="en-US" sz="1200" b="0" i="0" kern="1200" dirty="0">
                <a:solidFill>
                  <a:schemeClr val="tx1"/>
                </a:solidFill>
                <a:effectLst/>
                <a:latin typeface="+mn-lt"/>
                <a:ea typeface="+mn-ea"/>
                <a:cs typeface="+mn-cs"/>
              </a:rPr>
              <a:t> interface is indirectly implemented by the </a:t>
            </a:r>
            <a:r>
              <a:rPr lang="en-US" sz="1200" b="0" i="0" kern="1200" dirty="0" err="1">
                <a:solidFill>
                  <a:schemeClr val="tx1"/>
                </a:solidFill>
                <a:effectLst/>
                <a:latin typeface="+mn-lt"/>
                <a:ea typeface="+mn-ea"/>
                <a:cs typeface="+mn-cs"/>
              </a:rPr>
              <a:t>BookRespository</a:t>
            </a:r>
            <a:r>
              <a:rPr lang="en-US" sz="1200" b="0" i="0" kern="1200" dirty="0">
                <a:solidFill>
                  <a:schemeClr val="tx1"/>
                </a:solidFill>
                <a:effectLst/>
                <a:latin typeface="+mn-lt"/>
                <a:ea typeface="+mn-ea"/>
                <a:cs typeface="+mn-cs"/>
              </a:rPr>
              <a:t> class. The database context is defined in a class variable, and the constructor expects the calling object to pass in an instance of the context. Here we are passing the </a:t>
            </a:r>
            <a:r>
              <a:rPr lang="en-US" sz="1200" b="0" i="0" kern="1200" dirty="0" err="1">
                <a:solidFill>
                  <a:schemeClr val="tx1"/>
                </a:solidFill>
                <a:effectLst/>
                <a:latin typeface="+mn-lt"/>
                <a:ea typeface="+mn-ea"/>
                <a:cs typeface="+mn-cs"/>
              </a:rPr>
              <a:t>BookContext</a:t>
            </a:r>
            <a:r>
              <a:rPr lang="en-US" sz="1200" b="0" i="0" kern="1200" dirty="0">
                <a:solidFill>
                  <a:schemeClr val="tx1"/>
                </a:solidFill>
                <a:effectLst/>
                <a:latin typeface="+mn-lt"/>
                <a:ea typeface="+mn-ea"/>
                <a:cs typeface="+mn-cs"/>
              </a:rPr>
              <a:t> instance to the constructor.</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using System;</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System.Collections.Generic</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System.Linq</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BookStore.Models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System.Data</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BookStore.DAL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public class </a:t>
            </a:r>
            <a:r>
              <a:rPr lang="en-US" sz="1200" b="0" i="0" kern="1200" dirty="0" err="1">
                <a:solidFill>
                  <a:schemeClr val="tx1"/>
                </a:solidFill>
                <a:effectLst/>
                <a:latin typeface="+mn-lt"/>
                <a:ea typeface="+mn-ea"/>
                <a:cs typeface="+mn-cs"/>
              </a:rPr>
              <a:t>BookRepository</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IBookRepository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private </a:t>
            </a:r>
            <a:r>
              <a:rPr lang="en-US" sz="1200" b="0" i="0" kern="1200" dirty="0" err="1">
                <a:solidFill>
                  <a:schemeClr val="tx1"/>
                </a:solidFill>
                <a:effectLst/>
                <a:latin typeface="+mn-lt"/>
                <a:ea typeface="+mn-ea"/>
                <a:cs typeface="+mn-cs"/>
              </a:rPr>
              <a:t>BookContext</a:t>
            </a:r>
            <a:r>
              <a:rPr lang="en-US" sz="1200" b="0" i="0" kern="1200" dirty="0">
                <a:solidFill>
                  <a:schemeClr val="tx1"/>
                </a:solidFill>
                <a:effectLst/>
                <a:latin typeface="+mn-lt"/>
                <a:ea typeface="+mn-ea"/>
                <a:cs typeface="+mn-cs"/>
              </a:rPr>
              <a:t> _context;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public </a:t>
            </a:r>
            <a:r>
              <a:rPr lang="en-US" sz="1200" b="0" i="0" kern="1200" dirty="0" err="1">
                <a:solidFill>
                  <a:schemeClr val="tx1"/>
                </a:solidFill>
                <a:effectLst/>
                <a:latin typeface="+mn-lt"/>
                <a:ea typeface="+mn-ea"/>
                <a:cs typeface="+mn-cs"/>
              </a:rPr>
              <a:t>BookRepository</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BookContext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bookContext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this._context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bookContext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public </a:t>
            </a:r>
            <a:r>
              <a:rPr lang="en-US" sz="1200" b="0" i="0" kern="1200" dirty="0" err="1">
                <a:solidFill>
                  <a:schemeClr val="tx1"/>
                </a:solidFill>
                <a:effectLst/>
                <a:latin typeface="+mn-lt"/>
                <a:ea typeface="+mn-ea"/>
                <a:cs typeface="+mn-cs"/>
              </a:rPr>
              <a:t>IEnumerable</a:t>
            </a:r>
            <a:r>
              <a:rPr lang="en-US" sz="1200" b="0" i="0" kern="1200" dirty="0">
                <a:solidFill>
                  <a:schemeClr val="tx1"/>
                </a:solidFill>
                <a:effectLst/>
                <a:latin typeface="+mn-lt"/>
                <a:ea typeface="+mn-ea"/>
                <a:cs typeface="+mn-cs"/>
              </a:rPr>
              <a:t>&lt;Book&gt; </a:t>
            </a:r>
            <a:r>
              <a:rPr lang="en-US" sz="1200" b="0" i="0" kern="1200" dirty="0" err="1">
                <a:solidFill>
                  <a:schemeClr val="tx1"/>
                </a:solidFill>
                <a:effectLst/>
                <a:latin typeface="+mn-lt"/>
                <a:ea typeface="+mn-ea"/>
                <a:cs typeface="+mn-cs"/>
              </a:rPr>
              <a:t>GetBooks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return _</a:t>
            </a:r>
            <a:r>
              <a:rPr lang="en-US" sz="1200" b="0" i="0" kern="1200" dirty="0" err="1">
                <a:solidFill>
                  <a:schemeClr val="tx1"/>
                </a:solidFill>
                <a:effectLst/>
                <a:latin typeface="+mn-lt"/>
                <a:ea typeface="+mn-ea"/>
                <a:cs typeface="+mn-cs"/>
              </a:rPr>
              <a:t>context.Books.ToList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public Book </a:t>
            </a:r>
            <a:r>
              <a:rPr lang="en-US" sz="1200" b="0" i="0" kern="1200" dirty="0" err="1">
                <a:solidFill>
                  <a:schemeClr val="tx1"/>
                </a:solidFill>
                <a:effectLst/>
                <a:latin typeface="+mn-lt"/>
                <a:ea typeface="+mn-ea"/>
                <a:cs typeface="+mn-cs"/>
              </a:rPr>
              <a:t>GetBookByID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id)</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return _</a:t>
            </a:r>
            <a:r>
              <a:rPr lang="en-US" sz="1200" b="0" i="0" kern="1200" dirty="0" err="1">
                <a:solidFill>
                  <a:schemeClr val="tx1"/>
                </a:solidFill>
                <a:effectLst/>
                <a:latin typeface="+mn-lt"/>
                <a:ea typeface="+mn-ea"/>
                <a:cs typeface="+mn-cs"/>
              </a:rPr>
              <a:t>context.Books.Find</a:t>
            </a:r>
            <a:r>
              <a:rPr lang="en-US" sz="1200" b="0" i="0" kern="1200" dirty="0">
                <a:solidFill>
                  <a:schemeClr val="tx1"/>
                </a:solidFill>
                <a:effectLst/>
                <a:latin typeface="+mn-lt"/>
                <a:ea typeface="+mn-ea"/>
                <a:cs typeface="+mn-cs"/>
              </a:rPr>
              <a:t>(id);</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InsertBook</a:t>
            </a:r>
            <a:r>
              <a:rPr lang="en-US" sz="1200" b="0" i="0" kern="1200" dirty="0">
                <a:solidFill>
                  <a:schemeClr val="tx1"/>
                </a:solidFill>
                <a:effectLst/>
                <a:latin typeface="+mn-lt"/>
                <a:ea typeface="+mn-ea"/>
                <a:cs typeface="+mn-cs"/>
              </a:rPr>
              <a:t>(Book book)</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context.Books.Add</a:t>
            </a:r>
            <a:r>
              <a:rPr lang="en-US" sz="1200" b="0" i="0" kern="1200" dirty="0">
                <a:solidFill>
                  <a:schemeClr val="tx1"/>
                </a:solidFill>
                <a:effectLst/>
                <a:latin typeface="+mn-lt"/>
                <a:ea typeface="+mn-ea"/>
                <a:cs typeface="+mn-cs"/>
              </a:rPr>
              <a:t>(book);</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DeleteBook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bookID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Book </a:t>
            </a:r>
            <a:r>
              <a:rPr lang="en-US" sz="1200" b="0" i="0" kern="1200" dirty="0" err="1">
                <a:solidFill>
                  <a:schemeClr val="tx1"/>
                </a:solidFill>
                <a:effectLst/>
                <a:latin typeface="+mn-lt"/>
                <a:ea typeface="+mn-ea"/>
                <a:cs typeface="+mn-cs"/>
              </a:rPr>
              <a:t>book</a:t>
            </a:r>
            <a:r>
              <a:rPr lang="en-US" sz="1200" b="0" i="0" kern="1200" dirty="0">
                <a:solidFill>
                  <a:schemeClr val="tx1"/>
                </a:solidFill>
                <a:effectLst/>
                <a:latin typeface="+mn-lt"/>
                <a:ea typeface="+mn-ea"/>
                <a:cs typeface="+mn-cs"/>
              </a:rPr>
              <a:t> = _</a:t>
            </a:r>
            <a:r>
              <a:rPr lang="en-US" sz="1200" b="0" i="0" kern="1200" dirty="0" err="1">
                <a:solidFill>
                  <a:schemeClr val="tx1"/>
                </a:solidFill>
                <a:effectLst/>
                <a:latin typeface="+mn-lt"/>
                <a:ea typeface="+mn-ea"/>
                <a:cs typeface="+mn-cs"/>
              </a:rPr>
              <a:t>context.Books.Find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bookID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context.Books.Remove</a:t>
            </a:r>
            <a:r>
              <a:rPr lang="en-US" sz="1200" b="0" i="0" kern="1200" dirty="0">
                <a:solidFill>
                  <a:schemeClr val="tx1"/>
                </a:solidFill>
                <a:effectLst/>
                <a:latin typeface="+mn-lt"/>
                <a:ea typeface="+mn-ea"/>
                <a:cs typeface="+mn-cs"/>
              </a:rPr>
              <a:t>(book);</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UpdateBook</a:t>
            </a:r>
            <a:r>
              <a:rPr lang="en-US" sz="1200" b="0" i="0" kern="1200" dirty="0">
                <a:solidFill>
                  <a:schemeClr val="tx1"/>
                </a:solidFill>
                <a:effectLst/>
                <a:latin typeface="+mn-lt"/>
                <a:ea typeface="+mn-ea"/>
                <a:cs typeface="+mn-cs"/>
              </a:rPr>
              <a:t>(Book book)</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context.Entry</a:t>
            </a:r>
            <a:r>
              <a:rPr lang="en-US" sz="1200" b="0" i="0" kern="1200" dirty="0">
                <a:solidFill>
                  <a:schemeClr val="tx1"/>
                </a:solidFill>
                <a:effectLst/>
                <a:latin typeface="+mn-lt"/>
                <a:ea typeface="+mn-ea"/>
                <a:cs typeface="+mn-cs"/>
              </a:rPr>
              <a:t>(book).State = </a:t>
            </a:r>
            <a:r>
              <a:rPr lang="en-US" sz="1200" b="0" i="0" kern="1200" dirty="0" err="1">
                <a:solidFill>
                  <a:schemeClr val="tx1"/>
                </a:solidFill>
                <a:effectLst/>
                <a:latin typeface="+mn-lt"/>
                <a:ea typeface="+mn-ea"/>
                <a:cs typeface="+mn-cs"/>
              </a:rPr>
              <a:t>EntityState.Modified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public void Save()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context.SaveChanges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private </a:t>
            </a:r>
            <a:r>
              <a:rPr lang="en-US" sz="1200" b="0" i="0" kern="1200" dirty="0" err="1">
                <a:solidFill>
                  <a:schemeClr val="tx1"/>
                </a:solidFill>
                <a:effectLst/>
                <a:latin typeface="+mn-lt"/>
                <a:ea typeface="+mn-ea"/>
                <a:cs typeface="+mn-cs"/>
              </a:rPr>
              <a:t>bool</a:t>
            </a:r>
            <a:r>
              <a:rPr lang="en-US" sz="1200" b="0" i="0" kern="1200" dirty="0">
                <a:solidFill>
                  <a:schemeClr val="tx1"/>
                </a:solidFill>
                <a:effectLst/>
                <a:latin typeface="+mn-lt"/>
                <a:ea typeface="+mn-ea"/>
                <a:cs typeface="+mn-cs"/>
              </a:rPr>
              <a:t> disposed = false;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protected virtual void Dispose(</a:t>
            </a:r>
            <a:r>
              <a:rPr lang="en-US" sz="1200" b="0" i="0" kern="1200" dirty="0" err="1">
                <a:solidFill>
                  <a:schemeClr val="tx1"/>
                </a:solidFill>
                <a:effectLst/>
                <a:latin typeface="+mn-lt"/>
                <a:ea typeface="+mn-ea"/>
                <a:cs typeface="+mn-cs"/>
              </a:rPr>
              <a:t>bool</a:t>
            </a:r>
            <a:r>
              <a:rPr lang="en-US" sz="1200" b="0" i="0" kern="1200" dirty="0">
                <a:solidFill>
                  <a:schemeClr val="tx1"/>
                </a:solidFill>
                <a:effectLst/>
                <a:latin typeface="+mn-lt"/>
                <a:ea typeface="+mn-ea"/>
                <a:cs typeface="+mn-cs"/>
              </a:rPr>
              <a:t> disposing)</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if (!</a:t>
            </a:r>
            <a:r>
              <a:rPr lang="en-US" sz="1200" b="0" i="0" kern="1200" dirty="0" err="1">
                <a:solidFill>
                  <a:schemeClr val="tx1"/>
                </a:solidFill>
                <a:effectLst/>
                <a:latin typeface="+mn-lt"/>
                <a:ea typeface="+mn-ea"/>
                <a:cs typeface="+mn-cs"/>
              </a:rPr>
              <a:t>this.disposed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if (disposing)</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context.Dispose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this.disposed</a:t>
            </a:r>
            <a:r>
              <a:rPr lang="en-US" sz="1200" b="0" i="0" kern="1200" dirty="0">
                <a:solidFill>
                  <a:schemeClr val="tx1"/>
                </a:solidFill>
                <a:effectLst/>
                <a:latin typeface="+mn-lt"/>
                <a:ea typeface="+mn-ea"/>
                <a:cs typeface="+mn-cs"/>
              </a:rPr>
              <a:t> = true;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public void Dispose()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Dispose(true);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GC.SuppressFinalize</a:t>
            </a:r>
            <a:r>
              <a:rPr lang="en-US" sz="1200" b="0" i="0" kern="1200" dirty="0">
                <a:solidFill>
                  <a:schemeClr val="tx1"/>
                </a:solidFill>
                <a:effectLst/>
                <a:latin typeface="+mn-lt"/>
                <a:ea typeface="+mn-ea"/>
                <a:cs typeface="+mn-cs"/>
              </a:rPr>
              <a:t>(this);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Step 6:</a:t>
            </a:r>
            <a:r>
              <a:rPr lang="en-US" sz="1200" b="0" i="0" kern="1200" dirty="0">
                <a:solidFill>
                  <a:schemeClr val="tx1"/>
                </a:solidFill>
                <a:effectLst/>
                <a:latin typeface="+mn-lt"/>
                <a:ea typeface="+mn-ea"/>
                <a:cs typeface="+mn-cs"/>
              </a:rPr>
              <a:t> Create Controller and Views for CRUD operations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our model, data context and repository are ready, so now proceed to the Controller. So we create a controller (</a:t>
            </a:r>
            <a:r>
              <a:rPr lang="en-US" sz="1200" b="0" i="0" kern="1200" dirty="0" err="1">
                <a:solidFill>
                  <a:schemeClr val="tx1"/>
                </a:solidFill>
                <a:effectLst/>
                <a:latin typeface="+mn-lt"/>
                <a:ea typeface="+mn-ea"/>
                <a:cs typeface="+mn-cs"/>
              </a:rPr>
              <a:t>BookController</a:t>
            </a:r>
            <a:r>
              <a:rPr lang="en-US" sz="1200" b="0" i="0" kern="1200" dirty="0">
                <a:solidFill>
                  <a:schemeClr val="tx1"/>
                </a:solidFill>
                <a:effectLst/>
                <a:latin typeface="+mn-lt"/>
                <a:ea typeface="+mn-ea"/>
                <a:cs typeface="+mn-cs"/>
              </a:rPr>
              <a:t>) for Book under the Controllers folder. </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need the following "using" in the controller to perform CRUD operations: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System.Data</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System.Linq</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System.Web.Mvc</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BookStore.DAL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BookStore.Models</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create an instance of the Book repository interface in the Book Controller and initialize the book repository in the constructor of Book Controller (</a:t>
            </a:r>
            <a:r>
              <a:rPr lang="en-US" sz="1200" b="0" i="0" kern="1200" dirty="0" err="1">
                <a:solidFill>
                  <a:schemeClr val="tx1"/>
                </a:solidFill>
                <a:effectLst/>
                <a:latin typeface="+mn-lt"/>
                <a:ea typeface="+mn-ea"/>
                <a:cs typeface="+mn-cs"/>
              </a:rPr>
              <a:t>BookController.cs</a:t>
            </a:r>
            <a:r>
              <a:rPr lang="en-US" sz="1200" b="0" i="0" kern="1200" dirty="0">
                <a:solidFill>
                  <a:schemeClr val="tx1"/>
                </a:solidFill>
                <a:effectLst/>
                <a:latin typeface="+mn-lt"/>
                <a:ea typeface="+mn-ea"/>
                <a:cs typeface="+mn-cs"/>
              </a:rPr>
              <a:t>) as in the following: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private </a:t>
            </a:r>
            <a:r>
              <a:rPr lang="en-US" sz="1200" b="0" i="0" kern="1200" dirty="0" err="1">
                <a:solidFill>
                  <a:schemeClr val="tx1"/>
                </a:solidFill>
                <a:effectLst/>
                <a:latin typeface="+mn-lt"/>
                <a:ea typeface="+mn-ea"/>
                <a:cs typeface="+mn-cs"/>
              </a:rPr>
              <a:t>IBookRepository</a:t>
            </a:r>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bookRepository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public </a:t>
            </a:r>
            <a:r>
              <a:rPr lang="en-US" sz="1200" b="0" i="0" kern="1200" dirty="0" err="1">
                <a:solidFill>
                  <a:schemeClr val="tx1"/>
                </a:solidFill>
                <a:effectLst/>
                <a:latin typeface="+mn-lt"/>
                <a:ea typeface="+mn-ea"/>
                <a:cs typeface="+mn-cs"/>
              </a:rPr>
              <a:t>BookController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this._</a:t>
            </a:r>
            <a:r>
              <a:rPr lang="en-US" sz="1200" b="0" i="0" kern="1200" dirty="0" err="1">
                <a:solidFill>
                  <a:schemeClr val="tx1"/>
                </a:solidFill>
                <a:effectLst/>
                <a:latin typeface="+mn-lt"/>
                <a:ea typeface="+mn-ea"/>
                <a:cs typeface="+mn-cs"/>
              </a:rPr>
              <a:t>bookRepository</a:t>
            </a:r>
            <a:r>
              <a:rPr lang="en-US" sz="1200" b="0" i="0" kern="1200" dirty="0">
                <a:solidFill>
                  <a:schemeClr val="tx1"/>
                </a:solidFill>
                <a:effectLst/>
                <a:latin typeface="+mn-lt"/>
                <a:ea typeface="+mn-ea"/>
                <a:cs typeface="+mn-cs"/>
              </a:rPr>
              <a:t> = new </a:t>
            </a:r>
            <a:r>
              <a:rPr lang="en-US" sz="1200" b="0" i="0" kern="1200" dirty="0" err="1">
                <a:solidFill>
                  <a:schemeClr val="tx1"/>
                </a:solidFill>
                <a:effectLst/>
                <a:latin typeface="+mn-lt"/>
                <a:ea typeface="+mn-ea"/>
                <a:cs typeface="+mn-cs"/>
              </a:rPr>
              <a:t>BookRepository</a:t>
            </a:r>
            <a:r>
              <a:rPr lang="en-US" sz="1200" b="0" i="0" kern="1200" dirty="0">
                <a:solidFill>
                  <a:schemeClr val="tx1"/>
                </a:solidFill>
                <a:effectLst/>
                <a:latin typeface="+mn-lt"/>
                <a:ea typeface="+mn-ea"/>
                <a:cs typeface="+mn-cs"/>
              </a:rPr>
              <a:t>(new </a:t>
            </a:r>
            <a:r>
              <a:rPr lang="en-US" sz="1200" b="0" i="0" kern="1200" dirty="0" err="1">
                <a:solidFill>
                  <a:schemeClr val="tx1"/>
                </a:solidFill>
                <a:effectLst/>
                <a:latin typeface="+mn-lt"/>
                <a:ea typeface="+mn-ea"/>
                <a:cs typeface="+mn-cs"/>
              </a:rPr>
              <a:t>BookContext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use Scaffold templates to create a view for the CRUD operations. We use five scaffold templates, List, Create, Edit, Delete and Details. So create a controller that has post and get action results depending on the operation.</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Operation 1: </a:t>
            </a:r>
            <a:r>
              <a:rPr lang="en-US" sz="1200" b="0" i="0" kern="1200" dirty="0">
                <a:solidFill>
                  <a:schemeClr val="tx1"/>
                </a:solidFill>
                <a:effectLst/>
                <a:latin typeface="+mn-lt"/>
                <a:ea typeface="+mn-ea"/>
                <a:cs typeface="+mn-cs"/>
              </a:rPr>
              <a:t>Show List of All Books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an action in the controller named Index. The Index action returns a list of books.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public </a:t>
            </a:r>
            <a:r>
              <a:rPr lang="en-US" sz="1200" b="0" i="0" kern="1200" dirty="0" err="1">
                <a:solidFill>
                  <a:schemeClr val="tx1"/>
                </a:solidFill>
                <a:effectLst/>
                <a:latin typeface="+mn-lt"/>
                <a:ea typeface="+mn-ea"/>
                <a:cs typeface="+mn-cs"/>
              </a:rPr>
              <a:t>ActionResult</a:t>
            </a:r>
            <a:r>
              <a:rPr lang="en-US" sz="1200" b="0" i="0" kern="1200" dirty="0">
                <a:solidFill>
                  <a:schemeClr val="tx1"/>
                </a:solidFill>
                <a:effectLst/>
                <a:latin typeface="+mn-lt"/>
                <a:ea typeface="+mn-ea"/>
                <a:cs typeface="+mn-cs"/>
              </a:rPr>
              <a:t> Index()</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var</a:t>
            </a:r>
            <a:r>
              <a:rPr lang="en-US" sz="1200" b="0" i="0" kern="1200" dirty="0">
                <a:solidFill>
                  <a:schemeClr val="tx1"/>
                </a:solidFill>
                <a:effectLst/>
                <a:latin typeface="+mn-lt"/>
                <a:ea typeface="+mn-ea"/>
                <a:cs typeface="+mn-cs"/>
              </a:rPr>
              <a:t> books = from book in _</a:t>
            </a:r>
            <a:r>
              <a:rPr lang="en-US" sz="1200" b="0" i="0" kern="1200" dirty="0" err="1">
                <a:solidFill>
                  <a:schemeClr val="tx1"/>
                </a:solidFill>
                <a:effectLst/>
                <a:latin typeface="+mn-lt"/>
                <a:ea typeface="+mn-ea"/>
                <a:cs typeface="+mn-cs"/>
              </a:rPr>
              <a:t>bookRepository.GetBooks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select book;</a:t>
            </a:r>
          </a:p>
          <a:p>
            <a:r>
              <a:rPr lang="en-US" sz="1200" b="0" i="0" kern="1200" dirty="0">
                <a:solidFill>
                  <a:schemeClr val="tx1"/>
                </a:solidFill>
                <a:effectLst/>
                <a:latin typeface="+mn-lt"/>
                <a:ea typeface="+mn-ea"/>
                <a:cs typeface="+mn-cs"/>
              </a:rPr>
              <a:t>    return View(books);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we create a view. To create the view use the following procedure:</a:t>
            </a:r>
          </a:p>
          <a:p>
            <a:r>
              <a:rPr lang="en-US" sz="1200" b="0" i="0" kern="1200" dirty="0">
                <a:solidFill>
                  <a:schemeClr val="tx1"/>
                </a:solidFill>
                <a:effectLst/>
                <a:latin typeface="+mn-lt"/>
                <a:ea typeface="+mn-ea"/>
                <a:cs typeface="+mn-cs"/>
              </a:rPr>
              <a:t>Compile the source code successfully</a:t>
            </a:r>
          </a:p>
          <a:p>
            <a:r>
              <a:rPr lang="en-US" sz="1200" b="0" i="0" kern="1200" dirty="0">
                <a:solidFill>
                  <a:schemeClr val="tx1"/>
                </a:solidFill>
                <a:effectLst/>
                <a:latin typeface="+mn-lt"/>
                <a:ea typeface="+mn-ea"/>
                <a:cs typeface="+mn-cs"/>
              </a:rPr>
              <a:t>Right-click on Action Method Index.</a:t>
            </a:r>
          </a:p>
          <a:p>
            <a:r>
              <a:rPr lang="en-US" sz="1200" b="0" i="0" kern="1200" dirty="0">
                <a:solidFill>
                  <a:schemeClr val="tx1"/>
                </a:solidFill>
                <a:effectLst/>
                <a:latin typeface="+mn-lt"/>
                <a:ea typeface="+mn-ea"/>
                <a:cs typeface="+mn-cs"/>
              </a:rPr>
              <a:t>The View Name is already filled in so don't change it.</a:t>
            </a:r>
          </a:p>
          <a:p>
            <a:r>
              <a:rPr lang="en-US" sz="1200" b="0" i="0" kern="1200" dirty="0">
                <a:solidFill>
                  <a:schemeClr val="tx1"/>
                </a:solidFill>
                <a:effectLst/>
                <a:latin typeface="+mn-lt"/>
                <a:ea typeface="+mn-ea"/>
                <a:cs typeface="+mn-cs"/>
              </a:rPr>
              <a:t>The View Engine already selected Razor so don't change it.</a:t>
            </a:r>
          </a:p>
          <a:p>
            <a:r>
              <a:rPr lang="en-US" sz="1200" b="0" i="0" kern="1200" dirty="0">
                <a:solidFill>
                  <a:schemeClr val="tx1"/>
                </a:solidFill>
                <a:effectLst/>
                <a:latin typeface="+mn-lt"/>
                <a:ea typeface="+mn-ea"/>
                <a:cs typeface="+mn-cs"/>
              </a:rPr>
              <a:t>Check the checkbox "Create a strongly-typed-view" because we are creating a strongly typed view.</a:t>
            </a:r>
          </a:p>
          <a:p>
            <a:r>
              <a:rPr lang="en-US" sz="1200" b="0" i="0" kern="1200" dirty="0">
                <a:solidFill>
                  <a:schemeClr val="tx1"/>
                </a:solidFill>
                <a:effectLst/>
                <a:latin typeface="+mn-lt"/>
                <a:ea typeface="+mn-ea"/>
                <a:cs typeface="+mn-cs"/>
              </a:rPr>
              <a:t>Choose the Model class "Book" so it can be bound with the view.</a:t>
            </a:r>
          </a:p>
          <a:p>
            <a:r>
              <a:rPr lang="en-US" sz="1200" b="0" i="0" kern="1200" dirty="0">
                <a:solidFill>
                  <a:schemeClr val="tx1"/>
                </a:solidFill>
                <a:effectLst/>
                <a:latin typeface="+mn-lt"/>
                <a:ea typeface="+mn-ea"/>
                <a:cs typeface="+mn-cs"/>
              </a:rPr>
              <a:t>Choose "List" from the Scaffold template so rapid development can be done and we get the view with the code for showing the list of Books.</a:t>
            </a:r>
          </a:p>
          <a:p>
            <a:r>
              <a:rPr lang="en-US" sz="1200" b="0" i="0" kern="1200" dirty="0">
                <a:solidFill>
                  <a:schemeClr val="tx1"/>
                </a:solidFill>
                <a:effectLst/>
                <a:latin typeface="+mn-lt"/>
                <a:ea typeface="+mn-ea"/>
                <a:cs typeface="+mn-cs"/>
              </a:rPr>
              <a:t>Check both checkboxes "Reference script libraries" and "Use a layout or master page".</a:t>
            </a:r>
          </a:p>
          <a:p>
            <a:r>
              <a:rPr lang="en-US" sz="1200" b="0" i="0" kern="1200" dirty="0">
                <a:solidFill>
                  <a:schemeClr val="tx1"/>
                </a:solidFill>
                <a:effectLst/>
                <a:latin typeface="+mn-lt"/>
                <a:ea typeface="+mn-ea"/>
                <a:cs typeface="+mn-cs"/>
              </a:rPr>
              <a:t>These are the common steps to follow for each operation and the only change will be the Scaffold template. The following picture shows the Index view that has a List Scaffold template.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Operation 2:</a:t>
            </a:r>
            <a:r>
              <a:rPr lang="en-US" sz="1200" b="0" i="0" kern="1200" dirty="0">
                <a:solidFill>
                  <a:schemeClr val="tx1"/>
                </a:solidFill>
                <a:effectLst/>
                <a:latin typeface="+mn-lt"/>
                <a:ea typeface="+mn-ea"/>
                <a:cs typeface="+mn-cs"/>
              </a:rPr>
              <a:t> Show Details of Book</a:t>
            </a:r>
          </a:p>
          <a:p>
            <a:r>
              <a:rPr lang="en-US" sz="1200" b="0" i="0" kern="1200" dirty="0">
                <a:solidFill>
                  <a:schemeClr val="tx1"/>
                </a:solidFill>
                <a:effectLst/>
                <a:latin typeface="+mn-lt"/>
                <a:ea typeface="+mn-ea"/>
                <a:cs typeface="+mn-cs"/>
              </a:rPr>
              <a:t>Create an action in the controller named Details. The Details action returns the details of the book.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public </a:t>
            </a:r>
            <a:r>
              <a:rPr lang="en-US" sz="1200" b="0" i="0" kern="1200" dirty="0" err="1">
                <a:solidFill>
                  <a:schemeClr val="tx1"/>
                </a:solidFill>
                <a:effectLst/>
                <a:latin typeface="+mn-lt"/>
                <a:ea typeface="+mn-ea"/>
                <a:cs typeface="+mn-cs"/>
              </a:rPr>
              <a:t>ViewResult</a:t>
            </a:r>
            <a:r>
              <a:rPr lang="en-US" sz="1200" b="0" i="0" kern="1200" dirty="0">
                <a:solidFill>
                  <a:schemeClr val="tx1"/>
                </a:solidFill>
                <a:effectLst/>
                <a:latin typeface="+mn-lt"/>
                <a:ea typeface="+mn-ea"/>
                <a:cs typeface="+mn-cs"/>
              </a:rPr>
              <a:t> Details(</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Book student = _</a:t>
            </a:r>
            <a:r>
              <a:rPr lang="en-US" sz="1200" b="0" i="0" kern="1200" dirty="0" err="1">
                <a:solidFill>
                  <a:schemeClr val="tx1"/>
                </a:solidFill>
                <a:effectLst/>
                <a:latin typeface="+mn-lt"/>
                <a:ea typeface="+mn-ea"/>
                <a:cs typeface="+mn-cs"/>
              </a:rPr>
              <a:t>bookRepository.GetBookByID</a:t>
            </a:r>
            <a:r>
              <a:rPr lang="en-US" sz="1200" b="0" i="0" kern="1200" dirty="0">
                <a:solidFill>
                  <a:schemeClr val="tx1"/>
                </a:solidFill>
                <a:effectLst/>
                <a:latin typeface="+mn-lt"/>
                <a:ea typeface="+mn-ea"/>
                <a:cs typeface="+mn-cs"/>
              </a:rPr>
              <a:t>(id);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return View(student);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Now we create the view. To create the view use the following procedure:</a:t>
            </a:r>
          </a:p>
          <a:p>
            <a:r>
              <a:rPr lang="en-US" sz="1200" b="0" i="0" kern="1200" dirty="0">
                <a:solidFill>
                  <a:schemeClr val="tx1"/>
                </a:solidFill>
                <a:effectLst/>
                <a:latin typeface="+mn-lt"/>
                <a:ea typeface="+mn-ea"/>
                <a:cs typeface="+mn-cs"/>
              </a:rPr>
              <a:t>Right-click on Action Method Details.</a:t>
            </a:r>
          </a:p>
          <a:p>
            <a:r>
              <a:rPr lang="en-US" sz="1200" b="0" i="0" kern="1200" dirty="0">
                <a:solidFill>
                  <a:schemeClr val="tx1"/>
                </a:solidFill>
                <a:effectLst/>
                <a:latin typeface="+mn-lt"/>
                <a:ea typeface="+mn-ea"/>
                <a:cs typeface="+mn-cs"/>
              </a:rPr>
              <a:t>The View Name is already filled in so don't change it.</a:t>
            </a:r>
          </a:p>
          <a:p>
            <a:r>
              <a:rPr lang="en-US" sz="1200" b="0" i="0" kern="1200" dirty="0">
                <a:solidFill>
                  <a:schemeClr val="tx1"/>
                </a:solidFill>
                <a:effectLst/>
                <a:latin typeface="+mn-lt"/>
                <a:ea typeface="+mn-ea"/>
                <a:cs typeface="+mn-cs"/>
              </a:rPr>
              <a:t>The View Engine already selected Razor so don't change it.</a:t>
            </a:r>
          </a:p>
          <a:p>
            <a:r>
              <a:rPr lang="en-US" sz="1200" b="0" i="0" kern="1200" dirty="0">
                <a:solidFill>
                  <a:schemeClr val="tx1"/>
                </a:solidFill>
                <a:effectLst/>
                <a:latin typeface="+mn-lt"/>
                <a:ea typeface="+mn-ea"/>
                <a:cs typeface="+mn-cs"/>
              </a:rPr>
              <a:t>Check the checkbox "Create a strongly-typed-view" because we are creating a strongly typed view.</a:t>
            </a:r>
          </a:p>
          <a:p>
            <a:r>
              <a:rPr lang="en-US" sz="1200" b="0" i="0" kern="1200" dirty="0">
                <a:solidFill>
                  <a:schemeClr val="tx1"/>
                </a:solidFill>
                <a:effectLst/>
                <a:latin typeface="+mn-lt"/>
                <a:ea typeface="+mn-ea"/>
                <a:cs typeface="+mn-cs"/>
              </a:rPr>
              <a:t>Choose the Model class "Book" so it can be bound with the view.</a:t>
            </a:r>
          </a:p>
          <a:p>
            <a:r>
              <a:rPr lang="en-US" sz="1200" b="0" i="0" kern="1200" dirty="0">
                <a:solidFill>
                  <a:schemeClr val="tx1"/>
                </a:solidFill>
                <a:effectLst/>
                <a:latin typeface="+mn-lt"/>
                <a:ea typeface="+mn-ea"/>
                <a:cs typeface="+mn-cs"/>
              </a:rPr>
              <a:t>Choose "Details" from the Scaffold template so we can do rapid development and we get the view with the code for showing the details of the book.</a:t>
            </a:r>
          </a:p>
          <a:p>
            <a:r>
              <a:rPr lang="en-US" sz="1200" b="0" i="0" kern="1200" dirty="0">
                <a:solidFill>
                  <a:schemeClr val="tx1"/>
                </a:solidFill>
                <a:effectLst/>
                <a:latin typeface="+mn-lt"/>
                <a:ea typeface="+mn-ea"/>
                <a:cs typeface="+mn-cs"/>
              </a:rPr>
              <a:t>Check both the checkboxes "Reference script libraries" and "Use a layout or master page".</a:t>
            </a:r>
          </a:p>
          <a:p>
            <a:r>
              <a:rPr lang="en-US" sz="1200" b="1" i="0" kern="1200" dirty="0">
                <a:solidFill>
                  <a:schemeClr val="tx1"/>
                </a:solidFill>
                <a:effectLst/>
                <a:latin typeface="+mn-lt"/>
                <a:ea typeface="+mn-ea"/>
                <a:cs typeface="+mn-cs"/>
              </a:rPr>
              <a:t>Operation 3:</a:t>
            </a:r>
            <a:r>
              <a:rPr lang="en-US" sz="1200" b="0" i="0" kern="1200" dirty="0">
                <a:solidFill>
                  <a:schemeClr val="tx1"/>
                </a:solidFill>
                <a:effectLst/>
                <a:latin typeface="+mn-lt"/>
                <a:ea typeface="+mn-ea"/>
                <a:cs typeface="+mn-cs"/>
              </a:rPr>
              <a:t> Create New Book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two actions in the controller, one for the new book to create a view (Get Action) and another for submitting new book details to the repository (Post Action). These have the same name, Create.</a:t>
            </a:r>
          </a:p>
          <a:p>
            <a:r>
              <a:rPr lang="en-US" sz="1200" b="0" i="0" kern="1200" dirty="0">
                <a:solidFill>
                  <a:schemeClr val="tx1"/>
                </a:solidFill>
                <a:effectLst/>
                <a:latin typeface="+mn-lt"/>
                <a:ea typeface="+mn-ea"/>
                <a:cs typeface="+mn-cs"/>
              </a:rPr>
              <a:t>public </a:t>
            </a:r>
            <a:r>
              <a:rPr lang="en-US" sz="1200" b="0" i="0" kern="1200" dirty="0" err="1">
                <a:solidFill>
                  <a:schemeClr val="tx1"/>
                </a:solidFill>
                <a:effectLst/>
                <a:latin typeface="+mn-lt"/>
                <a:ea typeface="+mn-ea"/>
                <a:cs typeface="+mn-cs"/>
              </a:rPr>
              <a:t>ActionResult</a:t>
            </a:r>
            <a:r>
              <a:rPr lang="en-US" sz="1200" b="0" i="0" kern="1200" dirty="0">
                <a:solidFill>
                  <a:schemeClr val="tx1"/>
                </a:solidFill>
                <a:effectLst/>
                <a:latin typeface="+mn-lt"/>
                <a:ea typeface="+mn-ea"/>
                <a:cs typeface="+mn-cs"/>
              </a:rPr>
              <a:t> Create()</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return View(new Book());</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HttpPost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public </a:t>
            </a:r>
            <a:r>
              <a:rPr lang="en-US" sz="1200" b="0" i="0" kern="1200" dirty="0" err="1">
                <a:solidFill>
                  <a:schemeClr val="tx1"/>
                </a:solidFill>
                <a:effectLst/>
                <a:latin typeface="+mn-lt"/>
                <a:ea typeface="+mn-ea"/>
                <a:cs typeface="+mn-cs"/>
              </a:rPr>
              <a:t>ActionResult</a:t>
            </a:r>
            <a:r>
              <a:rPr lang="en-US" sz="1200" b="0" i="0" kern="1200" dirty="0">
                <a:solidFill>
                  <a:schemeClr val="tx1"/>
                </a:solidFill>
                <a:effectLst/>
                <a:latin typeface="+mn-lt"/>
                <a:ea typeface="+mn-ea"/>
                <a:cs typeface="+mn-cs"/>
              </a:rPr>
              <a:t> Create(Book book)</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try</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if (</a:t>
            </a:r>
            <a:r>
              <a:rPr lang="en-US" sz="1200" b="0" i="0" kern="1200" dirty="0" err="1">
                <a:solidFill>
                  <a:schemeClr val="tx1"/>
                </a:solidFill>
                <a:effectLst/>
                <a:latin typeface="+mn-lt"/>
                <a:ea typeface="+mn-ea"/>
                <a:cs typeface="+mn-cs"/>
              </a:rPr>
              <a:t>ModelState.IsValid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bookRepository.InsertBook</a:t>
            </a:r>
            <a:r>
              <a:rPr lang="en-US" sz="1200" b="0" i="0" kern="1200" dirty="0">
                <a:solidFill>
                  <a:schemeClr val="tx1"/>
                </a:solidFill>
                <a:effectLst/>
                <a:latin typeface="+mn-lt"/>
                <a:ea typeface="+mn-ea"/>
                <a:cs typeface="+mn-cs"/>
              </a:rPr>
              <a:t>(book);</a:t>
            </a:r>
          </a:p>
          <a:p>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bookRepository.Save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return </a:t>
            </a:r>
            <a:r>
              <a:rPr lang="en-US" sz="1200" b="0" i="0" kern="1200" dirty="0" err="1">
                <a:solidFill>
                  <a:schemeClr val="tx1"/>
                </a:solidFill>
                <a:effectLst/>
                <a:latin typeface="+mn-lt"/>
                <a:ea typeface="+mn-ea"/>
                <a:cs typeface="+mn-cs"/>
              </a:rPr>
              <a:t>RedirectToAction</a:t>
            </a:r>
            <a:r>
              <a:rPr lang="en-US" sz="1200" b="0" i="0" kern="1200" dirty="0">
                <a:solidFill>
                  <a:schemeClr val="tx1"/>
                </a:solidFill>
                <a:effectLst/>
                <a:latin typeface="+mn-lt"/>
                <a:ea typeface="+mn-ea"/>
                <a:cs typeface="+mn-cs"/>
              </a:rPr>
              <a:t>("Index");</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catch (</a:t>
            </a:r>
            <a:r>
              <a:rPr lang="en-US" sz="1200" b="0" i="0" kern="1200" dirty="0" err="1">
                <a:solidFill>
                  <a:schemeClr val="tx1"/>
                </a:solidFill>
                <a:effectLst/>
                <a:latin typeface="+mn-lt"/>
                <a:ea typeface="+mn-ea"/>
                <a:cs typeface="+mn-cs"/>
              </a:rPr>
              <a:t>DataException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ModelState.AddModelError</a:t>
            </a:r>
            <a:r>
              <a:rPr lang="en-US" sz="1200" b="0" i="0" kern="1200" dirty="0">
                <a:solidFill>
                  <a:schemeClr val="tx1"/>
                </a:solidFill>
                <a:effectLst/>
                <a:latin typeface="+mn-lt"/>
                <a:ea typeface="+mn-ea"/>
                <a:cs typeface="+mn-cs"/>
              </a:rPr>
              <a:t>("", "Unable to save changes. Try again, and if the problem persists see your system administrator.");</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return View(book);</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Now we create a view. To create the view use the following procedure:</a:t>
            </a:r>
          </a:p>
          <a:p>
            <a:r>
              <a:rPr lang="en-US" sz="1200" b="0" i="0" kern="1200" dirty="0">
                <a:solidFill>
                  <a:schemeClr val="tx1"/>
                </a:solidFill>
                <a:effectLst/>
                <a:latin typeface="+mn-lt"/>
                <a:ea typeface="+mn-ea"/>
                <a:cs typeface="+mn-cs"/>
              </a:rPr>
              <a:t>Right-click on the Action Method Create (GET).</a:t>
            </a:r>
          </a:p>
          <a:p>
            <a:r>
              <a:rPr lang="en-US" sz="1200" b="0" i="0" kern="1200" dirty="0">
                <a:solidFill>
                  <a:schemeClr val="tx1"/>
                </a:solidFill>
                <a:effectLst/>
                <a:latin typeface="+mn-lt"/>
                <a:ea typeface="+mn-ea"/>
                <a:cs typeface="+mn-cs"/>
              </a:rPr>
              <a:t>The View Name is already filled in so don't change it.</a:t>
            </a:r>
          </a:p>
          <a:p>
            <a:r>
              <a:rPr lang="en-US" sz="1200" b="0" i="0" kern="1200" dirty="0">
                <a:solidFill>
                  <a:schemeClr val="tx1"/>
                </a:solidFill>
                <a:effectLst/>
                <a:latin typeface="+mn-lt"/>
                <a:ea typeface="+mn-ea"/>
                <a:cs typeface="+mn-cs"/>
              </a:rPr>
              <a:t>The View Engine already selected Razor so don't change it.</a:t>
            </a:r>
          </a:p>
          <a:p>
            <a:r>
              <a:rPr lang="en-US" sz="1200" b="0" i="0" kern="1200" dirty="0">
                <a:solidFill>
                  <a:schemeClr val="tx1"/>
                </a:solidFill>
                <a:effectLst/>
                <a:latin typeface="+mn-lt"/>
                <a:ea typeface="+mn-ea"/>
                <a:cs typeface="+mn-cs"/>
              </a:rPr>
              <a:t>Check the checkbox "Create a strongly-typed-view" because we are creating a strongly typed view.</a:t>
            </a:r>
          </a:p>
          <a:p>
            <a:r>
              <a:rPr lang="en-US" sz="1200" b="0" i="0" kern="1200" dirty="0">
                <a:solidFill>
                  <a:schemeClr val="tx1"/>
                </a:solidFill>
                <a:effectLst/>
                <a:latin typeface="+mn-lt"/>
                <a:ea typeface="+mn-ea"/>
                <a:cs typeface="+mn-cs"/>
              </a:rPr>
              <a:t>Choose the Model class "Book" so it can be bound with the view.</a:t>
            </a:r>
          </a:p>
          <a:p>
            <a:r>
              <a:rPr lang="en-US" sz="1200" b="0" i="0" kern="1200" dirty="0">
                <a:solidFill>
                  <a:schemeClr val="tx1"/>
                </a:solidFill>
                <a:effectLst/>
                <a:latin typeface="+mn-lt"/>
                <a:ea typeface="+mn-ea"/>
                <a:cs typeface="+mn-cs"/>
              </a:rPr>
              <a:t>Choose "Create" from the Scaffold template so we can do rapid development and we get the view for creating the new book.</a:t>
            </a:r>
          </a:p>
          <a:p>
            <a:r>
              <a:rPr lang="en-US" sz="1200" b="0" i="0" kern="1200" dirty="0">
                <a:solidFill>
                  <a:schemeClr val="tx1"/>
                </a:solidFill>
                <a:effectLst/>
                <a:latin typeface="+mn-lt"/>
                <a:ea typeface="+mn-ea"/>
                <a:cs typeface="+mn-cs"/>
              </a:rPr>
              <a:t>Check both checkboxes "Reference script libraries" and "Use a layout or master page".</a:t>
            </a:r>
          </a:p>
          <a:p>
            <a:r>
              <a:rPr lang="en-US" sz="1200" b="1" i="0" kern="1200" dirty="0">
                <a:solidFill>
                  <a:schemeClr val="tx1"/>
                </a:solidFill>
                <a:effectLst/>
                <a:latin typeface="+mn-lt"/>
                <a:ea typeface="+mn-ea"/>
                <a:cs typeface="+mn-cs"/>
              </a:rPr>
              <a:t>Operation 4:</a:t>
            </a:r>
            <a:r>
              <a:rPr lang="en-US" sz="1200" b="0" i="0" kern="1200" dirty="0">
                <a:solidFill>
                  <a:schemeClr val="tx1"/>
                </a:solidFill>
                <a:effectLst/>
                <a:latin typeface="+mn-lt"/>
                <a:ea typeface="+mn-ea"/>
                <a:cs typeface="+mn-cs"/>
              </a:rPr>
              <a:t> Update Book Details</a:t>
            </a:r>
          </a:p>
          <a:p>
            <a:r>
              <a:rPr lang="en-US" sz="1200" b="0" i="0" kern="1200" dirty="0">
                <a:solidFill>
                  <a:schemeClr val="tx1"/>
                </a:solidFill>
                <a:effectLst/>
                <a:latin typeface="+mn-lt"/>
                <a:ea typeface="+mn-ea"/>
                <a:cs typeface="+mn-cs"/>
              </a:rPr>
              <a:t>Create two actions in the controller, one for an existing book edit view (Get Action) and another for submitting the updated book details to the repository (Post Action). These have the same name Create. The Get action fills in the book details on the form by the id of the book so we would pass the id to the action.</a:t>
            </a:r>
          </a:p>
          <a:p>
            <a:r>
              <a:rPr lang="en-US" sz="1200" b="0" i="0" kern="1200" dirty="0">
                <a:solidFill>
                  <a:schemeClr val="tx1"/>
                </a:solidFill>
                <a:effectLst/>
                <a:latin typeface="+mn-lt"/>
                <a:ea typeface="+mn-ea"/>
                <a:cs typeface="+mn-cs"/>
              </a:rPr>
              <a:t>public </a:t>
            </a:r>
            <a:r>
              <a:rPr lang="en-US" sz="1200" b="0" i="0" kern="1200" dirty="0" err="1">
                <a:solidFill>
                  <a:schemeClr val="tx1"/>
                </a:solidFill>
                <a:effectLst/>
                <a:latin typeface="+mn-lt"/>
                <a:ea typeface="+mn-ea"/>
                <a:cs typeface="+mn-cs"/>
              </a:rPr>
              <a:t>ActionResult</a:t>
            </a:r>
            <a:r>
              <a:rPr lang="en-US" sz="1200" b="0" i="0" kern="1200" dirty="0">
                <a:solidFill>
                  <a:schemeClr val="tx1"/>
                </a:solidFill>
                <a:effectLst/>
                <a:latin typeface="+mn-lt"/>
                <a:ea typeface="+mn-ea"/>
                <a:cs typeface="+mn-cs"/>
              </a:rPr>
              <a:t> Edit(</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id)</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Book </a:t>
            </a:r>
            <a:r>
              <a:rPr lang="en-US" sz="1200" b="0" i="0" kern="1200" dirty="0" err="1">
                <a:solidFill>
                  <a:schemeClr val="tx1"/>
                </a:solidFill>
                <a:effectLst/>
                <a:latin typeface="+mn-lt"/>
                <a:ea typeface="+mn-ea"/>
                <a:cs typeface="+mn-cs"/>
              </a:rPr>
              <a:t>book</a:t>
            </a:r>
            <a:r>
              <a:rPr lang="en-US" sz="1200" b="0" i="0" kern="1200" dirty="0">
                <a:solidFill>
                  <a:schemeClr val="tx1"/>
                </a:solidFill>
                <a:effectLst/>
                <a:latin typeface="+mn-lt"/>
                <a:ea typeface="+mn-ea"/>
                <a:cs typeface="+mn-cs"/>
              </a:rPr>
              <a:t> = _</a:t>
            </a:r>
            <a:r>
              <a:rPr lang="en-US" sz="1200" b="0" i="0" kern="1200" dirty="0" err="1">
                <a:solidFill>
                  <a:schemeClr val="tx1"/>
                </a:solidFill>
                <a:effectLst/>
                <a:latin typeface="+mn-lt"/>
                <a:ea typeface="+mn-ea"/>
                <a:cs typeface="+mn-cs"/>
              </a:rPr>
              <a:t>bookRepository.GetBookByID</a:t>
            </a:r>
            <a:r>
              <a:rPr lang="en-US" sz="1200" b="0" i="0" kern="1200" dirty="0">
                <a:solidFill>
                  <a:schemeClr val="tx1"/>
                </a:solidFill>
                <a:effectLst/>
                <a:latin typeface="+mn-lt"/>
                <a:ea typeface="+mn-ea"/>
                <a:cs typeface="+mn-cs"/>
              </a:rPr>
              <a:t>(id);</a:t>
            </a:r>
          </a:p>
          <a:p>
            <a:r>
              <a:rPr lang="en-US" sz="1200" b="0" i="0" kern="1200" dirty="0">
                <a:solidFill>
                  <a:schemeClr val="tx1"/>
                </a:solidFill>
                <a:effectLst/>
                <a:latin typeface="+mn-lt"/>
                <a:ea typeface="+mn-ea"/>
                <a:cs typeface="+mn-cs"/>
              </a:rPr>
              <a:t>    return View(book);</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HttpPost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public </a:t>
            </a:r>
            <a:r>
              <a:rPr lang="en-US" sz="1200" b="0" i="0" kern="1200" dirty="0" err="1">
                <a:solidFill>
                  <a:schemeClr val="tx1"/>
                </a:solidFill>
                <a:effectLst/>
                <a:latin typeface="+mn-lt"/>
                <a:ea typeface="+mn-ea"/>
                <a:cs typeface="+mn-cs"/>
              </a:rPr>
              <a:t>ActionResult</a:t>
            </a:r>
            <a:r>
              <a:rPr lang="en-US" sz="1200" b="0" i="0" kern="1200" dirty="0">
                <a:solidFill>
                  <a:schemeClr val="tx1"/>
                </a:solidFill>
                <a:effectLst/>
                <a:latin typeface="+mn-lt"/>
                <a:ea typeface="+mn-ea"/>
                <a:cs typeface="+mn-cs"/>
              </a:rPr>
              <a:t> Edit(Book book)</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try</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if (</a:t>
            </a:r>
            <a:r>
              <a:rPr lang="en-US" sz="1200" b="0" i="0" kern="1200" dirty="0" err="1">
                <a:solidFill>
                  <a:schemeClr val="tx1"/>
                </a:solidFill>
                <a:effectLst/>
                <a:latin typeface="+mn-lt"/>
                <a:ea typeface="+mn-ea"/>
                <a:cs typeface="+mn-cs"/>
              </a:rPr>
              <a:t>ModelState.IsValid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bookRepository.UpdateBook</a:t>
            </a:r>
            <a:r>
              <a:rPr lang="en-US" sz="1200" b="0" i="0" kern="1200" dirty="0">
                <a:solidFill>
                  <a:schemeClr val="tx1"/>
                </a:solidFill>
                <a:effectLst/>
                <a:latin typeface="+mn-lt"/>
                <a:ea typeface="+mn-ea"/>
                <a:cs typeface="+mn-cs"/>
              </a:rPr>
              <a:t>(book);</a:t>
            </a:r>
          </a:p>
          <a:p>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bookRepository.Save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return </a:t>
            </a:r>
            <a:r>
              <a:rPr lang="en-US" sz="1200" b="0" i="0" kern="1200" dirty="0" err="1">
                <a:solidFill>
                  <a:schemeClr val="tx1"/>
                </a:solidFill>
                <a:effectLst/>
                <a:latin typeface="+mn-lt"/>
                <a:ea typeface="+mn-ea"/>
                <a:cs typeface="+mn-cs"/>
              </a:rPr>
              <a:t>RedirectToAction</a:t>
            </a:r>
            <a:r>
              <a:rPr lang="en-US" sz="1200" b="0" i="0" kern="1200" dirty="0">
                <a:solidFill>
                  <a:schemeClr val="tx1"/>
                </a:solidFill>
                <a:effectLst/>
                <a:latin typeface="+mn-lt"/>
                <a:ea typeface="+mn-ea"/>
                <a:cs typeface="+mn-cs"/>
              </a:rPr>
              <a:t>("Index");</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catch (</a:t>
            </a:r>
            <a:r>
              <a:rPr lang="en-US" sz="1200" b="0" i="0" kern="1200" dirty="0" err="1">
                <a:solidFill>
                  <a:schemeClr val="tx1"/>
                </a:solidFill>
                <a:effectLst/>
                <a:latin typeface="+mn-lt"/>
                <a:ea typeface="+mn-ea"/>
                <a:cs typeface="+mn-cs"/>
              </a:rPr>
              <a:t>DataException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ModelState.AddModelError</a:t>
            </a:r>
            <a:r>
              <a:rPr lang="en-US" sz="1200" b="0" i="0" kern="1200" dirty="0">
                <a:solidFill>
                  <a:schemeClr val="tx1"/>
                </a:solidFill>
                <a:effectLst/>
                <a:latin typeface="+mn-lt"/>
                <a:ea typeface="+mn-ea"/>
                <a:cs typeface="+mn-cs"/>
              </a:rPr>
              <a:t>("", "Unable to save changes. Try again, and if the problem persists see your system administrator.");</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return View(book);</a:t>
            </a:r>
          </a:p>
          <a:p>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we create the view. To create the view use the following procedure:</a:t>
            </a:r>
          </a:p>
          <a:p>
            <a:r>
              <a:rPr lang="en-US" sz="1200" b="0" i="0" kern="1200" dirty="0">
                <a:solidFill>
                  <a:schemeClr val="tx1"/>
                </a:solidFill>
                <a:effectLst/>
                <a:latin typeface="+mn-lt"/>
                <a:ea typeface="+mn-ea"/>
                <a:cs typeface="+mn-cs"/>
              </a:rPr>
              <a:t>Right-click on Action Method Edit (GET).</a:t>
            </a:r>
          </a:p>
          <a:p>
            <a:r>
              <a:rPr lang="en-US" sz="1200" b="0" i="0" kern="1200" dirty="0">
                <a:solidFill>
                  <a:schemeClr val="tx1"/>
                </a:solidFill>
                <a:effectLst/>
                <a:latin typeface="+mn-lt"/>
                <a:ea typeface="+mn-ea"/>
                <a:cs typeface="+mn-cs"/>
              </a:rPr>
              <a:t>The View Name is already filled in so don't change it.</a:t>
            </a:r>
          </a:p>
          <a:p>
            <a:r>
              <a:rPr lang="en-US" sz="1200" b="0" i="0" kern="1200" dirty="0">
                <a:solidFill>
                  <a:schemeClr val="tx1"/>
                </a:solidFill>
                <a:effectLst/>
                <a:latin typeface="+mn-lt"/>
                <a:ea typeface="+mn-ea"/>
                <a:cs typeface="+mn-cs"/>
              </a:rPr>
              <a:t>The View Engine already selected Razor so don't change it.</a:t>
            </a:r>
          </a:p>
          <a:p>
            <a:r>
              <a:rPr lang="en-US" sz="1200" b="0" i="0" kern="1200" dirty="0">
                <a:solidFill>
                  <a:schemeClr val="tx1"/>
                </a:solidFill>
                <a:effectLst/>
                <a:latin typeface="+mn-lt"/>
                <a:ea typeface="+mn-ea"/>
                <a:cs typeface="+mn-cs"/>
              </a:rPr>
              <a:t>Check the checkbox "Create a strongly-typed-view" because we are creating a strongly typed view.</a:t>
            </a:r>
          </a:p>
          <a:p>
            <a:r>
              <a:rPr lang="en-US" sz="1200" b="0" i="0" kern="1200" dirty="0">
                <a:solidFill>
                  <a:schemeClr val="tx1"/>
                </a:solidFill>
                <a:effectLst/>
                <a:latin typeface="+mn-lt"/>
                <a:ea typeface="+mn-ea"/>
                <a:cs typeface="+mn-cs"/>
              </a:rPr>
              <a:t>Choose the Model class "Book" so it can be bound with the view.</a:t>
            </a:r>
          </a:p>
          <a:p>
            <a:r>
              <a:rPr lang="en-US" sz="1200" b="0" i="0" kern="1200" dirty="0">
                <a:solidFill>
                  <a:schemeClr val="tx1"/>
                </a:solidFill>
                <a:effectLst/>
                <a:latin typeface="+mn-lt"/>
                <a:ea typeface="+mn-ea"/>
                <a:cs typeface="+mn-cs"/>
              </a:rPr>
              <a:t>Choose "Edit" from the Scaffold template so we can do rapid development and we get the view for updating an existing book.</a:t>
            </a:r>
          </a:p>
          <a:p>
            <a:r>
              <a:rPr lang="en-US" sz="1200" b="0" i="0" kern="1200" dirty="0">
                <a:solidFill>
                  <a:schemeClr val="tx1"/>
                </a:solidFill>
                <a:effectLst/>
                <a:latin typeface="+mn-lt"/>
                <a:ea typeface="+mn-ea"/>
                <a:cs typeface="+mn-cs"/>
              </a:rPr>
              <a:t>Check both checkboxes "Reference script libraries" and "Use a layout or master page".</a:t>
            </a:r>
          </a:p>
          <a:p>
            <a:r>
              <a:rPr lang="en-US" sz="1200" b="1" i="0" kern="1200" dirty="0">
                <a:solidFill>
                  <a:schemeClr val="tx1"/>
                </a:solidFill>
                <a:effectLst/>
                <a:latin typeface="+mn-lt"/>
                <a:ea typeface="+mn-ea"/>
                <a:cs typeface="+mn-cs"/>
              </a:rPr>
              <a:t>Operation 5:</a:t>
            </a:r>
            <a:r>
              <a:rPr lang="en-US" sz="1200" b="0" i="0" kern="1200" dirty="0">
                <a:solidFill>
                  <a:schemeClr val="tx1"/>
                </a:solidFill>
                <a:effectLst/>
                <a:latin typeface="+mn-lt"/>
                <a:ea typeface="+mn-ea"/>
                <a:cs typeface="+mn-cs"/>
              </a:rPr>
              <a:t> Delete Book</a:t>
            </a:r>
          </a:p>
          <a:p>
            <a:r>
              <a:rPr lang="en-US" sz="1200" b="0" i="0" kern="1200" dirty="0">
                <a:solidFill>
                  <a:schemeClr val="tx1"/>
                </a:solidFill>
                <a:effectLst/>
                <a:latin typeface="+mn-lt"/>
                <a:ea typeface="+mn-ea"/>
                <a:cs typeface="+mn-cs"/>
              </a:rPr>
              <a:t>Create two actions in the controller, one to show the details of the book after clicking on the Delete link (Get Action) and another to Delete the book (Post Action). One Delete action but another overrides the Delete Action that overrides the </a:t>
            </a:r>
            <a:r>
              <a:rPr lang="en-US" sz="1200" b="0" i="0" kern="1200" dirty="0" err="1">
                <a:solidFill>
                  <a:schemeClr val="tx1"/>
                </a:solidFill>
                <a:effectLst/>
                <a:latin typeface="+mn-lt"/>
                <a:ea typeface="+mn-ea"/>
                <a:cs typeface="+mn-cs"/>
              </a:rPr>
              <a:t>DeleteConfirmed</a:t>
            </a:r>
            <a:r>
              <a:rPr lang="en-US" sz="1200" b="0" i="0" kern="1200" dirty="0">
                <a:solidFill>
                  <a:schemeClr val="tx1"/>
                </a:solidFill>
                <a:effectLst/>
                <a:latin typeface="+mn-lt"/>
                <a:ea typeface="+mn-ea"/>
                <a:cs typeface="+mn-cs"/>
              </a:rPr>
              <a:t> method. The Get action fills in book details on the form by the id of the book then the Post action is performed on it.</a:t>
            </a:r>
          </a:p>
          <a:p>
            <a:r>
              <a:rPr lang="en-US" sz="1200" b="0" i="0" kern="1200" dirty="0">
                <a:solidFill>
                  <a:schemeClr val="tx1"/>
                </a:solidFill>
                <a:effectLst/>
                <a:latin typeface="+mn-lt"/>
                <a:ea typeface="+mn-ea"/>
                <a:cs typeface="+mn-cs"/>
              </a:rPr>
              <a:t>public </a:t>
            </a:r>
            <a:r>
              <a:rPr lang="en-US" sz="1200" b="0" i="0" kern="1200" dirty="0" err="1">
                <a:solidFill>
                  <a:schemeClr val="tx1"/>
                </a:solidFill>
                <a:effectLst/>
                <a:latin typeface="+mn-lt"/>
                <a:ea typeface="+mn-ea"/>
                <a:cs typeface="+mn-cs"/>
              </a:rPr>
              <a:t>ActionResult</a:t>
            </a:r>
            <a:r>
              <a:rPr lang="en-US" sz="1200" b="0" i="0" kern="1200" dirty="0">
                <a:solidFill>
                  <a:schemeClr val="tx1"/>
                </a:solidFill>
                <a:effectLst/>
                <a:latin typeface="+mn-lt"/>
                <a:ea typeface="+mn-ea"/>
                <a:cs typeface="+mn-cs"/>
              </a:rPr>
              <a:t> Delete(</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id, </a:t>
            </a:r>
            <a:r>
              <a:rPr lang="en-US" sz="1200" b="0" i="0" kern="1200" dirty="0" err="1">
                <a:solidFill>
                  <a:schemeClr val="tx1"/>
                </a:solidFill>
                <a:effectLst/>
                <a:latin typeface="+mn-lt"/>
                <a:ea typeface="+mn-ea"/>
                <a:cs typeface="+mn-cs"/>
              </a:rPr>
              <a:t>bool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saveChangesError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if (</a:t>
            </a:r>
            <a:r>
              <a:rPr lang="en-US" sz="1200" b="0" i="0" kern="1200" dirty="0" err="1">
                <a:solidFill>
                  <a:schemeClr val="tx1"/>
                </a:solidFill>
                <a:effectLst/>
                <a:latin typeface="+mn-lt"/>
                <a:ea typeface="+mn-ea"/>
                <a:cs typeface="+mn-cs"/>
              </a:rPr>
              <a:t>saveChangesError.GetValueOrDefault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ViewBag.ErrorMessage</a:t>
            </a:r>
            <a:r>
              <a:rPr lang="en-US" sz="1200" b="0" i="0" kern="1200" dirty="0">
                <a:solidFill>
                  <a:schemeClr val="tx1"/>
                </a:solidFill>
                <a:effectLst/>
                <a:latin typeface="+mn-lt"/>
                <a:ea typeface="+mn-ea"/>
                <a:cs typeface="+mn-cs"/>
              </a:rPr>
              <a:t> = "Unable to save changes. Try again, and if the problem persists see your system administrator.";</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Book </a:t>
            </a:r>
            <a:r>
              <a:rPr lang="en-US" sz="1200" b="0" i="0" kern="1200" dirty="0" err="1">
                <a:solidFill>
                  <a:schemeClr val="tx1"/>
                </a:solidFill>
                <a:effectLst/>
                <a:latin typeface="+mn-lt"/>
                <a:ea typeface="+mn-ea"/>
                <a:cs typeface="+mn-cs"/>
              </a:rPr>
              <a:t>book</a:t>
            </a:r>
            <a:r>
              <a:rPr lang="en-US" sz="1200" b="0" i="0" kern="1200" dirty="0">
                <a:solidFill>
                  <a:schemeClr val="tx1"/>
                </a:solidFill>
                <a:effectLst/>
                <a:latin typeface="+mn-lt"/>
                <a:ea typeface="+mn-ea"/>
                <a:cs typeface="+mn-cs"/>
              </a:rPr>
              <a:t> = _</a:t>
            </a:r>
            <a:r>
              <a:rPr lang="en-US" sz="1200" b="0" i="0" kern="1200" dirty="0" err="1">
                <a:solidFill>
                  <a:schemeClr val="tx1"/>
                </a:solidFill>
                <a:effectLst/>
                <a:latin typeface="+mn-lt"/>
                <a:ea typeface="+mn-ea"/>
                <a:cs typeface="+mn-cs"/>
              </a:rPr>
              <a:t>bookRepository.GetBookByID</a:t>
            </a:r>
            <a:r>
              <a:rPr lang="en-US" sz="1200" b="0" i="0" kern="1200" dirty="0">
                <a:solidFill>
                  <a:schemeClr val="tx1"/>
                </a:solidFill>
                <a:effectLst/>
                <a:latin typeface="+mn-lt"/>
                <a:ea typeface="+mn-ea"/>
                <a:cs typeface="+mn-cs"/>
              </a:rPr>
              <a:t>(id);</a:t>
            </a:r>
          </a:p>
          <a:p>
            <a:r>
              <a:rPr lang="en-US" sz="1200" b="0" i="0" kern="1200" dirty="0">
                <a:solidFill>
                  <a:schemeClr val="tx1"/>
                </a:solidFill>
                <a:effectLst/>
                <a:latin typeface="+mn-lt"/>
                <a:ea typeface="+mn-ea"/>
                <a:cs typeface="+mn-cs"/>
              </a:rPr>
              <a:t>    return View(book);</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HttpPost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ActionName</a:t>
            </a:r>
            <a:r>
              <a:rPr lang="en-US" sz="1200" b="0" i="0" kern="1200" dirty="0">
                <a:solidFill>
                  <a:schemeClr val="tx1"/>
                </a:solidFill>
                <a:effectLst/>
                <a:latin typeface="+mn-lt"/>
                <a:ea typeface="+mn-ea"/>
                <a:cs typeface="+mn-cs"/>
              </a:rPr>
              <a:t>("Delete")]</a:t>
            </a:r>
          </a:p>
          <a:p>
            <a:r>
              <a:rPr lang="en-US" sz="1200" b="0" i="0" kern="1200" dirty="0">
                <a:solidFill>
                  <a:schemeClr val="tx1"/>
                </a:solidFill>
                <a:effectLst/>
                <a:latin typeface="+mn-lt"/>
                <a:ea typeface="+mn-ea"/>
                <a:cs typeface="+mn-cs"/>
              </a:rPr>
              <a:t>public </a:t>
            </a:r>
            <a:r>
              <a:rPr lang="en-US" sz="1200" b="0" i="0" kern="1200" dirty="0" err="1">
                <a:solidFill>
                  <a:schemeClr val="tx1"/>
                </a:solidFill>
                <a:effectLst/>
                <a:latin typeface="+mn-lt"/>
                <a:ea typeface="+mn-ea"/>
                <a:cs typeface="+mn-cs"/>
              </a:rPr>
              <a:t>ActionResult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DeleteConfirmed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id)</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try</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Book </a:t>
            </a:r>
            <a:r>
              <a:rPr lang="en-US" sz="1200" b="0" i="0" kern="1200" dirty="0" err="1">
                <a:solidFill>
                  <a:schemeClr val="tx1"/>
                </a:solidFill>
                <a:effectLst/>
                <a:latin typeface="+mn-lt"/>
                <a:ea typeface="+mn-ea"/>
                <a:cs typeface="+mn-cs"/>
              </a:rPr>
              <a:t>book</a:t>
            </a:r>
            <a:r>
              <a:rPr lang="en-US" sz="1200" b="0" i="0" kern="1200" dirty="0">
                <a:solidFill>
                  <a:schemeClr val="tx1"/>
                </a:solidFill>
                <a:effectLst/>
                <a:latin typeface="+mn-lt"/>
                <a:ea typeface="+mn-ea"/>
                <a:cs typeface="+mn-cs"/>
              </a:rPr>
              <a:t> = _</a:t>
            </a:r>
            <a:r>
              <a:rPr lang="en-US" sz="1200" b="0" i="0" kern="1200" dirty="0" err="1">
                <a:solidFill>
                  <a:schemeClr val="tx1"/>
                </a:solidFill>
                <a:effectLst/>
                <a:latin typeface="+mn-lt"/>
                <a:ea typeface="+mn-ea"/>
                <a:cs typeface="+mn-cs"/>
              </a:rPr>
              <a:t>bookRepository.GetBookByID</a:t>
            </a:r>
            <a:r>
              <a:rPr lang="en-US" sz="1200" b="0" i="0" kern="1200" dirty="0">
                <a:solidFill>
                  <a:schemeClr val="tx1"/>
                </a:solidFill>
                <a:effectLst/>
                <a:latin typeface="+mn-lt"/>
                <a:ea typeface="+mn-ea"/>
                <a:cs typeface="+mn-cs"/>
              </a:rPr>
              <a:t>(id);</a:t>
            </a:r>
          </a:p>
          <a:p>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bookRepository.DeleteBook</a:t>
            </a:r>
            <a:r>
              <a:rPr lang="en-US" sz="1200" b="0" i="0" kern="1200" dirty="0">
                <a:solidFill>
                  <a:schemeClr val="tx1"/>
                </a:solidFill>
                <a:effectLst/>
                <a:latin typeface="+mn-lt"/>
                <a:ea typeface="+mn-ea"/>
                <a:cs typeface="+mn-cs"/>
              </a:rPr>
              <a:t>(id);</a:t>
            </a:r>
          </a:p>
          <a:p>
            <a:r>
              <a:rPr lang="en-US" sz="1200" b="0" i="0" kern="1200" dirty="0">
                <a:solidFill>
                  <a:schemeClr val="tx1"/>
                </a:solidFill>
                <a:effectLst/>
                <a:latin typeface="+mn-lt"/>
                <a:ea typeface="+mn-ea"/>
                <a:cs typeface="+mn-cs"/>
              </a:rPr>
              <a:t>        _</a:t>
            </a:r>
            <a:r>
              <a:rPr lang="en-US" sz="1200" b="0" i="0" kern="1200" dirty="0" err="1">
                <a:solidFill>
                  <a:schemeClr val="tx1"/>
                </a:solidFill>
                <a:effectLst/>
                <a:latin typeface="+mn-lt"/>
                <a:ea typeface="+mn-ea"/>
                <a:cs typeface="+mn-cs"/>
              </a:rPr>
              <a:t>bookRepository.Save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catch (</a:t>
            </a:r>
            <a:r>
              <a:rPr lang="en-US" sz="1200" b="0" i="0" kern="1200" dirty="0" err="1">
                <a:solidFill>
                  <a:schemeClr val="tx1"/>
                </a:solidFill>
                <a:effectLst/>
                <a:latin typeface="+mn-lt"/>
                <a:ea typeface="+mn-ea"/>
                <a:cs typeface="+mn-cs"/>
              </a:rPr>
              <a:t>DataException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        return </a:t>
            </a:r>
            <a:r>
              <a:rPr lang="en-US" sz="1200" b="0" i="0" kern="1200" dirty="0" err="1">
                <a:solidFill>
                  <a:schemeClr val="tx1"/>
                </a:solidFill>
                <a:effectLst/>
                <a:latin typeface="+mn-lt"/>
                <a:ea typeface="+mn-ea"/>
                <a:cs typeface="+mn-cs"/>
              </a:rPr>
              <a:t>RedirectToAction</a:t>
            </a:r>
            <a:r>
              <a:rPr lang="en-US" sz="1200" b="0" i="0" kern="1200" dirty="0">
                <a:solidFill>
                  <a:schemeClr val="tx1"/>
                </a:solidFill>
                <a:effectLst/>
                <a:latin typeface="+mn-lt"/>
                <a:ea typeface="+mn-ea"/>
                <a:cs typeface="+mn-cs"/>
              </a:rPr>
              <a:t>("Delete",</a:t>
            </a:r>
          </a:p>
          <a:p>
            <a:r>
              <a:rPr lang="en-US" sz="1200" b="0" i="0" kern="1200" dirty="0">
                <a:solidFill>
                  <a:schemeClr val="tx1"/>
                </a:solidFill>
                <a:effectLst/>
                <a:latin typeface="+mn-lt"/>
                <a:ea typeface="+mn-ea"/>
                <a:cs typeface="+mn-cs"/>
              </a:rPr>
              <a:t>           new </a:t>
            </a:r>
            <a:r>
              <a:rPr lang="en-US" sz="1200" b="0" i="0" kern="1200" dirty="0" err="1">
                <a:solidFill>
                  <a:schemeClr val="tx1"/>
                </a:solidFill>
                <a:effectLst/>
                <a:latin typeface="+mn-lt"/>
                <a:ea typeface="+mn-ea"/>
                <a:cs typeface="+mn-cs"/>
              </a:rPr>
              <a:t>System.Web.Routing.RouteValueDictionary</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"id", id },</a:t>
            </a:r>
          </a:p>
          <a:p>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saveChangesError</a:t>
            </a:r>
            <a:r>
              <a:rPr lang="en-US" sz="1200" b="0" i="0" kern="1200" dirty="0">
                <a:solidFill>
                  <a:schemeClr val="tx1"/>
                </a:solidFill>
                <a:effectLst/>
                <a:latin typeface="+mn-lt"/>
                <a:ea typeface="+mn-ea"/>
                <a:cs typeface="+mn-cs"/>
              </a:rPr>
              <a:t>", true }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return </a:t>
            </a:r>
            <a:r>
              <a:rPr lang="en-US" sz="1200" b="0" i="0" kern="1200" dirty="0" err="1">
                <a:solidFill>
                  <a:schemeClr val="tx1"/>
                </a:solidFill>
                <a:effectLst/>
                <a:latin typeface="+mn-lt"/>
                <a:ea typeface="+mn-ea"/>
                <a:cs typeface="+mn-cs"/>
              </a:rPr>
              <a:t>RedirectToAction</a:t>
            </a:r>
            <a:r>
              <a:rPr lang="en-US" sz="1200" b="0" i="0" kern="1200" dirty="0">
                <a:solidFill>
                  <a:schemeClr val="tx1"/>
                </a:solidFill>
                <a:effectLst/>
                <a:latin typeface="+mn-lt"/>
                <a:ea typeface="+mn-ea"/>
                <a:cs typeface="+mn-cs"/>
              </a:rPr>
              <a:t>("Index");</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Now we create the view. To create the view use the following procedure:</a:t>
            </a:r>
          </a:p>
          <a:p>
            <a:r>
              <a:rPr lang="en-US" sz="1200" b="0" i="0" kern="1200" dirty="0">
                <a:solidFill>
                  <a:schemeClr val="tx1"/>
                </a:solidFill>
                <a:effectLst/>
                <a:latin typeface="+mn-lt"/>
                <a:ea typeface="+mn-ea"/>
                <a:cs typeface="+mn-cs"/>
              </a:rPr>
              <a:t>Right-click on Action Method Delete.</a:t>
            </a:r>
          </a:p>
          <a:p>
            <a:r>
              <a:rPr lang="en-US" sz="1200" b="0" i="0" kern="1200" dirty="0">
                <a:solidFill>
                  <a:schemeClr val="tx1"/>
                </a:solidFill>
                <a:effectLst/>
                <a:latin typeface="+mn-lt"/>
                <a:ea typeface="+mn-ea"/>
                <a:cs typeface="+mn-cs"/>
              </a:rPr>
              <a:t>The View Name is already filled in so don't change it.</a:t>
            </a:r>
          </a:p>
          <a:p>
            <a:r>
              <a:rPr lang="en-US" sz="1200" b="0" i="0" kern="1200" dirty="0">
                <a:solidFill>
                  <a:schemeClr val="tx1"/>
                </a:solidFill>
                <a:effectLst/>
                <a:latin typeface="+mn-lt"/>
                <a:ea typeface="+mn-ea"/>
                <a:cs typeface="+mn-cs"/>
              </a:rPr>
              <a:t>The View Engine already selected Razor so don't change it.</a:t>
            </a:r>
          </a:p>
          <a:p>
            <a:r>
              <a:rPr lang="en-US" sz="1200" b="0" i="0" kern="1200" dirty="0">
                <a:solidFill>
                  <a:schemeClr val="tx1"/>
                </a:solidFill>
                <a:effectLst/>
                <a:latin typeface="+mn-lt"/>
                <a:ea typeface="+mn-ea"/>
                <a:cs typeface="+mn-cs"/>
              </a:rPr>
              <a:t>Check the checkbox "Create a strongly-typed-view" because we are creating a strongly typed view.</a:t>
            </a:r>
          </a:p>
          <a:p>
            <a:r>
              <a:rPr lang="en-US" sz="1200" b="0" i="0" kern="1200" dirty="0">
                <a:solidFill>
                  <a:schemeClr val="tx1"/>
                </a:solidFill>
                <a:effectLst/>
                <a:latin typeface="+mn-lt"/>
                <a:ea typeface="+mn-ea"/>
                <a:cs typeface="+mn-cs"/>
              </a:rPr>
              <a:t>Choose the Model class "Book" so it can be bound with the view.</a:t>
            </a:r>
          </a:p>
          <a:p>
            <a:r>
              <a:rPr lang="en-US" sz="1200" b="0" i="0" kern="1200" dirty="0">
                <a:solidFill>
                  <a:schemeClr val="tx1"/>
                </a:solidFill>
                <a:effectLst/>
                <a:latin typeface="+mn-lt"/>
                <a:ea typeface="+mn-ea"/>
                <a:cs typeface="+mn-cs"/>
              </a:rPr>
              <a:t>Choose "Delete" from the Scaffold template so we can do rapid development and we get the view of the delete for the existing book.</a:t>
            </a:r>
          </a:p>
          <a:p>
            <a:r>
              <a:rPr lang="en-US" sz="1200" b="0" i="0" kern="1200" dirty="0">
                <a:solidFill>
                  <a:schemeClr val="tx1"/>
                </a:solidFill>
                <a:effectLst/>
                <a:latin typeface="+mn-lt"/>
                <a:ea typeface="+mn-ea"/>
                <a:cs typeface="+mn-cs"/>
              </a:rPr>
              <a:t>Check both checkboxes "Reference script libraries" and "Use a layout or master page".</a:t>
            </a:r>
          </a:p>
          <a:p>
            <a:r>
              <a:rPr lang="en-US" sz="1200" b="0" i="0" kern="1200" dirty="0">
                <a:solidFill>
                  <a:schemeClr val="tx1"/>
                </a:solidFill>
                <a:effectLst/>
                <a:latin typeface="+mn-lt"/>
                <a:ea typeface="+mn-ea"/>
                <a:cs typeface="+mn-cs"/>
              </a:rPr>
              <a:t>Now the view and action are ready to perform CRUD operations.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Step 7: </a:t>
            </a:r>
            <a:r>
              <a:rPr lang="en-US" sz="1200" b="0" i="0" kern="1200" dirty="0">
                <a:solidFill>
                  <a:schemeClr val="tx1"/>
                </a:solidFill>
                <a:effectLst/>
                <a:latin typeface="+mn-lt"/>
                <a:ea typeface="+mn-ea"/>
                <a:cs typeface="+mn-cs"/>
              </a:rPr>
              <a:t>Run the application</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Call the Book controller http://localhost:4736/Book from the browser and we get the default empty list of books.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Check that our database is created by the data context when the application called the book entity.</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new books.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Click on the "Create" button and a new book is created.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click on the "Edit" link button of a row and show the book details in the edited form.</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Click on the "Save" button and see the updated book list.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click on the "Details" button and we get the details of the book.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Click on back to list and now click on the delete link button then we get the delete confirmation window.</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Click on the delete button and the book is deleted.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34DA5A5-CA47-44B0-8E99-F897F3F6344F}" type="slidenum">
              <a:rPr lang="en-US" smtClean="0"/>
              <a:t>7</a:t>
            </a:fld>
            <a:endParaRPr lang="en-US"/>
          </a:p>
        </p:txBody>
      </p:sp>
    </p:spTree>
    <p:extLst>
      <p:ext uri="{BB962C8B-B14F-4D97-AF65-F5344CB8AC3E}">
        <p14:creationId xmlns:p14="http://schemas.microsoft.com/office/powerpoint/2010/main" val="420753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02-Aug-21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02-Aug-21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02-Aug-21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71600" y="2895600"/>
            <a:ext cx="6934200" cy="1241425"/>
          </a:xfrm>
        </p:spPr>
        <p:txBody>
          <a:bodyPr/>
          <a:lstStyle/>
          <a:p>
            <a:r>
              <a:rPr lang="en-US" dirty="0"/>
              <a:t>       REPOSITORY PATTERN</a:t>
            </a:r>
          </a:p>
        </p:txBody>
      </p:sp>
    </p:spTree>
    <p:extLst>
      <p:ext uri="{BB962C8B-B14F-4D97-AF65-F5344CB8AC3E}">
        <p14:creationId xmlns:p14="http://schemas.microsoft.com/office/powerpoint/2010/main" val="390595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of Repository Pattern</a:t>
            </a:r>
          </a:p>
        </p:txBody>
      </p:sp>
      <p:sp>
        <p:nvSpPr>
          <p:cNvPr id="5" name="Content Placeholder 4"/>
          <p:cNvSpPr>
            <a:spLocks noGrp="1"/>
          </p:cNvSpPr>
          <p:nvPr>
            <p:ph idx="1"/>
          </p:nvPr>
        </p:nvSpPr>
        <p:spPr/>
        <p:txBody>
          <a:bodyPr>
            <a:normAutofit lnSpcReduction="10000"/>
          </a:bodyPr>
          <a:lstStyle/>
          <a:p>
            <a:r>
              <a:rPr lang="en-US" dirty="0">
                <a:latin typeface="Times New Roman" pitchFamily="18" charset="0"/>
                <a:cs typeface="Times New Roman" pitchFamily="18" charset="0"/>
              </a:rPr>
              <a:t>The repository pattern is intended to create an abstraction layer between the data access layer and the business logic layer of an application. </a:t>
            </a:r>
          </a:p>
          <a:p>
            <a:r>
              <a:rPr lang="en-US" dirty="0">
                <a:latin typeface="Times New Roman" pitchFamily="18" charset="0"/>
                <a:cs typeface="Times New Roman" pitchFamily="18" charset="0"/>
              </a:rPr>
              <a:t>It is a data access pattern that prompts a more loosely coupled approach to data access. </a:t>
            </a:r>
          </a:p>
          <a:p>
            <a:r>
              <a:rPr lang="en-US" dirty="0">
                <a:latin typeface="Times New Roman" pitchFamily="18" charset="0"/>
                <a:cs typeface="Times New Roman" pitchFamily="18" charset="0"/>
              </a:rPr>
              <a:t>We create the data access logic in a separate class, or set of classes, called a repository with the responsibility of persisting the application's business model.</a:t>
            </a:r>
          </a:p>
        </p:txBody>
      </p:sp>
    </p:spTree>
    <p:extLst>
      <p:ext uri="{BB962C8B-B14F-4D97-AF65-F5344CB8AC3E}">
        <p14:creationId xmlns:p14="http://schemas.microsoft.com/office/powerpoint/2010/main" val="192642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We will implement a "One-per business model" approach to design a repository in which there is a repository class for each entity type.</a:t>
            </a:r>
          </a:p>
          <a:p>
            <a:r>
              <a:rPr lang="en-US" dirty="0"/>
              <a:t>We are developing an application for a Book entity on which we can perform Create, Read, Update and Delete operations.</a:t>
            </a:r>
          </a:p>
          <a:p>
            <a:r>
              <a:rPr lang="en-US" dirty="0"/>
              <a:t>When we instantiate the repository in our controller, we'll use the interface so that the controller will accept a reference to any object that implements the repository interface. When the controller runs under a web server, it receives a repository that works with the Entity Framework.</a:t>
            </a:r>
          </a:p>
        </p:txBody>
      </p:sp>
    </p:spTree>
    <p:extLst>
      <p:ext uri="{BB962C8B-B14F-4D97-AF65-F5344CB8AC3E}">
        <p14:creationId xmlns:p14="http://schemas.microsoft.com/office/powerpoint/2010/main" val="53245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MVC controllers interact with repositories to load and persist an application business model. By taking advantage of dependency injection (DI), repositories can be injected into a controller's constructor</a:t>
            </a:r>
          </a:p>
          <a:p>
            <a:r>
              <a:rPr lang="en-US" dirty="0"/>
              <a:t>The following diagram depicts the relationship between the repository and Entity Framework data context, in which MVC controllers interact with the repository rather than directly with Entity Framework.</a:t>
            </a:r>
          </a:p>
        </p:txBody>
      </p:sp>
    </p:spTree>
    <p:extLst>
      <p:ext uri="{BB962C8B-B14F-4D97-AF65-F5344CB8AC3E}">
        <p14:creationId xmlns:p14="http://schemas.microsoft.com/office/powerpoint/2010/main" val="65220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50007" y="1600200"/>
            <a:ext cx="52439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36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Entity Framework</a:t>
            </a:r>
          </a:p>
        </p:txBody>
      </p:sp>
      <p:sp>
        <p:nvSpPr>
          <p:cNvPr id="3" name="Content Placeholder 2"/>
          <p:cNvSpPr>
            <a:spLocks noGrp="1"/>
          </p:cNvSpPr>
          <p:nvPr>
            <p:ph idx="1"/>
          </p:nvPr>
        </p:nvSpPr>
        <p:spPr>
          <a:xfrm>
            <a:off x="457200" y="990600"/>
            <a:ext cx="8229600" cy="5715000"/>
          </a:xfrm>
        </p:spPr>
        <p:txBody>
          <a:bodyPr>
            <a:normAutofit fontScale="85000" lnSpcReduction="10000"/>
          </a:bodyPr>
          <a:lstStyle/>
          <a:p>
            <a:pPr marL="0" indent="0">
              <a:buNone/>
            </a:pPr>
            <a:r>
              <a:rPr lang="en-US" b="1" dirty="0"/>
              <a:t>Work with Data in Entity Framework</a:t>
            </a:r>
            <a:endParaRPr lang="en-US" dirty="0"/>
          </a:p>
          <a:p>
            <a:r>
              <a:rPr lang="en-US" dirty="0"/>
              <a:t>The ADO.NET Entity Framework allows developers to one among three possible approaches: Database First, Model First and Code First</a:t>
            </a:r>
          </a:p>
          <a:p>
            <a:r>
              <a:rPr lang="en-US" dirty="0"/>
              <a:t>The ADO.NET Entity Framework is an Object Relational Mapper (ORM) included with the .NET framework. </a:t>
            </a:r>
          </a:p>
          <a:p>
            <a:r>
              <a:rPr lang="en-US" dirty="0"/>
              <a:t>It basically generates business objects and entities according to the database tables.</a:t>
            </a:r>
          </a:p>
          <a:p>
            <a:r>
              <a:rPr lang="en-US" dirty="0"/>
              <a:t>It provides basic CRUD operations, easily managing relationships among entities with the ability to have an inheritance relationship among entities.</a:t>
            </a:r>
          </a:p>
          <a:p>
            <a:r>
              <a:rPr lang="en-US" dirty="0"/>
              <a:t>When using EF, we interact with an entity model instead of the application's relational database model. </a:t>
            </a:r>
          </a:p>
        </p:txBody>
      </p:sp>
    </p:spTree>
    <p:extLst>
      <p:ext uri="{BB962C8B-B14F-4D97-AF65-F5344CB8AC3E}">
        <p14:creationId xmlns:p14="http://schemas.microsoft.com/office/powerpoint/2010/main" val="426385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abstraction allows us to focus on business behavior and the relationships among entities. </a:t>
            </a:r>
          </a:p>
          <a:p>
            <a:r>
              <a:rPr lang="en-US" dirty="0"/>
              <a:t>We use the Entity Framework data context to perform queries. </a:t>
            </a:r>
          </a:p>
          <a:p>
            <a:r>
              <a:rPr lang="en-US" dirty="0"/>
              <a:t>When one of the CRUD operations is invoked, the Entity Framework will generate the necessary SQL to perform the operation.</a:t>
            </a:r>
          </a:p>
          <a:p>
            <a:endParaRPr lang="en-US" dirty="0"/>
          </a:p>
        </p:txBody>
      </p:sp>
    </p:spTree>
    <p:extLst>
      <p:ext uri="{BB962C8B-B14F-4D97-AF65-F5344CB8AC3E}">
        <p14:creationId xmlns:p14="http://schemas.microsoft.com/office/powerpoint/2010/main" val="3708514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4220</Words>
  <Application>Microsoft Office PowerPoint</Application>
  <PresentationFormat>On-screen Show (4:3)</PresentationFormat>
  <Paragraphs>292</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       REPOSITORY PATTERN</vt:lpstr>
      <vt:lpstr>Overview of Repository Pattern</vt:lpstr>
      <vt:lpstr>PowerPoint Presentation</vt:lpstr>
      <vt:lpstr>PowerPoint Presentation</vt:lpstr>
      <vt:lpstr>PowerPoint Presentation</vt:lpstr>
      <vt:lpstr>Overview of Entity Framework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REPOSITORY PATTERN</dc:title>
  <dc:creator>Administrator</dc:creator>
  <cp:lastModifiedBy>deoresulakshana@gmail.com</cp:lastModifiedBy>
  <cp:revision>5</cp:revision>
  <dcterms:created xsi:type="dcterms:W3CDTF">2006-08-16T00:00:00Z</dcterms:created>
  <dcterms:modified xsi:type="dcterms:W3CDTF">2021-08-02T03:44:37Z</dcterms:modified>
</cp:coreProperties>
</file>