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4" r:id="rId5"/>
    <p:sldId id="265" r:id="rId6"/>
    <p:sldId id="259" r:id="rId7"/>
    <p:sldId id="260" r:id="rId8"/>
    <p:sldId id="261" r:id="rId9"/>
    <p:sldId id="262" r:id="rId10"/>
    <p:sldId id="266" r:id="rId11"/>
    <p:sldId id="267" r:id="rId12"/>
    <p:sldId id="268" r:id="rId13"/>
    <p:sldId id="263"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1" d="100"/>
          <a:sy n="51" d="100"/>
        </p:scale>
        <p:origin x="-1243" y="-8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 name="Rectangle 8"/>
          <p:cNvSpPr>
            <a:spLocks noChangeArrowheads="1"/>
          </p:cNvSpPr>
          <p:nvPr/>
        </p:nvSpPr>
        <p:spPr bwMode="auto">
          <a:xfrm>
            <a:off x="0" y="0"/>
            <a:ext cx="228600" cy="6858000"/>
          </a:xfrm>
          <a:prstGeom prst="rect">
            <a:avLst/>
          </a:prstGeom>
          <a:solidFill>
            <a:srgbClr val="531A00"/>
          </a:solidFill>
          <a:ln w="9525" algn="ctr">
            <a:noFill/>
            <a:miter lim="800000"/>
            <a:headEnd/>
            <a:tailEnd/>
          </a:ln>
          <a:effectLst/>
        </p:spPr>
        <p:txBody>
          <a:bodyPr wrap="none" anchor="ctr"/>
          <a:lstStyle/>
          <a:p>
            <a:pPr>
              <a:defRPr/>
            </a:pPr>
            <a:endParaRPr lang="en-US"/>
          </a:p>
        </p:txBody>
      </p:sp>
      <p:pic>
        <p:nvPicPr>
          <p:cNvPr id="5" name="Picture 12" descr="Vinsys-Logo"/>
          <p:cNvPicPr>
            <a:picLocks noChangeAspect="1" noChangeArrowheads="1"/>
          </p:cNvPicPr>
          <p:nvPr/>
        </p:nvPicPr>
        <p:blipFill>
          <a:blip r:embed="rId2" cstate="print"/>
          <a:srcRect/>
          <a:stretch>
            <a:fillRect/>
          </a:stretch>
        </p:blipFill>
        <p:spPr bwMode="auto">
          <a:xfrm>
            <a:off x="622302" y="495301"/>
            <a:ext cx="1444625" cy="1443038"/>
          </a:xfrm>
          <a:prstGeom prst="rect">
            <a:avLst/>
          </a:prstGeom>
          <a:noFill/>
          <a:ln w="9525">
            <a:noFill/>
            <a:miter lim="800000"/>
            <a:headEnd/>
            <a:tailEnd/>
          </a:ln>
        </p:spPr>
      </p:pic>
      <p:sp>
        <p:nvSpPr>
          <p:cNvPr id="6146" name="Rectangle 2"/>
          <p:cNvSpPr>
            <a:spLocks noGrp="1" noChangeArrowheads="1"/>
          </p:cNvSpPr>
          <p:nvPr>
            <p:ph type="ctrTitle"/>
          </p:nvPr>
        </p:nvSpPr>
        <p:spPr>
          <a:xfrm>
            <a:off x="622300" y="2693993"/>
            <a:ext cx="7772400" cy="1470025"/>
          </a:xfrm>
        </p:spPr>
        <p:txBody>
          <a:bodyPr/>
          <a:lstStyle>
            <a:lvl1pPr>
              <a:defRPr sz="3600"/>
            </a:lvl1pPr>
          </a:lstStyle>
          <a:p>
            <a:r>
              <a:rPr lang="en-US" smtClean="0"/>
              <a:t>Click to edit Master title style</a:t>
            </a:r>
            <a:endParaRPr lang="en-US"/>
          </a:p>
        </p:txBody>
      </p:sp>
      <p:sp>
        <p:nvSpPr>
          <p:cNvPr id="6" name="Footer Placeholder 5"/>
          <p:cNvSpPr>
            <a:spLocks noGrp="1" noChangeArrowheads="1"/>
          </p:cNvSpPr>
          <p:nvPr>
            <p:ph type="ftr" sz="quarter" idx="3"/>
          </p:nvPr>
        </p:nvSpPr>
        <p:spPr>
          <a:xfrm>
            <a:off x="457200" y="6553200"/>
            <a:ext cx="6172200" cy="228600"/>
          </a:xfrm>
          <a:prstGeom prst="rect">
            <a:avLst/>
          </a:prstGeom>
        </p:spPr>
        <p:txBody>
          <a:bodyPr/>
          <a:lstStyle>
            <a:lvl1pPr>
              <a:defRPr sz="1200">
                <a:latin typeface="+mn-lt"/>
              </a:defRPr>
            </a:lvl1pPr>
          </a:lstStyle>
          <a:p>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5"/>
          <p:cNvSpPr>
            <a:spLocks noGrp="1" noChangeArrowheads="1"/>
          </p:cNvSpPr>
          <p:nvPr>
            <p:ph type="ftr" sz="quarter" idx="3"/>
          </p:nvPr>
        </p:nvSpPr>
        <p:spPr>
          <a:xfrm>
            <a:off x="457200" y="6553200"/>
            <a:ext cx="6172200" cy="228600"/>
          </a:xfrm>
          <a:prstGeom prst="rect">
            <a:avLst/>
          </a:prstGeom>
        </p:spPr>
        <p:txBody>
          <a:bodyPr/>
          <a:lstStyle>
            <a:lvl1pPr>
              <a:defRPr sz="1200">
                <a:latin typeface="+mn-lt"/>
              </a:defRPr>
            </a:lvl1pPr>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124205"/>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1371606"/>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ftr" sz="quarter" idx="3"/>
          </p:nvPr>
        </p:nvSpPr>
        <p:spPr>
          <a:xfrm>
            <a:off x="457200" y="6553200"/>
            <a:ext cx="6172200" cy="228600"/>
          </a:xfrm>
          <a:prstGeom prst="rect">
            <a:avLst/>
          </a:prstGeom>
        </p:spPr>
        <p:txBody>
          <a:bodyPr/>
          <a:lstStyle>
            <a:lvl1pPr>
              <a:defRPr sz="1200">
                <a:latin typeface="+mn-lt"/>
              </a:defRPr>
            </a:lvl1p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ftr" sz="quarter" idx="3"/>
          </p:nvPr>
        </p:nvSpPr>
        <p:spPr>
          <a:xfrm>
            <a:off x="457200" y="6553200"/>
            <a:ext cx="6172200" cy="228600"/>
          </a:xfrm>
          <a:prstGeom prst="rect">
            <a:avLst/>
          </a:prstGeom>
        </p:spPr>
        <p:txBody>
          <a:bodyPr/>
          <a:lstStyle>
            <a:lvl1pPr>
              <a:defRPr sz="1200">
                <a:latin typeface="+mn-lt"/>
              </a:defRPr>
            </a:lvl1pPr>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3"/>
          </p:nvPr>
        </p:nvSpPr>
        <p:spPr>
          <a:xfrm>
            <a:off x="457200" y="6553200"/>
            <a:ext cx="6172200" cy="228600"/>
          </a:xfrm>
          <a:prstGeom prst="rect">
            <a:avLst/>
          </a:prstGeom>
        </p:spPr>
        <p:txBody>
          <a:bodyPr/>
          <a:lstStyle>
            <a:lvl1pPr>
              <a:defRPr sz="1200">
                <a:latin typeface="+mn-lt"/>
              </a:defRPr>
            </a:lvl1p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0551" y="76200"/>
            <a:ext cx="7772400" cy="990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01625" y="1371601"/>
            <a:ext cx="3944939" cy="46243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398968" y="1371601"/>
            <a:ext cx="3946525" cy="46243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a:xfrm>
            <a:off x="7269120" y="6526772"/>
            <a:ext cx="1693440" cy="269309"/>
          </a:xfrm>
        </p:spPr>
        <p:txBody>
          <a:bodyPr lIns="82945" tIns="41473" rIns="82945" bIns="41473"/>
          <a:lstStyle>
            <a:lvl1pPr>
              <a:defRPr/>
            </a:lvl1pPr>
          </a:lstStyle>
          <a:p>
            <a:fld id="{4C911E74-C514-4B82-9786-3F939FB4D388}" type="slidenum">
              <a:rPr lang="en-US" smtClean="0"/>
              <a:pPr/>
              <a:t>‹#›</a:t>
            </a:fld>
            <a:endParaRPr lang="en-US"/>
          </a:p>
        </p:txBody>
      </p:sp>
      <p:sp>
        <p:nvSpPr>
          <p:cNvPr id="7" name="Rectangle 5"/>
          <p:cNvSpPr>
            <a:spLocks noGrp="1" noChangeArrowheads="1"/>
          </p:cNvSpPr>
          <p:nvPr>
            <p:ph type="ftr" sz="quarter" idx="3"/>
          </p:nvPr>
        </p:nvSpPr>
        <p:spPr>
          <a:xfrm>
            <a:off x="457200" y="6553200"/>
            <a:ext cx="6172200" cy="228600"/>
          </a:xfrm>
          <a:prstGeom prst="rect">
            <a:avLst/>
          </a:prstGeom>
        </p:spPr>
        <p:txBody>
          <a:bodyPr/>
          <a:lstStyle>
            <a:lvl1pPr>
              <a:defRPr sz="1200">
                <a:latin typeface="+mn-lt"/>
              </a:defRPr>
            </a:lvl1p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590551" y="76200"/>
            <a:ext cx="7772400" cy="990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01625" y="1371601"/>
            <a:ext cx="3944939" cy="46243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398968" y="1371601"/>
            <a:ext cx="3946525" cy="2235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398968" y="3759201"/>
            <a:ext cx="3946525" cy="22367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0"/>
          </p:nvPr>
        </p:nvSpPr>
        <p:spPr>
          <a:xfrm>
            <a:off x="7269120" y="6526772"/>
            <a:ext cx="1693440" cy="269309"/>
          </a:xfrm>
        </p:spPr>
        <p:txBody>
          <a:bodyPr lIns="82945" tIns="41473" rIns="82945" bIns="41473"/>
          <a:lstStyle>
            <a:lvl1pPr>
              <a:defRPr/>
            </a:lvl1pPr>
          </a:lstStyle>
          <a:p>
            <a:fld id="{4C911E74-C514-4B82-9786-3F939FB4D388}" type="slidenum">
              <a:rPr lang="en-US" smtClean="0"/>
              <a:pPr/>
              <a:t>‹#›</a:t>
            </a:fld>
            <a:endParaRPr lang="en-US"/>
          </a:p>
        </p:txBody>
      </p:sp>
      <p:sp>
        <p:nvSpPr>
          <p:cNvPr id="8" name="Rectangle 5"/>
          <p:cNvSpPr>
            <a:spLocks noGrp="1" noChangeArrowheads="1"/>
          </p:cNvSpPr>
          <p:nvPr>
            <p:ph type="ftr" sz="quarter" idx="11"/>
          </p:nvPr>
        </p:nvSpPr>
        <p:spPr>
          <a:xfrm>
            <a:off x="457200" y="6553200"/>
            <a:ext cx="6172200" cy="228600"/>
          </a:xfrm>
          <a:prstGeom prst="rect">
            <a:avLst/>
          </a:prstGeom>
        </p:spPr>
        <p:txBody>
          <a:bodyPr/>
          <a:lstStyle>
            <a:lvl1pPr>
              <a:defRPr sz="1200">
                <a:latin typeface="+mn-lt"/>
              </a:defRPr>
            </a:lvl1p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3" y="1828800"/>
            <a:ext cx="3815863"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2339" y="1828800"/>
            <a:ext cx="3815863"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685800" y="6248400"/>
            <a:ext cx="1905000" cy="457200"/>
          </a:xfrm>
          <a:prstGeom prst="rect">
            <a:avLst/>
          </a:prstGeom>
        </p:spPr>
        <p:txBody>
          <a:bodyPr/>
          <a:lstStyle>
            <a:lvl1pPr>
              <a:defRPr/>
            </a:lvl1pPr>
          </a:lstStyle>
          <a:p>
            <a:fld id="{FB6E00AB-F2A3-461A-ABD8-F0209BE2C81C}" type="datetimeFigureOut">
              <a:rPr lang="en-US" smtClean="0"/>
              <a:pPr/>
              <a:t>7/29/2014</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C911E74-C514-4B82-9786-3F939FB4D38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lang="en-US" smtClean="0"/>
              <a:t>Click to edit Master title style</a:t>
            </a:r>
            <a:endParaRPr lang="en-US" dirty="0"/>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23" name="Date Placeholder 27"/>
          <p:cNvSpPr>
            <a:spLocks noGrp="1"/>
          </p:cNvSpPr>
          <p:nvPr>
            <p:ph type="dt" sz="half" idx="10"/>
          </p:nvPr>
        </p:nvSpPr>
        <p:spPr bwMode="auto">
          <a:xfrm rot="5400000">
            <a:off x="7764463" y="1174750"/>
            <a:ext cx="2286000" cy="381000"/>
          </a:xfrm>
          <a:prstGeom prst="rect">
            <a:avLst/>
          </a:prstGeom>
        </p:spPr>
        <p:txBody>
          <a:bodyPr/>
          <a:lstStyle>
            <a:lvl1pPr>
              <a:defRPr/>
            </a:lvl1pPr>
          </a:lstStyle>
          <a:p>
            <a:fld id="{FB6E00AB-F2A3-461A-ABD8-F0209BE2C81C}" type="datetimeFigureOut">
              <a:rPr lang="en-US" smtClean="0"/>
              <a:pPr/>
              <a:t>7/29/2014</a:t>
            </a:fld>
            <a:endParaRPr lang="en-US"/>
          </a:p>
        </p:txBody>
      </p:sp>
      <p:sp>
        <p:nvSpPr>
          <p:cNvPr id="24" name="Footer Placeholder 16"/>
          <p:cNvSpPr>
            <a:spLocks noGrp="1"/>
          </p:cNvSpPr>
          <p:nvPr>
            <p:ph type="ftr" sz="quarter" idx="11"/>
          </p:nvPr>
        </p:nvSpPr>
        <p:spPr bwMode="auto">
          <a:xfrm rot="5400000">
            <a:off x="7077076" y="4181475"/>
            <a:ext cx="3657600" cy="384175"/>
          </a:xfrm>
        </p:spPr>
        <p:txBody>
          <a:bodyPr/>
          <a:lstStyle>
            <a:lvl1pPr>
              <a:defRPr/>
            </a:lvl1pPr>
          </a:lstStyle>
          <a:p>
            <a:endParaRPr lang="en-US"/>
          </a:p>
        </p:txBody>
      </p:sp>
      <p:sp>
        <p:nvSpPr>
          <p:cNvPr id="25" name="Slide Number Placeholder 28"/>
          <p:cNvSpPr>
            <a:spLocks noGrp="1"/>
          </p:cNvSpPr>
          <p:nvPr>
            <p:ph type="sldNum" sz="quarter" idx="12"/>
          </p:nvPr>
        </p:nvSpPr>
        <p:spPr bwMode="auto">
          <a:xfrm>
            <a:off x="1325563" y="4929188"/>
            <a:ext cx="609600" cy="517525"/>
          </a:xfrm>
        </p:spPr>
        <p:txBody>
          <a:bodyPr/>
          <a:lstStyle>
            <a:lvl1pPr>
              <a:defRPr/>
            </a:lvl1pPr>
          </a:lstStyle>
          <a:p>
            <a:fld id="{4C911E74-C514-4B82-9786-3F939FB4D388}"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w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wmf"/><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1" cstate="print"/>
          <a:srcRect/>
          <a:stretch>
            <a:fillRect/>
          </a:stretch>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457200" y="127000"/>
            <a:ext cx="75438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3075" name="Rectangle 3"/>
          <p:cNvSpPr>
            <a:spLocks noGrp="1" noChangeArrowheads="1"/>
          </p:cNvSpPr>
          <p:nvPr>
            <p:ph type="body" idx="1"/>
          </p:nvPr>
        </p:nvSpPr>
        <p:spPr bwMode="auto">
          <a:xfrm>
            <a:off x="457200" y="1295400"/>
            <a:ext cx="8229600" cy="5181600"/>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1031" name="Rectangle 7"/>
          <p:cNvSpPr>
            <a:spLocks noChangeArrowheads="1"/>
          </p:cNvSpPr>
          <p:nvPr/>
        </p:nvSpPr>
        <p:spPr bwMode="auto">
          <a:xfrm>
            <a:off x="0" y="0"/>
            <a:ext cx="228600" cy="6858000"/>
          </a:xfrm>
          <a:prstGeom prst="rect">
            <a:avLst/>
          </a:prstGeom>
          <a:solidFill>
            <a:srgbClr val="531A00"/>
          </a:solidFill>
          <a:ln w="9525" algn="ctr">
            <a:noFill/>
            <a:miter lim="800000"/>
            <a:headEnd/>
            <a:tailEnd/>
          </a:ln>
          <a:effectLst/>
        </p:spPr>
        <p:txBody>
          <a:bodyPr wrap="none" anchor="ctr"/>
          <a:lstStyle/>
          <a:p>
            <a:pPr>
              <a:defRPr/>
            </a:pPr>
            <a:endParaRPr lang="en-US"/>
          </a:p>
        </p:txBody>
      </p:sp>
      <p:sp>
        <p:nvSpPr>
          <p:cNvPr id="1033" name="Line 9"/>
          <p:cNvSpPr>
            <a:spLocks noChangeShapeType="1"/>
          </p:cNvSpPr>
          <p:nvPr/>
        </p:nvSpPr>
        <p:spPr bwMode="auto">
          <a:xfrm>
            <a:off x="228600" y="1152525"/>
            <a:ext cx="8915400" cy="0"/>
          </a:xfrm>
          <a:prstGeom prst="line">
            <a:avLst/>
          </a:prstGeom>
          <a:noFill/>
          <a:ln w="28575">
            <a:solidFill>
              <a:srgbClr val="531A00"/>
            </a:solidFill>
            <a:round/>
            <a:headEnd/>
            <a:tailEnd/>
          </a:ln>
          <a:effectLst/>
        </p:spPr>
        <p:txBody>
          <a:bodyPr/>
          <a:lstStyle/>
          <a:p>
            <a:pPr>
              <a:defRPr/>
            </a:pPr>
            <a:endParaRPr lang="en-US"/>
          </a:p>
        </p:txBody>
      </p:sp>
      <p:pic>
        <p:nvPicPr>
          <p:cNvPr id="3078" name="Picture 11" descr="Vinsys-Logo"/>
          <p:cNvPicPr>
            <a:picLocks noChangeAspect="1" noChangeArrowheads="1"/>
          </p:cNvPicPr>
          <p:nvPr/>
        </p:nvPicPr>
        <p:blipFill>
          <a:blip r:embed="rId12" cstate="print"/>
          <a:srcRect/>
          <a:stretch>
            <a:fillRect/>
          </a:stretch>
        </p:blipFill>
        <p:spPr bwMode="auto">
          <a:xfrm>
            <a:off x="8107367" y="153988"/>
            <a:ext cx="858837" cy="857250"/>
          </a:xfrm>
          <a:prstGeom prst="rect">
            <a:avLst/>
          </a:prstGeom>
          <a:noFill/>
          <a:ln w="9525">
            <a:noFill/>
            <a:miter lim="800000"/>
            <a:headEnd/>
            <a:tailEnd/>
          </a:ln>
        </p:spPr>
      </p:pic>
      <p:sp>
        <p:nvSpPr>
          <p:cNvPr id="8" name="Rectangle 5"/>
          <p:cNvSpPr>
            <a:spLocks noGrp="1" noChangeArrowheads="1"/>
          </p:cNvSpPr>
          <p:nvPr>
            <p:ph type="ftr" sz="quarter" idx="3"/>
          </p:nvPr>
        </p:nvSpPr>
        <p:spPr>
          <a:xfrm>
            <a:off x="457200" y="6553200"/>
            <a:ext cx="6172200" cy="228600"/>
          </a:xfrm>
          <a:prstGeom prst="rect">
            <a:avLst/>
          </a:prstGeom>
        </p:spPr>
        <p:txBody>
          <a:bodyPr/>
          <a:lstStyle>
            <a:lvl1pPr>
              <a:defRPr sz="1200">
                <a:latin typeface="+mn-lt"/>
              </a:defRPr>
            </a:lvl1pPr>
          </a:lstStyle>
          <a:p>
            <a:endParaRPr lang="en-US"/>
          </a:p>
        </p:txBody>
      </p:sp>
      <p:sp>
        <p:nvSpPr>
          <p:cNvPr id="9" name="Rectangle 6"/>
          <p:cNvSpPr>
            <a:spLocks noGrp="1" noChangeArrowheads="1"/>
          </p:cNvSpPr>
          <p:nvPr>
            <p:ph type="sldNum" sz="quarter" idx="4"/>
          </p:nvPr>
        </p:nvSpPr>
        <p:spPr>
          <a:xfrm>
            <a:off x="7010400" y="6477000"/>
            <a:ext cx="1905000" cy="304800"/>
          </a:xfrm>
          <a:prstGeom prst="rect">
            <a:avLst/>
          </a:prstGeom>
        </p:spPr>
        <p:txBody>
          <a:bodyPr/>
          <a:lstStyle>
            <a:lvl1pPr algn="r">
              <a:defRPr sz="1400">
                <a:latin typeface="+mn-lt"/>
              </a:defRPr>
            </a:lvl1pPr>
          </a:lstStyle>
          <a:p>
            <a:fld id="{4C911E74-C514-4B82-9786-3F939FB4D38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xStyles>
    <p:titleStyle>
      <a:lvl1pPr algn="l" rtl="0" eaLnBrk="1" fontAlgn="base" hangingPunct="1">
        <a:spcBef>
          <a:spcPct val="0"/>
        </a:spcBef>
        <a:spcAft>
          <a:spcPct val="0"/>
        </a:spcAft>
        <a:defRPr sz="3400" b="1">
          <a:solidFill>
            <a:srgbClr val="0000CC"/>
          </a:solidFill>
          <a:latin typeface="+mj-lt"/>
          <a:ea typeface="+mj-ea"/>
          <a:cs typeface="+mj-cs"/>
        </a:defRPr>
      </a:lvl1pPr>
      <a:lvl2pPr algn="l" rtl="0" eaLnBrk="1" fontAlgn="base" hangingPunct="1">
        <a:spcBef>
          <a:spcPct val="0"/>
        </a:spcBef>
        <a:spcAft>
          <a:spcPct val="0"/>
        </a:spcAft>
        <a:defRPr sz="3400" b="1">
          <a:solidFill>
            <a:schemeClr val="tx2"/>
          </a:solidFill>
          <a:latin typeface="Calibri" pitchFamily="34" charset="0"/>
        </a:defRPr>
      </a:lvl2pPr>
      <a:lvl3pPr algn="l" rtl="0" eaLnBrk="1" fontAlgn="base" hangingPunct="1">
        <a:spcBef>
          <a:spcPct val="0"/>
        </a:spcBef>
        <a:spcAft>
          <a:spcPct val="0"/>
        </a:spcAft>
        <a:defRPr sz="3400" b="1">
          <a:solidFill>
            <a:schemeClr val="tx2"/>
          </a:solidFill>
          <a:latin typeface="Calibri" pitchFamily="34" charset="0"/>
        </a:defRPr>
      </a:lvl3pPr>
      <a:lvl4pPr algn="l" rtl="0" eaLnBrk="1" fontAlgn="base" hangingPunct="1">
        <a:spcBef>
          <a:spcPct val="0"/>
        </a:spcBef>
        <a:spcAft>
          <a:spcPct val="0"/>
        </a:spcAft>
        <a:defRPr sz="3400" b="1">
          <a:solidFill>
            <a:schemeClr val="tx2"/>
          </a:solidFill>
          <a:latin typeface="Calibri" pitchFamily="34" charset="0"/>
        </a:defRPr>
      </a:lvl4pPr>
      <a:lvl5pPr algn="l" rtl="0" eaLnBrk="1" fontAlgn="base" hangingPunct="1">
        <a:spcBef>
          <a:spcPct val="0"/>
        </a:spcBef>
        <a:spcAft>
          <a:spcPct val="0"/>
        </a:spcAft>
        <a:defRPr sz="3400" b="1">
          <a:solidFill>
            <a:schemeClr val="tx2"/>
          </a:solidFill>
          <a:latin typeface="Calibri" pitchFamily="34" charset="0"/>
        </a:defRPr>
      </a:lvl5pPr>
      <a:lvl6pPr marL="457200" algn="l" rtl="0" eaLnBrk="1" fontAlgn="base" hangingPunct="1">
        <a:spcBef>
          <a:spcPct val="0"/>
        </a:spcBef>
        <a:spcAft>
          <a:spcPct val="0"/>
        </a:spcAft>
        <a:defRPr sz="3400" b="1">
          <a:solidFill>
            <a:schemeClr val="tx2"/>
          </a:solidFill>
          <a:latin typeface="Calibri" pitchFamily="34" charset="0"/>
        </a:defRPr>
      </a:lvl6pPr>
      <a:lvl7pPr marL="914400" algn="l" rtl="0" eaLnBrk="1" fontAlgn="base" hangingPunct="1">
        <a:spcBef>
          <a:spcPct val="0"/>
        </a:spcBef>
        <a:spcAft>
          <a:spcPct val="0"/>
        </a:spcAft>
        <a:defRPr sz="3400" b="1">
          <a:solidFill>
            <a:schemeClr val="tx2"/>
          </a:solidFill>
          <a:latin typeface="Calibri" pitchFamily="34" charset="0"/>
        </a:defRPr>
      </a:lvl7pPr>
      <a:lvl8pPr marL="1371600" algn="l" rtl="0" eaLnBrk="1" fontAlgn="base" hangingPunct="1">
        <a:spcBef>
          <a:spcPct val="0"/>
        </a:spcBef>
        <a:spcAft>
          <a:spcPct val="0"/>
        </a:spcAft>
        <a:defRPr sz="3400" b="1">
          <a:solidFill>
            <a:schemeClr val="tx2"/>
          </a:solidFill>
          <a:latin typeface="Calibri" pitchFamily="34" charset="0"/>
        </a:defRPr>
      </a:lvl8pPr>
      <a:lvl9pPr marL="1828800" algn="l" rtl="0" eaLnBrk="1" fontAlgn="base" hangingPunct="1">
        <a:spcBef>
          <a:spcPct val="0"/>
        </a:spcBef>
        <a:spcAft>
          <a:spcPct val="0"/>
        </a:spcAft>
        <a:defRPr sz="3400" b="1">
          <a:solidFill>
            <a:schemeClr val="tx2"/>
          </a:solidFill>
          <a:latin typeface="Calibri" pitchFamily="34" charset="0"/>
        </a:defRPr>
      </a:lvl9pPr>
    </p:titleStyle>
    <p:bodyStyle>
      <a:lvl1pPr marL="514350" indent="-514350" algn="l" rtl="0" eaLnBrk="1" fontAlgn="base" hangingPunct="1">
        <a:spcBef>
          <a:spcPct val="20000"/>
        </a:spcBef>
        <a:spcAft>
          <a:spcPct val="0"/>
        </a:spcAft>
        <a:buClr>
          <a:srgbClr val="800000"/>
        </a:buClr>
        <a:buSzPct val="90000"/>
        <a:buFont typeface="Arial" pitchFamily="34" charset="0"/>
        <a:buChar char="•"/>
        <a:defRPr sz="2600">
          <a:solidFill>
            <a:schemeClr val="tx1"/>
          </a:solidFill>
          <a:latin typeface="+mn-lt"/>
          <a:ea typeface="+mn-ea"/>
          <a:cs typeface="+mn-cs"/>
        </a:defRPr>
      </a:lvl1pPr>
      <a:lvl2pPr marL="914400" indent="-457200" algn="l" rtl="0" eaLnBrk="1" fontAlgn="base" hangingPunct="1">
        <a:spcBef>
          <a:spcPct val="20000"/>
        </a:spcBef>
        <a:spcAft>
          <a:spcPct val="0"/>
        </a:spcAft>
        <a:buClr>
          <a:srgbClr val="EE4E14"/>
        </a:buClr>
        <a:buSzPct val="90000"/>
        <a:buFont typeface="Arial" pitchFamily="34" charset="0"/>
        <a:buChar char="•"/>
        <a:defRPr sz="2400">
          <a:solidFill>
            <a:schemeClr val="tx1"/>
          </a:solidFill>
          <a:latin typeface="+mn-lt"/>
        </a:defRPr>
      </a:lvl2pPr>
      <a:lvl3pPr marL="1371600" indent="-457200" algn="l" rtl="0" eaLnBrk="1" fontAlgn="base" hangingPunct="1">
        <a:spcBef>
          <a:spcPct val="20000"/>
        </a:spcBef>
        <a:spcAft>
          <a:spcPct val="0"/>
        </a:spcAft>
        <a:buClr>
          <a:srgbClr val="EC8314"/>
        </a:buClr>
        <a:buSzPct val="90000"/>
        <a:buFont typeface="Arial" pitchFamily="34" charset="0"/>
        <a:buChar char="•"/>
        <a:defRPr sz="22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ASP.NET WEB API</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smtClean="0"/>
              <a:t>REST - Representational State Transfer</a:t>
            </a:r>
            <a:endParaRPr lang="en-US" dirty="0"/>
          </a:p>
        </p:txBody>
      </p:sp>
      <p:sp>
        <p:nvSpPr>
          <p:cNvPr id="3" name="Content Placeholder 2"/>
          <p:cNvSpPr>
            <a:spLocks noGrp="1"/>
          </p:cNvSpPr>
          <p:nvPr>
            <p:ph idx="1"/>
          </p:nvPr>
        </p:nvSpPr>
        <p:spPr/>
        <p:txBody>
          <a:bodyPr/>
          <a:lstStyle/>
          <a:p>
            <a:r>
              <a:rPr lang="en-US" dirty="0" smtClean="0"/>
              <a:t>This is a protocol for exchanging data over a distributed environment. The main idea behind REST is that we should treat our distributed services as a resource and we should be able to use simple HTTP protocols to perform various operations on that resource. </a:t>
            </a:r>
          </a:p>
          <a:p>
            <a:r>
              <a:rPr lang="en-US" dirty="0" smtClean="0"/>
              <a:t>When we talk about the Database as a resource we usually talk in terms of CRUD operations. i.e. Create, Retrieve, Update and Delete. Now the philosophy of REST is that for a remote resource all these operations should be possible and they should be possible using simple HTTP protocols. </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CRUD OPERATIONS MAPPING</a:t>
            </a:r>
            <a:endParaRPr lang="en-US" dirty="0"/>
          </a:p>
        </p:txBody>
      </p:sp>
      <p:sp>
        <p:nvSpPr>
          <p:cNvPr id="3" name="Content Placeholder 2"/>
          <p:cNvSpPr>
            <a:spLocks noGrp="1"/>
          </p:cNvSpPr>
          <p:nvPr>
            <p:ph idx="1"/>
          </p:nvPr>
        </p:nvSpPr>
        <p:spPr>
          <a:xfrm>
            <a:off x="457200" y="1295400"/>
            <a:ext cx="8458200" cy="5562600"/>
          </a:xfrm>
        </p:spPr>
        <p:txBody>
          <a:bodyPr/>
          <a:lstStyle/>
          <a:p>
            <a:pPr>
              <a:buNone/>
            </a:pPr>
            <a:r>
              <a:rPr lang="en-US" dirty="0" smtClean="0"/>
              <a:t>Basic CRUD operations are mapped to the HTTP protocols:</a:t>
            </a:r>
          </a:p>
          <a:p>
            <a:r>
              <a:rPr lang="en-US" b="1" dirty="0" smtClean="0"/>
              <a:t>GET</a:t>
            </a:r>
            <a:r>
              <a:rPr lang="en-US" dirty="0" smtClean="0"/>
              <a:t>: This maps to the R(Retrieve) part of the CRUD operation. This will be used to retrieve the required data (representation of data) from the remote resource.</a:t>
            </a:r>
          </a:p>
          <a:p>
            <a:r>
              <a:rPr lang="en-US" b="1" dirty="0" smtClean="0"/>
              <a:t>PUT</a:t>
            </a:r>
            <a:r>
              <a:rPr lang="en-US" dirty="0" smtClean="0"/>
              <a:t>: This maps to the U(Update) part of the CRUD operation. This protocol will update the current representation of the data on the remote server.</a:t>
            </a:r>
          </a:p>
          <a:p>
            <a:r>
              <a:rPr lang="en-US" b="1" dirty="0" smtClean="0"/>
              <a:t>POST</a:t>
            </a:r>
            <a:r>
              <a:rPr lang="en-US" dirty="0" smtClean="0"/>
              <a:t>: This maps to the C(Create) part of the CRUD operation. This will create a new entry for the current data that is being sent to the server.</a:t>
            </a:r>
          </a:p>
          <a:p>
            <a:r>
              <a:rPr lang="en-US" b="1" dirty="0" smtClean="0"/>
              <a:t>DELETE</a:t>
            </a:r>
            <a:r>
              <a:rPr lang="en-US" dirty="0" smtClean="0"/>
              <a:t>: This maps to the D(Delete) part of the CRUD operation. This will delete the specified data from the remote server. </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WCF REST SERVICES</a:t>
            </a:r>
            <a:endParaRPr lang="en-US" dirty="0"/>
          </a:p>
        </p:txBody>
      </p:sp>
      <p:sp>
        <p:nvSpPr>
          <p:cNvPr id="3" name="Content Placeholder 2"/>
          <p:cNvSpPr>
            <a:spLocks noGrp="1"/>
          </p:cNvSpPr>
          <p:nvPr>
            <p:ph idx="1"/>
          </p:nvPr>
        </p:nvSpPr>
        <p:spPr>
          <a:xfrm>
            <a:off x="457200" y="1295400"/>
            <a:ext cx="8229600" cy="5334000"/>
          </a:xfrm>
        </p:spPr>
        <p:txBody>
          <a:bodyPr/>
          <a:lstStyle/>
          <a:p>
            <a:r>
              <a:rPr lang="en-US" dirty="0" smtClean="0"/>
              <a:t>The problem with using WCF restful services is that we need to do a lot of configurations in a WCF service to make it a </a:t>
            </a:r>
            <a:r>
              <a:rPr lang="en-US" dirty="0" err="1" smtClean="0"/>
              <a:t>RESTful</a:t>
            </a:r>
            <a:r>
              <a:rPr lang="en-US" dirty="0" smtClean="0"/>
              <a:t> service. </a:t>
            </a:r>
          </a:p>
          <a:p>
            <a:r>
              <a:rPr lang="en-US" dirty="0" smtClean="0"/>
              <a:t>WCF is suited for he scenarios where we want to create a services that should support special scenarios such as one way messaging, message queues, duplex communication or the services that need to conform to WS* specifications. </a:t>
            </a:r>
          </a:p>
          <a:p>
            <a:r>
              <a:rPr lang="en-US" dirty="0" smtClean="0"/>
              <a:t>But using WCF for creating restful services that will provide fully resource oriented services over HTTP is a little complex. Still WCF is the only option for creating the </a:t>
            </a:r>
            <a:r>
              <a:rPr lang="en-US" dirty="0" err="1" smtClean="0"/>
              <a:t>RESTful</a:t>
            </a:r>
            <a:r>
              <a:rPr lang="en-US" dirty="0" smtClean="0"/>
              <a:t> services if there is a limitation of using .NET 3.5 framework. </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smtClean="0"/>
              <a:t>Why to choose Web API ?</a:t>
            </a:r>
            <a:endParaRPr lang="en-US" dirty="0"/>
          </a:p>
        </p:txBody>
      </p:sp>
      <p:sp>
        <p:nvSpPr>
          <p:cNvPr id="3" name="Content Placeholder 2"/>
          <p:cNvSpPr>
            <a:spLocks noGrp="1"/>
          </p:cNvSpPr>
          <p:nvPr>
            <p:ph idx="1"/>
          </p:nvPr>
        </p:nvSpPr>
        <p:spPr>
          <a:xfrm>
            <a:off x="457200" y="1143000"/>
            <a:ext cx="8382000" cy="5715000"/>
          </a:xfrm>
        </p:spPr>
        <p:txBody>
          <a:bodyPr/>
          <a:lstStyle/>
          <a:p>
            <a:pPr fontAlgn="t"/>
            <a:r>
              <a:rPr lang="en-US" dirty="0" smtClean="0"/>
              <a:t>If we need a Web Service and don’t need SOAP, then </a:t>
            </a:r>
            <a:r>
              <a:rPr lang="en-US" dirty="0" err="1" smtClean="0"/>
              <a:t>ASP.Net</a:t>
            </a:r>
            <a:r>
              <a:rPr lang="en-US" dirty="0" smtClean="0"/>
              <a:t> Web API is best choice.</a:t>
            </a:r>
          </a:p>
          <a:p>
            <a:pPr fontAlgn="t"/>
            <a:r>
              <a:rPr lang="en-US" dirty="0" smtClean="0"/>
              <a:t>It is Used to build simple, non-SOAP-based HTTP Services on top of existing WCF message pipeline.</a:t>
            </a:r>
          </a:p>
          <a:p>
            <a:pPr fontAlgn="t"/>
            <a:r>
              <a:rPr lang="en-US" dirty="0" smtClean="0"/>
              <a:t>It doesn't have tedious and extensive configuration like WCF REST service.</a:t>
            </a:r>
          </a:p>
          <a:p>
            <a:pPr fontAlgn="t"/>
            <a:r>
              <a:rPr lang="en-US" dirty="0" smtClean="0"/>
              <a:t>Simple service creation with Web API. With WCF REST Services, service creation is difficult.</a:t>
            </a:r>
          </a:p>
          <a:p>
            <a:pPr fontAlgn="t"/>
            <a:r>
              <a:rPr lang="en-US" dirty="0" smtClean="0"/>
              <a:t>It is only based on HTTP and easy to define, expose and consume in a REST-</a:t>
            </a:r>
            <a:r>
              <a:rPr lang="en-US" dirty="0" err="1" smtClean="0"/>
              <a:t>ful</a:t>
            </a:r>
            <a:r>
              <a:rPr lang="en-US" dirty="0" smtClean="0"/>
              <a:t> way.</a:t>
            </a:r>
          </a:p>
          <a:p>
            <a:pPr fontAlgn="t"/>
            <a:r>
              <a:rPr lang="en-US" dirty="0" smtClean="0"/>
              <a:t>It is light weight architecture and good for devices which have limited bandwidth like smart phones.</a:t>
            </a:r>
          </a:p>
          <a:p>
            <a:pPr fontAlgn="t"/>
            <a:r>
              <a:rPr lang="en-US" dirty="0" smtClean="0"/>
              <a:t>It is open source.</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DEMO</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What is Web API and why to use it ?</a:t>
            </a:r>
            <a:br>
              <a:rPr lang="en-US" dirty="0" smtClean="0"/>
            </a:br>
            <a:endParaRPr lang="en-US" dirty="0"/>
          </a:p>
        </p:txBody>
      </p:sp>
      <p:sp>
        <p:nvSpPr>
          <p:cNvPr id="3" name="Content Placeholder 2"/>
          <p:cNvSpPr>
            <a:spLocks noGrp="1"/>
          </p:cNvSpPr>
          <p:nvPr>
            <p:ph idx="1"/>
          </p:nvPr>
        </p:nvSpPr>
        <p:spPr/>
        <p:txBody>
          <a:bodyPr>
            <a:normAutofit fontScale="92500"/>
          </a:bodyPr>
          <a:lstStyle/>
          <a:p>
            <a:endParaRPr lang="en-US" dirty="0" smtClean="0"/>
          </a:p>
          <a:p>
            <a:r>
              <a:rPr lang="en-US" dirty="0" smtClean="0"/>
              <a:t>*</a:t>
            </a:r>
            <a:r>
              <a:rPr lang="en-US" dirty="0" err="1" smtClean="0"/>
              <a:t>Asp.Net</a:t>
            </a:r>
            <a:r>
              <a:rPr lang="en-US" dirty="0" smtClean="0"/>
              <a:t> Web API is a framework for building HTTP services that can be consume by a broad range of clients including browsers, mobiles, </a:t>
            </a:r>
            <a:r>
              <a:rPr lang="en-US" dirty="0" err="1" smtClean="0"/>
              <a:t>iphone</a:t>
            </a:r>
            <a:r>
              <a:rPr lang="en-US" dirty="0" smtClean="0"/>
              <a:t> and tablets. </a:t>
            </a:r>
          </a:p>
          <a:p>
            <a:r>
              <a:rPr lang="en-US" dirty="0" smtClean="0"/>
              <a:t>It is very similar to ASP.NET MVC since it contains the MVC features such as routing, controllers, action results, filter, model binders, IOC container or dependency injection.</a:t>
            </a:r>
          </a:p>
          <a:p>
            <a:r>
              <a:rPr lang="en-US" dirty="0" smtClean="0"/>
              <a:t> But it is not a part of the MVC Framework. It is a part of the core ASP.NET platform and can be used with MVC and other types of Web applications like </a:t>
            </a:r>
            <a:r>
              <a:rPr lang="en-US" dirty="0" err="1" smtClean="0"/>
              <a:t>Asp.Net</a:t>
            </a:r>
            <a:r>
              <a:rPr lang="en-US" dirty="0" smtClean="0"/>
              <a:t> </a:t>
            </a:r>
            <a:r>
              <a:rPr lang="en-US" dirty="0" err="1" smtClean="0"/>
              <a:t>WebForms</a:t>
            </a:r>
            <a:r>
              <a:rPr lang="en-US" dirty="0" smtClean="0"/>
              <a:t>. </a:t>
            </a:r>
          </a:p>
          <a:p>
            <a:r>
              <a:rPr lang="en-US" dirty="0" smtClean="0"/>
              <a:t>It can also be used as an stand-alone Web services application.</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smtClean="0"/>
              <a:t>Why </a:t>
            </a:r>
            <a:r>
              <a:rPr lang="en-US" b="0" dirty="0" err="1" smtClean="0"/>
              <a:t>Asp.Net</a:t>
            </a:r>
            <a:r>
              <a:rPr lang="en-US" b="0" dirty="0" smtClean="0"/>
              <a:t> Web API (Web API) ?</a:t>
            </a:r>
            <a:endParaRPr lang="en-US" dirty="0"/>
          </a:p>
        </p:txBody>
      </p:sp>
      <p:sp>
        <p:nvSpPr>
          <p:cNvPr id="3" name="Content Placeholder 2"/>
          <p:cNvSpPr>
            <a:spLocks noGrp="1"/>
          </p:cNvSpPr>
          <p:nvPr>
            <p:ph idx="1"/>
          </p:nvPr>
        </p:nvSpPr>
        <p:spPr/>
        <p:txBody>
          <a:bodyPr/>
          <a:lstStyle/>
          <a:p>
            <a:pPr fontAlgn="t"/>
            <a:r>
              <a:rPr lang="en-US" dirty="0" smtClean="0"/>
              <a:t>Today, a web-based application is not enough to reach it's customers. People are very smart, they are using </a:t>
            </a:r>
            <a:r>
              <a:rPr lang="en-US" dirty="0" err="1" smtClean="0"/>
              <a:t>iphone</a:t>
            </a:r>
            <a:r>
              <a:rPr lang="en-US" dirty="0" smtClean="0"/>
              <a:t>, mobile, tablets etc. devices in its daily life. These devices also have a lot of apps for making the life easy. Actually, we are moving from the web towards apps world.</a:t>
            </a:r>
          </a:p>
          <a:p>
            <a:pPr fontAlgn="t"/>
            <a:r>
              <a:rPr lang="en-US" dirty="0" smtClean="0"/>
              <a:t>So, if you like to expose your service data to the browsers and as well as all these modern devices apps in fast and simple way, you should have an API which is compatible with browsers and all these devices.</a:t>
            </a:r>
          </a:p>
          <a:p>
            <a:pPr fontAlgn="t"/>
            <a:r>
              <a:rPr lang="en-US" dirty="0" smtClean="0"/>
              <a:t>For example </a:t>
            </a:r>
            <a:r>
              <a:rPr lang="en-US" dirty="0" err="1" smtClean="0"/>
              <a:t>twitter,facebook</a:t>
            </a:r>
            <a:r>
              <a:rPr lang="en-US" dirty="0" smtClean="0"/>
              <a:t> and Google API for the web application and phone apps.</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smtClean="0"/>
              <a:t>Problems with SOAP </a:t>
            </a:r>
            <a:endParaRPr lang="en-US" dirty="0"/>
          </a:p>
        </p:txBody>
      </p:sp>
      <p:sp>
        <p:nvSpPr>
          <p:cNvPr id="3" name="Content Placeholder 2"/>
          <p:cNvSpPr>
            <a:spLocks noGrp="1"/>
          </p:cNvSpPr>
          <p:nvPr>
            <p:ph idx="1"/>
          </p:nvPr>
        </p:nvSpPr>
        <p:spPr/>
        <p:txBody>
          <a:bodyPr/>
          <a:lstStyle/>
          <a:p>
            <a:r>
              <a:rPr lang="en-US" dirty="0" smtClean="0"/>
              <a:t>The SOAP offered an excellent way of transferring the data between the applications. but the problem with SOAP was that along with data a lot of other meta data also needs to get transferred with each request and response. </a:t>
            </a:r>
          </a:p>
          <a:p>
            <a:r>
              <a:rPr lang="en-US" dirty="0" smtClean="0"/>
              <a:t>This extra information is needed to find out the capabilities of the service and other meta data related to the data that is being transferred coming from the server.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 with SOAP– Contd..</a:t>
            </a:r>
            <a:endParaRPr lang="en-US" dirty="0"/>
          </a:p>
        </p:txBody>
      </p:sp>
      <p:sp>
        <p:nvSpPr>
          <p:cNvPr id="3" name="Content Placeholder 2"/>
          <p:cNvSpPr>
            <a:spLocks noGrp="1"/>
          </p:cNvSpPr>
          <p:nvPr>
            <p:ph idx="1"/>
          </p:nvPr>
        </p:nvSpPr>
        <p:spPr/>
        <p:txBody>
          <a:bodyPr/>
          <a:lstStyle/>
          <a:p>
            <a:r>
              <a:rPr lang="en-US" dirty="0" smtClean="0"/>
              <a:t>This makes the payload heavy even for small data. Also, Web services needed the clients to create the proxy on their end. These proxies will do the marshaling and un-marshaling of SOAP WSDL and make the communication between the application and the web service possible. The problem with this proxy is that if the service is updated and the proxy on the </a:t>
            </a:r>
            <a:br>
              <a:rPr lang="en-US" dirty="0" smtClean="0"/>
            </a:br>
            <a:r>
              <a:rPr lang="en-US" dirty="0" smtClean="0"/>
              <a:t>client is not then the application might behave incorrectly. </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API Reach</a:t>
            </a:r>
            <a:endParaRPr lang="en-US"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310955" y="1524000"/>
            <a:ext cx="8375845" cy="4643326"/>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543800" cy="914400"/>
          </a:xfrm>
        </p:spPr>
        <p:txBody>
          <a:bodyPr/>
          <a:lstStyle/>
          <a:p>
            <a:r>
              <a:rPr lang="en-US" dirty="0" smtClean="0"/>
              <a:t>Web API over WCF REST Services</a:t>
            </a:r>
            <a:endParaRPr lang="en-US" dirty="0"/>
          </a:p>
        </p:txBody>
      </p:sp>
      <p:sp>
        <p:nvSpPr>
          <p:cNvPr id="3" name="Content Placeholder 2"/>
          <p:cNvSpPr>
            <a:spLocks noGrp="1"/>
          </p:cNvSpPr>
          <p:nvPr>
            <p:ph idx="1"/>
          </p:nvPr>
        </p:nvSpPr>
        <p:spPr/>
        <p:txBody>
          <a:bodyPr/>
          <a:lstStyle/>
          <a:p>
            <a:r>
              <a:rPr lang="en-US" dirty="0" smtClean="0"/>
              <a:t>Web API is the great framework for exposing your data and service to different-different devices.</a:t>
            </a:r>
          </a:p>
          <a:p>
            <a:r>
              <a:rPr lang="en-US" dirty="0" smtClean="0"/>
              <a:t> Moreover Web API is open source an ideal platform for building REST-</a:t>
            </a:r>
            <a:r>
              <a:rPr lang="en-US" dirty="0" err="1" smtClean="0"/>
              <a:t>ful</a:t>
            </a:r>
            <a:r>
              <a:rPr lang="en-US" dirty="0" smtClean="0"/>
              <a:t> services over the .NET Framework. </a:t>
            </a:r>
          </a:p>
          <a:p>
            <a:r>
              <a:rPr lang="en-US" dirty="0" smtClean="0"/>
              <a:t>Unlike WCF Rest service, it use the full </a:t>
            </a:r>
            <a:r>
              <a:rPr lang="en-US" dirty="0" err="1" smtClean="0"/>
              <a:t>featues</a:t>
            </a:r>
            <a:r>
              <a:rPr lang="en-US" dirty="0" smtClean="0"/>
              <a:t> of HTTP (like URIs, request/response headers, caching, versioning, various content formats) and you don't need to define any extra </a:t>
            </a:r>
            <a:r>
              <a:rPr lang="en-US" dirty="0" err="1" smtClean="0"/>
              <a:t>config</a:t>
            </a:r>
            <a:r>
              <a:rPr lang="en-US" dirty="0" smtClean="0"/>
              <a:t> settings for different devices unlike WCF Rest service.</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smtClean="0"/>
              <a:t>Web API Features</a:t>
            </a:r>
            <a:endParaRPr lang="en-US" dirty="0"/>
          </a:p>
        </p:txBody>
      </p:sp>
      <p:sp>
        <p:nvSpPr>
          <p:cNvPr id="3" name="Content Placeholder 2"/>
          <p:cNvSpPr>
            <a:spLocks noGrp="1"/>
          </p:cNvSpPr>
          <p:nvPr>
            <p:ph idx="1"/>
          </p:nvPr>
        </p:nvSpPr>
        <p:spPr/>
        <p:txBody>
          <a:bodyPr/>
          <a:lstStyle/>
          <a:p>
            <a:pPr fontAlgn="t"/>
            <a:r>
              <a:rPr lang="en-US" dirty="0" smtClean="0"/>
              <a:t>It supports convention-based CRUD Actions since it works with HTTP verbs GET,POST,PUT and DELETE.</a:t>
            </a:r>
          </a:p>
          <a:p>
            <a:pPr fontAlgn="t"/>
            <a:r>
              <a:rPr lang="en-US" dirty="0" smtClean="0"/>
              <a:t>Responses have an Accept header and HTTP status code.</a:t>
            </a:r>
          </a:p>
          <a:p>
            <a:pPr fontAlgn="t"/>
            <a:r>
              <a:rPr lang="en-US" dirty="0" smtClean="0"/>
              <a:t>Responses are formatted by Web API’s </a:t>
            </a:r>
            <a:r>
              <a:rPr lang="en-US" dirty="0" err="1" smtClean="0"/>
              <a:t>MediaTypeFormatter</a:t>
            </a:r>
            <a:r>
              <a:rPr lang="en-US" dirty="0" smtClean="0"/>
              <a:t> into JSON, XML or whatever format you want to add as a </a:t>
            </a:r>
            <a:r>
              <a:rPr lang="en-US" dirty="0" err="1" smtClean="0"/>
              <a:t>MediaTypeFormatter</a:t>
            </a:r>
            <a:r>
              <a:rPr lang="en-US" dirty="0" smtClean="0"/>
              <a:t>.</a:t>
            </a:r>
          </a:p>
          <a:p>
            <a:pPr fontAlgn="t"/>
            <a:r>
              <a:rPr lang="en-US" dirty="0" smtClean="0"/>
              <a:t>It may accepts and generates the content which may not be object oriented like images, PDF files etc.</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smtClean="0"/>
              <a:t>Web API Features--</a:t>
            </a:r>
            <a:r>
              <a:rPr lang="en-US" b="0" dirty="0" err="1" smtClean="0"/>
              <a:t>Contd</a:t>
            </a:r>
            <a:endParaRPr lang="en-US" dirty="0"/>
          </a:p>
        </p:txBody>
      </p:sp>
      <p:sp>
        <p:nvSpPr>
          <p:cNvPr id="3" name="Content Placeholder 2"/>
          <p:cNvSpPr>
            <a:spLocks noGrp="1"/>
          </p:cNvSpPr>
          <p:nvPr>
            <p:ph idx="1"/>
          </p:nvPr>
        </p:nvSpPr>
        <p:spPr/>
        <p:txBody>
          <a:bodyPr/>
          <a:lstStyle/>
          <a:p>
            <a:pPr fontAlgn="t"/>
            <a:r>
              <a:rPr lang="en-US" dirty="0" smtClean="0"/>
              <a:t>It has automatic support for </a:t>
            </a:r>
            <a:r>
              <a:rPr lang="en-US" dirty="0" err="1" smtClean="0"/>
              <a:t>OData</a:t>
            </a:r>
            <a:r>
              <a:rPr lang="en-US" dirty="0" smtClean="0"/>
              <a:t>. Hence by placing the new [</a:t>
            </a:r>
            <a:r>
              <a:rPr lang="en-US" dirty="0" err="1" smtClean="0"/>
              <a:t>Queryable</a:t>
            </a:r>
            <a:r>
              <a:rPr lang="en-US" dirty="0" smtClean="0"/>
              <a:t>] attribute on a controller method that returns </a:t>
            </a:r>
            <a:r>
              <a:rPr lang="en-US" dirty="0" err="1" smtClean="0"/>
              <a:t>IQueryable</a:t>
            </a:r>
            <a:r>
              <a:rPr lang="en-US" dirty="0" smtClean="0"/>
              <a:t>, clients can use the method for </a:t>
            </a:r>
            <a:r>
              <a:rPr lang="en-US" dirty="0" err="1" smtClean="0"/>
              <a:t>OData</a:t>
            </a:r>
            <a:r>
              <a:rPr lang="en-US" dirty="0" smtClean="0"/>
              <a:t> query composition.</a:t>
            </a:r>
          </a:p>
          <a:p>
            <a:pPr fontAlgn="t"/>
            <a:r>
              <a:rPr lang="en-US" dirty="0" smtClean="0"/>
              <a:t>It can be hosted with in the </a:t>
            </a:r>
            <a:r>
              <a:rPr lang="en-US" dirty="0" err="1" smtClean="0"/>
              <a:t>applicaion</a:t>
            </a:r>
            <a:r>
              <a:rPr lang="en-US" dirty="0" smtClean="0"/>
              <a:t> or on IIS.</a:t>
            </a:r>
          </a:p>
          <a:p>
            <a:pPr fontAlgn="t"/>
            <a:r>
              <a:rPr lang="en-US" dirty="0" smtClean="0"/>
              <a:t>It also supports the MVC features such as routing, controllers, action results, filter, model binders, IOC container or dependency injection that makes it more simple and robust.</a:t>
            </a:r>
          </a:p>
        </p:txBody>
      </p:sp>
    </p:spTree>
  </p:cSld>
  <p:clrMapOvr>
    <a:masterClrMapping/>
  </p:clrMapOvr>
</p:sld>
</file>

<file path=ppt/theme/theme1.xml><?xml version="1.0" encoding="utf-8"?>
<a:theme xmlns:a="http://schemas.openxmlformats.org/drawingml/2006/main" name="PM_presentation">
  <a:themeElements>
    <a:clrScheme name="PM_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M_presentation">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1"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1" u="none" strike="noStrike" cap="none" normalizeH="0" baseline="0" smtClean="0">
            <a:ln>
              <a:noFill/>
            </a:ln>
            <a:solidFill>
              <a:schemeClr val="tx1"/>
            </a:solidFill>
            <a:effectLst/>
            <a:latin typeface="Arial" pitchFamily="34" charset="0"/>
          </a:defRPr>
        </a:defPPr>
      </a:lstStyle>
    </a:lnDef>
  </a:objectDefaults>
  <a:extraClrSchemeLst>
    <a:extraClrScheme>
      <a:clrScheme name="PM_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M_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PM_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M_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M_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M_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PM_presentatio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PM_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PM_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PM_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PM_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PM_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vinsys.ppt</Template>
  <TotalTime>158</TotalTime>
  <Words>963</Words>
  <Application>Microsoft Office PowerPoint</Application>
  <PresentationFormat>On-screen Show (4:3)</PresentationFormat>
  <Paragraphs>52</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PM_presentation</vt:lpstr>
      <vt:lpstr>ASP.NET WEB API</vt:lpstr>
      <vt:lpstr> What is Web API and why to use it ? </vt:lpstr>
      <vt:lpstr>Why Asp.Net Web API (Web API) ?</vt:lpstr>
      <vt:lpstr>Problems with SOAP </vt:lpstr>
      <vt:lpstr>Problems with SOAP– Contd..</vt:lpstr>
      <vt:lpstr>Web API Reach</vt:lpstr>
      <vt:lpstr>Web API over WCF REST Services</vt:lpstr>
      <vt:lpstr>Web API Features</vt:lpstr>
      <vt:lpstr>Web API Features--Contd</vt:lpstr>
      <vt:lpstr>REST - Representational State Transfer</vt:lpstr>
      <vt:lpstr>CRUD OPERATIONS MAPPING</vt:lpstr>
      <vt:lpstr>WCF REST SERVICES</vt:lpstr>
      <vt:lpstr>Why to choose Web API ?</vt:lpstr>
      <vt:lpstr>Slide 14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ASP.NET WEB API</dc:title>
  <dc:creator>admin</dc:creator>
  <cp:lastModifiedBy>admin</cp:lastModifiedBy>
  <cp:revision>13</cp:revision>
  <dcterms:created xsi:type="dcterms:W3CDTF">2014-07-21T06:42:31Z</dcterms:created>
  <dcterms:modified xsi:type="dcterms:W3CDTF">2014-07-29T05:10:37Z</dcterms:modified>
</cp:coreProperties>
</file>