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18730-2F0C-4DFA-A846-CF824B6A46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B9ED01-211B-42C3-8218-320E1987B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BA6BCA-5E89-43B8-AB5B-4B7380F5F126}"/>
              </a:ext>
            </a:extLst>
          </p:cNvPr>
          <p:cNvSpPr>
            <a:spLocks noGrp="1"/>
          </p:cNvSpPr>
          <p:nvPr>
            <p:ph type="dt" sz="half" idx="10"/>
          </p:nvPr>
        </p:nvSpPr>
        <p:spPr/>
        <p:txBody>
          <a:bodyPr/>
          <a:lstStyle/>
          <a:p>
            <a:fld id="{6C8BDA68-39F7-4D20-84C3-5AEFB0C34584}" type="datetimeFigureOut">
              <a:rPr lang="en-IN" smtClean="0"/>
              <a:t>19-08-2021</a:t>
            </a:fld>
            <a:endParaRPr lang="en-IN"/>
          </a:p>
        </p:txBody>
      </p:sp>
      <p:sp>
        <p:nvSpPr>
          <p:cNvPr id="5" name="Footer Placeholder 4">
            <a:extLst>
              <a:ext uri="{FF2B5EF4-FFF2-40B4-BE49-F238E27FC236}">
                <a16:creationId xmlns:a16="http://schemas.microsoft.com/office/drawing/2014/main" id="{1EF5DE2C-DC12-4C02-B043-57F1252620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22B250-7DAD-49AB-92DF-6EABDF90895B}"/>
              </a:ext>
            </a:extLst>
          </p:cNvPr>
          <p:cNvSpPr>
            <a:spLocks noGrp="1"/>
          </p:cNvSpPr>
          <p:nvPr>
            <p:ph type="sldNum" sz="quarter" idx="12"/>
          </p:nvPr>
        </p:nvSpPr>
        <p:spPr/>
        <p:txBody>
          <a:bodyPr/>
          <a:lstStyle/>
          <a:p>
            <a:fld id="{05AAB000-255D-4872-95E2-E976901A14AD}" type="slidenum">
              <a:rPr lang="en-IN" smtClean="0"/>
              <a:t>‹#›</a:t>
            </a:fld>
            <a:endParaRPr lang="en-IN"/>
          </a:p>
        </p:txBody>
      </p:sp>
    </p:spTree>
    <p:extLst>
      <p:ext uri="{BB962C8B-B14F-4D97-AF65-F5344CB8AC3E}">
        <p14:creationId xmlns:p14="http://schemas.microsoft.com/office/powerpoint/2010/main" val="212113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AC97-872F-42FA-B9AF-6154C917C7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C8A1F1-A906-4C90-BAFE-5E7829D1B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3C1346-B3C4-4132-9B00-FDDE30C9EFF0}"/>
              </a:ext>
            </a:extLst>
          </p:cNvPr>
          <p:cNvSpPr>
            <a:spLocks noGrp="1"/>
          </p:cNvSpPr>
          <p:nvPr>
            <p:ph type="dt" sz="half" idx="10"/>
          </p:nvPr>
        </p:nvSpPr>
        <p:spPr/>
        <p:txBody>
          <a:bodyPr/>
          <a:lstStyle/>
          <a:p>
            <a:fld id="{6C8BDA68-39F7-4D20-84C3-5AEFB0C34584}" type="datetimeFigureOut">
              <a:rPr lang="en-IN" smtClean="0"/>
              <a:t>19-08-2021</a:t>
            </a:fld>
            <a:endParaRPr lang="en-IN"/>
          </a:p>
        </p:txBody>
      </p:sp>
      <p:sp>
        <p:nvSpPr>
          <p:cNvPr id="5" name="Footer Placeholder 4">
            <a:extLst>
              <a:ext uri="{FF2B5EF4-FFF2-40B4-BE49-F238E27FC236}">
                <a16:creationId xmlns:a16="http://schemas.microsoft.com/office/drawing/2014/main" id="{8BB2E4F7-63D3-41E3-8470-A0CD4F5D2B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4078A9-D52A-4F67-8F40-2EC70980B611}"/>
              </a:ext>
            </a:extLst>
          </p:cNvPr>
          <p:cNvSpPr>
            <a:spLocks noGrp="1"/>
          </p:cNvSpPr>
          <p:nvPr>
            <p:ph type="sldNum" sz="quarter" idx="12"/>
          </p:nvPr>
        </p:nvSpPr>
        <p:spPr/>
        <p:txBody>
          <a:bodyPr/>
          <a:lstStyle/>
          <a:p>
            <a:fld id="{05AAB000-255D-4872-95E2-E976901A14AD}" type="slidenum">
              <a:rPr lang="en-IN" smtClean="0"/>
              <a:t>‹#›</a:t>
            </a:fld>
            <a:endParaRPr lang="en-IN"/>
          </a:p>
        </p:txBody>
      </p:sp>
    </p:spTree>
    <p:extLst>
      <p:ext uri="{BB962C8B-B14F-4D97-AF65-F5344CB8AC3E}">
        <p14:creationId xmlns:p14="http://schemas.microsoft.com/office/powerpoint/2010/main" val="256817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D632D5-BCEA-48A3-ADC4-49E426FC64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BBE498-5899-43D8-808B-511A40F73F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113B04-59F7-4207-913B-A8B1413FCA84}"/>
              </a:ext>
            </a:extLst>
          </p:cNvPr>
          <p:cNvSpPr>
            <a:spLocks noGrp="1"/>
          </p:cNvSpPr>
          <p:nvPr>
            <p:ph type="dt" sz="half" idx="10"/>
          </p:nvPr>
        </p:nvSpPr>
        <p:spPr/>
        <p:txBody>
          <a:bodyPr/>
          <a:lstStyle/>
          <a:p>
            <a:fld id="{6C8BDA68-39F7-4D20-84C3-5AEFB0C34584}" type="datetimeFigureOut">
              <a:rPr lang="en-IN" smtClean="0"/>
              <a:t>19-08-2021</a:t>
            </a:fld>
            <a:endParaRPr lang="en-IN"/>
          </a:p>
        </p:txBody>
      </p:sp>
      <p:sp>
        <p:nvSpPr>
          <p:cNvPr id="5" name="Footer Placeholder 4">
            <a:extLst>
              <a:ext uri="{FF2B5EF4-FFF2-40B4-BE49-F238E27FC236}">
                <a16:creationId xmlns:a16="http://schemas.microsoft.com/office/drawing/2014/main" id="{9C71A907-4535-4DFC-8AE3-FDA79D024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A48B9E-DE8F-4254-A803-994863355180}"/>
              </a:ext>
            </a:extLst>
          </p:cNvPr>
          <p:cNvSpPr>
            <a:spLocks noGrp="1"/>
          </p:cNvSpPr>
          <p:nvPr>
            <p:ph type="sldNum" sz="quarter" idx="12"/>
          </p:nvPr>
        </p:nvSpPr>
        <p:spPr/>
        <p:txBody>
          <a:bodyPr/>
          <a:lstStyle/>
          <a:p>
            <a:fld id="{05AAB000-255D-4872-95E2-E976901A14AD}" type="slidenum">
              <a:rPr lang="en-IN" smtClean="0"/>
              <a:t>‹#›</a:t>
            </a:fld>
            <a:endParaRPr lang="en-IN"/>
          </a:p>
        </p:txBody>
      </p:sp>
    </p:spTree>
    <p:extLst>
      <p:ext uri="{BB962C8B-B14F-4D97-AF65-F5344CB8AC3E}">
        <p14:creationId xmlns:p14="http://schemas.microsoft.com/office/powerpoint/2010/main" val="2864891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84F5-284C-458C-A93A-2293BD7AB6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5E10E8-85B3-4BC1-9F0A-6939B85B04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AC6791-94FD-4BA3-BFC1-F6A8CB0020B7}"/>
              </a:ext>
            </a:extLst>
          </p:cNvPr>
          <p:cNvSpPr>
            <a:spLocks noGrp="1"/>
          </p:cNvSpPr>
          <p:nvPr>
            <p:ph type="dt" sz="half" idx="10"/>
          </p:nvPr>
        </p:nvSpPr>
        <p:spPr/>
        <p:txBody>
          <a:bodyPr/>
          <a:lstStyle/>
          <a:p>
            <a:fld id="{6C8BDA68-39F7-4D20-84C3-5AEFB0C34584}" type="datetimeFigureOut">
              <a:rPr lang="en-IN" smtClean="0"/>
              <a:t>19-08-2021</a:t>
            </a:fld>
            <a:endParaRPr lang="en-IN"/>
          </a:p>
        </p:txBody>
      </p:sp>
      <p:sp>
        <p:nvSpPr>
          <p:cNvPr id="5" name="Footer Placeholder 4">
            <a:extLst>
              <a:ext uri="{FF2B5EF4-FFF2-40B4-BE49-F238E27FC236}">
                <a16:creationId xmlns:a16="http://schemas.microsoft.com/office/drawing/2014/main" id="{50415D4B-3CA7-41DD-A187-070BEA36BC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196BE3-88A5-4259-AEF4-EB44135CA257}"/>
              </a:ext>
            </a:extLst>
          </p:cNvPr>
          <p:cNvSpPr>
            <a:spLocks noGrp="1"/>
          </p:cNvSpPr>
          <p:nvPr>
            <p:ph type="sldNum" sz="quarter" idx="12"/>
          </p:nvPr>
        </p:nvSpPr>
        <p:spPr/>
        <p:txBody>
          <a:bodyPr/>
          <a:lstStyle/>
          <a:p>
            <a:fld id="{05AAB000-255D-4872-95E2-E976901A14AD}" type="slidenum">
              <a:rPr lang="en-IN" smtClean="0"/>
              <a:t>‹#›</a:t>
            </a:fld>
            <a:endParaRPr lang="en-IN"/>
          </a:p>
        </p:txBody>
      </p:sp>
    </p:spTree>
    <p:extLst>
      <p:ext uri="{BB962C8B-B14F-4D97-AF65-F5344CB8AC3E}">
        <p14:creationId xmlns:p14="http://schemas.microsoft.com/office/powerpoint/2010/main" val="204182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25C24-5CF8-452C-8779-70683AD8E0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23BECC-57A4-4198-9D90-920A67C8E0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2118B8-F98D-4C0B-A5BD-C5DF5D23F64E}"/>
              </a:ext>
            </a:extLst>
          </p:cNvPr>
          <p:cNvSpPr>
            <a:spLocks noGrp="1"/>
          </p:cNvSpPr>
          <p:nvPr>
            <p:ph type="dt" sz="half" idx="10"/>
          </p:nvPr>
        </p:nvSpPr>
        <p:spPr/>
        <p:txBody>
          <a:bodyPr/>
          <a:lstStyle/>
          <a:p>
            <a:fld id="{6C8BDA68-39F7-4D20-84C3-5AEFB0C34584}" type="datetimeFigureOut">
              <a:rPr lang="en-IN" smtClean="0"/>
              <a:t>19-08-2021</a:t>
            </a:fld>
            <a:endParaRPr lang="en-IN"/>
          </a:p>
        </p:txBody>
      </p:sp>
      <p:sp>
        <p:nvSpPr>
          <p:cNvPr id="5" name="Footer Placeholder 4">
            <a:extLst>
              <a:ext uri="{FF2B5EF4-FFF2-40B4-BE49-F238E27FC236}">
                <a16:creationId xmlns:a16="http://schemas.microsoft.com/office/drawing/2014/main" id="{BBB38BE9-7438-4239-A77A-068DEA7176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5A7FA1-DE1D-42D0-80D8-F4C8B97A111A}"/>
              </a:ext>
            </a:extLst>
          </p:cNvPr>
          <p:cNvSpPr>
            <a:spLocks noGrp="1"/>
          </p:cNvSpPr>
          <p:nvPr>
            <p:ph type="sldNum" sz="quarter" idx="12"/>
          </p:nvPr>
        </p:nvSpPr>
        <p:spPr/>
        <p:txBody>
          <a:bodyPr/>
          <a:lstStyle/>
          <a:p>
            <a:fld id="{05AAB000-255D-4872-95E2-E976901A14AD}" type="slidenum">
              <a:rPr lang="en-IN" smtClean="0"/>
              <a:t>‹#›</a:t>
            </a:fld>
            <a:endParaRPr lang="en-IN"/>
          </a:p>
        </p:txBody>
      </p:sp>
    </p:spTree>
    <p:extLst>
      <p:ext uri="{BB962C8B-B14F-4D97-AF65-F5344CB8AC3E}">
        <p14:creationId xmlns:p14="http://schemas.microsoft.com/office/powerpoint/2010/main" val="70427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6441-BE30-4120-B993-8A0C26267E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ED2217-83B9-47FD-8BF5-0952AC69E6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8A58D5-CB9F-49CC-A3F0-A41AE118A5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3EF533-5B92-440E-B074-8CA64048E34B}"/>
              </a:ext>
            </a:extLst>
          </p:cNvPr>
          <p:cNvSpPr>
            <a:spLocks noGrp="1"/>
          </p:cNvSpPr>
          <p:nvPr>
            <p:ph type="dt" sz="half" idx="10"/>
          </p:nvPr>
        </p:nvSpPr>
        <p:spPr/>
        <p:txBody>
          <a:bodyPr/>
          <a:lstStyle/>
          <a:p>
            <a:fld id="{6C8BDA68-39F7-4D20-84C3-5AEFB0C34584}" type="datetimeFigureOut">
              <a:rPr lang="en-IN" smtClean="0"/>
              <a:t>19-08-2021</a:t>
            </a:fld>
            <a:endParaRPr lang="en-IN"/>
          </a:p>
        </p:txBody>
      </p:sp>
      <p:sp>
        <p:nvSpPr>
          <p:cNvPr id="6" name="Footer Placeholder 5">
            <a:extLst>
              <a:ext uri="{FF2B5EF4-FFF2-40B4-BE49-F238E27FC236}">
                <a16:creationId xmlns:a16="http://schemas.microsoft.com/office/drawing/2014/main" id="{2B67E2C5-84B8-4F7A-9C7E-D0C9F0654D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9FF634-035A-45C7-A18C-AFC56555C509}"/>
              </a:ext>
            </a:extLst>
          </p:cNvPr>
          <p:cNvSpPr>
            <a:spLocks noGrp="1"/>
          </p:cNvSpPr>
          <p:nvPr>
            <p:ph type="sldNum" sz="quarter" idx="12"/>
          </p:nvPr>
        </p:nvSpPr>
        <p:spPr/>
        <p:txBody>
          <a:bodyPr/>
          <a:lstStyle/>
          <a:p>
            <a:fld id="{05AAB000-255D-4872-95E2-E976901A14AD}" type="slidenum">
              <a:rPr lang="en-IN" smtClean="0"/>
              <a:t>‹#›</a:t>
            </a:fld>
            <a:endParaRPr lang="en-IN"/>
          </a:p>
        </p:txBody>
      </p:sp>
    </p:spTree>
    <p:extLst>
      <p:ext uri="{BB962C8B-B14F-4D97-AF65-F5344CB8AC3E}">
        <p14:creationId xmlns:p14="http://schemas.microsoft.com/office/powerpoint/2010/main" val="33247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B67C-FD9C-446C-AD91-1F38518D8E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543847-6A8A-4203-A6E8-A37A3962F8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51BC02-CDA4-44EA-846A-E4A5780760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3C1843-E934-473E-9E63-8EE249C3D7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AFC199-369D-4D37-ADC0-313C567327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2FEFE3-053B-4E04-B733-DB4B80774806}"/>
              </a:ext>
            </a:extLst>
          </p:cNvPr>
          <p:cNvSpPr>
            <a:spLocks noGrp="1"/>
          </p:cNvSpPr>
          <p:nvPr>
            <p:ph type="dt" sz="half" idx="10"/>
          </p:nvPr>
        </p:nvSpPr>
        <p:spPr/>
        <p:txBody>
          <a:bodyPr/>
          <a:lstStyle/>
          <a:p>
            <a:fld id="{6C8BDA68-39F7-4D20-84C3-5AEFB0C34584}" type="datetimeFigureOut">
              <a:rPr lang="en-IN" smtClean="0"/>
              <a:t>19-08-2021</a:t>
            </a:fld>
            <a:endParaRPr lang="en-IN"/>
          </a:p>
        </p:txBody>
      </p:sp>
      <p:sp>
        <p:nvSpPr>
          <p:cNvPr id="8" name="Footer Placeholder 7">
            <a:extLst>
              <a:ext uri="{FF2B5EF4-FFF2-40B4-BE49-F238E27FC236}">
                <a16:creationId xmlns:a16="http://schemas.microsoft.com/office/drawing/2014/main" id="{69B0BA3E-DCB2-4A50-B309-8A103457B6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C93BEE-9A83-42E8-918F-F2B1175D34E8}"/>
              </a:ext>
            </a:extLst>
          </p:cNvPr>
          <p:cNvSpPr>
            <a:spLocks noGrp="1"/>
          </p:cNvSpPr>
          <p:nvPr>
            <p:ph type="sldNum" sz="quarter" idx="12"/>
          </p:nvPr>
        </p:nvSpPr>
        <p:spPr/>
        <p:txBody>
          <a:bodyPr/>
          <a:lstStyle/>
          <a:p>
            <a:fld id="{05AAB000-255D-4872-95E2-E976901A14AD}" type="slidenum">
              <a:rPr lang="en-IN" smtClean="0"/>
              <a:t>‹#›</a:t>
            </a:fld>
            <a:endParaRPr lang="en-IN"/>
          </a:p>
        </p:txBody>
      </p:sp>
    </p:spTree>
    <p:extLst>
      <p:ext uri="{BB962C8B-B14F-4D97-AF65-F5344CB8AC3E}">
        <p14:creationId xmlns:p14="http://schemas.microsoft.com/office/powerpoint/2010/main" val="107213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2D64-FB3B-4708-875D-A0E1992787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A1F89C-08F4-418B-A901-3CE706C4C451}"/>
              </a:ext>
            </a:extLst>
          </p:cNvPr>
          <p:cNvSpPr>
            <a:spLocks noGrp="1"/>
          </p:cNvSpPr>
          <p:nvPr>
            <p:ph type="dt" sz="half" idx="10"/>
          </p:nvPr>
        </p:nvSpPr>
        <p:spPr/>
        <p:txBody>
          <a:bodyPr/>
          <a:lstStyle/>
          <a:p>
            <a:fld id="{6C8BDA68-39F7-4D20-84C3-5AEFB0C34584}" type="datetimeFigureOut">
              <a:rPr lang="en-IN" smtClean="0"/>
              <a:t>19-08-2021</a:t>
            </a:fld>
            <a:endParaRPr lang="en-IN"/>
          </a:p>
        </p:txBody>
      </p:sp>
      <p:sp>
        <p:nvSpPr>
          <p:cNvPr id="4" name="Footer Placeholder 3">
            <a:extLst>
              <a:ext uri="{FF2B5EF4-FFF2-40B4-BE49-F238E27FC236}">
                <a16:creationId xmlns:a16="http://schemas.microsoft.com/office/drawing/2014/main" id="{4E79F0B5-B83F-4D0B-8A31-D557E3F4B4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E7A751-8CFF-4794-8054-3AF2721FAAAB}"/>
              </a:ext>
            </a:extLst>
          </p:cNvPr>
          <p:cNvSpPr>
            <a:spLocks noGrp="1"/>
          </p:cNvSpPr>
          <p:nvPr>
            <p:ph type="sldNum" sz="quarter" idx="12"/>
          </p:nvPr>
        </p:nvSpPr>
        <p:spPr/>
        <p:txBody>
          <a:bodyPr/>
          <a:lstStyle/>
          <a:p>
            <a:fld id="{05AAB000-255D-4872-95E2-E976901A14AD}" type="slidenum">
              <a:rPr lang="en-IN" smtClean="0"/>
              <a:t>‹#›</a:t>
            </a:fld>
            <a:endParaRPr lang="en-IN"/>
          </a:p>
        </p:txBody>
      </p:sp>
    </p:spTree>
    <p:extLst>
      <p:ext uri="{BB962C8B-B14F-4D97-AF65-F5344CB8AC3E}">
        <p14:creationId xmlns:p14="http://schemas.microsoft.com/office/powerpoint/2010/main" val="278115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7C555-C823-4E41-A892-D12BB09F1AA9}"/>
              </a:ext>
            </a:extLst>
          </p:cNvPr>
          <p:cNvSpPr>
            <a:spLocks noGrp="1"/>
          </p:cNvSpPr>
          <p:nvPr>
            <p:ph type="dt" sz="half" idx="10"/>
          </p:nvPr>
        </p:nvSpPr>
        <p:spPr/>
        <p:txBody>
          <a:bodyPr/>
          <a:lstStyle/>
          <a:p>
            <a:fld id="{6C8BDA68-39F7-4D20-84C3-5AEFB0C34584}" type="datetimeFigureOut">
              <a:rPr lang="en-IN" smtClean="0"/>
              <a:t>19-08-2021</a:t>
            </a:fld>
            <a:endParaRPr lang="en-IN"/>
          </a:p>
        </p:txBody>
      </p:sp>
      <p:sp>
        <p:nvSpPr>
          <p:cNvPr id="3" name="Footer Placeholder 2">
            <a:extLst>
              <a:ext uri="{FF2B5EF4-FFF2-40B4-BE49-F238E27FC236}">
                <a16:creationId xmlns:a16="http://schemas.microsoft.com/office/drawing/2014/main" id="{2E15BFE8-BB3D-4056-AE2E-60C908032E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EB8FF9-6C91-4830-B5AB-783A961400BE}"/>
              </a:ext>
            </a:extLst>
          </p:cNvPr>
          <p:cNvSpPr>
            <a:spLocks noGrp="1"/>
          </p:cNvSpPr>
          <p:nvPr>
            <p:ph type="sldNum" sz="quarter" idx="12"/>
          </p:nvPr>
        </p:nvSpPr>
        <p:spPr/>
        <p:txBody>
          <a:bodyPr/>
          <a:lstStyle/>
          <a:p>
            <a:fld id="{05AAB000-255D-4872-95E2-E976901A14AD}" type="slidenum">
              <a:rPr lang="en-IN" smtClean="0"/>
              <a:t>‹#›</a:t>
            </a:fld>
            <a:endParaRPr lang="en-IN"/>
          </a:p>
        </p:txBody>
      </p:sp>
    </p:spTree>
    <p:extLst>
      <p:ext uri="{BB962C8B-B14F-4D97-AF65-F5344CB8AC3E}">
        <p14:creationId xmlns:p14="http://schemas.microsoft.com/office/powerpoint/2010/main" val="118076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235D1-3751-41CF-A6AE-AF2502121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F3537A-4F44-4C90-B2E2-BA420C8EA6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D1D66A-42DB-4745-8C25-F39DA5BCA5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55AFA4-9AB3-4130-98FE-CDE1A0FFD15F}"/>
              </a:ext>
            </a:extLst>
          </p:cNvPr>
          <p:cNvSpPr>
            <a:spLocks noGrp="1"/>
          </p:cNvSpPr>
          <p:nvPr>
            <p:ph type="dt" sz="half" idx="10"/>
          </p:nvPr>
        </p:nvSpPr>
        <p:spPr/>
        <p:txBody>
          <a:bodyPr/>
          <a:lstStyle/>
          <a:p>
            <a:fld id="{6C8BDA68-39F7-4D20-84C3-5AEFB0C34584}" type="datetimeFigureOut">
              <a:rPr lang="en-IN" smtClean="0"/>
              <a:t>19-08-2021</a:t>
            </a:fld>
            <a:endParaRPr lang="en-IN"/>
          </a:p>
        </p:txBody>
      </p:sp>
      <p:sp>
        <p:nvSpPr>
          <p:cNvPr id="6" name="Footer Placeholder 5">
            <a:extLst>
              <a:ext uri="{FF2B5EF4-FFF2-40B4-BE49-F238E27FC236}">
                <a16:creationId xmlns:a16="http://schemas.microsoft.com/office/drawing/2014/main" id="{B16F2B6F-EBEA-4BB7-8F83-0F56E770BD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D5C63D-A86C-4B16-A72F-AD75D6BEE101}"/>
              </a:ext>
            </a:extLst>
          </p:cNvPr>
          <p:cNvSpPr>
            <a:spLocks noGrp="1"/>
          </p:cNvSpPr>
          <p:nvPr>
            <p:ph type="sldNum" sz="quarter" idx="12"/>
          </p:nvPr>
        </p:nvSpPr>
        <p:spPr/>
        <p:txBody>
          <a:bodyPr/>
          <a:lstStyle/>
          <a:p>
            <a:fld id="{05AAB000-255D-4872-95E2-E976901A14AD}" type="slidenum">
              <a:rPr lang="en-IN" smtClean="0"/>
              <a:t>‹#›</a:t>
            </a:fld>
            <a:endParaRPr lang="en-IN"/>
          </a:p>
        </p:txBody>
      </p:sp>
    </p:spTree>
    <p:extLst>
      <p:ext uri="{BB962C8B-B14F-4D97-AF65-F5344CB8AC3E}">
        <p14:creationId xmlns:p14="http://schemas.microsoft.com/office/powerpoint/2010/main" val="416662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B6D7-AF67-4BF2-A04A-C342B3A5F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7F9F7E-66E6-43B9-B9C1-882500CB4F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8B3F3A-DDD3-491F-A9BC-C8375FAE3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B2AF5-0E2E-4D30-A603-E51E6CFCA6B7}"/>
              </a:ext>
            </a:extLst>
          </p:cNvPr>
          <p:cNvSpPr>
            <a:spLocks noGrp="1"/>
          </p:cNvSpPr>
          <p:nvPr>
            <p:ph type="dt" sz="half" idx="10"/>
          </p:nvPr>
        </p:nvSpPr>
        <p:spPr/>
        <p:txBody>
          <a:bodyPr/>
          <a:lstStyle/>
          <a:p>
            <a:fld id="{6C8BDA68-39F7-4D20-84C3-5AEFB0C34584}" type="datetimeFigureOut">
              <a:rPr lang="en-IN" smtClean="0"/>
              <a:t>19-08-2021</a:t>
            </a:fld>
            <a:endParaRPr lang="en-IN"/>
          </a:p>
        </p:txBody>
      </p:sp>
      <p:sp>
        <p:nvSpPr>
          <p:cNvPr id="6" name="Footer Placeholder 5">
            <a:extLst>
              <a:ext uri="{FF2B5EF4-FFF2-40B4-BE49-F238E27FC236}">
                <a16:creationId xmlns:a16="http://schemas.microsoft.com/office/drawing/2014/main" id="{16B892F1-5D02-4F0D-80AD-962EF72A0A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2C7635-9729-4E05-9AB2-44C7487F5E97}"/>
              </a:ext>
            </a:extLst>
          </p:cNvPr>
          <p:cNvSpPr>
            <a:spLocks noGrp="1"/>
          </p:cNvSpPr>
          <p:nvPr>
            <p:ph type="sldNum" sz="quarter" idx="12"/>
          </p:nvPr>
        </p:nvSpPr>
        <p:spPr/>
        <p:txBody>
          <a:bodyPr/>
          <a:lstStyle/>
          <a:p>
            <a:fld id="{05AAB000-255D-4872-95E2-E976901A14AD}" type="slidenum">
              <a:rPr lang="en-IN" smtClean="0"/>
              <a:t>‹#›</a:t>
            </a:fld>
            <a:endParaRPr lang="en-IN"/>
          </a:p>
        </p:txBody>
      </p:sp>
    </p:spTree>
    <p:extLst>
      <p:ext uri="{BB962C8B-B14F-4D97-AF65-F5344CB8AC3E}">
        <p14:creationId xmlns:p14="http://schemas.microsoft.com/office/powerpoint/2010/main" val="5909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9CBE36-1430-4691-9756-4F5B7EACD1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C8B3C6-6891-499B-B3C8-BB695286EF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53C02-10FF-4EC2-BFA4-7339751E1A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BDA68-39F7-4D20-84C3-5AEFB0C34584}" type="datetimeFigureOut">
              <a:rPr lang="en-IN" smtClean="0"/>
              <a:t>19-08-2021</a:t>
            </a:fld>
            <a:endParaRPr lang="en-IN"/>
          </a:p>
        </p:txBody>
      </p:sp>
      <p:sp>
        <p:nvSpPr>
          <p:cNvPr id="5" name="Footer Placeholder 4">
            <a:extLst>
              <a:ext uri="{FF2B5EF4-FFF2-40B4-BE49-F238E27FC236}">
                <a16:creationId xmlns:a16="http://schemas.microsoft.com/office/drawing/2014/main" id="{F8061D5C-B9F4-46D2-B50A-39DEAF98F2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9AA48A1-65B5-4232-BCB4-396E3052B1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AB000-255D-4872-95E2-E976901A14AD}" type="slidenum">
              <a:rPr lang="en-IN" smtClean="0"/>
              <a:t>‹#›</a:t>
            </a:fld>
            <a:endParaRPr lang="en-IN"/>
          </a:p>
        </p:txBody>
      </p:sp>
    </p:spTree>
    <p:extLst>
      <p:ext uri="{BB962C8B-B14F-4D97-AF65-F5344CB8AC3E}">
        <p14:creationId xmlns:p14="http://schemas.microsoft.com/office/powerpoint/2010/main" val="230064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storage/files/storage-files-active-directory-overview" TargetMode="External"/><Relationship Id="rId2" Type="http://schemas.openxmlformats.org/officeDocument/2006/relationships/hyperlink" Target="https://docs.microsoft.com/en-us/azure/storage/common/authorize-data-access" TargetMode="External"/><Relationship Id="rId1" Type="http://schemas.openxmlformats.org/officeDocument/2006/relationships/slideLayout" Target="../slideLayouts/slideLayout2.xml"/><Relationship Id="rId6" Type="http://schemas.openxmlformats.org/officeDocument/2006/relationships/hyperlink" Target="https://docs.microsoft.com/en-us/azure/storage/common/storage-sas-overview" TargetMode="External"/><Relationship Id="rId5" Type="http://schemas.openxmlformats.org/officeDocument/2006/relationships/hyperlink" Target="https://docs.microsoft.com/en-us/rest/api/storageservices/authorize-with-shared-key" TargetMode="External"/><Relationship Id="rId4" Type="http://schemas.openxmlformats.org/officeDocument/2006/relationships/hyperlink" Target="https://docs.microsoft.com/en-us/azure/storage/files/storage-files-planning#identit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Azure/azure-storage-ruby" TargetMode="External"/><Relationship Id="rId13" Type="http://schemas.openxmlformats.org/officeDocument/2006/relationships/hyperlink" Target="https://docs.microsoft.com/en-us/rest/api/storageimportexport/" TargetMode="External"/><Relationship Id="rId18" Type="http://schemas.openxmlformats.org/officeDocument/2006/relationships/hyperlink" Target="https://azure.microsoft.com/features/storage-explorer/" TargetMode="External"/><Relationship Id="rId3" Type="http://schemas.openxmlformats.org/officeDocument/2006/relationships/hyperlink" Target="https://docs.microsoft.com/en-us/dotnet/api/overview/azure/storage" TargetMode="External"/><Relationship Id="rId7" Type="http://schemas.openxmlformats.org/officeDocument/2006/relationships/hyperlink" Target="https://github.com/Azure/azure-storage-php" TargetMode="External"/><Relationship Id="rId12" Type="http://schemas.openxmlformats.org/officeDocument/2006/relationships/hyperlink" Target="https://docs.microsoft.com/en-us/previous-versions/azure/reference/ee460790(v=azure.100)" TargetMode="External"/><Relationship Id="rId17" Type="http://schemas.openxmlformats.org/officeDocument/2006/relationships/hyperlink" Target="https://aka.ms/downloadazcopy" TargetMode="External"/><Relationship Id="rId2" Type="http://schemas.openxmlformats.org/officeDocument/2006/relationships/hyperlink" Target="https://docs.microsoft.com/en-us/rest/api/storageservices/" TargetMode="External"/><Relationship Id="rId16" Type="http://schemas.openxmlformats.org/officeDocument/2006/relationships/hyperlink" Target="https://docs.microsoft.com/en-us/cli/azure/storage" TargetMode="External"/><Relationship Id="rId1" Type="http://schemas.openxmlformats.org/officeDocument/2006/relationships/slideLayout" Target="../slideLayouts/slideLayout2.xml"/><Relationship Id="rId6" Type="http://schemas.openxmlformats.org/officeDocument/2006/relationships/hyperlink" Target="https://github.com/Azure/azure-storage-python" TargetMode="External"/><Relationship Id="rId11" Type="http://schemas.openxmlformats.org/officeDocument/2006/relationships/hyperlink" Target="https://docs.microsoft.com/en-us/dotnet/api/overview/azure/storage/management" TargetMode="External"/><Relationship Id="rId5" Type="http://schemas.openxmlformats.org/officeDocument/2006/relationships/hyperlink" Target="https://docs.microsoft.com/en-us/javascript/api/overview/azure/storage-overview" TargetMode="External"/><Relationship Id="rId15" Type="http://schemas.openxmlformats.org/officeDocument/2006/relationships/hyperlink" Target="https://docs.microsoft.com/en-us/powershell/module/az.storage" TargetMode="External"/><Relationship Id="rId10" Type="http://schemas.openxmlformats.org/officeDocument/2006/relationships/hyperlink" Target="https://docs.microsoft.com/en-us/rest/api/storagerp/" TargetMode="External"/><Relationship Id="rId19" Type="http://schemas.openxmlformats.org/officeDocument/2006/relationships/hyperlink" Target="https://azure.microsoft.com/resources/templates/?resourceType=Microsoft.Storage" TargetMode="External"/><Relationship Id="rId4" Type="http://schemas.openxmlformats.org/officeDocument/2006/relationships/hyperlink" Target="https://docs.microsoft.com/en-us/java/api/overview/azure/storage" TargetMode="External"/><Relationship Id="rId9" Type="http://schemas.openxmlformats.org/officeDocument/2006/relationships/hyperlink" Target="https://github.com/Azure/azure-storage-cpp" TargetMode="External"/><Relationship Id="rId14" Type="http://schemas.openxmlformats.org/officeDocument/2006/relationships/hyperlink" Target="https://docs.microsoft.com/en-us/dotnet/api/microsoft.azure.storage.datamovemen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storage/blobs/storage-blob-pageblob-overview" TargetMode="External"/><Relationship Id="rId2" Type="http://schemas.openxmlformats.org/officeDocument/2006/relationships/hyperlink" Target="https://docs.microsoft.com/en-us/azure/storage/blobs/storage-blob-performance-tiers#premium-performanc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storage/common/storage-account-move" TargetMode="External"/><Relationship Id="rId2" Type="http://schemas.openxmlformats.org/officeDocument/2006/relationships/hyperlink" Target="https://docs.microsoft.com/en-us/azure/azure-resource-manager/management/move-resource-group-and-subscription" TargetMode="External"/><Relationship Id="rId1" Type="http://schemas.openxmlformats.org/officeDocument/2006/relationships/slideLayout" Target="../slideLayouts/slideLayout2.xml"/><Relationship Id="rId5" Type="http://schemas.openxmlformats.org/officeDocument/2006/relationships/hyperlink" Target="https://docs.microsoft.com/en-us/azure/virtual-machines/migration-classic-resource-manager-overview#migration-of-storage-accounts" TargetMode="External"/><Relationship Id="rId4" Type="http://schemas.openxmlformats.org/officeDocument/2006/relationships/hyperlink" Target="https://docs.microsoft.com/en-us/azure/storage/common/storage-account-upgrad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pricing/details/data-transfers/" TargetMode="External"/><Relationship Id="rId2" Type="http://schemas.openxmlformats.org/officeDocument/2006/relationships/hyperlink" Target="https://azure.microsoft.com/pricing/details/storage/" TargetMode="External"/><Relationship Id="rId1" Type="http://schemas.openxmlformats.org/officeDocument/2006/relationships/slideLayout" Target="../slideLayouts/slideLayout2.xml"/><Relationship Id="rId4" Type="http://schemas.openxmlformats.org/officeDocument/2006/relationships/hyperlink" Target="https://azure.microsoft.com/pricing/calculator/?scenario=data-managemen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storage/files/storage-files-planning#management-concepts" TargetMode="External"/><Relationship Id="rId2" Type="http://schemas.openxmlformats.org/officeDocument/2006/relationships/hyperlink" Target="https://docs.microsoft.com/en-us/azure/storage/blobs/storage-blob-performance-tiers" TargetMode="External"/><Relationship Id="rId1" Type="http://schemas.openxmlformats.org/officeDocument/2006/relationships/slideLayout" Target="../slideLayouts/slideLayout2.xml"/><Relationship Id="rId4" Type="http://schemas.openxmlformats.org/officeDocument/2006/relationships/hyperlink" Target="https://docs.microsoft.com/en-us/azure/storage/blobs/storage-blob-pageblob-overview"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azure/storage/files/storage-files-introduction" TargetMode="External"/><Relationship Id="rId2" Type="http://schemas.openxmlformats.org/officeDocument/2006/relationships/hyperlink" Target="https://docs.microsoft.com/en-us/azure/storage/blobs/storage-blobs-introduction" TargetMode="External"/><Relationship Id="rId1" Type="http://schemas.openxmlformats.org/officeDocument/2006/relationships/slideLayout" Target="../slideLayouts/slideLayout2.xml"/><Relationship Id="rId6" Type="http://schemas.openxmlformats.org/officeDocument/2006/relationships/hyperlink" Target="https://docs.microsoft.com/en-us/azure/virtual-machines/managed-disks-overview" TargetMode="External"/><Relationship Id="rId5" Type="http://schemas.openxmlformats.org/officeDocument/2006/relationships/hyperlink" Target="https://docs.microsoft.com/en-us/azure/storage/tables/table-storage-overview" TargetMode="External"/><Relationship Id="rId4" Type="http://schemas.openxmlformats.org/officeDocument/2006/relationships/hyperlink" Target="https://docs.microsoft.com/en-us/azure/storage/queues/storage-queues-introduction" TargetMode="External"/></Relationships>
</file>

<file path=ppt/slides/_rels/slide30.xml.rels><?xml version="1.0" encoding="UTF-8" standalone="yes"?>
<Relationships xmlns="http://schemas.openxmlformats.org/package/2006/relationships"><Relationship Id="rId8" Type="http://schemas.openxmlformats.org/officeDocument/2006/relationships/hyperlink" Target="https://docs.microsoft.com/en-us/azure/storage/blobs/network-file-system-protocol-support" TargetMode="External"/><Relationship Id="rId3" Type="http://schemas.openxmlformats.org/officeDocument/2006/relationships/hyperlink" Target="https://docs.microsoft.com/en-us/azure/storage/common/infrastructure-encryption-enable" TargetMode="External"/><Relationship Id="rId7" Type="http://schemas.openxmlformats.org/officeDocument/2006/relationships/hyperlink" Target="https://docs.microsoft.com/en-us/azure/storage/blobs/data-lake-storage-introduction" TargetMode="External"/><Relationship Id="rId2" Type="http://schemas.openxmlformats.org/officeDocument/2006/relationships/hyperlink" Target="https://docs.microsoft.com/en-us/azure/storage/common/storage-require-secure-transfer" TargetMode="External"/><Relationship Id="rId1" Type="http://schemas.openxmlformats.org/officeDocument/2006/relationships/slideLayout" Target="../slideLayouts/slideLayout2.xml"/><Relationship Id="rId6" Type="http://schemas.openxmlformats.org/officeDocument/2006/relationships/hyperlink" Target="https://docs.microsoft.com/en-us/azure/storage/common/transport-layer-security-configure-minimum-version" TargetMode="External"/><Relationship Id="rId5" Type="http://schemas.openxmlformats.org/officeDocument/2006/relationships/hyperlink" Target="https://docs.microsoft.com/en-us/azure/storage/common/shared-key-authorization-prevent" TargetMode="External"/><Relationship Id="rId10" Type="http://schemas.openxmlformats.org/officeDocument/2006/relationships/hyperlink" Target="https://docs.microsoft.com/en-us/azure/storage/common/account-encryption-key-create" TargetMode="External"/><Relationship Id="rId4" Type="http://schemas.openxmlformats.org/officeDocument/2006/relationships/hyperlink" Target="https://docs.microsoft.com/en-us/azure/storage/blobs/anonymous-read-access-prevent" TargetMode="External"/><Relationship Id="rId9" Type="http://schemas.openxmlformats.org/officeDocument/2006/relationships/hyperlink" Target="https://docs.microsoft.com/en-us/azure/storage/blobs/storage-blob-storage-tiers"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azure/storage/common/network-routing-preference" TargetMode="External"/><Relationship Id="rId2" Type="http://schemas.openxmlformats.org/officeDocument/2006/relationships/hyperlink" Target="https://docs.microsoft.com/en-us/azure/storage/common/storage-private-endpoint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docs.microsoft.com/en-us/azure/storage/blobs/storage-blob-change-feed" TargetMode="External"/><Relationship Id="rId3" Type="http://schemas.openxmlformats.org/officeDocument/2006/relationships/hyperlink" Target="https://docs.microsoft.com/en-us/azure/storage/blobs/point-in-time-restore-overview#pricing-and-billing" TargetMode="External"/><Relationship Id="rId7" Type="http://schemas.openxmlformats.org/officeDocument/2006/relationships/hyperlink" Target="https://docs.microsoft.com/en-us/azure/storage/blobs/versioning-overview" TargetMode="External"/><Relationship Id="rId2" Type="http://schemas.openxmlformats.org/officeDocument/2006/relationships/hyperlink" Target="https://docs.microsoft.com/en-us/azure/storage/blobs/point-in-time-restore-overview" TargetMode="External"/><Relationship Id="rId1" Type="http://schemas.openxmlformats.org/officeDocument/2006/relationships/slideLayout" Target="../slideLayouts/slideLayout2.xml"/><Relationship Id="rId6" Type="http://schemas.openxmlformats.org/officeDocument/2006/relationships/hyperlink" Target="https://docs.microsoft.com/en-us/azure/storage/files/storage-files-prevent-file-share-deletion" TargetMode="External"/><Relationship Id="rId5" Type="http://schemas.openxmlformats.org/officeDocument/2006/relationships/hyperlink" Target="https://docs.microsoft.com/en-us/azure/storage/blobs/soft-delete-container-overview" TargetMode="External"/><Relationship Id="rId4" Type="http://schemas.openxmlformats.org/officeDocument/2006/relationships/hyperlink" Target="https://docs.microsoft.com/en-us/azure/storage/blobs/soft-delete-blob-overview"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storage/common/storage-account-create?toc=%2Fazure%2Fstorage%2Fblobs%2Ftoc.json&amp;tabs=azure-portal#tabpanel_4_azure-powershell" TargetMode="External"/><Relationship Id="rId2" Type="http://schemas.openxmlformats.org/officeDocument/2006/relationships/hyperlink" Target="https://docs.microsoft.com/en-us/azure/storage/common/storage-account-create?toc=%2Fazure%2Fstorage%2Fblobs%2Ftoc.json&amp;tabs=azure-portal#tabpanel_4_azure-portal" TargetMode="External"/><Relationship Id="rId1" Type="http://schemas.openxmlformats.org/officeDocument/2006/relationships/slideLayout" Target="../slideLayouts/slideLayout2.xml"/><Relationship Id="rId6" Type="http://schemas.openxmlformats.org/officeDocument/2006/relationships/hyperlink" Target="https://portal.azure.com/" TargetMode="External"/><Relationship Id="rId5" Type="http://schemas.openxmlformats.org/officeDocument/2006/relationships/hyperlink" Target="https://docs.microsoft.com/en-us/azure/storage/common/storage-account-create?toc=%2Fazure%2Fstorage%2Fblobs%2Ftoc.json&amp;tabs=azure-portal#tabpanel_4_template" TargetMode="External"/><Relationship Id="rId4" Type="http://schemas.openxmlformats.org/officeDocument/2006/relationships/hyperlink" Target="https://docs.microsoft.com/en-us/azure/storage/common/storage-account-create?toc=%2Fazure%2Fstorage%2Fblobs%2Ftoc.json&amp;tabs=azure-portal#tabpanel_4_azure-cli"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zure/storage/common/storage-redundancy?toc=/azure/storage/blobs/toc.json#geo-redundant-storage" TargetMode="External"/><Relationship Id="rId2" Type="http://schemas.openxmlformats.org/officeDocument/2006/relationships/hyperlink" Target="https://docs.microsoft.com/en-us/azure/storage/common/storage-redundancy?toc=/azure/storage/blobs/toc.json#zone-redundant-storage" TargetMode="External"/><Relationship Id="rId1" Type="http://schemas.openxmlformats.org/officeDocument/2006/relationships/slideLayout" Target="../slideLayouts/slideLayout2.xml"/><Relationship Id="rId4" Type="http://schemas.openxmlformats.org/officeDocument/2006/relationships/hyperlink" Target="https://docs.microsoft.com/en-us/azure/storage/common/storage-redundancy?toc=/azure/storage/blobs/toc.json#geo-zone-redundant-storage"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en-us/azure/storage/common/storage-redundancy?toc=/azure/storage/blobs/toc.json#geo-zone-redundant-storag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docs.microsoft.com/en-us/azure/availability-zones/az-overview"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azure-storage.readthedocs.io/" TargetMode="External"/><Relationship Id="rId3" Type="http://schemas.openxmlformats.org/officeDocument/2006/relationships/hyperlink" Target="https://docs.microsoft.com/en-us/powershell/module/azure.storage" TargetMode="External"/><Relationship Id="rId7" Type="http://schemas.openxmlformats.org/officeDocument/2006/relationships/hyperlink" Target="https://azure.github.io/azure-storage-node" TargetMode="External"/><Relationship Id="rId2" Type="http://schemas.openxmlformats.org/officeDocument/2006/relationships/hyperlink" Target="https://docs.microsoft.com/en-us/rest/api/storageservices/blob-service-rest-api" TargetMode="External"/><Relationship Id="rId1" Type="http://schemas.openxmlformats.org/officeDocument/2006/relationships/slideLayout" Target="../slideLayouts/slideLayout2.xml"/><Relationship Id="rId6" Type="http://schemas.openxmlformats.org/officeDocument/2006/relationships/hyperlink" Target="https://docs.microsoft.com/en-us/java/api/overview/azure/storage" TargetMode="External"/><Relationship Id="rId5" Type="http://schemas.openxmlformats.org/officeDocument/2006/relationships/hyperlink" Target="https://docs.microsoft.com/en-us/dotnet/api/overview/azure/storage" TargetMode="External"/><Relationship Id="rId10" Type="http://schemas.openxmlformats.org/officeDocument/2006/relationships/hyperlink" Target="https://azure.github.io/azure-storage-ruby" TargetMode="External"/><Relationship Id="rId4" Type="http://schemas.openxmlformats.org/officeDocument/2006/relationships/hyperlink" Target="https://docs.microsoft.com/en-us/cli/azure/storage" TargetMode="External"/><Relationship Id="rId9" Type="http://schemas.openxmlformats.org/officeDocument/2006/relationships/hyperlink" Target="https://azure.github.io/azure-storage-php/"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azure/storage/files/storage-files-introduc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9ADD-E59C-4F53-9479-A66CF64E171A}"/>
              </a:ext>
            </a:extLst>
          </p:cNvPr>
          <p:cNvSpPr>
            <a:spLocks noGrp="1"/>
          </p:cNvSpPr>
          <p:nvPr>
            <p:ph type="ctrTitle"/>
          </p:nvPr>
        </p:nvSpPr>
        <p:spPr/>
        <p:txBody>
          <a:bodyPr/>
          <a:lstStyle/>
          <a:p>
            <a:r>
              <a:rPr lang="en-IN" sz="1800" dirty="0">
                <a:solidFill>
                  <a:srgbClr val="171717"/>
                </a:solidFill>
                <a:effectLst/>
                <a:latin typeface="Segoe UI" panose="020B0502040204020203" pitchFamily="34" charset="0"/>
                <a:ea typeface="Calibri" panose="020F0502020204030204" pitchFamily="34" charset="0"/>
              </a:rPr>
              <a:t>Introduction to the core Azure Storage services</a:t>
            </a:r>
            <a:endParaRPr lang="en-IN" dirty="0"/>
          </a:p>
        </p:txBody>
      </p:sp>
      <p:sp>
        <p:nvSpPr>
          <p:cNvPr id="3" name="Subtitle 2">
            <a:extLst>
              <a:ext uri="{FF2B5EF4-FFF2-40B4-BE49-F238E27FC236}">
                <a16:creationId xmlns:a16="http://schemas.microsoft.com/office/drawing/2014/main" id="{0AA1EB64-2A58-408C-8D1A-C00CAE880D5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76017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2E5B-B781-4F44-9992-71FD96368728}"/>
              </a:ext>
            </a:extLst>
          </p:cNvPr>
          <p:cNvSpPr>
            <a:spLocks noGrp="1"/>
          </p:cNvSpPr>
          <p:nvPr>
            <p:ph type="title"/>
          </p:nvPr>
        </p:nvSpPr>
        <p:spPr/>
        <p:txBody>
          <a:bodyPr>
            <a:normAutofit fontScale="90000"/>
          </a:bodyPr>
          <a:lstStyle/>
          <a:p>
            <a:r>
              <a:rPr lang="en-US" dirty="0"/>
              <a:t>Table storage concepts</a:t>
            </a:r>
            <a:br>
              <a:rPr lang="en-US" dirty="0"/>
            </a:br>
            <a:r>
              <a:rPr lang="en-US" dirty="0"/>
              <a:t>Table storage contains the following components:</a:t>
            </a:r>
            <a:endParaRPr lang="en-IN" dirty="0"/>
          </a:p>
        </p:txBody>
      </p:sp>
      <p:sp>
        <p:nvSpPr>
          <p:cNvPr id="3" name="Content Placeholder 2">
            <a:extLst>
              <a:ext uri="{FF2B5EF4-FFF2-40B4-BE49-F238E27FC236}">
                <a16:creationId xmlns:a16="http://schemas.microsoft.com/office/drawing/2014/main" id="{849AE647-9848-4F4E-8FD9-084B24AD350B}"/>
              </a:ext>
            </a:extLst>
          </p:cNvPr>
          <p:cNvSpPr>
            <a:spLocks noGrp="1"/>
          </p:cNvSpPr>
          <p:nvPr>
            <p:ph idx="1"/>
          </p:nvPr>
        </p:nvSpPr>
        <p:spPr>
          <a:xfrm>
            <a:off x="632178" y="1569156"/>
            <a:ext cx="10721622" cy="4607807"/>
          </a:xfrm>
        </p:spPr>
        <p:txBody>
          <a:bodyPr>
            <a:noAutofit/>
          </a:bodyPr>
          <a:lstStyle/>
          <a:p>
            <a:r>
              <a:rPr lang="en-US" sz="1600" dirty="0"/>
              <a:t>URL format: Azure Table Storage accounts use this format: http://&lt;storage account&gt;.table.core.windows.net/&lt;table&gt;</a:t>
            </a:r>
          </a:p>
          <a:p>
            <a:r>
              <a:rPr lang="en-US" sz="1600" dirty="0"/>
              <a:t>Azure Cosmos DB Table API accounts use this format: http://&lt;storage account&gt;.table.cosmosdb.azure.com/&lt;table&gt;</a:t>
            </a:r>
          </a:p>
          <a:p>
            <a:r>
              <a:rPr lang="en-US" sz="1600" dirty="0"/>
              <a:t>You can address Azure tables directly using this address with the OData protocol. For more information, see OData.org.</a:t>
            </a:r>
          </a:p>
          <a:p>
            <a:r>
              <a:rPr lang="en-US" sz="1600" dirty="0"/>
              <a:t>Accounts: All access to Azure Storage is done through a storage account. For more information about storage accounts, see Storage account overview.</a:t>
            </a:r>
          </a:p>
          <a:p>
            <a:r>
              <a:rPr lang="en-US" sz="1600" dirty="0"/>
              <a:t>All access to Azure Cosmos DB is done through a Table API account. See Create a Table API account for details creating a Table API account.</a:t>
            </a:r>
          </a:p>
          <a:p>
            <a:r>
              <a:rPr lang="en-US" sz="1600" dirty="0"/>
              <a:t>Table: A table is a collection of entities. Tables don't enforce a schema on entities, which means a single table can contain entities that have different sets of properties.</a:t>
            </a:r>
          </a:p>
          <a:p>
            <a:r>
              <a:rPr lang="en-US" sz="1600" dirty="0"/>
              <a:t>Entity: An entity is a set of properties, similar to a database row. An entity in Azure Storage can be up to 1MB in size. An entity in Azure Cosmos DB can be up to 2MB in size.</a:t>
            </a:r>
          </a:p>
          <a:p>
            <a:r>
              <a:rPr lang="en-US" sz="1600" dirty="0"/>
              <a:t>Properties: A property is a name-value pair. Each entity can include up to 252 properties to store data. Each entity also has three system properties that specify a partition key, a row key, and a timestamp. Entities with the same partition key can be queried more quickly, and inserted/updated in atomic operations. An entity's row key is its unique identifier within a partition.</a:t>
            </a:r>
            <a:endParaRPr lang="en-IN" sz="1600" dirty="0"/>
          </a:p>
        </p:txBody>
      </p:sp>
    </p:spTree>
    <p:extLst>
      <p:ext uri="{BB962C8B-B14F-4D97-AF65-F5344CB8AC3E}">
        <p14:creationId xmlns:p14="http://schemas.microsoft.com/office/powerpoint/2010/main" val="1486301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025AD-595B-40B5-A35E-00B98A3CCF50}"/>
              </a:ext>
            </a:extLst>
          </p:cNvPr>
          <p:cNvSpPr>
            <a:spLocks noGrp="1"/>
          </p:cNvSpPr>
          <p:nvPr>
            <p:ph type="title"/>
          </p:nvPr>
        </p:nvSpPr>
        <p:spPr/>
        <p:txBody>
          <a:bodyPr/>
          <a:lstStyle/>
          <a:p>
            <a:r>
              <a:rPr lang="en-IN" sz="4400" b="1" dirty="0">
                <a:solidFill>
                  <a:srgbClr val="171717"/>
                </a:solidFill>
                <a:effectLst/>
                <a:latin typeface="Segoe UI" panose="020B0502040204020203" pitchFamily="34" charset="0"/>
                <a:ea typeface="Times New Roman" panose="02020603050405020304" pitchFamily="18" charset="0"/>
              </a:rPr>
              <a:t>Disk storage</a:t>
            </a:r>
            <a:endParaRPr lang="en-IN" dirty="0"/>
          </a:p>
        </p:txBody>
      </p:sp>
      <p:sp>
        <p:nvSpPr>
          <p:cNvPr id="3" name="Content Placeholder 2">
            <a:extLst>
              <a:ext uri="{FF2B5EF4-FFF2-40B4-BE49-F238E27FC236}">
                <a16:creationId xmlns:a16="http://schemas.microsoft.com/office/drawing/2014/main" id="{4C71EDD9-C5AF-4F15-B160-B9F389E98FA9}"/>
              </a:ext>
            </a:extLst>
          </p:cNvPr>
          <p:cNvSpPr>
            <a:spLocks noGrp="1"/>
          </p:cNvSpPr>
          <p:nvPr>
            <p:ph idx="1"/>
          </p:nvPr>
        </p:nvSpPr>
        <p:spPr/>
        <p:txBody>
          <a:bodyPr>
            <a:normAutofit fontScale="92500" lnSpcReduction="10000"/>
          </a:bodyPr>
          <a:lstStyle/>
          <a:p>
            <a:pPr marL="0" marR="0"/>
            <a:r>
              <a:rPr lang="en-IN" sz="1800" dirty="0">
                <a:solidFill>
                  <a:srgbClr val="171717"/>
                </a:solidFill>
                <a:effectLst/>
                <a:latin typeface="Segoe UI" panose="020B0502040204020203" pitchFamily="34" charset="0"/>
                <a:ea typeface="Times New Roman" panose="02020603050405020304" pitchFamily="18" charset="0"/>
              </a:rPr>
              <a:t>An Azure managed disk is a virtual hard disk (VHD). You can think of it like a physical disk in an on-premises server but, virtualized. Azure-managed disks are stored as page blobs, which are a random IO storage object in Azure. We call a managed disk 'managed' because it is an abstraction over page blobs, blob containers, and Azure storage accounts. With managed disks, all you have to do is provision the disk, and Azure takes care of the rest.</a:t>
            </a:r>
            <a:endParaRPr lang="en-IN" sz="1800" dirty="0">
              <a:effectLst/>
              <a:latin typeface="Times New Roman" panose="02020603050405020304" pitchFamily="18" charset="0"/>
              <a:ea typeface="Times New Roman" panose="02020603050405020304" pitchFamily="18" charset="0"/>
            </a:endParaRPr>
          </a:p>
          <a:p>
            <a:pPr algn="l"/>
            <a:r>
              <a:rPr lang="en-US" b="0" i="0" dirty="0">
                <a:solidFill>
                  <a:srgbClr val="171717"/>
                </a:solidFill>
                <a:effectLst/>
                <a:latin typeface="Segoe UI" panose="020B0502040204020203" pitchFamily="34" charset="0"/>
              </a:rPr>
              <a:t>Azure managed disks are block-level storage volumes that are managed by Azure and used with Azure Virtual Machines. Managed disks are like a physical disk in an on-premises server but, virtualized. With managed disks, all you have to do is specify the disk size, the disk type, and provision the disk. Once you provision the disk, Azure handles the rest.</a:t>
            </a:r>
          </a:p>
          <a:p>
            <a:pPr algn="l"/>
            <a:r>
              <a:rPr lang="en-US" b="0" i="0" dirty="0">
                <a:solidFill>
                  <a:srgbClr val="171717"/>
                </a:solidFill>
                <a:effectLst/>
                <a:latin typeface="Segoe UI" panose="020B0502040204020203" pitchFamily="34" charset="0"/>
              </a:rPr>
              <a:t>The available types of disks are ultra disks, premium solid-state drives (SSD), standard SSDs, and standard hard disk drives (HDD).</a:t>
            </a:r>
          </a:p>
          <a:p>
            <a:endParaRPr lang="en-IN" dirty="0"/>
          </a:p>
        </p:txBody>
      </p:sp>
    </p:spTree>
    <p:extLst>
      <p:ext uri="{BB962C8B-B14F-4D97-AF65-F5344CB8AC3E}">
        <p14:creationId xmlns:p14="http://schemas.microsoft.com/office/powerpoint/2010/main" val="2595600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57DF-1A26-4CD6-801E-ED668D0D019C}"/>
              </a:ext>
            </a:extLst>
          </p:cNvPr>
          <p:cNvSpPr>
            <a:spLocks noGrp="1"/>
          </p:cNvSpPr>
          <p:nvPr>
            <p:ph type="title"/>
          </p:nvPr>
        </p:nvSpPr>
        <p:spPr/>
        <p:txBody>
          <a:bodyPr/>
          <a:lstStyle/>
          <a:p>
            <a:r>
              <a:rPr lang="en-IN" sz="1800" b="1" dirty="0">
                <a:solidFill>
                  <a:srgbClr val="171717"/>
                </a:solidFill>
                <a:effectLst/>
                <a:latin typeface="Segoe UI" panose="020B0502040204020203" pitchFamily="34" charset="0"/>
                <a:ea typeface="Times New Roman" panose="02020603050405020304" pitchFamily="18" charset="0"/>
              </a:rPr>
              <a:t>Types of storage accounts</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7EF48F1-AF1C-4B36-96FE-8E3DFED6E094}"/>
              </a:ext>
            </a:extLst>
          </p:cNvPr>
          <p:cNvSpPr>
            <a:spLocks noGrp="1"/>
          </p:cNvSpPr>
          <p:nvPr>
            <p:ph idx="1"/>
          </p:nvPr>
        </p:nvSpPr>
        <p:spPr/>
        <p:txBody>
          <a:bodyPr>
            <a:normAutofit fontScale="77500" lnSpcReduction="20000"/>
          </a:bodyPr>
          <a:lstStyle/>
          <a:p>
            <a:r>
              <a:rPr lang="en-IN" sz="1800" dirty="0">
                <a:solidFill>
                  <a:srgbClr val="171717"/>
                </a:solidFill>
                <a:effectLst/>
                <a:latin typeface="Segoe UI" panose="020B0502040204020203" pitchFamily="34" charset="0"/>
                <a:ea typeface="Calibri" panose="020F0502020204030204" pitchFamily="34" charset="0"/>
              </a:rPr>
              <a:t>Azure Storage offers several types of storage accounts. Each type supports different features and has its own pricing model.</a:t>
            </a:r>
          </a:p>
          <a:p>
            <a:pPr marL="0" marR="0"/>
            <a:r>
              <a:rPr lang="en-IN" sz="1800" b="1" dirty="0">
                <a:solidFill>
                  <a:srgbClr val="171717"/>
                </a:solidFill>
                <a:effectLst/>
                <a:latin typeface="Segoe UI" panose="020B0502040204020203" pitchFamily="34" charset="0"/>
                <a:ea typeface="Times New Roman" panose="02020603050405020304" pitchFamily="18" charset="0"/>
              </a:rPr>
              <a:t>Secure access to storage accounts</a:t>
            </a:r>
            <a:endParaRPr lang="en-IN" sz="1800" b="1"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Every request to Azure Storage must be authorized. Azure Storage supports the following authorization methods:</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Azure Active Directory (Azure AD) integration for blob, queue, and table data.</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Azure Storage supports authentication and authorization with Azure AD for the Blob and Queue services </a:t>
            </a:r>
            <a:r>
              <a:rPr lang="en-IN" sz="1800" b="1"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via Azure role-based access control (Azure RBAC). </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Authorization with Azure AD is also supported for the Table service in preview. Authorizing requests with Azure AD is recommended for superior security and ease of use. For more information, see </a:t>
            </a: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2"/>
              </a:rPr>
              <a:t>Authorize access to data in Azure Storage</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Azure AD authorization over SMB for Azure Files.</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Azure Files supports identity-based authorization over SMB (Server Message Block) through either Azure Active Directory Domain Services (Azure AD DS) or on-premises Active Directory Domain Services (preview). Your domain-joined Windows VMs can access Azure file shares using Azure AD credentials. For more information, see </a:t>
            </a: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Overview of Azure Files identity-based authentication support for SMB access</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and </a:t>
            </a: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4"/>
              </a:rPr>
              <a:t>Planning for an Azure Files deployment</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Authorization with Shared Key.</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The Azure Storage Blob, Files, Queue, and Table services support authorization with Shared Key. A client using Shared Key authorization passes a header with every request that is signed using the storage account access key. For more information, see </a:t>
            </a: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5"/>
              </a:rPr>
              <a:t>Authorize with Shared Key</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Authorization using shared access signatures (SAS).</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A shared access signature (SAS) is a string containing a security token that can be appended to the URI for a storage resource. The security token encapsulates constraints such as permissions and the interval of access. For more information, see </a:t>
            </a: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6"/>
              </a:rPr>
              <a:t>Using Shared Access Signatures (SAS)</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solidFill>
                  <a:srgbClr val="171717"/>
                </a:solidFill>
                <a:effectLst/>
                <a:latin typeface="Segoe UI" panose="020B0502040204020203" pitchFamily="34" charset="0"/>
                <a:ea typeface="Calibri" panose="020F0502020204030204" pitchFamily="34" charset="0"/>
              </a:rPr>
              <a:t>Anonymous access to containers and blobs.</a:t>
            </a:r>
            <a:r>
              <a:rPr lang="en-IN" sz="1800" dirty="0">
                <a:solidFill>
                  <a:srgbClr val="171717"/>
                </a:solidFill>
                <a:effectLst/>
                <a:latin typeface="Segoe UI" panose="020B0502040204020203" pitchFamily="34" charset="0"/>
                <a:ea typeface="Calibri" panose="020F0502020204030204" pitchFamily="34" charset="0"/>
              </a:rPr>
              <a:t> A container and its blobs may be publicly available. When you specify that a container or blob is public, anyone can read it anonymously; no authentication is required.</a:t>
            </a:r>
            <a:endParaRPr lang="en-IN" dirty="0"/>
          </a:p>
        </p:txBody>
      </p:sp>
    </p:spTree>
    <p:extLst>
      <p:ext uri="{BB962C8B-B14F-4D97-AF65-F5344CB8AC3E}">
        <p14:creationId xmlns:p14="http://schemas.microsoft.com/office/powerpoint/2010/main" val="2007002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E725-1EE1-40AF-89A9-ACF59BFEC229}"/>
              </a:ext>
            </a:extLst>
          </p:cNvPr>
          <p:cNvSpPr>
            <a:spLocks noGrp="1"/>
          </p:cNvSpPr>
          <p:nvPr>
            <p:ph type="title"/>
          </p:nvPr>
        </p:nvSpPr>
        <p:spPr/>
        <p:txBody>
          <a:bodyPr/>
          <a:lstStyle/>
          <a:p>
            <a:r>
              <a:rPr lang="en-GB" dirty="0"/>
              <a:t>Encryption</a:t>
            </a:r>
            <a:endParaRPr lang="en-IN" dirty="0"/>
          </a:p>
        </p:txBody>
      </p:sp>
      <p:sp>
        <p:nvSpPr>
          <p:cNvPr id="3" name="Content Placeholder 2">
            <a:extLst>
              <a:ext uri="{FF2B5EF4-FFF2-40B4-BE49-F238E27FC236}">
                <a16:creationId xmlns:a16="http://schemas.microsoft.com/office/drawing/2014/main" id="{302F4C5B-FDBF-41CA-BADE-BAADF3FA731E}"/>
              </a:ext>
            </a:extLst>
          </p:cNvPr>
          <p:cNvSpPr>
            <a:spLocks noGrp="1"/>
          </p:cNvSpPr>
          <p:nvPr>
            <p:ph idx="1"/>
          </p:nvPr>
        </p:nvSpPr>
        <p:spPr/>
        <p:txBody>
          <a:bodyPr/>
          <a:lstStyle/>
          <a:p>
            <a:r>
              <a:rPr lang="en-IN" sz="1800" dirty="0">
                <a:solidFill>
                  <a:srgbClr val="171717"/>
                </a:solidFill>
                <a:effectLst/>
                <a:latin typeface="Segoe UI" panose="020B0502040204020203" pitchFamily="34" charset="0"/>
                <a:ea typeface="Calibri" panose="020F0502020204030204" pitchFamily="34" charset="0"/>
              </a:rPr>
              <a:t>There are two basic kinds of encryption available for the core storage services.</a:t>
            </a:r>
          </a:p>
          <a:p>
            <a:pPr marL="0" marR="0">
              <a:lnSpc>
                <a:spcPct val="107000"/>
              </a:lnSpc>
              <a:spcBef>
                <a:spcPts val="0"/>
              </a:spcBef>
              <a:spcAft>
                <a:spcPts val="0"/>
              </a:spcAf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Encryption at rest</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Azure Storage encryption protects and safeguards your data to meet your organizational security and compliance commitments. Azure Storage automatically encrypts all data prior to persisting to the storage account and decrypts it prior to retrieval. The encryption, decryption, and key management processes are transparent to users. Customers can also choose to manage their own keys using Azure Key Vault. </a:t>
            </a:r>
          </a:p>
          <a:p>
            <a:pPr marL="0" marR="0"/>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Client-side encryption</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dirty="0">
                <a:solidFill>
                  <a:srgbClr val="171717"/>
                </a:solidFill>
                <a:effectLst/>
                <a:latin typeface="Segoe UI" panose="020B0502040204020203" pitchFamily="34" charset="0"/>
                <a:ea typeface="Calibri" panose="020F0502020204030204" pitchFamily="34" charset="0"/>
              </a:rPr>
              <a:t>The Azure Storage client libraries provide methods for encrypting data from the client library before sending it across the wire and decrypting the response. Data encrypted via client-side encryption is also encrypted at rest by Azure Storage. </a:t>
            </a:r>
            <a:endParaRPr lang="en-IN" dirty="0"/>
          </a:p>
        </p:txBody>
      </p:sp>
    </p:spTree>
    <p:extLst>
      <p:ext uri="{BB962C8B-B14F-4D97-AF65-F5344CB8AC3E}">
        <p14:creationId xmlns:p14="http://schemas.microsoft.com/office/powerpoint/2010/main" val="1511382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5F8F-B239-4CD5-8B61-F9487617032F}"/>
              </a:ext>
            </a:extLst>
          </p:cNvPr>
          <p:cNvSpPr>
            <a:spLocks noGrp="1"/>
          </p:cNvSpPr>
          <p:nvPr>
            <p:ph type="title"/>
          </p:nvPr>
        </p:nvSpPr>
        <p:spPr/>
        <p:txBody>
          <a:bodyPr/>
          <a:lstStyle/>
          <a:p>
            <a:r>
              <a:rPr lang="en-IN" sz="4400" b="1" dirty="0">
                <a:solidFill>
                  <a:srgbClr val="171717"/>
                </a:solidFill>
                <a:effectLst/>
                <a:latin typeface="Segoe UI" panose="020B0502040204020203" pitchFamily="34" charset="0"/>
                <a:ea typeface="Times New Roman" panose="02020603050405020304" pitchFamily="18" charset="0"/>
              </a:rPr>
              <a:t>Redundancy</a:t>
            </a:r>
            <a:endParaRPr lang="en-IN" dirty="0"/>
          </a:p>
        </p:txBody>
      </p:sp>
      <p:sp>
        <p:nvSpPr>
          <p:cNvPr id="3" name="Content Placeholder 2">
            <a:extLst>
              <a:ext uri="{FF2B5EF4-FFF2-40B4-BE49-F238E27FC236}">
                <a16:creationId xmlns:a16="http://schemas.microsoft.com/office/drawing/2014/main" id="{51BBFE4B-B4BE-49DE-A336-FC64907B54AA}"/>
              </a:ext>
            </a:extLst>
          </p:cNvPr>
          <p:cNvSpPr>
            <a:spLocks noGrp="1"/>
          </p:cNvSpPr>
          <p:nvPr>
            <p:ph idx="1"/>
          </p:nvPr>
        </p:nvSpPr>
        <p:spPr/>
        <p:txBody>
          <a:bodyPr/>
          <a:lstStyle/>
          <a:p>
            <a:r>
              <a:rPr lang="en-IN" sz="1800" dirty="0">
                <a:solidFill>
                  <a:srgbClr val="171717"/>
                </a:solidFill>
                <a:effectLst/>
                <a:latin typeface="Segoe UI" panose="020B0502040204020203" pitchFamily="34" charset="0"/>
                <a:ea typeface="Calibri" panose="020F0502020204030204" pitchFamily="34" charset="0"/>
              </a:rPr>
              <a:t>To ensure that your data is durable, Azure Storage stores multiple copies of your data. When you set up your storage account, you select a redundancy option.</a:t>
            </a:r>
          </a:p>
          <a:p>
            <a:pPr marL="0" marR="0"/>
            <a:r>
              <a:rPr lang="en-IN" sz="1800" b="1" dirty="0">
                <a:solidFill>
                  <a:srgbClr val="171717"/>
                </a:solidFill>
                <a:effectLst/>
                <a:latin typeface="Segoe UI" panose="020B0502040204020203" pitchFamily="34" charset="0"/>
                <a:ea typeface="Times New Roman" panose="02020603050405020304" pitchFamily="18" charset="0"/>
              </a:rPr>
              <a:t>Transfer data to and from Azure Storage</a:t>
            </a:r>
            <a:endParaRPr lang="en-IN" sz="1800" b="1" dirty="0">
              <a:effectLst/>
              <a:latin typeface="Times New Roman" panose="02020603050405020304" pitchFamily="18" charset="0"/>
              <a:ea typeface="Times New Roman" panose="02020603050405020304" pitchFamily="18" charset="0"/>
            </a:endParaRPr>
          </a:p>
          <a:p>
            <a:r>
              <a:rPr lang="en-IN" sz="1800" dirty="0">
                <a:solidFill>
                  <a:srgbClr val="171717"/>
                </a:solidFill>
                <a:effectLst/>
                <a:latin typeface="Segoe UI" panose="020B0502040204020203" pitchFamily="34" charset="0"/>
                <a:ea typeface="Calibri" panose="020F0502020204030204" pitchFamily="34" charset="0"/>
              </a:rPr>
              <a:t>You have several options for moving data into or out of Azure Storage. Which option you choose depends on the size of your dataset and your network bandwidth.</a:t>
            </a:r>
          </a:p>
          <a:p>
            <a:r>
              <a:rPr lang="en-IN" sz="1800" b="1" dirty="0">
                <a:solidFill>
                  <a:srgbClr val="171717"/>
                </a:solidFill>
                <a:effectLst/>
                <a:latin typeface="Segoe UI" panose="020B0502040204020203" pitchFamily="34" charset="0"/>
                <a:ea typeface="Times New Roman" panose="02020603050405020304" pitchFamily="18" charset="0"/>
              </a:rPr>
              <a:t>Storage APIs, libraries, and tools</a:t>
            </a:r>
            <a:endParaRPr lang="en-IN" sz="1800" b="1" dirty="0">
              <a:effectLst/>
              <a:latin typeface="Times New Roman" panose="02020603050405020304" pitchFamily="18" charset="0"/>
              <a:ea typeface="Times New Roman" panose="02020603050405020304" pitchFamily="18" charset="0"/>
            </a:endParaRPr>
          </a:p>
          <a:p>
            <a:r>
              <a:rPr lang="en-IN" sz="1800" dirty="0">
                <a:solidFill>
                  <a:srgbClr val="171717"/>
                </a:solidFill>
                <a:effectLst/>
                <a:latin typeface="Segoe UI" panose="020B0502040204020203" pitchFamily="34" charset="0"/>
                <a:ea typeface="Calibri" panose="020F0502020204030204" pitchFamily="34" charset="0"/>
              </a:rPr>
              <a:t>You can access resources in a storage account by any language that can make HTTP/HTTPS requests. Additionally, the core Azure Storage services offer programming libraries for several popular languages. These libraries simplify many aspects of working with Azure Storage by handling details such as synchronous and asynchronous invocation, batching of operations, exception management, automatic retries, operational </a:t>
            </a:r>
            <a:r>
              <a:rPr lang="en-IN" sz="1800" dirty="0" err="1">
                <a:solidFill>
                  <a:srgbClr val="171717"/>
                </a:solidFill>
                <a:effectLst/>
                <a:latin typeface="Segoe UI" panose="020B0502040204020203" pitchFamily="34" charset="0"/>
                <a:ea typeface="Calibri" panose="020F0502020204030204" pitchFamily="34" charset="0"/>
              </a:rPr>
              <a:t>behavior</a:t>
            </a:r>
            <a:r>
              <a:rPr lang="en-IN" sz="1800" dirty="0">
                <a:solidFill>
                  <a:srgbClr val="171717"/>
                </a:solidFill>
                <a:effectLst/>
                <a:latin typeface="Segoe UI" panose="020B0502040204020203" pitchFamily="34" charset="0"/>
                <a:ea typeface="Calibri" panose="020F0502020204030204" pitchFamily="34" charset="0"/>
              </a:rPr>
              <a:t>, and so forth. Libraries are currently available for the following languages and platforms, with others in the pipeline:</a:t>
            </a:r>
            <a:endParaRPr lang="en-IN" dirty="0"/>
          </a:p>
        </p:txBody>
      </p:sp>
    </p:spTree>
    <p:extLst>
      <p:ext uri="{BB962C8B-B14F-4D97-AF65-F5344CB8AC3E}">
        <p14:creationId xmlns:p14="http://schemas.microsoft.com/office/powerpoint/2010/main" val="537406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C16BC-4289-431C-852E-7DC2480A73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5B0207-C390-431F-B9F9-09C4406CE88E}"/>
              </a:ext>
            </a:extLst>
          </p:cNvPr>
          <p:cNvSpPr>
            <a:spLocks noGrp="1"/>
          </p:cNvSpPr>
          <p:nvPr>
            <p:ph idx="1"/>
          </p:nvPr>
        </p:nvSpPr>
        <p:spPr/>
        <p:txBody>
          <a:bodyPr>
            <a:normAutofit fontScale="70000" lnSpcReduction="20000"/>
          </a:bodyPr>
          <a:lstStyle/>
          <a:p>
            <a:pPr marL="0" marR="0">
              <a:lnSpc>
                <a:spcPct val="107000"/>
              </a:lnSpc>
              <a:spcBef>
                <a:spcPts val="0"/>
              </a:spcBef>
              <a:spcAft>
                <a:spcPts val="0"/>
              </a:spcAf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Azure Storage data API and library references</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2"/>
              </a:rPr>
              <a:t>Azure Storage REST API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Azure Storage client library for .NET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4"/>
              </a:rPr>
              <a:t>Azure Storage client library for Java/Android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5"/>
              </a:rPr>
              <a:t>Azure Storage client library for Node.js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6"/>
              </a:rPr>
              <a:t>Azure Storage client library for Python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7"/>
              </a:rPr>
              <a:t>Azure Storage client library for PHP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8"/>
              </a:rPr>
              <a:t>Azure Storage client library for Ruby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9"/>
              </a:rPr>
              <a:t>Azure Storage client library for 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Azure Storage management API and library references</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10"/>
              </a:rPr>
              <a:t>Storage Resource Provider REST API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11"/>
              </a:rPr>
              <a:t>Storage Resource Provider Client Library for .NET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12"/>
              </a:rPr>
              <a:t>Storage Service Management REST API (Classic)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Azure Storage data movement API and library references</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13"/>
              </a:rPr>
              <a:t>Storage Import/Export Service REST API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14"/>
              </a:rPr>
              <a:t>Storage Data Movement Client Library for .NET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Tools and utilities</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15"/>
              </a:rPr>
              <a:t>Azure PowerShell Cmdlets for Storage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16"/>
              </a:rPr>
              <a:t>Azure CLI Cmdlets for Storage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17"/>
              </a:rPr>
              <a:t>AzCopy</a:t>
            </a: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17"/>
              </a:rPr>
              <a:t> Command-Line Utility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18"/>
              </a:rPr>
              <a:t>Azure Storage Explorer</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is a free, standalone app from Microsoft that enables you to work visually with Azure Storage data on Windows, macOS, and Linux.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19"/>
              </a:rPr>
              <a:t>Azure Resource Manager templates for Azure Storage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70376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43B2-179D-4298-8AE1-8631BDCF0E84}"/>
              </a:ext>
            </a:extLst>
          </p:cNvPr>
          <p:cNvSpPr>
            <a:spLocks noGrp="1"/>
          </p:cNvSpPr>
          <p:nvPr>
            <p:ph type="title"/>
          </p:nvPr>
        </p:nvSpPr>
        <p:spPr/>
        <p:txBody>
          <a:bodyPr/>
          <a:lstStyle/>
          <a:p>
            <a:r>
              <a:rPr lang="en-GB" dirty="0"/>
              <a:t>AZURE STORAGE ACCOUNTS</a:t>
            </a:r>
            <a:endParaRPr lang="en-IN" dirty="0"/>
          </a:p>
        </p:txBody>
      </p:sp>
      <p:sp>
        <p:nvSpPr>
          <p:cNvPr id="3" name="Content Placeholder 2">
            <a:extLst>
              <a:ext uri="{FF2B5EF4-FFF2-40B4-BE49-F238E27FC236}">
                <a16:creationId xmlns:a16="http://schemas.microsoft.com/office/drawing/2014/main" id="{81FE1DC6-D50D-45C8-8847-AD29CF15A595}"/>
              </a:ext>
            </a:extLst>
          </p:cNvPr>
          <p:cNvSpPr>
            <a:spLocks noGrp="1"/>
          </p:cNvSpPr>
          <p:nvPr>
            <p:ph idx="1"/>
          </p:nvPr>
        </p:nvSpPr>
        <p:spPr/>
        <p:txBody>
          <a:bodyPr/>
          <a:lstStyle/>
          <a:p>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An Azure storage account contains all of your Azure Storage data objects: blobs, file shares, queues, tables, and disks. The storage account provides a unique namespace for your Azure Storage data that's accessible from anywhere in the world over HTTP or HTTPS. Data in your storage account is durable and highly available, secure, and massively scalable.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Types of storage accounts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Azure Storage offers several types of storage accounts. Each type supports different features and has its own pricing model. Consider these differences before you create a storage account to determine the type of account that's best for your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171717"/>
                </a:solidFill>
                <a:effectLst/>
                <a:latin typeface="Segoe UI" panose="020B0502040204020203" pitchFamily="34" charset="0"/>
                <a:ea typeface="Times New Roman" panose="02020603050405020304" pitchFamily="18" charset="0"/>
              </a:rPr>
              <a:t>The following table describes the types of storage accounts recommended by Microsoft for most scenarios. </a:t>
            </a:r>
            <a:endParaRPr lang="en-IN" dirty="0"/>
          </a:p>
        </p:txBody>
      </p:sp>
    </p:spTree>
    <p:extLst>
      <p:ext uri="{BB962C8B-B14F-4D97-AF65-F5344CB8AC3E}">
        <p14:creationId xmlns:p14="http://schemas.microsoft.com/office/powerpoint/2010/main" val="1306181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AB5B-6D41-4032-BE53-C833292F7804}"/>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970565A9-F95F-453B-9D63-2BED7F0F5552}"/>
              </a:ext>
            </a:extLst>
          </p:cNvPr>
          <p:cNvGraphicFramePr>
            <a:graphicFrameLocks noGrp="1"/>
          </p:cNvGraphicFramePr>
          <p:nvPr>
            <p:ph idx="1"/>
            <p:extLst>
              <p:ext uri="{D42A27DB-BD31-4B8C-83A1-F6EECF244321}">
                <p14:modId xmlns:p14="http://schemas.microsoft.com/office/powerpoint/2010/main" val="123125925"/>
              </p:ext>
            </p:extLst>
          </p:nvPr>
        </p:nvGraphicFramePr>
        <p:xfrm>
          <a:off x="948266" y="365125"/>
          <a:ext cx="10405532" cy="5995725"/>
        </p:xfrm>
        <a:graphic>
          <a:graphicData uri="http://schemas.openxmlformats.org/drawingml/2006/table">
            <a:tbl>
              <a:tblPr firstRow="1" firstCol="1" bandRow="1">
                <a:tableStyleId>{5C22544A-7EE6-4342-B048-85BDC9FD1C3A}</a:tableStyleId>
              </a:tblPr>
              <a:tblGrid>
                <a:gridCol w="2601383">
                  <a:extLst>
                    <a:ext uri="{9D8B030D-6E8A-4147-A177-3AD203B41FA5}">
                      <a16:colId xmlns:a16="http://schemas.microsoft.com/office/drawing/2014/main" val="3993010916"/>
                    </a:ext>
                  </a:extLst>
                </a:gridCol>
                <a:gridCol w="2601383">
                  <a:extLst>
                    <a:ext uri="{9D8B030D-6E8A-4147-A177-3AD203B41FA5}">
                      <a16:colId xmlns:a16="http://schemas.microsoft.com/office/drawing/2014/main" val="1020103125"/>
                    </a:ext>
                  </a:extLst>
                </a:gridCol>
                <a:gridCol w="2601383">
                  <a:extLst>
                    <a:ext uri="{9D8B030D-6E8A-4147-A177-3AD203B41FA5}">
                      <a16:colId xmlns:a16="http://schemas.microsoft.com/office/drawing/2014/main" val="524025552"/>
                    </a:ext>
                  </a:extLst>
                </a:gridCol>
                <a:gridCol w="2601383">
                  <a:extLst>
                    <a:ext uri="{9D8B030D-6E8A-4147-A177-3AD203B41FA5}">
                      <a16:colId xmlns:a16="http://schemas.microsoft.com/office/drawing/2014/main" val="2096177274"/>
                    </a:ext>
                  </a:extLst>
                </a:gridCol>
              </a:tblGrid>
              <a:tr h="156277">
                <a:tc gridSpan="4">
                  <a:txBody>
                    <a:bodyPr/>
                    <a:lstStyle/>
                    <a:p>
                      <a:pPr marL="0" marR="0" algn="r">
                        <a:lnSpc>
                          <a:spcPct val="107000"/>
                        </a:lnSpc>
                        <a:spcBef>
                          <a:spcPts val="0"/>
                        </a:spcBef>
                        <a:spcAft>
                          <a:spcPts val="0"/>
                        </a:spcAft>
                      </a:pPr>
                      <a:r>
                        <a:rPr lang="en-IN" sz="700" cap="all" spc="150">
                          <a:effectLst/>
                        </a:rPr>
                        <a:t>TYPES OF STORAGE ACCOUNTS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8367688"/>
                  </a:ext>
                </a:extLst>
              </a:tr>
              <a:tr h="305044">
                <a:tc>
                  <a:txBody>
                    <a:bodyPr/>
                    <a:lstStyle/>
                    <a:p>
                      <a:pPr marL="0" marR="0">
                        <a:lnSpc>
                          <a:spcPct val="107000"/>
                        </a:lnSpc>
                        <a:spcBef>
                          <a:spcPts val="0"/>
                        </a:spcBef>
                        <a:spcAft>
                          <a:spcPts val="0"/>
                        </a:spcAft>
                      </a:pPr>
                      <a:r>
                        <a:rPr lang="en-IN" sz="700">
                          <a:effectLst/>
                        </a:rPr>
                        <a:t>Type of storage account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tc>
                  <a:txBody>
                    <a:bodyPr/>
                    <a:lstStyle/>
                    <a:p>
                      <a:pPr marL="0" marR="0">
                        <a:lnSpc>
                          <a:spcPct val="107000"/>
                        </a:lnSpc>
                        <a:spcBef>
                          <a:spcPts val="0"/>
                        </a:spcBef>
                        <a:spcAft>
                          <a:spcPts val="0"/>
                        </a:spcAft>
                      </a:pPr>
                      <a:r>
                        <a:rPr lang="en-IN" sz="700">
                          <a:effectLst/>
                        </a:rPr>
                        <a:t>Supported storage services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tc>
                  <a:txBody>
                    <a:bodyPr/>
                    <a:lstStyle/>
                    <a:p>
                      <a:pPr marL="0" marR="0">
                        <a:lnSpc>
                          <a:spcPct val="107000"/>
                        </a:lnSpc>
                        <a:spcBef>
                          <a:spcPts val="0"/>
                        </a:spcBef>
                        <a:spcAft>
                          <a:spcPts val="0"/>
                        </a:spcAft>
                      </a:pPr>
                      <a:r>
                        <a:rPr lang="en-IN" sz="700">
                          <a:effectLst/>
                        </a:rPr>
                        <a:t>Redundancy options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tc>
                  <a:txBody>
                    <a:bodyPr/>
                    <a:lstStyle/>
                    <a:p>
                      <a:pPr marL="0" marR="0">
                        <a:lnSpc>
                          <a:spcPct val="107000"/>
                        </a:lnSpc>
                        <a:spcBef>
                          <a:spcPts val="0"/>
                        </a:spcBef>
                        <a:spcAft>
                          <a:spcPts val="0"/>
                        </a:spcAft>
                      </a:pPr>
                      <a:r>
                        <a:rPr lang="en-IN" sz="700">
                          <a:effectLst/>
                        </a:rPr>
                        <a:t>Usage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extLst>
                  <a:ext uri="{0D108BD9-81ED-4DB2-BD59-A6C34878D82A}">
                    <a16:rowId xmlns:a16="http://schemas.microsoft.com/office/drawing/2014/main" val="3905476360"/>
                  </a:ext>
                </a:extLst>
              </a:tr>
              <a:tr h="1495176">
                <a:tc>
                  <a:txBody>
                    <a:bodyPr/>
                    <a:lstStyle/>
                    <a:p>
                      <a:pPr marL="0" marR="0">
                        <a:lnSpc>
                          <a:spcPct val="107000"/>
                        </a:lnSpc>
                        <a:spcBef>
                          <a:spcPts val="0"/>
                        </a:spcBef>
                        <a:spcAft>
                          <a:spcPts val="0"/>
                        </a:spcAft>
                      </a:pPr>
                      <a:r>
                        <a:rPr lang="en-IN" sz="700">
                          <a:effectLst/>
                        </a:rPr>
                        <a:t>Standard general-purpose v2</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tc>
                  <a:txBody>
                    <a:bodyPr/>
                    <a:lstStyle/>
                    <a:p>
                      <a:pPr marL="0" marR="0">
                        <a:lnSpc>
                          <a:spcPct val="107000"/>
                        </a:lnSpc>
                        <a:spcBef>
                          <a:spcPts val="0"/>
                        </a:spcBef>
                        <a:spcAft>
                          <a:spcPts val="0"/>
                        </a:spcAft>
                      </a:pPr>
                      <a:r>
                        <a:rPr lang="en-IN" sz="700">
                          <a:effectLst/>
                        </a:rPr>
                        <a:t>Blob (including Data Lake Storage</a:t>
                      </a:r>
                      <a:r>
                        <a:rPr lang="en-IN" sz="500" baseline="30000">
                          <a:effectLst/>
                        </a:rPr>
                        <a:t>1</a:t>
                      </a:r>
                      <a:r>
                        <a:rPr lang="en-IN" sz="700">
                          <a:effectLst/>
                        </a:rPr>
                        <a:t>), Queue, and Table storage, Azure Files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tc>
                  <a:txBody>
                    <a:bodyPr/>
                    <a:lstStyle/>
                    <a:p>
                      <a:pPr marL="0" marR="0">
                        <a:lnSpc>
                          <a:spcPct val="107000"/>
                        </a:lnSpc>
                        <a:spcBef>
                          <a:spcPts val="0"/>
                        </a:spcBef>
                        <a:spcAft>
                          <a:spcPts val="0"/>
                        </a:spcAft>
                      </a:pPr>
                      <a:r>
                        <a:rPr lang="en-IN" sz="700">
                          <a:effectLst/>
                        </a:rPr>
                        <a:t>LRS/GRS/RA-GRS</a:t>
                      </a:r>
                      <a:br>
                        <a:rPr lang="en-IN" sz="700">
                          <a:effectLst/>
                        </a:rPr>
                      </a:br>
                      <a:br>
                        <a:rPr lang="en-IN" sz="700">
                          <a:effectLst/>
                        </a:rPr>
                      </a:br>
                      <a:r>
                        <a:rPr lang="en-IN" sz="700">
                          <a:effectLst/>
                        </a:rPr>
                        <a:t>ZRS/GZRS/RA-GZRS</a:t>
                      </a:r>
                      <a:r>
                        <a:rPr lang="en-IN" sz="500" baseline="30000">
                          <a:effectLst/>
                        </a:rPr>
                        <a:t>2</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tc>
                  <a:txBody>
                    <a:bodyPr/>
                    <a:lstStyle/>
                    <a:p>
                      <a:pPr marL="0" marR="0">
                        <a:lnSpc>
                          <a:spcPct val="107000"/>
                        </a:lnSpc>
                        <a:spcBef>
                          <a:spcPts val="0"/>
                        </a:spcBef>
                        <a:spcAft>
                          <a:spcPts val="0"/>
                        </a:spcAft>
                      </a:pPr>
                      <a:r>
                        <a:rPr lang="en-IN" sz="700">
                          <a:effectLst/>
                        </a:rPr>
                        <a:t>Standard storage account type for blobs, file shares, queues, and tables. Recommended for most scenarios using Azure Storage. Note that if you want support for NFS file shares in Azure Files, use the premium file shares account type.</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extLst>
                  <a:ext uri="{0D108BD9-81ED-4DB2-BD59-A6C34878D82A}">
                    <a16:rowId xmlns:a16="http://schemas.microsoft.com/office/drawing/2014/main" val="2824799088"/>
                  </a:ext>
                </a:extLst>
              </a:tr>
              <a:tr h="1792709">
                <a:tc>
                  <a:txBody>
                    <a:bodyPr/>
                    <a:lstStyle/>
                    <a:p>
                      <a:pPr marL="0" marR="0">
                        <a:lnSpc>
                          <a:spcPct val="107000"/>
                        </a:lnSpc>
                        <a:spcBef>
                          <a:spcPts val="0"/>
                        </a:spcBef>
                        <a:spcAft>
                          <a:spcPts val="0"/>
                        </a:spcAft>
                      </a:pPr>
                      <a:r>
                        <a:rPr lang="en-IN" sz="700">
                          <a:effectLst/>
                        </a:rPr>
                        <a:t>Premium block blobs</a:t>
                      </a:r>
                      <a:r>
                        <a:rPr lang="en-IN" sz="500" baseline="30000">
                          <a:effectLst/>
                        </a:rPr>
                        <a:t>3</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tc>
                  <a:txBody>
                    <a:bodyPr/>
                    <a:lstStyle/>
                    <a:p>
                      <a:pPr marL="0" marR="0">
                        <a:lnSpc>
                          <a:spcPct val="107000"/>
                        </a:lnSpc>
                        <a:spcBef>
                          <a:spcPts val="0"/>
                        </a:spcBef>
                        <a:spcAft>
                          <a:spcPts val="0"/>
                        </a:spcAft>
                      </a:pPr>
                      <a:r>
                        <a:rPr lang="en-IN" sz="700">
                          <a:effectLst/>
                        </a:rPr>
                        <a:t>Blob storage (including Data Lake Storage</a:t>
                      </a:r>
                      <a:r>
                        <a:rPr lang="en-IN" sz="500" baseline="30000">
                          <a:effectLst/>
                        </a:rPr>
                        <a:t>1</a:t>
                      </a:r>
                      <a:r>
                        <a:rPr lang="en-IN" sz="700">
                          <a:effectLst/>
                        </a:rPr>
                        <a:t>)</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tc>
                  <a:txBody>
                    <a:bodyPr/>
                    <a:lstStyle/>
                    <a:p>
                      <a:pPr marL="0" marR="0">
                        <a:lnSpc>
                          <a:spcPct val="107000"/>
                        </a:lnSpc>
                        <a:spcBef>
                          <a:spcPts val="0"/>
                        </a:spcBef>
                        <a:spcAft>
                          <a:spcPts val="0"/>
                        </a:spcAft>
                      </a:pPr>
                      <a:r>
                        <a:rPr lang="en-IN" sz="700">
                          <a:effectLst/>
                        </a:rPr>
                        <a:t>LRS</a:t>
                      </a:r>
                      <a:br>
                        <a:rPr lang="en-IN" sz="700">
                          <a:effectLst/>
                        </a:rPr>
                      </a:br>
                      <a:br>
                        <a:rPr lang="en-IN" sz="700">
                          <a:effectLst/>
                        </a:rPr>
                      </a:br>
                      <a:r>
                        <a:rPr lang="en-IN" sz="700">
                          <a:effectLst/>
                        </a:rPr>
                        <a:t>ZRS</a:t>
                      </a:r>
                      <a:r>
                        <a:rPr lang="en-IN" sz="500" baseline="30000">
                          <a:effectLst/>
                        </a:rPr>
                        <a:t>2</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tc>
                  <a:txBody>
                    <a:bodyPr/>
                    <a:lstStyle/>
                    <a:p>
                      <a:pPr marL="0" marR="0">
                        <a:lnSpc>
                          <a:spcPct val="107000"/>
                        </a:lnSpc>
                        <a:spcBef>
                          <a:spcPts val="0"/>
                        </a:spcBef>
                        <a:spcAft>
                          <a:spcPts val="0"/>
                        </a:spcAft>
                      </a:pPr>
                      <a:r>
                        <a:rPr lang="en-IN" sz="700">
                          <a:effectLst/>
                        </a:rPr>
                        <a:t>Premium storage account type for block blobs and append blobs. Recommended for scenarios with high transactions rates, or scenarios that use smaller objects or require consistently low storage latency. </a:t>
                      </a:r>
                      <a:r>
                        <a:rPr lang="en-IN" sz="700" u="none" strike="noStrike">
                          <a:effectLst/>
                          <a:hlinkClick r:id="rId2"/>
                        </a:rPr>
                        <a:t>Learn more about example workloads.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extLst>
                  <a:ext uri="{0D108BD9-81ED-4DB2-BD59-A6C34878D82A}">
                    <a16:rowId xmlns:a16="http://schemas.microsoft.com/office/drawing/2014/main" val="1825031807"/>
                  </a:ext>
                </a:extLst>
              </a:tr>
              <a:tr h="1495176">
                <a:tc>
                  <a:txBody>
                    <a:bodyPr/>
                    <a:lstStyle/>
                    <a:p>
                      <a:pPr marL="0" marR="0">
                        <a:lnSpc>
                          <a:spcPct val="107000"/>
                        </a:lnSpc>
                        <a:spcBef>
                          <a:spcPts val="0"/>
                        </a:spcBef>
                        <a:spcAft>
                          <a:spcPts val="0"/>
                        </a:spcAft>
                      </a:pPr>
                      <a:r>
                        <a:rPr lang="en-IN" sz="700">
                          <a:effectLst/>
                        </a:rPr>
                        <a:t>Premium file shares</a:t>
                      </a:r>
                      <a:r>
                        <a:rPr lang="en-IN" sz="500" baseline="30000">
                          <a:effectLst/>
                        </a:rPr>
                        <a:t>3</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tc>
                  <a:txBody>
                    <a:bodyPr/>
                    <a:lstStyle/>
                    <a:p>
                      <a:pPr marL="0" marR="0">
                        <a:lnSpc>
                          <a:spcPct val="107000"/>
                        </a:lnSpc>
                        <a:spcBef>
                          <a:spcPts val="0"/>
                        </a:spcBef>
                        <a:spcAft>
                          <a:spcPts val="0"/>
                        </a:spcAft>
                      </a:pPr>
                      <a:r>
                        <a:rPr lang="en-IN" sz="700">
                          <a:effectLst/>
                        </a:rPr>
                        <a:t>Azure Files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tc>
                  <a:txBody>
                    <a:bodyPr/>
                    <a:lstStyle/>
                    <a:p>
                      <a:pPr marL="0" marR="0">
                        <a:lnSpc>
                          <a:spcPct val="107000"/>
                        </a:lnSpc>
                        <a:spcBef>
                          <a:spcPts val="0"/>
                        </a:spcBef>
                        <a:spcAft>
                          <a:spcPts val="0"/>
                        </a:spcAft>
                      </a:pPr>
                      <a:r>
                        <a:rPr lang="en-IN" sz="700">
                          <a:effectLst/>
                        </a:rPr>
                        <a:t>LRS</a:t>
                      </a:r>
                      <a:br>
                        <a:rPr lang="en-IN" sz="700">
                          <a:effectLst/>
                        </a:rPr>
                      </a:br>
                      <a:br>
                        <a:rPr lang="en-IN" sz="700">
                          <a:effectLst/>
                        </a:rPr>
                      </a:br>
                      <a:r>
                        <a:rPr lang="en-IN" sz="700">
                          <a:effectLst/>
                        </a:rPr>
                        <a:t>ZRS</a:t>
                      </a:r>
                      <a:r>
                        <a:rPr lang="en-IN" sz="500" baseline="30000">
                          <a:effectLst/>
                        </a:rPr>
                        <a:t>2</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tc>
                  <a:txBody>
                    <a:bodyPr/>
                    <a:lstStyle/>
                    <a:p>
                      <a:pPr marL="0" marR="0">
                        <a:lnSpc>
                          <a:spcPct val="107000"/>
                        </a:lnSpc>
                        <a:spcBef>
                          <a:spcPts val="0"/>
                        </a:spcBef>
                        <a:spcAft>
                          <a:spcPts val="0"/>
                        </a:spcAft>
                      </a:pPr>
                      <a:r>
                        <a:rPr lang="en-IN" sz="700">
                          <a:effectLst/>
                        </a:rPr>
                        <a:t>Premium storage account type for file shares only. Recommended for enterprise or high-performance scale applications. Use this account type if you want a storage account that supports both SMB and NFS file shares.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extLst>
                  <a:ext uri="{0D108BD9-81ED-4DB2-BD59-A6C34878D82A}">
                    <a16:rowId xmlns:a16="http://schemas.microsoft.com/office/drawing/2014/main" val="937645424"/>
                  </a:ext>
                </a:extLst>
              </a:tr>
              <a:tr h="751343">
                <a:tc>
                  <a:txBody>
                    <a:bodyPr/>
                    <a:lstStyle/>
                    <a:p>
                      <a:pPr marL="0" marR="0">
                        <a:lnSpc>
                          <a:spcPct val="107000"/>
                        </a:lnSpc>
                        <a:spcBef>
                          <a:spcPts val="0"/>
                        </a:spcBef>
                        <a:spcAft>
                          <a:spcPts val="0"/>
                        </a:spcAft>
                      </a:pPr>
                      <a:r>
                        <a:rPr lang="en-IN" sz="700">
                          <a:effectLst/>
                        </a:rPr>
                        <a:t>Premium page blobs</a:t>
                      </a:r>
                      <a:r>
                        <a:rPr lang="en-IN" sz="500" baseline="30000">
                          <a:effectLst/>
                        </a:rPr>
                        <a:t>3</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tc>
                  <a:txBody>
                    <a:bodyPr/>
                    <a:lstStyle/>
                    <a:p>
                      <a:pPr marL="0" marR="0">
                        <a:lnSpc>
                          <a:spcPct val="107000"/>
                        </a:lnSpc>
                        <a:spcBef>
                          <a:spcPts val="0"/>
                        </a:spcBef>
                        <a:spcAft>
                          <a:spcPts val="0"/>
                        </a:spcAft>
                      </a:pPr>
                      <a:r>
                        <a:rPr lang="en-IN" sz="700">
                          <a:effectLst/>
                        </a:rPr>
                        <a:t>Page blobs only</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tc>
                  <a:txBody>
                    <a:bodyPr/>
                    <a:lstStyle/>
                    <a:p>
                      <a:pPr marL="0" marR="0">
                        <a:lnSpc>
                          <a:spcPct val="107000"/>
                        </a:lnSpc>
                        <a:spcBef>
                          <a:spcPts val="0"/>
                        </a:spcBef>
                        <a:spcAft>
                          <a:spcPts val="0"/>
                        </a:spcAft>
                      </a:pPr>
                      <a:r>
                        <a:rPr lang="en-IN" sz="700">
                          <a:effectLst/>
                        </a:rPr>
                        <a:t>LRS</a:t>
                      </a:r>
                      <a:endParaRPr lang="en-IN" sz="60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tc>
                  <a:txBody>
                    <a:bodyPr/>
                    <a:lstStyle/>
                    <a:p>
                      <a:pPr marL="0" marR="0">
                        <a:lnSpc>
                          <a:spcPct val="107000"/>
                        </a:lnSpc>
                        <a:spcBef>
                          <a:spcPts val="0"/>
                        </a:spcBef>
                        <a:spcAft>
                          <a:spcPts val="0"/>
                        </a:spcAft>
                      </a:pPr>
                      <a:r>
                        <a:rPr lang="en-IN" sz="700" dirty="0">
                          <a:effectLst/>
                        </a:rPr>
                        <a:t>Premium storage account type for page blobs only. </a:t>
                      </a:r>
                      <a:r>
                        <a:rPr lang="en-IN" sz="700" u="none" strike="noStrike" dirty="0">
                          <a:effectLst/>
                          <a:hlinkClick r:id="rId3"/>
                        </a:rPr>
                        <a:t>Learn more about page blobs and sample use cases.</a:t>
                      </a:r>
                      <a:endParaRPr lang="en-IN" sz="600" dirty="0">
                        <a:effectLst/>
                        <a:latin typeface="Calibri" panose="020F0502020204030204" pitchFamily="34" charset="0"/>
                        <a:ea typeface="Calibri" panose="020F0502020204030204" pitchFamily="34" charset="0"/>
                        <a:cs typeface="Times New Roman" panose="02020603050405020304" pitchFamily="18" charset="0"/>
                      </a:endParaRPr>
                    </a:p>
                  </a:txBody>
                  <a:tcPr marL="5390" marR="5390" marT="5390" marB="5390"/>
                </a:tc>
                <a:extLst>
                  <a:ext uri="{0D108BD9-81ED-4DB2-BD59-A6C34878D82A}">
                    <a16:rowId xmlns:a16="http://schemas.microsoft.com/office/drawing/2014/main" val="49944114"/>
                  </a:ext>
                </a:extLst>
              </a:tr>
            </a:tbl>
          </a:graphicData>
        </a:graphic>
      </p:graphicFrame>
    </p:spTree>
    <p:extLst>
      <p:ext uri="{BB962C8B-B14F-4D97-AF65-F5344CB8AC3E}">
        <p14:creationId xmlns:p14="http://schemas.microsoft.com/office/powerpoint/2010/main" val="1929363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902F-C382-47F9-8551-D2F5FD9F98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4AD36F-306F-4078-AC93-277D6028D147}"/>
              </a:ext>
            </a:extLst>
          </p:cNvPr>
          <p:cNvSpPr>
            <a:spLocks noGrp="1"/>
          </p:cNvSpPr>
          <p:nvPr>
            <p:ph idx="1"/>
          </p:nvPr>
        </p:nvSpPr>
        <p:spPr/>
        <p:txBody>
          <a:bodyPr/>
          <a:lstStyle/>
          <a:p>
            <a:pPr marL="0" marR="0">
              <a:lnSpc>
                <a:spcPct val="107000"/>
              </a:lnSpc>
              <a:spcBef>
                <a:spcPts val="0"/>
              </a:spcBef>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Data Lake Storage is a set of capabilities dedicated to big data analytics, built on Azure Blob storage.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Zone-redundant storage (ZRS) and geo-zone-redundant storage (GZRS/RA-GZRS) are available only for standard general-purpose v2, premium block blobs, and premium file shares accounts in certain regions. </a:t>
            </a:r>
          </a:p>
          <a:p>
            <a:pPr marL="0" marR="0">
              <a:lnSpc>
                <a:spcPct val="107000"/>
              </a:lnSpc>
              <a:spcBef>
                <a:spcPts val="0"/>
              </a:spcBef>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Storage accounts in a premium performance tier use solid-state drives (SSDs) for low latency and high throughput.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171717"/>
                </a:solidFill>
                <a:effectLst/>
                <a:latin typeface="Segoe UI" panose="020B0502040204020203" pitchFamily="34" charset="0"/>
                <a:ea typeface="Times New Roman" panose="02020603050405020304" pitchFamily="18" charset="0"/>
              </a:rPr>
              <a:t>Legacy storage accounts are also supported. </a:t>
            </a:r>
            <a:endParaRPr lang="en-IN" dirty="0"/>
          </a:p>
        </p:txBody>
      </p:sp>
    </p:spTree>
    <p:extLst>
      <p:ext uri="{BB962C8B-B14F-4D97-AF65-F5344CB8AC3E}">
        <p14:creationId xmlns:p14="http://schemas.microsoft.com/office/powerpoint/2010/main" val="1403878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61C9-57BA-4C3F-A8BC-8B5DE51E64EE}"/>
              </a:ext>
            </a:extLst>
          </p:cNvPr>
          <p:cNvSpPr>
            <a:spLocks noGrp="1"/>
          </p:cNvSpPr>
          <p:nvPr>
            <p:ph type="title"/>
          </p:nvPr>
        </p:nvSpPr>
        <p:spPr/>
        <p:txBody>
          <a:bodyPr/>
          <a:lstStyle/>
          <a:p>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Storage account endpoints</a:t>
            </a:r>
            <a:endParaRPr lang="en-IN" dirty="0"/>
          </a:p>
        </p:txBody>
      </p:sp>
      <p:sp>
        <p:nvSpPr>
          <p:cNvPr id="3" name="Content Placeholder 2">
            <a:extLst>
              <a:ext uri="{FF2B5EF4-FFF2-40B4-BE49-F238E27FC236}">
                <a16:creationId xmlns:a16="http://schemas.microsoft.com/office/drawing/2014/main" id="{A16002B3-6FA9-462B-A902-8D0F40E77078}"/>
              </a:ext>
            </a:extLst>
          </p:cNvPr>
          <p:cNvSpPr>
            <a:spLocks noGrp="1"/>
          </p:cNvSpPr>
          <p:nvPr>
            <p:ph idx="1"/>
          </p:nvPr>
        </p:nvSpPr>
        <p:spPr/>
        <p:txBody>
          <a:bodyPr/>
          <a:lstStyle/>
          <a:p>
            <a:pPr marL="0" marR="0">
              <a:lnSpc>
                <a:spcPct val="107000"/>
              </a:lnSpc>
              <a:spcBef>
                <a:spcPts val="0"/>
              </a:spcBef>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 storage account provides a unique namespace in Azure for your data. Every object that you store in Azure Storage has an address that includes your unique account name. The combination of the account name and the Azure Storage service endpoint forms the endpoints for your storage account.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When naming your storage account, keep these rules in mind: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Storage account names must be between 3 and 24 characters in length and may contain numbers and lowercase letters only.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Your storage account name must be unique within Azure. No two storage accounts can have the same 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1881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F909B-4D58-45CD-A1E6-1549C68860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B11838-F76B-4F51-B89B-FF25C04F3BD6}"/>
              </a:ext>
            </a:extLst>
          </p:cNvPr>
          <p:cNvSpPr>
            <a:spLocks noGrp="1"/>
          </p:cNvSpPr>
          <p:nvPr>
            <p:ph idx="1"/>
          </p:nvPr>
        </p:nvSpPr>
        <p:spPr/>
        <p:txBody>
          <a:bodyPr>
            <a:normAutofit fontScale="92500" lnSpcReduction="20000"/>
          </a:bodyPr>
          <a:lstStyle/>
          <a:p>
            <a:r>
              <a:rPr lang="en-IN" sz="1800" dirty="0">
                <a:solidFill>
                  <a:srgbClr val="171717"/>
                </a:solidFill>
                <a:effectLst/>
                <a:latin typeface="Segoe UI" panose="020B0502040204020203" pitchFamily="34" charset="0"/>
                <a:ea typeface="Times New Roman" panose="02020603050405020304" pitchFamily="18" charset="0"/>
              </a:rPr>
              <a:t>The Azure Storage platform is Microsoft's cloud storage solution for modern data storage scenarios. Core storage services offer a massively scalable object store for data objects, disk storage for Azure virtual machines (VMs), a file system service for the cloud, a messaging store for reliable messaging, and a NoSQL store. The services are:</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Durable and highly available.</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Redundancy ensures that your data is safe in the event of transient hardware failures. You can also opt to replicate data across </a:t>
            </a:r>
            <a:r>
              <a:rPr lang="en-IN" sz="1800" dirty="0" err="1">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datacenters</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or geographical regions for additional protection from local catastrophe or natural disaster. Data replicated in this way remains highly available in the event of an unexpected outage.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Secure.</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All data written to an Azure storage account is encrypted by the service. Azure Storage provides you with fine-grained control over who has access to your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Scalable.</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Azure Storage is designed to be massively scalable to meet the data storage and performance needs of today's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Managed.</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Azure handles hardware maintenance, updates, and critical issues for you.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Accessible.</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Data in Azure Storage is accessible from anywhere in the world over HTTP or HTTPS. Microsoft provides client libraries for Azure Storage in a variety of languages, including .NET, Java, Node.js, Python, PHP, Ruby, Go, and others, as well as a mature REST API. Azure Storage supports scripting in Azure PowerShell or Azure CLI. And the Azure portal and Azure Storage Explorer offer easy visual solutions for working with your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47319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4CE8-2591-4482-87CF-B84993362FC9}"/>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a16="http://schemas.microsoft.com/office/drawing/2014/main" id="{DA8CE322-551E-4CD4-84A1-6887D571B0F4}"/>
              </a:ext>
            </a:extLst>
          </p:cNvPr>
          <p:cNvGraphicFramePr>
            <a:graphicFrameLocks noGrp="1"/>
          </p:cNvGraphicFramePr>
          <p:nvPr>
            <p:ph idx="1"/>
            <p:extLst>
              <p:ext uri="{D42A27DB-BD31-4B8C-83A1-F6EECF244321}">
                <p14:modId xmlns:p14="http://schemas.microsoft.com/office/powerpoint/2010/main" val="2218162365"/>
              </p:ext>
            </p:extLst>
          </p:nvPr>
        </p:nvGraphicFramePr>
        <p:xfrm>
          <a:off x="972272" y="1585732"/>
          <a:ext cx="10515600" cy="4907140"/>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1057551093"/>
                    </a:ext>
                  </a:extLst>
                </a:gridCol>
                <a:gridCol w="5257800">
                  <a:extLst>
                    <a:ext uri="{9D8B030D-6E8A-4147-A177-3AD203B41FA5}">
                      <a16:colId xmlns:a16="http://schemas.microsoft.com/office/drawing/2014/main" val="3993945891"/>
                    </a:ext>
                  </a:extLst>
                </a:gridCol>
              </a:tblGrid>
              <a:tr h="701020">
                <a:tc gridSpan="2">
                  <a:txBody>
                    <a:bodyPr/>
                    <a:lstStyle/>
                    <a:p>
                      <a:pPr marL="0" marR="0" algn="r">
                        <a:lnSpc>
                          <a:spcPct val="107000"/>
                        </a:lnSpc>
                        <a:spcBef>
                          <a:spcPts val="0"/>
                        </a:spcBef>
                        <a:spcAft>
                          <a:spcPts val="0"/>
                        </a:spcAft>
                      </a:pPr>
                      <a:r>
                        <a:rPr lang="en-IN" sz="1200" cap="all" spc="150">
                          <a:effectLst/>
                        </a:rPr>
                        <a:t>STORAGE ACCOUNT ENDPOINTS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IN"/>
                    </a:p>
                  </a:txBody>
                  <a:tcPr/>
                </a:tc>
                <a:extLst>
                  <a:ext uri="{0D108BD9-81ED-4DB2-BD59-A6C34878D82A}">
                    <a16:rowId xmlns:a16="http://schemas.microsoft.com/office/drawing/2014/main" val="1211754521"/>
                  </a:ext>
                </a:extLst>
              </a:tr>
              <a:tr h="701020">
                <a:tc>
                  <a:txBody>
                    <a:bodyPr/>
                    <a:lstStyle/>
                    <a:p>
                      <a:pPr marL="0" marR="0">
                        <a:lnSpc>
                          <a:spcPct val="107000"/>
                        </a:lnSpc>
                        <a:spcBef>
                          <a:spcPts val="0"/>
                        </a:spcBef>
                        <a:spcAft>
                          <a:spcPts val="0"/>
                        </a:spcAft>
                      </a:pPr>
                      <a:r>
                        <a:rPr lang="en-IN" sz="1200">
                          <a:effectLst/>
                        </a:rPr>
                        <a:t>Storage service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IN" sz="1200">
                          <a:effectLst/>
                        </a:rPr>
                        <a:t>Endpoint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652996384"/>
                  </a:ext>
                </a:extLst>
              </a:tr>
              <a:tr h="701020">
                <a:tc>
                  <a:txBody>
                    <a:bodyPr/>
                    <a:lstStyle/>
                    <a:p>
                      <a:pPr marL="0" marR="0">
                        <a:lnSpc>
                          <a:spcPct val="107000"/>
                        </a:lnSpc>
                        <a:spcBef>
                          <a:spcPts val="0"/>
                        </a:spcBef>
                        <a:spcAft>
                          <a:spcPts val="0"/>
                        </a:spcAft>
                      </a:pPr>
                      <a:r>
                        <a:rPr lang="en-IN" sz="1200">
                          <a:effectLst/>
                        </a:rPr>
                        <a:t>Blob storage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IN" sz="900">
                          <a:effectLst/>
                        </a:rPr>
                        <a:t>https://&lt;storage-account&gt;.blob.core.windows.net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157940904"/>
                  </a:ext>
                </a:extLst>
              </a:tr>
              <a:tr h="701020">
                <a:tc>
                  <a:txBody>
                    <a:bodyPr/>
                    <a:lstStyle/>
                    <a:p>
                      <a:pPr marL="0" marR="0">
                        <a:lnSpc>
                          <a:spcPct val="107000"/>
                        </a:lnSpc>
                        <a:spcBef>
                          <a:spcPts val="0"/>
                        </a:spcBef>
                        <a:spcAft>
                          <a:spcPts val="0"/>
                        </a:spcAft>
                      </a:pPr>
                      <a:r>
                        <a:rPr lang="en-IN" sz="1200">
                          <a:effectLst/>
                        </a:rPr>
                        <a:t>Data Lake Storage Gen2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IN" sz="900">
                          <a:effectLst/>
                        </a:rPr>
                        <a:t>https://&lt;storage-account&gt;.dfs.core.windows.net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839158542"/>
                  </a:ext>
                </a:extLst>
              </a:tr>
              <a:tr h="701020">
                <a:tc>
                  <a:txBody>
                    <a:bodyPr/>
                    <a:lstStyle/>
                    <a:p>
                      <a:pPr marL="0" marR="0">
                        <a:lnSpc>
                          <a:spcPct val="107000"/>
                        </a:lnSpc>
                        <a:spcBef>
                          <a:spcPts val="0"/>
                        </a:spcBef>
                        <a:spcAft>
                          <a:spcPts val="0"/>
                        </a:spcAft>
                      </a:pPr>
                      <a:r>
                        <a:rPr lang="en-IN" sz="1200">
                          <a:effectLst/>
                        </a:rPr>
                        <a:t>Azure Files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IN" sz="900">
                          <a:effectLst/>
                        </a:rPr>
                        <a:t>https://&lt;storage-account&gt;.file.core.windows.net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601592163"/>
                  </a:ext>
                </a:extLst>
              </a:tr>
              <a:tr h="701020">
                <a:tc>
                  <a:txBody>
                    <a:bodyPr/>
                    <a:lstStyle/>
                    <a:p>
                      <a:pPr marL="0" marR="0">
                        <a:lnSpc>
                          <a:spcPct val="107000"/>
                        </a:lnSpc>
                        <a:spcBef>
                          <a:spcPts val="0"/>
                        </a:spcBef>
                        <a:spcAft>
                          <a:spcPts val="0"/>
                        </a:spcAft>
                      </a:pPr>
                      <a:r>
                        <a:rPr lang="en-IN" sz="1200">
                          <a:effectLst/>
                        </a:rPr>
                        <a:t>Queue storage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IN" sz="900">
                          <a:effectLst/>
                        </a:rPr>
                        <a:t>https://&lt;storage-account&gt;.queue.core.windows.net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7491351"/>
                  </a:ext>
                </a:extLst>
              </a:tr>
              <a:tr h="701020">
                <a:tc>
                  <a:txBody>
                    <a:bodyPr/>
                    <a:lstStyle/>
                    <a:p>
                      <a:pPr marL="0" marR="0">
                        <a:lnSpc>
                          <a:spcPct val="107000"/>
                        </a:lnSpc>
                        <a:spcBef>
                          <a:spcPts val="0"/>
                        </a:spcBef>
                        <a:spcAft>
                          <a:spcPts val="0"/>
                        </a:spcAft>
                      </a:pPr>
                      <a:r>
                        <a:rPr lang="en-IN" sz="1200">
                          <a:effectLst/>
                        </a:rPr>
                        <a:t>Table storage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IN" sz="900" dirty="0">
                          <a:effectLst/>
                        </a:rPr>
                        <a:t>https://&lt;storage-account&gt;.table.core.windows.net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640153523"/>
                  </a:ext>
                </a:extLst>
              </a:tr>
            </a:tbl>
          </a:graphicData>
        </a:graphic>
      </p:graphicFrame>
    </p:spTree>
    <p:extLst>
      <p:ext uri="{BB962C8B-B14F-4D97-AF65-F5344CB8AC3E}">
        <p14:creationId xmlns:p14="http://schemas.microsoft.com/office/powerpoint/2010/main" val="3764096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3A93F-009E-4211-954B-7FB282664C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1ADAE9-2292-4C6F-B0E1-0FB72C7C56ED}"/>
              </a:ext>
            </a:extLst>
          </p:cNvPr>
          <p:cNvSpPr>
            <a:spLocks noGrp="1"/>
          </p:cNvSpPr>
          <p:nvPr>
            <p:ph idx="1"/>
          </p:nvPr>
        </p:nvSpPr>
        <p:spPr/>
        <p:txBody>
          <a:bodyPr/>
          <a:lstStyle/>
          <a:p>
            <a:pPr marL="0" marR="0">
              <a:lnSpc>
                <a:spcPct val="107000"/>
              </a:lnSpc>
              <a:spcBef>
                <a:spcPts val="0"/>
              </a:spcBef>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Construct the URL for accessing an object in a storage account by appending the object's location in the storage account to the endpoint. For example, the URL for a blob will be similar 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solidFill>
                  <a:srgbClr val="171717"/>
                </a:solidFill>
                <a:effectLst/>
                <a:latin typeface="Consolas" panose="020B0609020204030204" pitchFamily="49" charset="0"/>
                <a:ea typeface="Times New Roman" panose="02020603050405020304" pitchFamily="18" charset="0"/>
                <a:cs typeface="Courier New" panose="02070309020205020404" pitchFamily="49" charset="0"/>
              </a:rPr>
              <a:t>http://*mystorageaccount*.blob.core.windows.net/*mycontainer*/*myblob*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171717"/>
                </a:solidFill>
                <a:effectLst/>
                <a:latin typeface="Segoe UI" panose="020B0502040204020203" pitchFamily="34" charset="0"/>
                <a:ea typeface="Times New Roman" panose="02020603050405020304" pitchFamily="18" charset="0"/>
              </a:rPr>
              <a:t>You can also configure your storage account to use a custom domain for blobs.</a:t>
            </a:r>
            <a:endParaRPr lang="en-IN" dirty="0"/>
          </a:p>
        </p:txBody>
      </p:sp>
    </p:spTree>
    <p:extLst>
      <p:ext uri="{BB962C8B-B14F-4D97-AF65-F5344CB8AC3E}">
        <p14:creationId xmlns:p14="http://schemas.microsoft.com/office/powerpoint/2010/main" val="3557327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B2A8-06F0-4F32-B430-68BD5A8D0A52}"/>
              </a:ext>
            </a:extLst>
          </p:cNvPr>
          <p:cNvSpPr>
            <a:spLocks noGrp="1"/>
          </p:cNvSpPr>
          <p:nvPr>
            <p:ph type="title"/>
          </p:nvPr>
        </p:nvSpPr>
        <p:spPr/>
        <p:txBody>
          <a:bodyPr/>
          <a:lstStyle/>
          <a:p>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Migrate a storage account</a:t>
            </a:r>
            <a:endParaRPr lang="en-IN" dirty="0"/>
          </a:p>
        </p:txBody>
      </p:sp>
      <p:graphicFrame>
        <p:nvGraphicFramePr>
          <p:cNvPr id="4" name="Content Placeholder 3">
            <a:extLst>
              <a:ext uri="{FF2B5EF4-FFF2-40B4-BE49-F238E27FC236}">
                <a16:creationId xmlns:a16="http://schemas.microsoft.com/office/drawing/2014/main" id="{D6C6A12B-9A52-4785-91C5-159D25C840E4}"/>
              </a:ext>
            </a:extLst>
          </p:cNvPr>
          <p:cNvGraphicFramePr>
            <a:graphicFrameLocks noGrp="1"/>
          </p:cNvGraphicFramePr>
          <p:nvPr>
            <p:ph idx="1"/>
            <p:extLst>
              <p:ext uri="{D42A27DB-BD31-4B8C-83A1-F6EECF244321}">
                <p14:modId xmlns:p14="http://schemas.microsoft.com/office/powerpoint/2010/main" val="124339951"/>
              </p:ext>
            </p:extLst>
          </p:nvPr>
        </p:nvGraphicFramePr>
        <p:xfrm>
          <a:off x="970844" y="1433690"/>
          <a:ext cx="10382956" cy="4743276"/>
        </p:xfrm>
        <a:graphic>
          <a:graphicData uri="http://schemas.openxmlformats.org/drawingml/2006/table">
            <a:tbl>
              <a:tblPr firstRow="1" firstCol="1" bandRow="1">
                <a:tableStyleId>{5C22544A-7EE6-4342-B048-85BDC9FD1C3A}</a:tableStyleId>
              </a:tblPr>
              <a:tblGrid>
                <a:gridCol w="5191478">
                  <a:extLst>
                    <a:ext uri="{9D8B030D-6E8A-4147-A177-3AD203B41FA5}">
                      <a16:colId xmlns:a16="http://schemas.microsoft.com/office/drawing/2014/main" val="1232432752"/>
                    </a:ext>
                  </a:extLst>
                </a:gridCol>
                <a:gridCol w="5191478">
                  <a:extLst>
                    <a:ext uri="{9D8B030D-6E8A-4147-A177-3AD203B41FA5}">
                      <a16:colId xmlns:a16="http://schemas.microsoft.com/office/drawing/2014/main" val="1873565372"/>
                    </a:ext>
                  </a:extLst>
                </a:gridCol>
              </a:tblGrid>
              <a:tr h="175472">
                <a:tc gridSpan="2">
                  <a:txBody>
                    <a:bodyPr/>
                    <a:lstStyle/>
                    <a:p>
                      <a:pPr marL="0" marR="0" algn="r">
                        <a:lnSpc>
                          <a:spcPct val="107000"/>
                        </a:lnSpc>
                        <a:spcBef>
                          <a:spcPts val="0"/>
                        </a:spcBef>
                        <a:spcAft>
                          <a:spcPts val="0"/>
                        </a:spcAft>
                      </a:pPr>
                      <a:r>
                        <a:rPr lang="en-IN" sz="900" cap="all" spc="150">
                          <a:effectLst/>
                        </a:rPr>
                        <a:t>MIGRATE A STORAGE ACCOUNT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73" marR="7473" marT="7473" marB="7473" anchor="ctr"/>
                </a:tc>
                <a:tc hMerge="1">
                  <a:txBody>
                    <a:bodyPr/>
                    <a:lstStyle/>
                    <a:p>
                      <a:endParaRPr lang="en-IN"/>
                    </a:p>
                  </a:txBody>
                  <a:tcPr/>
                </a:tc>
                <a:extLst>
                  <a:ext uri="{0D108BD9-81ED-4DB2-BD59-A6C34878D82A}">
                    <a16:rowId xmlns:a16="http://schemas.microsoft.com/office/drawing/2014/main" val="1225091201"/>
                  </a:ext>
                </a:extLst>
              </a:tr>
              <a:tr h="175472">
                <a:tc>
                  <a:txBody>
                    <a:bodyPr/>
                    <a:lstStyle/>
                    <a:p>
                      <a:pPr marL="0" marR="0">
                        <a:lnSpc>
                          <a:spcPct val="107000"/>
                        </a:lnSpc>
                        <a:spcBef>
                          <a:spcPts val="0"/>
                        </a:spcBef>
                        <a:spcAft>
                          <a:spcPts val="0"/>
                        </a:spcAft>
                      </a:pPr>
                      <a:r>
                        <a:rPr lang="en-IN" sz="900">
                          <a:effectLst/>
                        </a:rPr>
                        <a:t>Migration scenario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73" marR="7473" marT="7473" marB="7473"/>
                </a:tc>
                <a:tc>
                  <a:txBody>
                    <a:bodyPr/>
                    <a:lstStyle/>
                    <a:p>
                      <a:pPr marL="0" marR="0">
                        <a:lnSpc>
                          <a:spcPct val="107000"/>
                        </a:lnSpc>
                        <a:spcBef>
                          <a:spcPts val="0"/>
                        </a:spcBef>
                        <a:spcAft>
                          <a:spcPts val="0"/>
                        </a:spcAft>
                      </a:pPr>
                      <a:r>
                        <a:rPr lang="en-IN" sz="900">
                          <a:effectLst/>
                        </a:rPr>
                        <a:t>Details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73" marR="7473" marT="7473" marB="7473"/>
                </a:tc>
                <a:extLst>
                  <a:ext uri="{0D108BD9-81ED-4DB2-BD59-A6C34878D82A}">
                    <a16:rowId xmlns:a16="http://schemas.microsoft.com/office/drawing/2014/main" val="2456335005"/>
                  </a:ext>
                </a:extLst>
              </a:tr>
              <a:tr h="677611">
                <a:tc>
                  <a:txBody>
                    <a:bodyPr/>
                    <a:lstStyle/>
                    <a:p>
                      <a:pPr marL="0" marR="0">
                        <a:lnSpc>
                          <a:spcPct val="107000"/>
                        </a:lnSpc>
                        <a:spcBef>
                          <a:spcPts val="0"/>
                        </a:spcBef>
                        <a:spcAft>
                          <a:spcPts val="0"/>
                        </a:spcAft>
                      </a:pPr>
                      <a:r>
                        <a:rPr lang="en-IN" sz="900">
                          <a:effectLst/>
                        </a:rPr>
                        <a:t>Move a storage account to a different subscription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73" marR="7473" marT="7473" marB="7473"/>
                </a:tc>
                <a:tc>
                  <a:txBody>
                    <a:bodyPr/>
                    <a:lstStyle/>
                    <a:p>
                      <a:pPr marL="0" marR="0">
                        <a:lnSpc>
                          <a:spcPct val="107000"/>
                        </a:lnSpc>
                        <a:spcBef>
                          <a:spcPts val="0"/>
                        </a:spcBef>
                        <a:spcAft>
                          <a:spcPts val="0"/>
                        </a:spcAft>
                      </a:pPr>
                      <a:r>
                        <a:rPr lang="en-IN" sz="900">
                          <a:effectLst/>
                        </a:rPr>
                        <a:t>Azure Resource Manager provides options for moving a resource to a different subscription. For more information, see </a:t>
                      </a:r>
                      <a:r>
                        <a:rPr lang="en-IN" sz="900" u="none" strike="noStrike">
                          <a:effectLst/>
                          <a:hlinkClick r:id="rId2"/>
                        </a:rPr>
                        <a:t>Move resources to a new resource group or subscription</a:t>
                      </a:r>
                      <a:r>
                        <a:rPr lang="en-IN" sz="9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73" marR="7473" marT="7473" marB="7473"/>
                </a:tc>
                <a:extLst>
                  <a:ext uri="{0D108BD9-81ED-4DB2-BD59-A6C34878D82A}">
                    <a16:rowId xmlns:a16="http://schemas.microsoft.com/office/drawing/2014/main" val="3036981975"/>
                  </a:ext>
                </a:extLst>
              </a:tr>
              <a:tr h="677611">
                <a:tc>
                  <a:txBody>
                    <a:bodyPr/>
                    <a:lstStyle/>
                    <a:p>
                      <a:pPr marL="0" marR="0">
                        <a:lnSpc>
                          <a:spcPct val="107000"/>
                        </a:lnSpc>
                        <a:spcBef>
                          <a:spcPts val="0"/>
                        </a:spcBef>
                        <a:spcAft>
                          <a:spcPts val="0"/>
                        </a:spcAft>
                      </a:pPr>
                      <a:r>
                        <a:rPr lang="en-IN" sz="900">
                          <a:effectLst/>
                        </a:rPr>
                        <a:t>Move a storage account to a different resource group</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73" marR="7473" marT="7473" marB="7473"/>
                </a:tc>
                <a:tc>
                  <a:txBody>
                    <a:bodyPr/>
                    <a:lstStyle/>
                    <a:p>
                      <a:pPr marL="0" marR="0">
                        <a:lnSpc>
                          <a:spcPct val="107000"/>
                        </a:lnSpc>
                        <a:spcBef>
                          <a:spcPts val="0"/>
                        </a:spcBef>
                        <a:spcAft>
                          <a:spcPts val="0"/>
                        </a:spcAft>
                      </a:pPr>
                      <a:r>
                        <a:rPr lang="en-IN" sz="900">
                          <a:effectLst/>
                        </a:rPr>
                        <a:t>Azure Resource Manager provides options for moving a resource to a different resource group. For more information, see </a:t>
                      </a:r>
                      <a:r>
                        <a:rPr lang="en-IN" sz="900" u="none" strike="noStrike">
                          <a:effectLst/>
                          <a:hlinkClick r:id="rId2"/>
                        </a:rPr>
                        <a:t>Move resources to a new resource group or subscription</a:t>
                      </a:r>
                      <a:r>
                        <a:rPr lang="en-IN" sz="9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73" marR="7473" marT="7473" marB="7473"/>
                </a:tc>
                <a:extLst>
                  <a:ext uri="{0D108BD9-81ED-4DB2-BD59-A6C34878D82A}">
                    <a16:rowId xmlns:a16="http://schemas.microsoft.com/office/drawing/2014/main" val="4096998176"/>
                  </a:ext>
                </a:extLst>
              </a:tr>
              <a:tr h="844991">
                <a:tc>
                  <a:txBody>
                    <a:bodyPr/>
                    <a:lstStyle/>
                    <a:p>
                      <a:pPr marL="0" marR="0">
                        <a:lnSpc>
                          <a:spcPct val="107000"/>
                        </a:lnSpc>
                        <a:spcBef>
                          <a:spcPts val="0"/>
                        </a:spcBef>
                        <a:spcAft>
                          <a:spcPts val="0"/>
                        </a:spcAft>
                      </a:pPr>
                      <a:r>
                        <a:rPr lang="en-IN" sz="900">
                          <a:effectLst/>
                        </a:rPr>
                        <a:t>Move a storage account to a different region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73" marR="7473" marT="7473" marB="7473"/>
                </a:tc>
                <a:tc>
                  <a:txBody>
                    <a:bodyPr/>
                    <a:lstStyle/>
                    <a:p>
                      <a:pPr marL="0" marR="0">
                        <a:lnSpc>
                          <a:spcPct val="107000"/>
                        </a:lnSpc>
                        <a:spcBef>
                          <a:spcPts val="0"/>
                        </a:spcBef>
                        <a:spcAft>
                          <a:spcPts val="0"/>
                        </a:spcAft>
                      </a:pPr>
                      <a:r>
                        <a:rPr lang="en-IN" sz="900">
                          <a:effectLst/>
                        </a:rPr>
                        <a:t>To move a storage account, create a copy of your storage account in another region. Then, move your data to that account by using AzCopy, or another tool of your choice. For more information, see </a:t>
                      </a:r>
                      <a:r>
                        <a:rPr lang="en-IN" sz="900" u="none" strike="noStrike">
                          <a:effectLst/>
                          <a:hlinkClick r:id="rId3"/>
                        </a:rPr>
                        <a:t>Move an Azure Storage account to another region</a:t>
                      </a:r>
                      <a:r>
                        <a:rPr lang="en-IN" sz="9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73" marR="7473" marT="7473" marB="7473"/>
                </a:tc>
                <a:extLst>
                  <a:ext uri="{0D108BD9-81ED-4DB2-BD59-A6C34878D82A}">
                    <a16:rowId xmlns:a16="http://schemas.microsoft.com/office/drawing/2014/main" val="3423347622"/>
                  </a:ext>
                </a:extLst>
              </a:tr>
              <a:tr h="844991">
                <a:tc>
                  <a:txBody>
                    <a:bodyPr/>
                    <a:lstStyle/>
                    <a:p>
                      <a:pPr marL="0" marR="0">
                        <a:lnSpc>
                          <a:spcPct val="107000"/>
                        </a:lnSpc>
                        <a:spcBef>
                          <a:spcPts val="0"/>
                        </a:spcBef>
                        <a:spcAft>
                          <a:spcPts val="0"/>
                        </a:spcAft>
                      </a:pPr>
                      <a:r>
                        <a:rPr lang="en-IN" sz="900">
                          <a:effectLst/>
                        </a:rPr>
                        <a:t>Upgrade to a general-purpose v2 storage account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73" marR="7473" marT="7473" marB="7473"/>
                </a:tc>
                <a:tc>
                  <a:txBody>
                    <a:bodyPr/>
                    <a:lstStyle/>
                    <a:p>
                      <a:pPr marL="0" marR="0">
                        <a:lnSpc>
                          <a:spcPct val="107000"/>
                        </a:lnSpc>
                        <a:spcBef>
                          <a:spcPts val="0"/>
                        </a:spcBef>
                        <a:spcAft>
                          <a:spcPts val="0"/>
                        </a:spcAft>
                      </a:pPr>
                      <a:r>
                        <a:rPr lang="en-IN" sz="900">
                          <a:effectLst/>
                        </a:rPr>
                        <a:t>You can upgrade a general-purpose v1 storage account or Blob storage account to a general-purpose v2 account. Note that this action cannot be undone. For more information, see </a:t>
                      </a:r>
                      <a:r>
                        <a:rPr lang="en-IN" sz="900" u="none" strike="noStrike">
                          <a:effectLst/>
                          <a:hlinkClick r:id="rId4"/>
                        </a:rPr>
                        <a:t>Upgrade to a general-purpose v2 storage account</a:t>
                      </a:r>
                      <a:r>
                        <a:rPr lang="en-IN" sz="9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73" marR="7473" marT="7473" marB="7473"/>
                </a:tc>
                <a:extLst>
                  <a:ext uri="{0D108BD9-81ED-4DB2-BD59-A6C34878D82A}">
                    <a16:rowId xmlns:a16="http://schemas.microsoft.com/office/drawing/2014/main" val="4255500766"/>
                  </a:ext>
                </a:extLst>
              </a:tr>
              <a:tr h="1347128">
                <a:tc>
                  <a:txBody>
                    <a:bodyPr/>
                    <a:lstStyle/>
                    <a:p>
                      <a:pPr marL="0" marR="0">
                        <a:lnSpc>
                          <a:spcPct val="107000"/>
                        </a:lnSpc>
                        <a:spcBef>
                          <a:spcPts val="0"/>
                        </a:spcBef>
                        <a:spcAft>
                          <a:spcPts val="0"/>
                        </a:spcAft>
                      </a:pPr>
                      <a:r>
                        <a:rPr lang="en-IN" sz="900">
                          <a:effectLst/>
                        </a:rPr>
                        <a:t>Migrate a classic storage account to Azure Resource Manager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73" marR="7473" marT="7473" marB="7473"/>
                </a:tc>
                <a:tc>
                  <a:txBody>
                    <a:bodyPr/>
                    <a:lstStyle/>
                    <a:p>
                      <a:pPr marL="0" marR="0">
                        <a:lnSpc>
                          <a:spcPct val="107000"/>
                        </a:lnSpc>
                        <a:spcBef>
                          <a:spcPts val="0"/>
                        </a:spcBef>
                        <a:spcAft>
                          <a:spcPts val="0"/>
                        </a:spcAft>
                      </a:pPr>
                      <a:r>
                        <a:rPr lang="en-IN" sz="900" dirty="0">
                          <a:effectLst/>
                        </a:rPr>
                        <a:t>The Azure Resource Manager deployment model is superior to the classic deployment model in terms of functionality, scalability, and security. For more information about migrating a classic storage account to Azure Resource Manager, see the "Migration of storage accounts" section of </a:t>
                      </a:r>
                      <a:r>
                        <a:rPr lang="en-IN" sz="900" u="none" strike="noStrike" dirty="0">
                          <a:effectLst/>
                          <a:hlinkClick r:id="rId5"/>
                        </a:rPr>
                        <a:t>Platform-supported migration of IaaS resources from classic to Azure Resource Manager</a:t>
                      </a:r>
                      <a:r>
                        <a:rPr lang="en-IN" sz="900" dirty="0">
                          <a:effectLst/>
                        </a:rPr>
                        <a: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473" marR="7473" marT="7473" marB="7473"/>
                </a:tc>
                <a:extLst>
                  <a:ext uri="{0D108BD9-81ED-4DB2-BD59-A6C34878D82A}">
                    <a16:rowId xmlns:a16="http://schemas.microsoft.com/office/drawing/2014/main" val="4148440556"/>
                  </a:ext>
                </a:extLst>
              </a:tr>
            </a:tbl>
          </a:graphicData>
        </a:graphic>
      </p:graphicFrame>
    </p:spTree>
    <p:extLst>
      <p:ext uri="{BB962C8B-B14F-4D97-AF65-F5344CB8AC3E}">
        <p14:creationId xmlns:p14="http://schemas.microsoft.com/office/powerpoint/2010/main" val="1608291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323B-9352-4C23-84A2-B6653347C7F0}"/>
              </a:ext>
            </a:extLst>
          </p:cNvPr>
          <p:cNvSpPr>
            <a:spLocks noGrp="1"/>
          </p:cNvSpPr>
          <p:nvPr>
            <p:ph type="title"/>
          </p:nvPr>
        </p:nvSpPr>
        <p:spPr/>
        <p:txBody>
          <a:bodyPr/>
          <a:lstStyle/>
          <a:p>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Transfer data into a storage account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F06613A-6D9F-4E02-B83B-0ED3038D5797}"/>
              </a:ext>
            </a:extLst>
          </p:cNvPr>
          <p:cNvSpPr>
            <a:spLocks noGrp="1"/>
          </p:cNvSpPr>
          <p:nvPr>
            <p:ph idx="1"/>
          </p:nvPr>
        </p:nvSpPr>
        <p:spPr/>
        <p:txBody>
          <a:bodyPr>
            <a:normAutofit fontScale="85000" lnSpcReduction="10000"/>
          </a:bodyPr>
          <a:lstStyle/>
          <a:p>
            <a:r>
              <a:rPr lang="en-IN" sz="1800" dirty="0">
                <a:solidFill>
                  <a:srgbClr val="171717"/>
                </a:solidFill>
                <a:effectLst/>
                <a:latin typeface="Segoe UI" panose="020B0502040204020203" pitchFamily="34" charset="0"/>
                <a:ea typeface="Times New Roman" panose="02020603050405020304" pitchFamily="18" charset="0"/>
              </a:rPr>
              <a:t>Microsoft provides services and utilities for importing your data from on-premises storage devices or third-party cloud storage providers. Which solution you use depends on the quantity of data you're transferring. </a:t>
            </a:r>
          </a:p>
          <a:p>
            <a:pPr marL="0" marR="0">
              <a:lnSpc>
                <a:spcPct val="107000"/>
              </a:lnSpc>
              <a:spcBef>
                <a:spcPts val="0"/>
              </a:spcBef>
              <a:spcAft>
                <a:spcPts val="800"/>
              </a:spcAf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Storage account encryption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All data in your storage account is automatically encrypted on the service side.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Storage account billing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Azure Storage bills based on your storage account usage. All objects in a storage account are billed together as a group. Storage costs are calculated according to the following factors: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Region</a:t>
            </a: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refers to the geographical region in which your account is based.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Account type</a:t>
            </a: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refers to the type of storage account you're using.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Access tier</a:t>
            </a: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refers to the data usage pattern you've specified for your general-purpose v2 or Blob storage account.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Capacity</a:t>
            </a: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refers to how much of your storage account allotment you're using to store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Redundancy</a:t>
            </a: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determines how many copies of your data are maintained at one time, and in what locations.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Transactions</a:t>
            </a: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refer to all read and write operations to Azure Storage.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solidFill>
                  <a:srgbClr val="171717"/>
                </a:solidFill>
                <a:effectLst/>
                <a:latin typeface="Segoe UI" panose="020B0502040204020203" pitchFamily="34" charset="0"/>
                <a:ea typeface="Times New Roman" panose="02020603050405020304" pitchFamily="18" charset="0"/>
              </a:rPr>
              <a:t>Data egress</a:t>
            </a:r>
            <a:r>
              <a:rPr lang="en-IN" sz="1800" dirty="0">
                <a:solidFill>
                  <a:srgbClr val="171717"/>
                </a:solidFill>
                <a:effectLst/>
                <a:latin typeface="Segoe UI" panose="020B0502040204020203" pitchFamily="34" charset="0"/>
                <a:ea typeface="Times New Roman" panose="02020603050405020304" pitchFamily="18" charset="0"/>
              </a:rPr>
              <a:t> refers to any data transferred out of an Azure region. When the data in your storage account is accessed by an application that isn't running in the same region, you're charged for data egress. For information about using resource groups to group your data and services in the same region to limit egress charges,</a:t>
            </a:r>
            <a:endParaRPr lang="en-IN" dirty="0"/>
          </a:p>
        </p:txBody>
      </p:sp>
    </p:spTree>
    <p:extLst>
      <p:ext uri="{BB962C8B-B14F-4D97-AF65-F5344CB8AC3E}">
        <p14:creationId xmlns:p14="http://schemas.microsoft.com/office/powerpoint/2010/main" val="3841857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D4AE-4194-4AAA-B441-388D10EAC5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49D4E2-6480-4470-B784-ADCD0F03615E}"/>
              </a:ext>
            </a:extLst>
          </p:cNvPr>
          <p:cNvSpPr>
            <a:spLocks noGrp="1"/>
          </p:cNvSpPr>
          <p:nvPr>
            <p:ph idx="1"/>
          </p:nvPr>
        </p:nvSpPr>
        <p:spPr/>
        <p:txBody>
          <a:bodyPr/>
          <a:lstStyle/>
          <a:p>
            <a:pPr marL="0" marR="0">
              <a:lnSpc>
                <a:spcPct val="107000"/>
              </a:lnSpc>
              <a:spcBef>
                <a:spcPts val="0"/>
              </a:spcBef>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The </a:t>
            </a:r>
            <a:r>
              <a:rPr lang="en-IN" sz="1800" u="none" strike="noStrike"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hlinkClick r:id="rId2"/>
              </a:rPr>
              <a:t>Azure Storage pricing page</a:t>
            </a: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provides detailed pricing information based on account type, storage capacity, replication, and transactions. The </a:t>
            </a:r>
            <a:r>
              <a:rPr lang="en-IN" sz="1800" u="none" strike="noStrike"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hlinkClick r:id="rId3"/>
              </a:rPr>
              <a:t>Data Transfers pricing details</a:t>
            </a: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provides detailed pricing information for data egress. You can use the </a:t>
            </a:r>
            <a:r>
              <a:rPr lang="en-IN" sz="1800" u="none" strike="noStrike"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hlinkClick r:id="rId4"/>
              </a:rPr>
              <a:t>Azure Storage pricing calculator</a:t>
            </a: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to help estimate your costs.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171717"/>
                </a:solidFill>
                <a:effectLst/>
                <a:latin typeface="Segoe UI" panose="020B0502040204020203" pitchFamily="34" charset="0"/>
                <a:ea typeface="Times New Roman" panose="02020603050405020304" pitchFamily="18" charset="0"/>
              </a:rPr>
              <a:t>Azure services cost money. Azure Cost Management helps you set budgets and configure alerts to keep spending under control. </a:t>
            </a:r>
            <a:r>
              <a:rPr lang="en-IN" sz="1800" dirty="0" err="1">
                <a:solidFill>
                  <a:srgbClr val="171717"/>
                </a:solidFill>
                <a:effectLst/>
                <a:latin typeface="Segoe UI" panose="020B0502040204020203" pitchFamily="34" charset="0"/>
                <a:ea typeface="Times New Roman" panose="02020603050405020304" pitchFamily="18" charset="0"/>
              </a:rPr>
              <a:t>Analyze</a:t>
            </a:r>
            <a:r>
              <a:rPr lang="en-IN" sz="1800" dirty="0">
                <a:solidFill>
                  <a:srgbClr val="171717"/>
                </a:solidFill>
                <a:effectLst/>
                <a:latin typeface="Segoe UI" panose="020B0502040204020203" pitchFamily="34" charset="0"/>
                <a:ea typeface="Times New Roman" panose="02020603050405020304" pitchFamily="18" charset="0"/>
              </a:rPr>
              <a:t>, manage, and optimize your Azure costs with Cost Management. </a:t>
            </a:r>
            <a:endParaRPr lang="en-IN" dirty="0"/>
          </a:p>
        </p:txBody>
      </p:sp>
    </p:spTree>
    <p:extLst>
      <p:ext uri="{BB962C8B-B14F-4D97-AF65-F5344CB8AC3E}">
        <p14:creationId xmlns:p14="http://schemas.microsoft.com/office/powerpoint/2010/main" val="2491193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4442-C68E-434C-87A0-9B582759C0E8}"/>
              </a:ext>
            </a:extLst>
          </p:cNvPr>
          <p:cNvSpPr>
            <a:spLocks noGrp="1"/>
          </p:cNvSpPr>
          <p:nvPr>
            <p:ph type="title"/>
          </p:nvPr>
        </p:nvSpPr>
        <p:spPr/>
        <p:txBody>
          <a:bodyPr/>
          <a:lstStyle/>
          <a:p>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Legacy storage account types</a:t>
            </a:r>
            <a:endParaRPr lang="en-IN" dirty="0"/>
          </a:p>
        </p:txBody>
      </p:sp>
      <p:sp>
        <p:nvSpPr>
          <p:cNvPr id="3" name="Content Placeholder 2">
            <a:extLst>
              <a:ext uri="{FF2B5EF4-FFF2-40B4-BE49-F238E27FC236}">
                <a16:creationId xmlns:a16="http://schemas.microsoft.com/office/drawing/2014/main" id="{ED903487-1F6F-4349-A57F-35C2DA4EE46B}"/>
              </a:ext>
            </a:extLst>
          </p:cNvPr>
          <p:cNvSpPr>
            <a:spLocks noGrp="1"/>
          </p:cNvSpPr>
          <p:nvPr>
            <p:ph idx="1"/>
          </p:nvPr>
        </p:nvSpPr>
        <p:spPr/>
        <p:txBody>
          <a:bodyPr>
            <a:normAutofit fontScale="85000" lnSpcReduction="20000"/>
          </a:bodyPr>
          <a:lstStyle/>
          <a:p>
            <a:r>
              <a:rPr lang="en-US" u="sng" dirty="0"/>
              <a:t>Type of legacy storage account: </a:t>
            </a:r>
            <a:r>
              <a:rPr lang="en-US" dirty="0"/>
              <a:t>Standard general-purpose v1</a:t>
            </a:r>
          </a:p>
          <a:p>
            <a:r>
              <a:rPr lang="en-US" u="sng" dirty="0"/>
              <a:t>Supported storage services: </a:t>
            </a:r>
            <a:r>
              <a:rPr lang="en-US" dirty="0"/>
              <a:t>Blob, Queue, and Table storage, Azure Files	</a:t>
            </a:r>
          </a:p>
          <a:p>
            <a:r>
              <a:rPr lang="en-US" u="sng" dirty="0"/>
              <a:t>Redundancy options:</a:t>
            </a:r>
            <a:r>
              <a:rPr lang="en-US" dirty="0"/>
              <a:t> LRS/GRS/RA-GRS		</a:t>
            </a:r>
          </a:p>
          <a:p>
            <a:r>
              <a:rPr lang="en-US" u="sng" dirty="0"/>
              <a:t>Deployment model: </a:t>
            </a:r>
            <a:r>
              <a:rPr lang="en-US" dirty="0"/>
              <a:t>Resource Manager, Classic</a:t>
            </a:r>
          </a:p>
          <a:p>
            <a:r>
              <a:rPr lang="en-US" u="sng" dirty="0"/>
              <a:t>Usage:</a:t>
            </a:r>
            <a:r>
              <a:rPr lang="en-US" dirty="0"/>
              <a:t> General-purpose v1 accounts may not have the latest features or the lowest per-gigabyte pricing. Consider using for these scenarios:</a:t>
            </a:r>
          </a:p>
          <a:p>
            <a:pPr>
              <a:buFont typeface="Wingdings" panose="05000000000000000000" pitchFamily="2" charset="2"/>
              <a:buChar char="§"/>
            </a:pPr>
            <a:r>
              <a:rPr lang="en-US" dirty="0"/>
              <a:t>Your applications require the Azure classic deployment model.</a:t>
            </a:r>
          </a:p>
          <a:p>
            <a:pPr>
              <a:buFont typeface="Wingdings" panose="05000000000000000000" pitchFamily="2" charset="2"/>
              <a:buChar char="§"/>
            </a:pPr>
            <a:r>
              <a:rPr lang="en-US" dirty="0"/>
              <a:t>Your applications are transaction-intensive or use significant geo-replication bandwidth, but don't require large capacity. In this case, general-purpose v1 may be the most economical choice.</a:t>
            </a:r>
          </a:p>
          <a:p>
            <a:pPr>
              <a:buFont typeface="Wingdings" panose="05000000000000000000" pitchFamily="2" charset="2"/>
              <a:buChar char="§"/>
            </a:pPr>
            <a:r>
              <a:rPr lang="en-US" dirty="0"/>
              <a:t>You use a version of the Azure Storage REST API that is earlier than 2014-02-14 or a client library with a version lower than 4.x, and you can't upgrade your application.</a:t>
            </a:r>
          </a:p>
          <a:p>
            <a:endParaRPr lang="en-IN" dirty="0"/>
          </a:p>
        </p:txBody>
      </p:sp>
    </p:spTree>
    <p:extLst>
      <p:ext uri="{BB962C8B-B14F-4D97-AF65-F5344CB8AC3E}">
        <p14:creationId xmlns:p14="http://schemas.microsoft.com/office/powerpoint/2010/main" val="1068179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9971-A789-4C97-A147-C3C156F863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58E798-6654-45BC-85C3-DF9F513C45E7}"/>
              </a:ext>
            </a:extLst>
          </p:cNvPr>
          <p:cNvSpPr>
            <a:spLocks noGrp="1"/>
          </p:cNvSpPr>
          <p:nvPr>
            <p:ph idx="1"/>
          </p:nvPr>
        </p:nvSpPr>
        <p:spPr/>
        <p:txBody>
          <a:bodyPr/>
          <a:lstStyle/>
          <a:p>
            <a:r>
              <a:rPr lang="en-US" u="sng" dirty="0"/>
              <a:t>Type of legacy storage account: </a:t>
            </a:r>
            <a:r>
              <a:rPr lang="en-IN" dirty="0"/>
              <a:t>Standard Blob storage	</a:t>
            </a:r>
          </a:p>
          <a:p>
            <a:endParaRPr lang="en-IN" dirty="0"/>
          </a:p>
          <a:p>
            <a:r>
              <a:rPr lang="en-US" u="sng" dirty="0"/>
              <a:t>Supported storage services: </a:t>
            </a:r>
            <a:r>
              <a:rPr lang="en-IN" dirty="0"/>
              <a:t>Blob storage (block blobs and append blobs only)	</a:t>
            </a:r>
          </a:p>
          <a:p>
            <a:r>
              <a:rPr lang="en-US" u="sng" dirty="0"/>
              <a:t>Redundancy options:</a:t>
            </a:r>
            <a:r>
              <a:rPr lang="en-US" dirty="0"/>
              <a:t> </a:t>
            </a:r>
            <a:r>
              <a:rPr lang="en-IN" dirty="0"/>
              <a:t>LRS/GRS/RA-GRS	</a:t>
            </a:r>
          </a:p>
          <a:p>
            <a:r>
              <a:rPr lang="en-US" u="sng" dirty="0"/>
              <a:t>Deployment model: </a:t>
            </a:r>
            <a:r>
              <a:rPr lang="en-IN" dirty="0"/>
              <a:t>Resource Manager	</a:t>
            </a:r>
          </a:p>
          <a:p>
            <a:r>
              <a:rPr lang="en-IN" u="sng" dirty="0"/>
              <a:t>Usage:</a:t>
            </a:r>
            <a:r>
              <a:rPr lang="en-IN" dirty="0"/>
              <a:t> Microsoft recommends using standard general-purpose v2 accounts instead when possible.</a:t>
            </a:r>
          </a:p>
        </p:txBody>
      </p:sp>
    </p:spTree>
    <p:extLst>
      <p:ext uri="{BB962C8B-B14F-4D97-AF65-F5344CB8AC3E}">
        <p14:creationId xmlns:p14="http://schemas.microsoft.com/office/powerpoint/2010/main" val="2795066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DFCF8-77E0-4358-970D-6923DBD951E1}"/>
              </a:ext>
            </a:extLst>
          </p:cNvPr>
          <p:cNvSpPr>
            <a:spLocks noGrp="1"/>
          </p:cNvSpPr>
          <p:nvPr>
            <p:ph type="title"/>
          </p:nvPr>
        </p:nvSpPr>
        <p:spPr/>
        <p:txBody>
          <a:bodyPr/>
          <a:lstStyle/>
          <a:p>
            <a:r>
              <a:rPr lang="en-IN" sz="1800" b="1" kern="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Create a storage account</a:t>
            </a:r>
            <a:endParaRPr lang="en-IN" dirty="0"/>
          </a:p>
        </p:txBody>
      </p:sp>
      <p:sp>
        <p:nvSpPr>
          <p:cNvPr id="3" name="Content Placeholder 2">
            <a:extLst>
              <a:ext uri="{FF2B5EF4-FFF2-40B4-BE49-F238E27FC236}">
                <a16:creationId xmlns:a16="http://schemas.microsoft.com/office/drawing/2014/main" id="{CAE0B226-DAA3-40A0-BAA6-F6F0213242F7}"/>
              </a:ext>
            </a:extLst>
          </p:cNvPr>
          <p:cNvSpPr>
            <a:spLocks noGrp="1"/>
          </p:cNvSpPr>
          <p:nvPr>
            <p:ph idx="1"/>
          </p:nvPr>
        </p:nvSpPr>
        <p:spPr/>
        <p:txBody>
          <a:bodyPr/>
          <a:lstStyle/>
          <a:p>
            <a:r>
              <a:rPr lang="en-IN" sz="1800" dirty="0">
                <a:solidFill>
                  <a:srgbClr val="171717"/>
                </a:solidFill>
                <a:effectLst/>
                <a:latin typeface="Segoe UI" panose="020B0502040204020203" pitchFamily="34" charset="0"/>
                <a:ea typeface="Calibri" panose="020F0502020204030204" pitchFamily="34" charset="0"/>
              </a:rPr>
              <a:t>An Azure storage account contains all of your Azure Storage data objects: blobs, files, queues, and tables. The storage account provides a unique namespace for your Azure Storage data that is accessible from anywhere in the world over HTTP or HTTPS.</a:t>
            </a:r>
          </a:p>
          <a:p>
            <a:pPr marL="0" marR="0">
              <a:spcBef>
                <a:spcPts val="0"/>
              </a:spcBef>
              <a:spcAft>
                <a:spcPts val="0"/>
              </a:spcAft>
            </a:pPr>
            <a:r>
              <a:rPr lang="en-IN" sz="1800" dirty="0">
                <a:solidFill>
                  <a:srgbClr val="171717"/>
                </a:solidFill>
                <a:effectLst/>
                <a:latin typeface="Segoe UI" panose="020B0502040204020203" pitchFamily="34" charset="0"/>
                <a:ea typeface="Times New Roman" panose="02020603050405020304" pitchFamily="18" charset="0"/>
              </a:rPr>
              <a:t>To create an Azure storage account with the Azure portal, follow these steps:</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From the left portal menu, select </a:t>
            </a:r>
            <a:r>
              <a:rPr lang="en-IN" sz="1800" b="1"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Storage accounts</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to display a list of your storage accounts.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On the </a:t>
            </a:r>
            <a:r>
              <a:rPr lang="en-IN" sz="1800" b="1"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Storage accounts</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page, select </a:t>
            </a:r>
            <a:r>
              <a:rPr lang="en-IN" sz="1800" b="1"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Create</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Options for your new storage account are organized into tabs in the </a:t>
            </a:r>
            <a:r>
              <a:rPr lang="en-IN" sz="1800" b="1" dirty="0">
                <a:solidFill>
                  <a:srgbClr val="171717"/>
                </a:solidFill>
                <a:effectLst/>
                <a:latin typeface="Segoe UI" panose="020B0502040204020203" pitchFamily="34" charset="0"/>
                <a:ea typeface="Times New Roman" panose="02020603050405020304" pitchFamily="18" charset="0"/>
              </a:rPr>
              <a:t>Create a storage account</a:t>
            </a:r>
            <a:r>
              <a:rPr lang="en-IN" sz="1800" dirty="0">
                <a:solidFill>
                  <a:srgbClr val="171717"/>
                </a:solidFill>
                <a:effectLst/>
                <a:latin typeface="Segoe UI" panose="020B0502040204020203" pitchFamily="34" charset="0"/>
                <a:ea typeface="Times New Roman" panose="02020603050405020304" pitchFamily="18" charset="0"/>
              </a:rPr>
              <a:t> page. The following sections describe each of the tabs and their options.</a:t>
            </a:r>
            <a:endParaRPr lang="en-IN" sz="18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0"/>
              </a:spcAf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Basics tab</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On the </a:t>
            </a:r>
            <a:r>
              <a:rPr lang="en-IN" sz="1800" b="1" dirty="0">
                <a:solidFill>
                  <a:srgbClr val="171717"/>
                </a:solidFill>
                <a:effectLst/>
                <a:latin typeface="Segoe UI" panose="020B0502040204020203" pitchFamily="34" charset="0"/>
                <a:ea typeface="Times New Roman" panose="02020603050405020304" pitchFamily="18" charset="0"/>
              </a:rPr>
              <a:t>Basics</a:t>
            </a:r>
            <a:r>
              <a:rPr lang="en-IN" sz="1800" dirty="0">
                <a:solidFill>
                  <a:srgbClr val="171717"/>
                </a:solidFill>
                <a:effectLst/>
                <a:latin typeface="Segoe UI" panose="020B0502040204020203" pitchFamily="34" charset="0"/>
                <a:ea typeface="Times New Roman" panose="02020603050405020304" pitchFamily="18" charset="0"/>
              </a:rPr>
              <a:t> tab, provide the essential information for your storage account. After you complete the </a:t>
            </a:r>
            <a:r>
              <a:rPr lang="en-IN" sz="1800" b="1" dirty="0">
                <a:solidFill>
                  <a:srgbClr val="171717"/>
                </a:solidFill>
                <a:effectLst/>
                <a:latin typeface="Segoe UI" panose="020B0502040204020203" pitchFamily="34" charset="0"/>
                <a:ea typeface="Times New Roman" panose="02020603050405020304" pitchFamily="18" charset="0"/>
              </a:rPr>
              <a:t>Basics</a:t>
            </a:r>
            <a:r>
              <a:rPr lang="en-IN" sz="1800" dirty="0">
                <a:solidFill>
                  <a:srgbClr val="171717"/>
                </a:solidFill>
                <a:effectLst/>
                <a:latin typeface="Segoe UI" panose="020B0502040204020203" pitchFamily="34" charset="0"/>
                <a:ea typeface="Times New Roman" panose="02020603050405020304" pitchFamily="18" charset="0"/>
              </a:rPr>
              <a:t> tab, you can choose to further customize your new storage account by setting options on the other tabs, or you can select </a:t>
            </a:r>
            <a:r>
              <a:rPr lang="en-IN" sz="1800" b="1" dirty="0">
                <a:solidFill>
                  <a:srgbClr val="171717"/>
                </a:solidFill>
                <a:effectLst/>
                <a:latin typeface="Segoe UI" panose="020B0502040204020203" pitchFamily="34" charset="0"/>
                <a:ea typeface="Times New Roman" panose="02020603050405020304" pitchFamily="18" charset="0"/>
              </a:rPr>
              <a:t>Review + create</a:t>
            </a:r>
            <a:r>
              <a:rPr lang="en-IN" sz="1800" dirty="0">
                <a:solidFill>
                  <a:srgbClr val="171717"/>
                </a:solidFill>
                <a:effectLst/>
                <a:latin typeface="Segoe UI" panose="020B0502040204020203" pitchFamily="34" charset="0"/>
                <a:ea typeface="Times New Roman" panose="02020603050405020304" pitchFamily="18" charset="0"/>
              </a:rPr>
              <a:t> to accept the default options and proceed to validate and create the account.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43238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70B1-CDCC-470E-966C-E5C965AFC88D}"/>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78061932-0173-46A9-8485-EB69778C44E2}"/>
              </a:ext>
            </a:extLst>
          </p:cNvPr>
          <p:cNvGraphicFramePr>
            <a:graphicFrameLocks noGrp="1"/>
          </p:cNvGraphicFramePr>
          <p:nvPr>
            <p:ph idx="1"/>
            <p:extLst>
              <p:ext uri="{D42A27DB-BD31-4B8C-83A1-F6EECF244321}">
                <p14:modId xmlns:p14="http://schemas.microsoft.com/office/powerpoint/2010/main" val="734455818"/>
              </p:ext>
            </p:extLst>
          </p:nvPr>
        </p:nvGraphicFramePr>
        <p:xfrm>
          <a:off x="541867" y="1"/>
          <a:ext cx="10811932" cy="6347075"/>
        </p:xfrm>
        <a:graphic>
          <a:graphicData uri="http://schemas.openxmlformats.org/drawingml/2006/table">
            <a:tbl>
              <a:tblPr firstRow="1" firstCol="1" bandRow="1">
                <a:tableStyleId>{5C22544A-7EE6-4342-B048-85BDC9FD1C3A}</a:tableStyleId>
              </a:tblPr>
              <a:tblGrid>
                <a:gridCol w="2702983">
                  <a:extLst>
                    <a:ext uri="{9D8B030D-6E8A-4147-A177-3AD203B41FA5}">
                      <a16:colId xmlns:a16="http://schemas.microsoft.com/office/drawing/2014/main" val="2482570742"/>
                    </a:ext>
                  </a:extLst>
                </a:gridCol>
                <a:gridCol w="2702983">
                  <a:extLst>
                    <a:ext uri="{9D8B030D-6E8A-4147-A177-3AD203B41FA5}">
                      <a16:colId xmlns:a16="http://schemas.microsoft.com/office/drawing/2014/main" val="2965597265"/>
                    </a:ext>
                  </a:extLst>
                </a:gridCol>
                <a:gridCol w="2702983">
                  <a:extLst>
                    <a:ext uri="{9D8B030D-6E8A-4147-A177-3AD203B41FA5}">
                      <a16:colId xmlns:a16="http://schemas.microsoft.com/office/drawing/2014/main" val="2518258992"/>
                    </a:ext>
                  </a:extLst>
                </a:gridCol>
                <a:gridCol w="2702983">
                  <a:extLst>
                    <a:ext uri="{9D8B030D-6E8A-4147-A177-3AD203B41FA5}">
                      <a16:colId xmlns:a16="http://schemas.microsoft.com/office/drawing/2014/main" val="3607141288"/>
                    </a:ext>
                  </a:extLst>
                </a:gridCol>
              </a:tblGrid>
              <a:tr h="169210">
                <a:tc gridSpan="4">
                  <a:txBody>
                    <a:bodyPr/>
                    <a:lstStyle/>
                    <a:p>
                      <a:pPr marL="0" marR="0" algn="r">
                        <a:lnSpc>
                          <a:spcPct val="107000"/>
                        </a:lnSpc>
                        <a:spcBef>
                          <a:spcPts val="0"/>
                        </a:spcBef>
                        <a:spcAft>
                          <a:spcPts val="800"/>
                        </a:spcAft>
                      </a:pPr>
                      <a:r>
                        <a:rPr lang="en-IN" sz="1000" cap="all" spc="150" dirty="0">
                          <a:effectLst/>
                        </a:rPr>
                        <a:t>BASICS TAB</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5903004"/>
                  </a:ext>
                </a:extLst>
              </a:tr>
              <a:tr h="169210">
                <a:tc>
                  <a:txBody>
                    <a:bodyPr/>
                    <a:lstStyle/>
                    <a:p>
                      <a:pPr marL="0" marR="0">
                        <a:lnSpc>
                          <a:spcPct val="107000"/>
                        </a:lnSpc>
                        <a:spcBef>
                          <a:spcPts val="0"/>
                        </a:spcBef>
                        <a:spcAft>
                          <a:spcPts val="800"/>
                        </a:spcAft>
                      </a:pPr>
                      <a:r>
                        <a:rPr lang="en-IN" sz="1000">
                          <a:effectLst/>
                        </a:rPr>
                        <a:t>Section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a:effectLst/>
                        </a:rPr>
                        <a:t>Field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a:effectLst/>
                        </a:rPr>
                        <a:t>Required or optional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a:effectLst/>
                        </a:rPr>
                        <a:t>Description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extLst>
                  <a:ext uri="{0D108BD9-81ED-4DB2-BD59-A6C34878D82A}">
                    <a16:rowId xmlns:a16="http://schemas.microsoft.com/office/drawing/2014/main" val="111818212"/>
                  </a:ext>
                </a:extLst>
              </a:tr>
              <a:tr h="339957">
                <a:tc>
                  <a:txBody>
                    <a:bodyPr/>
                    <a:lstStyle/>
                    <a:p>
                      <a:pPr marL="0" marR="0">
                        <a:lnSpc>
                          <a:spcPct val="107000"/>
                        </a:lnSpc>
                        <a:spcBef>
                          <a:spcPts val="0"/>
                        </a:spcBef>
                        <a:spcAft>
                          <a:spcPts val="800"/>
                        </a:spcAft>
                      </a:pPr>
                      <a:r>
                        <a:rPr lang="en-IN" sz="1000" dirty="0">
                          <a:effectLst/>
                        </a:rPr>
                        <a:t>Project details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a:effectLst/>
                        </a:rPr>
                        <a:t>Subscription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a:effectLst/>
                        </a:rPr>
                        <a:t>Required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a:effectLst/>
                        </a:rPr>
                        <a:t>Select the subscription for the new storage account.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extLst>
                  <a:ext uri="{0D108BD9-81ED-4DB2-BD59-A6C34878D82A}">
                    <a16:rowId xmlns:a16="http://schemas.microsoft.com/office/drawing/2014/main" val="4205307867"/>
                  </a:ext>
                </a:extLst>
              </a:tr>
              <a:tr h="348911">
                <a:tc>
                  <a:txBody>
                    <a:bodyPr/>
                    <a:lstStyle/>
                    <a:p>
                      <a:pPr marL="0" marR="0">
                        <a:lnSpc>
                          <a:spcPct val="107000"/>
                        </a:lnSpc>
                        <a:spcBef>
                          <a:spcPts val="0"/>
                        </a:spcBef>
                        <a:spcAft>
                          <a:spcPts val="800"/>
                        </a:spcAft>
                      </a:pPr>
                      <a:r>
                        <a:rPr lang="en-IN" sz="1000">
                          <a:effectLst/>
                        </a:rPr>
                        <a:t>Project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a:effectLst/>
                        </a:rPr>
                        <a:t>Resource group</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a:effectLst/>
                        </a:rPr>
                        <a:t>Required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dirty="0">
                          <a:effectLst/>
                        </a:rPr>
                        <a:t>Create a new resource group for this storage account, or select an existing one.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extLst>
                  <a:ext uri="{0D108BD9-81ED-4DB2-BD59-A6C34878D82A}">
                    <a16:rowId xmlns:a16="http://schemas.microsoft.com/office/drawing/2014/main" val="2392167107"/>
                  </a:ext>
                </a:extLst>
              </a:tr>
              <a:tr h="681450">
                <a:tc>
                  <a:txBody>
                    <a:bodyPr/>
                    <a:lstStyle/>
                    <a:p>
                      <a:pPr marL="0" marR="0">
                        <a:lnSpc>
                          <a:spcPct val="107000"/>
                        </a:lnSpc>
                        <a:spcBef>
                          <a:spcPts val="0"/>
                        </a:spcBef>
                        <a:spcAft>
                          <a:spcPts val="800"/>
                        </a:spcAft>
                      </a:pPr>
                      <a:r>
                        <a:rPr lang="en-IN" sz="1000" dirty="0">
                          <a:effectLst/>
                        </a:rPr>
                        <a:t>Instance details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a:effectLst/>
                        </a:rPr>
                        <a:t>Storage account name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a:effectLst/>
                        </a:rPr>
                        <a:t>Required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dirty="0">
                          <a:effectLst/>
                        </a:rPr>
                        <a:t>Choose a unique name for your storage account. Storage account names must be between 3 and 24 characters in length and may contain numbers and lowercase letters only.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extLst>
                  <a:ext uri="{0D108BD9-81ED-4DB2-BD59-A6C34878D82A}">
                    <a16:rowId xmlns:a16="http://schemas.microsoft.com/office/drawing/2014/main" val="3148855170"/>
                  </a:ext>
                </a:extLst>
              </a:tr>
              <a:tr h="955439">
                <a:tc>
                  <a:txBody>
                    <a:bodyPr/>
                    <a:lstStyle/>
                    <a:p>
                      <a:pPr marL="0" marR="0">
                        <a:lnSpc>
                          <a:spcPct val="107000"/>
                        </a:lnSpc>
                        <a:spcBef>
                          <a:spcPts val="0"/>
                        </a:spcBef>
                        <a:spcAft>
                          <a:spcPts val="800"/>
                        </a:spcAft>
                      </a:pPr>
                      <a:r>
                        <a:rPr lang="en-IN" sz="1000">
                          <a:effectLst/>
                        </a:rPr>
                        <a:t>Instance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dirty="0">
                          <a:effectLst/>
                        </a:rPr>
                        <a:t>Region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a:effectLst/>
                        </a:rPr>
                        <a:t>Required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dirty="0">
                          <a:effectLst/>
                        </a:rPr>
                        <a:t>Select the appropriate region for your storage account. </a:t>
                      </a:r>
                      <a:br>
                        <a:rPr lang="en-IN" sz="1000" dirty="0">
                          <a:effectLst/>
                        </a:rPr>
                      </a:br>
                      <a:r>
                        <a:rPr lang="en-IN" sz="1000" dirty="0">
                          <a:effectLst/>
                        </a:rPr>
                        <a:t>Not all regions are supported for all types of storage accounts or redundancy configurations. </a:t>
                      </a:r>
                      <a:br>
                        <a:rPr lang="en-IN" sz="1000" dirty="0">
                          <a:effectLst/>
                        </a:rPr>
                      </a:br>
                      <a:r>
                        <a:rPr lang="en-IN" sz="1000" dirty="0">
                          <a:effectLst/>
                        </a:rPr>
                        <a:t>The choice of region can have a billing impact..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extLst>
                  <a:ext uri="{0D108BD9-81ED-4DB2-BD59-A6C34878D82A}">
                    <a16:rowId xmlns:a16="http://schemas.microsoft.com/office/drawing/2014/main" val="2687416752"/>
                  </a:ext>
                </a:extLst>
              </a:tr>
              <a:tr h="1806222">
                <a:tc>
                  <a:txBody>
                    <a:bodyPr/>
                    <a:lstStyle/>
                    <a:p>
                      <a:pPr marL="0" marR="0">
                        <a:lnSpc>
                          <a:spcPct val="107000"/>
                        </a:lnSpc>
                        <a:spcBef>
                          <a:spcPts val="0"/>
                        </a:spcBef>
                        <a:spcAft>
                          <a:spcPts val="800"/>
                        </a:spcAft>
                      </a:pPr>
                      <a:r>
                        <a:rPr lang="en-IN" sz="1000">
                          <a:effectLst/>
                        </a:rPr>
                        <a:t>Instance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a:effectLst/>
                        </a:rPr>
                        <a:t>Performance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a:effectLst/>
                        </a:rPr>
                        <a:t>Required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dirty="0">
                          <a:effectLst/>
                        </a:rPr>
                        <a:t>Select Standard performance for general-purpose v2 storage accounts (default). This type of account is recommended by Microsoft for most scenarios. </a:t>
                      </a:r>
                      <a:br>
                        <a:rPr lang="en-IN" sz="1000" dirty="0">
                          <a:effectLst/>
                        </a:rPr>
                      </a:br>
                      <a:r>
                        <a:rPr lang="en-IN" sz="1000" dirty="0">
                          <a:effectLst/>
                        </a:rPr>
                        <a:t>Select Premium for scenarios requiring low latency. After selecting Premium, select the type of premium storage account to create. The following types of premium storage accounts are available:</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000" u="sng" dirty="0">
                          <a:effectLst/>
                          <a:hlinkClick r:id="rId2"/>
                        </a:rPr>
                        <a:t>Block blobs</a:t>
                      </a:r>
                      <a:endParaRPr lang="en-IN" sz="1000" dirty="0">
                        <a:effectLst/>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000" u="sng" dirty="0">
                          <a:effectLst/>
                          <a:hlinkClick r:id="rId3"/>
                        </a:rPr>
                        <a:t>File shares</a:t>
                      </a:r>
                      <a:endParaRPr lang="en-IN" sz="1000" dirty="0">
                        <a:effectLst/>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000" u="sng" dirty="0">
                          <a:effectLst/>
                          <a:hlinkClick r:id="rId4"/>
                        </a:rPr>
                        <a:t>Page blobs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extLst>
                  <a:ext uri="{0D108BD9-81ED-4DB2-BD59-A6C34878D82A}">
                    <a16:rowId xmlns:a16="http://schemas.microsoft.com/office/drawing/2014/main" val="3114689617"/>
                  </a:ext>
                </a:extLst>
              </a:tr>
              <a:tr h="1876676">
                <a:tc>
                  <a:txBody>
                    <a:bodyPr/>
                    <a:lstStyle/>
                    <a:p>
                      <a:pPr marL="0" marR="0">
                        <a:lnSpc>
                          <a:spcPct val="107000"/>
                        </a:lnSpc>
                        <a:spcBef>
                          <a:spcPts val="0"/>
                        </a:spcBef>
                        <a:spcAft>
                          <a:spcPts val="800"/>
                        </a:spcAft>
                      </a:pPr>
                      <a:r>
                        <a:rPr lang="en-IN" sz="1000">
                          <a:effectLst/>
                        </a:rPr>
                        <a:t>Instance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a:effectLst/>
                        </a:rPr>
                        <a:t>Redundancy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a:effectLst/>
                        </a:rPr>
                        <a:t>Required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tc>
                  <a:txBody>
                    <a:bodyPr/>
                    <a:lstStyle/>
                    <a:p>
                      <a:pPr marL="0" marR="0">
                        <a:lnSpc>
                          <a:spcPct val="107000"/>
                        </a:lnSpc>
                        <a:spcBef>
                          <a:spcPts val="0"/>
                        </a:spcBef>
                        <a:spcAft>
                          <a:spcPts val="800"/>
                        </a:spcAft>
                      </a:pPr>
                      <a:r>
                        <a:rPr lang="en-IN" sz="1000" dirty="0">
                          <a:effectLst/>
                        </a:rPr>
                        <a:t>Select your desired redundancy configuration. Not all redundancy options are available for all types of storage accounts in all regions.</a:t>
                      </a:r>
                      <a:br>
                        <a:rPr lang="en-IN" sz="1000" dirty="0">
                          <a:effectLst/>
                        </a:rPr>
                      </a:br>
                      <a:br>
                        <a:rPr lang="en-IN" sz="1000" dirty="0">
                          <a:effectLst/>
                        </a:rPr>
                      </a:br>
                      <a:r>
                        <a:rPr lang="en-IN" sz="1000" dirty="0">
                          <a:effectLst/>
                        </a:rPr>
                        <a:t>If you select a geo-redundant configuration (GRS or GZRS), your data is replicated to a data </a:t>
                      </a:r>
                      <a:r>
                        <a:rPr lang="en-IN" sz="1000" dirty="0" err="1">
                          <a:effectLst/>
                        </a:rPr>
                        <a:t>center</a:t>
                      </a:r>
                      <a:r>
                        <a:rPr lang="en-IN" sz="1000" dirty="0">
                          <a:effectLst/>
                        </a:rPr>
                        <a:t> in a different region. For read access to data in the secondary region, select Make read access to data available in the event of regional unavailability.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86" marR="2886" marT="2886" marB="2886"/>
                </a:tc>
                <a:extLst>
                  <a:ext uri="{0D108BD9-81ED-4DB2-BD59-A6C34878D82A}">
                    <a16:rowId xmlns:a16="http://schemas.microsoft.com/office/drawing/2014/main" val="3523599990"/>
                  </a:ext>
                </a:extLst>
              </a:tr>
            </a:tbl>
          </a:graphicData>
        </a:graphic>
      </p:graphicFrame>
    </p:spTree>
    <p:extLst>
      <p:ext uri="{BB962C8B-B14F-4D97-AF65-F5344CB8AC3E}">
        <p14:creationId xmlns:p14="http://schemas.microsoft.com/office/powerpoint/2010/main" val="3448747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5390-0DC3-4520-BE58-2928CA54F45B}"/>
              </a:ext>
            </a:extLst>
          </p:cNvPr>
          <p:cNvSpPr>
            <a:spLocks noGrp="1"/>
          </p:cNvSpPr>
          <p:nvPr>
            <p:ph type="title"/>
          </p:nvPr>
        </p:nvSpPr>
        <p:spPr/>
        <p:txBody>
          <a:bodyPr/>
          <a:lstStyle/>
          <a:p>
            <a:r>
              <a:rPr lang="en-IN" sz="1800" dirty="0">
                <a:solidFill>
                  <a:srgbClr val="171717"/>
                </a:solidFill>
                <a:effectLst/>
                <a:latin typeface="Segoe UI" panose="020B0502040204020203" pitchFamily="34" charset="0"/>
                <a:ea typeface="Times New Roman" panose="02020603050405020304" pitchFamily="18" charset="0"/>
              </a:rPr>
              <a:t>The following image shows a standard configuration for a new storage account.</a:t>
            </a:r>
            <a:endParaRPr lang="en-IN" dirty="0"/>
          </a:p>
        </p:txBody>
      </p:sp>
      <p:pic>
        <p:nvPicPr>
          <p:cNvPr id="7" name="Content Placeholder 6">
            <a:extLst>
              <a:ext uri="{FF2B5EF4-FFF2-40B4-BE49-F238E27FC236}">
                <a16:creationId xmlns:a16="http://schemas.microsoft.com/office/drawing/2014/main" id="{0E0DDCBF-26A3-448B-BE56-1B8636C587BA}"/>
              </a:ext>
            </a:extLst>
          </p:cNvPr>
          <p:cNvPicPr>
            <a:picLocks noGrp="1" noChangeAspect="1"/>
          </p:cNvPicPr>
          <p:nvPr>
            <p:ph idx="1"/>
          </p:nvPr>
        </p:nvPicPr>
        <p:blipFill>
          <a:blip r:embed="rId2"/>
          <a:stretch>
            <a:fillRect/>
          </a:stretch>
        </p:blipFill>
        <p:spPr>
          <a:xfrm>
            <a:off x="838200" y="1825625"/>
            <a:ext cx="9445978" cy="4351338"/>
          </a:xfrm>
        </p:spPr>
      </p:pic>
    </p:spTree>
    <p:extLst>
      <p:ext uri="{BB962C8B-B14F-4D97-AF65-F5344CB8AC3E}">
        <p14:creationId xmlns:p14="http://schemas.microsoft.com/office/powerpoint/2010/main" val="23531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53D3-1A98-40DD-8CBE-814760F1518D}"/>
              </a:ext>
            </a:extLst>
          </p:cNvPr>
          <p:cNvSpPr>
            <a:spLocks noGrp="1"/>
          </p:cNvSpPr>
          <p:nvPr>
            <p:ph type="title"/>
          </p:nvPr>
        </p:nvSpPr>
        <p:spPr/>
        <p:txBody>
          <a:bodyPr/>
          <a:lstStyle/>
          <a:p>
            <a:r>
              <a:rPr lang="en-IN" b="1" dirty="0">
                <a:solidFill>
                  <a:srgbClr val="171717"/>
                </a:solidFill>
                <a:latin typeface="Segoe UI" panose="020B0502040204020203" pitchFamily="34" charset="0"/>
                <a:ea typeface="Times New Roman" panose="02020603050405020304" pitchFamily="18" charset="0"/>
              </a:rPr>
              <a:t>Core storage services</a:t>
            </a:r>
            <a:br>
              <a:rPr lang="en-IN" b="1" dirty="0">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C34D43D-6A1B-4AE6-947B-F1704CD04B40}"/>
              </a:ext>
            </a:extLst>
          </p:cNvPr>
          <p:cNvSpPr>
            <a:spLocks noGrp="1"/>
          </p:cNvSpPr>
          <p:nvPr>
            <p:ph idx="1"/>
          </p:nvPr>
        </p:nvSpPr>
        <p:spPr/>
        <p:txBody>
          <a:bodyPr/>
          <a:lstStyle/>
          <a:p>
            <a:pPr marL="0" marR="0"/>
            <a:r>
              <a:rPr lang="en-IN" sz="1800" dirty="0">
                <a:solidFill>
                  <a:srgbClr val="171717"/>
                </a:solidFill>
                <a:effectLst/>
                <a:latin typeface="Segoe UI" panose="020B0502040204020203" pitchFamily="34" charset="0"/>
                <a:ea typeface="Times New Roman" panose="02020603050405020304" pitchFamily="18" charset="0"/>
              </a:rPr>
              <a:t>The Azure Storage platform includes the following data services:</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2"/>
              </a:rPr>
              <a:t>Azure Blobs</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A massively scalable object store for text and binary data. Also includes support for big data analytics through Data Lake Storage Gen2.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Azure Files</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Managed file shares for cloud or on-premises deployments.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4"/>
              </a:rPr>
              <a:t>Azure Queues</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A messaging store for reliable messaging between application components.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5"/>
              </a:rPr>
              <a:t>Azure Tables</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A NoSQL store for </a:t>
            </a:r>
            <a:r>
              <a:rPr lang="en-IN" sz="1800" dirty="0" err="1">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schemaless</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storage of structured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6"/>
              </a:rPr>
              <a:t>Azure Disks</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Block-level storage volumes for Azure VMs.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171717"/>
                </a:solidFill>
                <a:effectLst/>
                <a:latin typeface="Segoe UI" panose="020B0502040204020203" pitchFamily="34" charset="0"/>
                <a:ea typeface="Calibri" panose="020F0502020204030204" pitchFamily="34" charset="0"/>
              </a:rPr>
              <a:t>Each service is accessed through a storage account.</a:t>
            </a:r>
            <a:endParaRPr lang="en-IN" dirty="0"/>
          </a:p>
        </p:txBody>
      </p:sp>
    </p:spTree>
    <p:extLst>
      <p:ext uri="{BB962C8B-B14F-4D97-AF65-F5344CB8AC3E}">
        <p14:creationId xmlns:p14="http://schemas.microsoft.com/office/powerpoint/2010/main" val="2933529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6B78-3AE7-4D64-A9FE-701EC62C2AA4}"/>
              </a:ext>
            </a:extLst>
          </p:cNvPr>
          <p:cNvSpPr>
            <a:spLocks noGrp="1"/>
          </p:cNvSpPr>
          <p:nvPr>
            <p:ph type="title"/>
          </p:nvPr>
        </p:nvSpPr>
        <p:spPr>
          <a:xfrm>
            <a:off x="838200" y="90311"/>
            <a:ext cx="10515600" cy="1600377"/>
          </a:xfrm>
        </p:spPr>
        <p:txBody>
          <a:bodyPr>
            <a:normAutofit/>
          </a:bodyPr>
          <a:lstStyle/>
          <a:p>
            <a:pPr marL="0" marR="0">
              <a:lnSpc>
                <a:spcPct val="107000"/>
              </a:lnSpc>
              <a:spcBef>
                <a:spcPts val="0"/>
              </a:spcBef>
              <a:spcAft>
                <a:spcPts val="0"/>
              </a:spcAf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Advanced tab</a:t>
            </a:r>
            <a:b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sz="1800" dirty="0">
                <a:solidFill>
                  <a:srgbClr val="171717"/>
                </a:solidFill>
                <a:effectLst/>
                <a:latin typeface="Segoe UI" panose="020B0502040204020203" pitchFamily="34" charset="0"/>
                <a:ea typeface="Times New Roman" panose="02020603050405020304" pitchFamily="18" charset="0"/>
              </a:rPr>
              <a:t>On the </a:t>
            </a:r>
            <a:r>
              <a:rPr lang="en-IN" sz="1800" b="1" dirty="0">
                <a:solidFill>
                  <a:srgbClr val="171717"/>
                </a:solidFill>
                <a:effectLst/>
                <a:latin typeface="Segoe UI" panose="020B0502040204020203" pitchFamily="34" charset="0"/>
                <a:ea typeface="Times New Roman" panose="02020603050405020304" pitchFamily="18" charset="0"/>
              </a:rPr>
              <a:t>Advanced</a:t>
            </a:r>
            <a:r>
              <a:rPr lang="en-IN" sz="1800" dirty="0">
                <a:solidFill>
                  <a:srgbClr val="171717"/>
                </a:solidFill>
                <a:effectLst/>
                <a:latin typeface="Segoe UI" panose="020B0502040204020203" pitchFamily="34" charset="0"/>
                <a:ea typeface="Times New Roman" panose="02020603050405020304" pitchFamily="18" charset="0"/>
              </a:rPr>
              <a:t> tab, you can configure additional options and modify default settings for your new storage account. Some of these options can also be configured after the storage account is created, while others must be configured at the time of creation.</a:t>
            </a:r>
            <a:endParaRPr lang="en-IN" dirty="0"/>
          </a:p>
        </p:txBody>
      </p:sp>
      <p:graphicFrame>
        <p:nvGraphicFramePr>
          <p:cNvPr id="7" name="Content Placeholder 6">
            <a:extLst>
              <a:ext uri="{FF2B5EF4-FFF2-40B4-BE49-F238E27FC236}">
                <a16:creationId xmlns:a16="http://schemas.microsoft.com/office/drawing/2014/main" id="{78E9A4A0-0E69-46B7-A193-E75CF782D57D}"/>
              </a:ext>
            </a:extLst>
          </p:cNvPr>
          <p:cNvGraphicFramePr>
            <a:graphicFrameLocks noGrp="1"/>
          </p:cNvGraphicFramePr>
          <p:nvPr>
            <p:ph idx="1"/>
            <p:extLst>
              <p:ext uri="{D42A27DB-BD31-4B8C-83A1-F6EECF244321}">
                <p14:modId xmlns:p14="http://schemas.microsoft.com/office/powerpoint/2010/main" val="2477319846"/>
              </p:ext>
            </p:extLst>
          </p:nvPr>
        </p:nvGraphicFramePr>
        <p:xfrm>
          <a:off x="481188" y="1430065"/>
          <a:ext cx="11229624" cy="5337624"/>
        </p:xfrm>
        <a:graphic>
          <a:graphicData uri="http://schemas.openxmlformats.org/drawingml/2006/table">
            <a:tbl>
              <a:tblPr firstRow="1" firstCol="1" bandRow="1">
                <a:tableStyleId>{5C22544A-7EE6-4342-B048-85BDC9FD1C3A}</a:tableStyleId>
              </a:tblPr>
              <a:tblGrid>
                <a:gridCol w="2807406">
                  <a:extLst>
                    <a:ext uri="{9D8B030D-6E8A-4147-A177-3AD203B41FA5}">
                      <a16:colId xmlns:a16="http://schemas.microsoft.com/office/drawing/2014/main" val="2476425632"/>
                    </a:ext>
                  </a:extLst>
                </a:gridCol>
                <a:gridCol w="2807406">
                  <a:extLst>
                    <a:ext uri="{9D8B030D-6E8A-4147-A177-3AD203B41FA5}">
                      <a16:colId xmlns:a16="http://schemas.microsoft.com/office/drawing/2014/main" val="1944015239"/>
                    </a:ext>
                  </a:extLst>
                </a:gridCol>
                <a:gridCol w="2807406">
                  <a:extLst>
                    <a:ext uri="{9D8B030D-6E8A-4147-A177-3AD203B41FA5}">
                      <a16:colId xmlns:a16="http://schemas.microsoft.com/office/drawing/2014/main" val="3835780828"/>
                    </a:ext>
                  </a:extLst>
                </a:gridCol>
                <a:gridCol w="2807406">
                  <a:extLst>
                    <a:ext uri="{9D8B030D-6E8A-4147-A177-3AD203B41FA5}">
                      <a16:colId xmlns:a16="http://schemas.microsoft.com/office/drawing/2014/main" val="4283307457"/>
                    </a:ext>
                  </a:extLst>
                </a:gridCol>
              </a:tblGrid>
              <a:tr h="36763">
                <a:tc gridSpan="4">
                  <a:txBody>
                    <a:bodyPr/>
                    <a:lstStyle/>
                    <a:p>
                      <a:pPr marL="0" marR="0" algn="r">
                        <a:lnSpc>
                          <a:spcPct val="107000"/>
                        </a:lnSpc>
                        <a:spcBef>
                          <a:spcPts val="0"/>
                        </a:spcBef>
                        <a:spcAft>
                          <a:spcPts val="800"/>
                        </a:spcAft>
                      </a:pPr>
                      <a:r>
                        <a:rPr lang="en-IN" sz="200" cap="all" spc="150">
                          <a:effectLst/>
                        </a:rPr>
                        <a:t>ADVANCED TAB</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32293418"/>
                  </a:ext>
                </a:extLst>
              </a:tr>
              <a:tr h="36763">
                <a:tc>
                  <a:txBody>
                    <a:bodyPr/>
                    <a:lstStyle/>
                    <a:p>
                      <a:pPr marL="0" marR="0">
                        <a:lnSpc>
                          <a:spcPct val="107000"/>
                        </a:lnSpc>
                        <a:spcBef>
                          <a:spcPts val="0"/>
                        </a:spcBef>
                        <a:spcAft>
                          <a:spcPts val="800"/>
                        </a:spcAft>
                      </a:pPr>
                      <a:r>
                        <a:rPr lang="en-IN" sz="200">
                          <a:effectLst/>
                        </a:rPr>
                        <a:t>Section</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200">
                          <a:effectLst/>
                        </a:rPr>
                        <a:t>Field</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200">
                          <a:effectLst/>
                        </a:rPr>
                        <a:t>Required or optional</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200">
                          <a:effectLst/>
                        </a:rPr>
                        <a:t>Description</a:t>
                      </a:r>
                      <a:endParaRPr lang="en-IN" sz="2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extLst>
                  <a:ext uri="{0D108BD9-81ED-4DB2-BD59-A6C34878D82A}">
                    <a16:rowId xmlns:a16="http://schemas.microsoft.com/office/drawing/2014/main" val="2426428966"/>
                  </a:ext>
                </a:extLst>
              </a:tr>
              <a:tr h="478761">
                <a:tc>
                  <a:txBody>
                    <a:bodyPr/>
                    <a:lstStyle/>
                    <a:p>
                      <a:pPr marL="0" marR="0">
                        <a:lnSpc>
                          <a:spcPct val="107000"/>
                        </a:lnSpc>
                        <a:spcBef>
                          <a:spcPts val="0"/>
                        </a:spcBef>
                        <a:spcAft>
                          <a:spcPts val="800"/>
                        </a:spcAft>
                      </a:pPr>
                      <a:r>
                        <a:rPr lang="en-IN" sz="700">
                          <a:effectLst/>
                        </a:rPr>
                        <a:t>Security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Enable secure transfer</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Optional</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Enable secure transfer to require that incoming requests to this storage account are made only via HTTPS (default). Recommended for optimal security. For more information, see </a:t>
                      </a:r>
                      <a:r>
                        <a:rPr lang="en-IN" sz="700" u="sng">
                          <a:effectLst/>
                          <a:hlinkClick r:id="rId2"/>
                        </a:rPr>
                        <a:t>Require secure transfer to ensure secure connections</a:t>
                      </a:r>
                      <a:r>
                        <a:rPr lang="en-IN" sz="700">
                          <a:effectLst/>
                        </a:rPr>
                        <a:t>.</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extLst>
                  <a:ext uri="{0D108BD9-81ED-4DB2-BD59-A6C34878D82A}">
                    <a16:rowId xmlns:a16="http://schemas.microsoft.com/office/drawing/2014/main" val="3775148475"/>
                  </a:ext>
                </a:extLst>
              </a:tr>
              <a:tr h="491794">
                <a:tc>
                  <a:txBody>
                    <a:bodyPr/>
                    <a:lstStyle/>
                    <a:p>
                      <a:pPr marL="0" marR="0">
                        <a:lnSpc>
                          <a:spcPct val="107000"/>
                        </a:lnSpc>
                        <a:spcBef>
                          <a:spcPts val="0"/>
                        </a:spcBef>
                        <a:spcAft>
                          <a:spcPts val="800"/>
                        </a:spcAft>
                      </a:pPr>
                      <a:r>
                        <a:rPr lang="en-IN" sz="700">
                          <a:effectLst/>
                        </a:rPr>
                        <a:t>Security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Enable infrastructure encryption</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Optional</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By default, infrastructure encryption is not enabled. Enable infrastructure encryption to encrypt your data at both the service level and the infrastructure level. For more information, see </a:t>
                      </a:r>
                      <a:r>
                        <a:rPr lang="en-IN" sz="700" u="sng">
                          <a:effectLst/>
                          <a:hlinkClick r:id="rId3"/>
                        </a:rPr>
                        <a:t>Create a storage account with infrastructure encryption enabled for double encryption of data</a:t>
                      </a:r>
                      <a:r>
                        <a:rPr lang="en-IN" sz="700">
                          <a:effectLst/>
                        </a:rPr>
                        <a:t>.</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extLst>
                  <a:ext uri="{0D108BD9-81ED-4DB2-BD59-A6C34878D82A}">
                    <a16:rowId xmlns:a16="http://schemas.microsoft.com/office/drawing/2014/main" val="319929212"/>
                  </a:ext>
                </a:extLst>
              </a:tr>
              <a:tr h="1078815">
                <a:tc>
                  <a:txBody>
                    <a:bodyPr/>
                    <a:lstStyle/>
                    <a:p>
                      <a:pPr marL="0" marR="0">
                        <a:lnSpc>
                          <a:spcPct val="107000"/>
                        </a:lnSpc>
                        <a:spcBef>
                          <a:spcPts val="0"/>
                        </a:spcBef>
                        <a:spcAft>
                          <a:spcPts val="800"/>
                        </a:spcAft>
                      </a:pPr>
                      <a:r>
                        <a:rPr lang="en-IN" sz="700">
                          <a:effectLst/>
                        </a:rPr>
                        <a:t>Security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Enable blob public access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Optional</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When enabled, this setting allows a user with the appropriate permissions to enable anonymous public access to a container in the storage account (default). Disabling this setting prevents all anonymous public access to the storage account. For more information, see </a:t>
                      </a:r>
                      <a:r>
                        <a:rPr lang="en-IN" sz="700" u="sng">
                          <a:effectLst/>
                          <a:hlinkClick r:id="rId4"/>
                        </a:rPr>
                        <a:t>Prevent anonymous public read access to containers and blobs</a:t>
                      </a:r>
                      <a:r>
                        <a:rPr lang="en-IN" sz="700">
                          <a:effectLst/>
                        </a:rPr>
                        <a:t>.</a:t>
                      </a:r>
                      <a:br>
                        <a:rPr lang="en-IN" sz="700">
                          <a:effectLst/>
                        </a:rPr>
                      </a:br>
                      <a:br>
                        <a:rPr lang="en-IN" sz="700">
                          <a:effectLst/>
                        </a:rPr>
                      </a:br>
                      <a:r>
                        <a:rPr lang="en-IN" sz="700">
                          <a:effectLst/>
                        </a:rPr>
                        <a:t>Enabling blob public access does not make blob data available for public access unless the user takes the additional step to explicitly configure the container's public access setting.</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extLst>
                  <a:ext uri="{0D108BD9-81ED-4DB2-BD59-A6C34878D82A}">
                    <a16:rowId xmlns:a16="http://schemas.microsoft.com/office/drawing/2014/main" val="1476715828"/>
                  </a:ext>
                </a:extLst>
              </a:tr>
              <a:tr h="598772">
                <a:tc>
                  <a:txBody>
                    <a:bodyPr/>
                    <a:lstStyle/>
                    <a:p>
                      <a:pPr marL="0" marR="0">
                        <a:lnSpc>
                          <a:spcPct val="107000"/>
                        </a:lnSpc>
                        <a:spcBef>
                          <a:spcPts val="0"/>
                        </a:spcBef>
                        <a:spcAft>
                          <a:spcPts val="800"/>
                        </a:spcAft>
                      </a:pPr>
                      <a:r>
                        <a:rPr lang="en-IN" sz="700">
                          <a:effectLst/>
                        </a:rPr>
                        <a:t>Security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Enable storage account key access (preview)</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Optional</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When enabled, this setting allows clients to authorize requests to the storage account using either the account access keys or an Azure Active Directory (Azure AD) account (default). Disabling this setting prevents authorization with the account access keys. For more information, see </a:t>
                      </a:r>
                      <a:r>
                        <a:rPr lang="en-IN" sz="700" u="sng">
                          <a:effectLst/>
                          <a:hlinkClick r:id="rId5"/>
                        </a:rPr>
                        <a:t>Prevent Shared Key authorization for an Azure Storage account</a:t>
                      </a:r>
                      <a:r>
                        <a:rPr lang="en-IN" sz="700">
                          <a:effectLst/>
                        </a:rPr>
                        <a:t>.</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extLst>
                  <a:ext uri="{0D108BD9-81ED-4DB2-BD59-A6C34878D82A}">
                    <a16:rowId xmlns:a16="http://schemas.microsoft.com/office/drawing/2014/main" val="2622616499"/>
                  </a:ext>
                </a:extLst>
              </a:tr>
              <a:tr h="598772">
                <a:tc>
                  <a:txBody>
                    <a:bodyPr/>
                    <a:lstStyle/>
                    <a:p>
                      <a:pPr marL="0" marR="0">
                        <a:lnSpc>
                          <a:spcPct val="107000"/>
                        </a:lnSpc>
                        <a:spcBef>
                          <a:spcPts val="0"/>
                        </a:spcBef>
                        <a:spcAft>
                          <a:spcPts val="800"/>
                        </a:spcAft>
                      </a:pPr>
                      <a:r>
                        <a:rPr lang="en-IN" sz="700">
                          <a:effectLst/>
                        </a:rPr>
                        <a:t>Security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Minimum TLS version</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Required</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Select the minimum version of Transport Layer Security (TLS) for incoming requests to the storage account. The default value is TLS version 1.2. When set to the default value, incoming requests made using TLS 1.0 or TLS 1.1 are rejected. For more information, see </a:t>
                      </a:r>
                      <a:r>
                        <a:rPr lang="en-IN" sz="700" u="sng">
                          <a:effectLst/>
                          <a:hlinkClick r:id="rId6"/>
                        </a:rPr>
                        <a:t>Enforce a minimum required version of Transport Layer Security (TLS) for requests to a storage account</a:t>
                      </a:r>
                      <a:r>
                        <a:rPr lang="en-IN" sz="700">
                          <a:effectLst/>
                        </a:rPr>
                        <a:t>.</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extLst>
                  <a:ext uri="{0D108BD9-81ED-4DB2-BD59-A6C34878D82A}">
                    <a16:rowId xmlns:a16="http://schemas.microsoft.com/office/drawing/2014/main" val="1659370821"/>
                  </a:ext>
                </a:extLst>
              </a:tr>
              <a:tr h="358750">
                <a:tc>
                  <a:txBody>
                    <a:bodyPr/>
                    <a:lstStyle/>
                    <a:p>
                      <a:pPr marL="0" marR="0">
                        <a:lnSpc>
                          <a:spcPct val="107000"/>
                        </a:lnSpc>
                        <a:spcBef>
                          <a:spcPts val="0"/>
                        </a:spcBef>
                        <a:spcAft>
                          <a:spcPts val="800"/>
                        </a:spcAft>
                      </a:pPr>
                      <a:r>
                        <a:rPr lang="en-IN" sz="700">
                          <a:effectLst/>
                        </a:rPr>
                        <a:t>Data Lake Storage Gen2</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Enable hierarchical namespace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Optional</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To use this storage account for Azure Data Lake Storage Gen2 workloads, configure a hierarchical namespace. For more information, see </a:t>
                      </a:r>
                      <a:r>
                        <a:rPr lang="en-IN" sz="700" u="sng">
                          <a:effectLst/>
                          <a:hlinkClick r:id="rId7"/>
                        </a:rPr>
                        <a:t>Introduction to Azure Data Lake Storage Gen2</a:t>
                      </a:r>
                      <a:r>
                        <a:rPr lang="en-IN" sz="700">
                          <a:effectLst/>
                        </a:rPr>
                        <a:t>.</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extLst>
                  <a:ext uri="{0D108BD9-81ED-4DB2-BD59-A6C34878D82A}">
                    <a16:rowId xmlns:a16="http://schemas.microsoft.com/office/drawing/2014/main" val="53701301"/>
                  </a:ext>
                </a:extLst>
              </a:tr>
              <a:tr h="491794">
                <a:tc>
                  <a:txBody>
                    <a:bodyPr/>
                    <a:lstStyle/>
                    <a:p>
                      <a:pPr marL="0" marR="0">
                        <a:lnSpc>
                          <a:spcPct val="107000"/>
                        </a:lnSpc>
                        <a:spcBef>
                          <a:spcPts val="0"/>
                        </a:spcBef>
                        <a:spcAft>
                          <a:spcPts val="800"/>
                        </a:spcAft>
                      </a:pPr>
                      <a:r>
                        <a:rPr lang="en-IN" sz="700">
                          <a:effectLst/>
                        </a:rPr>
                        <a:t>Blob storage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Enable network file share (NFS) v3</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Optional</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NFS v3 provides Linux file system compatibility at object storage scale enables Linux clients to mount a container in Blob storage from an Azure Virtual Machine (VM) or a computer on-premises. For more information, see </a:t>
                      </a:r>
                      <a:r>
                        <a:rPr lang="en-IN" sz="700" u="sng">
                          <a:effectLst/>
                          <a:hlinkClick r:id="rId8"/>
                        </a:rPr>
                        <a:t>Network File System (NFS) 3.0 protocol support in Azure Blob storage</a:t>
                      </a:r>
                      <a:r>
                        <a:rPr lang="en-IN" sz="700">
                          <a:effectLst/>
                        </a:rPr>
                        <a:t>.</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extLst>
                  <a:ext uri="{0D108BD9-81ED-4DB2-BD59-A6C34878D82A}">
                    <a16:rowId xmlns:a16="http://schemas.microsoft.com/office/drawing/2014/main" val="581857577"/>
                  </a:ext>
                </a:extLst>
              </a:tr>
              <a:tr h="491794">
                <a:tc>
                  <a:txBody>
                    <a:bodyPr/>
                    <a:lstStyle/>
                    <a:p>
                      <a:pPr marL="0" marR="0">
                        <a:lnSpc>
                          <a:spcPct val="107000"/>
                        </a:lnSpc>
                        <a:spcBef>
                          <a:spcPts val="0"/>
                        </a:spcBef>
                        <a:spcAft>
                          <a:spcPts val="800"/>
                        </a:spcAft>
                      </a:pPr>
                      <a:r>
                        <a:rPr lang="en-IN" sz="700">
                          <a:effectLst/>
                        </a:rPr>
                        <a:t>Blob storage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Access tier</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Required</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Blob access tiers enable you to store blob data in the most cost-effective manner, based on usage. Select the hot tier (default) for frequently accessed data. Select the cool tier for infrequently accessed data. For more information, see </a:t>
                      </a:r>
                      <a:r>
                        <a:rPr lang="en-IN" sz="700" u="sng">
                          <a:effectLst/>
                          <a:hlinkClick r:id="rId9"/>
                        </a:rPr>
                        <a:t>Access tiers for Azure Blob Storage - hot, cool, and archive</a:t>
                      </a:r>
                      <a:r>
                        <a:rPr lang="en-IN" sz="700">
                          <a:effectLst/>
                        </a:rPr>
                        <a:t>.</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extLst>
                  <a:ext uri="{0D108BD9-81ED-4DB2-BD59-A6C34878D82A}">
                    <a16:rowId xmlns:a16="http://schemas.microsoft.com/office/drawing/2014/main" val="3076176937"/>
                  </a:ext>
                </a:extLst>
              </a:tr>
              <a:tr h="196085">
                <a:tc>
                  <a:txBody>
                    <a:bodyPr/>
                    <a:lstStyle/>
                    <a:p>
                      <a:pPr marL="0" marR="0">
                        <a:lnSpc>
                          <a:spcPct val="107000"/>
                        </a:lnSpc>
                        <a:spcBef>
                          <a:spcPts val="0"/>
                        </a:spcBef>
                        <a:spcAft>
                          <a:spcPts val="800"/>
                        </a:spcAft>
                      </a:pPr>
                      <a:r>
                        <a:rPr lang="en-IN" sz="700">
                          <a:effectLst/>
                        </a:rPr>
                        <a:t>Azure Files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Enable large file shares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Optional</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Available only for standard file shares with the LRS or ZRS redundancies.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extLst>
                  <a:ext uri="{0D108BD9-81ED-4DB2-BD59-A6C34878D82A}">
                    <a16:rowId xmlns:a16="http://schemas.microsoft.com/office/drawing/2014/main" val="2288379167"/>
                  </a:ext>
                </a:extLst>
              </a:tr>
              <a:tr h="478761">
                <a:tc>
                  <a:txBody>
                    <a:bodyPr/>
                    <a:lstStyle/>
                    <a:p>
                      <a:pPr marL="0" marR="0">
                        <a:lnSpc>
                          <a:spcPct val="107000"/>
                        </a:lnSpc>
                        <a:spcBef>
                          <a:spcPts val="0"/>
                        </a:spcBef>
                        <a:spcAft>
                          <a:spcPts val="800"/>
                        </a:spcAft>
                      </a:pPr>
                      <a:r>
                        <a:rPr lang="en-IN" sz="700">
                          <a:effectLst/>
                        </a:rPr>
                        <a:t>Tables and queues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Enable support for customer-managed keys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a:effectLst/>
                        </a:rPr>
                        <a:t>Optional</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tc>
                  <a:txBody>
                    <a:bodyPr/>
                    <a:lstStyle/>
                    <a:p>
                      <a:pPr marL="0" marR="0">
                        <a:lnSpc>
                          <a:spcPct val="107000"/>
                        </a:lnSpc>
                        <a:spcBef>
                          <a:spcPts val="0"/>
                        </a:spcBef>
                        <a:spcAft>
                          <a:spcPts val="800"/>
                        </a:spcAft>
                      </a:pPr>
                      <a:r>
                        <a:rPr lang="en-IN" sz="700" dirty="0">
                          <a:effectLst/>
                        </a:rPr>
                        <a:t>To enable support for customer-managed keys for tables and queues, you must select this setting at the time that you create the storage account. For more information, see </a:t>
                      </a:r>
                      <a:r>
                        <a:rPr lang="en-IN" sz="700" u="sng" dirty="0">
                          <a:effectLst/>
                          <a:hlinkClick r:id="rId10"/>
                        </a:rPr>
                        <a:t>Create an account that supports customer-managed keys for tables and queues</a:t>
                      </a:r>
                      <a:r>
                        <a:rPr lang="en-IN" sz="700" dirty="0">
                          <a:effectLst/>
                        </a:rPr>
                        <a:t>.</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1898" marR="1898" marT="1898" marB="1898"/>
                </a:tc>
                <a:extLst>
                  <a:ext uri="{0D108BD9-81ED-4DB2-BD59-A6C34878D82A}">
                    <a16:rowId xmlns:a16="http://schemas.microsoft.com/office/drawing/2014/main" val="3921105727"/>
                  </a:ext>
                </a:extLst>
              </a:tr>
            </a:tbl>
          </a:graphicData>
        </a:graphic>
      </p:graphicFrame>
    </p:spTree>
    <p:extLst>
      <p:ext uri="{BB962C8B-B14F-4D97-AF65-F5344CB8AC3E}">
        <p14:creationId xmlns:p14="http://schemas.microsoft.com/office/powerpoint/2010/main" val="2098261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659A1-21CD-43D3-9A1F-7C674807F40B}"/>
              </a:ext>
            </a:extLst>
          </p:cNvPr>
          <p:cNvSpPr>
            <a:spLocks noGrp="1"/>
          </p:cNvSpPr>
          <p:nvPr>
            <p:ph type="title"/>
          </p:nvPr>
        </p:nvSpPr>
        <p:spPr/>
        <p:txBody>
          <a:bodyPr>
            <a:normAutofit/>
          </a:bodyPr>
          <a:lstStyle/>
          <a:p>
            <a:pPr marL="0" marR="0">
              <a:lnSpc>
                <a:spcPct val="107000"/>
              </a:lnSpc>
              <a:spcBef>
                <a:spcPts val="0"/>
              </a:spcBef>
              <a:spcAft>
                <a:spcPts val="0"/>
              </a:spcAf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Networking tab</a:t>
            </a:r>
            <a:b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sz="1800" dirty="0">
                <a:solidFill>
                  <a:srgbClr val="171717"/>
                </a:solidFill>
                <a:effectLst/>
                <a:latin typeface="Segoe UI" panose="020B0502040204020203" pitchFamily="34" charset="0"/>
                <a:ea typeface="Times New Roman" panose="02020603050405020304" pitchFamily="18" charset="0"/>
              </a:rPr>
              <a:t>On the </a:t>
            </a:r>
            <a:r>
              <a:rPr lang="en-IN" sz="1800" b="1" dirty="0">
                <a:solidFill>
                  <a:srgbClr val="171717"/>
                </a:solidFill>
                <a:effectLst/>
                <a:latin typeface="Segoe UI" panose="020B0502040204020203" pitchFamily="34" charset="0"/>
                <a:ea typeface="Times New Roman" panose="02020603050405020304" pitchFamily="18" charset="0"/>
              </a:rPr>
              <a:t>Networking</a:t>
            </a:r>
            <a:r>
              <a:rPr lang="en-IN" sz="1800" dirty="0">
                <a:solidFill>
                  <a:srgbClr val="171717"/>
                </a:solidFill>
                <a:effectLst/>
                <a:latin typeface="Segoe UI" panose="020B0502040204020203" pitchFamily="34" charset="0"/>
                <a:ea typeface="Times New Roman" panose="02020603050405020304" pitchFamily="18" charset="0"/>
              </a:rPr>
              <a:t> tab, you can configure network connectivity and routing preference settings for your new storage account. These options can also be configured after the storage account is created.</a:t>
            </a:r>
            <a:endParaRPr lang="en-IN" dirty="0"/>
          </a:p>
        </p:txBody>
      </p:sp>
      <p:graphicFrame>
        <p:nvGraphicFramePr>
          <p:cNvPr id="4" name="Content Placeholder 3">
            <a:extLst>
              <a:ext uri="{FF2B5EF4-FFF2-40B4-BE49-F238E27FC236}">
                <a16:creationId xmlns:a16="http://schemas.microsoft.com/office/drawing/2014/main" id="{22492863-7CC2-49BA-A8B9-C63E069B2247}"/>
              </a:ext>
            </a:extLst>
          </p:cNvPr>
          <p:cNvGraphicFramePr>
            <a:graphicFrameLocks noGrp="1"/>
          </p:cNvGraphicFramePr>
          <p:nvPr>
            <p:ph idx="1"/>
            <p:extLst>
              <p:ext uri="{D42A27DB-BD31-4B8C-83A1-F6EECF244321}">
                <p14:modId xmlns:p14="http://schemas.microsoft.com/office/powerpoint/2010/main" val="2152780964"/>
              </p:ext>
            </p:extLst>
          </p:nvPr>
        </p:nvGraphicFramePr>
        <p:xfrm>
          <a:off x="536224" y="1501423"/>
          <a:ext cx="10515600" cy="4991452"/>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2071681459"/>
                    </a:ext>
                  </a:extLst>
                </a:gridCol>
                <a:gridCol w="2628900">
                  <a:extLst>
                    <a:ext uri="{9D8B030D-6E8A-4147-A177-3AD203B41FA5}">
                      <a16:colId xmlns:a16="http://schemas.microsoft.com/office/drawing/2014/main" val="2196122740"/>
                    </a:ext>
                  </a:extLst>
                </a:gridCol>
                <a:gridCol w="2628900">
                  <a:extLst>
                    <a:ext uri="{9D8B030D-6E8A-4147-A177-3AD203B41FA5}">
                      <a16:colId xmlns:a16="http://schemas.microsoft.com/office/drawing/2014/main" val="38141201"/>
                    </a:ext>
                  </a:extLst>
                </a:gridCol>
                <a:gridCol w="2628900">
                  <a:extLst>
                    <a:ext uri="{9D8B030D-6E8A-4147-A177-3AD203B41FA5}">
                      <a16:colId xmlns:a16="http://schemas.microsoft.com/office/drawing/2014/main" val="1102030309"/>
                    </a:ext>
                  </a:extLst>
                </a:gridCol>
              </a:tblGrid>
              <a:tr h="158737">
                <a:tc gridSpan="4">
                  <a:txBody>
                    <a:bodyPr/>
                    <a:lstStyle/>
                    <a:p>
                      <a:pPr marL="0" marR="0" algn="r">
                        <a:lnSpc>
                          <a:spcPct val="107000"/>
                        </a:lnSpc>
                        <a:spcBef>
                          <a:spcPts val="0"/>
                        </a:spcBef>
                        <a:spcAft>
                          <a:spcPts val="800"/>
                        </a:spcAft>
                      </a:pPr>
                      <a:r>
                        <a:rPr lang="en-IN" sz="800" cap="all" spc="150">
                          <a:effectLst/>
                        </a:rPr>
                        <a:t>NETWORKING TAB</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6949" marR="6949" marT="6949" marB="6949"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62309966"/>
                  </a:ext>
                </a:extLst>
              </a:tr>
              <a:tr h="180408">
                <a:tc>
                  <a:txBody>
                    <a:bodyPr/>
                    <a:lstStyle/>
                    <a:p>
                      <a:pPr marL="0" marR="0">
                        <a:lnSpc>
                          <a:spcPct val="107000"/>
                        </a:lnSpc>
                        <a:spcBef>
                          <a:spcPts val="0"/>
                        </a:spcBef>
                        <a:spcAft>
                          <a:spcPts val="800"/>
                        </a:spcAft>
                      </a:pPr>
                      <a:r>
                        <a:rPr lang="en-IN" sz="1000" dirty="0">
                          <a:effectLst/>
                        </a:rPr>
                        <a:t>Section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949" marR="6949" marT="6949" marB="6949"/>
                </a:tc>
                <a:tc>
                  <a:txBody>
                    <a:bodyPr/>
                    <a:lstStyle/>
                    <a:p>
                      <a:pPr marL="0" marR="0">
                        <a:lnSpc>
                          <a:spcPct val="107000"/>
                        </a:lnSpc>
                        <a:spcBef>
                          <a:spcPts val="0"/>
                        </a:spcBef>
                        <a:spcAft>
                          <a:spcPts val="800"/>
                        </a:spcAft>
                      </a:pPr>
                      <a:r>
                        <a:rPr lang="en-IN" sz="1000">
                          <a:effectLst/>
                        </a:rPr>
                        <a:t>Field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949" marR="6949" marT="6949" marB="6949"/>
                </a:tc>
                <a:tc>
                  <a:txBody>
                    <a:bodyPr/>
                    <a:lstStyle/>
                    <a:p>
                      <a:pPr marL="0" marR="0">
                        <a:lnSpc>
                          <a:spcPct val="107000"/>
                        </a:lnSpc>
                        <a:spcBef>
                          <a:spcPts val="0"/>
                        </a:spcBef>
                        <a:spcAft>
                          <a:spcPts val="800"/>
                        </a:spcAft>
                      </a:pPr>
                      <a:r>
                        <a:rPr lang="en-IN" sz="1000">
                          <a:effectLst/>
                        </a:rPr>
                        <a:t>Required or optional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949" marR="6949" marT="6949" marB="6949"/>
                </a:tc>
                <a:tc>
                  <a:txBody>
                    <a:bodyPr/>
                    <a:lstStyle/>
                    <a:p>
                      <a:pPr marL="0" marR="0">
                        <a:lnSpc>
                          <a:spcPct val="107000"/>
                        </a:lnSpc>
                        <a:spcBef>
                          <a:spcPts val="0"/>
                        </a:spcBef>
                        <a:spcAft>
                          <a:spcPts val="800"/>
                        </a:spcAft>
                      </a:pPr>
                      <a:r>
                        <a:rPr lang="en-IN" sz="1000">
                          <a:effectLst/>
                        </a:rPr>
                        <a:t>Description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949" marR="6949" marT="6949" marB="6949"/>
                </a:tc>
                <a:extLst>
                  <a:ext uri="{0D108BD9-81ED-4DB2-BD59-A6C34878D82A}">
                    <a16:rowId xmlns:a16="http://schemas.microsoft.com/office/drawing/2014/main" val="1605244942"/>
                  </a:ext>
                </a:extLst>
              </a:tr>
              <a:tr h="2101939">
                <a:tc>
                  <a:txBody>
                    <a:bodyPr/>
                    <a:lstStyle/>
                    <a:p>
                      <a:pPr marL="0" marR="0">
                        <a:lnSpc>
                          <a:spcPct val="107000"/>
                        </a:lnSpc>
                        <a:spcBef>
                          <a:spcPts val="0"/>
                        </a:spcBef>
                        <a:spcAft>
                          <a:spcPts val="800"/>
                        </a:spcAft>
                      </a:pPr>
                      <a:r>
                        <a:rPr lang="en-IN" sz="1000" dirty="0">
                          <a:effectLst/>
                        </a:rPr>
                        <a:t>Network connectivity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949" marR="6949" marT="6949" marB="6949"/>
                </a:tc>
                <a:tc>
                  <a:txBody>
                    <a:bodyPr/>
                    <a:lstStyle/>
                    <a:p>
                      <a:pPr marL="0" marR="0">
                        <a:lnSpc>
                          <a:spcPct val="107000"/>
                        </a:lnSpc>
                        <a:spcBef>
                          <a:spcPts val="0"/>
                        </a:spcBef>
                        <a:spcAft>
                          <a:spcPts val="800"/>
                        </a:spcAft>
                      </a:pPr>
                      <a:r>
                        <a:rPr lang="en-IN" sz="1000">
                          <a:effectLst/>
                        </a:rPr>
                        <a:t>Connectivity method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949" marR="6949" marT="6949" marB="6949"/>
                </a:tc>
                <a:tc>
                  <a:txBody>
                    <a:bodyPr/>
                    <a:lstStyle/>
                    <a:p>
                      <a:pPr marL="0" marR="0">
                        <a:lnSpc>
                          <a:spcPct val="107000"/>
                        </a:lnSpc>
                        <a:spcBef>
                          <a:spcPts val="0"/>
                        </a:spcBef>
                        <a:spcAft>
                          <a:spcPts val="800"/>
                        </a:spcAft>
                      </a:pPr>
                      <a:r>
                        <a:rPr lang="en-IN" sz="1000">
                          <a:effectLst/>
                        </a:rPr>
                        <a:t>Required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949" marR="6949" marT="6949" marB="6949"/>
                </a:tc>
                <a:tc>
                  <a:txBody>
                    <a:bodyPr/>
                    <a:lstStyle/>
                    <a:p>
                      <a:pPr marL="0" marR="0">
                        <a:lnSpc>
                          <a:spcPct val="107000"/>
                        </a:lnSpc>
                        <a:spcBef>
                          <a:spcPts val="0"/>
                        </a:spcBef>
                        <a:spcAft>
                          <a:spcPts val="800"/>
                        </a:spcAft>
                      </a:pPr>
                      <a:r>
                        <a:rPr lang="en-IN" sz="1000">
                          <a:effectLst/>
                        </a:rPr>
                        <a:t>By default, incoming network traffic is routed to the public endpoint for your storage account. You can specify that traffic must be routed to the public endpoint through an Azure virtual network. You can also configure private endpoints for your storage account. For more information, see </a:t>
                      </a:r>
                      <a:r>
                        <a:rPr lang="en-IN" sz="1000" u="sng">
                          <a:effectLst/>
                          <a:hlinkClick r:id="rId2"/>
                        </a:rPr>
                        <a:t>Use private endpoints for Azure Storage</a:t>
                      </a:r>
                      <a:r>
                        <a:rPr lang="en-IN" sz="10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949" marR="6949" marT="6949" marB="6949"/>
                </a:tc>
                <a:extLst>
                  <a:ext uri="{0D108BD9-81ED-4DB2-BD59-A6C34878D82A}">
                    <a16:rowId xmlns:a16="http://schemas.microsoft.com/office/drawing/2014/main" val="1441670384"/>
                  </a:ext>
                </a:extLst>
              </a:tr>
              <a:tr h="2550368">
                <a:tc>
                  <a:txBody>
                    <a:bodyPr/>
                    <a:lstStyle/>
                    <a:p>
                      <a:pPr marL="0" marR="0">
                        <a:lnSpc>
                          <a:spcPct val="107000"/>
                        </a:lnSpc>
                        <a:spcBef>
                          <a:spcPts val="0"/>
                        </a:spcBef>
                        <a:spcAft>
                          <a:spcPts val="800"/>
                        </a:spcAft>
                      </a:pPr>
                      <a:r>
                        <a:rPr lang="en-IN" sz="1000" dirty="0">
                          <a:effectLst/>
                        </a:rPr>
                        <a:t>Network routing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949" marR="6949" marT="6949" marB="6949"/>
                </a:tc>
                <a:tc>
                  <a:txBody>
                    <a:bodyPr/>
                    <a:lstStyle/>
                    <a:p>
                      <a:pPr marL="0" marR="0">
                        <a:lnSpc>
                          <a:spcPct val="107000"/>
                        </a:lnSpc>
                        <a:spcBef>
                          <a:spcPts val="0"/>
                        </a:spcBef>
                        <a:spcAft>
                          <a:spcPts val="800"/>
                        </a:spcAft>
                      </a:pPr>
                      <a:r>
                        <a:rPr lang="en-IN" sz="1000" dirty="0">
                          <a:effectLst/>
                        </a:rPr>
                        <a:t>Routing preference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949" marR="6949" marT="6949" marB="6949"/>
                </a:tc>
                <a:tc>
                  <a:txBody>
                    <a:bodyPr/>
                    <a:lstStyle/>
                    <a:p>
                      <a:pPr marL="0" marR="0">
                        <a:lnSpc>
                          <a:spcPct val="107000"/>
                        </a:lnSpc>
                        <a:spcBef>
                          <a:spcPts val="0"/>
                        </a:spcBef>
                        <a:spcAft>
                          <a:spcPts val="800"/>
                        </a:spcAft>
                      </a:pPr>
                      <a:r>
                        <a:rPr lang="en-IN" sz="1000" dirty="0">
                          <a:effectLst/>
                        </a:rPr>
                        <a:t>Required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949" marR="6949" marT="6949" marB="6949"/>
                </a:tc>
                <a:tc>
                  <a:txBody>
                    <a:bodyPr/>
                    <a:lstStyle/>
                    <a:p>
                      <a:pPr marL="0" marR="0">
                        <a:lnSpc>
                          <a:spcPct val="107000"/>
                        </a:lnSpc>
                        <a:spcBef>
                          <a:spcPts val="0"/>
                        </a:spcBef>
                        <a:spcAft>
                          <a:spcPts val="800"/>
                        </a:spcAft>
                      </a:pPr>
                      <a:r>
                        <a:rPr lang="en-IN" sz="1000" dirty="0">
                          <a:effectLst/>
                        </a:rPr>
                        <a:t>The network routing preference specifies how network traffic is routed to the public endpoint of your storage account from clients over the internet. By default, a new storage account uses Microsoft network routing. You can also choose to route network traffic through the POP closest to the storage account, which may lower networking costs. For more information, see </a:t>
                      </a:r>
                      <a:r>
                        <a:rPr lang="en-IN" sz="1000" u="sng" dirty="0">
                          <a:effectLst/>
                          <a:hlinkClick r:id="rId3"/>
                        </a:rPr>
                        <a:t>Network routing preference for Azure Storage</a:t>
                      </a:r>
                      <a:r>
                        <a:rPr lang="en-IN" sz="1000" dirty="0">
                          <a:effectLst/>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949" marR="6949" marT="6949" marB="6949"/>
                </a:tc>
                <a:extLst>
                  <a:ext uri="{0D108BD9-81ED-4DB2-BD59-A6C34878D82A}">
                    <a16:rowId xmlns:a16="http://schemas.microsoft.com/office/drawing/2014/main" val="91298550"/>
                  </a:ext>
                </a:extLst>
              </a:tr>
            </a:tbl>
          </a:graphicData>
        </a:graphic>
      </p:graphicFrame>
    </p:spTree>
    <p:extLst>
      <p:ext uri="{BB962C8B-B14F-4D97-AF65-F5344CB8AC3E}">
        <p14:creationId xmlns:p14="http://schemas.microsoft.com/office/powerpoint/2010/main" val="1823105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24395-8070-4B66-ADAD-940073DEEE5D}"/>
              </a:ext>
            </a:extLst>
          </p:cNvPr>
          <p:cNvSpPr>
            <a:spLocks noGrp="1"/>
          </p:cNvSpPr>
          <p:nvPr>
            <p:ph type="title"/>
          </p:nvPr>
        </p:nvSpPr>
        <p:spPr/>
        <p:txBody>
          <a:bodyPr/>
          <a:lstStyle/>
          <a:p>
            <a:r>
              <a:rPr lang="en-IN" sz="1800" dirty="0">
                <a:solidFill>
                  <a:srgbClr val="171717"/>
                </a:solidFill>
                <a:effectLst/>
                <a:latin typeface="Segoe UI" panose="020B0502040204020203" pitchFamily="34" charset="0"/>
                <a:ea typeface="Calibri" panose="020F0502020204030204" pitchFamily="34" charset="0"/>
              </a:rPr>
              <a:t>On the </a:t>
            </a:r>
            <a:r>
              <a:rPr lang="en-IN" sz="1800" b="1" dirty="0">
                <a:solidFill>
                  <a:srgbClr val="171717"/>
                </a:solidFill>
                <a:effectLst/>
                <a:latin typeface="Segoe UI" panose="020B0502040204020203" pitchFamily="34" charset="0"/>
                <a:ea typeface="Calibri" panose="020F0502020204030204" pitchFamily="34" charset="0"/>
              </a:rPr>
              <a:t>Data protection</a:t>
            </a:r>
            <a:r>
              <a:rPr lang="en-IN" sz="1800" dirty="0">
                <a:solidFill>
                  <a:srgbClr val="171717"/>
                </a:solidFill>
                <a:effectLst/>
                <a:latin typeface="Segoe UI" panose="020B0502040204020203" pitchFamily="34" charset="0"/>
                <a:ea typeface="Calibri" panose="020F0502020204030204" pitchFamily="34" charset="0"/>
              </a:rPr>
              <a:t> tab, you can configure data protection options for blob data in your new storage account. These options can also be configured after the storage account is created.</a:t>
            </a:r>
            <a:endParaRPr lang="en-IN" dirty="0"/>
          </a:p>
        </p:txBody>
      </p:sp>
      <p:graphicFrame>
        <p:nvGraphicFramePr>
          <p:cNvPr id="4" name="Content Placeholder 3">
            <a:extLst>
              <a:ext uri="{FF2B5EF4-FFF2-40B4-BE49-F238E27FC236}">
                <a16:creationId xmlns:a16="http://schemas.microsoft.com/office/drawing/2014/main" id="{CC102F55-8A42-4C3D-9E7C-B93C4347465F}"/>
              </a:ext>
            </a:extLst>
          </p:cNvPr>
          <p:cNvGraphicFramePr>
            <a:graphicFrameLocks noGrp="1"/>
          </p:cNvGraphicFramePr>
          <p:nvPr>
            <p:ph idx="1"/>
            <p:extLst>
              <p:ext uri="{D42A27DB-BD31-4B8C-83A1-F6EECF244321}">
                <p14:modId xmlns:p14="http://schemas.microsoft.com/office/powerpoint/2010/main" val="479160488"/>
              </p:ext>
            </p:extLst>
          </p:nvPr>
        </p:nvGraphicFramePr>
        <p:xfrm>
          <a:off x="756355" y="1465110"/>
          <a:ext cx="10408356" cy="4755068"/>
        </p:xfrm>
        <a:graphic>
          <a:graphicData uri="http://schemas.openxmlformats.org/drawingml/2006/table">
            <a:tbl>
              <a:tblPr firstRow="1" firstCol="1" bandRow="1">
                <a:tableStyleId>{5C22544A-7EE6-4342-B048-85BDC9FD1C3A}</a:tableStyleId>
              </a:tblPr>
              <a:tblGrid>
                <a:gridCol w="2602089">
                  <a:extLst>
                    <a:ext uri="{9D8B030D-6E8A-4147-A177-3AD203B41FA5}">
                      <a16:colId xmlns:a16="http://schemas.microsoft.com/office/drawing/2014/main" val="3485738134"/>
                    </a:ext>
                  </a:extLst>
                </a:gridCol>
                <a:gridCol w="2602089">
                  <a:extLst>
                    <a:ext uri="{9D8B030D-6E8A-4147-A177-3AD203B41FA5}">
                      <a16:colId xmlns:a16="http://schemas.microsoft.com/office/drawing/2014/main" val="3818559836"/>
                    </a:ext>
                  </a:extLst>
                </a:gridCol>
                <a:gridCol w="2602089">
                  <a:extLst>
                    <a:ext uri="{9D8B030D-6E8A-4147-A177-3AD203B41FA5}">
                      <a16:colId xmlns:a16="http://schemas.microsoft.com/office/drawing/2014/main" val="1248250873"/>
                    </a:ext>
                  </a:extLst>
                </a:gridCol>
                <a:gridCol w="2602089">
                  <a:extLst>
                    <a:ext uri="{9D8B030D-6E8A-4147-A177-3AD203B41FA5}">
                      <a16:colId xmlns:a16="http://schemas.microsoft.com/office/drawing/2014/main" val="3970360580"/>
                    </a:ext>
                  </a:extLst>
                </a:gridCol>
              </a:tblGrid>
              <a:tr h="55672">
                <a:tc gridSpan="4">
                  <a:txBody>
                    <a:bodyPr/>
                    <a:lstStyle/>
                    <a:p>
                      <a:pPr marL="0" marR="0" algn="r">
                        <a:lnSpc>
                          <a:spcPct val="107000"/>
                        </a:lnSpc>
                        <a:spcBef>
                          <a:spcPts val="0"/>
                        </a:spcBef>
                        <a:spcAft>
                          <a:spcPts val="800"/>
                        </a:spcAft>
                      </a:pPr>
                      <a:r>
                        <a:rPr lang="en-IN" sz="300" cap="all" spc="150">
                          <a:effectLst/>
                        </a:rPr>
                        <a:t>DATA PROTECTION TAB</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38245097"/>
                  </a:ext>
                </a:extLst>
              </a:tr>
              <a:tr h="55672">
                <a:tc>
                  <a:txBody>
                    <a:bodyPr/>
                    <a:lstStyle/>
                    <a:p>
                      <a:pPr marL="0" marR="0">
                        <a:lnSpc>
                          <a:spcPct val="107000"/>
                        </a:lnSpc>
                        <a:spcBef>
                          <a:spcPts val="0"/>
                        </a:spcBef>
                        <a:spcAft>
                          <a:spcPts val="800"/>
                        </a:spcAft>
                      </a:pPr>
                      <a:r>
                        <a:rPr lang="en-IN" sz="300">
                          <a:effectLst/>
                        </a:rPr>
                        <a:t>Section</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a:effectLst/>
                        </a:rPr>
                        <a:t>Field</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a:effectLst/>
                        </a:rPr>
                        <a:t>Required or optional</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a:effectLst/>
                        </a:rPr>
                        <a:t>Description</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extLst>
                  <a:ext uri="{0D108BD9-81ED-4DB2-BD59-A6C34878D82A}">
                    <a16:rowId xmlns:a16="http://schemas.microsoft.com/office/drawing/2014/main" val="888910916"/>
                  </a:ext>
                </a:extLst>
              </a:tr>
              <a:tr h="856312">
                <a:tc>
                  <a:txBody>
                    <a:bodyPr/>
                    <a:lstStyle/>
                    <a:p>
                      <a:pPr marL="0" marR="0">
                        <a:lnSpc>
                          <a:spcPct val="107000"/>
                        </a:lnSpc>
                        <a:spcBef>
                          <a:spcPts val="0"/>
                        </a:spcBef>
                        <a:spcAft>
                          <a:spcPts val="800"/>
                        </a:spcAft>
                      </a:pPr>
                      <a:r>
                        <a:rPr lang="en-IN" sz="300">
                          <a:effectLst/>
                        </a:rPr>
                        <a:t>Recovery</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dirty="0">
                          <a:effectLst/>
                        </a:rPr>
                        <a:t>Enable point-in-time restore for containers</a:t>
                      </a:r>
                      <a:endParaRPr lang="en-IN" sz="300" dirty="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dirty="0">
                          <a:effectLst/>
                        </a:rPr>
                        <a:t>Optional</a:t>
                      </a:r>
                      <a:endParaRPr lang="en-IN" sz="300" dirty="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a:effectLst/>
                        </a:rPr>
                        <a:t>Point-in-time restore provides protection against accidental deletion or corruption by enabling you to restore block blob data to an earlier state. For more information, see </a:t>
                      </a:r>
                      <a:r>
                        <a:rPr lang="en-IN" sz="300" u="sng">
                          <a:effectLst/>
                          <a:hlinkClick r:id="rId2"/>
                        </a:rPr>
                        <a:t>Point-in-time restore for block blobs</a:t>
                      </a:r>
                      <a:r>
                        <a:rPr lang="en-IN" sz="300">
                          <a:effectLst/>
                        </a:rPr>
                        <a:t>.</a:t>
                      </a:r>
                      <a:br>
                        <a:rPr lang="en-IN" sz="300">
                          <a:effectLst/>
                        </a:rPr>
                      </a:br>
                      <a:br>
                        <a:rPr lang="en-IN" sz="300">
                          <a:effectLst/>
                        </a:rPr>
                      </a:br>
                      <a:r>
                        <a:rPr lang="en-IN" sz="300">
                          <a:effectLst/>
                        </a:rPr>
                        <a:t>Enabling point-in-time restore also enables blob versioning, blob soft delete, and blob change feed. These prerequisite features may have a cost impact. For more information, see </a:t>
                      </a:r>
                      <a:r>
                        <a:rPr lang="en-IN" sz="300" u="sng">
                          <a:effectLst/>
                          <a:hlinkClick r:id="rId3"/>
                        </a:rPr>
                        <a:t>Pricing and billing</a:t>
                      </a:r>
                      <a:r>
                        <a:rPr lang="en-IN" sz="300">
                          <a:effectLst/>
                        </a:rPr>
                        <a:t> for point-in-time restore.</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extLst>
                  <a:ext uri="{0D108BD9-81ED-4DB2-BD59-A6C34878D82A}">
                    <a16:rowId xmlns:a16="http://schemas.microsoft.com/office/drawing/2014/main" val="3257122918"/>
                  </a:ext>
                </a:extLst>
              </a:tr>
              <a:tr h="946157">
                <a:tc>
                  <a:txBody>
                    <a:bodyPr/>
                    <a:lstStyle/>
                    <a:p>
                      <a:pPr marL="0" marR="0">
                        <a:lnSpc>
                          <a:spcPct val="107000"/>
                        </a:lnSpc>
                        <a:spcBef>
                          <a:spcPts val="0"/>
                        </a:spcBef>
                        <a:spcAft>
                          <a:spcPts val="800"/>
                        </a:spcAft>
                      </a:pPr>
                      <a:r>
                        <a:rPr lang="en-IN" sz="300">
                          <a:effectLst/>
                        </a:rPr>
                        <a:t>Recovery</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a:effectLst/>
                        </a:rPr>
                        <a:t>Enable soft delete for blobs</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a:effectLst/>
                        </a:rPr>
                        <a:t>Optional</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a:effectLst/>
                        </a:rPr>
                        <a:t>Blob soft delete protects an individual blob, snapshot, or version from accidental deletes or overwrites by maintaining the deleted data in the system for a specified retention period. During the retention period, you can restore a soft-deleted object to its state at the time it was deleted. For more information, see </a:t>
                      </a:r>
                      <a:r>
                        <a:rPr lang="en-IN" sz="300" u="sng">
                          <a:effectLst/>
                          <a:hlinkClick r:id="rId4"/>
                        </a:rPr>
                        <a:t>Soft delete for blobs</a:t>
                      </a:r>
                      <a:r>
                        <a:rPr lang="en-IN" sz="300">
                          <a:effectLst/>
                        </a:rPr>
                        <a:t>.</a:t>
                      </a:r>
                      <a:br>
                        <a:rPr lang="en-IN" sz="300">
                          <a:effectLst/>
                        </a:rPr>
                      </a:br>
                      <a:br>
                        <a:rPr lang="en-IN" sz="300">
                          <a:effectLst/>
                        </a:rPr>
                      </a:br>
                      <a:r>
                        <a:rPr lang="en-IN" sz="300">
                          <a:effectLst/>
                        </a:rPr>
                        <a:t>Microsoft recommends enabling blob soft delete for your storage accounts and setting a minimum retention period of seven days.</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extLst>
                  <a:ext uri="{0D108BD9-81ED-4DB2-BD59-A6C34878D82A}">
                    <a16:rowId xmlns:a16="http://schemas.microsoft.com/office/drawing/2014/main" val="1675382533"/>
                  </a:ext>
                </a:extLst>
              </a:tr>
              <a:tr h="946157">
                <a:tc>
                  <a:txBody>
                    <a:bodyPr/>
                    <a:lstStyle/>
                    <a:p>
                      <a:pPr marL="0" marR="0">
                        <a:lnSpc>
                          <a:spcPct val="107000"/>
                        </a:lnSpc>
                        <a:spcBef>
                          <a:spcPts val="0"/>
                        </a:spcBef>
                        <a:spcAft>
                          <a:spcPts val="800"/>
                        </a:spcAft>
                      </a:pPr>
                      <a:r>
                        <a:rPr lang="en-IN" sz="300">
                          <a:effectLst/>
                        </a:rPr>
                        <a:t>Recovery</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a:effectLst/>
                        </a:rPr>
                        <a:t>Enable soft delete for containers (preview)</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a:effectLst/>
                        </a:rPr>
                        <a:t>Optional</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a:effectLst/>
                        </a:rPr>
                        <a:t>Container soft delete protects a container and its contents from accidental deletes by maintaining the deleted data in the system for a specified retention period. During the retention period, you can restore a soft-deleted container to its state at the time it was deleted. For more information, see </a:t>
                      </a:r>
                      <a:r>
                        <a:rPr lang="en-IN" sz="300" u="sng">
                          <a:effectLst/>
                          <a:hlinkClick r:id="rId5"/>
                        </a:rPr>
                        <a:t>Soft delete for containers (preview)</a:t>
                      </a:r>
                      <a:r>
                        <a:rPr lang="en-IN" sz="300">
                          <a:effectLst/>
                        </a:rPr>
                        <a:t>.</a:t>
                      </a:r>
                      <a:br>
                        <a:rPr lang="en-IN" sz="300">
                          <a:effectLst/>
                        </a:rPr>
                      </a:br>
                      <a:br>
                        <a:rPr lang="en-IN" sz="300">
                          <a:effectLst/>
                        </a:rPr>
                      </a:br>
                      <a:r>
                        <a:rPr lang="en-IN" sz="300">
                          <a:effectLst/>
                        </a:rPr>
                        <a:t>Microsoft recommends enabling container soft delete for your storage accounts and setting a minimum retention period of seven days.</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extLst>
                  <a:ext uri="{0D108BD9-81ED-4DB2-BD59-A6C34878D82A}">
                    <a16:rowId xmlns:a16="http://schemas.microsoft.com/office/drawing/2014/main" val="438639138"/>
                  </a:ext>
                </a:extLst>
              </a:tr>
              <a:tr h="991080">
                <a:tc>
                  <a:txBody>
                    <a:bodyPr/>
                    <a:lstStyle/>
                    <a:p>
                      <a:pPr marL="0" marR="0">
                        <a:lnSpc>
                          <a:spcPct val="107000"/>
                        </a:lnSpc>
                        <a:spcBef>
                          <a:spcPts val="0"/>
                        </a:spcBef>
                        <a:spcAft>
                          <a:spcPts val="800"/>
                        </a:spcAft>
                      </a:pPr>
                      <a:r>
                        <a:rPr lang="en-IN" sz="300">
                          <a:effectLst/>
                        </a:rPr>
                        <a:t>Recovery</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a:effectLst/>
                        </a:rPr>
                        <a:t>Enable soft delete for file shares</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a:effectLst/>
                        </a:rPr>
                        <a:t>Optional</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a:effectLst/>
                        </a:rPr>
                        <a:t>Soft delete for file shares protects a file share and its contents from accidental deletes by maintaining the deleted data in the system for a specified retention period. During the retention period, you can restore a soft-deleted file share to its state at the time it was deleted. For more information, see </a:t>
                      </a:r>
                      <a:r>
                        <a:rPr lang="en-IN" sz="300" u="sng">
                          <a:effectLst/>
                          <a:hlinkClick r:id="rId6"/>
                        </a:rPr>
                        <a:t>Prevent accidental deletion of Azure file shares</a:t>
                      </a:r>
                      <a:r>
                        <a:rPr lang="en-IN" sz="300">
                          <a:effectLst/>
                        </a:rPr>
                        <a:t>.</a:t>
                      </a:r>
                      <a:br>
                        <a:rPr lang="en-IN" sz="300">
                          <a:effectLst/>
                        </a:rPr>
                      </a:br>
                      <a:br>
                        <a:rPr lang="en-IN" sz="300">
                          <a:effectLst/>
                        </a:rPr>
                      </a:br>
                      <a:r>
                        <a:rPr lang="en-IN" sz="300">
                          <a:effectLst/>
                        </a:rPr>
                        <a:t>Microsoft recommends enabling soft delete for file shares for Azure Files workloads and setting a minimum retention period of seven days.</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extLst>
                  <a:ext uri="{0D108BD9-81ED-4DB2-BD59-A6C34878D82A}">
                    <a16:rowId xmlns:a16="http://schemas.microsoft.com/office/drawing/2014/main" val="2821664433"/>
                  </a:ext>
                </a:extLst>
              </a:tr>
              <a:tr h="541854">
                <a:tc>
                  <a:txBody>
                    <a:bodyPr/>
                    <a:lstStyle/>
                    <a:p>
                      <a:pPr marL="0" marR="0">
                        <a:lnSpc>
                          <a:spcPct val="107000"/>
                        </a:lnSpc>
                        <a:spcBef>
                          <a:spcPts val="0"/>
                        </a:spcBef>
                        <a:spcAft>
                          <a:spcPts val="800"/>
                        </a:spcAft>
                      </a:pPr>
                      <a:r>
                        <a:rPr lang="en-IN" sz="300">
                          <a:effectLst/>
                        </a:rPr>
                        <a:t>Tracking</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a:effectLst/>
                        </a:rPr>
                        <a:t>Enable versioning for blobs</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a:effectLst/>
                        </a:rPr>
                        <a:t>Optional</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a:effectLst/>
                        </a:rPr>
                        <a:t>Blob versioning automatically saves the state of a blob in a previous version when the blob is overwritten. For more information, see </a:t>
                      </a:r>
                      <a:r>
                        <a:rPr lang="en-IN" sz="300" u="sng">
                          <a:effectLst/>
                          <a:hlinkClick r:id="rId7"/>
                        </a:rPr>
                        <a:t>Blob versioning</a:t>
                      </a:r>
                      <a:r>
                        <a:rPr lang="en-IN" sz="300">
                          <a:effectLst/>
                        </a:rPr>
                        <a:t>.</a:t>
                      </a:r>
                      <a:br>
                        <a:rPr lang="en-IN" sz="300">
                          <a:effectLst/>
                        </a:rPr>
                      </a:br>
                      <a:br>
                        <a:rPr lang="en-IN" sz="300">
                          <a:effectLst/>
                        </a:rPr>
                      </a:br>
                      <a:r>
                        <a:rPr lang="en-IN" sz="300">
                          <a:effectLst/>
                        </a:rPr>
                        <a:t>Microsoft recommends enabling blob versioning for optimal data protection for the storage account.</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extLst>
                  <a:ext uri="{0D108BD9-81ED-4DB2-BD59-A6C34878D82A}">
                    <a16:rowId xmlns:a16="http://schemas.microsoft.com/office/drawing/2014/main" val="3695680661"/>
                  </a:ext>
                </a:extLst>
              </a:tr>
              <a:tr h="362164">
                <a:tc>
                  <a:txBody>
                    <a:bodyPr/>
                    <a:lstStyle/>
                    <a:p>
                      <a:pPr marL="0" marR="0">
                        <a:lnSpc>
                          <a:spcPct val="107000"/>
                        </a:lnSpc>
                        <a:spcBef>
                          <a:spcPts val="0"/>
                        </a:spcBef>
                        <a:spcAft>
                          <a:spcPts val="800"/>
                        </a:spcAft>
                      </a:pPr>
                      <a:r>
                        <a:rPr lang="en-IN" sz="300">
                          <a:effectLst/>
                        </a:rPr>
                        <a:t>Tracking</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a:effectLst/>
                        </a:rPr>
                        <a:t>Enable blob change feed</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a:effectLst/>
                        </a:rPr>
                        <a:t>Optional</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tc>
                  <a:txBody>
                    <a:bodyPr/>
                    <a:lstStyle/>
                    <a:p>
                      <a:pPr marL="0" marR="0">
                        <a:lnSpc>
                          <a:spcPct val="107000"/>
                        </a:lnSpc>
                        <a:spcBef>
                          <a:spcPts val="0"/>
                        </a:spcBef>
                        <a:spcAft>
                          <a:spcPts val="800"/>
                        </a:spcAft>
                      </a:pPr>
                      <a:r>
                        <a:rPr lang="en-IN" sz="300" dirty="0">
                          <a:effectLst/>
                        </a:rPr>
                        <a:t>The blob change feed provides transaction logs of all changes to all blobs in your storage account, as well as to their metadata. For more information, see </a:t>
                      </a:r>
                      <a:r>
                        <a:rPr lang="en-IN" sz="300" u="sng" dirty="0">
                          <a:effectLst/>
                          <a:hlinkClick r:id="rId8"/>
                        </a:rPr>
                        <a:t>Change feed support in Azure Blob Storage</a:t>
                      </a:r>
                      <a:r>
                        <a:rPr lang="en-IN" sz="300" dirty="0">
                          <a:effectLst/>
                        </a:rPr>
                        <a:t>.</a:t>
                      </a:r>
                      <a:endParaRPr lang="en-IN" sz="300" dirty="0">
                        <a:effectLst/>
                        <a:latin typeface="Calibri" panose="020F0502020204030204" pitchFamily="34" charset="0"/>
                        <a:ea typeface="Calibri" panose="020F0502020204030204" pitchFamily="34" charset="0"/>
                        <a:cs typeface="Times New Roman" panose="02020603050405020304" pitchFamily="18" charset="0"/>
                      </a:endParaRPr>
                    </a:p>
                  </a:txBody>
                  <a:tcPr marL="2190" marR="2190" marT="2190" marB="2190"/>
                </a:tc>
                <a:extLst>
                  <a:ext uri="{0D108BD9-81ED-4DB2-BD59-A6C34878D82A}">
                    <a16:rowId xmlns:a16="http://schemas.microsoft.com/office/drawing/2014/main" val="1433124727"/>
                  </a:ext>
                </a:extLst>
              </a:tr>
            </a:tbl>
          </a:graphicData>
        </a:graphic>
      </p:graphicFrame>
    </p:spTree>
    <p:extLst>
      <p:ext uri="{BB962C8B-B14F-4D97-AF65-F5344CB8AC3E}">
        <p14:creationId xmlns:p14="http://schemas.microsoft.com/office/powerpoint/2010/main" val="1509930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70BB6-2D38-4D1B-B4C5-94ABA6C744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8DB485-8504-48F0-846D-1EF35FF515CC}"/>
              </a:ext>
            </a:extLst>
          </p:cNvPr>
          <p:cNvSpPr>
            <a:spLocks noGrp="1"/>
          </p:cNvSpPr>
          <p:nvPr>
            <p:ph idx="1"/>
          </p:nvPr>
        </p:nvSpPr>
        <p:spPr/>
        <p:txBody>
          <a:bodyPr>
            <a:normAutofit fontScale="85000" lnSpcReduction="20000"/>
          </a:bodyPr>
          <a:lstStyle/>
          <a:p>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Review + create tab</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When you navigate to the </a:t>
            </a:r>
            <a:r>
              <a:rPr lang="en-IN" sz="1800" b="1" dirty="0">
                <a:solidFill>
                  <a:srgbClr val="171717"/>
                </a:solidFill>
                <a:effectLst/>
                <a:latin typeface="Segoe UI" panose="020B0502040204020203" pitchFamily="34" charset="0"/>
                <a:ea typeface="Times New Roman" panose="02020603050405020304" pitchFamily="18" charset="0"/>
              </a:rPr>
              <a:t>Review + create</a:t>
            </a:r>
            <a:r>
              <a:rPr lang="en-IN" sz="1800" dirty="0">
                <a:solidFill>
                  <a:srgbClr val="171717"/>
                </a:solidFill>
                <a:effectLst/>
                <a:latin typeface="Segoe UI" panose="020B0502040204020203" pitchFamily="34" charset="0"/>
                <a:ea typeface="Times New Roman" panose="02020603050405020304" pitchFamily="18" charset="0"/>
              </a:rPr>
              <a:t> tab, Azure runs validation on the storage account settings that you have chosen. If validation passes, you can proceed to create the storage account.</a:t>
            </a:r>
            <a:endParaRPr lang="en-IN" sz="1800"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If validation fails, then the portal indicates which settings need to be modified.</a:t>
            </a:r>
            <a:endParaRPr lang="en-IN" sz="1800" dirty="0">
              <a:effectLst/>
              <a:latin typeface="Times New Roman" panose="02020603050405020304" pitchFamily="18" charset="0"/>
              <a:ea typeface="Times New Roman" panose="02020603050405020304" pitchFamily="18" charset="0"/>
            </a:endParaRPr>
          </a:p>
          <a:p>
            <a:pPr marL="0" marR="0"/>
            <a:r>
              <a:rPr lang="en-IN" sz="1800" b="1" dirty="0">
                <a:solidFill>
                  <a:srgbClr val="171717"/>
                </a:solidFill>
                <a:effectLst/>
                <a:latin typeface="Segoe UI" panose="020B0502040204020203" pitchFamily="34" charset="0"/>
                <a:ea typeface="Times New Roman" panose="02020603050405020304" pitchFamily="18" charset="0"/>
              </a:rPr>
              <a:t>Delete a storage account</a:t>
            </a:r>
            <a:endParaRPr lang="en-IN" sz="1800" b="1"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Deleting a storage account deletes the entire account, including all data in the account. Be sure to back up any data you want to save before you delete the account.</a:t>
            </a:r>
            <a:endParaRPr lang="en-IN" sz="1800"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Under certain circumstances, a deleted storage account may be recovered, but recovery is not guaranteed. </a:t>
            </a:r>
          </a:p>
          <a:p>
            <a:pPr marL="0" marR="0"/>
            <a:r>
              <a:rPr lang="en-IN" sz="1800" dirty="0">
                <a:solidFill>
                  <a:srgbClr val="171717"/>
                </a:solidFill>
                <a:effectLst/>
                <a:latin typeface="Segoe UI" panose="020B0502040204020203" pitchFamily="34" charset="0"/>
                <a:ea typeface="Times New Roman" panose="02020603050405020304" pitchFamily="18" charset="0"/>
              </a:rPr>
              <a:t>If you try to delete a storage account associated with an Azure virtual machine, you may get an error about the storage account still being in use. </a:t>
            </a:r>
          </a:p>
          <a:p>
            <a:pPr marL="0" marR="0"/>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2"/>
              </a:rPr>
              <a:t>   Portal</a:t>
            </a:r>
            <a:endParaRPr lang="en-IN" sz="1800" dirty="0">
              <a:solidFill>
                <a:srgbClr val="171717"/>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PowerShell</a:t>
            </a:r>
            <a:endParaRPr lang="en-IN" sz="1800" dirty="0">
              <a:solidFill>
                <a:srgbClr val="171717"/>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4"/>
              </a:rPr>
              <a:t>Azure CLI</a:t>
            </a:r>
            <a:endParaRPr lang="en-IN" sz="1800" dirty="0">
              <a:solidFill>
                <a:srgbClr val="171717"/>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5"/>
              </a:rPr>
              <a:t>Template</a:t>
            </a:r>
            <a:endParaRPr lang="en-IN" sz="1800" dirty="0">
              <a:solidFill>
                <a:srgbClr val="171717"/>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Navigate to the storage account in the </a:t>
            </a: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6"/>
              </a:rPr>
              <a:t>Azure portal</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Click </a:t>
            </a:r>
            <a:r>
              <a:rPr lang="en-IN" sz="1800" b="1"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Delete</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171717"/>
                </a:solidFill>
                <a:effectLst/>
                <a:latin typeface="Segoe UI" panose="020B0502040204020203" pitchFamily="34" charset="0"/>
                <a:ea typeface="Calibri" panose="020F0502020204030204" pitchFamily="34" charset="0"/>
              </a:rPr>
              <a:t>Alternately, you can delete the resource group, which deletes the storage account and any other resources in that resource group.</a:t>
            </a:r>
            <a:endParaRPr lang="en-IN" dirty="0"/>
          </a:p>
        </p:txBody>
      </p:sp>
    </p:spTree>
    <p:extLst>
      <p:ext uri="{BB962C8B-B14F-4D97-AF65-F5344CB8AC3E}">
        <p14:creationId xmlns:p14="http://schemas.microsoft.com/office/powerpoint/2010/main" val="1979031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79C3-5BA7-4D43-9A35-D7566AC69E26}"/>
              </a:ext>
            </a:extLst>
          </p:cNvPr>
          <p:cNvSpPr>
            <a:spLocks noGrp="1"/>
          </p:cNvSpPr>
          <p:nvPr>
            <p:ph type="title"/>
          </p:nvPr>
        </p:nvSpPr>
        <p:spPr/>
        <p:txBody>
          <a:bodyPr/>
          <a:lstStyle/>
          <a:p>
            <a:r>
              <a:rPr lang="en-IN" sz="1800" b="1" kern="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Azure Storage redundancy</a:t>
            </a:r>
            <a:endParaRPr lang="en-IN" dirty="0"/>
          </a:p>
        </p:txBody>
      </p:sp>
      <p:sp>
        <p:nvSpPr>
          <p:cNvPr id="3" name="Content Placeholder 2">
            <a:extLst>
              <a:ext uri="{FF2B5EF4-FFF2-40B4-BE49-F238E27FC236}">
                <a16:creationId xmlns:a16="http://schemas.microsoft.com/office/drawing/2014/main" id="{6382804B-D4FE-4934-BD1B-6D8B495B642E}"/>
              </a:ext>
            </a:extLst>
          </p:cNvPr>
          <p:cNvSpPr>
            <a:spLocks noGrp="1"/>
          </p:cNvSpPr>
          <p:nvPr>
            <p:ph idx="1"/>
          </p:nvPr>
        </p:nvSpPr>
        <p:spPr/>
        <p:txBody>
          <a:bodyPr/>
          <a:lstStyle/>
          <a:p>
            <a:pPr marL="0" marR="0">
              <a:lnSpc>
                <a:spcPct val="107000"/>
              </a:lnSpc>
              <a:spcBef>
                <a:spcPts val="0"/>
              </a:spcBef>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Azure Storage always stores multiple copies of your data so that it is protected from planned and unplanned events, including transient hardware failures, network or power outages, and massive natural disasters. Redundancy ensures that your storage account meets its availability and durability targets even in the face of failures.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When deciding which redundancy option is best for your scenario, consider the </a:t>
            </a:r>
            <a:r>
              <a:rPr lang="en-IN" sz="1800" dirty="0" err="1">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tradeoffs</a:t>
            </a: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between lower costs and higher availability. The factors that help determine which redundancy option you should choose include: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How your data is replicated in the primary region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Whether your data is replicated to a second region that is geographically distant to the primary region, to protect against regional disasters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171717"/>
                </a:solidFill>
                <a:effectLst/>
                <a:latin typeface="Segoe UI" panose="020B0502040204020203" pitchFamily="34" charset="0"/>
                <a:ea typeface="Times New Roman" panose="02020603050405020304" pitchFamily="18" charset="0"/>
              </a:rPr>
              <a:t>Whether your application requires read access to the replicated data in the secondary region if the primary region becomes unavailable for any reason</a:t>
            </a:r>
            <a:endParaRPr lang="en-IN" dirty="0"/>
          </a:p>
        </p:txBody>
      </p:sp>
    </p:spTree>
    <p:extLst>
      <p:ext uri="{BB962C8B-B14F-4D97-AF65-F5344CB8AC3E}">
        <p14:creationId xmlns:p14="http://schemas.microsoft.com/office/powerpoint/2010/main" val="2401535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9A76-1F7D-4A87-AC60-8A821456C8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48D34D-E7F8-41E6-9EA1-A958C28A2A9F}"/>
              </a:ext>
            </a:extLst>
          </p:cNvPr>
          <p:cNvSpPr>
            <a:spLocks noGrp="1"/>
          </p:cNvSpPr>
          <p:nvPr>
            <p:ph idx="1"/>
          </p:nvPr>
        </p:nvSpPr>
        <p:spPr/>
        <p:txBody>
          <a:bodyPr>
            <a:normAutofit fontScale="85000" lnSpcReduction="20000"/>
          </a:bodyPr>
          <a:lstStyle/>
          <a:p>
            <a:pPr marL="0" marR="0">
              <a:lnSpc>
                <a:spcPct val="107000"/>
              </a:lnSpc>
              <a:spcBef>
                <a:spcPts val="0"/>
              </a:spcBef>
              <a:spcAft>
                <a:spcPts val="800"/>
              </a:spcAf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Redundancy in the primary region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Data in an Azure Storage account is always replicated three times in the primary region. Azure Storage offers two options for how your data is replicated in the primary region: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Locally redundant storage (LRS)</a:t>
            </a: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copies your data synchronously three times within a single physical location in the primary region. LRS is the least expensive replication option, but is not recommended for applications requiring high availability or durability.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Zone-redundant storage (ZRS)</a:t>
            </a: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copies your data synchronously across three Azure availability zones in the primary region. For applications requiring high availability, Microsoft recommends using ZRS in the primary region, and also replicating to a secondary region.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Locally-redundant storage</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Locally redundant storage (LRS) replicates your data three times within a single data </a:t>
            </a:r>
            <a:r>
              <a:rPr lang="en-IN" sz="1800" dirty="0" err="1">
                <a:solidFill>
                  <a:srgbClr val="171717"/>
                </a:solidFill>
                <a:effectLst/>
                <a:latin typeface="Segoe UI" panose="020B0502040204020203" pitchFamily="34" charset="0"/>
                <a:ea typeface="Times New Roman" panose="02020603050405020304" pitchFamily="18" charset="0"/>
              </a:rPr>
              <a:t>center</a:t>
            </a:r>
            <a:r>
              <a:rPr lang="en-IN" sz="1800" dirty="0">
                <a:solidFill>
                  <a:srgbClr val="171717"/>
                </a:solidFill>
                <a:effectLst/>
                <a:latin typeface="Segoe UI" panose="020B0502040204020203" pitchFamily="34" charset="0"/>
                <a:ea typeface="Times New Roman" panose="02020603050405020304" pitchFamily="18" charset="0"/>
              </a:rPr>
              <a:t> in the primary region. LRS provides at least 99.999999999% (11 nines) durability of objects over a given year.</a:t>
            </a:r>
            <a:endParaRPr lang="en-IN" sz="1800"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LRS is the lowest-cost redundancy option and offers the least durability compared to other options. LRS protects your data against server rack and drive failures. However, if a disaster such as fire or flooding occurs within the data </a:t>
            </a:r>
            <a:r>
              <a:rPr lang="en-IN" sz="1800" dirty="0" err="1">
                <a:solidFill>
                  <a:srgbClr val="171717"/>
                </a:solidFill>
                <a:effectLst/>
                <a:latin typeface="Segoe UI" panose="020B0502040204020203" pitchFamily="34" charset="0"/>
                <a:ea typeface="Times New Roman" panose="02020603050405020304" pitchFamily="18" charset="0"/>
              </a:rPr>
              <a:t>center</a:t>
            </a:r>
            <a:r>
              <a:rPr lang="en-IN" sz="1800" dirty="0">
                <a:solidFill>
                  <a:srgbClr val="171717"/>
                </a:solidFill>
                <a:effectLst/>
                <a:latin typeface="Segoe UI" panose="020B0502040204020203" pitchFamily="34" charset="0"/>
                <a:ea typeface="Times New Roman" panose="02020603050405020304" pitchFamily="18" charset="0"/>
              </a:rPr>
              <a:t>, all replicas of a storage account using LRS may be lost or unrecoverable. To mitigate this risk, Microsoft recommends using </a:t>
            </a:r>
            <a:r>
              <a:rPr lang="en-IN" sz="1800" u="none" strike="noStrike" dirty="0">
                <a:solidFill>
                  <a:srgbClr val="000000"/>
                </a:solidFill>
                <a:effectLst/>
                <a:latin typeface="Segoe UI" panose="020B0502040204020203" pitchFamily="34" charset="0"/>
                <a:ea typeface="Times New Roman" panose="02020603050405020304" pitchFamily="18" charset="0"/>
                <a:hlinkClick r:id="rId2"/>
              </a:rPr>
              <a:t>zone-redundant storage</a:t>
            </a:r>
            <a:r>
              <a:rPr lang="en-IN" sz="1800" dirty="0">
                <a:solidFill>
                  <a:srgbClr val="171717"/>
                </a:solidFill>
                <a:effectLst/>
                <a:latin typeface="Segoe UI" panose="020B0502040204020203" pitchFamily="34" charset="0"/>
                <a:ea typeface="Times New Roman" panose="02020603050405020304" pitchFamily="18" charset="0"/>
              </a:rPr>
              <a:t> (ZRS), </a:t>
            </a:r>
            <a:r>
              <a:rPr lang="en-IN" sz="1800" u="none" strike="noStrike" dirty="0">
                <a:solidFill>
                  <a:srgbClr val="000000"/>
                </a:solidFill>
                <a:effectLst/>
                <a:latin typeface="Segoe UI" panose="020B0502040204020203" pitchFamily="34" charset="0"/>
                <a:ea typeface="Times New Roman" panose="02020603050405020304" pitchFamily="18" charset="0"/>
                <a:hlinkClick r:id="rId3"/>
              </a:rPr>
              <a:t>geo-redundant storage</a:t>
            </a:r>
            <a:r>
              <a:rPr lang="en-IN" sz="1800" dirty="0">
                <a:solidFill>
                  <a:srgbClr val="171717"/>
                </a:solidFill>
                <a:effectLst/>
                <a:latin typeface="Segoe UI" panose="020B0502040204020203" pitchFamily="34" charset="0"/>
                <a:ea typeface="Times New Roman" panose="02020603050405020304" pitchFamily="18" charset="0"/>
              </a:rPr>
              <a:t> (GRS), or </a:t>
            </a:r>
            <a:r>
              <a:rPr lang="en-IN" sz="1800" u="none" strike="noStrike" dirty="0">
                <a:solidFill>
                  <a:srgbClr val="000000"/>
                </a:solidFill>
                <a:effectLst/>
                <a:latin typeface="Segoe UI" panose="020B0502040204020203" pitchFamily="34" charset="0"/>
                <a:ea typeface="Times New Roman" panose="02020603050405020304" pitchFamily="18" charset="0"/>
                <a:hlinkClick r:id="rId4"/>
              </a:rPr>
              <a:t>geo-zone-redundant storage</a:t>
            </a:r>
            <a:r>
              <a:rPr lang="en-IN" sz="1800" dirty="0">
                <a:solidFill>
                  <a:srgbClr val="171717"/>
                </a:solidFill>
                <a:effectLst/>
                <a:latin typeface="Segoe UI" panose="020B0502040204020203" pitchFamily="34" charset="0"/>
                <a:ea typeface="Times New Roman" panose="02020603050405020304" pitchFamily="18" charset="0"/>
              </a:rPr>
              <a:t> (GZRS).</a:t>
            </a:r>
            <a:endParaRPr lang="en-IN" sz="1800"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A write request to a storage account that is using LRS happens synchronously. The write operation returns successfully only after the data is written to all three replicas.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5406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BB5A-3435-42EF-B739-BBDDBE6BF5E2}"/>
              </a:ext>
            </a:extLst>
          </p:cNvPr>
          <p:cNvSpPr>
            <a:spLocks noGrp="1"/>
          </p:cNvSpPr>
          <p:nvPr>
            <p:ph type="title"/>
          </p:nvPr>
        </p:nvSpPr>
        <p:spPr/>
        <p:txBody>
          <a:bodyPr/>
          <a:lstStyle/>
          <a:p>
            <a:r>
              <a:rPr lang="en-IN" sz="1800" dirty="0">
                <a:solidFill>
                  <a:srgbClr val="171717"/>
                </a:solidFill>
                <a:effectLst/>
                <a:latin typeface="Segoe UI" panose="020B0502040204020203" pitchFamily="34" charset="0"/>
                <a:ea typeface="Times New Roman" panose="02020603050405020304" pitchFamily="18" charset="0"/>
              </a:rPr>
              <a:t>The following diagram shows how your data is replicated within a single data </a:t>
            </a:r>
            <a:r>
              <a:rPr lang="en-IN" sz="1800" dirty="0" err="1">
                <a:solidFill>
                  <a:srgbClr val="171717"/>
                </a:solidFill>
                <a:effectLst/>
                <a:latin typeface="Segoe UI" panose="020B0502040204020203" pitchFamily="34" charset="0"/>
                <a:ea typeface="Times New Roman" panose="02020603050405020304" pitchFamily="18" charset="0"/>
              </a:rPr>
              <a:t>center</a:t>
            </a:r>
            <a:r>
              <a:rPr lang="en-IN" sz="1800" dirty="0">
                <a:solidFill>
                  <a:srgbClr val="171717"/>
                </a:solidFill>
                <a:effectLst/>
                <a:latin typeface="Segoe UI" panose="020B0502040204020203" pitchFamily="34" charset="0"/>
                <a:ea typeface="Times New Roman" panose="02020603050405020304" pitchFamily="18" charset="0"/>
              </a:rPr>
              <a:t> with LRS:</a:t>
            </a:r>
            <a:endParaRPr lang="en-IN" dirty="0"/>
          </a:p>
        </p:txBody>
      </p:sp>
      <p:pic>
        <p:nvPicPr>
          <p:cNvPr id="4" name="Content Placeholder 3" descr="Diagram showing how data is replicated in a single data center with LRS">
            <a:extLst>
              <a:ext uri="{FF2B5EF4-FFF2-40B4-BE49-F238E27FC236}">
                <a16:creationId xmlns:a16="http://schemas.microsoft.com/office/drawing/2014/main" id="{154B06C2-ECD2-4FBA-9A8D-B781A733320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4721" y="1690688"/>
            <a:ext cx="3467890" cy="3620325"/>
          </a:xfrm>
          <a:prstGeom prst="rect">
            <a:avLst/>
          </a:prstGeom>
          <a:noFill/>
          <a:ln>
            <a:noFill/>
          </a:ln>
        </p:spPr>
      </p:pic>
    </p:spTree>
    <p:extLst>
      <p:ext uri="{BB962C8B-B14F-4D97-AF65-F5344CB8AC3E}">
        <p14:creationId xmlns:p14="http://schemas.microsoft.com/office/powerpoint/2010/main" val="3929607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8351F-9F93-4758-B206-FFE284482D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E305FA-05FA-4A2D-A2EA-E1ADC0996E68}"/>
              </a:ext>
            </a:extLst>
          </p:cNvPr>
          <p:cNvSpPr>
            <a:spLocks noGrp="1"/>
          </p:cNvSpPr>
          <p:nvPr>
            <p:ph idx="1"/>
          </p:nvPr>
        </p:nvSpPr>
        <p:spPr/>
        <p:txBody>
          <a:bodyPr>
            <a:normAutofit fontScale="85000" lnSpcReduction="10000"/>
          </a:bodyPr>
          <a:lstStyle/>
          <a:p>
            <a:pPr marL="0" marR="0"/>
            <a:r>
              <a:rPr lang="en-IN" sz="1800" dirty="0">
                <a:solidFill>
                  <a:srgbClr val="171717"/>
                </a:solidFill>
                <a:effectLst/>
                <a:latin typeface="Segoe UI" panose="020B0502040204020203" pitchFamily="34" charset="0"/>
                <a:ea typeface="Times New Roman" panose="02020603050405020304" pitchFamily="18" charset="0"/>
              </a:rPr>
              <a:t>LRS is a good choice for the following scenarios:</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If your application stores data that can be easily reconstructed if data loss occurs, you may opt for LRS.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If your application is restricted to replicating data only within a country or region due to data governance requirements, you may opt for LRS. In some cases, the paired regions across which the data is geo-replicated may be in another country or region.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Zone-redundant storage</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Zone-redundant storage (ZRS) replicates your Azure Storage data synchronously across three Azure availability zones in the primary region. Each availability zone is a separate physical location with independent power, cooling, and networking. ZRS offers durability for Azure Storage data objects of at least 99.9999999999% (12 9's) over a given year.</a:t>
            </a:r>
            <a:endParaRPr lang="en-IN" sz="1800"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With ZRS, your data is still accessible for both read and write operations even if a zone becomes unavailable. If a zone becomes unavailable, Azure undertakes networking updates, such as DNS re-pointing. These updates may affect your application if you access data before the updates have completed. When designing applications for ZRS, follow practices for transient fault handling, including implementing retry policies with exponential back-off.</a:t>
            </a:r>
            <a:endParaRPr lang="en-IN" sz="1800"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A write request to a storage account that is using ZRS happens synchronously. The write operation returns successfully only after the data is written to all replicas across the three availability zones.</a:t>
            </a:r>
            <a:endParaRPr lang="en-IN" sz="1800"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Microsoft recommends using ZRS in the primary region for scenarios that require high availability. ZRS is also recommended for restricting replication of data to within a country or region to meet data governance requirements.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68135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88AE-9F79-4DC3-A54D-0DA62131D307}"/>
              </a:ext>
            </a:extLst>
          </p:cNvPr>
          <p:cNvSpPr>
            <a:spLocks noGrp="1"/>
          </p:cNvSpPr>
          <p:nvPr>
            <p:ph type="title"/>
          </p:nvPr>
        </p:nvSpPr>
        <p:spPr/>
        <p:txBody>
          <a:bodyPr/>
          <a:lstStyle/>
          <a:p>
            <a:r>
              <a:rPr lang="en-IN" sz="1800" dirty="0">
                <a:solidFill>
                  <a:srgbClr val="171717"/>
                </a:solidFill>
                <a:effectLst/>
                <a:latin typeface="Segoe UI" panose="020B0502040204020203" pitchFamily="34" charset="0"/>
                <a:ea typeface="Times New Roman" panose="02020603050405020304" pitchFamily="18" charset="0"/>
              </a:rPr>
              <a:t>The following diagram shows how your data is replicated across availability zones in the primary region with ZRS:</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descr="Diagram showing how data is replicated in the primary region with ZRS">
            <a:extLst>
              <a:ext uri="{FF2B5EF4-FFF2-40B4-BE49-F238E27FC236}">
                <a16:creationId xmlns:a16="http://schemas.microsoft.com/office/drawing/2014/main" id="{6A3ABD99-5A78-40CC-992D-769BF8CC07E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2090" y="1253331"/>
            <a:ext cx="4368708" cy="4351338"/>
          </a:xfrm>
          <a:prstGeom prst="rect">
            <a:avLst/>
          </a:prstGeom>
          <a:noFill/>
          <a:ln>
            <a:noFill/>
          </a:ln>
        </p:spPr>
      </p:pic>
      <p:sp>
        <p:nvSpPr>
          <p:cNvPr id="6" name="TextBox 5">
            <a:extLst>
              <a:ext uri="{FF2B5EF4-FFF2-40B4-BE49-F238E27FC236}">
                <a16:creationId xmlns:a16="http://schemas.microsoft.com/office/drawing/2014/main" id="{D2DDED91-8AF3-4BBB-808E-FF34EA7A93CE}"/>
              </a:ext>
            </a:extLst>
          </p:cNvPr>
          <p:cNvSpPr txBox="1"/>
          <p:nvPr/>
        </p:nvSpPr>
        <p:spPr>
          <a:xfrm>
            <a:off x="5339644" y="1690688"/>
            <a:ext cx="6096000" cy="2585323"/>
          </a:xfrm>
          <a:prstGeom prst="rect">
            <a:avLst/>
          </a:prstGeom>
          <a:noFill/>
        </p:spPr>
        <p:txBody>
          <a:bodyPr wrap="square">
            <a:spAutoFit/>
          </a:bodyPr>
          <a:lstStyle/>
          <a:p>
            <a:pPr marL="0" marR="0"/>
            <a:r>
              <a:rPr lang="en-IN" sz="1800" dirty="0">
                <a:solidFill>
                  <a:srgbClr val="171717"/>
                </a:solidFill>
                <a:effectLst/>
                <a:latin typeface="Segoe UI" panose="020B0502040204020203" pitchFamily="34" charset="0"/>
                <a:ea typeface="Times New Roman" panose="02020603050405020304" pitchFamily="18" charset="0"/>
              </a:rPr>
              <a:t>ZRS provides excellent performance, low latency, and resiliency for your data if it becomes temporarily unavailable. However, ZRS by itself may not protect your data against a regional disaster where multiple zones are permanently affected. For protection against regional disasters, Microsoft recommends using </a:t>
            </a:r>
            <a:r>
              <a:rPr lang="en-IN" sz="1800" u="sng" dirty="0">
                <a:solidFill>
                  <a:srgbClr val="000000"/>
                </a:solidFill>
                <a:effectLst/>
                <a:latin typeface="Segoe UI" panose="020B0502040204020203" pitchFamily="34" charset="0"/>
                <a:ea typeface="Times New Roman" panose="02020603050405020304" pitchFamily="18" charset="0"/>
                <a:hlinkClick r:id="rId3"/>
              </a:rPr>
              <a:t>geo-zone-redundant storage</a:t>
            </a:r>
            <a:r>
              <a:rPr lang="en-IN" sz="1800" dirty="0">
                <a:solidFill>
                  <a:srgbClr val="171717"/>
                </a:solidFill>
                <a:effectLst/>
                <a:latin typeface="Segoe UI" panose="020B0502040204020203" pitchFamily="34" charset="0"/>
                <a:ea typeface="Times New Roman" panose="02020603050405020304" pitchFamily="18" charset="0"/>
              </a:rPr>
              <a:t> (GZRS), which uses ZRS in the primary region and also geo-replicates your data to a secondary region.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20737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69C49-829D-4E99-8ABE-7B8B73A18BB9}"/>
              </a:ext>
            </a:extLst>
          </p:cNvPr>
          <p:cNvSpPr>
            <a:spLocks noGrp="1"/>
          </p:cNvSpPr>
          <p:nvPr>
            <p:ph type="title"/>
          </p:nvPr>
        </p:nvSpPr>
        <p:spPr/>
        <p:txBody>
          <a:bodyPr/>
          <a:lstStyle/>
          <a:p>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Redundancy in a secondary region</a:t>
            </a:r>
            <a:endParaRPr lang="en-IN" dirty="0"/>
          </a:p>
        </p:txBody>
      </p:sp>
      <p:sp>
        <p:nvSpPr>
          <p:cNvPr id="3" name="Content Placeholder 2">
            <a:extLst>
              <a:ext uri="{FF2B5EF4-FFF2-40B4-BE49-F238E27FC236}">
                <a16:creationId xmlns:a16="http://schemas.microsoft.com/office/drawing/2014/main" id="{07B1C34A-164F-4AD8-93E7-60C03B5FCE7E}"/>
              </a:ext>
            </a:extLst>
          </p:cNvPr>
          <p:cNvSpPr>
            <a:spLocks noGrp="1"/>
          </p:cNvSpPr>
          <p:nvPr>
            <p:ph idx="1"/>
          </p:nvPr>
        </p:nvSpPr>
        <p:spPr/>
        <p:txBody>
          <a:bodyPr>
            <a:normAutofit fontScale="92500" lnSpcReduction="20000"/>
          </a:bodyPr>
          <a:lstStyle/>
          <a:p>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For applications requiring high durability, you can choose to additionally copy the data in your storage account to a secondary region that is hundreds of miles away from the primary region. If your storage account is copied to a secondary region, then your data is durable even in the case of a complete regional outage or a disaster in which the primary region isn't recoverable.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171717"/>
                </a:solidFill>
                <a:effectLst/>
                <a:latin typeface="Segoe UI" panose="020B0502040204020203" pitchFamily="34" charset="0"/>
                <a:ea typeface="Times New Roman" panose="02020603050405020304" pitchFamily="18" charset="0"/>
              </a:rPr>
              <a:t>When you create a storage account, you select the primary region for the account. The paired secondary region is determined based on the primary region, and can't be changed.</a:t>
            </a:r>
          </a:p>
          <a:p>
            <a:pPr marL="0" marR="0">
              <a:lnSpc>
                <a:spcPct val="107000"/>
              </a:lnSpc>
              <a:spcBef>
                <a:spcPts val="0"/>
              </a:spcBef>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Azure Storage offers two options for copying your data to a secondary region: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Geo-redundant storage (GRS)</a:t>
            </a: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copies your data synchronously three times within a single physical location in the primary region using LRS. It then copies your data asynchronously to a single physical location in the secondary region. Within the secondary region, your data is copied synchronously three times using LRS.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Geo-zone-redundant storage (GZRS)</a:t>
            </a: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copies your data synchronously across three Azure availability zones in the primary region using ZRS. It then copies your data asynchronously to a single physical location in the secondary region. Within the secondary region, your data is copied synchronously three times using LRS.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171717"/>
                </a:solidFill>
                <a:effectLst/>
                <a:latin typeface="Segoe UI" panose="020B0502040204020203" pitchFamily="34" charset="0"/>
                <a:ea typeface="Times New Roman" panose="02020603050405020304" pitchFamily="18" charset="0"/>
              </a:rPr>
              <a:t>With GRS or GZRS, the data in the secondary region isn't available for read or write access unless there is a failover to the secondary region. For read access to the secondary region, configure your storage account to use read-access geo-redundant storage (RA-GRS) or read-access geo-zone-redundant storage (RA-GZRS).</a:t>
            </a:r>
            <a:endParaRPr lang="en-IN" dirty="0"/>
          </a:p>
        </p:txBody>
      </p:sp>
    </p:spTree>
    <p:extLst>
      <p:ext uri="{BB962C8B-B14F-4D97-AF65-F5344CB8AC3E}">
        <p14:creationId xmlns:p14="http://schemas.microsoft.com/office/powerpoint/2010/main" val="422554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6B40-A747-4E61-BB86-3AA422F0E788}"/>
              </a:ext>
            </a:extLst>
          </p:cNvPr>
          <p:cNvSpPr>
            <a:spLocks noGrp="1"/>
          </p:cNvSpPr>
          <p:nvPr>
            <p:ph type="title"/>
          </p:nvPr>
        </p:nvSpPr>
        <p:spPr/>
        <p:txBody>
          <a:bodyPr/>
          <a:lstStyle/>
          <a:p>
            <a:endParaRPr lang="en-IN"/>
          </a:p>
        </p:txBody>
      </p:sp>
      <p:pic>
        <p:nvPicPr>
          <p:cNvPr id="7" name="table">
            <a:extLst>
              <a:ext uri="{FF2B5EF4-FFF2-40B4-BE49-F238E27FC236}">
                <a16:creationId xmlns:a16="http://schemas.microsoft.com/office/drawing/2014/main" id="{A5D361BB-4C48-4387-BC3B-FF996BDEFD09}"/>
              </a:ext>
            </a:extLst>
          </p:cNvPr>
          <p:cNvPicPr>
            <a:picLocks noGrp="1"/>
          </p:cNvPicPr>
          <p:nvPr>
            <p:ph idx="1"/>
          </p:nvPr>
        </p:nvPicPr>
        <p:blipFill>
          <a:blip r:embed="rId2"/>
          <a:stretch>
            <a:fillRect/>
          </a:stretch>
        </p:blipFill>
        <p:spPr>
          <a:xfrm>
            <a:off x="838200" y="319969"/>
            <a:ext cx="10191043" cy="5811838"/>
          </a:xfrm>
          <a:prstGeom prst="rect">
            <a:avLst/>
          </a:prstGeom>
        </p:spPr>
      </p:pic>
    </p:spTree>
    <p:extLst>
      <p:ext uri="{BB962C8B-B14F-4D97-AF65-F5344CB8AC3E}">
        <p14:creationId xmlns:p14="http://schemas.microsoft.com/office/powerpoint/2010/main" val="42188712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940F-A27C-4E9C-BA34-45A847A150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86DA3A-292E-4894-A7C4-248F1DF3A0C5}"/>
              </a:ext>
            </a:extLst>
          </p:cNvPr>
          <p:cNvSpPr>
            <a:spLocks noGrp="1"/>
          </p:cNvSpPr>
          <p:nvPr>
            <p:ph idx="1"/>
          </p:nvPr>
        </p:nvSpPr>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If the primary region becomes unavailable, you can choose to fail over to the secondary region. After the failover has completed, the secondary region becomes the primary region, and you can again read and write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Geo-redundant storage</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Geo-redundant storage (GRS) copies your data synchronously three times within a single physical location in the primary region using LRS. It then copies your data asynchronously to a single physical location in a secondary region that is hundreds of miles away from the primary region. GRS offers durability for Azure Storage data objects of at least 99.99999999999999% (16 9's) over a given year.</a:t>
            </a:r>
            <a:endParaRPr lang="en-IN" sz="1800"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A write operation is first committed to the primary location and replicated using LRS. The update is then replicated asynchronously to the secondary region. When data is written to the secondary location, it's also replicated within that location using LRS.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16791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EFCE-B914-452F-AEA6-336C15A03A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5B09AD-A0C1-47D5-82EF-9C51DFB76786}"/>
              </a:ext>
            </a:extLst>
          </p:cNvPr>
          <p:cNvSpPr>
            <a:spLocks noGrp="1"/>
          </p:cNvSpPr>
          <p:nvPr>
            <p:ph idx="1"/>
          </p:nvPr>
        </p:nvSpPr>
        <p:spPr/>
        <p:txBody>
          <a:bodyPr/>
          <a:lstStyle/>
          <a:p>
            <a:r>
              <a:rPr lang="en-IN" sz="1800" dirty="0">
                <a:solidFill>
                  <a:srgbClr val="171717"/>
                </a:solidFill>
                <a:effectLst/>
                <a:latin typeface="Segoe UI" panose="020B0502040204020203" pitchFamily="34" charset="0"/>
                <a:ea typeface="Times New Roman" panose="02020603050405020304" pitchFamily="18" charset="0"/>
              </a:rPr>
              <a:t>The following diagram shows how your data is replicated with GRS or RA-GRS:</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descr="Diagram showing how data is replicated with GRS or RA-GRS">
            <a:extLst>
              <a:ext uri="{FF2B5EF4-FFF2-40B4-BE49-F238E27FC236}">
                <a16:creationId xmlns:a16="http://schemas.microsoft.com/office/drawing/2014/main" id="{9BD7CB1F-B807-4BFB-AF36-5E642B54C9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64745" y="2671057"/>
            <a:ext cx="6962775" cy="2847975"/>
          </a:xfrm>
          <a:prstGeom prst="rect">
            <a:avLst/>
          </a:prstGeom>
          <a:noFill/>
          <a:ln>
            <a:noFill/>
          </a:ln>
        </p:spPr>
      </p:pic>
    </p:spTree>
    <p:extLst>
      <p:ext uri="{BB962C8B-B14F-4D97-AF65-F5344CB8AC3E}">
        <p14:creationId xmlns:p14="http://schemas.microsoft.com/office/powerpoint/2010/main" val="3592034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A42F-1B24-4C22-AD73-127AC288BD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2ADC33-933D-4615-AB50-C0CCC7832D00}"/>
              </a:ext>
            </a:extLst>
          </p:cNvPr>
          <p:cNvSpPr>
            <a:spLocks noGrp="1"/>
          </p:cNvSpPr>
          <p:nvPr>
            <p:ph idx="1"/>
          </p:nvPr>
        </p:nvSpPr>
        <p:spPr/>
        <p:txBody>
          <a:bodyPr/>
          <a:lstStyle/>
          <a:p>
            <a:pPr marL="0" marR="0">
              <a:lnSpc>
                <a:spcPct val="107000"/>
              </a:lnSpc>
              <a:spcBef>
                <a:spcPts val="0"/>
              </a:spcBef>
              <a:spcAft>
                <a:spcPts val="0"/>
              </a:spcAft>
            </a:pPr>
            <a:r>
              <a:rPr lang="en-IN" sz="18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Geo-zone-redundant storage</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Geo-zone-redundant storage (GZRS) combines the high availability provided by redundancy across availability zones with protection from regional outages provided by geo-replication. Data in a GZRS storage account is copied across three </a:t>
            </a:r>
            <a:r>
              <a:rPr lang="en-IN" sz="1800" u="sng" dirty="0">
                <a:solidFill>
                  <a:srgbClr val="000000"/>
                </a:solidFill>
                <a:effectLst/>
                <a:latin typeface="Segoe UI" panose="020B0502040204020203" pitchFamily="34" charset="0"/>
                <a:ea typeface="Times New Roman" panose="02020603050405020304" pitchFamily="18" charset="0"/>
                <a:hlinkClick r:id="rId2"/>
              </a:rPr>
              <a:t>Azure availability zones</a:t>
            </a:r>
            <a:r>
              <a:rPr lang="en-IN" sz="1800" dirty="0">
                <a:solidFill>
                  <a:srgbClr val="171717"/>
                </a:solidFill>
                <a:effectLst/>
                <a:latin typeface="Segoe UI" panose="020B0502040204020203" pitchFamily="34" charset="0"/>
                <a:ea typeface="Times New Roman" panose="02020603050405020304" pitchFamily="18" charset="0"/>
              </a:rPr>
              <a:t> in the primary region and is also replicated to a secondary geographic region for protection from regional disasters. Microsoft recommends using GZRS for applications requiring maximum consistency, durability, and availability, excellent performance, and resilience for disaster recovery.</a:t>
            </a:r>
            <a:endParaRPr lang="en-IN" sz="1800"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With a GZRS storage account, you can continue to read and write data if an availability zone becomes unavailable or is unrecoverable. Additionally, your data is also durable in the case of a complete regional outage or a disaster in which the primary region isn't recoverable. GZRS is designed to provide at least 99.99999999999999% (16 9's) durability of objects over a given year.</a:t>
            </a:r>
            <a:endParaRPr lang="en-IN" sz="1800"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The following diagram shows how your data is replicated with GZRS or RA-GZRS: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7858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359C6-83A4-44E6-ABF1-0707980E4051}"/>
              </a:ext>
            </a:extLst>
          </p:cNvPr>
          <p:cNvSpPr>
            <a:spLocks noGrp="1"/>
          </p:cNvSpPr>
          <p:nvPr>
            <p:ph type="title"/>
          </p:nvPr>
        </p:nvSpPr>
        <p:spPr/>
        <p:txBody>
          <a:bodyPr/>
          <a:lstStyle/>
          <a:p>
            <a:r>
              <a:rPr lang="en-IN" sz="1800" dirty="0">
                <a:solidFill>
                  <a:srgbClr val="171717"/>
                </a:solidFill>
                <a:effectLst/>
                <a:latin typeface="Segoe UI" panose="020B0502040204020203" pitchFamily="34" charset="0"/>
                <a:ea typeface="Times New Roman" panose="02020603050405020304" pitchFamily="18" charset="0"/>
              </a:rPr>
              <a:t>The following diagram shows how your data is replicated with GZRS or RA-GZRS:</a:t>
            </a:r>
            <a:endParaRPr lang="en-IN" dirty="0"/>
          </a:p>
        </p:txBody>
      </p:sp>
      <p:pic>
        <p:nvPicPr>
          <p:cNvPr id="4" name="Content Placeholder 3" descr="Diagram showing how data is replicated with GZRS or RA-GZRS">
            <a:extLst>
              <a:ext uri="{FF2B5EF4-FFF2-40B4-BE49-F238E27FC236}">
                <a16:creationId xmlns:a16="http://schemas.microsoft.com/office/drawing/2014/main" id="{4E3DFCF9-4CF1-48E2-847A-A2068ACAD2D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5294" y="2013853"/>
            <a:ext cx="7721412" cy="4351338"/>
          </a:xfrm>
          <a:prstGeom prst="rect">
            <a:avLst/>
          </a:prstGeom>
          <a:noFill/>
          <a:ln>
            <a:noFill/>
          </a:ln>
        </p:spPr>
      </p:pic>
      <p:sp>
        <p:nvSpPr>
          <p:cNvPr id="6" name="TextBox 5">
            <a:extLst>
              <a:ext uri="{FF2B5EF4-FFF2-40B4-BE49-F238E27FC236}">
                <a16:creationId xmlns:a16="http://schemas.microsoft.com/office/drawing/2014/main" id="{7F7B871A-3BD7-4121-9D0D-6D941011E1FA}"/>
              </a:ext>
            </a:extLst>
          </p:cNvPr>
          <p:cNvSpPr txBox="1"/>
          <p:nvPr/>
        </p:nvSpPr>
        <p:spPr>
          <a:xfrm>
            <a:off x="838200" y="1179294"/>
            <a:ext cx="10100733" cy="369332"/>
          </a:xfrm>
          <a:prstGeom prst="rect">
            <a:avLst/>
          </a:prstGeom>
          <a:noFill/>
        </p:spPr>
        <p:txBody>
          <a:bodyPr wrap="square">
            <a:spAutoFit/>
          </a:bodyPr>
          <a:lstStyle/>
          <a:p>
            <a:r>
              <a:rPr lang="en-IN" sz="1800" dirty="0">
                <a:solidFill>
                  <a:srgbClr val="171717"/>
                </a:solidFill>
                <a:effectLst/>
                <a:latin typeface="Segoe UI" panose="020B0502040204020203" pitchFamily="34" charset="0"/>
                <a:ea typeface="Calibri" panose="020F0502020204030204" pitchFamily="34" charset="0"/>
              </a:rPr>
              <a:t>Only general-purpose v2 storage accounts support GZRS and RA-GZRS.</a:t>
            </a:r>
            <a:endParaRPr lang="en-IN" dirty="0"/>
          </a:p>
        </p:txBody>
      </p:sp>
      <p:sp>
        <p:nvSpPr>
          <p:cNvPr id="8" name="TextBox 7">
            <a:extLst>
              <a:ext uri="{FF2B5EF4-FFF2-40B4-BE49-F238E27FC236}">
                <a16:creationId xmlns:a16="http://schemas.microsoft.com/office/drawing/2014/main" id="{EBB5F096-AA0B-474F-90E2-4CA22EC901E4}"/>
              </a:ext>
            </a:extLst>
          </p:cNvPr>
          <p:cNvSpPr txBox="1"/>
          <p:nvPr/>
        </p:nvSpPr>
        <p:spPr>
          <a:xfrm>
            <a:off x="838199" y="1502459"/>
            <a:ext cx="10755489" cy="369332"/>
          </a:xfrm>
          <a:prstGeom prst="rect">
            <a:avLst/>
          </a:prstGeom>
          <a:noFill/>
        </p:spPr>
        <p:txBody>
          <a:bodyPr wrap="square">
            <a:spAutoFit/>
          </a:bodyPr>
          <a:lstStyle/>
          <a:p>
            <a:pPr marL="0" marR="0"/>
            <a:r>
              <a:rPr lang="en-IN" sz="1800" dirty="0">
                <a:solidFill>
                  <a:srgbClr val="171717"/>
                </a:solidFill>
                <a:effectLst/>
                <a:latin typeface="Segoe UI" panose="020B0502040204020203" pitchFamily="34" charset="0"/>
                <a:ea typeface="Times New Roman" panose="02020603050405020304" pitchFamily="18" charset="0"/>
              </a:rPr>
              <a:t>GZRS and RA-GZRS support block blobs, page blobs (except for VHD disks), files, tables, and queues.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944704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B5FE-9859-4715-B140-F4C7400C06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521E4A-866D-4F7C-9097-723360638361}"/>
              </a:ext>
            </a:extLst>
          </p:cNvPr>
          <p:cNvSpPr>
            <a:spLocks noGrp="1"/>
          </p:cNvSpPr>
          <p:nvPr>
            <p:ph idx="1"/>
          </p:nvPr>
        </p:nvSpPr>
        <p:spPr/>
        <p:txBody>
          <a:bodyPr>
            <a:normAutofit fontScale="77500" lnSpcReduction="20000"/>
          </a:bodyPr>
          <a:lstStyle/>
          <a:p>
            <a:pPr marL="0" marR="0"/>
            <a:r>
              <a:rPr lang="en-IN" sz="1800" dirty="0">
                <a:solidFill>
                  <a:srgbClr val="171717"/>
                </a:solidFill>
                <a:effectLst/>
                <a:latin typeface="Segoe UI" panose="020B0502040204020203" pitchFamily="34" charset="0"/>
                <a:ea typeface="Times New Roman" panose="02020603050405020304" pitchFamily="18" charset="0"/>
              </a:rPr>
              <a:t>GZRS and RA-GZRS are supported in the following regions:</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(Asia Pacific) Asia East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(Asia Pacific) Asia Southeast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(Asia Pacific) Australia East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(Asia Pacific) India Central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(Asia Pacific) Japan East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(Asia Pacific) Korea Central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(Canada) Canada Central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(Europe) North Europe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(Europe) West Europe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(Europe) France Central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(Europe) Germany West Central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(Europe) Norway East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(Europe) UK South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(South America) Brazil South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(US) US Central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(US) US East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(US) US East 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(US) US Government East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(US) US South Central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(US) US West 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(US) US West 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169821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8E46-9D6C-4E1E-BE07-A87DC2285E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DC41E2-A946-44CE-8F03-B94028F3446D}"/>
              </a:ext>
            </a:extLst>
          </p:cNvPr>
          <p:cNvSpPr>
            <a:spLocks noGrp="1"/>
          </p:cNvSpPr>
          <p:nvPr>
            <p:ph idx="1"/>
          </p:nvPr>
        </p:nvSpPr>
        <p:spPr/>
        <p:txBody>
          <a:bodyPr/>
          <a:lstStyle/>
          <a:p>
            <a:pPr marL="0" marR="0"/>
            <a:r>
              <a:rPr lang="en-IN" sz="1800" b="1" dirty="0">
                <a:solidFill>
                  <a:srgbClr val="171717"/>
                </a:solidFill>
                <a:effectLst/>
                <a:latin typeface="Segoe UI" panose="020B0502040204020203" pitchFamily="34" charset="0"/>
                <a:ea typeface="Times New Roman" panose="02020603050405020304" pitchFamily="18" charset="0"/>
              </a:rPr>
              <a:t>Blob storage</a:t>
            </a:r>
            <a:endParaRPr lang="en-IN" sz="1800" b="1"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Azure Blob storage is Microsoft's object storage solution for the cloud. Blob storage is optimized for storing massive amounts of unstructured data, such as text or binary data.</a:t>
            </a:r>
            <a:endParaRPr lang="en-IN" sz="1800"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Blob storage is ideal for:</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Serving images or documents directly to a browser.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Storing files for distributed access.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Streaming video and audio.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Storing data for backup and restore, disaster recovery, and archiving.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Storing data for analysis by an on-premises or Azure-hosted service.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Objects in Blob storage can be accessed from anywhere in the world via HTTP or HTTPS. Users or client applications can access blobs via URLs, the </a:t>
            </a:r>
            <a:r>
              <a:rPr lang="en-IN" sz="1800" u="sng" dirty="0">
                <a:solidFill>
                  <a:srgbClr val="000000"/>
                </a:solidFill>
                <a:effectLst/>
                <a:latin typeface="Segoe UI" panose="020B0502040204020203" pitchFamily="34" charset="0"/>
                <a:ea typeface="Times New Roman" panose="02020603050405020304" pitchFamily="18" charset="0"/>
                <a:hlinkClick r:id="rId2"/>
              </a:rPr>
              <a:t>Azure Storage REST API</a:t>
            </a:r>
            <a:r>
              <a:rPr lang="en-IN" sz="1800" dirty="0">
                <a:solidFill>
                  <a:srgbClr val="171717"/>
                </a:solidFill>
                <a:effectLst/>
                <a:latin typeface="Segoe UI" panose="020B0502040204020203" pitchFamily="34" charset="0"/>
                <a:ea typeface="Times New Roman" panose="02020603050405020304" pitchFamily="18" charset="0"/>
              </a:rPr>
              <a:t>, </a:t>
            </a:r>
            <a:r>
              <a:rPr lang="en-IN" sz="1800" u="sng" dirty="0">
                <a:solidFill>
                  <a:srgbClr val="000000"/>
                </a:solidFill>
                <a:effectLst/>
                <a:latin typeface="Segoe UI" panose="020B0502040204020203" pitchFamily="34" charset="0"/>
                <a:ea typeface="Times New Roman" panose="02020603050405020304" pitchFamily="18" charset="0"/>
                <a:hlinkClick r:id="rId3"/>
              </a:rPr>
              <a:t>Azure PowerShell</a:t>
            </a:r>
            <a:r>
              <a:rPr lang="en-IN" sz="1800" dirty="0">
                <a:solidFill>
                  <a:srgbClr val="171717"/>
                </a:solidFill>
                <a:effectLst/>
                <a:latin typeface="Segoe UI" panose="020B0502040204020203" pitchFamily="34" charset="0"/>
                <a:ea typeface="Times New Roman" panose="02020603050405020304" pitchFamily="18" charset="0"/>
              </a:rPr>
              <a:t>, </a:t>
            </a:r>
            <a:r>
              <a:rPr lang="en-IN" sz="1800" u="sng" dirty="0">
                <a:solidFill>
                  <a:srgbClr val="000000"/>
                </a:solidFill>
                <a:effectLst/>
                <a:latin typeface="Segoe UI" panose="020B0502040204020203" pitchFamily="34" charset="0"/>
                <a:ea typeface="Times New Roman" panose="02020603050405020304" pitchFamily="18" charset="0"/>
                <a:hlinkClick r:id="rId4"/>
              </a:rPr>
              <a:t>Azure CLI</a:t>
            </a:r>
            <a:r>
              <a:rPr lang="en-IN" sz="1800" dirty="0">
                <a:solidFill>
                  <a:srgbClr val="171717"/>
                </a:solidFill>
                <a:effectLst/>
                <a:latin typeface="Segoe UI" panose="020B0502040204020203" pitchFamily="34" charset="0"/>
                <a:ea typeface="Times New Roman" panose="02020603050405020304" pitchFamily="18" charset="0"/>
              </a:rPr>
              <a:t>, or an Azure Storage client library. The storage client libraries are available for multiple languages, including </a:t>
            </a:r>
            <a:r>
              <a:rPr lang="en-IN" sz="1800" u="sng" dirty="0">
                <a:solidFill>
                  <a:srgbClr val="000000"/>
                </a:solidFill>
                <a:effectLst/>
                <a:latin typeface="Segoe UI" panose="020B0502040204020203" pitchFamily="34" charset="0"/>
                <a:ea typeface="Times New Roman" panose="02020603050405020304" pitchFamily="18" charset="0"/>
                <a:hlinkClick r:id="rId5"/>
              </a:rPr>
              <a:t>.NET</a:t>
            </a:r>
            <a:r>
              <a:rPr lang="en-IN" sz="1800" dirty="0">
                <a:solidFill>
                  <a:srgbClr val="171717"/>
                </a:solidFill>
                <a:effectLst/>
                <a:latin typeface="Segoe UI" panose="020B0502040204020203" pitchFamily="34" charset="0"/>
                <a:ea typeface="Times New Roman" panose="02020603050405020304" pitchFamily="18" charset="0"/>
              </a:rPr>
              <a:t>, </a:t>
            </a:r>
            <a:r>
              <a:rPr lang="en-IN" sz="1800" u="sng" dirty="0">
                <a:solidFill>
                  <a:srgbClr val="000000"/>
                </a:solidFill>
                <a:effectLst/>
                <a:latin typeface="Segoe UI" panose="020B0502040204020203" pitchFamily="34" charset="0"/>
                <a:ea typeface="Times New Roman" panose="02020603050405020304" pitchFamily="18" charset="0"/>
                <a:hlinkClick r:id="rId6"/>
              </a:rPr>
              <a:t>Java</a:t>
            </a:r>
            <a:r>
              <a:rPr lang="en-IN" sz="1800" dirty="0">
                <a:solidFill>
                  <a:srgbClr val="171717"/>
                </a:solidFill>
                <a:effectLst/>
                <a:latin typeface="Segoe UI" panose="020B0502040204020203" pitchFamily="34" charset="0"/>
                <a:ea typeface="Times New Roman" panose="02020603050405020304" pitchFamily="18" charset="0"/>
              </a:rPr>
              <a:t>, </a:t>
            </a:r>
            <a:r>
              <a:rPr lang="en-IN" sz="1800" u="sng" dirty="0">
                <a:solidFill>
                  <a:srgbClr val="000000"/>
                </a:solidFill>
                <a:effectLst/>
                <a:latin typeface="Segoe UI" panose="020B0502040204020203" pitchFamily="34" charset="0"/>
                <a:ea typeface="Times New Roman" panose="02020603050405020304" pitchFamily="18" charset="0"/>
                <a:hlinkClick r:id="rId7"/>
              </a:rPr>
              <a:t>Node.js</a:t>
            </a:r>
            <a:r>
              <a:rPr lang="en-IN" sz="1800" dirty="0">
                <a:solidFill>
                  <a:srgbClr val="171717"/>
                </a:solidFill>
                <a:effectLst/>
                <a:latin typeface="Segoe UI" panose="020B0502040204020203" pitchFamily="34" charset="0"/>
                <a:ea typeface="Times New Roman" panose="02020603050405020304" pitchFamily="18" charset="0"/>
              </a:rPr>
              <a:t>, </a:t>
            </a:r>
            <a:r>
              <a:rPr lang="en-IN" sz="1800" u="sng" dirty="0">
                <a:solidFill>
                  <a:srgbClr val="000000"/>
                </a:solidFill>
                <a:effectLst/>
                <a:latin typeface="Segoe UI" panose="020B0502040204020203" pitchFamily="34" charset="0"/>
                <a:ea typeface="Times New Roman" panose="02020603050405020304" pitchFamily="18" charset="0"/>
                <a:hlinkClick r:id="rId8"/>
              </a:rPr>
              <a:t>Python</a:t>
            </a:r>
            <a:r>
              <a:rPr lang="en-IN" sz="1800" dirty="0">
                <a:solidFill>
                  <a:srgbClr val="171717"/>
                </a:solidFill>
                <a:effectLst/>
                <a:latin typeface="Segoe UI" panose="020B0502040204020203" pitchFamily="34" charset="0"/>
                <a:ea typeface="Times New Roman" panose="02020603050405020304" pitchFamily="18" charset="0"/>
              </a:rPr>
              <a:t>, </a:t>
            </a:r>
            <a:r>
              <a:rPr lang="en-IN" sz="1800" u="sng" dirty="0">
                <a:solidFill>
                  <a:srgbClr val="000000"/>
                </a:solidFill>
                <a:effectLst/>
                <a:latin typeface="Segoe UI" panose="020B0502040204020203" pitchFamily="34" charset="0"/>
                <a:ea typeface="Times New Roman" panose="02020603050405020304" pitchFamily="18" charset="0"/>
                <a:hlinkClick r:id="rId9"/>
              </a:rPr>
              <a:t>PHP</a:t>
            </a:r>
            <a:r>
              <a:rPr lang="en-IN" sz="1800" dirty="0">
                <a:solidFill>
                  <a:srgbClr val="171717"/>
                </a:solidFill>
                <a:effectLst/>
                <a:latin typeface="Segoe UI" panose="020B0502040204020203" pitchFamily="34" charset="0"/>
                <a:ea typeface="Times New Roman" panose="02020603050405020304" pitchFamily="18" charset="0"/>
              </a:rPr>
              <a:t>, and </a:t>
            </a:r>
            <a:r>
              <a:rPr lang="en-IN" sz="1800" u="sng" dirty="0">
                <a:solidFill>
                  <a:srgbClr val="000000"/>
                </a:solidFill>
                <a:effectLst/>
                <a:latin typeface="Segoe UI" panose="020B0502040204020203" pitchFamily="34" charset="0"/>
                <a:ea typeface="Times New Roman" panose="02020603050405020304" pitchFamily="18" charset="0"/>
                <a:hlinkClick r:id="rId10"/>
              </a:rPr>
              <a:t>Ruby</a:t>
            </a:r>
            <a:r>
              <a:rPr lang="en-IN" sz="1800" dirty="0">
                <a:solidFill>
                  <a:srgbClr val="171717"/>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3799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115E-8BA9-418F-895F-B5B1889C85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35A4FA-D282-40EF-928B-28AFA051EF63}"/>
              </a:ext>
            </a:extLst>
          </p:cNvPr>
          <p:cNvSpPr>
            <a:spLocks noGrp="1"/>
          </p:cNvSpPr>
          <p:nvPr>
            <p:ph idx="1"/>
          </p:nvPr>
        </p:nvSpPr>
        <p:spPr/>
        <p:txBody>
          <a:bodyPr>
            <a:normAutofit fontScale="92500" lnSpcReduction="20000"/>
          </a:bodyPr>
          <a:lstStyle/>
          <a:p>
            <a:pPr marL="0" marR="0"/>
            <a:r>
              <a:rPr lang="en-IN" sz="1800" b="1" dirty="0">
                <a:solidFill>
                  <a:srgbClr val="171717"/>
                </a:solidFill>
                <a:effectLst/>
                <a:latin typeface="Segoe UI" panose="020B0502040204020203" pitchFamily="34" charset="0"/>
                <a:ea typeface="Times New Roman" panose="02020603050405020304" pitchFamily="18" charset="0"/>
              </a:rPr>
              <a:t>Azure Files</a:t>
            </a:r>
            <a:endParaRPr lang="en-IN" sz="1800" b="1" dirty="0">
              <a:effectLst/>
              <a:latin typeface="Times New Roman" panose="02020603050405020304" pitchFamily="18" charset="0"/>
              <a:ea typeface="Times New Roman" panose="02020603050405020304" pitchFamily="18" charset="0"/>
            </a:endParaRPr>
          </a:p>
          <a:p>
            <a:pPr marL="0" marR="0"/>
            <a:r>
              <a:rPr lang="en-IN" sz="1800" u="sng" dirty="0">
                <a:solidFill>
                  <a:srgbClr val="000000"/>
                </a:solidFill>
                <a:effectLst/>
                <a:latin typeface="Segoe UI" panose="020B0502040204020203" pitchFamily="34" charset="0"/>
                <a:ea typeface="Times New Roman" panose="02020603050405020304" pitchFamily="18" charset="0"/>
                <a:hlinkClick r:id="rId2"/>
              </a:rPr>
              <a:t>Azure Files</a:t>
            </a:r>
            <a:r>
              <a:rPr lang="en-IN" sz="1800" dirty="0">
                <a:solidFill>
                  <a:srgbClr val="171717"/>
                </a:solidFill>
                <a:effectLst/>
                <a:latin typeface="Segoe UI" panose="020B0502040204020203" pitchFamily="34" charset="0"/>
                <a:ea typeface="Times New Roman" panose="02020603050405020304" pitchFamily="18" charset="0"/>
              </a:rPr>
              <a:t> enables you to set up highly available network file shares that can be accessed by using the standard Server Message Block (SMB) protocol. That means that multiple VMs can share the same files with both read and write access. You can also read the files using the REST interface or the storage client libraries.</a:t>
            </a:r>
            <a:endParaRPr lang="en-IN" sz="1800"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One thing that distinguishes Azure Files from files on a corporate file share is that you can access the files from anywhere in the world using a URL that points to the file and includes a shared access signature (SAS) token. You can generate SAS tokens; they allow specific access to a private asset for a specific amount of time.</a:t>
            </a:r>
            <a:endParaRPr lang="en-IN" sz="1800"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File shares can be used for many common scenarios:</a:t>
            </a:r>
            <a:endParaRPr lang="en-IN" sz="1800" dirty="0">
              <a:effectLst/>
              <a:latin typeface="Times New Roman" panose="02020603050405020304" pitchFamily="18" charset="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Times New Roman" panose="02020603050405020304" pitchFamily="18" charset="0"/>
              </a:rPr>
              <a:t>Many on-premises applications use file shares. This feature makes it easier to migrate those applications that share data to Azure. If you mount the file share to the same drive later that the on-premises application uses, the part of your application that accesses the file share should work with minimal, if any, changes.</a:t>
            </a:r>
            <a:endParaRPr lang="en-IN" sz="1800" dirty="0">
              <a:effectLst/>
              <a:latin typeface="Times New Roman" panose="02020603050405020304" pitchFamily="18" charset="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Times New Roman" panose="02020603050405020304" pitchFamily="18" charset="0"/>
              </a:rPr>
              <a:t>Configuration files can be stored on a file share and accessed from multiple VMs. Tools and utilities used by multiple developers in a group can be stored on a file share, ensuring that everybody can find them, and that they use the same version.</a:t>
            </a:r>
            <a:endParaRPr lang="en-IN" sz="1800" dirty="0">
              <a:effectLst/>
              <a:latin typeface="Times New Roman" panose="02020603050405020304" pitchFamily="18" charset="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Times New Roman" panose="02020603050405020304" pitchFamily="18" charset="0"/>
              </a:rPr>
              <a:t>Resource logs, metrics, and crash dumps are just three examples of data that can be written to a file share and processed or </a:t>
            </a:r>
            <a:r>
              <a:rPr lang="en-IN" sz="1800" dirty="0" err="1">
                <a:solidFill>
                  <a:srgbClr val="171717"/>
                </a:solidFill>
                <a:effectLst/>
                <a:latin typeface="Segoe UI" panose="020B0502040204020203" pitchFamily="34" charset="0"/>
                <a:ea typeface="Times New Roman" panose="02020603050405020304" pitchFamily="18" charset="0"/>
              </a:rPr>
              <a:t>analyzed</a:t>
            </a:r>
            <a:r>
              <a:rPr lang="en-IN" sz="1800" dirty="0">
                <a:solidFill>
                  <a:srgbClr val="171717"/>
                </a:solidFill>
                <a:effectLst/>
                <a:latin typeface="Segoe UI" panose="020B0502040204020203" pitchFamily="34" charset="0"/>
                <a:ea typeface="Times New Roman" panose="02020603050405020304" pitchFamily="18" charset="0"/>
              </a:rPr>
              <a:t> later.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0300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C5BD-94B5-4392-8CC3-9C60352262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8BA6F8-7B98-4FEF-B3FA-9B24CC1FBE24}"/>
              </a:ext>
            </a:extLst>
          </p:cNvPr>
          <p:cNvSpPr>
            <a:spLocks noGrp="1"/>
          </p:cNvSpPr>
          <p:nvPr>
            <p:ph idx="1"/>
          </p:nvPr>
        </p:nvSpPr>
        <p:spPr/>
        <p:txBody>
          <a:bodyPr/>
          <a:lstStyle/>
          <a:p>
            <a:pPr marL="0" marR="0"/>
            <a:r>
              <a:rPr lang="en-IN" sz="1800" b="1" dirty="0">
                <a:solidFill>
                  <a:srgbClr val="171717"/>
                </a:solidFill>
                <a:effectLst/>
                <a:latin typeface="Segoe UI" panose="020B0502040204020203" pitchFamily="34" charset="0"/>
                <a:ea typeface="Times New Roman" panose="02020603050405020304" pitchFamily="18" charset="0"/>
              </a:rPr>
              <a:t>Queue storage</a:t>
            </a:r>
            <a:endParaRPr lang="en-IN" sz="1800" b="1"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The Azure Queue service is used to store and retrieve messages. Queue messages can be up to 64 KB in size, and a queue can contain millions of messages. Queues are generally used to store lists of messages to be processed asynchronously.</a:t>
            </a:r>
            <a:endParaRPr lang="en-IN" sz="1800"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For example, say you want your customers to be able to upload pictures, and you want to create thumbnails for each picture. You could have your customer wait for you to create the thumbnails while uploading the pictures. An alternative would be to use a queue. When the customer finishes their upload, write a message to the queue. Then have an Azure Function retrieve the message from the queue and create the thumbnails. Each of the parts of this processing can be scaled separately, giving you more control when tuning it for your usage.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87875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83EA-1C98-456A-9F2C-86A338585B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7CFF83-0882-481E-906C-E021C3202130}"/>
              </a:ext>
            </a:extLst>
          </p:cNvPr>
          <p:cNvSpPr>
            <a:spLocks noGrp="1"/>
          </p:cNvSpPr>
          <p:nvPr>
            <p:ph idx="1"/>
          </p:nvPr>
        </p:nvSpPr>
        <p:spPr/>
        <p:txBody>
          <a:bodyPr/>
          <a:lstStyle/>
          <a:p>
            <a:pPr marL="0" marR="0"/>
            <a:r>
              <a:rPr lang="en-IN" sz="1800" b="1" dirty="0">
                <a:solidFill>
                  <a:srgbClr val="171717"/>
                </a:solidFill>
                <a:effectLst/>
                <a:latin typeface="Segoe UI" panose="020B0502040204020203" pitchFamily="34" charset="0"/>
                <a:ea typeface="Times New Roman" panose="02020603050405020304" pitchFamily="18" charset="0"/>
              </a:rPr>
              <a:t>Table storage</a:t>
            </a:r>
            <a:endParaRPr lang="en-IN" sz="1800" b="1" dirty="0">
              <a:effectLst/>
              <a:latin typeface="Times New Roman" panose="02020603050405020304" pitchFamily="18" charset="0"/>
              <a:ea typeface="Times New Roman" panose="02020603050405020304" pitchFamily="18" charset="0"/>
            </a:endParaRPr>
          </a:p>
          <a:p>
            <a:r>
              <a:rPr lang="en-IN" sz="1800" dirty="0">
                <a:solidFill>
                  <a:srgbClr val="171717"/>
                </a:solidFill>
                <a:effectLst/>
                <a:latin typeface="Segoe UI" panose="020B0502040204020203" pitchFamily="34" charset="0"/>
                <a:ea typeface="Calibri" panose="020F0502020204030204" pitchFamily="34" charset="0"/>
              </a:rPr>
              <a:t>Azure Table storage is now part of Azure Cosmos DB. In addition to the existing Azure Table storage service, there is a new Azure Cosmos DB Table API offering that provides throughput-optimized tables, global distribution, and automatic secondary indexes.</a:t>
            </a:r>
          </a:p>
          <a:p>
            <a:r>
              <a:rPr lang="en-US" dirty="0"/>
              <a:t>Azure Table storage is a service that stores non-relational structured data (also known as structured NoSQL data) in the cloud, providing a key/attribute store with a </a:t>
            </a:r>
            <a:r>
              <a:rPr lang="en-US" dirty="0" err="1"/>
              <a:t>schemaless</a:t>
            </a:r>
            <a:r>
              <a:rPr lang="en-US" dirty="0"/>
              <a:t> design. Because Table storage is </a:t>
            </a:r>
            <a:r>
              <a:rPr lang="en-US" dirty="0" err="1"/>
              <a:t>schemaless</a:t>
            </a:r>
            <a:r>
              <a:rPr lang="en-US" dirty="0"/>
              <a:t>, it's easy to adapt your data as the needs of your application evolve. Access to Table storage data is fast and cost-effective for many types of applications, and is typically lower in cost than traditional SQL for similar volumes of data.</a:t>
            </a:r>
          </a:p>
          <a:p>
            <a:endParaRPr lang="en-US" dirty="0"/>
          </a:p>
          <a:p>
            <a:endParaRPr lang="en-IN" dirty="0"/>
          </a:p>
        </p:txBody>
      </p:sp>
    </p:spTree>
    <p:extLst>
      <p:ext uri="{BB962C8B-B14F-4D97-AF65-F5344CB8AC3E}">
        <p14:creationId xmlns:p14="http://schemas.microsoft.com/office/powerpoint/2010/main" val="338041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A233-A56C-44C9-9258-CF7F41D034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0DDE4B-0751-40A0-ACAB-C460348D02CB}"/>
              </a:ext>
            </a:extLst>
          </p:cNvPr>
          <p:cNvSpPr>
            <a:spLocks noGrp="1"/>
          </p:cNvSpPr>
          <p:nvPr>
            <p:ph idx="1"/>
          </p:nvPr>
        </p:nvSpPr>
        <p:spPr/>
        <p:txBody>
          <a:bodyPr>
            <a:normAutofit fontScale="70000" lnSpcReduction="20000"/>
          </a:bodyPr>
          <a:lstStyle/>
          <a:p>
            <a:r>
              <a:rPr lang="en-US" dirty="0"/>
              <a:t>You can use Table storage to store flexible datasets like user data for web applications, address books, device information, or other types of metadata your service requires. You can store any number of entities in a table, and a storage account may contain any number of tables, up to the capacity limit of the storage account.</a:t>
            </a:r>
          </a:p>
          <a:p>
            <a:endParaRPr lang="en-US" dirty="0"/>
          </a:p>
          <a:p>
            <a:r>
              <a:rPr lang="en-US" b="1" dirty="0"/>
              <a:t>What is Table storage</a:t>
            </a:r>
          </a:p>
          <a:p>
            <a:r>
              <a:rPr lang="en-US" dirty="0"/>
              <a:t>Azure Table storage stores large amounts of structured data. The service is a NoSQL datastore which accepts authenticated calls from inside and outside the Azure cloud. Azure tables are ideal for storing structured, non-relational data. Common uses of Table storage include:</a:t>
            </a:r>
          </a:p>
          <a:p>
            <a:endParaRPr lang="en-US" dirty="0"/>
          </a:p>
          <a:p>
            <a:r>
              <a:rPr lang="en-US" dirty="0"/>
              <a:t>Storing TBs of structured data capable of serving web scale applications</a:t>
            </a:r>
          </a:p>
          <a:p>
            <a:r>
              <a:rPr lang="en-US" dirty="0"/>
              <a:t>Storing datasets that don't require complex joins, foreign keys, or stored procedures and can be denormalized for fast access</a:t>
            </a:r>
          </a:p>
          <a:p>
            <a:r>
              <a:rPr lang="en-US" dirty="0"/>
              <a:t>Quickly querying data using a clustered index</a:t>
            </a:r>
          </a:p>
          <a:p>
            <a:r>
              <a:rPr lang="en-US" dirty="0"/>
              <a:t>Accessing data using the OData protocol and LINQ queries with WCF Data </a:t>
            </a:r>
            <a:endParaRPr lang="en-IN" dirty="0"/>
          </a:p>
        </p:txBody>
      </p:sp>
    </p:spTree>
    <p:extLst>
      <p:ext uri="{BB962C8B-B14F-4D97-AF65-F5344CB8AC3E}">
        <p14:creationId xmlns:p14="http://schemas.microsoft.com/office/powerpoint/2010/main" val="3818597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7551</Words>
  <Application>Microsoft Office PowerPoint</Application>
  <PresentationFormat>Widescreen</PresentationFormat>
  <Paragraphs>410</Paragraphs>
  <Slides>44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Calibri Light</vt:lpstr>
      <vt:lpstr>Consolas</vt:lpstr>
      <vt:lpstr>Open Sans</vt:lpstr>
      <vt:lpstr>Segoe UI</vt:lpstr>
      <vt:lpstr>Symbol</vt:lpstr>
      <vt:lpstr>Times New Roman</vt:lpstr>
      <vt:lpstr>Wingdings</vt:lpstr>
      <vt:lpstr>Office Theme</vt:lpstr>
      <vt:lpstr>Introduction to the core Azure Storage services</vt:lpstr>
      <vt:lpstr>PowerPoint Presentation</vt:lpstr>
      <vt:lpstr>Core storage services </vt:lpstr>
      <vt:lpstr>PowerPoint Presentation</vt:lpstr>
      <vt:lpstr>PowerPoint Presentation</vt:lpstr>
      <vt:lpstr>PowerPoint Presentation</vt:lpstr>
      <vt:lpstr>PowerPoint Presentation</vt:lpstr>
      <vt:lpstr>PowerPoint Presentation</vt:lpstr>
      <vt:lpstr>PowerPoint Presentation</vt:lpstr>
      <vt:lpstr>Table storage concepts Table storage contains the following components:</vt:lpstr>
      <vt:lpstr>Disk storage</vt:lpstr>
      <vt:lpstr>Types of storage accounts </vt:lpstr>
      <vt:lpstr>Encryption</vt:lpstr>
      <vt:lpstr>Redundancy</vt:lpstr>
      <vt:lpstr>PowerPoint Presentation</vt:lpstr>
      <vt:lpstr>AZURE STORAGE ACCOUNTS</vt:lpstr>
      <vt:lpstr>PowerPoint Presentation</vt:lpstr>
      <vt:lpstr>PowerPoint Presentation</vt:lpstr>
      <vt:lpstr>Storage account endpoints</vt:lpstr>
      <vt:lpstr>PowerPoint Presentation</vt:lpstr>
      <vt:lpstr>PowerPoint Presentation</vt:lpstr>
      <vt:lpstr>Migrate a storage account</vt:lpstr>
      <vt:lpstr>Transfer data into a storage account </vt:lpstr>
      <vt:lpstr>PowerPoint Presentation</vt:lpstr>
      <vt:lpstr>Legacy storage account types</vt:lpstr>
      <vt:lpstr>PowerPoint Presentation</vt:lpstr>
      <vt:lpstr>Create a storage account</vt:lpstr>
      <vt:lpstr>PowerPoint Presentation</vt:lpstr>
      <vt:lpstr>The following image shows a standard configuration for a new storage account.</vt:lpstr>
      <vt:lpstr>Advanced tab On the Advanced tab, you can configure additional options and modify default settings for your new storage account. Some of these options can also be configured after the storage account is created, while others must be configured at the time of creation.</vt:lpstr>
      <vt:lpstr>Networking tab On the Networking tab, you can configure network connectivity and routing preference settings for your new storage account. These options can also be configured after the storage account is created.</vt:lpstr>
      <vt:lpstr>On the Data protection tab, you can configure data protection options for blob data in your new storage account. These options can also be configured after the storage account is created.</vt:lpstr>
      <vt:lpstr>PowerPoint Presentation</vt:lpstr>
      <vt:lpstr>Azure Storage redundancy</vt:lpstr>
      <vt:lpstr>PowerPoint Presentation</vt:lpstr>
      <vt:lpstr>The following diagram shows how your data is replicated within a single data center with LRS:</vt:lpstr>
      <vt:lpstr>PowerPoint Presentation</vt:lpstr>
      <vt:lpstr>The following diagram shows how your data is replicated across availability zones in the primary region with ZRS: </vt:lpstr>
      <vt:lpstr>Redundancy in a secondary region</vt:lpstr>
      <vt:lpstr>PowerPoint Presentation</vt:lpstr>
      <vt:lpstr>PowerPoint Presentation</vt:lpstr>
      <vt:lpstr>PowerPoint Presentation</vt:lpstr>
      <vt:lpstr>The following diagram shows how your data is replicated with GZRS or RA-GZRS: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core Azure Storage services</dc:title>
  <dc:creator>deoresulakshana@gmail.com</dc:creator>
  <cp:lastModifiedBy>deoresulakshana@gmail.com</cp:lastModifiedBy>
  <cp:revision>13</cp:revision>
  <dcterms:created xsi:type="dcterms:W3CDTF">2021-08-18T11:15:56Z</dcterms:created>
  <dcterms:modified xsi:type="dcterms:W3CDTF">2021-08-19T04:37:38Z</dcterms:modified>
</cp:coreProperties>
</file>