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7" autoAdjust="0"/>
    <p:restoredTop sz="94660"/>
  </p:normalViewPr>
  <p:slideViewPr>
    <p:cSldViewPr snapToGrid="0">
      <p:cViewPr varScale="1">
        <p:scale>
          <a:sx n="82" d="100"/>
          <a:sy n="82"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03DD-4A7F-48D4-9A25-79E6780FF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D17A1A-7A51-45A5-83C8-CB6AF17CB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7C8D82-7E69-4B29-82FB-55096D27C5FB}"/>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5" name="Footer Placeholder 4">
            <a:extLst>
              <a:ext uri="{FF2B5EF4-FFF2-40B4-BE49-F238E27FC236}">
                <a16:creationId xmlns:a16="http://schemas.microsoft.com/office/drawing/2014/main" id="{964A7955-D2C3-4C22-8C94-83AAFECFC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0710A-132F-4558-9A73-92B7CAF4A6DB}"/>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113532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FFE3-D789-435C-A98F-B9A64B4223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59A331-E3F6-4E37-B00B-36A977755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B1F74B-FEF2-4B50-9328-94967A975579}"/>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5" name="Footer Placeholder 4">
            <a:extLst>
              <a:ext uri="{FF2B5EF4-FFF2-40B4-BE49-F238E27FC236}">
                <a16:creationId xmlns:a16="http://schemas.microsoft.com/office/drawing/2014/main" id="{6AF53B4F-9EE3-4A21-B823-0E7C95359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E1532-6CF2-4A97-A536-49FFDDC871FB}"/>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346313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7BF1C-6F28-4719-A661-05AD3CEDB3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215F88-0F0A-43FD-8964-11F4880972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F9E39-C9F0-4767-B2D0-32941A4ED86E}"/>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5" name="Footer Placeholder 4">
            <a:extLst>
              <a:ext uri="{FF2B5EF4-FFF2-40B4-BE49-F238E27FC236}">
                <a16:creationId xmlns:a16="http://schemas.microsoft.com/office/drawing/2014/main" id="{DC795A80-9B5B-4EEB-891B-2B10D9849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FDEA2E-5E19-45F3-9D72-C5983EA23E88}"/>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413919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E3EF-4713-4C9E-8599-5CB102E3D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F11401-DB26-4976-BAF8-D50AF9305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FA1F28-4E25-46A2-ADF0-7FC0878FEB49}"/>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5" name="Footer Placeholder 4">
            <a:extLst>
              <a:ext uri="{FF2B5EF4-FFF2-40B4-BE49-F238E27FC236}">
                <a16:creationId xmlns:a16="http://schemas.microsoft.com/office/drawing/2014/main" id="{D84D1F3D-5D65-4C20-8646-13C5BBB46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740153-4661-4C3E-9699-D95252B9B502}"/>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352404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1E74-5E36-4F1D-A8D3-A2CF0CEC0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DB398C-50E3-4D18-8113-8BBE09440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6BD0E-81FF-43E5-996D-B7560FB7F4ED}"/>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5" name="Footer Placeholder 4">
            <a:extLst>
              <a:ext uri="{FF2B5EF4-FFF2-40B4-BE49-F238E27FC236}">
                <a16:creationId xmlns:a16="http://schemas.microsoft.com/office/drawing/2014/main" id="{820D9B40-F940-4F49-A9BB-E32C989F30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8E590-BA86-4798-B4D2-25BD74B9F7C1}"/>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294836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C3BD-E843-4D31-9421-0AE358645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68E95E-FAB0-4263-81A0-B1A64FDE0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30F78D-5325-410D-AE8A-855847569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332342-7499-4884-BE7B-44DD71CA6F0A}"/>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6" name="Footer Placeholder 5">
            <a:extLst>
              <a:ext uri="{FF2B5EF4-FFF2-40B4-BE49-F238E27FC236}">
                <a16:creationId xmlns:a16="http://schemas.microsoft.com/office/drawing/2014/main" id="{8BD6AEFC-B451-4E9C-B684-A1ECA90FDF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D2A745-E711-48CB-98B7-15DB29A92FFA}"/>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371732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85EE-2284-43D3-AD33-55C2E53A71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A9B4B4-075F-4EE2-A3F6-D0BAF49121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2DBD5-2477-4434-8CAC-E0F354FB49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6E7234-5373-4BF0-B23A-98F63A4EB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9CCD0-AA8C-4EBA-BA9B-A3EE6CCDB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552798-4C40-4712-9B2A-A78B501F06EC}"/>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8" name="Footer Placeholder 7">
            <a:extLst>
              <a:ext uri="{FF2B5EF4-FFF2-40B4-BE49-F238E27FC236}">
                <a16:creationId xmlns:a16="http://schemas.microsoft.com/office/drawing/2014/main" id="{44DF0B76-665E-4E90-8F08-DD81374B91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4002AC-3B89-40BD-9973-C94164E1D493}"/>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124230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4B6B-380F-416E-877A-F7F6D6562F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7D0B1B-D9C6-4E18-8838-1F4333F63A92}"/>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4" name="Footer Placeholder 3">
            <a:extLst>
              <a:ext uri="{FF2B5EF4-FFF2-40B4-BE49-F238E27FC236}">
                <a16:creationId xmlns:a16="http://schemas.microsoft.com/office/drawing/2014/main" id="{07469B3C-9F6C-4A2D-879C-D28D1EB5BC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316452-5CA5-46F7-A69A-DCDDCB4BFDEC}"/>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387013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5B55C-0E85-4BA0-8A65-C9DC67230F16}"/>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3" name="Footer Placeholder 2">
            <a:extLst>
              <a:ext uri="{FF2B5EF4-FFF2-40B4-BE49-F238E27FC236}">
                <a16:creationId xmlns:a16="http://schemas.microsoft.com/office/drawing/2014/main" id="{F5311F80-EEBF-43FA-A2BC-4A8CFA2D3F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3B7D4F-4772-4273-9D51-F1798461CF7C}"/>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163620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26D9-E6A8-49A1-8922-B4007D271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1566BE-C655-4C9F-B47D-8603D1FD3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E589B4-4ABA-4489-8045-FD46C0FB4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3ADF2-32ED-4D87-883E-E9E88E7AA58B}"/>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6" name="Footer Placeholder 5">
            <a:extLst>
              <a:ext uri="{FF2B5EF4-FFF2-40B4-BE49-F238E27FC236}">
                <a16:creationId xmlns:a16="http://schemas.microsoft.com/office/drawing/2014/main" id="{1FECA97E-4F3C-426E-B16F-3C89D35C97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89BAAC-FBC7-486F-B5A4-E4CE61ECD905}"/>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169508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4B01-F781-4B41-A996-7392A8691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E4D24C-0E8B-4D6C-8469-0D14FF9A1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C6FE6B-7AE4-4C28-8EFC-064A89749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8282B-6306-4DB9-91AD-19C51799AF71}"/>
              </a:ext>
            </a:extLst>
          </p:cNvPr>
          <p:cNvSpPr>
            <a:spLocks noGrp="1"/>
          </p:cNvSpPr>
          <p:nvPr>
            <p:ph type="dt" sz="half" idx="10"/>
          </p:nvPr>
        </p:nvSpPr>
        <p:spPr/>
        <p:txBody>
          <a:bodyPr/>
          <a:lstStyle/>
          <a:p>
            <a:fld id="{1D678C2E-E3D8-4C99-A694-9C30297D1BB5}" type="datetimeFigureOut">
              <a:rPr lang="en-IN" smtClean="0"/>
              <a:t>17-08-2021</a:t>
            </a:fld>
            <a:endParaRPr lang="en-IN"/>
          </a:p>
        </p:txBody>
      </p:sp>
      <p:sp>
        <p:nvSpPr>
          <p:cNvPr id="6" name="Footer Placeholder 5">
            <a:extLst>
              <a:ext uri="{FF2B5EF4-FFF2-40B4-BE49-F238E27FC236}">
                <a16:creationId xmlns:a16="http://schemas.microsoft.com/office/drawing/2014/main" id="{28A947F1-F394-4C6A-BE25-1ED9672E90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25E46-94FE-4154-A7D4-66F41B9A792E}"/>
              </a:ext>
            </a:extLst>
          </p:cNvPr>
          <p:cNvSpPr>
            <a:spLocks noGrp="1"/>
          </p:cNvSpPr>
          <p:nvPr>
            <p:ph type="sldNum" sz="quarter" idx="12"/>
          </p:nvPr>
        </p:nvSpPr>
        <p:spPr/>
        <p:txBody>
          <a:bodyPr/>
          <a:lstStyle/>
          <a:p>
            <a:fld id="{A979BDEE-61A4-4E50-B92E-0784EE5B69E2}" type="slidenum">
              <a:rPr lang="en-IN" smtClean="0"/>
              <a:t>‹#›</a:t>
            </a:fld>
            <a:endParaRPr lang="en-IN"/>
          </a:p>
        </p:txBody>
      </p:sp>
    </p:spTree>
    <p:extLst>
      <p:ext uri="{BB962C8B-B14F-4D97-AF65-F5344CB8AC3E}">
        <p14:creationId xmlns:p14="http://schemas.microsoft.com/office/powerpoint/2010/main" val="11739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03B06-DE4F-4C04-9254-E99BC98EB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0D93C2-97DA-40FB-B850-99AD09025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DC572-B31D-4480-A931-786A66CB7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78C2E-E3D8-4C99-A694-9C30297D1BB5}" type="datetimeFigureOut">
              <a:rPr lang="en-IN" smtClean="0"/>
              <a:t>17-08-2021</a:t>
            </a:fld>
            <a:endParaRPr lang="en-IN"/>
          </a:p>
        </p:txBody>
      </p:sp>
      <p:sp>
        <p:nvSpPr>
          <p:cNvPr id="5" name="Footer Placeholder 4">
            <a:extLst>
              <a:ext uri="{FF2B5EF4-FFF2-40B4-BE49-F238E27FC236}">
                <a16:creationId xmlns:a16="http://schemas.microsoft.com/office/drawing/2014/main" id="{D77E564D-D467-41BA-A115-EA5064697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0D2045-38BC-41DA-B8FB-8944BA067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9BDEE-61A4-4E50-B92E-0784EE5B69E2}" type="slidenum">
              <a:rPr lang="en-IN" smtClean="0"/>
              <a:t>‹#›</a:t>
            </a:fld>
            <a:endParaRPr lang="en-IN"/>
          </a:p>
        </p:txBody>
      </p:sp>
    </p:spTree>
    <p:extLst>
      <p:ext uri="{BB962C8B-B14F-4D97-AF65-F5344CB8AC3E}">
        <p14:creationId xmlns:p14="http://schemas.microsoft.com/office/powerpoint/2010/main" val="409435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E3AF-C988-48DF-9D4F-9629B5E151D0}"/>
              </a:ext>
            </a:extLst>
          </p:cNvPr>
          <p:cNvSpPr>
            <a:spLocks noGrp="1"/>
          </p:cNvSpPr>
          <p:nvPr>
            <p:ph type="ctrTitle"/>
          </p:nvPr>
        </p:nvSpPr>
        <p:spPr/>
        <p:txBody>
          <a:bodyPr/>
          <a:lstStyle/>
          <a:p>
            <a:r>
              <a:rPr lang="en-GB" dirty="0"/>
              <a:t>DevOps</a:t>
            </a:r>
            <a:endParaRPr lang="en-IN" dirty="0"/>
          </a:p>
        </p:txBody>
      </p:sp>
      <p:sp>
        <p:nvSpPr>
          <p:cNvPr id="3" name="Subtitle 2">
            <a:extLst>
              <a:ext uri="{FF2B5EF4-FFF2-40B4-BE49-F238E27FC236}">
                <a16:creationId xmlns:a16="http://schemas.microsoft.com/office/drawing/2014/main" id="{D0F5E9F9-B98A-4890-9F55-624C750C41C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8795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2A00-F4EE-4EB1-853E-EA09849A6393}"/>
              </a:ext>
            </a:extLst>
          </p:cNvPr>
          <p:cNvSpPr>
            <a:spLocks noGrp="1"/>
          </p:cNvSpPr>
          <p:nvPr>
            <p:ph type="title"/>
          </p:nvPr>
        </p:nvSpPr>
        <p:spPr/>
        <p:txBody>
          <a:bodyPr/>
          <a:lstStyle/>
          <a:p>
            <a:r>
              <a:rPr lang="en-US" b="0" i="0" dirty="0">
                <a:solidFill>
                  <a:srgbClr val="610B38"/>
                </a:solidFill>
                <a:effectLst/>
                <a:latin typeface="erdana"/>
              </a:rPr>
              <a:t>DevOps Advantages and Disadvantages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CA69116-33EC-4FA2-88BC-4B4CCC7E8295}"/>
              </a:ext>
            </a:extLst>
          </p:cNvPr>
          <p:cNvSpPr>
            <a:spLocks noGrp="1"/>
          </p:cNvSpPr>
          <p:nvPr>
            <p:ph idx="1"/>
          </p:nvPr>
        </p:nvSpPr>
        <p:spPr/>
        <p:txBody>
          <a:bodyPr>
            <a:normAutofit fontScale="77500" lnSpcReduction="20000"/>
          </a:bodyPr>
          <a:lstStyle/>
          <a:p>
            <a:pPr algn="just"/>
            <a:r>
              <a:rPr lang="en-US" b="1" i="0" dirty="0">
                <a:solidFill>
                  <a:srgbClr val="333333"/>
                </a:solidFill>
                <a:effectLst/>
                <a:latin typeface="inter-regular"/>
              </a:rPr>
              <a:t>Here are some advantages and disadvantages that DevOps can have for business, such as:</a:t>
            </a:r>
          </a:p>
          <a:p>
            <a:pPr marL="0" indent="0" algn="just">
              <a:buNone/>
            </a:pPr>
            <a:r>
              <a:rPr lang="en-US" b="0" i="0" dirty="0">
                <a:solidFill>
                  <a:srgbClr val="610B4B"/>
                </a:solidFill>
                <a:effectLst/>
                <a:latin typeface="erdana"/>
              </a:rPr>
              <a:t>Advantages</a:t>
            </a:r>
          </a:p>
          <a:p>
            <a:pPr algn="just">
              <a:buFont typeface="Arial" panose="020B0604020202020204" pitchFamily="34" charset="0"/>
              <a:buChar char="•"/>
            </a:pPr>
            <a:r>
              <a:rPr lang="en-US" b="0" i="0" dirty="0">
                <a:solidFill>
                  <a:srgbClr val="000000"/>
                </a:solidFill>
                <a:effectLst/>
                <a:latin typeface="inter-regular"/>
              </a:rPr>
              <a:t>DevOps is an excellent approach for quick development and deployment of applications.</a:t>
            </a:r>
          </a:p>
          <a:p>
            <a:pPr algn="just">
              <a:buFont typeface="Arial" panose="020B0604020202020204" pitchFamily="34" charset="0"/>
              <a:buChar char="•"/>
            </a:pPr>
            <a:r>
              <a:rPr lang="en-US" b="0" i="0" dirty="0">
                <a:solidFill>
                  <a:srgbClr val="000000"/>
                </a:solidFill>
                <a:effectLst/>
                <a:latin typeface="inter-regular"/>
              </a:rPr>
              <a:t>It responds faster to the market changes to improve business growth.</a:t>
            </a:r>
          </a:p>
          <a:p>
            <a:pPr algn="just">
              <a:buFont typeface="Arial" panose="020B0604020202020204" pitchFamily="34" charset="0"/>
              <a:buChar char="•"/>
            </a:pPr>
            <a:r>
              <a:rPr lang="en-US" b="0" i="0" dirty="0">
                <a:solidFill>
                  <a:srgbClr val="000000"/>
                </a:solidFill>
                <a:effectLst/>
                <a:latin typeface="inter-regular"/>
              </a:rPr>
              <a:t>DevOps escalate business profit by decreasing software delivery time and transportation costs.</a:t>
            </a:r>
          </a:p>
          <a:p>
            <a:pPr algn="just">
              <a:buFont typeface="Arial" panose="020B0604020202020204" pitchFamily="34" charset="0"/>
              <a:buChar char="•"/>
            </a:pPr>
            <a:r>
              <a:rPr lang="en-US" b="0" i="0" dirty="0">
                <a:solidFill>
                  <a:srgbClr val="000000"/>
                </a:solidFill>
                <a:effectLst/>
                <a:latin typeface="inter-regular"/>
              </a:rPr>
              <a:t>DevOps clears the descriptive process, which gives clarity on product development and delivery.</a:t>
            </a:r>
          </a:p>
          <a:p>
            <a:pPr algn="just">
              <a:buFont typeface="Arial" panose="020B0604020202020204" pitchFamily="34" charset="0"/>
              <a:buChar char="•"/>
            </a:pPr>
            <a:r>
              <a:rPr lang="en-US" b="0" i="0" dirty="0">
                <a:solidFill>
                  <a:srgbClr val="000000"/>
                </a:solidFill>
                <a:effectLst/>
                <a:latin typeface="inter-regular"/>
              </a:rPr>
              <a:t>It improves customer experience and satisfaction.</a:t>
            </a:r>
          </a:p>
          <a:p>
            <a:pPr algn="just">
              <a:buFont typeface="Arial" panose="020B0604020202020204" pitchFamily="34" charset="0"/>
              <a:buChar char="•"/>
            </a:pPr>
            <a:r>
              <a:rPr lang="en-US" b="0" i="0" dirty="0">
                <a:solidFill>
                  <a:srgbClr val="000000"/>
                </a:solidFill>
                <a:effectLst/>
                <a:latin typeface="inter-regular"/>
              </a:rPr>
              <a:t>DevOps simplifies collaboration and places all tools in the cloud for customers to access.</a:t>
            </a:r>
          </a:p>
          <a:p>
            <a:pPr algn="just">
              <a:buFont typeface="Arial" panose="020B0604020202020204" pitchFamily="34" charset="0"/>
              <a:buChar char="•"/>
            </a:pPr>
            <a:r>
              <a:rPr lang="en-US" b="0" i="0" dirty="0">
                <a:solidFill>
                  <a:srgbClr val="000000"/>
                </a:solidFill>
                <a:effectLst/>
                <a:latin typeface="inter-regular"/>
              </a:rPr>
              <a:t>DevOps means collective responsibility, which leads to better team engagement and productivity.</a:t>
            </a:r>
          </a:p>
          <a:p>
            <a:endParaRPr lang="en-IN" dirty="0"/>
          </a:p>
        </p:txBody>
      </p:sp>
    </p:spTree>
    <p:extLst>
      <p:ext uri="{BB962C8B-B14F-4D97-AF65-F5344CB8AC3E}">
        <p14:creationId xmlns:p14="http://schemas.microsoft.com/office/powerpoint/2010/main" val="410139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068-18DE-4A14-8428-C4B4D961C6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6A6401-DE4E-4E7C-8B5F-574C8B3D1480}"/>
              </a:ext>
            </a:extLst>
          </p:cNvPr>
          <p:cNvSpPr>
            <a:spLocks noGrp="1"/>
          </p:cNvSpPr>
          <p:nvPr>
            <p:ph idx="1"/>
          </p:nvPr>
        </p:nvSpPr>
        <p:spPr/>
        <p:txBody>
          <a:bodyPr/>
          <a:lstStyle/>
          <a:p>
            <a:pPr algn="just"/>
            <a:r>
              <a:rPr lang="en-US" b="0" i="0" dirty="0">
                <a:solidFill>
                  <a:srgbClr val="610B4B"/>
                </a:solidFill>
                <a:effectLst/>
                <a:latin typeface="erdana"/>
              </a:rPr>
              <a:t>Disadvantages</a:t>
            </a:r>
          </a:p>
          <a:p>
            <a:pPr algn="just">
              <a:buFont typeface="Arial" panose="020B0604020202020204" pitchFamily="34" charset="0"/>
              <a:buChar char="•"/>
            </a:pPr>
            <a:r>
              <a:rPr lang="en-US" b="0" i="0" dirty="0">
                <a:solidFill>
                  <a:srgbClr val="000000"/>
                </a:solidFill>
                <a:effectLst/>
                <a:latin typeface="inter-regular"/>
              </a:rPr>
              <a:t>DevOps professional or expert's developers are less available.</a:t>
            </a:r>
          </a:p>
          <a:p>
            <a:pPr algn="just">
              <a:buFont typeface="Arial" panose="020B0604020202020204" pitchFamily="34" charset="0"/>
              <a:buChar char="•"/>
            </a:pPr>
            <a:r>
              <a:rPr lang="en-US" b="0" i="0" dirty="0">
                <a:solidFill>
                  <a:srgbClr val="000000"/>
                </a:solidFill>
                <a:effectLst/>
                <a:latin typeface="inter-regular"/>
              </a:rPr>
              <a:t>Developing with DevOps is so expensive.</a:t>
            </a:r>
          </a:p>
          <a:p>
            <a:pPr algn="just">
              <a:buFont typeface="Arial" panose="020B0604020202020204" pitchFamily="34" charset="0"/>
              <a:buChar char="•"/>
            </a:pPr>
            <a:r>
              <a:rPr lang="en-US" b="0" i="0" dirty="0">
                <a:solidFill>
                  <a:srgbClr val="000000"/>
                </a:solidFill>
                <a:effectLst/>
                <a:latin typeface="inter-regular"/>
              </a:rPr>
              <a:t>Adopting new DevOps technology into the industries is hard to manage in short time.</a:t>
            </a:r>
          </a:p>
          <a:p>
            <a:pPr algn="just">
              <a:buFont typeface="Arial" panose="020B0604020202020204" pitchFamily="34" charset="0"/>
              <a:buChar char="•"/>
            </a:pPr>
            <a:r>
              <a:rPr lang="en-US" b="0" i="0" dirty="0">
                <a:solidFill>
                  <a:srgbClr val="000000"/>
                </a:solidFill>
                <a:effectLst/>
                <a:latin typeface="inter-regular"/>
              </a:rPr>
              <a:t>Lack of DevOps knowledge can be a problem in the continuous integration of automation projects.</a:t>
            </a:r>
          </a:p>
          <a:p>
            <a:endParaRPr lang="en-IN" dirty="0"/>
          </a:p>
        </p:txBody>
      </p:sp>
    </p:spTree>
    <p:extLst>
      <p:ext uri="{BB962C8B-B14F-4D97-AF65-F5344CB8AC3E}">
        <p14:creationId xmlns:p14="http://schemas.microsoft.com/office/powerpoint/2010/main" val="174020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BE74-ED0D-42FD-A3E1-51696C0D42C9}"/>
              </a:ext>
            </a:extLst>
          </p:cNvPr>
          <p:cNvSpPr>
            <a:spLocks noGrp="1"/>
          </p:cNvSpPr>
          <p:nvPr>
            <p:ph type="title"/>
          </p:nvPr>
        </p:nvSpPr>
        <p:spPr/>
        <p:txBody>
          <a:bodyPr/>
          <a:lstStyle/>
          <a:p>
            <a:r>
              <a:rPr lang="en-GB" dirty="0"/>
              <a:t>DevOps Architecture</a:t>
            </a:r>
            <a:endParaRPr lang="en-IN" dirty="0"/>
          </a:p>
        </p:txBody>
      </p:sp>
      <p:pic>
        <p:nvPicPr>
          <p:cNvPr id="5" name="Content Placeholder 4">
            <a:extLst>
              <a:ext uri="{FF2B5EF4-FFF2-40B4-BE49-F238E27FC236}">
                <a16:creationId xmlns:a16="http://schemas.microsoft.com/office/drawing/2014/main" id="{128B2357-D13B-49F4-87C9-49EFD233FE02}"/>
              </a:ext>
            </a:extLst>
          </p:cNvPr>
          <p:cNvPicPr>
            <a:picLocks noGrp="1" noChangeAspect="1"/>
          </p:cNvPicPr>
          <p:nvPr>
            <p:ph idx="1"/>
          </p:nvPr>
        </p:nvPicPr>
        <p:blipFill>
          <a:blip r:embed="rId2"/>
          <a:stretch>
            <a:fillRect/>
          </a:stretch>
        </p:blipFill>
        <p:spPr>
          <a:xfrm>
            <a:off x="2203938" y="1666057"/>
            <a:ext cx="6273312" cy="3763987"/>
          </a:xfrm>
        </p:spPr>
      </p:pic>
    </p:spTree>
    <p:extLst>
      <p:ext uri="{BB962C8B-B14F-4D97-AF65-F5344CB8AC3E}">
        <p14:creationId xmlns:p14="http://schemas.microsoft.com/office/powerpoint/2010/main" val="31150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1222-5047-4AAB-8E43-0CE5AEDF1C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75173A-72FE-4324-9CE0-A2B526D5D15F}"/>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Development and operations both play essential roles in order to deliver applications. The deployment comprises analyzing the </a:t>
            </a:r>
            <a:r>
              <a:rPr lang="en-US" b="1" i="0" dirty="0">
                <a:solidFill>
                  <a:srgbClr val="333333"/>
                </a:solidFill>
                <a:effectLst/>
                <a:latin typeface="inter-bold"/>
              </a:rPr>
              <a:t>requirements, designing, developing</a:t>
            </a:r>
            <a:r>
              <a:rPr lang="en-US" b="0" i="0" dirty="0">
                <a:solidFill>
                  <a:srgbClr val="333333"/>
                </a:solidFill>
                <a:effectLst/>
                <a:latin typeface="inter-regular"/>
              </a:rPr>
              <a:t>, and </a:t>
            </a:r>
            <a:r>
              <a:rPr lang="en-US" b="1" i="0" dirty="0">
                <a:solidFill>
                  <a:srgbClr val="333333"/>
                </a:solidFill>
                <a:effectLst/>
                <a:latin typeface="inter-bold"/>
              </a:rPr>
              <a:t>testing</a:t>
            </a:r>
            <a:r>
              <a:rPr lang="en-US" b="0" i="0" dirty="0">
                <a:solidFill>
                  <a:srgbClr val="333333"/>
                </a:solidFill>
                <a:effectLst/>
                <a:latin typeface="inter-regular"/>
              </a:rPr>
              <a:t> of the software components or frameworks.</a:t>
            </a:r>
          </a:p>
          <a:p>
            <a:pPr algn="just"/>
            <a:r>
              <a:rPr lang="en-US" b="0" i="0" dirty="0">
                <a:solidFill>
                  <a:srgbClr val="333333"/>
                </a:solidFill>
                <a:effectLst/>
                <a:latin typeface="inter-regular"/>
              </a:rPr>
              <a:t>The operation consists of the administrative processes, services, and support for the software. When both the development and operations are combined with collaborating, then the DevOps architecture is the solution to fix the gap between deployment and operation terms; therefore, delivery can be faster.</a:t>
            </a:r>
          </a:p>
          <a:p>
            <a:pPr algn="just"/>
            <a:r>
              <a:rPr lang="en-US" b="0" i="0" dirty="0">
                <a:solidFill>
                  <a:srgbClr val="333333"/>
                </a:solidFill>
                <a:effectLst/>
                <a:latin typeface="inter-regular"/>
              </a:rPr>
              <a:t>DevOps architecture is used for the applications hosted on the cloud platform and large distributed applications. </a:t>
            </a:r>
          </a:p>
          <a:p>
            <a:pPr algn="just"/>
            <a:r>
              <a:rPr lang="en-US" b="0" i="0" dirty="0">
                <a:solidFill>
                  <a:srgbClr val="333333"/>
                </a:solidFill>
                <a:effectLst/>
                <a:latin typeface="inter-regular"/>
              </a:rPr>
              <a:t>Agile Development is used in the DevOps architecture so that integration and delivery can be contiguous. </a:t>
            </a:r>
          </a:p>
          <a:p>
            <a:pPr algn="just"/>
            <a:r>
              <a:rPr lang="en-US" b="0" i="0" dirty="0">
                <a:solidFill>
                  <a:srgbClr val="333333"/>
                </a:solidFill>
                <a:effectLst/>
                <a:latin typeface="inter-regular"/>
              </a:rPr>
              <a:t>When the development and operations team works separately from each other, then it is time-consuming to </a:t>
            </a:r>
            <a:r>
              <a:rPr lang="en-US" b="1" i="0" dirty="0">
                <a:solidFill>
                  <a:srgbClr val="333333"/>
                </a:solidFill>
                <a:effectLst/>
                <a:latin typeface="inter-bold"/>
              </a:rPr>
              <a:t>design, test</a:t>
            </a:r>
            <a:r>
              <a:rPr lang="en-US" b="0" i="0" dirty="0">
                <a:solidFill>
                  <a:srgbClr val="333333"/>
                </a:solidFill>
                <a:effectLst/>
                <a:latin typeface="inter-regular"/>
              </a:rPr>
              <a:t>, and </a:t>
            </a:r>
            <a:r>
              <a:rPr lang="en-US" b="1" i="0" dirty="0">
                <a:solidFill>
                  <a:srgbClr val="333333"/>
                </a:solidFill>
                <a:effectLst/>
                <a:latin typeface="inter-bold"/>
              </a:rPr>
              <a:t>deploy</a:t>
            </a:r>
            <a:r>
              <a:rPr lang="en-US" b="0" i="0" dirty="0">
                <a:solidFill>
                  <a:srgbClr val="333333"/>
                </a:solidFill>
                <a:effectLst/>
                <a:latin typeface="inter-regular"/>
              </a:rPr>
              <a:t>. And if </a:t>
            </a:r>
            <a:r>
              <a:rPr lang="en-US" b="0" i="0">
                <a:solidFill>
                  <a:srgbClr val="333333"/>
                </a:solidFill>
                <a:effectLst/>
                <a:latin typeface="inter-regular"/>
              </a:rPr>
              <a:t>the teams </a:t>
            </a:r>
            <a:r>
              <a:rPr lang="en-US" b="0" i="0" dirty="0">
                <a:solidFill>
                  <a:srgbClr val="333333"/>
                </a:solidFill>
                <a:effectLst/>
                <a:latin typeface="inter-regular"/>
              </a:rPr>
              <a:t>are not in sync with each other, then it may cause a delay in the delivery. So DevOps enables the teams to change their shortcomings and increases productivity.</a:t>
            </a:r>
          </a:p>
          <a:p>
            <a:endParaRPr lang="en-IN" dirty="0"/>
          </a:p>
        </p:txBody>
      </p:sp>
    </p:spTree>
    <p:extLst>
      <p:ext uri="{BB962C8B-B14F-4D97-AF65-F5344CB8AC3E}">
        <p14:creationId xmlns:p14="http://schemas.microsoft.com/office/powerpoint/2010/main" val="415469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DE-CD5F-44EC-9160-0F884988749D}"/>
              </a:ext>
            </a:extLst>
          </p:cNvPr>
          <p:cNvSpPr>
            <a:spLocks noGrp="1"/>
          </p:cNvSpPr>
          <p:nvPr>
            <p:ph type="title"/>
          </p:nvPr>
        </p:nvSpPr>
        <p:spPr/>
        <p:txBody>
          <a:bodyPr/>
          <a:lstStyle/>
          <a:p>
            <a:r>
              <a:rPr lang="en-US" dirty="0">
                <a:solidFill>
                  <a:srgbClr val="333333"/>
                </a:solidFill>
                <a:latin typeface="inter-regular"/>
              </a:rPr>
              <a:t>T</a:t>
            </a:r>
            <a:r>
              <a:rPr lang="en-US" b="0" i="0" dirty="0">
                <a:solidFill>
                  <a:srgbClr val="333333"/>
                </a:solidFill>
                <a:effectLst/>
                <a:latin typeface="inter-regular"/>
              </a:rPr>
              <a:t>he various components that are used in the DevOps architecture</a:t>
            </a:r>
            <a:endParaRPr lang="en-IN" dirty="0"/>
          </a:p>
        </p:txBody>
      </p:sp>
      <p:pic>
        <p:nvPicPr>
          <p:cNvPr id="5" name="Content Placeholder 4">
            <a:extLst>
              <a:ext uri="{FF2B5EF4-FFF2-40B4-BE49-F238E27FC236}">
                <a16:creationId xmlns:a16="http://schemas.microsoft.com/office/drawing/2014/main" id="{5892FCE2-AB04-489E-A667-374847C10CD1}"/>
              </a:ext>
            </a:extLst>
          </p:cNvPr>
          <p:cNvPicPr>
            <a:picLocks noGrp="1" noChangeAspect="1"/>
          </p:cNvPicPr>
          <p:nvPr>
            <p:ph idx="1"/>
          </p:nvPr>
        </p:nvPicPr>
        <p:blipFill>
          <a:blip r:embed="rId2"/>
          <a:stretch>
            <a:fillRect/>
          </a:stretch>
        </p:blipFill>
        <p:spPr>
          <a:xfrm>
            <a:off x="1547447" y="1609786"/>
            <a:ext cx="8288216" cy="4296508"/>
          </a:xfrm>
        </p:spPr>
      </p:pic>
    </p:spTree>
    <p:extLst>
      <p:ext uri="{BB962C8B-B14F-4D97-AF65-F5344CB8AC3E}">
        <p14:creationId xmlns:p14="http://schemas.microsoft.com/office/powerpoint/2010/main" val="84161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FB29-6113-44B5-A8D0-B8BC7A6FA5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E1E5D9-27E4-4848-9A6F-3F4D359FABA0}"/>
              </a:ext>
            </a:extLst>
          </p:cNvPr>
          <p:cNvSpPr>
            <a:spLocks noGrp="1"/>
          </p:cNvSpPr>
          <p:nvPr>
            <p:ph idx="1"/>
          </p:nvPr>
        </p:nvSpPr>
        <p:spPr/>
        <p:txBody>
          <a:bodyPr>
            <a:normAutofit fontScale="55000" lnSpcReduction="20000"/>
          </a:bodyPr>
          <a:lstStyle/>
          <a:p>
            <a:pPr algn="just"/>
            <a:r>
              <a:rPr lang="en-US" b="0" i="0" dirty="0">
                <a:solidFill>
                  <a:srgbClr val="610B4B"/>
                </a:solidFill>
                <a:effectLst/>
                <a:latin typeface="erdana"/>
              </a:rPr>
              <a:t>1) Build : </a:t>
            </a:r>
            <a:r>
              <a:rPr lang="en-US" b="0" i="0" dirty="0">
                <a:solidFill>
                  <a:srgbClr val="333333"/>
                </a:solidFill>
                <a:effectLst/>
                <a:latin typeface="inter-regular"/>
              </a:rPr>
              <a:t>Without DevOps, the cost of the consumption of the resources was evaluated based on the pre-defined individual usage with fixed hardware allocation. And with DevOps, the usage of cloud, sharing of resources comes into the picture, and the build is dependent upon the user's need, which is a mechanism to control the usage of resources or capacity.</a:t>
            </a:r>
          </a:p>
          <a:p>
            <a:pPr algn="just"/>
            <a:r>
              <a:rPr lang="en-US" b="0" i="0" dirty="0">
                <a:solidFill>
                  <a:srgbClr val="610B4B"/>
                </a:solidFill>
                <a:effectLst/>
                <a:latin typeface="erdana"/>
              </a:rPr>
              <a:t>2) Code</a:t>
            </a:r>
          </a:p>
          <a:p>
            <a:pPr algn="just"/>
            <a:r>
              <a:rPr lang="en-US" b="0" i="0" dirty="0">
                <a:solidFill>
                  <a:srgbClr val="333333"/>
                </a:solidFill>
                <a:effectLst/>
                <a:latin typeface="inter-regular"/>
              </a:rPr>
              <a:t>Many good practices such as Git enables the code to be used, which ensures writing the code for business, helps to track changes, getting notified about the reason behind the difference in the actual and the expected output, and if necessary reverting to the original code developed. The code can be appropriately arranged in </a:t>
            </a:r>
            <a:r>
              <a:rPr lang="en-US" b="1" i="0" dirty="0">
                <a:solidFill>
                  <a:srgbClr val="333333"/>
                </a:solidFill>
                <a:effectLst/>
                <a:latin typeface="inter-bold"/>
              </a:rPr>
              <a:t>files, folders</a:t>
            </a:r>
            <a:r>
              <a:rPr lang="en-US" b="0" i="0" dirty="0">
                <a:solidFill>
                  <a:srgbClr val="333333"/>
                </a:solidFill>
                <a:effectLst/>
                <a:latin typeface="inter-regular"/>
              </a:rPr>
              <a:t>, etc. And they can be reused.</a:t>
            </a:r>
          </a:p>
          <a:p>
            <a:pPr algn="just"/>
            <a:r>
              <a:rPr lang="en-US" b="0" i="0" dirty="0">
                <a:solidFill>
                  <a:srgbClr val="610B4B"/>
                </a:solidFill>
                <a:effectLst/>
                <a:latin typeface="erdana"/>
              </a:rPr>
              <a:t>3) Test</a:t>
            </a:r>
          </a:p>
          <a:p>
            <a:pPr algn="just"/>
            <a:r>
              <a:rPr lang="en-US" b="0" i="0" dirty="0">
                <a:solidFill>
                  <a:srgbClr val="333333"/>
                </a:solidFill>
                <a:effectLst/>
                <a:latin typeface="inter-regular"/>
              </a:rPr>
              <a:t>The application will be ready for production after testing. In the case of manual testing, it consumes more time in testing and moving the code to the output. The testing can be automated, which decreases the time for testing so that the time to deploy the code to production can be reduced as automating the running of the scripts will remove many manual steps.</a:t>
            </a:r>
          </a:p>
          <a:p>
            <a:pPr algn="just"/>
            <a:r>
              <a:rPr lang="en-US" b="0" i="0" dirty="0">
                <a:solidFill>
                  <a:srgbClr val="610B4B"/>
                </a:solidFill>
                <a:effectLst/>
                <a:latin typeface="erdana"/>
              </a:rPr>
              <a:t>4) Plan</a:t>
            </a:r>
          </a:p>
          <a:p>
            <a:pPr algn="just"/>
            <a:r>
              <a:rPr lang="en-US" b="0" i="0" dirty="0">
                <a:solidFill>
                  <a:srgbClr val="333333"/>
                </a:solidFill>
                <a:effectLst/>
                <a:latin typeface="inter-regular"/>
              </a:rPr>
              <a:t>DevOps use Agile methodology to plan the development. With the operations and development team in sync, it helps in organizing the work to plan accordingly to increase productivity.</a:t>
            </a:r>
          </a:p>
          <a:p>
            <a:pPr algn="just"/>
            <a:r>
              <a:rPr lang="en-US" b="0" i="0" dirty="0">
                <a:solidFill>
                  <a:srgbClr val="610B4B"/>
                </a:solidFill>
                <a:effectLst/>
                <a:latin typeface="erdana"/>
              </a:rPr>
              <a:t>5) Monitor</a:t>
            </a:r>
          </a:p>
          <a:p>
            <a:pPr algn="just"/>
            <a:r>
              <a:rPr lang="en-US" b="0" i="0" dirty="0">
                <a:solidFill>
                  <a:srgbClr val="333333"/>
                </a:solidFill>
                <a:effectLst/>
                <a:latin typeface="inter-regular"/>
              </a:rPr>
              <a:t>Continuous monitoring is used to identify any risk of failure. Also, it helps in tracking the system accurately so that the health of the application can be checked. The monitoring becomes more comfortable with services where the log data may get monitored through many third-party tools such as </a:t>
            </a:r>
            <a:r>
              <a:rPr lang="en-US" b="1" i="0" dirty="0">
                <a:solidFill>
                  <a:srgbClr val="333333"/>
                </a:solidFill>
                <a:effectLst/>
                <a:latin typeface="inter-bold"/>
              </a:rPr>
              <a:t>Splunk</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345331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D80A-5992-41DE-9710-EC72A1C6F1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5BFC1B-52A4-465F-9000-D4C4901E83BF}"/>
              </a:ext>
            </a:extLst>
          </p:cNvPr>
          <p:cNvSpPr>
            <a:spLocks noGrp="1"/>
          </p:cNvSpPr>
          <p:nvPr>
            <p:ph idx="1"/>
          </p:nvPr>
        </p:nvSpPr>
        <p:spPr/>
        <p:txBody>
          <a:bodyPr>
            <a:normAutofit fontScale="77500" lnSpcReduction="20000"/>
          </a:bodyPr>
          <a:lstStyle/>
          <a:p>
            <a:pPr algn="just"/>
            <a:r>
              <a:rPr lang="en-US" b="0" i="0" dirty="0">
                <a:solidFill>
                  <a:srgbClr val="610B4B"/>
                </a:solidFill>
                <a:effectLst/>
                <a:latin typeface="erdana"/>
              </a:rPr>
              <a:t>6) Deploy</a:t>
            </a:r>
          </a:p>
          <a:p>
            <a:pPr algn="just"/>
            <a:r>
              <a:rPr lang="en-US" b="0" i="0" dirty="0">
                <a:solidFill>
                  <a:srgbClr val="333333"/>
                </a:solidFill>
                <a:effectLst/>
                <a:latin typeface="inter-regular"/>
              </a:rPr>
              <a:t>Many systems can support the scheduler for automated deployment. The cloud management platform enables users to capture accurate insights and view the optimization scenario, analytics on trends by the deployment of dashboards.</a:t>
            </a:r>
          </a:p>
          <a:p>
            <a:pPr algn="just"/>
            <a:r>
              <a:rPr lang="en-US" b="0" i="0" dirty="0">
                <a:solidFill>
                  <a:srgbClr val="610B4B"/>
                </a:solidFill>
                <a:effectLst/>
                <a:latin typeface="erdana"/>
              </a:rPr>
              <a:t>7) Operate</a:t>
            </a:r>
          </a:p>
          <a:p>
            <a:pPr algn="just"/>
            <a:r>
              <a:rPr lang="en-US" b="0" i="0" dirty="0">
                <a:solidFill>
                  <a:srgbClr val="333333"/>
                </a:solidFill>
                <a:effectLst/>
                <a:latin typeface="inter-regular"/>
              </a:rPr>
              <a:t>DevOps changes the way traditional approach of developing and testing separately. The teams operate in a collaborative way where both the teams actively participate throughout the service lifecycle. The operation team interacts with developers, and they come up with a monitoring plan which serves the IT and business requirements.</a:t>
            </a:r>
          </a:p>
          <a:p>
            <a:pPr algn="just"/>
            <a:r>
              <a:rPr lang="en-US" b="0" i="0" dirty="0">
                <a:solidFill>
                  <a:srgbClr val="610B4B"/>
                </a:solidFill>
                <a:effectLst/>
                <a:latin typeface="erdana"/>
              </a:rPr>
              <a:t>8) Release</a:t>
            </a:r>
          </a:p>
          <a:p>
            <a:pPr algn="just"/>
            <a:r>
              <a:rPr lang="en-US" b="0" i="0" dirty="0">
                <a:solidFill>
                  <a:srgbClr val="333333"/>
                </a:solidFill>
                <a:effectLst/>
                <a:latin typeface="inter-regular"/>
              </a:rPr>
              <a:t>Deployment to an environment can be done by automation. But when the deployment is made to the production environment, it is done by manual triggering. Many processes involved in release management commonly used to do the deployment in the production environment manually to lessen the impact on the customers.</a:t>
            </a:r>
          </a:p>
          <a:p>
            <a:endParaRPr lang="en-IN" dirty="0"/>
          </a:p>
        </p:txBody>
      </p:sp>
    </p:spTree>
    <p:extLst>
      <p:ext uri="{BB962C8B-B14F-4D97-AF65-F5344CB8AC3E}">
        <p14:creationId xmlns:p14="http://schemas.microsoft.com/office/powerpoint/2010/main" val="379277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C460-5260-4962-884A-9A9D9C8EE09E}"/>
              </a:ext>
            </a:extLst>
          </p:cNvPr>
          <p:cNvSpPr>
            <a:spLocks noGrp="1"/>
          </p:cNvSpPr>
          <p:nvPr>
            <p:ph type="title"/>
          </p:nvPr>
        </p:nvSpPr>
        <p:spPr/>
        <p:txBody>
          <a:bodyPr/>
          <a:lstStyle/>
          <a:p>
            <a:r>
              <a:rPr lang="en-GB" dirty="0"/>
              <a:t>DevOps Life </a:t>
            </a:r>
            <a:r>
              <a:rPr lang="en-GB" dirty="0" err="1"/>
              <a:t>Cule</a:t>
            </a:r>
            <a:endParaRPr lang="en-IN" dirty="0"/>
          </a:p>
        </p:txBody>
      </p:sp>
      <p:sp>
        <p:nvSpPr>
          <p:cNvPr id="3" name="Content Placeholder 2">
            <a:extLst>
              <a:ext uri="{FF2B5EF4-FFF2-40B4-BE49-F238E27FC236}">
                <a16:creationId xmlns:a16="http://schemas.microsoft.com/office/drawing/2014/main" id="{123CD320-03B6-4A17-BC4E-516823365242}"/>
              </a:ext>
            </a:extLst>
          </p:cNvPr>
          <p:cNvSpPr>
            <a:spLocks noGrp="1"/>
          </p:cNvSpPr>
          <p:nvPr>
            <p:ph idx="1"/>
          </p:nvPr>
        </p:nvSpPr>
        <p:spPr/>
        <p:txBody>
          <a:bodyPr/>
          <a:lstStyle/>
          <a:p>
            <a:r>
              <a:rPr lang="en-US" b="0" i="0" dirty="0">
                <a:solidFill>
                  <a:srgbClr val="333333"/>
                </a:solidFill>
                <a:effectLst/>
                <a:latin typeface="inter-regular"/>
              </a:rPr>
              <a:t>DevOps defines an agile relationship between operations and Development. It is a process that is practiced by the development team and operational engineers together from beginning to the final stage of the product.</a:t>
            </a:r>
          </a:p>
          <a:p>
            <a:endParaRPr lang="en-IN" dirty="0"/>
          </a:p>
        </p:txBody>
      </p:sp>
      <p:pic>
        <p:nvPicPr>
          <p:cNvPr id="5" name="Picture 4">
            <a:extLst>
              <a:ext uri="{FF2B5EF4-FFF2-40B4-BE49-F238E27FC236}">
                <a16:creationId xmlns:a16="http://schemas.microsoft.com/office/drawing/2014/main" id="{6BDDD12C-37DE-4662-AF21-F0C3964E27EA}"/>
              </a:ext>
            </a:extLst>
          </p:cNvPr>
          <p:cNvPicPr>
            <a:picLocks noChangeAspect="1"/>
          </p:cNvPicPr>
          <p:nvPr/>
        </p:nvPicPr>
        <p:blipFill>
          <a:blip r:embed="rId2"/>
          <a:stretch>
            <a:fillRect/>
          </a:stretch>
        </p:blipFill>
        <p:spPr>
          <a:xfrm>
            <a:off x="3198202" y="3521075"/>
            <a:ext cx="4857750" cy="2971800"/>
          </a:xfrm>
          <a:prstGeom prst="rect">
            <a:avLst/>
          </a:prstGeom>
        </p:spPr>
      </p:pic>
    </p:spTree>
    <p:extLst>
      <p:ext uri="{BB962C8B-B14F-4D97-AF65-F5344CB8AC3E}">
        <p14:creationId xmlns:p14="http://schemas.microsoft.com/office/powerpoint/2010/main" val="54749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DEB4-40D5-4732-8D05-7A3D356398F5}"/>
              </a:ext>
            </a:extLst>
          </p:cNvPr>
          <p:cNvSpPr>
            <a:spLocks noGrp="1"/>
          </p:cNvSpPr>
          <p:nvPr>
            <p:ph type="title"/>
          </p:nvPr>
        </p:nvSpPr>
        <p:spPr/>
        <p:txBody>
          <a:bodyPr/>
          <a:lstStyle/>
          <a:p>
            <a:r>
              <a:rPr lang="en-GB" dirty="0"/>
              <a:t>Life Cycle</a:t>
            </a:r>
            <a:endParaRPr lang="en-IN" dirty="0"/>
          </a:p>
        </p:txBody>
      </p:sp>
      <p:sp>
        <p:nvSpPr>
          <p:cNvPr id="3" name="Content Placeholder 2">
            <a:extLst>
              <a:ext uri="{FF2B5EF4-FFF2-40B4-BE49-F238E27FC236}">
                <a16:creationId xmlns:a16="http://schemas.microsoft.com/office/drawing/2014/main" id="{EFE18BCB-5543-48C1-B25D-AD1104A5810C}"/>
              </a:ext>
            </a:extLst>
          </p:cNvPr>
          <p:cNvSpPr>
            <a:spLocks noGrp="1"/>
          </p:cNvSpPr>
          <p:nvPr>
            <p:ph idx="1"/>
          </p:nvPr>
        </p:nvSpPr>
        <p:spPr/>
        <p:txBody>
          <a:bodyPr>
            <a:normAutofit fontScale="70000" lnSpcReduction="20000"/>
          </a:bodyPr>
          <a:lstStyle/>
          <a:p>
            <a:pPr algn="just"/>
            <a:r>
              <a:rPr lang="en-US" b="0" i="0" dirty="0">
                <a:solidFill>
                  <a:srgbClr val="610B4B"/>
                </a:solidFill>
                <a:effectLst/>
                <a:latin typeface="erdana"/>
              </a:rPr>
              <a:t>1) Continuous Development</a:t>
            </a:r>
          </a:p>
          <a:p>
            <a:pPr algn="just"/>
            <a:r>
              <a:rPr lang="en-US" b="0" i="0" dirty="0">
                <a:solidFill>
                  <a:srgbClr val="333333"/>
                </a:solidFill>
                <a:effectLst/>
                <a:latin typeface="inter-regular"/>
              </a:rPr>
              <a:t>This phase involves the planning and coding of the software. The vision of the project is decided during the planning phase. And the developers begin developing the code for the application. There are no DevOps tools that are required for planning, but there are several tools for maintaining the code.</a:t>
            </a:r>
          </a:p>
          <a:p>
            <a:pPr algn="just"/>
            <a:r>
              <a:rPr lang="en-US" b="0" i="0" dirty="0">
                <a:solidFill>
                  <a:srgbClr val="610B4B"/>
                </a:solidFill>
                <a:effectLst/>
                <a:latin typeface="erdana"/>
              </a:rPr>
              <a:t>2) Continuous Integration</a:t>
            </a:r>
          </a:p>
          <a:p>
            <a:pPr algn="just"/>
            <a:r>
              <a:rPr lang="en-US" b="0" i="0" dirty="0">
                <a:solidFill>
                  <a:srgbClr val="333333"/>
                </a:solidFill>
                <a:effectLst/>
                <a:latin typeface="inter-regular"/>
              </a:rPr>
              <a:t>This stage is the heart of the entire DevOps lifecycle. It is a software development practice in which the developers require to commit changes to the source code more frequently. This may be on a daily or weekly basis. Then every commit is built, and this allows early detection of problems if they are present. Building code is not only involved compilation, but it also includes </a:t>
            </a:r>
            <a:r>
              <a:rPr lang="en-US" b="1" i="0" dirty="0">
                <a:solidFill>
                  <a:srgbClr val="333333"/>
                </a:solidFill>
                <a:effectLst/>
                <a:latin typeface="inter-bold"/>
              </a:rPr>
              <a:t>unit testing, integration testing, code review</a:t>
            </a:r>
            <a:r>
              <a:rPr lang="en-US" b="0" i="0" dirty="0">
                <a:solidFill>
                  <a:srgbClr val="333333"/>
                </a:solidFill>
                <a:effectLst/>
                <a:latin typeface="inter-regular"/>
              </a:rPr>
              <a:t>, and </a:t>
            </a:r>
            <a:r>
              <a:rPr lang="en-US" b="1" i="0" dirty="0">
                <a:solidFill>
                  <a:srgbClr val="333333"/>
                </a:solidFill>
                <a:effectLst/>
                <a:latin typeface="inter-bold"/>
              </a:rPr>
              <a:t>packaging</a:t>
            </a:r>
            <a:r>
              <a:rPr lang="en-US" b="0" i="0" dirty="0">
                <a:solidFill>
                  <a:srgbClr val="333333"/>
                </a:solidFill>
                <a:effectLst/>
                <a:latin typeface="inter-regular"/>
              </a:rPr>
              <a:t>.</a:t>
            </a:r>
          </a:p>
          <a:p>
            <a:pPr algn="just"/>
            <a:r>
              <a:rPr lang="en-US" b="0" i="0" dirty="0">
                <a:solidFill>
                  <a:srgbClr val="333333"/>
                </a:solidFill>
                <a:effectLst/>
                <a:latin typeface="inter-regular"/>
              </a:rPr>
              <a:t>The code supporting new functionality is continuously integrated with the existing code. Therefore, there is continuous development of software. The updated code needs to be integrated continuously and smoothly with the systems to reflect changes to the end-users.</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53782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EBF2-CC95-4A13-8B24-429DA40711E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33C5676-0362-44B4-AE02-D9490DC199BB}"/>
              </a:ext>
            </a:extLst>
          </p:cNvPr>
          <p:cNvPicPr>
            <a:picLocks noGrp="1" noChangeAspect="1"/>
          </p:cNvPicPr>
          <p:nvPr>
            <p:ph idx="1"/>
          </p:nvPr>
        </p:nvPicPr>
        <p:blipFill>
          <a:blip r:embed="rId2"/>
          <a:stretch>
            <a:fillRect/>
          </a:stretch>
        </p:blipFill>
        <p:spPr>
          <a:xfrm>
            <a:off x="1026502" y="1833623"/>
            <a:ext cx="5238750" cy="2600325"/>
          </a:xfrm>
          <a:prstGeom prst="rect">
            <a:avLst/>
          </a:prstGeom>
        </p:spPr>
      </p:pic>
      <p:sp>
        <p:nvSpPr>
          <p:cNvPr id="6" name="TextBox 5">
            <a:extLst>
              <a:ext uri="{FF2B5EF4-FFF2-40B4-BE49-F238E27FC236}">
                <a16:creationId xmlns:a16="http://schemas.microsoft.com/office/drawing/2014/main" id="{E9C65710-AD7E-435C-ABB0-089309F544E9}"/>
              </a:ext>
            </a:extLst>
          </p:cNvPr>
          <p:cNvSpPr txBox="1"/>
          <p:nvPr/>
        </p:nvSpPr>
        <p:spPr>
          <a:xfrm>
            <a:off x="1312984" y="4683259"/>
            <a:ext cx="10040816" cy="923330"/>
          </a:xfrm>
          <a:prstGeom prst="rect">
            <a:avLst/>
          </a:prstGeom>
          <a:noFill/>
        </p:spPr>
        <p:txBody>
          <a:bodyPr wrap="square">
            <a:spAutoFit/>
          </a:bodyPr>
          <a:lstStyle/>
          <a:p>
            <a:r>
              <a:rPr lang="en-US" b="0" i="0" dirty="0">
                <a:solidFill>
                  <a:srgbClr val="333333"/>
                </a:solidFill>
                <a:effectLst/>
                <a:latin typeface="inter-regular"/>
              </a:rPr>
              <a:t>Jenkins is a popular tool used in this phase. Whenever there is a change in the Git repository, then Jenkins fetches the updated code and prepares a build of that code, which is an executable file in the form of war or jar. Then this build is forwarded to the test server or the production server.</a:t>
            </a:r>
            <a:endParaRPr lang="en-IN" dirty="0"/>
          </a:p>
        </p:txBody>
      </p:sp>
    </p:spTree>
    <p:extLst>
      <p:ext uri="{BB962C8B-B14F-4D97-AF65-F5344CB8AC3E}">
        <p14:creationId xmlns:p14="http://schemas.microsoft.com/office/powerpoint/2010/main" val="293941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A317-BA35-4401-8CF6-6EB1B43A1039}"/>
              </a:ext>
            </a:extLst>
          </p:cNvPr>
          <p:cNvSpPr>
            <a:spLocks noGrp="1"/>
          </p:cNvSpPr>
          <p:nvPr>
            <p:ph type="title"/>
          </p:nvPr>
        </p:nvSpPr>
        <p:spPr/>
        <p:txBody>
          <a:bodyPr/>
          <a:lstStyle/>
          <a:p>
            <a:r>
              <a:rPr lang="en-GB" dirty="0"/>
              <a:t>DevOps Introduction </a:t>
            </a:r>
            <a:endParaRPr lang="en-IN" dirty="0"/>
          </a:p>
        </p:txBody>
      </p:sp>
      <p:sp>
        <p:nvSpPr>
          <p:cNvPr id="3" name="Content Placeholder 2">
            <a:extLst>
              <a:ext uri="{FF2B5EF4-FFF2-40B4-BE49-F238E27FC236}">
                <a16:creationId xmlns:a16="http://schemas.microsoft.com/office/drawing/2014/main" id="{2F26163C-915B-488C-8A14-ABBAC91E3CC3}"/>
              </a:ext>
            </a:extLst>
          </p:cNvPr>
          <p:cNvSpPr>
            <a:spLocks noGrp="1"/>
          </p:cNvSpPr>
          <p:nvPr>
            <p:ph idx="1"/>
          </p:nvPr>
        </p:nvSpPr>
        <p:spPr/>
        <p:txBody>
          <a:bodyPr>
            <a:normAutofit/>
          </a:bodyPr>
          <a:lstStyle/>
          <a:p>
            <a:pPr algn="just"/>
            <a:r>
              <a:rPr lang="en-US" b="0" i="0" dirty="0">
                <a:solidFill>
                  <a:srgbClr val="333333"/>
                </a:solidFill>
                <a:effectLst/>
                <a:latin typeface="inter-regular"/>
              </a:rPr>
              <a:t>The DevOps is the combination of two words, one is </a:t>
            </a:r>
            <a:r>
              <a:rPr lang="en-US" b="1" i="0" dirty="0">
                <a:solidFill>
                  <a:srgbClr val="333333"/>
                </a:solidFill>
                <a:effectLst/>
                <a:latin typeface="inter-bold"/>
              </a:rPr>
              <a:t>Development</a:t>
            </a:r>
            <a:r>
              <a:rPr lang="en-US" b="0" i="0" dirty="0">
                <a:solidFill>
                  <a:srgbClr val="333333"/>
                </a:solidFill>
                <a:effectLst/>
                <a:latin typeface="inter-regular"/>
              </a:rPr>
              <a:t> and other is </a:t>
            </a:r>
            <a:r>
              <a:rPr lang="en-US" b="1" i="0" dirty="0">
                <a:solidFill>
                  <a:srgbClr val="333333"/>
                </a:solidFill>
                <a:effectLst/>
                <a:latin typeface="inter-bold"/>
              </a:rPr>
              <a:t>Operations</a:t>
            </a:r>
            <a:r>
              <a:rPr lang="en-US" b="0" i="0" dirty="0">
                <a:solidFill>
                  <a:srgbClr val="333333"/>
                </a:solidFill>
                <a:effectLst/>
                <a:latin typeface="inter-regular"/>
              </a:rPr>
              <a:t>. It is a culture to promote the development and operation process collectively.</a:t>
            </a:r>
          </a:p>
          <a:p>
            <a:pPr algn="just"/>
            <a:r>
              <a:rPr lang="en-US" b="0" i="0" dirty="0">
                <a:solidFill>
                  <a:srgbClr val="333333"/>
                </a:solidFill>
                <a:effectLst/>
                <a:latin typeface="inter-regular"/>
              </a:rPr>
              <a:t>This allows a single team to handle the entire application lifecycle, from development to </a:t>
            </a:r>
            <a:r>
              <a:rPr lang="en-US" b="1" i="0" dirty="0">
                <a:solidFill>
                  <a:srgbClr val="333333"/>
                </a:solidFill>
                <a:effectLst/>
                <a:latin typeface="inter-bold"/>
              </a:rPr>
              <a:t>testing, deployment</a:t>
            </a:r>
            <a:r>
              <a:rPr lang="en-US" b="0" i="0" dirty="0">
                <a:solidFill>
                  <a:srgbClr val="333333"/>
                </a:solidFill>
                <a:effectLst/>
                <a:latin typeface="inter-regular"/>
              </a:rPr>
              <a:t>, and </a:t>
            </a:r>
            <a:r>
              <a:rPr lang="en-US" b="1" i="0" dirty="0">
                <a:solidFill>
                  <a:srgbClr val="333333"/>
                </a:solidFill>
                <a:effectLst/>
                <a:latin typeface="inter-bold"/>
              </a:rPr>
              <a:t>operations</a:t>
            </a:r>
            <a:r>
              <a:rPr lang="en-US" b="0" i="0" dirty="0">
                <a:solidFill>
                  <a:srgbClr val="333333"/>
                </a:solidFill>
                <a:effectLst/>
                <a:latin typeface="inter-regular"/>
              </a:rPr>
              <a:t>. DevOps helps you to reduce the disconnection between software developers, quality assurance (QA) engineers, and system administrators.</a:t>
            </a:r>
          </a:p>
          <a:p>
            <a:br>
              <a:rPr lang="en-US" dirty="0"/>
            </a:br>
            <a:endParaRPr lang="en-IN" dirty="0"/>
          </a:p>
        </p:txBody>
      </p:sp>
    </p:spTree>
    <p:extLst>
      <p:ext uri="{BB962C8B-B14F-4D97-AF65-F5344CB8AC3E}">
        <p14:creationId xmlns:p14="http://schemas.microsoft.com/office/powerpoint/2010/main" val="250360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2F47-8D00-480B-A0B6-8CA86DED09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9056CB-4005-4062-A402-35F55CFC52ED}"/>
              </a:ext>
            </a:extLst>
          </p:cNvPr>
          <p:cNvSpPr>
            <a:spLocks noGrp="1"/>
          </p:cNvSpPr>
          <p:nvPr>
            <p:ph idx="1"/>
          </p:nvPr>
        </p:nvSpPr>
        <p:spPr/>
        <p:txBody>
          <a:bodyPr>
            <a:normAutofit fontScale="85000" lnSpcReduction="20000"/>
          </a:bodyPr>
          <a:lstStyle/>
          <a:p>
            <a:pPr algn="just"/>
            <a:r>
              <a:rPr lang="en-US" b="0" i="0" dirty="0">
                <a:solidFill>
                  <a:srgbClr val="610B4B"/>
                </a:solidFill>
                <a:effectLst/>
                <a:latin typeface="erdana"/>
              </a:rPr>
              <a:t>3) Continuous Testing</a:t>
            </a:r>
          </a:p>
          <a:p>
            <a:pPr algn="just"/>
            <a:r>
              <a:rPr lang="en-US" b="0" i="0" dirty="0">
                <a:solidFill>
                  <a:srgbClr val="333333"/>
                </a:solidFill>
                <a:effectLst/>
                <a:latin typeface="inter-regular"/>
              </a:rPr>
              <a:t>This phase, where the developed software is continuously testing for bugs. For constant testing, automation testing tools such as </a:t>
            </a:r>
            <a:r>
              <a:rPr lang="en-US" b="1" i="0" dirty="0">
                <a:solidFill>
                  <a:srgbClr val="333333"/>
                </a:solidFill>
                <a:effectLst/>
                <a:latin typeface="inter-bold"/>
              </a:rPr>
              <a:t>TestNG, JUnit, Selenium</a:t>
            </a:r>
            <a:r>
              <a:rPr lang="en-US" b="0" i="0" dirty="0">
                <a:solidFill>
                  <a:srgbClr val="333333"/>
                </a:solidFill>
                <a:effectLst/>
                <a:latin typeface="inter-regular"/>
              </a:rPr>
              <a:t>, </a:t>
            </a:r>
            <a:r>
              <a:rPr lang="en-US" b="0" i="0" dirty="0" err="1">
                <a:solidFill>
                  <a:srgbClr val="333333"/>
                </a:solidFill>
                <a:effectLst/>
                <a:latin typeface="inter-regular"/>
              </a:rPr>
              <a:t>etc</a:t>
            </a:r>
            <a:r>
              <a:rPr lang="en-US" b="0" i="0" dirty="0">
                <a:solidFill>
                  <a:srgbClr val="333333"/>
                </a:solidFill>
                <a:effectLst/>
                <a:latin typeface="inter-regular"/>
              </a:rPr>
              <a:t> are used. These tools allow QAs to test multiple code-bases thoroughly in parallel to ensure that there is no flaw in the functionality. In this phase, </a:t>
            </a:r>
            <a:r>
              <a:rPr lang="en-US" b="1" i="0" dirty="0">
                <a:solidFill>
                  <a:srgbClr val="333333"/>
                </a:solidFill>
                <a:effectLst/>
                <a:latin typeface="inter-bold"/>
              </a:rPr>
              <a:t>Docker</a:t>
            </a:r>
            <a:r>
              <a:rPr lang="en-US" b="0" i="0" dirty="0">
                <a:solidFill>
                  <a:srgbClr val="333333"/>
                </a:solidFill>
                <a:effectLst/>
                <a:latin typeface="inter-regular"/>
              </a:rPr>
              <a:t> Containers can be used for simulating the test environment.</a:t>
            </a:r>
          </a:p>
          <a:p>
            <a:pPr algn="just"/>
            <a:r>
              <a:rPr lang="en-US" b="1" i="0" dirty="0">
                <a:solidFill>
                  <a:srgbClr val="333333"/>
                </a:solidFill>
                <a:effectLst/>
                <a:latin typeface="inter-bold"/>
              </a:rPr>
              <a:t>Selenium</a:t>
            </a:r>
            <a:r>
              <a:rPr lang="en-US" b="0" i="0" dirty="0">
                <a:solidFill>
                  <a:srgbClr val="333333"/>
                </a:solidFill>
                <a:effectLst/>
                <a:latin typeface="inter-regular"/>
              </a:rPr>
              <a:t> does the automation testing, and TestNG generates the reports. This entire testing phase can automate with the help of a Continuous Integration tool called </a:t>
            </a:r>
            <a:r>
              <a:rPr lang="en-US" b="1" i="0" dirty="0">
                <a:solidFill>
                  <a:srgbClr val="333333"/>
                </a:solidFill>
                <a:effectLst/>
                <a:latin typeface="inter-bold"/>
              </a:rPr>
              <a:t>Jenkins</a:t>
            </a:r>
            <a:r>
              <a:rPr lang="en-US" b="0" i="0" dirty="0">
                <a:solidFill>
                  <a:srgbClr val="333333"/>
                </a:solidFill>
                <a:effectLst/>
                <a:latin typeface="inter-regular"/>
              </a:rPr>
              <a:t>.</a:t>
            </a:r>
          </a:p>
          <a:p>
            <a:pPr algn="just"/>
            <a:r>
              <a:rPr lang="en-US" b="0" i="0" dirty="0">
                <a:solidFill>
                  <a:srgbClr val="333333"/>
                </a:solidFill>
                <a:effectLst/>
                <a:latin typeface="inter-regular"/>
              </a:rPr>
              <a:t>Automation testing saves a lot of time and effort for executing the tests instead of doing this manually. Apart from that, report generation is a big plus. The task of evaluating the test cases that failed in a test suite gets simpler. Also, we can schedule the execution of the test cases at predefined times. After testing, the code is continuously integrated with the existing code.</a:t>
            </a:r>
          </a:p>
          <a:p>
            <a:endParaRPr lang="en-IN" dirty="0"/>
          </a:p>
        </p:txBody>
      </p:sp>
    </p:spTree>
    <p:extLst>
      <p:ext uri="{BB962C8B-B14F-4D97-AF65-F5344CB8AC3E}">
        <p14:creationId xmlns:p14="http://schemas.microsoft.com/office/powerpoint/2010/main" val="338925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7FEC-78B2-4A72-8426-6FB9F28268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8B3C2C-E5EB-4B1A-9560-3B730C7A04D5}"/>
              </a:ext>
            </a:extLst>
          </p:cNvPr>
          <p:cNvSpPr>
            <a:spLocks noGrp="1"/>
          </p:cNvSpPr>
          <p:nvPr>
            <p:ph idx="1"/>
          </p:nvPr>
        </p:nvSpPr>
        <p:spPr/>
        <p:txBody>
          <a:bodyPr>
            <a:normAutofit lnSpcReduction="10000"/>
          </a:bodyPr>
          <a:lstStyle/>
          <a:p>
            <a:pPr algn="just"/>
            <a:r>
              <a:rPr lang="en-US" b="0" i="0" dirty="0">
                <a:solidFill>
                  <a:srgbClr val="610B4B"/>
                </a:solidFill>
                <a:effectLst/>
                <a:latin typeface="erdana"/>
              </a:rPr>
              <a:t>4) Continuous Monitoring</a:t>
            </a:r>
          </a:p>
          <a:p>
            <a:pPr algn="just"/>
            <a:r>
              <a:rPr lang="en-US" b="0" i="0" dirty="0">
                <a:solidFill>
                  <a:srgbClr val="333333"/>
                </a:solidFill>
                <a:effectLst/>
                <a:latin typeface="inter-regular"/>
              </a:rPr>
              <a:t>Monitoring is a phase that involves all the operational factors of the entire DevOps process, where important information about the use of the software is recorded and carefully processed to find out trends and identify problem areas. Usually, the monitoring is integrated within the operational capabilities of the software application.</a:t>
            </a:r>
          </a:p>
          <a:p>
            <a:pPr algn="just"/>
            <a:r>
              <a:rPr lang="en-US" b="0" i="0" dirty="0">
                <a:solidFill>
                  <a:srgbClr val="333333"/>
                </a:solidFill>
                <a:effectLst/>
                <a:latin typeface="inter-regular"/>
              </a:rPr>
              <a:t>It may occur in the form of documentation files or maybe produce large-scale data about the application parameters when it is in a continuous use position. The system errors such as server not reachable, low memory, </a:t>
            </a:r>
            <a:r>
              <a:rPr lang="en-US" b="0" i="0" dirty="0" err="1">
                <a:solidFill>
                  <a:srgbClr val="333333"/>
                </a:solidFill>
                <a:effectLst/>
                <a:latin typeface="inter-regular"/>
              </a:rPr>
              <a:t>etc</a:t>
            </a:r>
            <a:r>
              <a:rPr lang="en-US" b="0" i="0" dirty="0">
                <a:solidFill>
                  <a:srgbClr val="333333"/>
                </a:solidFill>
                <a:effectLst/>
                <a:latin typeface="inter-regular"/>
              </a:rPr>
              <a:t> are resolved in this phase. It maintains the security and availability of the service.</a:t>
            </a:r>
          </a:p>
          <a:p>
            <a:endParaRPr lang="en-IN" dirty="0"/>
          </a:p>
        </p:txBody>
      </p:sp>
    </p:spTree>
    <p:extLst>
      <p:ext uri="{BB962C8B-B14F-4D97-AF65-F5344CB8AC3E}">
        <p14:creationId xmlns:p14="http://schemas.microsoft.com/office/powerpoint/2010/main" val="27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49DA-5485-43DE-AF5A-AF4D793D4F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96D522-E17A-487E-BBFA-67DDCD14BB3D}"/>
              </a:ext>
            </a:extLst>
          </p:cNvPr>
          <p:cNvSpPr>
            <a:spLocks noGrp="1"/>
          </p:cNvSpPr>
          <p:nvPr>
            <p:ph idx="1"/>
          </p:nvPr>
        </p:nvSpPr>
        <p:spPr/>
        <p:txBody>
          <a:bodyPr>
            <a:normAutofit lnSpcReduction="10000"/>
          </a:bodyPr>
          <a:lstStyle/>
          <a:p>
            <a:pPr algn="just"/>
            <a:r>
              <a:rPr lang="en-US" b="0" i="0" dirty="0">
                <a:solidFill>
                  <a:srgbClr val="610B4B"/>
                </a:solidFill>
                <a:effectLst/>
                <a:latin typeface="erdana"/>
              </a:rPr>
              <a:t>5) Continuous Feedback</a:t>
            </a:r>
          </a:p>
          <a:p>
            <a:pPr algn="just"/>
            <a:r>
              <a:rPr lang="en-US" b="0" i="0" dirty="0">
                <a:solidFill>
                  <a:srgbClr val="333333"/>
                </a:solidFill>
                <a:effectLst/>
                <a:latin typeface="inter-regular"/>
              </a:rPr>
              <a:t>The application development is consistently improved by analyzing the results from the operations of the software. This is carried out by placing the critical phase of constant feedback between the operations and the development of the next version of the current software application.</a:t>
            </a:r>
          </a:p>
          <a:p>
            <a:r>
              <a:rPr lang="en-US" b="0" i="0" dirty="0">
                <a:solidFill>
                  <a:srgbClr val="333333"/>
                </a:solidFill>
                <a:effectLst/>
                <a:latin typeface="inter-regular"/>
              </a:rPr>
              <a:t>The continuity is the essential factor in the DevOps as it removes the unnecessary steps which are required to take a software application from development, using it to find out its issues and then producing a better version. It kills the efficiency that may be possible with the app and reduce the number of interested customers.</a:t>
            </a:r>
            <a:endParaRPr lang="en-IN" dirty="0"/>
          </a:p>
        </p:txBody>
      </p:sp>
    </p:spTree>
    <p:extLst>
      <p:ext uri="{BB962C8B-B14F-4D97-AF65-F5344CB8AC3E}">
        <p14:creationId xmlns:p14="http://schemas.microsoft.com/office/powerpoint/2010/main" val="1318216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D9D-21D8-4FA2-A5CB-CE3687275C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6B0A04-9393-4D5E-9D7F-4BB536B4AC3F}"/>
              </a:ext>
            </a:extLst>
          </p:cNvPr>
          <p:cNvSpPr>
            <a:spLocks noGrp="1"/>
          </p:cNvSpPr>
          <p:nvPr>
            <p:ph idx="1"/>
          </p:nvPr>
        </p:nvSpPr>
        <p:spPr/>
        <p:txBody>
          <a:bodyPr>
            <a:normAutofit fontScale="77500" lnSpcReduction="20000"/>
          </a:bodyPr>
          <a:lstStyle/>
          <a:p>
            <a:pPr algn="just"/>
            <a:r>
              <a:rPr lang="en-US" b="0" i="0" dirty="0">
                <a:solidFill>
                  <a:srgbClr val="610B4B"/>
                </a:solidFill>
                <a:effectLst/>
                <a:latin typeface="erdana"/>
              </a:rPr>
              <a:t>6) Continuous Deployment</a:t>
            </a:r>
          </a:p>
          <a:p>
            <a:pPr algn="just"/>
            <a:r>
              <a:rPr lang="en-US" b="0" i="0" dirty="0">
                <a:solidFill>
                  <a:srgbClr val="333333"/>
                </a:solidFill>
                <a:effectLst/>
                <a:latin typeface="inter-regular"/>
              </a:rPr>
              <a:t>In this phase, the code is deployed to the production servers. Also, it is essential to ensure that the code is correctly used on all the servers.</a:t>
            </a:r>
          </a:p>
          <a:p>
            <a:pPr algn="just"/>
            <a:r>
              <a:rPr lang="en-US" b="0" i="0" dirty="0">
                <a:solidFill>
                  <a:srgbClr val="333333"/>
                </a:solidFill>
                <a:effectLst/>
                <a:latin typeface="inter-regular"/>
              </a:rPr>
              <a:t>The new code is deployed continuously, and configuration management tools play an essential role in executing tasks frequently and quickly. Here are some popular tools which are used in this phase, such as </a:t>
            </a:r>
            <a:r>
              <a:rPr lang="en-US" b="1" i="0" dirty="0">
                <a:solidFill>
                  <a:srgbClr val="333333"/>
                </a:solidFill>
                <a:effectLst/>
                <a:latin typeface="inter-bold"/>
              </a:rPr>
              <a:t>Chef, Puppet, Ansible</a:t>
            </a:r>
            <a:r>
              <a:rPr lang="en-US" b="0" i="0" dirty="0">
                <a:solidFill>
                  <a:srgbClr val="333333"/>
                </a:solidFill>
                <a:effectLst/>
                <a:latin typeface="inter-regular"/>
              </a:rPr>
              <a:t>, and </a:t>
            </a:r>
            <a:r>
              <a:rPr lang="en-US" b="1" i="0" dirty="0" err="1">
                <a:solidFill>
                  <a:srgbClr val="333333"/>
                </a:solidFill>
                <a:effectLst/>
                <a:latin typeface="inter-bold"/>
              </a:rPr>
              <a:t>SaltStack</a:t>
            </a:r>
            <a:r>
              <a:rPr lang="en-US" b="0" i="0" dirty="0">
                <a:solidFill>
                  <a:srgbClr val="333333"/>
                </a:solidFill>
                <a:effectLst/>
                <a:latin typeface="inter-regular"/>
              </a:rPr>
              <a:t>.</a:t>
            </a:r>
          </a:p>
          <a:p>
            <a:pPr algn="just"/>
            <a:r>
              <a:rPr lang="en-US" b="0" i="0" dirty="0">
                <a:solidFill>
                  <a:srgbClr val="333333"/>
                </a:solidFill>
                <a:effectLst/>
                <a:latin typeface="inter-regular"/>
              </a:rPr>
              <a:t>Containerization tools are also playing an essential role in the deployment phase. </a:t>
            </a:r>
            <a:r>
              <a:rPr lang="en-US" b="1" i="0" dirty="0">
                <a:solidFill>
                  <a:srgbClr val="333333"/>
                </a:solidFill>
                <a:effectLst/>
                <a:latin typeface="inter-bold"/>
              </a:rPr>
              <a:t>Vagrant</a:t>
            </a:r>
            <a:r>
              <a:rPr lang="en-US" b="0" i="0" dirty="0">
                <a:solidFill>
                  <a:srgbClr val="333333"/>
                </a:solidFill>
                <a:effectLst/>
                <a:latin typeface="inter-regular"/>
              </a:rPr>
              <a:t> and </a:t>
            </a:r>
            <a:r>
              <a:rPr lang="en-US" b="1" i="0" dirty="0">
                <a:solidFill>
                  <a:srgbClr val="333333"/>
                </a:solidFill>
                <a:effectLst/>
                <a:latin typeface="inter-bold"/>
              </a:rPr>
              <a:t>Docker</a:t>
            </a:r>
            <a:r>
              <a:rPr lang="en-US" b="0" i="0" dirty="0">
                <a:solidFill>
                  <a:srgbClr val="333333"/>
                </a:solidFill>
                <a:effectLst/>
                <a:latin typeface="inter-regular"/>
              </a:rPr>
              <a:t> are popular tools that are used for this purpose. These tools help to produce consistency across development, staging, testing, and production environment. They also help in scaling up and scaling down instances softly.</a:t>
            </a:r>
          </a:p>
          <a:p>
            <a:pPr algn="just"/>
            <a:r>
              <a:rPr lang="en-US" b="0" i="0" dirty="0">
                <a:solidFill>
                  <a:srgbClr val="333333"/>
                </a:solidFill>
                <a:effectLst/>
                <a:latin typeface="inter-regular"/>
              </a:rPr>
              <a:t>Containerization tools help to maintain consistency across the environments where the application is tested, developed, and deployed. There is no chance of errors or failure in the production environment as they package and replicate the same dependencies and packages used in the testing, development, and staging environment. It makes the application easy to run on different computers.</a:t>
            </a:r>
          </a:p>
          <a:p>
            <a:endParaRPr lang="en-IN" dirty="0"/>
          </a:p>
        </p:txBody>
      </p:sp>
    </p:spTree>
    <p:extLst>
      <p:ext uri="{BB962C8B-B14F-4D97-AF65-F5344CB8AC3E}">
        <p14:creationId xmlns:p14="http://schemas.microsoft.com/office/powerpoint/2010/main" val="373643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D113-138A-4BF4-8D7D-3639DAF23A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FAAAF7-FF69-4947-B548-693ADB2F526B}"/>
              </a:ext>
            </a:extLst>
          </p:cNvPr>
          <p:cNvSpPr>
            <a:spLocks noGrp="1"/>
          </p:cNvSpPr>
          <p:nvPr>
            <p:ph idx="1"/>
          </p:nvPr>
        </p:nvSpPr>
        <p:spPr/>
        <p:txBody>
          <a:bodyPr/>
          <a:lstStyle/>
          <a:p>
            <a:pPr algn="just"/>
            <a:r>
              <a:rPr lang="en-US" b="0" i="0" dirty="0">
                <a:solidFill>
                  <a:srgbClr val="610B4B"/>
                </a:solidFill>
                <a:effectLst/>
                <a:latin typeface="erdana"/>
              </a:rPr>
              <a:t>7) Continuous Operations</a:t>
            </a:r>
          </a:p>
          <a:p>
            <a:pPr algn="just"/>
            <a:r>
              <a:rPr lang="en-US" b="0" i="0" dirty="0">
                <a:solidFill>
                  <a:srgbClr val="333333"/>
                </a:solidFill>
                <a:effectLst/>
                <a:latin typeface="inter-regular"/>
              </a:rPr>
              <a:t>All DevOps operations are based on the continuity with complete automation of the release process and allow the organization to accelerate the overall time to market continuingly.</a:t>
            </a:r>
          </a:p>
          <a:p>
            <a:pPr algn="just"/>
            <a:r>
              <a:rPr lang="en-US" b="0" i="0" dirty="0">
                <a:solidFill>
                  <a:srgbClr val="333333"/>
                </a:solidFill>
                <a:effectLst/>
                <a:latin typeface="inter-regular"/>
              </a:rPr>
              <a:t>It is clear from the discussion that continuity is the critical factor in the DevOps in removing steps that often distract the development, take it longer to detect issues and produce a better version of the product after several months. With DevOps, we can make any software product more efficient and increase the overall count of interested customers in your product.</a:t>
            </a:r>
          </a:p>
          <a:p>
            <a:endParaRPr lang="en-IN" dirty="0"/>
          </a:p>
        </p:txBody>
      </p:sp>
    </p:spTree>
    <p:extLst>
      <p:ext uri="{BB962C8B-B14F-4D97-AF65-F5344CB8AC3E}">
        <p14:creationId xmlns:p14="http://schemas.microsoft.com/office/powerpoint/2010/main" val="3204024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2447-56B6-4E6F-B5FF-F3C79DED5006}"/>
              </a:ext>
            </a:extLst>
          </p:cNvPr>
          <p:cNvSpPr>
            <a:spLocks noGrp="1"/>
          </p:cNvSpPr>
          <p:nvPr>
            <p:ph type="title"/>
          </p:nvPr>
        </p:nvSpPr>
        <p:spPr/>
        <p:txBody>
          <a:bodyPr/>
          <a:lstStyle/>
          <a:p>
            <a:r>
              <a:rPr lang="en-GB" dirty="0" err="1"/>
              <a:t>Devops</a:t>
            </a:r>
            <a:r>
              <a:rPr lang="en-GB" dirty="0"/>
              <a:t> –Work flows</a:t>
            </a:r>
            <a:endParaRPr lang="en-IN" dirty="0"/>
          </a:p>
        </p:txBody>
      </p:sp>
      <p:sp>
        <p:nvSpPr>
          <p:cNvPr id="3" name="Content Placeholder 2">
            <a:extLst>
              <a:ext uri="{FF2B5EF4-FFF2-40B4-BE49-F238E27FC236}">
                <a16:creationId xmlns:a16="http://schemas.microsoft.com/office/drawing/2014/main" id="{D1E41869-B2DA-43B8-A411-2AD56EFE1B1F}"/>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DevOps workflow provides a visual overview of the sequence in which input is provided. Also, it tells about which one action is performed, and output is generated for an operations process.</a:t>
            </a:r>
          </a:p>
          <a:p>
            <a:pPr marL="0" indent="0">
              <a:buNone/>
            </a:pPr>
            <a:r>
              <a:rPr lang="en-US" dirty="0">
                <a:solidFill>
                  <a:srgbClr val="333333"/>
                </a:solidFill>
                <a:latin typeface="inter-regular"/>
              </a:rPr>
              <a:t>Types of Workflows</a:t>
            </a:r>
            <a:endParaRPr lang="en-IN" dirty="0"/>
          </a:p>
          <a:p>
            <a:r>
              <a:rPr lang="en-US" dirty="0"/>
              <a:t>sequential job execution</a:t>
            </a:r>
          </a:p>
          <a:p>
            <a:r>
              <a:rPr lang="en-US" dirty="0"/>
              <a:t>Fan-in/out in repo</a:t>
            </a:r>
          </a:p>
          <a:p>
            <a:r>
              <a:rPr lang="en-US" dirty="0"/>
              <a:t>Branch Level filtering</a:t>
            </a:r>
          </a:p>
          <a:p>
            <a:r>
              <a:rPr lang="en-US" dirty="0"/>
              <a:t>Parallel job execution</a:t>
            </a:r>
          </a:p>
          <a:p>
            <a:pPr marL="0" indent="0">
              <a:buNone/>
            </a:pPr>
            <a:r>
              <a:rPr lang="en-US" b="0" i="0" dirty="0">
                <a:solidFill>
                  <a:srgbClr val="333333"/>
                </a:solidFill>
                <a:effectLst/>
                <a:latin typeface="inter-regular"/>
              </a:rPr>
              <a:t>DevOps workflow allows the ability to separate and arrange the jobs which are top requested by the users. Also, it gives the ability to mirror their ideal process in the configuration jobs.</a:t>
            </a:r>
            <a:endParaRPr lang="en-IN" dirty="0"/>
          </a:p>
        </p:txBody>
      </p:sp>
    </p:spTree>
    <p:extLst>
      <p:ext uri="{BB962C8B-B14F-4D97-AF65-F5344CB8AC3E}">
        <p14:creationId xmlns:p14="http://schemas.microsoft.com/office/powerpoint/2010/main" val="354975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08B2-A9C7-4FAF-9ED0-E2436EEAE7D4}"/>
              </a:ext>
            </a:extLst>
          </p:cNvPr>
          <p:cNvSpPr>
            <a:spLocks noGrp="1"/>
          </p:cNvSpPr>
          <p:nvPr>
            <p:ph type="title"/>
          </p:nvPr>
        </p:nvSpPr>
        <p:spPr/>
        <p:txBody>
          <a:bodyPr/>
          <a:lstStyle/>
          <a:p>
            <a:r>
              <a:rPr lang="en-GB" dirty="0"/>
              <a:t>Principles of DevOps</a:t>
            </a:r>
            <a:endParaRPr lang="en-IN" dirty="0"/>
          </a:p>
        </p:txBody>
      </p:sp>
      <p:sp>
        <p:nvSpPr>
          <p:cNvPr id="3" name="Content Placeholder 2">
            <a:extLst>
              <a:ext uri="{FF2B5EF4-FFF2-40B4-BE49-F238E27FC236}">
                <a16:creationId xmlns:a16="http://schemas.microsoft.com/office/drawing/2014/main" id="{A4666FC3-B096-42AF-90C5-E857663611FC}"/>
              </a:ext>
            </a:extLst>
          </p:cNvPr>
          <p:cNvSpPr>
            <a:spLocks noGrp="1"/>
          </p:cNvSpPr>
          <p:nvPr>
            <p:ph idx="1"/>
          </p:nvPr>
        </p:nvSpPr>
        <p:spPr/>
        <p:txBody>
          <a:bodyPr>
            <a:normAutofit fontScale="62500" lnSpcReduction="20000"/>
          </a:bodyPr>
          <a:lstStyle/>
          <a:p>
            <a:pPr algn="just"/>
            <a:r>
              <a:rPr lang="en-US" b="0" i="0" dirty="0">
                <a:solidFill>
                  <a:srgbClr val="333333"/>
                </a:solidFill>
                <a:effectLst/>
                <a:latin typeface="inter-regular"/>
              </a:rPr>
              <a:t>The main principles of DevOps are Continuous delivery, automation, and fast reaction to the feedback.</a:t>
            </a:r>
          </a:p>
          <a:p>
            <a:pPr algn="just">
              <a:buFont typeface="+mj-lt"/>
              <a:buAutoNum type="arabicPeriod"/>
            </a:pPr>
            <a:r>
              <a:rPr lang="en-US" b="1" i="0" dirty="0">
                <a:solidFill>
                  <a:srgbClr val="000000"/>
                </a:solidFill>
                <a:effectLst/>
                <a:latin typeface="inter-bold"/>
              </a:rPr>
              <a:t>End to End Responsibility:</a:t>
            </a:r>
            <a:r>
              <a:rPr lang="en-US" b="0" i="0" dirty="0">
                <a:solidFill>
                  <a:srgbClr val="000000"/>
                </a:solidFill>
                <a:effectLst/>
                <a:latin typeface="inter-regular"/>
              </a:rPr>
              <a:t> DevOps team need to provide performance support until they become the end of life. It enhances the responsibility and the quality of the products engineered.</a:t>
            </a:r>
          </a:p>
          <a:p>
            <a:pPr algn="just">
              <a:buFont typeface="+mj-lt"/>
              <a:buAutoNum type="arabicPeriod"/>
            </a:pPr>
            <a:r>
              <a:rPr lang="en-US" b="1" i="0" dirty="0">
                <a:solidFill>
                  <a:srgbClr val="000000"/>
                </a:solidFill>
                <a:effectLst/>
                <a:latin typeface="inter-bold"/>
              </a:rPr>
              <a:t>Continuous Improvement:</a:t>
            </a:r>
            <a:r>
              <a:rPr lang="en-US" b="0" i="0" dirty="0">
                <a:solidFill>
                  <a:srgbClr val="000000"/>
                </a:solidFill>
                <a:effectLst/>
                <a:latin typeface="inter-regular"/>
              </a:rPr>
              <a:t> DevOps culture focuses on continuous improvement to minimize waste. It continuously speeds up the growth of products or services offered.</a:t>
            </a:r>
          </a:p>
          <a:p>
            <a:pPr algn="just">
              <a:buFont typeface="+mj-lt"/>
              <a:buAutoNum type="arabicPeriod"/>
            </a:pPr>
            <a:r>
              <a:rPr lang="en-US" b="1" i="0" dirty="0">
                <a:solidFill>
                  <a:srgbClr val="000000"/>
                </a:solidFill>
                <a:effectLst/>
                <a:latin typeface="inter-bold"/>
              </a:rPr>
              <a:t>Automate Everything:</a:t>
            </a:r>
            <a:r>
              <a:rPr lang="en-US" b="0" i="0" dirty="0">
                <a:solidFill>
                  <a:srgbClr val="000000"/>
                </a:solidFill>
                <a:effectLst/>
                <a:latin typeface="inter-regular"/>
              </a:rPr>
              <a:t> Automation is an essential principle of the DevOps process. This is for software development and also for the entire infrastructure landscape.</a:t>
            </a:r>
          </a:p>
          <a:p>
            <a:pPr algn="just">
              <a:buFont typeface="+mj-lt"/>
              <a:buAutoNum type="arabicPeriod"/>
            </a:pPr>
            <a:r>
              <a:rPr lang="en-US" b="1" i="0" dirty="0">
                <a:solidFill>
                  <a:srgbClr val="000000"/>
                </a:solidFill>
                <a:effectLst/>
                <a:latin typeface="inter-bold"/>
              </a:rPr>
              <a:t>Custom Centric Action:</a:t>
            </a:r>
            <a:r>
              <a:rPr lang="en-US" b="0" i="0" dirty="0">
                <a:solidFill>
                  <a:srgbClr val="000000"/>
                </a:solidFill>
                <a:effectLst/>
                <a:latin typeface="inter-regular"/>
              </a:rPr>
              <a:t> DevOps team must take customer-centric for that they should continuously invest in products and services.</a:t>
            </a:r>
          </a:p>
          <a:p>
            <a:pPr algn="just">
              <a:buFont typeface="+mj-lt"/>
              <a:buAutoNum type="arabicPeriod"/>
            </a:pPr>
            <a:r>
              <a:rPr lang="en-US" b="1" i="0" dirty="0">
                <a:solidFill>
                  <a:srgbClr val="000000"/>
                </a:solidFill>
                <a:effectLst/>
                <a:latin typeface="inter-bold"/>
              </a:rPr>
              <a:t>Monitor and test everything:</a:t>
            </a:r>
            <a:r>
              <a:rPr lang="en-US" b="0" i="0" dirty="0">
                <a:solidFill>
                  <a:srgbClr val="000000"/>
                </a:solidFill>
                <a:effectLst/>
                <a:latin typeface="inter-regular"/>
              </a:rPr>
              <a:t> The DevOps team needs to have robust monitoring and testing procedures.</a:t>
            </a:r>
          </a:p>
          <a:p>
            <a:pPr algn="just">
              <a:buFont typeface="+mj-lt"/>
              <a:buAutoNum type="arabicPeriod"/>
            </a:pPr>
            <a:r>
              <a:rPr lang="en-US" b="1" i="0" dirty="0">
                <a:solidFill>
                  <a:srgbClr val="000000"/>
                </a:solidFill>
                <a:effectLst/>
                <a:latin typeface="inter-bold"/>
              </a:rPr>
              <a:t>Work as one team:</a:t>
            </a:r>
            <a:r>
              <a:rPr lang="en-US" b="0" i="0" dirty="0">
                <a:solidFill>
                  <a:srgbClr val="000000"/>
                </a:solidFill>
                <a:effectLst/>
                <a:latin typeface="inter-regular"/>
              </a:rPr>
              <a:t> In the DevOps culture role of the designers, developers, and testers are already defined. All they needed to do is work as one team with complete collaboration.</a:t>
            </a:r>
          </a:p>
          <a:p>
            <a:pPr marL="0" indent="0" algn="just">
              <a:buNone/>
            </a:pPr>
            <a:r>
              <a:rPr lang="en-US" b="0" i="0" dirty="0">
                <a:solidFill>
                  <a:srgbClr val="333333"/>
                </a:solidFill>
                <a:effectLst/>
                <a:latin typeface="inter-regular"/>
              </a:rPr>
              <a:t>These principles are achieved through several DevOps practices, which include frequent deployments, QA automation, continuous delivery, validating ideas as early as possible, and in-team collaboration.</a:t>
            </a:r>
          </a:p>
          <a:p>
            <a:endParaRPr lang="en-IN" dirty="0"/>
          </a:p>
        </p:txBody>
      </p:sp>
    </p:spTree>
    <p:extLst>
      <p:ext uri="{BB962C8B-B14F-4D97-AF65-F5344CB8AC3E}">
        <p14:creationId xmlns:p14="http://schemas.microsoft.com/office/powerpoint/2010/main" val="2111009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4A3F-4914-44F0-98D3-AF7D942163CF}"/>
              </a:ext>
            </a:extLst>
          </p:cNvPr>
          <p:cNvSpPr>
            <a:spLocks noGrp="1"/>
          </p:cNvSpPr>
          <p:nvPr>
            <p:ph type="title"/>
          </p:nvPr>
        </p:nvSpPr>
        <p:spPr/>
        <p:txBody>
          <a:bodyPr/>
          <a:lstStyle/>
          <a:p>
            <a:r>
              <a:rPr lang="en-US" b="0" i="0" dirty="0">
                <a:solidFill>
                  <a:srgbClr val="610B4B"/>
                </a:solidFill>
                <a:effectLst/>
                <a:latin typeface="erdana"/>
              </a:rPr>
              <a:t>DevOps Practices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035ED1E4-A8E5-42BE-AF6A-4065E4748CEE}"/>
              </a:ext>
            </a:extLst>
          </p:cNvPr>
          <p:cNvSpPr>
            <a:spLocks noGrp="1"/>
          </p:cNvSpPr>
          <p:nvPr>
            <p:ph idx="1"/>
          </p:nvPr>
        </p:nvSpPr>
        <p:spPr/>
        <p:txBody>
          <a:bodyPr>
            <a:normAutofit/>
          </a:bodyPr>
          <a:lstStyle/>
          <a:p>
            <a:pPr algn="just"/>
            <a:r>
              <a:rPr lang="en-US" b="0" i="0" dirty="0">
                <a:solidFill>
                  <a:srgbClr val="333333"/>
                </a:solidFill>
                <a:effectLst/>
                <a:latin typeface="inter-regular"/>
              </a:rPr>
              <a:t>Some identified DevOps practices are:</a:t>
            </a:r>
          </a:p>
          <a:p>
            <a:pPr algn="just">
              <a:buFont typeface="Arial" panose="020B0604020202020204" pitchFamily="34" charset="0"/>
              <a:buChar char="•"/>
            </a:pPr>
            <a:r>
              <a:rPr lang="en-US" b="0" i="0" dirty="0">
                <a:solidFill>
                  <a:srgbClr val="000000"/>
                </a:solidFill>
                <a:effectLst/>
                <a:latin typeface="inter-regular"/>
              </a:rPr>
              <a:t>Self-service configuration</a:t>
            </a:r>
          </a:p>
          <a:p>
            <a:pPr algn="just">
              <a:buFont typeface="Arial" panose="020B0604020202020204" pitchFamily="34" charset="0"/>
              <a:buChar char="•"/>
            </a:pPr>
            <a:r>
              <a:rPr lang="en-US" b="0" i="0" dirty="0">
                <a:solidFill>
                  <a:srgbClr val="000000"/>
                </a:solidFill>
                <a:effectLst/>
                <a:latin typeface="inter-regular"/>
              </a:rPr>
              <a:t>Continuous build</a:t>
            </a:r>
          </a:p>
          <a:p>
            <a:pPr algn="just">
              <a:buFont typeface="Arial" panose="020B0604020202020204" pitchFamily="34" charset="0"/>
              <a:buChar char="•"/>
            </a:pPr>
            <a:r>
              <a:rPr lang="en-US" b="0" i="0" dirty="0">
                <a:solidFill>
                  <a:srgbClr val="000000"/>
                </a:solidFill>
                <a:effectLst/>
                <a:latin typeface="inter-regular"/>
              </a:rPr>
              <a:t>Continuous integration</a:t>
            </a:r>
          </a:p>
          <a:p>
            <a:pPr algn="just">
              <a:buFont typeface="Arial" panose="020B0604020202020204" pitchFamily="34" charset="0"/>
              <a:buChar char="•"/>
            </a:pPr>
            <a:r>
              <a:rPr lang="en-US" b="0" i="0" dirty="0">
                <a:solidFill>
                  <a:srgbClr val="000000"/>
                </a:solidFill>
                <a:effectLst/>
                <a:latin typeface="inter-regular"/>
              </a:rPr>
              <a:t>Continuous delivery</a:t>
            </a:r>
          </a:p>
          <a:p>
            <a:pPr algn="just">
              <a:buFont typeface="Arial" panose="020B0604020202020204" pitchFamily="34" charset="0"/>
              <a:buChar char="•"/>
            </a:pPr>
            <a:r>
              <a:rPr lang="en-US" b="0" i="0" dirty="0">
                <a:solidFill>
                  <a:srgbClr val="000000"/>
                </a:solidFill>
                <a:effectLst/>
                <a:latin typeface="inter-regular"/>
              </a:rPr>
              <a:t>Incremental testing</a:t>
            </a:r>
          </a:p>
          <a:p>
            <a:pPr algn="just">
              <a:buFont typeface="Arial" panose="020B0604020202020204" pitchFamily="34" charset="0"/>
              <a:buChar char="•"/>
            </a:pPr>
            <a:r>
              <a:rPr lang="en-US" b="0" i="0" dirty="0">
                <a:solidFill>
                  <a:srgbClr val="000000"/>
                </a:solidFill>
                <a:effectLst/>
                <a:latin typeface="inter-regular"/>
              </a:rPr>
              <a:t>Automated provisioning</a:t>
            </a:r>
          </a:p>
          <a:p>
            <a:pPr algn="just">
              <a:buFont typeface="Arial" panose="020B0604020202020204" pitchFamily="34" charset="0"/>
              <a:buChar char="•"/>
            </a:pPr>
            <a:r>
              <a:rPr lang="en-US" b="0" i="0" dirty="0">
                <a:solidFill>
                  <a:srgbClr val="000000"/>
                </a:solidFill>
                <a:effectLst/>
                <a:latin typeface="inter-regular"/>
              </a:rPr>
              <a:t>Automated release management</a:t>
            </a:r>
          </a:p>
          <a:p>
            <a:endParaRPr lang="en-IN" dirty="0"/>
          </a:p>
        </p:txBody>
      </p:sp>
    </p:spTree>
    <p:extLst>
      <p:ext uri="{BB962C8B-B14F-4D97-AF65-F5344CB8AC3E}">
        <p14:creationId xmlns:p14="http://schemas.microsoft.com/office/powerpoint/2010/main" val="3788016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697D-0B8D-4F21-89AB-5F238D3F45E7}"/>
              </a:ext>
            </a:extLst>
          </p:cNvPr>
          <p:cNvSpPr>
            <a:spLocks noGrp="1"/>
          </p:cNvSpPr>
          <p:nvPr>
            <p:ph type="title"/>
          </p:nvPr>
        </p:nvSpPr>
        <p:spPr/>
        <p:txBody>
          <a:bodyPr/>
          <a:lstStyle/>
          <a:p>
            <a:r>
              <a:rPr lang="en-GB" dirty="0"/>
              <a:t>DevOps Tools– Some Popular Tools</a:t>
            </a:r>
            <a:endParaRPr lang="en-IN" dirty="0"/>
          </a:p>
        </p:txBody>
      </p:sp>
      <p:sp>
        <p:nvSpPr>
          <p:cNvPr id="3" name="Content Placeholder 2">
            <a:extLst>
              <a:ext uri="{FF2B5EF4-FFF2-40B4-BE49-F238E27FC236}">
                <a16:creationId xmlns:a16="http://schemas.microsoft.com/office/drawing/2014/main" id="{49FE9C9E-BBEE-42A8-8C70-6F7D699F6C1A}"/>
              </a:ext>
            </a:extLst>
          </p:cNvPr>
          <p:cNvSpPr>
            <a:spLocks noGrp="1"/>
          </p:cNvSpPr>
          <p:nvPr>
            <p:ph idx="1"/>
          </p:nvPr>
        </p:nvSpPr>
        <p:spPr/>
        <p:txBody>
          <a:bodyPr>
            <a:normAutofit fontScale="62500" lnSpcReduction="20000"/>
          </a:bodyPr>
          <a:lstStyle/>
          <a:p>
            <a:r>
              <a:rPr lang="en-US" dirty="0"/>
              <a:t>1) Puppet</a:t>
            </a:r>
          </a:p>
          <a:p>
            <a:r>
              <a:rPr lang="en-US" dirty="0"/>
              <a:t>Puppet is the most widely used DevOps tool. It allows the delivery and release of the technology changes quickly and frequently. It has features of versioning, automated testing, and continuous delivery. It enables to manage entire infrastructure as code without expanding the size of the team.</a:t>
            </a:r>
          </a:p>
          <a:p>
            <a:endParaRPr lang="en-US" dirty="0"/>
          </a:p>
          <a:p>
            <a:r>
              <a:rPr lang="en-US" dirty="0"/>
              <a:t>Features</a:t>
            </a:r>
          </a:p>
          <a:p>
            <a:endParaRPr lang="en-US" dirty="0"/>
          </a:p>
          <a:p>
            <a:r>
              <a:rPr lang="en-US" dirty="0"/>
              <a:t>Real-time context-aware reporting.</a:t>
            </a:r>
          </a:p>
          <a:p>
            <a:r>
              <a:rPr lang="en-US" dirty="0"/>
              <a:t>Model and manage the entire environment.</a:t>
            </a:r>
          </a:p>
          <a:p>
            <a:r>
              <a:rPr lang="en-US" dirty="0"/>
              <a:t>Defined and continually enforce infrastructure.</a:t>
            </a:r>
          </a:p>
          <a:p>
            <a:r>
              <a:rPr lang="en-US" dirty="0"/>
              <a:t>Desired state conflict detection and remediation.</a:t>
            </a:r>
          </a:p>
          <a:p>
            <a:r>
              <a:rPr lang="en-US" dirty="0"/>
              <a:t>It inspects and reports on packages running across the infrastructure.</a:t>
            </a:r>
          </a:p>
          <a:p>
            <a:r>
              <a:rPr lang="en-US" dirty="0"/>
              <a:t>It eliminates manual work for the software delivery process.</a:t>
            </a:r>
          </a:p>
          <a:p>
            <a:r>
              <a:rPr lang="en-US" dirty="0"/>
              <a:t>It helps the developer to deliver great software quickly.</a:t>
            </a:r>
          </a:p>
          <a:p>
            <a:endParaRPr lang="en-IN" dirty="0"/>
          </a:p>
        </p:txBody>
      </p:sp>
    </p:spTree>
    <p:extLst>
      <p:ext uri="{BB962C8B-B14F-4D97-AF65-F5344CB8AC3E}">
        <p14:creationId xmlns:p14="http://schemas.microsoft.com/office/powerpoint/2010/main" val="464776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C96A-7589-4EA5-9530-26A4F8F072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AB05DE-5527-4B3D-8246-50377107431A}"/>
              </a:ext>
            </a:extLst>
          </p:cNvPr>
          <p:cNvSpPr>
            <a:spLocks noGrp="1"/>
          </p:cNvSpPr>
          <p:nvPr>
            <p:ph idx="1"/>
          </p:nvPr>
        </p:nvSpPr>
        <p:spPr/>
        <p:txBody>
          <a:bodyPr>
            <a:normAutofit fontScale="55000" lnSpcReduction="20000"/>
          </a:bodyPr>
          <a:lstStyle/>
          <a:p>
            <a:r>
              <a:rPr lang="en-US" dirty="0"/>
              <a:t>2) Ansible</a:t>
            </a:r>
          </a:p>
          <a:p>
            <a:r>
              <a:rPr lang="en-US" dirty="0"/>
              <a:t>Ansible is a leading DevOps tool. Ansible is an open-source IT engine that automates application deployment, cloud provisioning, intra service orchestration, and other IT tools. It makes it easier for DevOps teams to scale automation and speed up productivity.</a:t>
            </a:r>
          </a:p>
          <a:p>
            <a:endParaRPr lang="en-US" dirty="0"/>
          </a:p>
          <a:p>
            <a:endParaRPr lang="en-US" dirty="0"/>
          </a:p>
          <a:p>
            <a:r>
              <a:rPr lang="en-US" dirty="0"/>
              <a:t>Ansible is easy to deploy because it does not use any agents or custom security infrastructure on the client-side, and by pushing modules to the clients. These modules are executed locally on the client-side, and the output is pushed back to the Ansible server.</a:t>
            </a:r>
          </a:p>
          <a:p>
            <a:endParaRPr lang="en-US" dirty="0"/>
          </a:p>
          <a:p>
            <a:r>
              <a:rPr lang="en-US" dirty="0"/>
              <a:t>Features</a:t>
            </a:r>
          </a:p>
          <a:p>
            <a:endParaRPr lang="en-US" dirty="0"/>
          </a:p>
          <a:p>
            <a:r>
              <a:rPr lang="en-US" dirty="0"/>
              <a:t>It is easy to use to open source deploy applications.</a:t>
            </a:r>
          </a:p>
          <a:p>
            <a:r>
              <a:rPr lang="en-US" dirty="0"/>
              <a:t>It helps in avoiding complexity in the software development process.</a:t>
            </a:r>
          </a:p>
          <a:p>
            <a:r>
              <a:rPr lang="en-US" dirty="0"/>
              <a:t>It eliminates repetitive tasks.</a:t>
            </a:r>
          </a:p>
          <a:p>
            <a:r>
              <a:rPr lang="en-US" dirty="0"/>
              <a:t>It manages complex deployments and speeds up the development process.</a:t>
            </a:r>
            <a:endParaRPr lang="en-IN" dirty="0"/>
          </a:p>
        </p:txBody>
      </p:sp>
    </p:spTree>
    <p:extLst>
      <p:ext uri="{BB962C8B-B14F-4D97-AF65-F5344CB8AC3E}">
        <p14:creationId xmlns:p14="http://schemas.microsoft.com/office/powerpoint/2010/main" val="74567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9B35A1-EB1D-4AA2-817A-22BE647A62C1}"/>
              </a:ext>
            </a:extLst>
          </p:cNvPr>
          <p:cNvSpPr>
            <a:spLocks noGrp="1"/>
          </p:cNvSpPr>
          <p:nvPr>
            <p:ph type="title"/>
          </p:nvPr>
        </p:nvSpPr>
        <p:spPr/>
        <p:txBody>
          <a:bodyPr/>
          <a:lstStyle/>
          <a:p>
            <a:r>
              <a:rPr lang="en-GB" dirty="0"/>
              <a:t>WHY DEVOPS?</a:t>
            </a:r>
            <a:endParaRPr lang="en-IN" dirty="0"/>
          </a:p>
        </p:txBody>
      </p:sp>
      <p:sp>
        <p:nvSpPr>
          <p:cNvPr id="5" name="Picture Placeholder 4">
            <a:extLst>
              <a:ext uri="{FF2B5EF4-FFF2-40B4-BE49-F238E27FC236}">
                <a16:creationId xmlns:a16="http://schemas.microsoft.com/office/drawing/2014/main" id="{9BD2057E-2D40-4D35-B6EA-1E4CFAE0AFFB}"/>
              </a:ext>
            </a:extLst>
          </p:cNvPr>
          <p:cNvSpPr>
            <a:spLocks noGrp="1"/>
          </p:cNvSpPr>
          <p:nvPr>
            <p:ph type="pic" idx="1"/>
          </p:nvPr>
        </p:nvSpPr>
        <p:spPr/>
      </p:sp>
      <p:sp>
        <p:nvSpPr>
          <p:cNvPr id="6" name="Text Placeholder 5">
            <a:extLst>
              <a:ext uri="{FF2B5EF4-FFF2-40B4-BE49-F238E27FC236}">
                <a16:creationId xmlns:a16="http://schemas.microsoft.com/office/drawing/2014/main" id="{A50CB749-52FB-4CD3-A097-FD72CA8A17C3}"/>
              </a:ext>
            </a:extLst>
          </p:cNvPr>
          <p:cNvSpPr>
            <a:spLocks noGrp="1"/>
          </p:cNvSpPr>
          <p:nvPr>
            <p:ph type="body" sz="half" idx="2"/>
          </p:nvPr>
        </p:nvSpPr>
        <p:spPr>
          <a:xfrm>
            <a:off x="839788" y="2057400"/>
            <a:ext cx="3932237" cy="3811588"/>
          </a:xfrm>
        </p:spPr>
        <p:txBody>
          <a:bodyPr>
            <a:normAutofit/>
          </a:bodyPr>
          <a:lstStyle/>
          <a:p>
            <a:endParaRPr lang="en-IN" dirty="0"/>
          </a:p>
        </p:txBody>
      </p:sp>
      <p:sp>
        <p:nvSpPr>
          <p:cNvPr id="8" name="Picture Placeholder 4">
            <a:extLst>
              <a:ext uri="{FF2B5EF4-FFF2-40B4-BE49-F238E27FC236}">
                <a16:creationId xmlns:a16="http://schemas.microsoft.com/office/drawing/2014/main" id="{49BE80C5-E6C5-4796-8B5C-84310409A279}"/>
              </a:ext>
            </a:extLst>
          </p:cNvPr>
          <p:cNvSpPr txBox="1">
            <a:spLocks/>
          </p:cNvSpPr>
          <p:nvPr/>
        </p:nvSpPr>
        <p:spPr>
          <a:xfrm>
            <a:off x="5180012" y="992187"/>
            <a:ext cx="6172200" cy="4873625"/>
          </a:xfrm>
          <a:prstGeom prst="rect">
            <a:avLst/>
          </a:prstGeom>
        </p:spPr>
      </p:sp>
      <p:pic>
        <p:nvPicPr>
          <p:cNvPr id="9" name="Picture 8">
            <a:extLst>
              <a:ext uri="{FF2B5EF4-FFF2-40B4-BE49-F238E27FC236}">
                <a16:creationId xmlns:a16="http://schemas.microsoft.com/office/drawing/2014/main" id="{3F0C795C-A95A-443F-8A88-E393B91AAD25}"/>
              </a:ext>
            </a:extLst>
          </p:cNvPr>
          <p:cNvPicPr>
            <a:picLocks noChangeAspect="1"/>
          </p:cNvPicPr>
          <p:nvPr/>
        </p:nvPicPr>
        <p:blipFill>
          <a:blip r:embed="rId2"/>
          <a:stretch>
            <a:fillRect/>
          </a:stretch>
        </p:blipFill>
        <p:spPr>
          <a:xfrm>
            <a:off x="5407147" y="1501727"/>
            <a:ext cx="5945065" cy="3567039"/>
          </a:xfrm>
          <a:prstGeom prst="rect">
            <a:avLst/>
          </a:prstGeom>
        </p:spPr>
      </p:pic>
    </p:spTree>
    <p:extLst>
      <p:ext uri="{BB962C8B-B14F-4D97-AF65-F5344CB8AC3E}">
        <p14:creationId xmlns:p14="http://schemas.microsoft.com/office/powerpoint/2010/main" val="2224409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6BD1-2D08-4472-BB22-ED3A1A10C5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60F983-FFEB-4D24-8032-29B413618F6E}"/>
              </a:ext>
            </a:extLst>
          </p:cNvPr>
          <p:cNvSpPr>
            <a:spLocks noGrp="1"/>
          </p:cNvSpPr>
          <p:nvPr>
            <p:ph idx="1"/>
          </p:nvPr>
        </p:nvSpPr>
        <p:spPr/>
        <p:txBody>
          <a:bodyPr>
            <a:normAutofit fontScale="70000" lnSpcReduction="20000"/>
          </a:bodyPr>
          <a:lstStyle/>
          <a:p>
            <a:r>
              <a:rPr lang="en-US" dirty="0"/>
              <a:t>3) Docker</a:t>
            </a:r>
          </a:p>
          <a:p>
            <a:r>
              <a:rPr lang="en-US" dirty="0"/>
              <a:t>Docker is a high-end DevOps tool that allows building, ship, and run distributed applications on multiple systems. It also helps to assemble the apps quickly from the components, and it is typically suitable for container management.</a:t>
            </a:r>
          </a:p>
          <a:p>
            <a:endParaRPr lang="en-US" dirty="0"/>
          </a:p>
          <a:p>
            <a:r>
              <a:rPr lang="en-US" dirty="0"/>
              <a:t>Features</a:t>
            </a:r>
          </a:p>
          <a:p>
            <a:endParaRPr lang="en-US" dirty="0"/>
          </a:p>
          <a:p>
            <a:r>
              <a:rPr lang="en-US" dirty="0"/>
              <a:t>It configures the system more comfortable and faster.</a:t>
            </a:r>
          </a:p>
          <a:p>
            <a:r>
              <a:rPr lang="en-US" dirty="0"/>
              <a:t>It increases productivity.</a:t>
            </a:r>
          </a:p>
          <a:p>
            <a:r>
              <a:rPr lang="en-US" dirty="0"/>
              <a:t>It provides containers that are used to run the application in an isolated environment.</a:t>
            </a:r>
          </a:p>
          <a:p>
            <a:r>
              <a:rPr lang="en-US" dirty="0"/>
              <a:t>It routes the incoming request for published ports on available nodes to an active container. This feature enables the connection even if there is no task running on the node.</a:t>
            </a:r>
          </a:p>
          <a:p>
            <a:r>
              <a:rPr lang="en-US" dirty="0"/>
              <a:t>It allows saving secrets into the swarm itself.</a:t>
            </a:r>
          </a:p>
          <a:p>
            <a:endParaRPr lang="en-IN" dirty="0"/>
          </a:p>
        </p:txBody>
      </p:sp>
    </p:spTree>
    <p:extLst>
      <p:ext uri="{BB962C8B-B14F-4D97-AF65-F5344CB8AC3E}">
        <p14:creationId xmlns:p14="http://schemas.microsoft.com/office/powerpoint/2010/main" val="3312365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CEE9-68BB-4B37-8618-4869F84E23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A94A5D-48C3-4400-B9CF-DD19A0E0AF59}"/>
              </a:ext>
            </a:extLst>
          </p:cNvPr>
          <p:cNvSpPr>
            <a:spLocks noGrp="1"/>
          </p:cNvSpPr>
          <p:nvPr>
            <p:ph idx="1"/>
          </p:nvPr>
        </p:nvSpPr>
        <p:spPr/>
        <p:txBody>
          <a:bodyPr>
            <a:normAutofit fontScale="77500" lnSpcReduction="20000"/>
          </a:bodyPr>
          <a:lstStyle/>
          <a:p>
            <a:r>
              <a:rPr lang="en-US" dirty="0"/>
              <a:t>4) Nagios</a:t>
            </a:r>
          </a:p>
          <a:p>
            <a:r>
              <a:rPr lang="en-US" dirty="0"/>
              <a:t>Nagios is one of the more useful tools for DevOps. It can determine the errors and rectify them with the help of network, infrastructure, server, and log monitoring systems.</a:t>
            </a:r>
          </a:p>
          <a:p>
            <a:endParaRPr lang="en-US" dirty="0"/>
          </a:p>
          <a:p>
            <a:r>
              <a:rPr lang="en-US" dirty="0"/>
              <a:t>Features</a:t>
            </a:r>
          </a:p>
          <a:p>
            <a:endParaRPr lang="en-US" dirty="0"/>
          </a:p>
          <a:p>
            <a:r>
              <a:rPr lang="en-US" dirty="0"/>
              <a:t>It provides complete monitoring of desktop and server operating systems.</a:t>
            </a:r>
          </a:p>
          <a:p>
            <a:r>
              <a:rPr lang="en-US" dirty="0"/>
              <a:t>The network analyzer helps to identify bottlenecks and optimize bandwidth utilization.</a:t>
            </a:r>
          </a:p>
          <a:p>
            <a:r>
              <a:rPr lang="en-US" dirty="0"/>
              <a:t>It helps to monitor components such as services, application, OS, and network protocol.</a:t>
            </a:r>
          </a:p>
          <a:p>
            <a:r>
              <a:rPr lang="en-US" dirty="0"/>
              <a:t>It also provides to complete monitoring of Java Management Extensions.</a:t>
            </a:r>
          </a:p>
          <a:p>
            <a:endParaRPr lang="en-IN" dirty="0"/>
          </a:p>
        </p:txBody>
      </p:sp>
    </p:spTree>
    <p:extLst>
      <p:ext uri="{BB962C8B-B14F-4D97-AF65-F5344CB8AC3E}">
        <p14:creationId xmlns:p14="http://schemas.microsoft.com/office/powerpoint/2010/main" val="3230014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800A-BD1A-4993-AB54-C9C177FEF4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F1AB3A-E2BF-4F0E-806B-11CC7A0D5E13}"/>
              </a:ext>
            </a:extLst>
          </p:cNvPr>
          <p:cNvSpPr>
            <a:spLocks noGrp="1"/>
          </p:cNvSpPr>
          <p:nvPr>
            <p:ph idx="1"/>
          </p:nvPr>
        </p:nvSpPr>
        <p:spPr/>
        <p:txBody>
          <a:bodyPr>
            <a:normAutofit fontScale="55000" lnSpcReduction="20000"/>
          </a:bodyPr>
          <a:lstStyle/>
          <a:p>
            <a:r>
              <a:rPr lang="en-US" dirty="0"/>
              <a:t>5) CHEF</a:t>
            </a:r>
          </a:p>
          <a:p>
            <a:r>
              <a:rPr lang="en-US" dirty="0"/>
              <a:t>A chef is a useful tool for achieving scale, speed, and consistency. The chef is a cloud-based system and open source technology. This technology uses Ruby encoding to develop essential building blocks such as recipes and cookbooks. The chef is used in infrastructure automation and helps in reducing manual and repetitive tasks for infrastructure management.</a:t>
            </a:r>
          </a:p>
          <a:p>
            <a:endParaRPr lang="en-US" dirty="0"/>
          </a:p>
          <a:p>
            <a:r>
              <a:rPr lang="en-US" dirty="0"/>
              <a:t>Chef has got its convention for different building blocks, which are required to manage and automate infrastructure.</a:t>
            </a:r>
          </a:p>
          <a:p>
            <a:endParaRPr lang="en-US" dirty="0"/>
          </a:p>
          <a:p>
            <a:endParaRPr lang="en-US" dirty="0"/>
          </a:p>
          <a:p>
            <a:r>
              <a:rPr lang="en-US" dirty="0"/>
              <a:t>Features</a:t>
            </a:r>
          </a:p>
          <a:p>
            <a:endParaRPr lang="en-US" dirty="0"/>
          </a:p>
          <a:p>
            <a:r>
              <a:rPr lang="en-US" dirty="0"/>
              <a:t>It maintains high availability.</a:t>
            </a:r>
          </a:p>
          <a:p>
            <a:r>
              <a:rPr lang="en-US" dirty="0"/>
              <a:t>It can manage multiple cloud environments.</a:t>
            </a:r>
          </a:p>
          <a:p>
            <a:r>
              <a:rPr lang="en-US" dirty="0"/>
              <a:t>It uses popular Ruby language to create a domain-specific language.</a:t>
            </a:r>
          </a:p>
          <a:p>
            <a:r>
              <a:rPr lang="en-US" dirty="0"/>
              <a:t>The chef does not make any assumptions about the current status of the node. It uses its mechanism to get the current state of the machine.</a:t>
            </a:r>
          </a:p>
          <a:p>
            <a:endParaRPr lang="en-IN" dirty="0"/>
          </a:p>
        </p:txBody>
      </p:sp>
    </p:spTree>
    <p:extLst>
      <p:ext uri="{BB962C8B-B14F-4D97-AF65-F5344CB8AC3E}">
        <p14:creationId xmlns:p14="http://schemas.microsoft.com/office/powerpoint/2010/main" val="372089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AA9-863D-496A-8ACB-9C6894A854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9D05A9-9006-43F7-8494-8657EF890B07}"/>
              </a:ext>
            </a:extLst>
          </p:cNvPr>
          <p:cNvSpPr>
            <a:spLocks noGrp="1"/>
          </p:cNvSpPr>
          <p:nvPr>
            <p:ph idx="1"/>
          </p:nvPr>
        </p:nvSpPr>
        <p:spPr/>
        <p:txBody>
          <a:bodyPr>
            <a:normAutofit fontScale="70000" lnSpcReduction="20000"/>
          </a:bodyPr>
          <a:lstStyle/>
          <a:p>
            <a:r>
              <a:rPr lang="en-US" dirty="0"/>
              <a:t>6) Jenkins</a:t>
            </a:r>
          </a:p>
          <a:p>
            <a:r>
              <a:rPr lang="en-US" dirty="0"/>
              <a:t>Jenkins is a DevOps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endParaRPr lang="en-US" dirty="0"/>
          </a:p>
          <a:p>
            <a:r>
              <a:rPr lang="en-US" dirty="0"/>
              <a:t>Features</a:t>
            </a:r>
          </a:p>
          <a:p>
            <a:endParaRPr lang="en-US" dirty="0"/>
          </a:p>
          <a:p>
            <a:r>
              <a:rPr lang="en-US" dirty="0"/>
              <a:t>Jenkins increases the scale of automation.</a:t>
            </a:r>
          </a:p>
          <a:p>
            <a:r>
              <a:rPr lang="en-US" dirty="0"/>
              <a:t>It can easily set up and configure via a web interface.</a:t>
            </a:r>
          </a:p>
          <a:p>
            <a:r>
              <a:rPr lang="en-US" dirty="0"/>
              <a:t>It can distribute the tasks across multiple machines, thereby increasing concurrency.</a:t>
            </a:r>
          </a:p>
          <a:p>
            <a:r>
              <a:rPr lang="en-US" dirty="0"/>
              <a:t>It supports continuous integration and continuous delivery.</a:t>
            </a:r>
          </a:p>
          <a:p>
            <a:r>
              <a:rPr lang="en-US" dirty="0"/>
              <a:t>It offers 400 plugins to support the building and testing any project virtually.</a:t>
            </a:r>
          </a:p>
          <a:p>
            <a:r>
              <a:rPr lang="en-US" dirty="0"/>
              <a:t>It requires little maintenance and has a built-in GUI tool for easy updates.</a:t>
            </a:r>
          </a:p>
          <a:p>
            <a:endParaRPr lang="en-IN" dirty="0"/>
          </a:p>
        </p:txBody>
      </p:sp>
    </p:spTree>
    <p:extLst>
      <p:ext uri="{BB962C8B-B14F-4D97-AF65-F5344CB8AC3E}">
        <p14:creationId xmlns:p14="http://schemas.microsoft.com/office/powerpoint/2010/main" val="2549417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C363-CBD1-44E0-A0AF-D25980476E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8324CD-3DEB-4817-B013-BAA5EF614420}"/>
              </a:ext>
            </a:extLst>
          </p:cNvPr>
          <p:cNvSpPr>
            <a:spLocks noGrp="1"/>
          </p:cNvSpPr>
          <p:nvPr>
            <p:ph idx="1"/>
          </p:nvPr>
        </p:nvSpPr>
        <p:spPr/>
        <p:txBody>
          <a:bodyPr>
            <a:normAutofit fontScale="55000" lnSpcReduction="20000"/>
          </a:bodyPr>
          <a:lstStyle/>
          <a:p>
            <a:r>
              <a:rPr lang="en-US" dirty="0"/>
              <a:t>7) Git</a:t>
            </a:r>
          </a:p>
          <a:p>
            <a:r>
              <a:rPr lang="en-US" dirty="0"/>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p>
          <a:p>
            <a:endParaRPr lang="en-US" dirty="0"/>
          </a:p>
          <a:p>
            <a:r>
              <a:rPr lang="en-US" dirty="0"/>
              <a:t>Features</a:t>
            </a:r>
          </a:p>
          <a:p>
            <a:endParaRPr lang="en-US" dirty="0"/>
          </a:p>
          <a:p>
            <a:endParaRPr lang="en-US" dirty="0"/>
          </a:p>
          <a:p>
            <a:r>
              <a:rPr lang="en-US" dirty="0"/>
              <a:t>It is a free open source tool.</a:t>
            </a:r>
          </a:p>
          <a:p>
            <a:r>
              <a:rPr lang="en-US" dirty="0"/>
              <a:t>It allows distributed development.</a:t>
            </a:r>
          </a:p>
          <a:p>
            <a:r>
              <a:rPr lang="en-US" dirty="0"/>
              <a:t>It supports the pull request.</a:t>
            </a:r>
          </a:p>
          <a:p>
            <a:r>
              <a:rPr lang="en-US" dirty="0"/>
              <a:t>It enables a faster release cycle.</a:t>
            </a:r>
          </a:p>
          <a:p>
            <a:r>
              <a:rPr lang="en-US" dirty="0"/>
              <a:t>Git is very scalable.</a:t>
            </a:r>
          </a:p>
          <a:p>
            <a:r>
              <a:rPr lang="en-US" dirty="0"/>
              <a:t>It is very secure and completes the tasks very fast.</a:t>
            </a:r>
          </a:p>
          <a:p>
            <a:endParaRPr lang="en-IN" dirty="0"/>
          </a:p>
        </p:txBody>
      </p:sp>
    </p:spTree>
    <p:extLst>
      <p:ext uri="{BB962C8B-B14F-4D97-AF65-F5344CB8AC3E}">
        <p14:creationId xmlns:p14="http://schemas.microsoft.com/office/powerpoint/2010/main" val="559032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80DF-062D-475A-BC07-B791589FBC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230A47-5B22-478C-A35D-C6956A8D6001}"/>
              </a:ext>
            </a:extLst>
          </p:cNvPr>
          <p:cNvSpPr>
            <a:spLocks noGrp="1"/>
          </p:cNvSpPr>
          <p:nvPr>
            <p:ph idx="1"/>
          </p:nvPr>
        </p:nvSpPr>
        <p:spPr/>
        <p:txBody>
          <a:bodyPr>
            <a:normAutofit fontScale="70000" lnSpcReduction="20000"/>
          </a:bodyPr>
          <a:lstStyle/>
          <a:p>
            <a:r>
              <a:rPr lang="en-US" dirty="0"/>
              <a:t>8) SALTSTACK</a:t>
            </a:r>
          </a:p>
          <a:p>
            <a:r>
              <a:rPr lang="en-US" dirty="0" err="1"/>
              <a:t>Stackify</a:t>
            </a:r>
            <a:r>
              <a:rPr lang="en-US" dirty="0"/>
              <a:t> is a lightweight DevOps tool. It shows real-time error queries, logs, and more directly into the workstation. SALTSTACK is an ideal solution for intelligent orchestration for the software-defined data center.</a:t>
            </a:r>
          </a:p>
          <a:p>
            <a:endParaRPr lang="en-US" dirty="0"/>
          </a:p>
          <a:p>
            <a:r>
              <a:rPr lang="en-US" dirty="0"/>
              <a:t>Features</a:t>
            </a:r>
          </a:p>
          <a:p>
            <a:endParaRPr lang="en-US" dirty="0"/>
          </a:p>
          <a:p>
            <a:r>
              <a:rPr lang="en-US" dirty="0"/>
              <a:t>It eliminates messy configuration or data changes.</a:t>
            </a:r>
          </a:p>
          <a:p>
            <a:r>
              <a:rPr lang="en-US" dirty="0"/>
              <a:t>It can trace detail of all the types of the web request.</a:t>
            </a:r>
          </a:p>
          <a:p>
            <a:r>
              <a:rPr lang="en-US" dirty="0"/>
              <a:t>It allows us to find and fix the bugs before production.</a:t>
            </a:r>
          </a:p>
          <a:p>
            <a:r>
              <a:rPr lang="en-US" dirty="0"/>
              <a:t>It provides secure access and configures image caches.</a:t>
            </a:r>
          </a:p>
          <a:p>
            <a:r>
              <a:rPr lang="en-US" dirty="0"/>
              <a:t>It secures multi-tenancy with granular role-based access control.</a:t>
            </a:r>
          </a:p>
          <a:p>
            <a:r>
              <a:rPr lang="en-US" dirty="0"/>
              <a:t>Flexible image management with a private registry to store and manage images.</a:t>
            </a:r>
          </a:p>
          <a:p>
            <a:endParaRPr lang="en-IN" dirty="0"/>
          </a:p>
        </p:txBody>
      </p:sp>
    </p:spTree>
    <p:extLst>
      <p:ext uri="{BB962C8B-B14F-4D97-AF65-F5344CB8AC3E}">
        <p14:creationId xmlns:p14="http://schemas.microsoft.com/office/powerpoint/2010/main" val="1775300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FE1C-F93E-48D3-9D01-930828C5AE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364010-F0D1-48A7-8142-08ED91F667CA}"/>
              </a:ext>
            </a:extLst>
          </p:cNvPr>
          <p:cNvSpPr>
            <a:spLocks noGrp="1"/>
          </p:cNvSpPr>
          <p:nvPr>
            <p:ph idx="1"/>
          </p:nvPr>
        </p:nvSpPr>
        <p:spPr/>
        <p:txBody>
          <a:bodyPr>
            <a:normAutofit fontScale="85000" lnSpcReduction="20000"/>
          </a:bodyPr>
          <a:lstStyle/>
          <a:p>
            <a:r>
              <a:rPr lang="en-US" dirty="0"/>
              <a:t>9) Splunk</a:t>
            </a:r>
          </a:p>
          <a:p>
            <a:r>
              <a:rPr lang="en-US" dirty="0"/>
              <a:t>Splunk is a tool to make machine data usable, accessible, and valuable to everyone. It delivers operational intelligence to DevOps teams. It helps companies to be more secure, productive, and competitive.</a:t>
            </a:r>
          </a:p>
          <a:p>
            <a:endParaRPr lang="en-US" dirty="0"/>
          </a:p>
          <a:p>
            <a:endParaRPr lang="en-US" dirty="0"/>
          </a:p>
          <a:p>
            <a:r>
              <a:rPr lang="en-US" dirty="0"/>
              <a:t>Features</a:t>
            </a:r>
          </a:p>
          <a:p>
            <a:endParaRPr lang="en-US" dirty="0"/>
          </a:p>
          <a:p>
            <a:r>
              <a:rPr lang="en-US" dirty="0"/>
              <a:t>It has the next-generation monitoring and analytics solution.</a:t>
            </a:r>
          </a:p>
          <a:p>
            <a:r>
              <a:rPr lang="en-US" dirty="0"/>
              <a:t>It delivers a single, unified view of different IT services.</a:t>
            </a:r>
          </a:p>
          <a:p>
            <a:r>
              <a:rPr lang="en-US" dirty="0"/>
              <a:t>Extend the Splunk platform with purpose-built solutions for security.</a:t>
            </a:r>
          </a:p>
          <a:p>
            <a:r>
              <a:rPr lang="en-US" dirty="0"/>
              <a:t>Data drive analytics with actionable insight.</a:t>
            </a:r>
          </a:p>
          <a:p>
            <a:endParaRPr lang="en-IN" dirty="0"/>
          </a:p>
        </p:txBody>
      </p:sp>
    </p:spTree>
    <p:extLst>
      <p:ext uri="{BB962C8B-B14F-4D97-AF65-F5344CB8AC3E}">
        <p14:creationId xmlns:p14="http://schemas.microsoft.com/office/powerpoint/2010/main" val="3213884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EF45-46C4-4ED5-9384-097E684C89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8476AF-1885-43C4-9709-132D8926AF0F}"/>
              </a:ext>
            </a:extLst>
          </p:cNvPr>
          <p:cNvSpPr>
            <a:spLocks noGrp="1"/>
          </p:cNvSpPr>
          <p:nvPr>
            <p:ph idx="1"/>
          </p:nvPr>
        </p:nvSpPr>
        <p:spPr/>
        <p:txBody>
          <a:bodyPr>
            <a:normAutofit fontScale="92500" lnSpcReduction="10000"/>
          </a:bodyPr>
          <a:lstStyle/>
          <a:p>
            <a:r>
              <a:rPr lang="en-US" dirty="0"/>
              <a:t>10) Selenium</a:t>
            </a:r>
          </a:p>
          <a:p>
            <a:r>
              <a:rPr lang="en-US" dirty="0"/>
              <a:t>Selenium is a portable software testing framework for web applications. It provides an easy interface for developing automated tests.</a:t>
            </a:r>
          </a:p>
          <a:p>
            <a:endParaRPr lang="en-US" dirty="0"/>
          </a:p>
          <a:p>
            <a:r>
              <a:rPr lang="en-US" dirty="0"/>
              <a:t>Features</a:t>
            </a:r>
          </a:p>
          <a:p>
            <a:endParaRPr lang="en-US" dirty="0"/>
          </a:p>
          <a:p>
            <a:r>
              <a:rPr lang="en-US" dirty="0"/>
              <a:t>It is a free open source tool.</a:t>
            </a:r>
          </a:p>
          <a:p>
            <a:r>
              <a:rPr lang="en-US" dirty="0"/>
              <a:t>It supports multiplatform for testing, such as Android and </a:t>
            </a:r>
            <a:r>
              <a:rPr lang="en-US" dirty="0" err="1"/>
              <a:t>ios</a:t>
            </a:r>
            <a:r>
              <a:rPr lang="en-US" dirty="0"/>
              <a:t>.</a:t>
            </a:r>
          </a:p>
          <a:p>
            <a:r>
              <a:rPr lang="en-US" dirty="0"/>
              <a:t>It is easy to build a keyword-driven framework for a WebDriver.</a:t>
            </a:r>
          </a:p>
          <a:p>
            <a:r>
              <a:rPr lang="en-US" dirty="0"/>
              <a:t>It creates robust browser-based regression automation suites and tests.</a:t>
            </a:r>
            <a:endParaRPr lang="en-IN" dirty="0"/>
          </a:p>
        </p:txBody>
      </p:sp>
    </p:spTree>
    <p:extLst>
      <p:ext uri="{BB962C8B-B14F-4D97-AF65-F5344CB8AC3E}">
        <p14:creationId xmlns:p14="http://schemas.microsoft.com/office/powerpoint/2010/main" val="107425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60F8-7086-466C-8CE9-2BC19AC8DF85}"/>
              </a:ext>
            </a:extLst>
          </p:cNvPr>
          <p:cNvSpPr>
            <a:spLocks noGrp="1"/>
          </p:cNvSpPr>
          <p:nvPr>
            <p:ph type="title"/>
          </p:nvPr>
        </p:nvSpPr>
        <p:spPr/>
        <p:txBody>
          <a:bodyPr/>
          <a:lstStyle/>
          <a:p>
            <a:r>
              <a:rPr lang="en-GB" dirty="0"/>
              <a:t>Azure </a:t>
            </a:r>
            <a:r>
              <a:rPr lang="en-GB" dirty="0" err="1"/>
              <a:t>Devops</a:t>
            </a:r>
            <a:endParaRPr lang="en-IN" dirty="0"/>
          </a:p>
        </p:txBody>
      </p:sp>
      <p:sp>
        <p:nvSpPr>
          <p:cNvPr id="3" name="Content Placeholder 2">
            <a:extLst>
              <a:ext uri="{FF2B5EF4-FFF2-40B4-BE49-F238E27FC236}">
                <a16:creationId xmlns:a16="http://schemas.microsoft.com/office/drawing/2014/main" id="{76A6C495-500B-45C4-9C4A-FA17318AC7AD}"/>
              </a:ext>
            </a:extLst>
          </p:cNvPr>
          <p:cNvSpPr>
            <a:spLocks noGrp="1"/>
          </p:cNvSpPr>
          <p:nvPr>
            <p:ph idx="1"/>
          </p:nvPr>
        </p:nvSpPr>
        <p:spPr/>
        <p:txBody>
          <a:bodyPr>
            <a:normAutofit fontScale="92500" lnSpcReduction="20000"/>
          </a:bodyPr>
          <a:lstStyle/>
          <a:p>
            <a:r>
              <a:rPr lang="en-US" dirty="0"/>
              <a:t>Azure DevOps is also known as Microsoft visual studio team services (VSTS). It is a set of collaborative development tools built for the cloud. VSTS was commonly used as a standalone term, and Azure DevOps is a platform which is made up of a few different products, such as:</a:t>
            </a:r>
          </a:p>
          <a:p>
            <a:endParaRPr lang="en-US" dirty="0"/>
          </a:p>
          <a:p>
            <a:r>
              <a:rPr lang="en-US" dirty="0"/>
              <a:t>Azure Test Plans</a:t>
            </a:r>
          </a:p>
          <a:p>
            <a:r>
              <a:rPr lang="en-US" dirty="0"/>
              <a:t>Azure Boards</a:t>
            </a:r>
          </a:p>
          <a:p>
            <a:r>
              <a:rPr lang="en-US" dirty="0"/>
              <a:t>Azure Repos</a:t>
            </a:r>
          </a:p>
          <a:p>
            <a:r>
              <a:rPr lang="en-US" dirty="0"/>
              <a:t>Azure Pipeline</a:t>
            </a:r>
          </a:p>
          <a:p>
            <a:r>
              <a:rPr lang="en-US" dirty="0"/>
              <a:t>Azure Artifacts</a:t>
            </a:r>
          </a:p>
          <a:p>
            <a:r>
              <a:rPr lang="en-US" dirty="0"/>
              <a:t>Azure DevOps is everything that needs to turn an idea into a working piece software. You can plan a project with azure tools.</a:t>
            </a:r>
          </a:p>
          <a:p>
            <a:endParaRPr lang="en-IN" dirty="0"/>
          </a:p>
        </p:txBody>
      </p:sp>
    </p:spTree>
    <p:extLst>
      <p:ext uri="{BB962C8B-B14F-4D97-AF65-F5344CB8AC3E}">
        <p14:creationId xmlns:p14="http://schemas.microsoft.com/office/powerpoint/2010/main" val="2816898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3823-1800-44FF-A89F-B73F86862F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A303DE-063D-43E0-A38F-D5130B3C2A38}"/>
              </a:ext>
            </a:extLst>
          </p:cNvPr>
          <p:cNvSpPr>
            <a:spLocks noGrp="1"/>
          </p:cNvSpPr>
          <p:nvPr>
            <p:ph idx="1"/>
          </p:nvPr>
        </p:nvSpPr>
        <p:spPr/>
        <p:txBody>
          <a:bodyPr/>
          <a:lstStyle/>
          <a:p>
            <a:r>
              <a:rPr lang="en-US" dirty="0"/>
              <a:t>The azure pipeline is the CI component of azure DevOps. The azure pipeline is Microsoft's cloud-native continuous integration server, which allows teams to continuously build, test, and deploy all from the cloud. An azure pipeline can connect to any number of source code repositories such as Azure Repos, GitHub, Tests, to grab code and artifacts for application delivery.</a:t>
            </a:r>
          </a:p>
          <a:p>
            <a:endParaRPr lang="en-IN" dirty="0"/>
          </a:p>
        </p:txBody>
      </p:sp>
    </p:spTree>
    <p:extLst>
      <p:ext uri="{BB962C8B-B14F-4D97-AF65-F5344CB8AC3E}">
        <p14:creationId xmlns:p14="http://schemas.microsoft.com/office/powerpoint/2010/main" val="368817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A93D89-4846-400C-B255-B35FB16FAF71}"/>
              </a:ext>
            </a:extLst>
          </p:cNvPr>
          <p:cNvSpPr>
            <a:spLocks noGrp="1"/>
          </p:cNvSpPr>
          <p:nvPr>
            <p:ph type="title"/>
          </p:nvPr>
        </p:nvSpPr>
        <p:spPr/>
        <p:txBody>
          <a:bodyPr/>
          <a:lstStyle/>
          <a:p>
            <a:r>
              <a:rPr lang="en-GB" dirty="0"/>
              <a:t>What DEVOPS?</a:t>
            </a:r>
            <a:endParaRPr lang="en-IN" dirty="0"/>
          </a:p>
        </p:txBody>
      </p:sp>
      <p:sp>
        <p:nvSpPr>
          <p:cNvPr id="6" name="Content Placeholder 5">
            <a:extLst>
              <a:ext uri="{FF2B5EF4-FFF2-40B4-BE49-F238E27FC236}">
                <a16:creationId xmlns:a16="http://schemas.microsoft.com/office/drawing/2014/main" id="{D907E787-604C-4659-BDA6-BE0DA0358029}"/>
              </a:ext>
            </a:extLst>
          </p:cNvPr>
          <p:cNvSpPr>
            <a:spLocks noGrp="1"/>
          </p:cNvSpPr>
          <p:nvPr>
            <p:ph idx="1"/>
          </p:nvPr>
        </p:nvSpPr>
        <p:spPr/>
        <p:txBody>
          <a:bodyPr>
            <a:normAutofit fontScale="62500" lnSpcReduction="20000"/>
          </a:bodyPr>
          <a:lstStyle/>
          <a:p>
            <a:r>
              <a:rPr lang="en-US" b="0" i="0" dirty="0">
                <a:solidFill>
                  <a:srgbClr val="333333"/>
                </a:solidFill>
                <a:effectLst/>
                <a:latin typeface="inter-regular"/>
              </a:rPr>
              <a:t>DevOps promotes collaboration between Development and Operations team to deploy code to production faster in an automated &amp; repeatable way.</a:t>
            </a:r>
          </a:p>
          <a:p>
            <a:pPr algn="just"/>
            <a:r>
              <a:rPr lang="en-US" b="0" i="0" dirty="0">
                <a:solidFill>
                  <a:srgbClr val="333333"/>
                </a:solidFill>
                <a:effectLst/>
                <a:latin typeface="inter-regular"/>
              </a:rPr>
              <a:t>DevOps helps to increase organization speed to deliver applications and services. It also allows organizations to serve their customers better and compete more strongly in the market.</a:t>
            </a:r>
          </a:p>
          <a:p>
            <a:pPr algn="just"/>
            <a:r>
              <a:rPr lang="en-US" b="0" i="0" dirty="0">
                <a:solidFill>
                  <a:srgbClr val="333333"/>
                </a:solidFill>
                <a:effectLst/>
                <a:latin typeface="inter-regular"/>
              </a:rPr>
              <a:t>DevOps can also be defined as a sequence of development and IT operations with better communication and collaboration.</a:t>
            </a:r>
          </a:p>
          <a:p>
            <a:pPr algn="just"/>
            <a:r>
              <a:rPr lang="en-US" b="0" i="0" dirty="0">
                <a:solidFill>
                  <a:srgbClr val="333333"/>
                </a:solidFill>
                <a:effectLst/>
                <a:latin typeface="inter-regular"/>
              </a:rPr>
              <a:t>DevOps has become one of the most valuable business disciplines for enterprises or organizations. With the help of DevOps, </a:t>
            </a:r>
            <a:r>
              <a:rPr lang="en-US" b="1" i="0" dirty="0">
                <a:solidFill>
                  <a:srgbClr val="333333"/>
                </a:solidFill>
                <a:effectLst/>
                <a:latin typeface="inter-bold"/>
              </a:rPr>
              <a:t>quality</a:t>
            </a:r>
            <a:r>
              <a:rPr lang="en-US" b="0" i="0" dirty="0">
                <a:solidFill>
                  <a:srgbClr val="333333"/>
                </a:solidFill>
                <a:effectLst/>
                <a:latin typeface="inter-regular"/>
              </a:rPr>
              <a:t>, and </a:t>
            </a:r>
            <a:r>
              <a:rPr lang="en-US" b="1" i="0" dirty="0">
                <a:solidFill>
                  <a:srgbClr val="333333"/>
                </a:solidFill>
                <a:effectLst/>
                <a:latin typeface="inter-bold"/>
              </a:rPr>
              <a:t>speed</a:t>
            </a:r>
            <a:r>
              <a:rPr lang="en-US" b="0" i="0" dirty="0">
                <a:solidFill>
                  <a:srgbClr val="333333"/>
                </a:solidFill>
                <a:effectLst/>
                <a:latin typeface="inter-regular"/>
              </a:rPr>
              <a:t> of the application delivery has improved to a great extent.</a:t>
            </a:r>
          </a:p>
          <a:p>
            <a:pPr algn="just"/>
            <a:r>
              <a:rPr lang="en-US" b="0" i="0" dirty="0">
                <a:solidFill>
                  <a:srgbClr val="333333"/>
                </a:solidFill>
                <a:effectLst/>
                <a:latin typeface="inter-regular"/>
              </a:rPr>
              <a:t>DevOps is nothing but a practice or methodology of making "</a:t>
            </a:r>
            <a:r>
              <a:rPr lang="en-US" b="1" i="0" dirty="0">
                <a:solidFill>
                  <a:srgbClr val="333333"/>
                </a:solidFill>
                <a:effectLst/>
                <a:latin typeface="inter-bold"/>
              </a:rPr>
              <a:t>Developers</a:t>
            </a:r>
            <a:r>
              <a:rPr lang="en-US" b="0" i="0" dirty="0">
                <a:solidFill>
                  <a:srgbClr val="333333"/>
                </a:solidFill>
                <a:effectLst/>
                <a:latin typeface="inter-regular"/>
              </a:rPr>
              <a:t>" and "</a:t>
            </a:r>
            <a:r>
              <a:rPr lang="en-US" b="1" i="0" dirty="0">
                <a:solidFill>
                  <a:srgbClr val="333333"/>
                </a:solidFill>
                <a:effectLst/>
                <a:latin typeface="inter-bold"/>
              </a:rPr>
              <a:t>Operations</a:t>
            </a:r>
            <a:r>
              <a:rPr lang="en-US" b="0" i="0" dirty="0">
                <a:solidFill>
                  <a:srgbClr val="333333"/>
                </a:solidFill>
                <a:effectLst/>
                <a:latin typeface="inter-regular"/>
              </a:rPr>
              <a:t>" folks work together. DevOps represents a change in the IT culture with a complete focus on rapid IT service delivery through the adoption of agile practices in the context of a system-oriented approach.</a:t>
            </a:r>
          </a:p>
          <a:p>
            <a:pPr algn="just"/>
            <a:r>
              <a:rPr lang="en-US" b="0" i="0" dirty="0">
                <a:solidFill>
                  <a:srgbClr val="333333"/>
                </a:solidFill>
                <a:effectLst/>
                <a:latin typeface="inter-regular"/>
              </a:rPr>
              <a:t>DevOps is all about the integration of the operations and development process. Organizations that have adopted DevOps noticed a 22% improvement in software quality and a 17% improvement in application deployment frequency and achieve a 22% hike in customer satisfaction. 19% of revenue hikes as a result of the successful DevOps implementation.</a:t>
            </a:r>
          </a:p>
          <a:p>
            <a:endParaRPr lang="en-IN" dirty="0"/>
          </a:p>
        </p:txBody>
      </p:sp>
    </p:spTree>
    <p:extLst>
      <p:ext uri="{BB962C8B-B14F-4D97-AF65-F5344CB8AC3E}">
        <p14:creationId xmlns:p14="http://schemas.microsoft.com/office/powerpoint/2010/main" val="1636734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5EC7-C8DE-4D6B-9CAF-37A38304F147}"/>
              </a:ext>
            </a:extLst>
          </p:cNvPr>
          <p:cNvSpPr>
            <a:spLocks noGrp="1"/>
          </p:cNvSpPr>
          <p:nvPr>
            <p:ph type="title"/>
          </p:nvPr>
        </p:nvSpPr>
        <p:spPr/>
        <p:txBody>
          <a:bodyPr/>
          <a:lstStyle/>
          <a:p>
            <a:r>
              <a:rPr lang="en-GB" dirty="0"/>
              <a:t>Azure </a:t>
            </a:r>
            <a:r>
              <a:rPr lang="en-GB" dirty="0" err="1"/>
              <a:t>Devops</a:t>
            </a:r>
            <a:r>
              <a:rPr lang="en-GB" dirty="0"/>
              <a:t> Server</a:t>
            </a:r>
            <a:endParaRPr lang="en-IN" dirty="0"/>
          </a:p>
        </p:txBody>
      </p:sp>
      <p:sp>
        <p:nvSpPr>
          <p:cNvPr id="3" name="Content Placeholder 2">
            <a:extLst>
              <a:ext uri="{FF2B5EF4-FFF2-40B4-BE49-F238E27FC236}">
                <a16:creationId xmlns:a16="http://schemas.microsoft.com/office/drawing/2014/main" id="{DDDB1A22-A05F-4EBC-8915-A9C3C003BF15}"/>
              </a:ext>
            </a:extLst>
          </p:cNvPr>
          <p:cNvSpPr>
            <a:spLocks noGrp="1"/>
          </p:cNvSpPr>
          <p:nvPr>
            <p:ph idx="1"/>
          </p:nvPr>
        </p:nvSpPr>
        <p:spPr/>
        <p:txBody>
          <a:bodyPr/>
          <a:lstStyle/>
          <a:p>
            <a:r>
              <a:rPr lang="en-US" dirty="0"/>
              <a:t>Azure DevOps Server is a Microsoft product that provides version control, requirements management, reporting, lab management, project management, testing, automated builds, and release management capabilities. It covers the entire application of lifecycle and enables DevOps capabilities.</a:t>
            </a:r>
          </a:p>
          <a:p>
            <a:r>
              <a:rPr lang="en-US" dirty="0"/>
              <a:t>Azure DevOps can be used as a back-end to the numerous integrated development environments, but it is modified for Microsoft visual studio and eclipse on all platforms.</a:t>
            </a:r>
            <a:endParaRPr lang="en-IN" dirty="0"/>
          </a:p>
        </p:txBody>
      </p:sp>
    </p:spTree>
    <p:extLst>
      <p:ext uri="{BB962C8B-B14F-4D97-AF65-F5344CB8AC3E}">
        <p14:creationId xmlns:p14="http://schemas.microsoft.com/office/powerpoint/2010/main" val="3278964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A363-F567-4FFA-A08C-DF966C3E9C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6A49B1-E785-4562-B1AC-25428DA9637D}"/>
              </a:ext>
            </a:extLst>
          </p:cNvPr>
          <p:cNvSpPr>
            <a:spLocks noGrp="1"/>
          </p:cNvSpPr>
          <p:nvPr>
            <p:ph idx="1"/>
          </p:nvPr>
        </p:nvSpPr>
        <p:spPr/>
        <p:txBody>
          <a:bodyPr/>
          <a:lstStyle/>
          <a:p>
            <a:r>
              <a:rPr lang="en-US" dirty="0"/>
              <a:t>Azure DevOps Services</a:t>
            </a:r>
          </a:p>
          <a:p>
            <a:r>
              <a:rPr lang="en-US" dirty="0"/>
              <a:t>Microsoft announced the release of the software as a service offering of visual studio on the Microsoft Azure platform at the time Microsoft called it a visual studio online.</a:t>
            </a:r>
            <a:endParaRPr lang="en-IN" dirty="0"/>
          </a:p>
        </p:txBody>
      </p:sp>
    </p:spTree>
    <p:extLst>
      <p:ext uri="{BB962C8B-B14F-4D97-AF65-F5344CB8AC3E}">
        <p14:creationId xmlns:p14="http://schemas.microsoft.com/office/powerpoint/2010/main" val="2593483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835A-4ABF-4EBE-B1DA-75390C6D2A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05CF74-56C1-4BB8-8113-B3636E29463A}"/>
              </a:ext>
            </a:extLst>
          </p:cNvPr>
          <p:cNvSpPr>
            <a:spLocks noGrp="1"/>
          </p:cNvSpPr>
          <p:nvPr>
            <p:ph idx="1"/>
          </p:nvPr>
        </p:nvSpPr>
        <p:spPr/>
        <p:txBody>
          <a:bodyPr/>
          <a:lstStyle/>
          <a:p>
            <a:r>
              <a:rPr lang="en-US" dirty="0"/>
              <a:t>Microsoft offers visual studio, basic, and stakeholder subscriber access levels for the Azure DevOps services. The basic plan is free of cost for up to five users. Users with a visual studio subscription can be added to a project with no additional charge.</a:t>
            </a:r>
            <a:endParaRPr lang="en-IN" dirty="0"/>
          </a:p>
        </p:txBody>
      </p:sp>
    </p:spTree>
    <p:extLst>
      <p:ext uri="{BB962C8B-B14F-4D97-AF65-F5344CB8AC3E}">
        <p14:creationId xmlns:p14="http://schemas.microsoft.com/office/powerpoint/2010/main" val="208597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007E-F779-462D-8F12-A638297FFE3A}"/>
              </a:ext>
            </a:extLst>
          </p:cNvPr>
          <p:cNvSpPr>
            <a:spLocks noGrp="1"/>
          </p:cNvSpPr>
          <p:nvPr>
            <p:ph type="title"/>
          </p:nvPr>
        </p:nvSpPr>
        <p:spPr/>
        <p:txBody>
          <a:bodyPr/>
          <a:lstStyle/>
          <a:p>
            <a:r>
              <a:rPr lang="en-GB" dirty="0"/>
              <a:t>Why </a:t>
            </a:r>
            <a:r>
              <a:rPr lang="en-GB" dirty="0" err="1"/>
              <a:t>Devops</a:t>
            </a:r>
            <a:r>
              <a:rPr lang="en-GB" dirty="0"/>
              <a:t>?</a:t>
            </a:r>
            <a:endParaRPr lang="en-IN" dirty="0"/>
          </a:p>
        </p:txBody>
      </p:sp>
      <p:sp>
        <p:nvSpPr>
          <p:cNvPr id="3" name="Content Placeholder 2">
            <a:extLst>
              <a:ext uri="{FF2B5EF4-FFF2-40B4-BE49-F238E27FC236}">
                <a16:creationId xmlns:a16="http://schemas.microsoft.com/office/drawing/2014/main" id="{9FACA7F6-631C-4301-9637-2E7278B57578}"/>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The operation and development team worked in complete isolation.</a:t>
            </a:r>
          </a:p>
          <a:p>
            <a:pPr algn="just">
              <a:buFont typeface="Arial" panose="020B0604020202020204" pitchFamily="34" charset="0"/>
              <a:buChar char="•"/>
            </a:pPr>
            <a:r>
              <a:rPr lang="en-US" b="0" i="0" dirty="0">
                <a:solidFill>
                  <a:srgbClr val="000000"/>
                </a:solidFill>
                <a:effectLst/>
                <a:latin typeface="inter-regular"/>
              </a:rPr>
              <a:t>After the design-build, the testing and deployment are performed respectively. That's why they consumed more time than actual build cycles.</a:t>
            </a:r>
          </a:p>
          <a:p>
            <a:pPr algn="just">
              <a:buFont typeface="Arial" panose="020B0604020202020204" pitchFamily="34" charset="0"/>
              <a:buChar char="•"/>
            </a:pPr>
            <a:r>
              <a:rPr lang="en-US" b="0" i="0" dirty="0">
                <a:solidFill>
                  <a:srgbClr val="000000"/>
                </a:solidFill>
                <a:effectLst/>
                <a:latin typeface="inter-regular"/>
              </a:rPr>
              <a:t>Without the use of DevOps, the team members are spending a large amount of time on designing, testing, and deploying instead of building the project.</a:t>
            </a:r>
          </a:p>
          <a:p>
            <a:pPr algn="just">
              <a:buFont typeface="Arial" panose="020B0604020202020204" pitchFamily="34" charset="0"/>
              <a:buChar char="•"/>
            </a:pPr>
            <a:r>
              <a:rPr lang="en-US" b="0" i="0" dirty="0">
                <a:solidFill>
                  <a:srgbClr val="000000"/>
                </a:solidFill>
                <a:effectLst/>
                <a:latin typeface="inter-regular"/>
              </a:rPr>
              <a:t>Manual code deployment leads to human errors in production.</a:t>
            </a:r>
          </a:p>
          <a:p>
            <a:pPr algn="just">
              <a:buFont typeface="Arial" panose="020B0604020202020204" pitchFamily="34" charset="0"/>
              <a:buChar char="•"/>
            </a:pPr>
            <a:r>
              <a:rPr lang="en-US" b="0" i="0" dirty="0">
                <a:solidFill>
                  <a:srgbClr val="000000"/>
                </a:solidFill>
                <a:effectLst/>
                <a:latin typeface="inter-regular"/>
              </a:rPr>
              <a:t>Coding and operation teams have their separate timelines and are not in sync, causing further delays.</a:t>
            </a:r>
          </a:p>
          <a:p>
            <a:endParaRPr lang="en-IN" dirty="0"/>
          </a:p>
        </p:txBody>
      </p:sp>
    </p:spTree>
    <p:extLst>
      <p:ext uri="{BB962C8B-B14F-4D97-AF65-F5344CB8AC3E}">
        <p14:creationId xmlns:p14="http://schemas.microsoft.com/office/powerpoint/2010/main" val="286011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6F82-1122-403A-9921-A52F834C8F45}"/>
              </a:ext>
            </a:extLst>
          </p:cNvPr>
          <p:cNvSpPr>
            <a:spLocks noGrp="1"/>
          </p:cNvSpPr>
          <p:nvPr>
            <p:ph type="title"/>
          </p:nvPr>
        </p:nvSpPr>
        <p:spPr/>
        <p:txBody>
          <a:bodyPr/>
          <a:lstStyle/>
          <a:p>
            <a:r>
              <a:rPr lang="en-GB" dirty="0" err="1"/>
              <a:t>Devops</a:t>
            </a:r>
            <a:r>
              <a:rPr lang="en-GB" dirty="0"/>
              <a:t> History</a:t>
            </a:r>
            <a:endParaRPr lang="en-IN" dirty="0"/>
          </a:p>
        </p:txBody>
      </p:sp>
      <p:sp>
        <p:nvSpPr>
          <p:cNvPr id="3" name="Content Placeholder 2">
            <a:extLst>
              <a:ext uri="{FF2B5EF4-FFF2-40B4-BE49-F238E27FC236}">
                <a16:creationId xmlns:a16="http://schemas.microsoft.com/office/drawing/2014/main" id="{F75DC12A-0D08-4FF6-9F66-E0ED7B4D4A37}"/>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In 2009, the first conference named </a:t>
            </a:r>
            <a:r>
              <a:rPr lang="en-US" b="1" i="0" dirty="0" err="1">
                <a:solidFill>
                  <a:srgbClr val="000000"/>
                </a:solidFill>
                <a:effectLst/>
                <a:latin typeface="inter-bold"/>
              </a:rPr>
              <a:t>DevOpsdays</a:t>
            </a:r>
            <a:r>
              <a:rPr lang="en-US" b="0" i="0" dirty="0">
                <a:solidFill>
                  <a:srgbClr val="000000"/>
                </a:solidFill>
                <a:effectLst/>
                <a:latin typeface="inter-regular"/>
              </a:rPr>
              <a:t> was held in Ghent Belgium. Belgian consultant and Patrick </a:t>
            </a:r>
            <a:r>
              <a:rPr lang="en-US" b="0" i="0" dirty="0" err="1">
                <a:solidFill>
                  <a:srgbClr val="000000"/>
                </a:solidFill>
                <a:effectLst/>
                <a:latin typeface="inter-regular"/>
              </a:rPr>
              <a:t>Debois</a:t>
            </a:r>
            <a:r>
              <a:rPr lang="en-US" b="0" i="0" dirty="0">
                <a:solidFill>
                  <a:srgbClr val="000000"/>
                </a:solidFill>
                <a:effectLst/>
                <a:latin typeface="inter-regular"/>
              </a:rPr>
              <a:t> founded the conference.</a:t>
            </a:r>
          </a:p>
          <a:p>
            <a:pPr algn="just">
              <a:buFont typeface="Arial" panose="020B0604020202020204" pitchFamily="34" charset="0"/>
              <a:buChar char="•"/>
            </a:pPr>
            <a:r>
              <a:rPr lang="en-US" b="0" i="0" dirty="0">
                <a:solidFill>
                  <a:srgbClr val="000000"/>
                </a:solidFill>
                <a:effectLst/>
                <a:latin typeface="inter-regular"/>
              </a:rPr>
              <a:t>In 2012, the state of DevOps report was launched and conceived by Alanna Brown at Puppet.</a:t>
            </a:r>
          </a:p>
          <a:p>
            <a:pPr algn="just">
              <a:buFont typeface="Arial" panose="020B0604020202020204" pitchFamily="34" charset="0"/>
              <a:buChar char="•"/>
            </a:pPr>
            <a:r>
              <a:rPr lang="en-US" b="0" i="0" dirty="0">
                <a:solidFill>
                  <a:srgbClr val="000000"/>
                </a:solidFill>
                <a:effectLst/>
                <a:latin typeface="inter-regular"/>
              </a:rPr>
              <a:t>In 2014, the annual State of DevOps report was published by Nicole </a:t>
            </a:r>
            <a:r>
              <a:rPr lang="en-US" b="0" i="0" dirty="0" err="1">
                <a:solidFill>
                  <a:srgbClr val="000000"/>
                </a:solidFill>
                <a:effectLst/>
                <a:latin typeface="inter-regular"/>
              </a:rPr>
              <a:t>Forsgren</a:t>
            </a:r>
            <a:r>
              <a:rPr lang="en-US" b="0" i="0" dirty="0">
                <a:solidFill>
                  <a:srgbClr val="000000"/>
                </a:solidFill>
                <a:effectLst/>
                <a:latin typeface="inter-regular"/>
              </a:rPr>
              <a:t>, Jez Humble, Gene Kim, and others. They found DevOps adoption was accelerating in 2014 also.</a:t>
            </a:r>
          </a:p>
          <a:p>
            <a:pPr algn="just">
              <a:buFont typeface="Arial" panose="020B0604020202020204" pitchFamily="34" charset="0"/>
              <a:buChar char="•"/>
            </a:pPr>
            <a:r>
              <a:rPr lang="en-US" b="0" i="0" dirty="0">
                <a:solidFill>
                  <a:srgbClr val="000000"/>
                </a:solidFill>
                <a:effectLst/>
                <a:latin typeface="inter-regular"/>
              </a:rPr>
              <a:t>In 2015, Nicole </a:t>
            </a:r>
            <a:r>
              <a:rPr lang="en-US" b="0" i="0" dirty="0" err="1">
                <a:solidFill>
                  <a:srgbClr val="000000"/>
                </a:solidFill>
                <a:effectLst/>
                <a:latin typeface="inter-regular"/>
              </a:rPr>
              <a:t>Forsgren</a:t>
            </a:r>
            <a:r>
              <a:rPr lang="en-US" b="0" i="0" dirty="0">
                <a:solidFill>
                  <a:srgbClr val="000000"/>
                </a:solidFill>
                <a:effectLst/>
                <a:latin typeface="inter-regular"/>
              </a:rPr>
              <a:t>, Gene Kim, and Jez Humble founded DORA (DevOps Research and Assignment).</a:t>
            </a:r>
          </a:p>
          <a:p>
            <a:pPr algn="just">
              <a:buFont typeface="Arial" panose="020B0604020202020204" pitchFamily="34" charset="0"/>
              <a:buChar char="•"/>
            </a:pPr>
            <a:r>
              <a:rPr lang="en-US" b="0" i="0" dirty="0">
                <a:solidFill>
                  <a:srgbClr val="000000"/>
                </a:solidFill>
                <a:effectLst/>
                <a:latin typeface="inter-regular"/>
              </a:rPr>
              <a:t>In 2017, Nicole </a:t>
            </a:r>
            <a:r>
              <a:rPr lang="en-US" b="0" i="0" dirty="0" err="1">
                <a:solidFill>
                  <a:srgbClr val="000000"/>
                </a:solidFill>
                <a:effectLst/>
                <a:latin typeface="inter-regular"/>
              </a:rPr>
              <a:t>Forsgren</a:t>
            </a:r>
            <a:r>
              <a:rPr lang="en-US" b="0" i="0" dirty="0">
                <a:solidFill>
                  <a:srgbClr val="000000"/>
                </a:solidFill>
                <a:effectLst/>
                <a:latin typeface="inter-regular"/>
              </a:rPr>
              <a:t>, Gene Kim, and Jez Humble published "Accelerate: Building and Scaling High Performing Technology Organizations".</a:t>
            </a:r>
          </a:p>
          <a:p>
            <a:endParaRPr lang="en-IN" dirty="0"/>
          </a:p>
        </p:txBody>
      </p:sp>
    </p:spTree>
    <p:extLst>
      <p:ext uri="{BB962C8B-B14F-4D97-AF65-F5344CB8AC3E}">
        <p14:creationId xmlns:p14="http://schemas.microsoft.com/office/powerpoint/2010/main" val="26533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B9E48-50A0-4070-92B8-72633A3BC89B}"/>
              </a:ext>
            </a:extLst>
          </p:cNvPr>
          <p:cNvSpPr>
            <a:spLocks noGrp="1"/>
          </p:cNvSpPr>
          <p:nvPr>
            <p:ph type="title"/>
          </p:nvPr>
        </p:nvSpPr>
        <p:spPr/>
        <p:txBody>
          <a:bodyPr/>
          <a:lstStyle/>
          <a:p>
            <a:r>
              <a:rPr lang="en-GB" dirty="0" err="1"/>
              <a:t>Devops</a:t>
            </a:r>
            <a:r>
              <a:rPr lang="en-GB" dirty="0"/>
              <a:t> Architecture Features</a:t>
            </a:r>
            <a:endParaRPr lang="en-IN" dirty="0"/>
          </a:p>
        </p:txBody>
      </p:sp>
      <p:sp>
        <p:nvSpPr>
          <p:cNvPr id="5" name="Picture Placeholder 4">
            <a:extLst>
              <a:ext uri="{FF2B5EF4-FFF2-40B4-BE49-F238E27FC236}">
                <a16:creationId xmlns:a16="http://schemas.microsoft.com/office/drawing/2014/main" id="{04BAE484-F261-4B9D-8520-614029FB0F9B}"/>
              </a:ext>
            </a:extLst>
          </p:cNvPr>
          <p:cNvSpPr>
            <a:spLocks noGrp="1"/>
          </p:cNvSpPr>
          <p:nvPr>
            <p:ph type="pic" idx="1"/>
          </p:nvPr>
        </p:nvSpPr>
        <p:spPr/>
      </p:sp>
      <p:sp>
        <p:nvSpPr>
          <p:cNvPr id="6" name="Text Placeholder 5">
            <a:extLst>
              <a:ext uri="{FF2B5EF4-FFF2-40B4-BE49-F238E27FC236}">
                <a16:creationId xmlns:a16="http://schemas.microsoft.com/office/drawing/2014/main" id="{AB4894AC-4276-4B02-951F-6E7EFB77EAF5}"/>
              </a:ext>
            </a:extLst>
          </p:cNvPr>
          <p:cNvSpPr>
            <a:spLocks noGrp="1"/>
          </p:cNvSpPr>
          <p:nvPr>
            <p:ph type="body" sz="half" idx="2"/>
          </p:nvPr>
        </p:nvSpPr>
        <p:spPr/>
        <p:txBody>
          <a:bodyPr/>
          <a:lstStyle/>
          <a:p>
            <a:r>
              <a:rPr lang="en-US" b="0" i="0" dirty="0">
                <a:solidFill>
                  <a:srgbClr val="333333"/>
                </a:solidFill>
                <a:effectLst/>
                <a:latin typeface="inter-regular"/>
              </a:rPr>
              <a:t>Here are some key features of DevOps architecture, such as:</a:t>
            </a:r>
          </a:p>
          <a:p>
            <a:pPr marL="342900" indent="-342900">
              <a:buAutoNum type="arabicParenR"/>
            </a:pPr>
            <a:r>
              <a:rPr lang="en-US" dirty="0">
                <a:solidFill>
                  <a:srgbClr val="333333"/>
                </a:solidFill>
                <a:latin typeface="inter-regular"/>
              </a:rPr>
              <a:t>Automation</a:t>
            </a:r>
          </a:p>
          <a:p>
            <a:pPr marL="342900" indent="-342900">
              <a:buAutoNum type="arabicParenR"/>
            </a:pPr>
            <a:r>
              <a:rPr lang="en-US" dirty="0">
                <a:solidFill>
                  <a:srgbClr val="333333"/>
                </a:solidFill>
                <a:latin typeface="inter-regular"/>
              </a:rPr>
              <a:t>Configuration Management</a:t>
            </a:r>
          </a:p>
          <a:p>
            <a:pPr marL="342900" indent="-342900">
              <a:buAutoNum type="arabicParenR"/>
            </a:pPr>
            <a:r>
              <a:rPr lang="en-US" dirty="0">
                <a:solidFill>
                  <a:srgbClr val="333333"/>
                </a:solidFill>
                <a:latin typeface="inter-regular"/>
              </a:rPr>
              <a:t>Collaboration</a:t>
            </a:r>
          </a:p>
          <a:p>
            <a:pPr marL="342900" indent="-342900">
              <a:buAutoNum type="arabicParenR"/>
            </a:pPr>
            <a:r>
              <a:rPr lang="en-US" dirty="0">
                <a:solidFill>
                  <a:srgbClr val="333333"/>
                </a:solidFill>
                <a:latin typeface="inter-regular"/>
              </a:rPr>
              <a:t>Integration</a:t>
            </a:r>
            <a:endParaRPr lang="en-IN" dirty="0"/>
          </a:p>
        </p:txBody>
      </p:sp>
      <p:pic>
        <p:nvPicPr>
          <p:cNvPr id="8" name="Picture 7">
            <a:extLst>
              <a:ext uri="{FF2B5EF4-FFF2-40B4-BE49-F238E27FC236}">
                <a16:creationId xmlns:a16="http://schemas.microsoft.com/office/drawing/2014/main" id="{82DAEA32-0546-41E5-AF80-8701501BEAB2}"/>
              </a:ext>
            </a:extLst>
          </p:cNvPr>
          <p:cNvPicPr>
            <a:picLocks noChangeAspect="1"/>
          </p:cNvPicPr>
          <p:nvPr/>
        </p:nvPicPr>
        <p:blipFill>
          <a:blip r:embed="rId2"/>
          <a:stretch>
            <a:fillRect/>
          </a:stretch>
        </p:blipFill>
        <p:spPr>
          <a:xfrm>
            <a:off x="5273553" y="1149595"/>
            <a:ext cx="4505325" cy="4324350"/>
          </a:xfrm>
          <a:prstGeom prst="rect">
            <a:avLst/>
          </a:prstGeom>
        </p:spPr>
      </p:pic>
    </p:spTree>
    <p:extLst>
      <p:ext uri="{BB962C8B-B14F-4D97-AF65-F5344CB8AC3E}">
        <p14:creationId xmlns:p14="http://schemas.microsoft.com/office/powerpoint/2010/main" val="67127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947E4F-8B2F-45A1-84E9-F33355A8E8F5}"/>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933B37F5-6945-46F4-9F19-834A2D45F3FC}"/>
              </a:ext>
            </a:extLst>
          </p:cNvPr>
          <p:cNvSpPr>
            <a:spLocks noGrp="1"/>
          </p:cNvSpPr>
          <p:nvPr>
            <p:ph idx="1"/>
          </p:nvPr>
        </p:nvSpPr>
        <p:spPr/>
        <p:txBody>
          <a:bodyPr>
            <a:normAutofit fontScale="92500"/>
          </a:bodyPr>
          <a:lstStyle/>
          <a:p>
            <a:pPr algn="just"/>
            <a:r>
              <a:rPr lang="en-US" b="0" i="0" dirty="0">
                <a:solidFill>
                  <a:srgbClr val="610B4B"/>
                </a:solidFill>
                <a:effectLst/>
                <a:latin typeface="erdana"/>
              </a:rPr>
              <a:t>1) Automation: </a:t>
            </a:r>
            <a:r>
              <a:rPr lang="en-US" b="0" i="0" dirty="0">
                <a:solidFill>
                  <a:srgbClr val="333333"/>
                </a:solidFill>
                <a:effectLst/>
                <a:latin typeface="inter-regular"/>
              </a:rPr>
              <a:t>Automation can reduce time consumption, especially during the testing and deployment phase. The productivity increases, and releases are made quicker by automation. This will lead in catching bugs quickly so that it can be fixed easily. For contiguous delivery, each code is defined through automated tests, cloud-based services, and builds. This promotes production using automated deploys.</a:t>
            </a:r>
          </a:p>
          <a:p>
            <a:pPr algn="just"/>
            <a:r>
              <a:rPr lang="en-US" b="0" i="0" dirty="0">
                <a:solidFill>
                  <a:srgbClr val="610B4B"/>
                </a:solidFill>
                <a:effectLst/>
                <a:latin typeface="erdana"/>
              </a:rPr>
              <a:t>2) Collaboration : </a:t>
            </a:r>
            <a:r>
              <a:rPr lang="en-US" b="0" i="0" dirty="0">
                <a:solidFill>
                  <a:srgbClr val="333333"/>
                </a:solidFill>
                <a:effectLst/>
                <a:latin typeface="inter-regular"/>
              </a:rPr>
              <a:t>The Development and Operations team collaborates as a DevOps team, which improves the cultural model as the teams become more productive with their productivity, which strengthens accountability and ownership. The teams share their responsibilities and work closely in sync, which in turn makes the deployment to production faster.</a:t>
            </a:r>
          </a:p>
          <a:p>
            <a:endParaRPr lang="en-IN" dirty="0"/>
          </a:p>
        </p:txBody>
      </p:sp>
    </p:spTree>
    <p:extLst>
      <p:ext uri="{BB962C8B-B14F-4D97-AF65-F5344CB8AC3E}">
        <p14:creationId xmlns:p14="http://schemas.microsoft.com/office/powerpoint/2010/main" val="199399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F015-1E70-46FC-9BCB-82E7771C51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43E8DC-8633-4C52-B9C1-24B5A9DDAA53}"/>
              </a:ext>
            </a:extLst>
          </p:cNvPr>
          <p:cNvSpPr>
            <a:spLocks noGrp="1"/>
          </p:cNvSpPr>
          <p:nvPr>
            <p:ph idx="1"/>
          </p:nvPr>
        </p:nvSpPr>
        <p:spPr/>
        <p:txBody>
          <a:bodyPr>
            <a:normAutofit fontScale="92500" lnSpcReduction="20000"/>
          </a:bodyPr>
          <a:lstStyle/>
          <a:p>
            <a:pPr algn="just"/>
            <a:r>
              <a:rPr lang="en-US" b="0" i="0" dirty="0">
                <a:solidFill>
                  <a:srgbClr val="610B4B"/>
                </a:solidFill>
                <a:effectLst/>
                <a:latin typeface="erdana"/>
              </a:rPr>
              <a:t>3) Integration: </a:t>
            </a:r>
            <a:r>
              <a:rPr lang="en-US" b="0" i="0" dirty="0">
                <a:solidFill>
                  <a:srgbClr val="333333"/>
                </a:solidFill>
                <a:effectLst/>
                <a:latin typeface="inter-regular"/>
              </a:rPr>
              <a:t>Applications need to be integrated with other components in the environment. The integration phase is where the existing code is combined with new functionality and then tested. Continuous integration and testing enable continuous development. The frequency in the releases and micro-services leads to significant operational challenges. To overcome such problems, continuous integration and delivery are implemented to deliver in a </a:t>
            </a:r>
            <a:r>
              <a:rPr lang="en-US" b="1" i="0" dirty="0">
                <a:solidFill>
                  <a:srgbClr val="333333"/>
                </a:solidFill>
                <a:effectLst/>
                <a:latin typeface="inter-bold"/>
              </a:rPr>
              <a:t>quicker, safer</a:t>
            </a:r>
            <a:r>
              <a:rPr lang="en-US" b="0" i="0" dirty="0">
                <a:solidFill>
                  <a:srgbClr val="333333"/>
                </a:solidFill>
                <a:effectLst/>
                <a:latin typeface="inter-regular"/>
              </a:rPr>
              <a:t>, and </a:t>
            </a:r>
            <a:r>
              <a:rPr lang="en-US" b="1" i="0" dirty="0">
                <a:solidFill>
                  <a:srgbClr val="333333"/>
                </a:solidFill>
                <a:effectLst/>
                <a:latin typeface="inter-bold"/>
              </a:rPr>
              <a:t>reliable manner</a:t>
            </a:r>
            <a:r>
              <a:rPr lang="en-US" b="0" i="0" dirty="0">
                <a:solidFill>
                  <a:srgbClr val="333333"/>
                </a:solidFill>
                <a:effectLst/>
                <a:latin typeface="inter-regular"/>
              </a:rPr>
              <a:t>.</a:t>
            </a:r>
          </a:p>
          <a:p>
            <a:pPr marL="0" indent="0" algn="just">
              <a:buNone/>
            </a:pPr>
            <a:br>
              <a:rPr lang="en-US" dirty="0"/>
            </a:br>
            <a:r>
              <a:rPr lang="en-US" b="0" i="0" dirty="0">
                <a:solidFill>
                  <a:srgbClr val="610B4B"/>
                </a:solidFill>
                <a:effectLst/>
                <a:latin typeface="erdana"/>
              </a:rPr>
              <a:t>4) Configuration management: </a:t>
            </a:r>
            <a:r>
              <a:rPr lang="en-US" b="0" i="0" dirty="0">
                <a:solidFill>
                  <a:srgbClr val="333333"/>
                </a:solidFill>
                <a:effectLst/>
                <a:latin typeface="inter-regular"/>
              </a:rPr>
              <a:t>It ensures the application to interact with only those resources that are concerned with the environment in which it runs. The configuration files are not created where the external configuration to the application is separated from the source code. The configuration file can be written during deployment, or they can be loaded at the run time, depending on the environment in which it is running.</a:t>
            </a:r>
          </a:p>
          <a:p>
            <a:endParaRPr lang="en-IN" dirty="0"/>
          </a:p>
        </p:txBody>
      </p:sp>
    </p:spTree>
    <p:extLst>
      <p:ext uri="{BB962C8B-B14F-4D97-AF65-F5344CB8AC3E}">
        <p14:creationId xmlns:p14="http://schemas.microsoft.com/office/powerpoint/2010/main" val="1971738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4322</Words>
  <Application>Microsoft Office PowerPoint</Application>
  <PresentationFormat>Widescreen</PresentationFormat>
  <Paragraphs>250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erdana</vt:lpstr>
      <vt:lpstr>inter-bold</vt:lpstr>
      <vt:lpstr>inter-regular</vt:lpstr>
      <vt:lpstr>Office Theme</vt:lpstr>
      <vt:lpstr>DevOps</vt:lpstr>
      <vt:lpstr>DevOps Introduction </vt:lpstr>
      <vt:lpstr>WHY DEVOPS?</vt:lpstr>
      <vt:lpstr>What DEVOPS?</vt:lpstr>
      <vt:lpstr>Why Devops?</vt:lpstr>
      <vt:lpstr>Devops History</vt:lpstr>
      <vt:lpstr>Devops Architecture Features</vt:lpstr>
      <vt:lpstr>PowerPoint Presentation</vt:lpstr>
      <vt:lpstr>PowerPoint Presentation</vt:lpstr>
      <vt:lpstr>DevOps Advantages and Disadvantages </vt:lpstr>
      <vt:lpstr>PowerPoint Presentation</vt:lpstr>
      <vt:lpstr>DevOps Architecture</vt:lpstr>
      <vt:lpstr>PowerPoint Presentation</vt:lpstr>
      <vt:lpstr>The various components that are used in the DevOps architecture</vt:lpstr>
      <vt:lpstr>PowerPoint Presentation</vt:lpstr>
      <vt:lpstr>PowerPoint Presentation</vt:lpstr>
      <vt:lpstr>DevOps Life Cule</vt:lpstr>
      <vt:lpstr>Life Cycle</vt:lpstr>
      <vt:lpstr>PowerPoint Presentation</vt:lpstr>
      <vt:lpstr>PowerPoint Presentation</vt:lpstr>
      <vt:lpstr>PowerPoint Presentation</vt:lpstr>
      <vt:lpstr>PowerPoint Presentation</vt:lpstr>
      <vt:lpstr>PowerPoint Presentation</vt:lpstr>
      <vt:lpstr>PowerPoint Presentation</vt:lpstr>
      <vt:lpstr>Devops –Work flows</vt:lpstr>
      <vt:lpstr>Principles of DevOps</vt:lpstr>
      <vt:lpstr>DevOps Practices </vt:lpstr>
      <vt:lpstr>DevOps Tools– Some Popular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Devops</vt:lpstr>
      <vt:lpstr>PowerPoint Presentation</vt:lpstr>
      <vt:lpstr>Azure Devops Server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deoresulakshana@gmail.com</dc:creator>
  <cp:lastModifiedBy>deoresulakshana@gmail.com</cp:lastModifiedBy>
  <cp:revision>2</cp:revision>
  <dcterms:created xsi:type="dcterms:W3CDTF">2021-08-11T10:54:48Z</dcterms:created>
  <dcterms:modified xsi:type="dcterms:W3CDTF">2021-08-17T08:55:57Z</dcterms:modified>
</cp:coreProperties>
</file>